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docProps/core.xml" ContentType="application/vnd.openxmlformats-package.core-propertie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77" r:id="rId3"/>
    <p:sldId id="278" r:id="rId4"/>
    <p:sldId id="289" r:id="rId5"/>
    <p:sldId id="279" r:id="rId6"/>
    <p:sldId id="290" r:id="rId7"/>
    <p:sldId id="284" r:id="rId8"/>
    <p:sldId id="291" r:id="rId9"/>
    <p:sldId id="292" r:id="rId10"/>
    <p:sldId id="293" r:id="rId11"/>
    <p:sldId id="294" r:id="rId12"/>
    <p:sldId id="295" r:id="rId13"/>
    <p:sldId id="296" r:id="rId14"/>
    <p:sldId id="285" r:id="rId15"/>
    <p:sldId id="297" r:id="rId16"/>
    <p:sldId id="298" r:id="rId17"/>
    <p:sldId id="286" r:id="rId18"/>
    <p:sldId id="299" r:id="rId19"/>
    <p:sldId id="287" r:id="rId20"/>
    <p:sldId id="305" r:id="rId21"/>
    <p:sldId id="283" r:id="rId22"/>
  </p:sldIdLst>
  <p:sldSz cx="12192000" cy="6858000"/>
  <p:notesSz cx="6858000" cy="9144000"/>
  <p:custDataLst>
    <p:tags r:id="rId24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B8E"/>
    <a:srgbClr val="F6FAF7"/>
    <a:srgbClr val="F25E4F"/>
    <a:srgbClr val="29A6FF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56" y="78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57168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0969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08880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76590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4889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41591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5031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95227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75526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3965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6261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68126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54893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8556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365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209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24473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433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693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7702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95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5.xml"/><Relationship Id="rId5" Type="http://schemas.openxmlformats.org/officeDocument/2006/relationships/slide" Target="slide7.xml"/><Relationship Id="rId10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slide" Target="slide2.xml"/><Relationship Id="rId3" Type="http://schemas.openxmlformats.org/officeDocument/2006/relationships/image" Target="../media/image1.jpg"/><Relationship Id="rId21" Type="http://schemas.openxmlformats.org/officeDocument/2006/relationships/slide" Target="slide17.xml"/><Relationship Id="rId7" Type="http://schemas.openxmlformats.org/officeDocument/2006/relationships/slide" Target="slide19.xml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35.png"/><Relationship Id="rId19" Type="http://schemas.openxmlformats.org/officeDocument/2006/relationships/slide" Target="slide3.xml"/><Relationship Id="rId4" Type="http://schemas.openxmlformats.org/officeDocument/2006/relationships/image" Target="../media/image3.png"/><Relationship Id="rId14" Type="http://schemas.openxmlformats.org/officeDocument/2006/relationships/image" Target="../media/image3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slide" Target="slide2.xml"/><Relationship Id="rId3" Type="http://schemas.openxmlformats.org/officeDocument/2006/relationships/image" Target="../media/image1.jpg"/><Relationship Id="rId21" Type="http://schemas.openxmlformats.org/officeDocument/2006/relationships/slide" Target="slide17.xml"/><Relationship Id="rId7" Type="http://schemas.openxmlformats.org/officeDocument/2006/relationships/slide" Target="slide19.xml"/><Relationship Id="rId12" Type="http://schemas.openxmlformats.org/officeDocument/2006/relationships/image" Target="../media/image29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39.png"/><Relationship Id="rId19" Type="http://schemas.openxmlformats.org/officeDocument/2006/relationships/slide" Target="slide3.xml"/><Relationship Id="rId4" Type="http://schemas.openxmlformats.org/officeDocument/2006/relationships/image" Target="../media/image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3" Type="http://schemas.openxmlformats.org/officeDocument/2006/relationships/image" Target="../media/image1.jpg"/><Relationship Id="rId21" Type="http://schemas.openxmlformats.org/officeDocument/2006/relationships/slide" Target="slide3.xml"/><Relationship Id="rId7" Type="http://schemas.openxmlformats.org/officeDocument/2006/relationships/slide" Target="slide19.xml"/><Relationship Id="rId12" Type="http://schemas.openxmlformats.org/officeDocument/2006/relationships/image" Target="../media/image22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40.png"/><Relationship Id="rId23" Type="http://schemas.openxmlformats.org/officeDocument/2006/relationships/slide" Target="slide17.xml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14" Type="http://schemas.openxmlformats.org/officeDocument/2006/relationships/image" Target="../media/image39.png"/><Relationship Id="rId22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slide" Target="slide2.xml"/><Relationship Id="rId3" Type="http://schemas.openxmlformats.org/officeDocument/2006/relationships/image" Target="../media/image1.jpg"/><Relationship Id="rId21" Type="http://schemas.openxmlformats.org/officeDocument/2006/relationships/slide" Target="slide17.xml"/><Relationship Id="rId7" Type="http://schemas.openxmlformats.org/officeDocument/2006/relationships/slide" Target="slide19.xml"/><Relationship Id="rId12" Type="http://schemas.openxmlformats.org/officeDocument/2006/relationships/image" Target="../media/image30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44.png"/><Relationship Id="rId19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9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slide" Target="slide7.xml"/><Relationship Id="rId4" Type="http://schemas.openxmlformats.org/officeDocument/2006/relationships/image" Target="../media/image3.png"/><Relationship Id="rId1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53.png"/><Relationship Id="rId3" Type="http://schemas.openxmlformats.org/officeDocument/2006/relationships/image" Target="../media/image1.jpg"/><Relationship Id="rId21" Type="http://schemas.openxmlformats.org/officeDocument/2006/relationships/slide" Target="slide7.xml"/><Relationship Id="rId7" Type="http://schemas.openxmlformats.org/officeDocument/2006/relationships/slide" Target="slide19.xml"/><Relationship Id="rId12" Type="http://schemas.openxmlformats.org/officeDocument/2006/relationships/image" Target="../media/image54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1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50.png"/><Relationship Id="rId19" Type="http://schemas.openxmlformats.org/officeDocument/2006/relationships/slide" Target="slide2.xml"/><Relationship Id="rId4" Type="http://schemas.openxmlformats.org/officeDocument/2006/relationships/image" Target="../media/image3.png"/><Relationship Id="rId14" Type="http://schemas.openxmlformats.org/officeDocument/2006/relationships/image" Target="../media/image48.png"/><Relationship Id="rId22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1.jpg"/><Relationship Id="rId21" Type="http://schemas.openxmlformats.org/officeDocument/2006/relationships/image" Target="../media/image65.png"/><Relationship Id="rId34" Type="http://schemas.openxmlformats.org/officeDocument/2006/relationships/slide" Target="slide3.xml"/><Relationship Id="rId7" Type="http://schemas.openxmlformats.org/officeDocument/2006/relationships/slide" Target="slide19.xml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slide" Target="slide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3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5" Type="http://schemas.openxmlformats.org/officeDocument/2006/relationships/slide" Target="slide14.xml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slide" Target="slide17.xml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7.xml"/><Relationship Id="rId5" Type="http://schemas.openxmlformats.org/officeDocument/2006/relationships/slide" Target="slide14.xml"/><Relationship Id="rId10" Type="http://schemas.openxmlformats.org/officeDocument/2006/relationships/slide" Target="slide7.xml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8" Type="http://schemas.openxmlformats.org/officeDocument/2006/relationships/slide" Target="slide7.xml"/><Relationship Id="rId3" Type="http://schemas.openxmlformats.org/officeDocument/2006/relationships/image" Target="../media/image1.jpg"/><Relationship Id="rId7" Type="http://schemas.openxmlformats.org/officeDocument/2006/relationships/slide" Target="slide19.xml"/><Relationship Id="rId17" Type="http://schemas.openxmlformats.org/officeDocument/2006/relationships/slide" Target="slide3.xml"/><Relationship Id="rId2" Type="http://schemas.openxmlformats.org/officeDocument/2006/relationships/notesSlide" Target="../notesSlides/notesSlide18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80.png"/><Relationship Id="rId19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image" Target="../media/image77.pn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82.png"/><Relationship Id="rId2" Type="http://schemas.openxmlformats.org/officeDocument/2006/relationships/tags" Target="../tags/tag6.xml"/><Relationship Id="rId16" Type="http://schemas.openxmlformats.org/officeDocument/2006/relationships/slide" Target="slide17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1.png"/><Relationship Id="rId5" Type="http://schemas.openxmlformats.org/officeDocument/2006/relationships/image" Target="../media/image1.jpg"/><Relationship Id="rId15" Type="http://schemas.openxmlformats.org/officeDocument/2006/relationships/slide" Target="slide7.xml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9.xml"/><Relationship Id="rId9" Type="http://schemas.openxmlformats.org/officeDocument/2006/relationships/slide" Target="slide19.xml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2.xml"/><Relationship Id="rId3" Type="http://schemas.openxmlformats.org/officeDocument/2006/relationships/image" Target="../media/image3.pn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4.png"/><Relationship Id="rId5" Type="http://schemas.openxmlformats.org/officeDocument/2006/relationships/slide" Target="slide5.xml"/><Relationship Id="rId15" Type="http://schemas.openxmlformats.org/officeDocument/2006/relationships/slide" Target="slide7.xml"/><Relationship Id="rId4" Type="http://schemas.openxmlformats.org/officeDocument/2006/relationships/slide" Target="slide14.xml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83.png"/><Relationship Id="rId3" Type="http://schemas.openxmlformats.org/officeDocument/2006/relationships/notesSlide" Target="../notesSlides/notesSlide20.xml"/><Relationship Id="rId7" Type="http://schemas.openxmlformats.org/officeDocument/2006/relationships/slide" Target="slide5.xml"/><Relationship Id="rId12" Type="http://schemas.openxmlformats.org/officeDocument/2006/relationships/slide" Target="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14.xml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0" Type="http://schemas.openxmlformats.org/officeDocument/2006/relationships/slide" Target="slide3.xml"/><Relationship Id="rId4" Type="http://schemas.openxmlformats.org/officeDocument/2006/relationships/image" Target="../media/image1.jpg"/><Relationship Id="rId9" Type="http://schemas.openxmlformats.org/officeDocument/2006/relationships/slide" Target="slide2.xml"/><Relationship Id="rId1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3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image" Target="../media/image86.png"/><Relationship Id="rId5" Type="http://schemas.openxmlformats.org/officeDocument/2006/relationships/image" Target="../media/image85.png"/><Relationship Id="rId15" Type="http://schemas.openxmlformats.org/officeDocument/2006/relationships/slide" Target="slide17.xml"/><Relationship Id="rId10" Type="http://schemas.openxmlformats.org/officeDocument/2006/relationships/slide" Target="slide19.xml"/><Relationship Id="rId4" Type="http://schemas.openxmlformats.org/officeDocument/2006/relationships/image" Target="../media/image1.jpg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9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slide" Target="slide7.xml"/><Relationship Id="rId4" Type="http://schemas.openxmlformats.org/officeDocument/2006/relationships/image" Target="../media/image3.png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8" Type="http://schemas.openxmlformats.org/officeDocument/2006/relationships/image" Target="../media/image7.png"/><Relationship Id="rId26" Type="http://schemas.openxmlformats.org/officeDocument/2006/relationships/slide" Target="slide3.xml"/><Relationship Id="rId3" Type="http://schemas.openxmlformats.org/officeDocument/2006/relationships/tags" Target="../tags/tag4.xml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7" Type="http://schemas.openxmlformats.org/officeDocument/2006/relationships/image" Target="../media/image6.png"/><Relationship Id="rId25" Type="http://schemas.openxmlformats.org/officeDocument/2006/relationships/slide" Target="slide2.xml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24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9.png"/><Relationship Id="rId23" Type="http://schemas.openxmlformats.org/officeDocument/2006/relationships/image" Target="../media/image12.png"/><Relationship Id="rId28" Type="http://schemas.openxmlformats.org/officeDocument/2006/relationships/slide" Target="slide17.xml"/><Relationship Id="rId10" Type="http://schemas.openxmlformats.org/officeDocument/2006/relationships/slide" Target="slide1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slide" Target="slide5.xml"/><Relationship Id="rId22" Type="http://schemas.openxmlformats.org/officeDocument/2006/relationships/image" Target="../media/image11.png"/><Relationship Id="rId27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9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slide" Target="slide7.xml"/><Relationship Id="rId4" Type="http://schemas.openxmlformats.org/officeDocument/2006/relationships/image" Target="../media/image3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14.png"/><Relationship Id="rId3" Type="http://schemas.openxmlformats.org/officeDocument/2006/relationships/image" Target="../media/image1.jpg"/><Relationship Id="rId21" Type="http://schemas.openxmlformats.org/officeDocument/2006/relationships/slide" Target="slide7.xml"/><Relationship Id="rId7" Type="http://schemas.openxmlformats.org/officeDocument/2006/relationships/slide" Target="slide19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18.png"/><Relationship Id="rId19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4" Type="http://schemas.openxmlformats.org/officeDocument/2006/relationships/image" Target="../media/image17.png"/><Relationship Id="rId22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slide" Target="slide19.xml"/><Relationship Id="rId12" Type="http://schemas.openxmlformats.org/officeDocument/2006/relationships/image" Target="../media/image21.png"/><Relationship Id="rId17" Type="http://schemas.openxmlformats.org/officeDocument/2006/relationships/slide" Target="slide17.xml"/><Relationship Id="rId2" Type="http://schemas.openxmlformats.org/officeDocument/2006/relationships/notesSlide" Target="../notesSlides/notesSlide7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slide" Target="slide3.xml"/><Relationship Id="rId4" Type="http://schemas.openxmlformats.org/officeDocument/2006/relationships/image" Target="../media/image3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slide" Target="slide2.xml"/><Relationship Id="rId3" Type="http://schemas.openxmlformats.org/officeDocument/2006/relationships/image" Target="../media/image1.jpg"/><Relationship Id="rId21" Type="http://schemas.openxmlformats.org/officeDocument/2006/relationships/slide" Target="slide17.xml"/><Relationship Id="rId7" Type="http://schemas.openxmlformats.org/officeDocument/2006/relationships/slide" Target="slide19.xml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24.png"/><Relationship Id="rId19" Type="http://schemas.openxmlformats.org/officeDocument/2006/relationships/slide" Target="slide3.xml"/><Relationship Id="rId4" Type="http://schemas.openxmlformats.org/officeDocument/2006/relationships/image" Target="../media/image3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slide" Target="slide2.xml"/><Relationship Id="rId3" Type="http://schemas.openxmlformats.org/officeDocument/2006/relationships/image" Target="../media/image1.jpg"/><Relationship Id="rId21" Type="http://schemas.openxmlformats.org/officeDocument/2006/relationships/slide" Target="slide17.xml"/><Relationship Id="rId7" Type="http://schemas.openxmlformats.org/officeDocument/2006/relationships/slide" Target="slide19.xml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4.xml"/><Relationship Id="rId15" Type="http://schemas.openxmlformats.org/officeDocument/2006/relationships/image" Target="../media/image31.png"/><Relationship Id="rId19" Type="http://schemas.openxmlformats.org/officeDocument/2006/relationships/slide" Target="slide3.xml"/><Relationship Id="rId4" Type="http://schemas.openxmlformats.org/officeDocument/2006/relationships/image" Target="../media/image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/>
              <a:t>By </a:t>
            </a:r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ca-ES" sz="160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Índice</a:t>
            </a:r>
            <a:endParaRPr lang="ca-ES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57AE80A9-1190-4441-A66C-AE740F90BFF7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71EC89-8D83-4707-B2B5-F5541FC86D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9CD4BA-B949-423E-B6E6-5EDF556CB58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917A2710-3EAF-4D05-9726-FE2943ECC1C1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0" action="ppaction://hlinksldjump"/>
            <a:extLst>
              <a:ext uri="{FF2B5EF4-FFF2-40B4-BE49-F238E27FC236}">
                <a16:creationId xmlns:a16="http://schemas.microsoft.com/office/drawing/2014/main" id="{B4188679-93A7-4717-8C8B-4EB39A05052D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33">
            <a:hlinkClick r:id="rId11" action="ppaction://hlinksldjump"/>
            <a:extLst>
              <a:ext uri="{FF2B5EF4-FFF2-40B4-BE49-F238E27FC236}">
                <a16:creationId xmlns:a16="http://schemas.microsoft.com/office/drawing/2014/main" id="{13697529-F100-48FF-8052-2E02FCA7DCC4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19" name="Retângulo: Cantos Arredondados 18">
            <a:hlinkClick r:id="rId12" action="ppaction://hlinksldjump"/>
            <a:extLst>
              <a:ext uri="{FF2B5EF4-FFF2-40B4-BE49-F238E27FC236}">
                <a16:creationId xmlns:a16="http://schemas.microsoft.com/office/drawing/2014/main" id="{0F2F0592-29D7-4FEA-B68A-658D944B624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B1A0F1A-E9FC-4306-AF75-AA419AC7D6DF}"/>
              </a:ext>
            </a:extLst>
          </p:cNvPr>
          <p:cNvSpPr/>
          <p:nvPr/>
        </p:nvSpPr>
        <p:spPr>
          <a:xfrm>
            <a:off x="2394857" y="2538000"/>
            <a:ext cx="9273717" cy="1736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ysClr val="windowText" lastClr="000000"/>
                </a:solidFill>
              </a:rPr>
              <a:t>La aritmética matricial, con todas sus características propias, genera diversas propiedades peculiares que algunas </a:t>
            </a:r>
            <a:r>
              <a:rPr lang="es-ES" sz="2400" b="1" dirty="0">
                <a:solidFill>
                  <a:sysClr val="windowText" lastClr="000000"/>
                </a:solidFill>
              </a:rPr>
              <a:t>matrices</a:t>
            </a:r>
            <a:r>
              <a:rPr lang="es-ES" sz="2400" dirty="0">
                <a:solidFill>
                  <a:sysClr val="windowText" lastClr="000000"/>
                </a:solidFill>
              </a:rPr>
              <a:t> las verifican y, como tales, son especiales y tienen </a:t>
            </a:r>
            <a:r>
              <a:rPr lang="es-ES" sz="2400" b="1" dirty="0">
                <a:solidFill>
                  <a:sysClr val="windowText" lastClr="000000"/>
                </a:solidFill>
              </a:rPr>
              <a:t>denominaciones</a:t>
            </a:r>
            <a:r>
              <a:rPr lang="es-ES" sz="2400" dirty="0">
                <a:solidFill>
                  <a:sysClr val="windowText" lastClr="000000"/>
                </a:solidFill>
              </a:rPr>
              <a:t> </a:t>
            </a:r>
            <a:r>
              <a:rPr lang="es-ES" sz="2400" b="1" dirty="0">
                <a:solidFill>
                  <a:sysClr val="windowText" lastClr="000000"/>
                </a:solidFill>
              </a:rPr>
              <a:t>específicas</a:t>
            </a:r>
            <a:r>
              <a:rPr lang="es-ES" sz="2400" dirty="0">
                <a:solidFill>
                  <a:sysClr val="windowText" lastClr="000000"/>
                </a:solidFill>
              </a:rPr>
              <a:t>. Aquí presentamos algunas de estas </a:t>
            </a:r>
            <a:r>
              <a:rPr lang="es-ES" sz="2400" b="1" dirty="0">
                <a:solidFill>
                  <a:sysClr val="windowText" lastClr="000000"/>
                </a:solidFill>
              </a:rPr>
              <a:t>definiciones</a:t>
            </a:r>
            <a:r>
              <a:rPr lang="es-ES" sz="2400" dirty="0">
                <a:solidFill>
                  <a:sysClr val="windowText" lastClr="000000"/>
                </a:solidFill>
              </a:rPr>
              <a:t>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7" name="CaixaDeTexto 12">
            <a:extLst>
              <a:ext uri="{FF2B5EF4-FFF2-40B4-BE49-F238E27FC236}">
                <a16:creationId xmlns:a16="http://schemas.microsoft.com/office/drawing/2014/main" id="{24FBC636-6972-40E4-B3D3-2E1FDE3FA84C}"/>
              </a:ext>
            </a:extLst>
          </p:cNvPr>
          <p:cNvSpPr txBox="1"/>
          <p:nvPr/>
        </p:nvSpPr>
        <p:spPr>
          <a:xfrm>
            <a:off x="1879200" y="23626"/>
            <a:ext cx="10312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25E4F"/>
                </a:solidFill>
              </a:rPr>
              <a:t>¡Recuerde!</a:t>
            </a:r>
            <a:r>
              <a:rPr lang="es-ES" dirty="0"/>
              <a:t> </a:t>
            </a:r>
          </a:p>
          <a:p>
            <a:r>
              <a:rPr lang="es-ES" dirty="0">
                <a:solidFill>
                  <a:srgbClr val="0C2B8E"/>
                </a:solidFill>
              </a:rPr>
              <a:t>Puede </a:t>
            </a:r>
            <a:r>
              <a:rPr lang="es-ES" b="1" dirty="0">
                <a:solidFill>
                  <a:srgbClr val="0C2B8E"/>
                </a:solidFill>
              </a:rPr>
              <a:t>recorrer todas las secciones </a:t>
            </a:r>
            <a:r>
              <a:rPr lang="es-ES" dirty="0">
                <a:solidFill>
                  <a:srgbClr val="0C2B8E"/>
                </a:solidFill>
              </a:rPr>
              <a:t>(</a:t>
            </a:r>
            <a:r>
              <a:rPr lang="es-ES" i="1" dirty="0" err="1">
                <a:solidFill>
                  <a:srgbClr val="0C2B8E"/>
                </a:solidFill>
              </a:rPr>
              <a:t>intro</a:t>
            </a:r>
            <a:r>
              <a:rPr lang="es-ES" dirty="0">
                <a:solidFill>
                  <a:srgbClr val="0C2B8E"/>
                </a:solidFill>
              </a:rPr>
              <a:t> o clic con el </a:t>
            </a:r>
            <a:r>
              <a:rPr lang="es-ES" i="1" dirty="0">
                <a:solidFill>
                  <a:srgbClr val="0C2B8E"/>
                </a:solidFill>
              </a:rPr>
              <a:t>mouse</a:t>
            </a:r>
            <a:r>
              <a:rPr lang="es-ES" dirty="0">
                <a:solidFill>
                  <a:srgbClr val="0C2B8E"/>
                </a:solidFill>
              </a:rPr>
              <a:t>) o </a:t>
            </a:r>
            <a:r>
              <a:rPr lang="es-ES" b="1" dirty="0">
                <a:solidFill>
                  <a:srgbClr val="0C2B8E"/>
                </a:solidFill>
              </a:rPr>
              <a:t>elegir la sección que le interese </a:t>
            </a:r>
            <a:r>
              <a:rPr lang="es-ES" dirty="0">
                <a:solidFill>
                  <a:srgbClr val="0C2B8E"/>
                </a:solidFill>
              </a:rPr>
              <a:t>haciendo clic sobre ella. Escoja “</a:t>
            </a:r>
            <a:r>
              <a:rPr lang="es-ES" b="1" dirty="0">
                <a:solidFill>
                  <a:srgbClr val="0C2B8E"/>
                </a:solidFill>
              </a:rPr>
              <a:t>¡Inténtelo!</a:t>
            </a:r>
            <a:r>
              <a:rPr lang="es-ES" dirty="0">
                <a:solidFill>
                  <a:srgbClr val="0C2B8E"/>
                </a:solidFill>
              </a:rPr>
              <a:t>”</a:t>
            </a:r>
            <a:r>
              <a:rPr lang="es-ES" b="1" dirty="0">
                <a:solidFill>
                  <a:srgbClr val="0C2B8E"/>
                </a:solidFill>
              </a:rPr>
              <a:t> </a:t>
            </a:r>
            <a:r>
              <a:rPr lang="es-ES" dirty="0">
                <a:solidFill>
                  <a:srgbClr val="0C2B8E"/>
                </a:solidFill>
              </a:rPr>
              <a:t>solo </a:t>
            </a:r>
            <a:r>
              <a:rPr lang="es-ES" u="sng" dirty="0">
                <a:solidFill>
                  <a:srgbClr val="0C2B8E"/>
                </a:solidFill>
              </a:rPr>
              <a:t>después de pasar por todos los contenidos de la lección.</a:t>
            </a:r>
            <a:endParaRPr lang="es-ES" dirty="0">
              <a:solidFill>
                <a:srgbClr val="0C2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8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Simétrica</a:t>
              </a:r>
              <a:endParaRPr lang="ca-ES" sz="2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/>
              <p:nvPr/>
            </p:nvSpPr>
            <p:spPr>
              <a:xfrm>
                <a:off x="4910451" y="2982194"/>
                <a:ext cx="6901798" cy="67458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a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a-ES" sz="2400" dirty="0">
                    <a:solidFill>
                      <a:schemeClr val="tx1"/>
                    </a:solidFill>
                  </a:rPr>
                  <a:t> es </a:t>
                </a:r>
                <a:r>
                  <a:rPr lang="ca-ES" sz="2400" b="1" dirty="0" err="1">
                    <a:solidFill>
                      <a:schemeClr val="tx1"/>
                    </a:solidFill>
                  </a:rPr>
                  <a:t>Simétrica</a:t>
                </a:r>
                <a:r>
                  <a:rPr lang="ca-E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ca-E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4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ca-ES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𝒋𝒊</m:t>
                        </m:r>
                      </m:sub>
                    </m:sSub>
                    <m:r>
                      <a:rPr lang="ca-E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ca-E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r>
                      <a:rPr lang="ca-E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ca-E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ca-E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ca-ES" sz="24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1" y="2982194"/>
                <a:ext cx="6901798" cy="67458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A92A0AE0-9B83-4A9B-8F0D-7A93485DFC64}"/>
              </a:ext>
            </a:extLst>
          </p:cNvPr>
          <p:cNvSpPr/>
          <p:nvPr/>
        </p:nvSpPr>
        <p:spPr>
          <a:xfrm>
            <a:off x="6428797" y="2610885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Notación</a:t>
            </a:r>
            <a:r>
              <a:rPr lang="ca-ES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 </a:t>
            </a:r>
            <a:r>
              <a:rPr lang="ca-ES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Matemática</a:t>
            </a:r>
            <a:endParaRPr lang="ca-ES" sz="2000" b="1" dirty="0">
              <a:ln w="9525">
                <a:solidFill>
                  <a:srgbClr val="F25E4F"/>
                </a:solidFill>
                <a:prstDash val="solid"/>
              </a:ln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7FEFC84C-0094-4C20-A7F5-CBFE45D4404E}"/>
              </a:ext>
            </a:extLst>
          </p:cNvPr>
          <p:cNvSpPr/>
          <p:nvPr/>
        </p:nvSpPr>
        <p:spPr>
          <a:xfrm>
            <a:off x="2113546" y="4003317"/>
            <a:ext cx="5708769" cy="27702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ca-ES" b="1" dirty="0" err="1">
                <a:solidFill>
                  <a:srgbClr val="F25E4F"/>
                </a:solidFill>
              </a:rPr>
              <a:t>Observe</a:t>
            </a:r>
            <a:r>
              <a:rPr lang="ca-ES" b="1" dirty="0">
                <a:solidFill>
                  <a:srgbClr val="F25E4F"/>
                </a:solidFill>
              </a:rPr>
              <a:t> que</a:t>
            </a:r>
            <a:r>
              <a:rPr lang="ca-ES" dirty="0"/>
              <a:t>,</a:t>
            </a:r>
            <a:r>
              <a:rPr lang="ca-ES" b="1" dirty="0">
                <a:solidFill>
                  <a:srgbClr val="F25E4F"/>
                </a:solidFill>
              </a:rPr>
              <a:t> </a:t>
            </a:r>
            <a:r>
              <a:rPr lang="es-ES" b="1" dirty="0"/>
              <a:t>cuando transponemos una matriz cuadrada</a:t>
            </a:r>
            <a:r>
              <a:rPr lang="ca-ES" b="1" dirty="0"/>
              <a:t>:</a:t>
            </a:r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9C7D1902-5387-4B5A-A704-4137217401EE}"/>
              </a:ext>
            </a:extLst>
          </p:cNvPr>
          <p:cNvSpPr/>
          <p:nvPr/>
        </p:nvSpPr>
        <p:spPr>
          <a:xfrm>
            <a:off x="8121115" y="3864370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80E2BD53-B518-4C35-B5EC-0568548FB374}"/>
                  </a:ext>
                </a:extLst>
              </p:cNvPr>
              <p:cNvSpPr/>
              <p:nvPr/>
            </p:nvSpPr>
            <p:spPr>
              <a:xfrm>
                <a:off x="8052368" y="4398591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80E2BD53-B518-4C35-B5EC-0568548FB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368" y="4398591"/>
                <a:ext cx="4152395" cy="17018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90D0AD6-9540-47C8-A386-2AB8763E0AEA}"/>
              </a:ext>
            </a:extLst>
          </p:cNvPr>
          <p:cNvSpPr/>
          <p:nvPr/>
        </p:nvSpPr>
        <p:spPr>
          <a:xfrm rot="17921930">
            <a:off x="9890436" y="3590779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59F9CD5-B5E5-4F3B-96EB-7B4F93E41BB0}"/>
              </a:ext>
            </a:extLst>
          </p:cNvPr>
          <p:cNvGrpSpPr/>
          <p:nvPr/>
        </p:nvGrpSpPr>
        <p:grpSpPr>
          <a:xfrm>
            <a:off x="8600821" y="4398591"/>
            <a:ext cx="1496436" cy="894764"/>
            <a:chOff x="8600821" y="4398591"/>
            <a:chExt cx="1496436" cy="89476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700CACF-7771-40A7-954E-595BAB7D4F16}"/>
                </a:ext>
              </a:extLst>
            </p:cNvPr>
            <p:cNvSpPr/>
            <p:nvPr/>
          </p:nvSpPr>
          <p:spPr>
            <a:xfrm>
              <a:off x="8600821" y="4831690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771E220-2233-4C29-A44F-6A631228A231}"/>
                </a:ext>
              </a:extLst>
            </p:cNvPr>
            <p:cNvSpPr/>
            <p:nvPr/>
          </p:nvSpPr>
          <p:spPr>
            <a:xfrm>
              <a:off x="9505812" y="4398591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cxnSp>
          <p:nvCxnSpPr>
            <p:cNvPr id="4" name="Conexão reta unidirecional 3">
              <a:extLst>
                <a:ext uri="{FF2B5EF4-FFF2-40B4-BE49-F238E27FC236}">
                  <a16:creationId xmlns:a16="http://schemas.microsoft.com/office/drawing/2014/main" id="{72025BEB-2AF0-4213-A460-989410457634}"/>
                </a:ext>
              </a:extLst>
            </p:cNvPr>
            <p:cNvCxnSpPr>
              <a:stCxn id="74" idx="7"/>
            </p:cNvCxnSpPr>
            <p:nvPr/>
          </p:nvCxnSpPr>
          <p:spPr>
            <a:xfrm flipV="1">
              <a:off x="9105651" y="4652387"/>
              <a:ext cx="454182" cy="246912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9531B17-C0FE-42C4-9B8F-828157A7C68B}"/>
              </a:ext>
            </a:extLst>
          </p:cNvPr>
          <p:cNvGrpSpPr/>
          <p:nvPr/>
        </p:nvGrpSpPr>
        <p:grpSpPr>
          <a:xfrm>
            <a:off x="8608894" y="4446000"/>
            <a:ext cx="2972967" cy="1686447"/>
            <a:chOff x="8608894" y="4446000"/>
            <a:chExt cx="2972967" cy="1686447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DAA75F8-6448-4473-ABBB-B8A4FDCD1954}"/>
                </a:ext>
              </a:extLst>
            </p:cNvPr>
            <p:cNvSpPr/>
            <p:nvPr/>
          </p:nvSpPr>
          <p:spPr>
            <a:xfrm>
              <a:off x="8608894" y="5670782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64652DA-6C1A-4733-8DE4-6B027BA8DF85}"/>
                </a:ext>
              </a:extLst>
            </p:cNvPr>
            <p:cNvSpPr/>
            <p:nvPr/>
          </p:nvSpPr>
          <p:spPr>
            <a:xfrm>
              <a:off x="10990416" y="4446000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cxnSp>
          <p:nvCxnSpPr>
            <p:cNvPr id="78" name="Conexão reta unidirecional 77">
              <a:extLst>
                <a:ext uri="{FF2B5EF4-FFF2-40B4-BE49-F238E27FC236}">
                  <a16:creationId xmlns:a16="http://schemas.microsoft.com/office/drawing/2014/main" id="{05523C2A-B26C-4C3E-AC76-8F4379FC06ED}"/>
                </a:ext>
              </a:extLst>
            </p:cNvPr>
            <p:cNvCxnSpPr>
              <a:cxnSpLocks/>
              <a:stCxn id="76" idx="7"/>
              <a:endCxn id="77" idx="2"/>
            </p:cNvCxnSpPr>
            <p:nvPr/>
          </p:nvCxnSpPr>
          <p:spPr>
            <a:xfrm flipV="1">
              <a:off x="9113724" y="4676833"/>
              <a:ext cx="1876692" cy="106155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9104C91-73A9-410A-823D-83C3B79F4B90}"/>
              </a:ext>
            </a:extLst>
          </p:cNvPr>
          <p:cNvGrpSpPr/>
          <p:nvPr/>
        </p:nvGrpSpPr>
        <p:grpSpPr>
          <a:xfrm>
            <a:off x="9496188" y="4884426"/>
            <a:ext cx="2135097" cy="1231999"/>
            <a:chOff x="9496188" y="4884426"/>
            <a:chExt cx="2135097" cy="1231999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FBA0B1D-0BC2-4202-85AA-A4F716CC1B0B}"/>
                </a:ext>
              </a:extLst>
            </p:cNvPr>
            <p:cNvSpPr/>
            <p:nvPr/>
          </p:nvSpPr>
          <p:spPr>
            <a:xfrm>
              <a:off x="9496188" y="5654760"/>
              <a:ext cx="591445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01E67B6-9E08-4001-94BF-07C871C4D27A}"/>
                </a:ext>
              </a:extLst>
            </p:cNvPr>
            <p:cNvSpPr/>
            <p:nvPr/>
          </p:nvSpPr>
          <p:spPr>
            <a:xfrm>
              <a:off x="11039840" y="4884426"/>
              <a:ext cx="591445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cxnSp>
          <p:nvCxnSpPr>
            <p:cNvPr id="81" name="Conexão reta unidirecional 80">
              <a:extLst>
                <a:ext uri="{FF2B5EF4-FFF2-40B4-BE49-F238E27FC236}">
                  <a16:creationId xmlns:a16="http://schemas.microsoft.com/office/drawing/2014/main" id="{F579AD43-1683-4A79-9F90-1E0063C648A9}"/>
                </a:ext>
              </a:extLst>
            </p:cNvPr>
            <p:cNvCxnSpPr>
              <a:cxnSpLocks/>
              <a:stCxn id="79" idx="7"/>
              <a:endCxn id="80" idx="2"/>
            </p:cNvCxnSpPr>
            <p:nvPr/>
          </p:nvCxnSpPr>
          <p:spPr>
            <a:xfrm flipV="1">
              <a:off x="10001018" y="5115259"/>
              <a:ext cx="1038822" cy="60711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54A377C1-82AD-4EAF-8800-5D0C7FA63189}"/>
              </a:ext>
            </a:extLst>
          </p:cNvPr>
          <p:cNvSpPr/>
          <p:nvPr/>
        </p:nvSpPr>
        <p:spPr>
          <a:xfrm>
            <a:off x="2063297" y="223373"/>
            <a:ext cx="5759018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C6AE6A9B-3145-48B5-BA8B-6431EA0AB13A}"/>
              </a:ext>
            </a:extLst>
          </p:cNvPr>
          <p:cNvSpPr/>
          <p:nvPr/>
        </p:nvSpPr>
        <p:spPr>
          <a:xfrm>
            <a:off x="2293337" y="355831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3B0DE19-5183-41DE-993D-C9DE9816BE60}"/>
              </a:ext>
            </a:extLst>
          </p:cNvPr>
          <p:cNvSpPr/>
          <p:nvPr/>
        </p:nvSpPr>
        <p:spPr>
          <a:xfrm>
            <a:off x="2270894" y="1000292"/>
            <a:ext cx="2495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/>
              <a:t>¡Construir una </a:t>
            </a:r>
            <a:r>
              <a:rPr lang="ca-ES" sz="2000" b="1" dirty="0" err="1"/>
              <a:t>matriz</a:t>
            </a:r>
            <a:r>
              <a:rPr lang="ca-ES" sz="2000" b="1" dirty="0"/>
              <a:t> </a:t>
            </a:r>
            <a:r>
              <a:rPr lang="ca-ES" sz="2000" dirty="0"/>
              <a:t>(3 x 3 ) </a:t>
            </a:r>
            <a:r>
              <a:rPr lang="ca-ES" sz="2000" b="1" dirty="0" err="1"/>
              <a:t>simétrica</a:t>
            </a:r>
            <a:r>
              <a:rPr lang="ca-ES" sz="20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EC405C7-CAC6-478D-AC46-4581A66A0EA7}"/>
                  </a:ext>
                </a:extLst>
              </p:cNvPr>
              <p:cNvSpPr/>
              <p:nvPr/>
            </p:nvSpPr>
            <p:spPr>
              <a:xfrm>
                <a:off x="4777345" y="437324"/>
                <a:ext cx="2515353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/>
                            </m:mr>
                          </m:m>
                          <m:r>
                            <a:rPr lang="ca-ES" sz="2400" b="0" i="1" smtClean="0"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</m:e>
                      </m:d>
                    </m:oMath>
                  </m:oMathPara>
                </a14:m>
                <a:endParaRPr lang="ca-ES" sz="2400" dirty="0"/>
              </a:p>
            </p:txBody>
          </p:sp>
        </mc:Choice>
        <mc:Fallback xmlns="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EC405C7-CAC6-478D-AC46-4581A66A0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345" y="437324"/>
                <a:ext cx="2515353" cy="184576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>
            <a:extLst>
              <a:ext uri="{FF2B5EF4-FFF2-40B4-BE49-F238E27FC236}">
                <a16:creationId xmlns:a16="http://schemas.microsoft.com/office/drawing/2014/main" id="{C8C6A7C5-6992-4677-A320-BAC515339285}"/>
              </a:ext>
            </a:extLst>
          </p:cNvPr>
          <p:cNvSpPr/>
          <p:nvPr/>
        </p:nvSpPr>
        <p:spPr>
          <a:xfrm>
            <a:off x="2113545" y="4410739"/>
            <a:ext cx="5708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b="1" dirty="0"/>
              <a:t>diagonal principal </a:t>
            </a:r>
            <a:r>
              <a:rPr lang="es-ES" dirty="0"/>
              <a:t>se ve como un </a:t>
            </a:r>
            <a:r>
              <a:rPr lang="es-ES" b="1" dirty="0"/>
              <a:t>espejo</a:t>
            </a:r>
            <a:r>
              <a:rPr lang="es-ES" dirty="0"/>
              <a:t> y sus </a:t>
            </a:r>
            <a:r>
              <a:rPr lang="es-ES" b="1" dirty="0"/>
              <a:t>elementos</a:t>
            </a:r>
            <a:r>
              <a:rPr lang="es-ES" dirty="0"/>
              <a:t> se mantienen en el mismo lugar (𝒊 = 𝒋). Por lo tanto, </a:t>
            </a:r>
            <a:r>
              <a:rPr lang="es-ES" b="1" dirty="0"/>
              <a:t>no hay restricciones para estos elementos </a:t>
            </a:r>
            <a:r>
              <a:rPr lang="es-ES" dirty="0"/>
              <a:t>para tener una matriz simétrica.</a:t>
            </a:r>
            <a:endParaRPr lang="ca-E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1E7BCEA-2BDE-4284-9F9E-CE69FEC05085}"/>
              </a:ext>
            </a:extLst>
          </p:cNvPr>
          <p:cNvSpPr/>
          <p:nvPr/>
        </p:nvSpPr>
        <p:spPr>
          <a:xfrm>
            <a:off x="2095849" y="5621116"/>
            <a:ext cx="5731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Los </a:t>
            </a:r>
            <a:r>
              <a:rPr lang="es-ES" b="1" dirty="0"/>
              <a:t>elementos superiores se intercambian con los inferiores</a:t>
            </a:r>
            <a:r>
              <a:rPr lang="es-ES" dirty="0"/>
              <a:t> - por lo que deben coincidir, respectivamente, </a:t>
            </a:r>
            <a:r>
              <a:rPr lang="es-ES" b="1" dirty="0"/>
              <a:t>para verificar el efecto "espejo" de la diagonal principal </a:t>
            </a:r>
            <a:r>
              <a:rPr lang="es-ES" dirty="0"/>
              <a:t>en una matriz simétrica.</a:t>
            </a:r>
            <a:endParaRPr lang="ca-ES" dirty="0"/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D1D2B128-3EA7-47D5-A19C-352E62747030}"/>
              </a:ext>
            </a:extLst>
          </p:cNvPr>
          <p:cNvGrpSpPr/>
          <p:nvPr/>
        </p:nvGrpSpPr>
        <p:grpSpPr>
          <a:xfrm>
            <a:off x="5288446" y="642260"/>
            <a:ext cx="1464529" cy="1431586"/>
            <a:chOff x="8775777" y="905524"/>
            <a:chExt cx="1464529" cy="1431586"/>
          </a:xfrm>
        </p:grpSpPr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711A2B10-6B11-47CF-940E-8D73B38D45DB}"/>
                </a:ext>
              </a:extLst>
            </p:cNvPr>
            <p:cNvSpPr/>
            <p:nvPr/>
          </p:nvSpPr>
          <p:spPr>
            <a:xfrm>
              <a:off x="8783971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BF1D647B-86A3-40A6-887B-76E8F2A93C48}"/>
                </a:ext>
              </a:extLst>
            </p:cNvPr>
            <p:cNvSpPr/>
            <p:nvPr/>
          </p:nvSpPr>
          <p:spPr>
            <a:xfrm>
              <a:off x="9334586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68FEA01A-6768-428A-9514-DF95B001DA7B}"/>
                </a:ext>
              </a:extLst>
            </p:cNvPr>
            <p:cNvSpPr/>
            <p:nvPr/>
          </p:nvSpPr>
          <p:spPr>
            <a:xfrm>
              <a:off x="8775777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7957F203-802D-4D35-90F3-060001F7229E}"/>
                </a:ext>
              </a:extLst>
            </p:cNvPr>
            <p:cNvSpPr/>
            <p:nvPr/>
          </p:nvSpPr>
          <p:spPr>
            <a:xfrm>
              <a:off x="9326392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BAF63BD8-C2BC-4FE6-BBCC-03159F090B02}"/>
                </a:ext>
              </a:extLst>
            </p:cNvPr>
            <p:cNvSpPr/>
            <p:nvPr/>
          </p:nvSpPr>
          <p:spPr>
            <a:xfrm>
              <a:off x="9881467" y="905524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658E814E-7AED-40AB-850C-25E2074A18B1}"/>
                </a:ext>
              </a:extLst>
            </p:cNvPr>
            <p:cNvSpPr/>
            <p:nvPr/>
          </p:nvSpPr>
          <p:spPr>
            <a:xfrm>
              <a:off x="9872650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7A07C21D-6A4E-460C-831A-61326431C456}"/>
                </a:ext>
              </a:extLst>
            </p:cNvPr>
            <p:cNvSpPr/>
            <p:nvPr/>
          </p:nvSpPr>
          <p:spPr>
            <a:xfrm>
              <a:off x="8775777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3EA8F506-85FF-45C5-9765-E428C98744BD}"/>
                </a:ext>
              </a:extLst>
            </p:cNvPr>
            <p:cNvSpPr/>
            <p:nvPr/>
          </p:nvSpPr>
          <p:spPr>
            <a:xfrm>
              <a:off x="9326392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5766AD0D-7A02-40C6-8396-C524AAD37C46}"/>
                </a:ext>
              </a:extLst>
            </p:cNvPr>
            <p:cNvSpPr/>
            <p:nvPr/>
          </p:nvSpPr>
          <p:spPr>
            <a:xfrm>
              <a:off x="9872650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D594C728-6EDB-467A-8E3D-8F0A430CDC53}"/>
              </a:ext>
            </a:extLst>
          </p:cNvPr>
          <p:cNvSpPr/>
          <p:nvPr/>
        </p:nvSpPr>
        <p:spPr>
          <a:xfrm>
            <a:off x="5296640" y="636723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AAD05FA7-79C0-4586-B415-D31B22370A44}"/>
              </a:ext>
            </a:extLst>
          </p:cNvPr>
          <p:cNvSpPr/>
          <p:nvPr/>
        </p:nvSpPr>
        <p:spPr>
          <a:xfrm>
            <a:off x="5847981" y="118843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21A99158-A579-429E-B3EA-A83DB7D854AA}"/>
              </a:ext>
            </a:extLst>
          </p:cNvPr>
          <p:cNvSpPr/>
          <p:nvPr/>
        </p:nvSpPr>
        <p:spPr>
          <a:xfrm>
            <a:off x="6394136" y="171492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238B1A4-7C7B-4EB4-8787-58CD5E049813}"/>
              </a:ext>
            </a:extLst>
          </p:cNvPr>
          <p:cNvSpPr txBox="1"/>
          <p:nvPr/>
        </p:nvSpPr>
        <p:spPr>
          <a:xfrm>
            <a:off x="5878502" y="1199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36AD7A4D-6661-4B95-96E7-69D53B69A083}"/>
              </a:ext>
            </a:extLst>
          </p:cNvPr>
          <p:cNvSpPr txBox="1"/>
          <p:nvPr/>
        </p:nvSpPr>
        <p:spPr>
          <a:xfrm>
            <a:off x="6371940" y="17240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-1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4A328E59-6CC9-487B-9826-FB8CDF2DDEBC}"/>
              </a:ext>
            </a:extLst>
          </p:cNvPr>
          <p:cNvSpPr txBox="1"/>
          <p:nvPr/>
        </p:nvSpPr>
        <p:spPr>
          <a:xfrm>
            <a:off x="5317159" y="6298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5A79BFD-EF9F-4C8D-802A-ABEA80DCD526}"/>
              </a:ext>
            </a:extLst>
          </p:cNvPr>
          <p:cNvGrpSpPr/>
          <p:nvPr/>
        </p:nvGrpSpPr>
        <p:grpSpPr>
          <a:xfrm>
            <a:off x="5839060" y="635092"/>
            <a:ext cx="358839" cy="370336"/>
            <a:chOff x="9905982" y="695294"/>
            <a:chExt cx="358839" cy="370336"/>
          </a:xfrm>
        </p:grpSpPr>
        <p:sp>
          <p:nvSpPr>
            <p:cNvPr id="108" name="CaixaDeTexto 107">
              <a:extLst>
                <a:ext uri="{FF2B5EF4-FFF2-40B4-BE49-F238E27FC236}">
                  <a16:creationId xmlns:a16="http://schemas.microsoft.com/office/drawing/2014/main" id="{603C250C-66D5-42CB-809D-9469622D3CCD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0" name="Retângulo 109">
              <a:extLst>
                <a:ext uri="{FF2B5EF4-FFF2-40B4-BE49-F238E27FC236}">
                  <a16:creationId xmlns:a16="http://schemas.microsoft.com/office/drawing/2014/main" id="{2C9C11C4-8497-47BA-830C-FF57CBE611B6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955A618-7DE9-47DB-86BB-4FE36C402A11}"/>
              </a:ext>
            </a:extLst>
          </p:cNvPr>
          <p:cNvGrpSpPr/>
          <p:nvPr/>
        </p:nvGrpSpPr>
        <p:grpSpPr>
          <a:xfrm>
            <a:off x="6399574" y="1196960"/>
            <a:ext cx="358839" cy="372719"/>
            <a:chOff x="6968362" y="1375923"/>
            <a:chExt cx="358839" cy="372719"/>
          </a:xfrm>
        </p:grpSpPr>
        <p:sp>
          <p:nvSpPr>
            <p:cNvPr id="107" name="Retângulo 106">
              <a:extLst>
                <a:ext uri="{FF2B5EF4-FFF2-40B4-BE49-F238E27FC236}">
                  <a16:creationId xmlns:a16="http://schemas.microsoft.com/office/drawing/2014/main" id="{5FA67E2B-F59F-4FD5-B2B0-0CCBD877A3A2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1" name="CaixaDeTexto 110">
              <a:extLst>
                <a:ext uri="{FF2B5EF4-FFF2-40B4-BE49-F238E27FC236}">
                  <a16:creationId xmlns:a16="http://schemas.microsoft.com/office/drawing/2014/main" id="{817FE628-005B-4A5C-9D7E-30858226C752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6"/>
                  </a:solidFill>
                </a:rPr>
                <a:t>5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B948DB0-7FA1-4228-97A0-5A5A0D5A662D}"/>
              </a:ext>
            </a:extLst>
          </p:cNvPr>
          <p:cNvGrpSpPr/>
          <p:nvPr/>
        </p:nvGrpSpPr>
        <p:grpSpPr>
          <a:xfrm>
            <a:off x="6407194" y="626502"/>
            <a:ext cx="358839" cy="369332"/>
            <a:chOff x="7822314" y="953724"/>
            <a:chExt cx="358839" cy="369332"/>
          </a:xfrm>
        </p:grpSpPr>
        <p:sp>
          <p:nvSpPr>
            <p:cNvPr id="109" name="Retângulo 108">
              <a:extLst>
                <a:ext uri="{FF2B5EF4-FFF2-40B4-BE49-F238E27FC236}">
                  <a16:creationId xmlns:a16="http://schemas.microsoft.com/office/drawing/2014/main" id="{EEA275BA-31D5-4DF9-9B6D-9C382416016C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FD832817-8FA8-4043-B2D5-47B9FF0A5CA8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5"/>
                  </a:solidFill>
                </a:rPr>
                <a:t>8</a:t>
              </a: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C9F016A7-F5F5-4ED1-A57A-C26DA8D016B3}"/>
              </a:ext>
            </a:extLst>
          </p:cNvPr>
          <p:cNvGrpSpPr/>
          <p:nvPr/>
        </p:nvGrpSpPr>
        <p:grpSpPr>
          <a:xfrm>
            <a:off x="5839060" y="638814"/>
            <a:ext cx="358839" cy="370336"/>
            <a:chOff x="9905982" y="695294"/>
            <a:chExt cx="358839" cy="370336"/>
          </a:xfrm>
        </p:grpSpPr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587A0F5E-34E6-4EC6-BD85-7426510626CE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1D1BA437-63A8-4B0D-90CE-E806A15B6094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20CA3948-9772-4905-84B7-A2513E83AB2B}"/>
              </a:ext>
            </a:extLst>
          </p:cNvPr>
          <p:cNvGrpSpPr/>
          <p:nvPr/>
        </p:nvGrpSpPr>
        <p:grpSpPr>
          <a:xfrm>
            <a:off x="6409078" y="626646"/>
            <a:ext cx="358839" cy="369332"/>
            <a:chOff x="7822314" y="953724"/>
            <a:chExt cx="358839" cy="369332"/>
          </a:xfrm>
        </p:grpSpPr>
        <p:sp>
          <p:nvSpPr>
            <p:cNvPr id="124" name="Retângulo 123">
              <a:extLst>
                <a:ext uri="{FF2B5EF4-FFF2-40B4-BE49-F238E27FC236}">
                  <a16:creationId xmlns:a16="http://schemas.microsoft.com/office/drawing/2014/main" id="{0ECDA525-C1EC-4B44-BDA4-65895D215D75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5" name="CaixaDeTexto 124">
              <a:extLst>
                <a:ext uri="{FF2B5EF4-FFF2-40B4-BE49-F238E27FC236}">
                  <a16:creationId xmlns:a16="http://schemas.microsoft.com/office/drawing/2014/main" id="{3EC4D24C-4EAF-457F-A123-40904AED807D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5"/>
                  </a:solidFill>
                </a:rPr>
                <a:t>8</a:t>
              </a: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B4DA2355-6D6D-453E-B27E-B708B22AA3D3}"/>
              </a:ext>
            </a:extLst>
          </p:cNvPr>
          <p:cNvGrpSpPr/>
          <p:nvPr/>
        </p:nvGrpSpPr>
        <p:grpSpPr>
          <a:xfrm>
            <a:off x="6398278" y="1195446"/>
            <a:ext cx="358839" cy="372719"/>
            <a:chOff x="6968362" y="1375923"/>
            <a:chExt cx="358839" cy="372719"/>
          </a:xfrm>
        </p:grpSpPr>
        <p:sp>
          <p:nvSpPr>
            <p:cNvPr id="127" name="Retângulo 126">
              <a:extLst>
                <a:ext uri="{FF2B5EF4-FFF2-40B4-BE49-F238E27FC236}">
                  <a16:creationId xmlns:a16="http://schemas.microsoft.com/office/drawing/2014/main" id="{C53938E2-F007-4183-AD91-D1FBA9611CF9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8" name="CaixaDeTexto 127">
              <a:extLst>
                <a:ext uri="{FF2B5EF4-FFF2-40B4-BE49-F238E27FC236}">
                  <a16:creationId xmlns:a16="http://schemas.microsoft.com/office/drawing/2014/main" id="{79A9EC74-3209-4995-84E2-151D9C8FB192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6"/>
                  </a:solidFill>
                </a:rPr>
                <a:t>5</a:t>
              </a:r>
            </a:p>
          </p:txBody>
        </p:sp>
      </p:grpSp>
      <p:sp>
        <p:nvSpPr>
          <p:cNvPr id="129" name="Retângulo: Cantos Arredondados 128">
            <a:extLst>
              <a:ext uri="{FF2B5EF4-FFF2-40B4-BE49-F238E27FC236}">
                <a16:creationId xmlns:a16="http://schemas.microsoft.com/office/drawing/2014/main" id="{1BD5BFCB-C5B7-4974-9329-C62DF66D331F}"/>
              </a:ext>
            </a:extLst>
          </p:cNvPr>
          <p:cNvSpPr/>
          <p:nvPr/>
        </p:nvSpPr>
        <p:spPr>
          <a:xfrm>
            <a:off x="8342948" y="233791"/>
            <a:ext cx="3664832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06F50F8A-88E9-4D05-B5F6-12B074CE5958}"/>
              </a:ext>
            </a:extLst>
          </p:cNvPr>
          <p:cNvSpPr/>
          <p:nvPr/>
        </p:nvSpPr>
        <p:spPr>
          <a:xfrm>
            <a:off x="7587346" y="1195446"/>
            <a:ext cx="1124575" cy="568554"/>
          </a:xfrm>
          <a:prstGeom prst="rightArrow">
            <a:avLst/>
          </a:prstGeom>
          <a:solidFill>
            <a:srgbClr val="29A6FF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tângulo 129">
                <a:extLst>
                  <a:ext uri="{FF2B5EF4-FFF2-40B4-BE49-F238E27FC236}">
                    <a16:creationId xmlns:a16="http://schemas.microsoft.com/office/drawing/2014/main" id="{2B453816-1113-42BD-B207-EB9B8AD2D080}"/>
                  </a:ext>
                </a:extLst>
              </p:cNvPr>
              <p:cNvSpPr/>
              <p:nvPr/>
            </p:nvSpPr>
            <p:spPr>
              <a:xfrm>
                <a:off x="9081923" y="832768"/>
                <a:ext cx="2186881" cy="12317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8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8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ca-ES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8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0" name="Retângulo 129">
                <a:extLst>
                  <a:ext uri="{FF2B5EF4-FFF2-40B4-BE49-F238E27FC236}">
                    <a16:creationId xmlns:a16="http://schemas.microsoft.com/office/drawing/2014/main" id="{2B453816-1113-42BD-B207-EB9B8AD2D0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923" y="832768"/>
                <a:ext cx="2186881" cy="123174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tângulo: Cantos Arredondados 29">
            <a:hlinkClick r:id="rId18" action="ppaction://hlinksldjump"/>
            <a:extLst>
              <a:ext uri="{FF2B5EF4-FFF2-40B4-BE49-F238E27FC236}">
                <a16:creationId xmlns:a16="http://schemas.microsoft.com/office/drawing/2014/main" id="{7860B721-2821-468B-9BDA-B1BE268DF0FC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84" name="Retângulo: Cantos Arredondados 30">
            <a:hlinkClick r:id="rId19" action="ppaction://hlinksldjump"/>
            <a:extLst>
              <a:ext uri="{FF2B5EF4-FFF2-40B4-BE49-F238E27FC236}">
                <a16:creationId xmlns:a16="http://schemas.microsoft.com/office/drawing/2014/main" id="{ED5C3AB2-AC9B-4015-B148-59935FB2E92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85" name="Retângulo: Cantos Arredondados 21">
            <a:hlinkClick r:id="rId20" action="ppaction://hlinksldjump"/>
            <a:extLst>
              <a:ext uri="{FF2B5EF4-FFF2-40B4-BE49-F238E27FC236}">
                <a16:creationId xmlns:a16="http://schemas.microsoft.com/office/drawing/2014/main" id="{C4653EE2-375C-48A3-BD0C-E1D242AD0CB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86" name="Retângulo: Cantos Arredondados 23">
            <a:hlinkClick r:id="rId21" action="ppaction://hlinksldjump"/>
            <a:extLst>
              <a:ext uri="{FF2B5EF4-FFF2-40B4-BE49-F238E27FC236}">
                <a16:creationId xmlns:a16="http://schemas.microsoft.com/office/drawing/2014/main" id="{51301599-EDF1-45B2-BBF5-64540399E72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5E4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04453 0.08055 " pathEditMode="relative" rAng="0" ptsTypes="AA">
                                      <p:cBhvr>
                                        <p:cTn id="124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9192 0.15833 " pathEditMode="relative" rAng="0" ptsTypes="AA">
                                      <p:cBhvr>
                                        <p:cTn id="127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04518 0.07708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3" grpId="0" animBg="1"/>
      <p:bldP spid="65" grpId="0"/>
      <p:bldP spid="2" grpId="0" animBg="1"/>
      <p:bldP spid="58" grpId="0" animBg="1"/>
      <p:bldP spid="61" grpId="0"/>
      <p:bldP spid="3" grpId="0"/>
      <p:bldP spid="73" grpId="0"/>
      <p:bldP spid="8" grpId="0"/>
      <p:bldP spid="8" grpId="1"/>
      <p:bldP spid="9" grpId="0"/>
      <p:bldP spid="102" grpId="0" animBg="1"/>
      <p:bldP spid="103" grpId="0" animBg="1"/>
      <p:bldP spid="104" grpId="0" animBg="1"/>
      <p:bldP spid="10" grpId="0"/>
      <p:bldP spid="105" grpId="0"/>
      <p:bldP spid="106" grpId="0"/>
      <p:bldP spid="1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8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Simétrica</a:t>
              </a:r>
              <a:endParaRPr lang="ca-ES" sz="2400" b="1" dirty="0"/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Antisimétrica</a:t>
              </a:r>
              <a:endParaRPr lang="ca-ES" sz="2400" b="1" dirty="0"/>
            </a:p>
          </p:txBody>
        </p:sp>
      </p:grp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C0F81DE-B0A2-43A3-BE67-085068666374}"/>
              </a:ext>
            </a:extLst>
          </p:cNvPr>
          <p:cNvSpPr/>
          <p:nvPr/>
        </p:nvSpPr>
        <p:spPr>
          <a:xfrm>
            <a:off x="2098801" y="5045224"/>
            <a:ext cx="8080179" cy="161683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C027F94-CFE2-4B14-A6AE-E52500FBE28D}"/>
              </a:ext>
            </a:extLst>
          </p:cNvPr>
          <p:cNvSpPr/>
          <p:nvPr/>
        </p:nvSpPr>
        <p:spPr>
          <a:xfrm>
            <a:off x="2328841" y="5087250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400" b="1" u="sng" dirty="0">
                <a:solidFill>
                  <a:srgbClr val="29A6FF"/>
                </a:solidFill>
              </a:rPr>
              <a:t>Ejemplo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/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sz="2000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ca-ES" sz="2000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a-ES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ca-ES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/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/>
              <p:nvPr/>
            </p:nvSpPr>
            <p:spPr>
              <a:xfrm>
                <a:off x="5891006" y="5802327"/>
                <a:ext cx="39905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ca-ES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ca-ES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⟹</m:t>
                    </m:r>
                  </m:oMath>
                </a14:m>
                <a:r>
                  <a:rPr lang="ca-ES" dirty="0">
                    <a:solidFill>
                      <a:sysClr val="windowText" lastClr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s-ES" b="0" i="0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¡</m:t>
                    </m:r>
                    <m:r>
                      <a:rPr lang="ca-ES" b="1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  es   </a:t>
                </a:r>
                <a:r>
                  <a:rPr lang="ca-ES" b="1" dirty="0" err="1">
                    <a:solidFill>
                      <a:srgbClr val="0C2B8E"/>
                    </a:solidFill>
                  </a:rPr>
                  <a:t>Antisimétrica</a:t>
                </a:r>
                <a:r>
                  <a:rPr lang="ca-ES" b="1" dirty="0">
                    <a:solidFill>
                      <a:srgbClr val="0C2B8E"/>
                    </a:solidFill>
                  </a:rPr>
                  <a:t>!</a:t>
                </a:r>
                <a:r>
                  <a:rPr lang="ca-ES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  <a:endParaRPr lang="ca-ES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06" y="5802327"/>
                <a:ext cx="3990516" cy="369332"/>
              </a:xfrm>
              <a:prstGeom prst="rect">
                <a:avLst/>
              </a:prstGeom>
              <a:blipFill>
                <a:blip r:embed="rId1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/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: Cantos Arredondados 29">
            <a:hlinkClick r:id="rId18" action="ppaction://hlinksldjump"/>
            <a:extLst>
              <a:ext uri="{FF2B5EF4-FFF2-40B4-BE49-F238E27FC236}">
                <a16:creationId xmlns:a16="http://schemas.microsoft.com/office/drawing/2014/main" id="{8693C323-18D4-4C66-AEA0-A0C1E11E2D53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0">
            <a:hlinkClick r:id="rId19" action="ppaction://hlinksldjump"/>
            <a:extLst>
              <a:ext uri="{FF2B5EF4-FFF2-40B4-BE49-F238E27FC236}">
                <a16:creationId xmlns:a16="http://schemas.microsoft.com/office/drawing/2014/main" id="{1AB954BD-43E2-4708-B27C-C70C66DF029A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1">
            <a:hlinkClick r:id="rId20" action="ppaction://hlinksldjump"/>
            <a:extLst>
              <a:ext uri="{FF2B5EF4-FFF2-40B4-BE49-F238E27FC236}">
                <a16:creationId xmlns:a16="http://schemas.microsoft.com/office/drawing/2014/main" id="{12E9B616-272D-4306-AFE9-0ABF32EA0ED6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23">
            <a:hlinkClick r:id="rId21" action="ppaction://hlinksldjump"/>
            <a:extLst>
              <a:ext uri="{FF2B5EF4-FFF2-40B4-BE49-F238E27FC236}">
                <a16:creationId xmlns:a16="http://schemas.microsoft.com/office/drawing/2014/main" id="{5FFA0CA5-06CD-4B28-8F6B-02F647B3DD33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/>
      <p:bldP spid="5" grpId="0"/>
      <p:bldP spid="6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5. </a:t>
            </a:r>
            <a:r>
              <a:rPr lang="ca-ES" b="1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Antisimétrica</a:t>
              </a:r>
              <a:endParaRPr lang="ca-ES" sz="2400" b="1" dirty="0"/>
            </a:p>
          </p:txBody>
        </p:sp>
      </p:grp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C0F81DE-B0A2-43A3-BE67-085068666374}"/>
              </a:ext>
            </a:extLst>
          </p:cNvPr>
          <p:cNvSpPr/>
          <p:nvPr/>
        </p:nvSpPr>
        <p:spPr>
          <a:xfrm>
            <a:off x="2098801" y="5045224"/>
            <a:ext cx="8080179" cy="161683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>
                <a:solidFill>
                  <a:schemeClr val="bg1"/>
                </a:solidFill>
              </a:rPr>
              <a:t>:</a:t>
            </a:r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C027F94-CFE2-4B14-A6AE-E52500FBE28D}"/>
              </a:ext>
            </a:extLst>
          </p:cNvPr>
          <p:cNvSpPr/>
          <p:nvPr/>
        </p:nvSpPr>
        <p:spPr>
          <a:xfrm>
            <a:off x="2328841" y="5087250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/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sz="2000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ca-ES" sz="2000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a-ES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ca-ES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sz="2000" i="1" spc="-15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sz="2000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sz="2000" i="1" spc="-15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sz="2000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ca-ES" sz="2000" i="1" spc="-15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/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a-ES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ca-ES" i="1" spc="-15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 spc="-15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ca-ES" i="1" spc="-15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ca-ES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i="1" spc="-15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i="1" spc="-15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ca-ES" i="1" spc="-15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ca-ES" i="1" spc="-15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ca-ES" i="1" spc="-15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/>
              <p:nvPr/>
            </p:nvSpPr>
            <p:spPr>
              <a:xfrm>
                <a:off x="5891006" y="5802327"/>
                <a:ext cx="3980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ca-ES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⟹</m:t>
                    </m:r>
                  </m:oMath>
                </a14:m>
                <a:r>
                  <a:rPr lang="ca-ES" dirty="0">
                    <a:solidFill>
                      <a:sysClr val="windowText" lastClr="000000"/>
                    </a:solidFill>
                  </a:rPr>
                  <a:t>   ¡</a:t>
                </a:r>
                <a14:m>
                  <m:oMath xmlns:m="http://schemas.openxmlformats.org/officeDocument/2006/math">
                    <m:r>
                      <a:rPr lang="ca-ES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  es   </a:t>
                </a:r>
                <a:r>
                  <a:rPr lang="ca-ES" b="1" dirty="0" err="1">
                    <a:solidFill>
                      <a:srgbClr val="0C2B8E"/>
                    </a:solidFill>
                  </a:rPr>
                  <a:t>Antisimétrica</a:t>
                </a:r>
                <a:r>
                  <a:rPr lang="ca-ES" b="1" dirty="0">
                    <a:solidFill>
                      <a:srgbClr val="0C2B8E"/>
                    </a:solidFill>
                  </a:rPr>
                  <a:t>!</a:t>
                </a:r>
                <a:r>
                  <a:rPr lang="ca-ES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  <a:endParaRPr lang="ca-ES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06" y="5802327"/>
                <a:ext cx="3980898" cy="369332"/>
              </a:xfrm>
              <a:prstGeom prst="rect">
                <a:avLst/>
              </a:prstGeom>
              <a:blipFill>
                <a:blip r:embed="rId15"/>
                <a:stretch>
                  <a:fillRect t="-10000" r="-153" b="-2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/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ca-ES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ca-ES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B1470A40-70B0-4E4E-955C-75621E6ECA45}"/>
              </a:ext>
            </a:extLst>
          </p:cNvPr>
          <p:cNvSpPr/>
          <p:nvPr/>
        </p:nvSpPr>
        <p:spPr>
          <a:xfrm>
            <a:off x="2214026" y="195942"/>
            <a:ext cx="5372043" cy="32876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ca-ES" b="1" dirty="0" err="1">
                <a:solidFill>
                  <a:srgbClr val="F25E4F"/>
                </a:solidFill>
              </a:rPr>
              <a:t>Observe</a:t>
            </a:r>
            <a:r>
              <a:rPr lang="ca-ES" b="1" dirty="0">
                <a:solidFill>
                  <a:srgbClr val="F25E4F"/>
                </a:solidFill>
              </a:rPr>
              <a:t> que</a:t>
            </a:r>
            <a:r>
              <a:rPr lang="ca-ES" dirty="0"/>
              <a:t>,</a:t>
            </a:r>
            <a:r>
              <a:rPr lang="ca-ES" b="1" dirty="0">
                <a:solidFill>
                  <a:srgbClr val="F25E4F"/>
                </a:solidFill>
              </a:rPr>
              <a:t> </a:t>
            </a:r>
            <a:r>
              <a:rPr lang="es-ES" b="1" dirty="0"/>
              <a:t>cuando transponemos una matriz cuadrada y, simultáneamente, cambiamos los elementos por sus opuestos</a:t>
            </a:r>
            <a:r>
              <a:rPr lang="ca-ES" b="1" dirty="0"/>
              <a:t>: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5C209AF0-47DF-472C-9486-D6A16A11D0C3}"/>
              </a:ext>
            </a:extLst>
          </p:cNvPr>
          <p:cNvSpPr/>
          <p:nvPr/>
        </p:nvSpPr>
        <p:spPr>
          <a:xfrm>
            <a:off x="2214028" y="1014101"/>
            <a:ext cx="52006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Los </a:t>
            </a:r>
            <a:r>
              <a:rPr lang="es-ES" b="1" dirty="0"/>
              <a:t>elementos principales</a:t>
            </a:r>
            <a:r>
              <a:rPr lang="es-ES" dirty="0"/>
              <a:t>, que se mantienen en su sitio (𝑖 = 𝑗), </a:t>
            </a:r>
            <a:r>
              <a:rPr lang="es-ES" b="1" dirty="0"/>
              <a:t>deben ser cero </a:t>
            </a:r>
            <a:r>
              <a:rPr lang="es-ES" dirty="0"/>
              <a:t>para coincidir con sus opuestos (𝑥 = -𝑥 ⟺ 𝑥 = 0).</a:t>
            </a:r>
            <a:endParaRPr lang="ca-ES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C244130-0597-4EA0-AFE4-B0CE931747E0}"/>
              </a:ext>
            </a:extLst>
          </p:cNvPr>
          <p:cNvSpPr/>
          <p:nvPr/>
        </p:nvSpPr>
        <p:spPr>
          <a:xfrm>
            <a:off x="2196332" y="1953703"/>
            <a:ext cx="523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Los </a:t>
            </a:r>
            <a:r>
              <a:rPr lang="es-ES" b="1" dirty="0"/>
              <a:t>elementos superiores </a:t>
            </a:r>
            <a:r>
              <a:rPr lang="es-ES" dirty="0"/>
              <a:t>que intercambiamos con los </a:t>
            </a:r>
            <a:r>
              <a:rPr lang="es-ES" b="1" dirty="0"/>
              <a:t>inferiores</a:t>
            </a:r>
            <a:r>
              <a:rPr lang="es-ES" dirty="0"/>
              <a:t> deben ser, respectivamente, opuestos ya que deben </a:t>
            </a:r>
            <a:r>
              <a:rPr lang="es-ES" b="1" dirty="0"/>
              <a:t>verificar el efecto "espejo" respecto la diagonal principal con la correspondiente </a:t>
            </a:r>
            <a:r>
              <a:rPr lang="es-ES" b="1" dirty="0" err="1"/>
              <a:t>antisimetría</a:t>
            </a:r>
            <a:r>
              <a:rPr lang="es-ES" b="1" dirty="0"/>
              <a:t> numérica</a:t>
            </a:r>
            <a:r>
              <a:rPr lang="es-ES" dirty="0"/>
              <a:t>.</a:t>
            </a:r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/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a-ES" sz="2000" dirty="0">
                    <a:solidFill>
                      <a:schemeClr val="tx1"/>
                    </a:solidFill>
                  </a:rPr>
                  <a:t> es </a:t>
                </a:r>
                <a:r>
                  <a:rPr lang="ca-ES" sz="2000" b="1" dirty="0" err="1">
                    <a:solidFill>
                      <a:schemeClr val="tx1"/>
                    </a:solidFill>
                  </a:rPr>
                  <a:t>Antisimétrica</a:t>
                </a:r>
                <a:r>
                  <a:rPr lang="ca-E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ca-E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000" b="1" i="1" smtClean="0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ca-ES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ca-E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&amp;−</m:t>
                            </m:r>
                            <m:sSub>
                              <m:sSubPr>
                                <m:ctrlPr>
                                  <a:rPr lang="ca-E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ca-ES" sz="2000" b="1" i="1" smtClean="0">
                                    <a:latin typeface="Cambria Math" panose="02040503050406030204" pitchFamily="18" charset="0"/>
                                  </a:rPr>
                                  <m:t>𝒋𝒊</m:t>
                                </m:r>
                              </m:sub>
                            </m:sSub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ca-E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ca-ES" sz="2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B6501BD4-C636-497B-AA73-9C4EAB82F010}"/>
              </a:ext>
            </a:extLst>
          </p:cNvPr>
          <p:cNvSpPr/>
          <p:nvPr/>
        </p:nvSpPr>
        <p:spPr>
          <a:xfrm>
            <a:off x="6885330" y="3494154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Notación</a:t>
            </a:r>
            <a:r>
              <a:rPr lang="ca-ES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 </a:t>
            </a:r>
            <a:r>
              <a:rPr lang="ca-ES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Matemática</a:t>
            </a:r>
            <a:endParaRPr lang="ca-ES" sz="2000" b="1" dirty="0">
              <a:ln w="9525">
                <a:solidFill>
                  <a:srgbClr val="F25E4F"/>
                </a:solidFill>
                <a:prstDash val="solid"/>
              </a:ln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68AD438-9E87-46E2-9829-C2068B3B49BA}"/>
              </a:ext>
            </a:extLst>
          </p:cNvPr>
          <p:cNvSpPr/>
          <p:nvPr/>
        </p:nvSpPr>
        <p:spPr>
          <a:xfrm>
            <a:off x="7900051" y="487743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>
                <a:solidFill>
                  <a:schemeClr val="bg1"/>
                </a:solidFill>
              </a:rPr>
              <a:t>:</a:t>
            </a:r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/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80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F643F1C-F78F-43CA-9B0A-594D81558A92}"/>
              </a:ext>
            </a:extLst>
          </p:cNvPr>
          <p:cNvSpPr/>
          <p:nvPr/>
        </p:nvSpPr>
        <p:spPr>
          <a:xfrm>
            <a:off x="10349802" y="3928905"/>
            <a:ext cx="1165609" cy="461665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CFCACB-A546-4B84-824A-A529DF271BA3}"/>
              </a:ext>
            </a:extLst>
          </p:cNvPr>
          <p:cNvSpPr txBox="1"/>
          <p:nvPr/>
        </p:nvSpPr>
        <p:spPr>
          <a:xfrm>
            <a:off x="9319788" y="1509507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/>
              <a:t>0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AC60D47-7B68-496F-B902-FFC4E11B4873}"/>
              </a:ext>
            </a:extLst>
          </p:cNvPr>
          <p:cNvSpPr txBox="1"/>
          <p:nvPr/>
        </p:nvSpPr>
        <p:spPr>
          <a:xfrm>
            <a:off x="8448382" y="1008790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/>
              <a:t>0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B6BAC01-4961-4BBE-BA71-068F2FEA2BDC}"/>
              </a:ext>
            </a:extLst>
          </p:cNvPr>
          <p:cNvSpPr txBox="1"/>
          <p:nvPr/>
        </p:nvSpPr>
        <p:spPr>
          <a:xfrm>
            <a:off x="10842777" y="2269220"/>
            <a:ext cx="59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/>
              <a:t>0</a:t>
            </a:r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072D4BFF-B5F7-426D-91EC-DF96E821B066}"/>
              </a:ext>
            </a:extLst>
          </p:cNvPr>
          <p:cNvSpPr/>
          <p:nvPr/>
        </p:nvSpPr>
        <p:spPr>
          <a:xfrm rot="17921930">
            <a:off x="9669372" y="214152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CF91BD25-CE2E-406F-8963-D7297F87E38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0681399" y="2538001"/>
            <a:ext cx="251208" cy="139090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D0B2AD6B-C560-425F-945E-94345514FED1}"/>
              </a:ext>
            </a:extLst>
          </p:cNvPr>
          <p:cNvSpPr/>
          <p:nvPr/>
        </p:nvSpPr>
        <p:spPr>
          <a:xfrm>
            <a:off x="10338000" y="4282369"/>
            <a:ext cx="1177411" cy="461665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D096D76-78C9-4A68-8BF7-5C05428E6888}"/>
              </a:ext>
            </a:extLst>
          </p:cNvPr>
          <p:cNvGrpSpPr/>
          <p:nvPr/>
        </p:nvGrpSpPr>
        <p:grpSpPr>
          <a:xfrm>
            <a:off x="9101592" y="1455063"/>
            <a:ext cx="2288533" cy="1284735"/>
            <a:chOff x="9101592" y="1455063"/>
            <a:chExt cx="2288533" cy="1284735"/>
          </a:xfrm>
        </p:grpSpPr>
        <p:cxnSp>
          <p:nvCxnSpPr>
            <p:cNvPr id="66" name="Conexão reta 65">
              <a:extLst>
                <a:ext uri="{FF2B5EF4-FFF2-40B4-BE49-F238E27FC236}">
                  <a16:creationId xmlns:a16="http://schemas.microsoft.com/office/drawing/2014/main" id="{3EF2FB64-E51B-48D5-8B67-40E7AD5E6454}"/>
                </a:ext>
              </a:extLst>
            </p:cNvPr>
            <p:cNvCxnSpPr>
              <a:cxnSpLocks/>
            </p:cNvCxnSpPr>
            <p:nvPr/>
          </p:nvCxnSpPr>
          <p:spPr>
            <a:xfrm>
              <a:off x="9147679" y="2491972"/>
              <a:ext cx="17003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BB90722C-ED03-41A3-90CA-E6829CF343F4}"/>
                </a:ext>
              </a:extLst>
            </p:cNvPr>
            <p:cNvGrpSpPr/>
            <p:nvPr/>
          </p:nvGrpSpPr>
          <p:grpSpPr>
            <a:xfrm>
              <a:off x="9101592" y="1455063"/>
              <a:ext cx="2288533" cy="1284735"/>
              <a:chOff x="9322656" y="4831690"/>
              <a:chExt cx="2288533" cy="128473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2522914-05BF-4621-B14D-DBD4EFC8603F}"/>
                  </a:ext>
                </a:extLst>
              </p:cNvPr>
              <p:cNvSpPr/>
              <p:nvPr/>
            </p:nvSpPr>
            <p:spPr>
              <a:xfrm>
                <a:off x="9322656" y="5654760"/>
                <a:ext cx="764977" cy="4616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975513-0690-4564-9B16-4087D293B444}"/>
                  </a:ext>
                </a:extLst>
              </p:cNvPr>
              <p:cNvSpPr/>
              <p:nvPr/>
            </p:nvSpPr>
            <p:spPr>
              <a:xfrm>
                <a:off x="11019744" y="4831690"/>
                <a:ext cx="591445" cy="49864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cxnSp>
            <p:nvCxnSpPr>
              <p:cNvPr id="81" name="Conexão reta unidirecional 80">
                <a:extLst>
                  <a:ext uri="{FF2B5EF4-FFF2-40B4-BE49-F238E27FC236}">
                    <a16:creationId xmlns:a16="http://schemas.microsoft.com/office/drawing/2014/main" id="{65200CB7-1B24-406B-8786-FE635A8E0D79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9975605" y="5081011"/>
                <a:ext cx="1044139" cy="6413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0F99386-5292-4228-A63B-8CA080707669}"/>
              </a:ext>
            </a:extLst>
          </p:cNvPr>
          <p:cNvGrpSpPr/>
          <p:nvPr/>
        </p:nvGrpSpPr>
        <p:grpSpPr>
          <a:xfrm>
            <a:off x="8110836" y="1021964"/>
            <a:ext cx="1788199" cy="894764"/>
            <a:chOff x="8381151" y="69338"/>
            <a:chExt cx="1788199" cy="894764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19856DA-724D-4DF5-AD60-833CF588FE50}"/>
                </a:ext>
              </a:extLst>
            </p:cNvPr>
            <p:cNvGrpSpPr/>
            <p:nvPr/>
          </p:nvGrpSpPr>
          <p:grpSpPr>
            <a:xfrm>
              <a:off x="8381151" y="69338"/>
              <a:ext cx="1788199" cy="894764"/>
              <a:chOff x="8309058" y="4398591"/>
              <a:chExt cx="1788199" cy="8947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1C0DB3-A3C7-4E87-84E7-575439AAA3F3}"/>
                  </a:ext>
                </a:extLst>
              </p:cNvPr>
              <p:cNvSpPr/>
              <p:nvPr/>
            </p:nvSpPr>
            <p:spPr>
              <a:xfrm>
                <a:off x="8309058" y="4831690"/>
                <a:ext cx="883208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0CF85EC-3623-4646-BFBB-36450F64AC26}"/>
                  </a:ext>
                </a:extLst>
              </p:cNvPr>
              <p:cNvSpPr/>
              <p:nvPr/>
            </p:nvSpPr>
            <p:spPr>
              <a:xfrm>
                <a:off x="9505812" y="4398591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cxnSp>
            <p:nvCxnSpPr>
              <p:cNvPr id="94" name="Conexão reta unidirecional 93">
                <a:extLst>
                  <a:ext uri="{FF2B5EF4-FFF2-40B4-BE49-F238E27FC236}">
                    <a16:creationId xmlns:a16="http://schemas.microsoft.com/office/drawing/2014/main" id="{784ADE75-144E-4B0F-AEAF-0646F28F509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9062923" y="4629424"/>
                <a:ext cx="442889" cy="26987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5368F602-BFC9-4788-B722-AD5D30D6C86C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65" y="713703"/>
              <a:ext cx="17003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73A417A-E76F-461E-9102-4468BBFC7FB3}"/>
              </a:ext>
            </a:extLst>
          </p:cNvPr>
          <p:cNvGrpSpPr/>
          <p:nvPr/>
        </p:nvGrpSpPr>
        <p:grpSpPr>
          <a:xfrm>
            <a:off x="8214298" y="1069373"/>
            <a:ext cx="3146499" cy="1686447"/>
            <a:chOff x="8214298" y="1069373"/>
            <a:chExt cx="3146499" cy="168644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DEC0E48-4BC8-4359-B13E-1CF394943C48}"/>
                </a:ext>
              </a:extLst>
            </p:cNvPr>
            <p:cNvGrpSpPr/>
            <p:nvPr/>
          </p:nvGrpSpPr>
          <p:grpSpPr>
            <a:xfrm>
              <a:off x="8214298" y="1069373"/>
              <a:ext cx="3146499" cy="1686447"/>
              <a:chOff x="8435362" y="4446000"/>
              <a:chExt cx="3146499" cy="168644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3A393D7-325B-4E3D-8844-4EB0D7CBBD2F}"/>
                  </a:ext>
                </a:extLst>
              </p:cNvPr>
              <p:cNvSpPr/>
              <p:nvPr/>
            </p:nvSpPr>
            <p:spPr>
              <a:xfrm>
                <a:off x="8435362" y="5670782"/>
                <a:ext cx="764978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7D4B2FB-9468-4057-B334-C50633B6184A}"/>
                  </a:ext>
                </a:extLst>
              </p:cNvPr>
              <p:cNvSpPr/>
              <p:nvPr/>
            </p:nvSpPr>
            <p:spPr>
              <a:xfrm>
                <a:off x="10990416" y="4446000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cxnSp>
            <p:nvCxnSpPr>
              <p:cNvPr id="100" name="Conexão reta unidirecional 99">
                <a:extLst>
                  <a:ext uri="{FF2B5EF4-FFF2-40B4-BE49-F238E27FC236}">
                    <a16:creationId xmlns:a16="http://schemas.microsoft.com/office/drawing/2014/main" id="{0E564A0E-9EC4-4F39-A9CB-593F1A85F848}"/>
                  </a:ext>
                </a:extLst>
              </p:cNvPr>
              <p:cNvCxnSpPr>
                <a:cxnSpLocks/>
                <a:stCxn id="98" idx="7"/>
                <a:endCxn id="99" idx="2"/>
              </p:cNvCxnSpPr>
              <p:nvPr/>
            </p:nvCxnSpPr>
            <p:spPr>
              <a:xfrm flipV="1">
                <a:off x="9088312" y="4676833"/>
                <a:ext cx="1902104" cy="106155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05C89985-CCB8-4FDF-BD8C-38C2451DA26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27" y="2504072"/>
              <a:ext cx="17003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Retângulo: Cantos Arredondados 29">
            <a:hlinkClick r:id="rId20" action="ppaction://hlinksldjump"/>
            <a:extLst>
              <a:ext uri="{FF2B5EF4-FFF2-40B4-BE49-F238E27FC236}">
                <a16:creationId xmlns:a16="http://schemas.microsoft.com/office/drawing/2014/main" id="{2CD5846A-8C2F-4293-80F8-B472D758B64A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30">
            <a:hlinkClick r:id="rId21" action="ppaction://hlinksldjump"/>
            <a:extLst>
              <a:ext uri="{FF2B5EF4-FFF2-40B4-BE49-F238E27FC236}">
                <a16:creationId xmlns:a16="http://schemas.microsoft.com/office/drawing/2014/main" id="{05EF330F-0F5F-4737-B4D7-FD33B2DAD27F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21">
            <a:hlinkClick r:id="rId22" action="ppaction://hlinksldjump"/>
            <a:extLst>
              <a:ext uri="{FF2B5EF4-FFF2-40B4-BE49-F238E27FC236}">
                <a16:creationId xmlns:a16="http://schemas.microsoft.com/office/drawing/2014/main" id="{4B9CCD4B-BA7D-4493-B932-D5BBB93222FA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23">
            <a:hlinkClick r:id="rId23" action="ppaction://hlinksldjump"/>
            <a:extLst>
              <a:ext uri="{FF2B5EF4-FFF2-40B4-BE49-F238E27FC236}">
                <a16:creationId xmlns:a16="http://schemas.microsoft.com/office/drawing/2014/main" id="{81B66A0B-EDF7-46F6-B65C-F29C9386A48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/>
      <p:bldP spid="36" grpId="1"/>
      <p:bldP spid="37" grpId="0"/>
      <p:bldP spid="38" grpId="0" animBg="1"/>
      <p:bldP spid="39" grpId="0"/>
      <p:bldP spid="40" grpId="0" animBg="1"/>
      <p:bldP spid="41" grpId="0"/>
      <p:bldP spid="9" grpId="0" animBg="1"/>
      <p:bldP spid="9" grpId="1" animBg="1"/>
      <p:bldP spid="58" grpId="0" animBg="1"/>
      <p:bldP spid="71" grpId="0" animBg="1"/>
      <p:bldP spid="72" grpId="0" animBg="1"/>
      <p:bldP spid="73" grpId="0" animBg="1"/>
      <p:bldP spid="73" grpId="1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3A634476-C269-40E6-A90B-71AA83B72A4B}"/>
              </a:ext>
            </a:extLst>
          </p:cNvPr>
          <p:cNvSpPr/>
          <p:nvPr/>
        </p:nvSpPr>
        <p:spPr>
          <a:xfrm>
            <a:off x="2046824" y="4929012"/>
            <a:ext cx="5381561" cy="186996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DF7FCA6B-BF97-4355-8EEC-21618B3B0600}"/>
              </a:ext>
            </a:extLst>
          </p:cNvPr>
          <p:cNvGrpSpPr/>
          <p:nvPr/>
        </p:nvGrpSpPr>
        <p:grpSpPr>
          <a:xfrm>
            <a:off x="5470237" y="5172076"/>
            <a:ext cx="1464529" cy="1431586"/>
            <a:chOff x="8775777" y="905524"/>
            <a:chExt cx="1464529" cy="1431586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334B4658-9929-4137-A718-DFB8C75B5383}"/>
                </a:ext>
              </a:extLst>
            </p:cNvPr>
            <p:cNvSpPr/>
            <p:nvPr/>
          </p:nvSpPr>
          <p:spPr>
            <a:xfrm>
              <a:off x="8783971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BB9B2F4F-964D-4D05-818D-A84068E86CEB}"/>
                </a:ext>
              </a:extLst>
            </p:cNvPr>
            <p:cNvSpPr/>
            <p:nvPr/>
          </p:nvSpPr>
          <p:spPr>
            <a:xfrm>
              <a:off x="9334586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4" name="Retângulo 73">
              <a:extLst>
                <a:ext uri="{FF2B5EF4-FFF2-40B4-BE49-F238E27FC236}">
                  <a16:creationId xmlns:a16="http://schemas.microsoft.com/office/drawing/2014/main" id="{0AE54022-F818-4026-A9DE-278D0BCBE547}"/>
                </a:ext>
              </a:extLst>
            </p:cNvPr>
            <p:cNvSpPr/>
            <p:nvPr/>
          </p:nvSpPr>
          <p:spPr>
            <a:xfrm>
              <a:off x="8775777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A3B62482-2F02-42D6-9917-6DDB8698D00E}"/>
                </a:ext>
              </a:extLst>
            </p:cNvPr>
            <p:cNvSpPr/>
            <p:nvPr/>
          </p:nvSpPr>
          <p:spPr>
            <a:xfrm>
              <a:off x="9326392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AA996D5C-A223-424F-B61B-C1887ED206D2}"/>
                </a:ext>
              </a:extLst>
            </p:cNvPr>
            <p:cNvSpPr/>
            <p:nvPr/>
          </p:nvSpPr>
          <p:spPr>
            <a:xfrm>
              <a:off x="9881467" y="905524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7B70AB9B-9EB1-46AA-BD3C-5C02BCD93CC3}"/>
                </a:ext>
              </a:extLst>
            </p:cNvPr>
            <p:cNvSpPr/>
            <p:nvPr/>
          </p:nvSpPr>
          <p:spPr>
            <a:xfrm>
              <a:off x="9872650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2" name="Retângulo 101">
              <a:extLst>
                <a:ext uri="{FF2B5EF4-FFF2-40B4-BE49-F238E27FC236}">
                  <a16:creationId xmlns:a16="http://schemas.microsoft.com/office/drawing/2014/main" id="{878D28D9-355B-497E-85A4-C909F1E3B4E3}"/>
                </a:ext>
              </a:extLst>
            </p:cNvPr>
            <p:cNvSpPr/>
            <p:nvPr/>
          </p:nvSpPr>
          <p:spPr>
            <a:xfrm>
              <a:off x="8775777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3" name="Retângulo 102">
              <a:extLst>
                <a:ext uri="{FF2B5EF4-FFF2-40B4-BE49-F238E27FC236}">
                  <a16:creationId xmlns:a16="http://schemas.microsoft.com/office/drawing/2014/main" id="{7E52CDD4-B4D9-4595-B40E-69AA9C8CCABE}"/>
                </a:ext>
              </a:extLst>
            </p:cNvPr>
            <p:cNvSpPr/>
            <p:nvPr/>
          </p:nvSpPr>
          <p:spPr>
            <a:xfrm>
              <a:off x="9326392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:a16="http://schemas.microsoft.com/office/drawing/2014/main" id="{8CC2D86B-EC78-4742-9873-D93E22E24096}"/>
                </a:ext>
              </a:extLst>
            </p:cNvPr>
            <p:cNvSpPr/>
            <p:nvPr/>
          </p:nvSpPr>
          <p:spPr>
            <a:xfrm>
              <a:off x="9872650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1A68E7F6-B287-43AC-B221-4262A4B39EED}"/>
              </a:ext>
            </a:extLst>
          </p:cNvPr>
          <p:cNvGrpSpPr/>
          <p:nvPr/>
        </p:nvGrpSpPr>
        <p:grpSpPr>
          <a:xfrm>
            <a:off x="6020851" y="5168630"/>
            <a:ext cx="358839" cy="370336"/>
            <a:chOff x="9905982" y="695294"/>
            <a:chExt cx="358839" cy="370336"/>
          </a:xfrm>
        </p:grpSpPr>
        <p:sp>
          <p:nvSpPr>
            <p:cNvPr id="122" name="CaixaDeTexto 121">
              <a:extLst>
                <a:ext uri="{FF2B5EF4-FFF2-40B4-BE49-F238E27FC236}">
                  <a16:creationId xmlns:a16="http://schemas.microsoft.com/office/drawing/2014/main" id="{C33109E6-03F3-4ACE-9EC5-2FB4CCB2027E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23" name="Retângulo 122">
              <a:extLst>
                <a:ext uri="{FF2B5EF4-FFF2-40B4-BE49-F238E27FC236}">
                  <a16:creationId xmlns:a16="http://schemas.microsoft.com/office/drawing/2014/main" id="{9A1B770F-BA64-469F-85C3-D00C9E1392D5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Antisimétrica</a:t>
              </a:r>
              <a:endParaRPr lang="ca-ES" sz="2400" b="1" dirty="0"/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id="{B1470A40-70B0-4E4E-955C-75621E6ECA45}"/>
              </a:ext>
            </a:extLst>
          </p:cNvPr>
          <p:cNvSpPr/>
          <p:nvPr/>
        </p:nvSpPr>
        <p:spPr>
          <a:xfrm>
            <a:off x="2214028" y="234848"/>
            <a:ext cx="5534665" cy="3294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ca-ES" b="1" dirty="0" err="1">
                <a:solidFill>
                  <a:srgbClr val="F25E4F"/>
                </a:solidFill>
              </a:rPr>
              <a:t>Observe</a:t>
            </a:r>
            <a:r>
              <a:rPr lang="ca-ES" b="1" dirty="0">
                <a:solidFill>
                  <a:srgbClr val="F25E4F"/>
                </a:solidFill>
              </a:rPr>
              <a:t> que</a:t>
            </a:r>
            <a:r>
              <a:rPr lang="ca-ES" dirty="0"/>
              <a:t>,</a:t>
            </a:r>
            <a:r>
              <a:rPr lang="ca-ES" b="1" dirty="0">
                <a:solidFill>
                  <a:srgbClr val="F25E4F"/>
                </a:solidFill>
              </a:rPr>
              <a:t> </a:t>
            </a:r>
            <a:r>
              <a:rPr lang="es-ES" b="1" dirty="0"/>
              <a:t>cuando transponemos una matriz cuadrada y, simultáneamente, cambiamos los elementos por sus opuestos</a:t>
            </a:r>
            <a:r>
              <a:rPr lang="ca-ES" b="1" dirty="0"/>
              <a:t>:</a:t>
            </a:r>
          </a:p>
          <a:p>
            <a:pPr algn="just">
              <a:spcAft>
                <a:spcPts val="600"/>
              </a:spcAft>
            </a:pPr>
            <a:endParaRPr lang="ca-ES" b="1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5C209AF0-47DF-472C-9486-D6A16A11D0C3}"/>
              </a:ext>
            </a:extLst>
          </p:cNvPr>
          <p:cNvSpPr/>
          <p:nvPr/>
        </p:nvSpPr>
        <p:spPr>
          <a:xfrm>
            <a:off x="2200304" y="1069373"/>
            <a:ext cx="52006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Los </a:t>
            </a:r>
            <a:r>
              <a:rPr lang="es-ES" b="1" dirty="0"/>
              <a:t>elementos principales</a:t>
            </a:r>
            <a:r>
              <a:rPr lang="es-ES" dirty="0"/>
              <a:t>, que se mantienen en su sitio (𝑖 = 𝑗), </a:t>
            </a:r>
            <a:r>
              <a:rPr lang="es-ES" b="1" dirty="0"/>
              <a:t>deben ser cero </a:t>
            </a:r>
            <a:r>
              <a:rPr lang="es-ES" dirty="0"/>
              <a:t>para coincidir con sus opuestos (𝑥 = -𝑥 ⟺ 𝑥 = 0).</a:t>
            </a:r>
            <a:endParaRPr lang="ca-ES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C244130-0597-4EA0-AFE4-B0CE931747E0}"/>
              </a:ext>
            </a:extLst>
          </p:cNvPr>
          <p:cNvSpPr/>
          <p:nvPr/>
        </p:nvSpPr>
        <p:spPr>
          <a:xfrm>
            <a:off x="2196330" y="2013828"/>
            <a:ext cx="523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Los </a:t>
            </a:r>
            <a:r>
              <a:rPr lang="es-ES" b="1" dirty="0"/>
              <a:t>elementos superiores </a:t>
            </a:r>
            <a:r>
              <a:rPr lang="es-ES" dirty="0"/>
              <a:t>que intercambiamos con los </a:t>
            </a:r>
            <a:r>
              <a:rPr lang="es-ES" b="1" dirty="0"/>
              <a:t>inferiores</a:t>
            </a:r>
            <a:r>
              <a:rPr lang="es-ES" dirty="0"/>
              <a:t> deben ser, respectivamente, opuestos ya que deben </a:t>
            </a:r>
            <a:r>
              <a:rPr lang="es-ES" b="1" dirty="0"/>
              <a:t>verificar el efecto "espejo" respecto la diagonal principal con la correspondiente </a:t>
            </a:r>
            <a:r>
              <a:rPr lang="es-ES" b="1" dirty="0" err="1"/>
              <a:t>antisimetría</a:t>
            </a:r>
            <a:r>
              <a:rPr lang="es-ES" b="1" dirty="0"/>
              <a:t> numérica</a:t>
            </a:r>
            <a:r>
              <a:rPr lang="es-ES" dirty="0"/>
              <a:t>.</a:t>
            </a:r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/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a-ES" sz="2000" dirty="0">
                    <a:solidFill>
                      <a:schemeClr val="tx1"/>
                    </a:solidFill>
                  </a:rPr>
                  <a:t> es </a:t>
                </a:r>
                <a:r>
                  <a:rPr lang="ca-ES" sz="2000" b="1" dirty="0" err="1">
                    <a:solidFill>
                      <a:schemeClr val="tx1"/>
                    </a:solidFill>
                  </a:rPr>
                  <a:t>Antisimétrica</a:t>
                </a:r>
                <a:r>
                  <a:rPr lang="ca-E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ca-E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0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ca-ES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ca-E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&amp;−</m:t>
                            </m:r>
                            <m:sSub>
                              <m:sSubPr>
                                <m:ctrlPr>
                                  <a:rPr lang="ca-ES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ca-ES" sz="2000" b="1" i="1">
                                    <a:latin typeface="Cambria Math" panose="02040503050406030204" pitchFamily="18" charset="0"/>
                                  </a:rPr>
                                  <m:t>𝒋𝒊</m:t>
                                </m:r>
                              </m:sub>
                            </m:sSub>
                            <m:r>
                              <a:rPr lang="ca-ES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ca-E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ca-ES" sz="2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B6501BD4-C636-497B-AA73-9C4EAB82F010}"/>
              </a:ext>
            </a:extLst>
          </p:cNvPr>
          <p:cNvSpPr/>
          <p:nvPr/>
        </p:nvSpPr>
        <p:spPr>
          <a:xfrm>
            <a:off x="6885330" y="3494154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Notación</a:t>
            </a:r>
            <a:r>
              <a:rPr lang="ca-ES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 </a:t>
            </a:r>
            <a:r>
              <a:rPr lang="ca-ES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Matemática</a:t>
            </a:r>
            <a:endParaRPr lang="ca-ES" sz="2000" b="1" dirty="0">
              <a:ln w="9525">
                <a:solidFill>
                  <a:srgbClr val="F25E4F"/>
                </a:solidFill>
                <a:prstDash val="solid"/>
              </a:ln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68AD438-9E87-46E2-9829-C2068B3B49BA}"/>
              </a:ext>
            </a:extLst>
          </p:cNvPr>
          <p:cNvSpPr/>
          <p:nvPr/>
        </p:nvSpPr>
        <p:spPr>
          <a:xfrm>
            <a:off x="7900051" y="487743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/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a-E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ca-E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CFCACB-A546-4B84-824A-A529DF271BA3}"/>
              </a:ext>
            </a:extLst>
          </p:cNvPr>
          <p:cNvSpPr txBox="1"/>
          <p:nvPr/>
        </p:nvSpPr>
        <p:spPr>
          <a:xfrm>
            <a:off x="9319788" y="1509507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0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AC60D47-7B68-496F-B902-FFC4E11B4873}"/>
              </a:ext>
            </a:extLst>
          </p:cNvPr>
          <p:cNvSpPr txBox="1"/>
          <p:nvPr/>
        </p:nvSpPr>
        <p:spPr>
          <a:xfrm>
            <a:off x="8448382" y="1008790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0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B6BAC01-4961-4BBE-BA71-068F2FEA2BDC}"/>
              </a:ext>
            </a:extLst>
          </p:cNvPr>
          <p:cNvSpPr txBox="1"/>
          <p:nvPr/>
        </p:nvSpPr>
        <p:spPr>
          <a:xfrm>
            <a:off x="10842777" y="2269220"/>
            <a:ext cx="59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0</a:t>
            </a:r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072D4BFF-B5F7-426D-91EC-DF96E821B066}"/>
              </a:ext>
            </a:extLst>
          </p:cNvPr>
          <p:cNvSpPr/>
          <p:nvPr/>
        </p:nvSpPr>
        <p:spPr>
          <a:xfrm rot="17921930">
            <a:off x="9669372" y="214152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D096D76-78C9-4A68-8BF7-5C05428E6888}"/>
              </a:ext>
            </a:extLst>
          </p:cNvPr>
          <p:cNvGrpSpPr/>
          <p:nvPr/>
        </p:nvGrpSpPr>
        <p:grpSpPr>
          <a:xfrm>
            <a:off x="9101592" y="1455063"/>
            <a:ext cx="2288533" cy="1284735"/>
            <a:chOff x="9101592" y="1455063"/>
            <a:chExt cx="2288533" cy="1284735"/>
          </a:xfrm>
        </p:grpSpPr>
        <p:cxnSp>
          <p:nvCxnSpPr>
            <p:cNvPr id="66" name="Conexão reta 65">
              <a:extLst>
                <a:ext uri="{FF2B5EF4-FFF2-40B4-BE49-F238E27FC236}">
                  <a16:creationId xmlns:a16="http://schemas.microsoft.com/office/drawing/2014/main" id="{3EF2FB64-E51B-48D5-8B67-40E7AD5E6454}"/>
                </a:ext>
              </a:extLst>
            </p:cNvPr>
            <p:cNvCxnSpPr>
              <a:cxnSpLocks/>
            </p:cNvCxnSpPr>
            <p:nvPr/>
          </p:nvCxnSpPr>
          <p:spPr>
            <a:xfrm>
              <a:off x="9147679" y="2491972"/>
              <a:ext cx="17003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BB90722C-ED03-41A3-90CA-E6829CF343F4}"/>
                </a:ext>
              </a:extLst>
            </p:cNvPr>
            <p:cNvGrpSpPr/>
            <p:nvPr/>
          </p:nvGrpSpPr>
          <p:grpSpPr>
            <a:xfrm>
              <a:off x="9101592" y="1455063"/>
              <a:ext cx="2288533" cy="1284735"/>
              <a:chOff x="9322656" y="4831690"/>
              <a:chExt cx="2288533" cy="128473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2522914-05BF-4621-B14D-DBD4EFC8603F}"/>
                  </a:ext>
                </a:extLst>
              </p:cNvPr>
              <p:cNvSpPr/>
              <p:nvPr/>
            </p:nvSpPr>
            <p:spPr>
              <a:xfrm>
                <a:off x="9322656" y="5654760"/>
                <a:ext cx="764977" cy="4616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975513-0690-4564-9B16-4087D293B444}"/>
                  </a:ext>
                </a:extLst>
              </p:cNvPr>
              <p:cNvSpPr/>
              <p:nvPr/>
            </p:nvSpPr>
            <p:spPr>
              <a:xfrm>
                <a:off x="11019744" y="4831690"/>
                <a:ext cx="591445" cy="49864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cxnSp>
            <p:nvCxnSpPr>
              <p:cNvPr id="81" name="Conexão reta unidirecional 80">
                <a:extLst>
                  <a:ext uri="{FF2B5EF4-FFF2-40B4-BE49-F238E27FC236}">
                    <a16:creationId xmlns:a16="http://schemas.microsoft.com/office/drawing/2014/main" id="{65200CB7-1B24-406B-8786-FE635A8E0D79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9975605" y="5081011"/>
                <a:ext cx="1044139" cy="6413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0F99386-5292-4228-A63B-8CA080707669}"/>
              </a:ext>
            </a:extLst>
          </p:cNvPr>
          <p:cNvGrpSpPr/>
          <p:nvPr/>
        </p:nvGrpSpPr>
        <p:grpSpPr>
          <a:xfrm>
            <a:off x="8110836" y="1021964"/>
            <a:ext cx="1788199" cy="894764"/>
            <a:chOff x="8381151" y="69338"/>
            <a:chExt cx="1788199" cy="894764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19856DA-724D-4DF5-AD60-833CF588FE50}"/>
                </a:ext>
              </a:extLst>
            </p:cNvPr>
            <p:cNvGrpSpPr/>
            <p:nvPr/>
          </p:nvGrpSpPr>
          <p:grpSpPr>
            <a:xfrm>
              <a:off x="8381151" y="69338"/>
              <a:ext cx="1788199" cy="894764"/>
              <a:chOff x="8309058" y="4398591"/>
              <a:chExt cx="1788199" cy="8947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1C0DB3-A3C7-4E87-84E7-575439AAA3F3}"/>
                  </a:ext>
                </a:extLst>
              </p:cNvPr>
              <p:cNvSpPr/>
              <p:nvPr/>
            </p:nvSpPr>
            <p:spPr>
              <a:xfrm>
                <a:off x="8309058" y="4831690"/>
                <a:ext cx="883208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0CF85EC-3623-4646-BFBB-36450F64AC26}"/>
                  </a:ext>
                </a:extLst>
              </p:cNvPr>
              <p:cNvSpPr/>
              <p:nvPr/>
            </p:nvSpPr>
            <p:spPr>
              <a:xfrm>
                <a:off x="9505812" y="4398591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cxnSp>
            <p:nvCxnSpPr>
              <p:cNvPr id="94" name="Conexão reta unidirecional 93">
                <a:extLst>
                  <a:ext uri="{FF2B5EF4-FFF2-40B4-BE49-F238E27FC236}">
                    <a16:creationId xmlns:a16="http://schemas.microsoft.com/office/drawing/2014/main" id="{784ADE75-144E-4B0F-AEAF-0646F28F509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9062923" y="4629424"/>
                <a:ext cx="442889" cy="26987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5368F602-BFC9-4788-B722-AD5D30D6C86C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65" y="713703"/>
              <a:ext cx="17003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73A417A-E76F-461E-9102-4468BBFC7FB3}"/>
              </a:ext>
            </a:extLst>
          </p:cNvPr>
          <p:cNvGrpSpPr/>
          <p:nvPr/>
        </p:nvGrpSpPr>
        <p:grpSpPr>
          <a:xfrm>
            <a:off x="8214298" y="1069373"/>
            <a:ext cx="3146499" cy="1686447"/>
            <a:chOff x="8214298" y="1069373"/>
            <a:chExt cx="3146499" cy="168644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DEC0E48-4BC8-4359-B13E-1CF394943C48}"/>
                </a:ext>
              </a:extLst>
            </p:cNvPr>
            <p:cNvGrpSpPr/>
            <p:nvPr/>
          </p:nvGrpSpPr>
          <p:grpSpPr>
            <a:xfrm>
              <a:off x="8214298" y="1069373"/>
              <a:ext cx="3146499" cy="1686447"/>
              <a:chOff x="8435362" y="4446000"/>
              <a:chExt cx="3146499" cy="168644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3A393D7-325B-4E3D-8844-4EB0D7CBBD2F}"/>
                  </a:ext>
                </a:extLst>
              </p:cNvPr>
              <p:cNvSpPr/>
              <p:nvPr/>
            </p:nvSpPr>
            <p:spPr>
              <a:xfrm>
                <a:off x="8435362" y="5670782"/>
                <a:ext cx="764978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7D4B2FB-9468-4057-B334-C50633B6184A}"/>
                  </a:ext>
                </a:extLst>
              </p:cNvPr>
              <p:cNvSpPr/>
              <p:nvPr/>
            </p:nvSpPr>
            <p:spPr>
              <a:xfrm>
                <a:off x="10990416" y="4446000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cxnSp>
            <p:nvCxnSpPr>
              <p:cNvPr id="100" name="Conexão reta unidirecional 99">
                <a:extLst>
                  <a:ext uri="{FF2B5EF4-FFF2-40B4-BE49-F238E27FC236}">
                    <a16:creationId xmlns:a16="http://schemas.microsoft.com/office/drawing/2014/main" id="{0E564A0E-9EC4-4F39-A9CB-593F1A85F848}"/>
                  </a:ext>
                </a:extLst>
              </p:cNvPr>
              <p:cNvCxnSpPr>
                <a:cxnSpLocks/>
                <a:stCxn id="98" idx="7"/>
                <a:endCxn id="99" idx="2"/>
              </p:cNvCxnSpPr>
              <p:nvPr/>
            </p:nvCxnSpPr>
            <p:spPr>
              <a:xfrm flipV="1">
                <a:off x="9088312" y="4676833"/>
                <a:ext cx="1902104" cy="106155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05C89985-CCB8-4FDF-BD8C-38C2451DA26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27" y="2504072"/>
              <a:ext cx="17003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Retângulo 61">
            <a:extLst>
              <a:ext uri="{FF2B5EF4-FFF2-40B4-BE49-F238E27FC236}">
                <a16:creationId xmlns:a16="http://schemas.microsoft.com/office/drawing/2014/main" id="{6D5F989D-65D2-4EC7-B93D-28D5DFF92902}"/>
              </a:ext>
            </a:extLst>
          </p:cNvPr>
          <p:cNvSpPr/>
          <p:nvPr/>
        </p:nvSpPr>
        <p:spPr>
          <a:xfrm>
            <a:off x="2276864" y="5061470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7343195-9E65-4B4A-A0C6-8A9310D336BE}"/>
              </a:ext>
            </a:extLst>
          </p:cNvPr>
          <p:cNvSpPr/>
          <p:nvPr/>
        </p:nvSpPr>
        <p:spPr>
          <a:xfrm>
            <a:off x="2254421" y="5705931"/>
            <a:ext cx="25075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/>
              <a:t>¡Construir una </a:t>
            </a:r>
            <a:r>
              <a:rPr lang="ca-ES" sz="2000" b="1" dirty="0" err="1"/>
              <a:t>matriz</a:t>
            </a:r>
            <a:r>
              <a:rPr lang="ca-ES" sz="2000" b="1" dirty="0"/>
              <a:t> </a:t>
            </a:r>
            <a:r>
              <a:rPr lang="ca-ES" sz="2000" dirty="0"/>
              <a:t>(3 x 3) </a:t>
            </a:r>
            <a:r>
              <a:rPr lang="ca-ES" sz="2000" b="1" dirty="0" err="1"/>
              <a:t>antisimétrica</a:t>
            </a:r>
            <a:r>
              <a:rPr lang="ca-ES" sz="20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DBA9656-2992-46F1-A71D-B248D62F66E0}"/>
                  </a:ext>
                </a:extLst>
              </p:cNvPr>
              <p:cNvSpPr/>
              <p:nvPr/>
            </p:nvSpPr>
            <p:spPr>
              <a:xfrm>
                <a:off x="4959136" y="4967140"/>
                <a:ext cx="2515353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/>
                            </m:mr>
                          </m:m>
                          <m:r>
                            <a:rPr lang="ca-ES" sz="2400" b="0" i="1" smtClean="0"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</m:e>
                      </m:d>
                    </m:oMath>
                  </m:oMathPara>
                </a14:m>
                <a:endParaRPr lang="ca-ES" sz="24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DBA9656-2992-46F1-A71D-B248D62F6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136" y="4967140"/>
                <a:ext cx="2515353" cy="18457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tângulo 104">
            <a:extLst>
              <a:ext uri="{FF2B5EF4-FFF2-40B4-BE49-F238E27FC236}">
                <a16:creationId xmlns:a16="http://schemas.microsoft.com/office/drawing/2014/main" id="{C67668A0-6B21-416C-BC9F-0B4D13F046C7}"/>
              </a:ext>
            </a:extLst>
          </p:cNvPr>
          <p:cNvSpPr/>
          <p:nvPr/>
        </p:nvSpPr>
        <p:spPr>
          <a:xfrm>
            <a:off x="5478431" y="516653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7921F2BE-409F-471F-934C-D006A6EA08FF}"/>
              </a:ext>
            </a:extLst>
          </p:cNvPr>
          <p:cNvSpPr/>
          <p:nvPr/>
        </p:nvSpPr>
        <p:spPr>
          <a:xfrm>
            <a:off x="6029772" y="5718255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7" name="Retângulo 106">
            <a:extLst>
              <a:ext uri="{FF2B5EF4-FFF2-40B4-BE49-F238E27FC236}">
                <a16:creationId xmlns:a16="http://schemas.microsoft.com/office/drawing/2014/main" id="{EB9DC6D4-1613-4B05-A4B3-D133AE66E21B}"/>
              </a:ext>
            </a:extLst>
          </p:cNvPr>
          <p:cNvSpPr/>
          <p:nvPr/>
        </p:nvSpPr>
        <p:spPr>
          <a:xfrm>
            <a:off x="6575927" y="6244745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D9707706-6124-4A28-A657-4BF126178B1B}"/>
              </a:ext>
            </a:extLst>
          </p:cNvPr>
          <p:cNvSpPr txBox="1"/>
          <p:nvPr/>
        </p:nvSpPr>
        <p:spPr>
          <a:xfrm>
            <a:off x="6070341" y="57293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C8C7B5EA-976F-45E6-A6AA-5BD681DC4B25}"/>
              </a:ext>
            </a:extLst>
          </p:cNvPr>
          <p:cNvSpPr txBox="1"/>
          <p:nvPr/>
        </p:nvSpPr>
        <p:spPr>
          <a:xfrm>
            <a:off x="6583875" y="62538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1B68645F-3451-4C1F-80AD-6047D1276AE2}"/>
              </a:ext>
            </a:extLst>
          </p:cNvPr>
          <p:cNvSpPr txBox="1"/>
          <p:nvPr/>
        </p:nvSpPr>
        <p:spPr>
          <a:xfrm>
            <a:off x="5498950" y="51596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12F1838B-A745-41F9-84A7-59AC86564260}"/>
              </a:ext>
            </a:extLst>
          </p:cNvPr>
          <p:cNvGrpSpPr/>
          <p:nvPr/>
        </p:nvGrpSpPr>
        <p:grpSpPr>
          <a:xfrm>
            <a:off x="6020851" y="5164908"/>
            <a:ext cx="382319" cy="370336"/>
            <a:chOff x="9905982" y="695294"/>
            <a:chExt cx="382319" cy="370336"/>
          </a:xfrm>
        </p:grpSpPr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BB8575BC-3045-4418-AC1D-9FB8AAA1CAF7}"/>
                </a:ext>
              </a:extLst>
            </p:cNvPr>
            <p:cNvSpPr txBox="1"/>
            <p:nvPr/>
          </p:nvSpPr>
          <p:spPr>
            <a:xfrm>
              <a:off x="9916083" y="69629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4"/>
                  </a:solidFill>
                </a:rPr>
                <a:t>-7</a:t>
              </a:r>
            </a:p>
          </p:txBody>
        </p:sp>
        <p:sp>
          <p:nvSpPr>
            <p:cNvPr id="114" name="Retângulo 113">
              <a:extLst>
                <a:ext uri="{FF2B5EF4-FFF2-40B4-BE49-F238E27FC236}">
                  <a16:creationId xmlns:a16="http://schemas.microsoft.com/office/drawing/2014/main" id="{76BCBF99-D593-4B94-8AF7-696F3E923AE3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EABF92F9-B478-4C6D-98A1-DD1E0E4A2B38}"/>
              </a:ext>
            </a:extLst>
          </p:cNvPr>
          <p:cNvGrpSpPr/>
          <p:nvPr/>
        </p:nvGrpSpPr>
        <p:grpSpPr>
          <a:xfrm>
            <a:off x="6581365" y="5726776"/>
            <a:ext cx="358839" cy="372719"/>
            <a:chOff x="6968362" y="1375923"/>
            <a:chExt cx="358839" cy="372719"/>
          </a:xfrm>
        </p:grpSpPr>
        <p:sp>
          <p:nvSpPr>
            <p:cNvPr id="116" name="Retângulo 115">
              <a:extLst>
                <a:ext uri="{FF2B5EF4-FFF2-40B4-BE49-F238E27FC236}">
                  <a16:creationId xmlns:a16="http://schemas.microsoft.com/office/drawing/2014/main" id="{5E9F7AB2-F3C1-4996-92A2-AABF592B9AAF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334CB87B-2556-46D0-B959-321EA50D2E46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6"/>
                  </a:solidFill>
                </a:rPr>
                <a:t>5</a:t>
              </a:r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5B778F93-66A6-4696-95C9-6D25C9FA7A9D}"/>
              </a:ext>
            </a:extLst>
          </p:cNvPr>
          <p:cNvGrpSpPr/>
          <p:nvPr/>
        </p:nvGrpSpPr>
        <p:grpSpPr>
          <a:xfrm>
            <a:off x="6588985" y="5156318"/>
            <a:ext cx="358839" cy="369332"/>
            <a:chOff x="7822314" y="953724"/>
            <a:chExt cx="358839" cy="369332"/>
          </a:xfrm>
        </p:grpSpPr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04053F68-28BC-4760-9509-29CEB3343A77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8FD21FA0-551F-473C-B635-B0C469E63D67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5"/>
                  </a:solidFill>
                </a:rPr>
                <a:t>8</a:t>
              </a: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25431602-79FC-4221-8204-4EEE3E64672B}"/>
              </a:ext>
            </a:extLst>
          </p:cNvPr>
          <p:cNvGrpSpPr/>
          <p:nvPr/>
        </p:nvGrpSpPr>
        <p:grpSpPr>
          <a:xfrm>
            <a:off x="6587638" y="5156462"/>
            <a:ext cx="372218" cy="369332"/>
            <a:chOff x="7819083" y="953724"/>
            <a:chExt cx="372218" cy="369332"/>
          </a:xfrm>
        </p:grpSpPr>
        <p:sp>
          <p:nvSpPr>
            <p:cNvPr id="125" name="Retângulo 124">
              <a:extLst>
                <a:ext uri="{FF2B5EF4-FFF2-40B4-BE49-F238E27FC236}">
                  <a16:creationId xmlns:a16="http://schemas.microsoft.com/office/drawing/2014/main" id="{2C600E22-0940-4166-BFDE-712C8F5AC251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2FBE8BE5-DEF2-44BD-8235-F7B779FC3227}"/>
                </a:ext>
              </a:extLst>
            </p:cNvPr>
            <p:cNvSpPr txBox="1"/>
            <p:nvPr/>
          </p:nvSpPr>
          <p:spPr>
            <a:xfrm>
              <a:off x="7819083" y="953724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5"/>
                  </a:solidFill>
                </a:rPr>
                <a:t>-8</a:t>
              </a:r>
            </a:p>
          </p:txBody>
        </p:sp>
      </p:grp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B2F374AC-DEB4-413F-A853-D9233B8F2B36}"/>
              </a:ext>
            </a:extLst>
          </p:cNvPr>
          <p:cNvGrpSpPr/>
          <p:nvPr/>
        </p:nvGrpSpPr>
        <p:grpSpPr>
          <a:xfrm>
            <a:off x="6569205" y="5725262"/>
            <a:ext cx="372218" cy="372719"/>
            <a:chOff x="6957498" y="1375923"/>
            <a:chExt cx="372218" cy="372719"/>
          </a:xfrm>
        </p:grpSpPr>
        <p:sp>
          <p:nvSpPr>
            <p:cNvPr id="128" name="Retângulo 127">
              <a:extLst>
                <a:ext uri="{FF2B5EF4-FFF2-40B4-BE49-F238E27FC236}">
                  <a16:creationId xmlns:a16="http://schemas.microsoft.com/office/drawing/2014/main" id="{941F6809-8091-44D8-A4BF-891294F1AA0D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364FAB8B-EFBF-446C-8CEC-FD8DD38D811C}"/>
                </a:ext>
              </a:extLst>
            </p:cNvPr>
            <p:cNvSpPr txBox="1"/>
            <p:nvPr/>
          </p:nvSpPr>
          <p:spPr>
            <a:xfrm>
              <a:off x="6957498" y="1379310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chemeClr val="accent6"/>
                  </a:solidFill>
                </a:rPr>
                <a:t>-5</a:t>
              </a:r>
            </a:p>
          </p:txBody>
        </p:sp>
      </p:grpSp>
      <p:sp>
        <p:nvSpPr>
          <p:cNvPr id="130" name="Retângulo: Cantos Arredondados 129">
            <a:extLst>
              <a:ext uri="{FF2B5EF4-FFF2-40B4-BE49-F238E27FC236}">
                <a16:creationId xmlns:a16="http://schemas.microsoft.com/office/drawing/2014/main" id="{C7928658-A864-4F67-A944-6E905D98F791}"/>
              </a:ext>
            </a:extLst>
          </p:cNvPr>
          <p:cNvSpPr/>
          <p:nvPr/>
        </p:nvSpPr>
        <p:spPr>
          <a:xfrm>
            <a:off x="7868796" y="4929013"/>
            <a:ext cx="4287189" cy="1883890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131" name="Seta: Para a Direita 130">
            <a:extLst>
              <a:ext uri="{FF2B5EF4-FFF2-40B4-BE49-F238E27FC236}">
                <a16:creationId xmlns:a16="http://schemas.microsoft.com/office/drawing/2014/main" id="{B809F175-F75C-4B3C-AEF3-64753D159961}"/>
              </a:ext>
            </a:extLst>
          </p:cNvPr>
          <p:cNvSpPr/>
          <p:nvPr/>
        </p:nvSpPr>
        <p:spPr>
          <a:xfrm>
            <a:off x="7355264" y="5600493"/>
            <a:ext cx="952556" cy="568554"/>
          </a:xfrm>
          <a:prstGeom prst="rightArrow">
            <a:avLst/>
          </a:prstGeom>
          <a:solidFill>
            <a:srgbClr val="29A6FF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tângulo 131">
                <a:extLst>
                  <a:ext uri="{FF2B5EF4-FFF2-40B4-BE49-F238E27FC236}">
                    <a16:creationId xmlns:a16="http://schemas.microsoft.com/office/drawing/2014/main" id="{A77E5C35-F1D0-4384-86E9-8CC8A0CD0636}"/>
                  </a:ext>
                </a:extLst>
              </p:cNvPr>
              <p:cNvSpPr/>
              <p:nvPr/>
            </p:nvSpPr>
            <p:spPr>
              <a:xfrm>
                <a:off x="8231831" y="5431665"/>
                <a:ext cx="3954993" cy="9671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ca-ES" sz="2000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ca-ES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ca-ES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e>
                                    <m:r>
                                      <a:rPr lang="ca-ES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ca-ES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ca-ES" sz="2000" b="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ca-ES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ca-ES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2" name="Retângulo 131">
                <a:extLst>
                  <a:ext uri="{FF2B5EF4-FFF2-40B4-BE49-F238E27FC236}">
                    <a16:creationId xmlns:a16="http://schemas.microsoft.com/office/drawing/2014/main" id="{A77E5C35-F1D0-4384-86E9-8CC8A0CD0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831" y="5431665"/>
                <a:ext cx="3954993" cy="9671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Retângulo: Cantos Arredondados 29">
            <a:hlinkClick r:id="rId18" action="ppaction://hlinksldjump"/>
            <a:extLst>
              <a:ext uri="{FF2B5EF4-FFF2-40B4-BE49-F238E27FC236}">
                <a16:creationId xmlns:a16="http://schemas.microsoft.com/office/drawing/2014/main" id="{668B10CE-04E9-414A-9661-5AA48B703115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34" name="Retângulo: Cantos Arredondados 30">
            <a:hlinkClick r:id="rId19" action="ppaction://hlinksldjump"/>
            <a:extLst>
              <a:ext uri="{FF2B5EF4-FFF2-40B4-BE49-F238E27FC236}">
                <a16:creationId xmlns:a16="http://schemas.microsoft.com/office/drawing/2014/main" id="{2892A3BE-C0E5-4B2D-8E71-87C6B159920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35" name="Retângulo: Cantos Arredondados 21">
            <a:hlinkClick r:id="rId20" action="ppaction://hlinksldjump"/>
            <a:extLst>
              <a:ext uri="{FF2B5EF4-FFF2-40B4-BE49-F238E27FC236}">
                <a16:creationId xmlns:a16="http://schemas.microsoft.com/office/drawing/2014/main" id="{9F94103D-5C55-4202-BF40-AE9F32706C94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36" name="Retângulo: Cantos Arredondados 23">
            <a:hlinkClick r:id="rId21" action="ppaction://hlinksldjump"/>
            <a:extLst>
              <a:ext uri="{FF2B5EF4-FFF2-40B4-BE49-F238E27FC236}">
                <a16:creationId xmlns:a16="http://schemas.microsoft.com/office/drawing/2014/main" id="{E9B3E287-2591-4FF7-83B2-BA7BB40AC61A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5E4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4453 0.08055 " pathEditMode="relative" rAng="0" ptsTypes="AA">
                                      <p:cBhvr>
                                        <p:cTn id="76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193 0.15834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04519 0.07708 " pathEditMode="relative" rAng="0" ptsTypes="AA">
                                      <p:cBhvr>
                                        <p:cTn id="90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75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6" grpId="0"/>
      <p:bldP spid="62" grpId="0"/>
      <p:bldP spid="64" grpId="0"/>
      <p:bldP spid="67" grpId="0"/>
      <p:bldP spid="105" grpId="0" animBg="1"/>
      <p:bldP spid="106" grpId="0" animBg="1"/>
      <p:bldP spid="107" grpId="0" animBg="1"/>
      <p:bldP spid="108" grpId="0"/>
      <p:bldP spid="109" grpId="0"/>
      <p:bldP spid="110" grpId="0"/>
      <p:bldP spid="130" grpId="0" animBg="1"/>
      <p:bldP spid="1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5. </a:t>
            </a:r>
            <a:r>
              <a:rPr lang="ca-ES" b="1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26D029-2C32-4833-A9DD-0504A2A4FEAE}"/>
              </a:ext>
            </a:extLst>
          </p:cNvPr>
          <p:cNvGrpSpPr/>
          <p:nvPr/>
        </p:nvGrpSpPr>
        <p:grpSpPr>
          <a:xfrm>
            <a:off x="2098800" y="3951326"/>
            <a:ext cx="2383659" cy="989347"/>
            <a:chOff x="2250301" y="2108701"/>
            <a:chExt cx="2383659" cy="989347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A76D6BD-589B-4CDF-870B-4F3C4850B443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/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8C86A5D-BFFB-4CBD-93A1-67FF25ECA01B}"/>
                </a:ext>
              </a:extLst>
            </p:cNvPr>
            <p:cNvSpPr txBox="1"/>
            <p:nvPr/>
          </p:nvSpPr>
          <p:spPr>
            <a:xfrm>
              <a:off x="2714940" y="2166383"/>
              <a:ext cx="1472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Ortogonal</a:t>
              </a:r>
            </a:p>
          </p:txBody>
        </p:sp>
      </p:grpSp>
      <p:sp>
        <p:nvSpPr>
          <p:cNvPr id="24" name="Retângulo: Cantos Arredondados 29">
            <a:hlinkClick r:id="rId13" action="ppaction://hlinksldjump"/>
            <a:extLst>
              <a:ext uri="{FF2B5EF4-FFF2-40B4-BE49-F238E27FC236}">
                <a16:creationId xmlns:a16="http://schemas.microsoft.com/office/drawing/2014/main" id="{C97ED5F4-AA96-47D2-A67F-0DDBA73ED11D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4" action="ppaction://hlinksldjump"/>
            <a:extLst>
              <a:ext uri="{FF2B5EF4-FFF2-40B4-BE49-F238E27FC236}">
                <a16:creationId xmlns:a16="http://schemas.microsoft.com/office/drawing/2014/main" id="{44195279-B177-432A-B742-57E6EC1E027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562F12DA-3D3F-4B17-9852-931DD8B7C4F2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13DE0145-E25D-43C3-ACBB-69D3DEB40A2D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26D029-2C32-4833-A9DD-0504A2A4FEAE}"/>
              </a:ext>
            </a:extLst>
          </p:cNvPr>
          <p:cNvGrpSpPr/>
          <p:nvPr/>
        </p:nvGrpSpPr>
        <p:grpSpPr>
          <a:xfrm>
            <a:off x="2098800" y="3951326"/>
            <a:ext cx="2383659" cy="989347"/>
            <a:chOff x="2250301" y="2108701"/>
            <a:chExt cx="2383659" cy="989347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A76D6BD-589B-4CDF-870B-4F3C4850B443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/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8C86A5D-BFFB-4CBD-93A1-67FF25ECA01B}"/>
                </a:ext>
              </a:extLst>
            </p:cNvPr>
            <p:cNvSpPr txBox="1"/>
            <p:nvPr/>
          </p:nvSpPr>
          <p:spPr>
            <a:xfrm>
              <a:off x="2714940" y="2166383"/>
              <a:ext cx="1472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/>
                <a:t>Ortogonal</a:t>
              </a:r>
            </a:p>
          </p:txBody>
        </p:sp>
      </p:grpSp>
      <p:sp>
        <p:nvSpPr>
          <p:cNvPr id="30" name="Retângulo 29">
            <a:extLst>
              <a:ext uri="{FF2B5EF4-FFF2-40B4-BE49-F238E27FC236}">
                <a16:creationId xmlns:a16="http://schemas.microsoft.com/office/drawing/2014/main" id="{4CA18631-2178-4F34-B8F6-F084EF33ED6B}"/>
              </a:ext>
            </a:extLst>
          </p:cNvPr>
          <p:cNvSpPr/>
          <p:nvPr/>
        </p:nvSpPr>
        <p:spPr>
          <a:xfrm>
            <a:off x="4540856" y="3951326"/>
            <a:ext cx="7483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>
                <a:solidFill>
                  <a:sysClr val="windowText" lastClr="000000"/>
                </a:solidFill>
              </a:rPr>
              <a:t>La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transpuesta</a:t>
            </a:r>
            <a:r>
              <a:rPr lang="ca-ES" sz="2400" b="1" dirty="0">
                <a:solidFill>
                  <a:sysClr val="windowText" lastClr="000000"/>
                </a:solidFill>
              </a:rPr>
              <a:t> de una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b="1" dirty="0">
                <a:solidFill>
                  <a:sysClr val="windowText" lastClr="000000"/>
                </a:solidFill>
              </a:rPr>
              <a:t> ortogonal es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su</a:t>
            </a:r>
            <a:r>
              <a:rPr lang="ca-ES" sz="2400" b="1" dirty="0">
                <a:solidFill>
                  <a:sysClr val="windowText" lastClr="000000"/>
                </a:solidFill>
              </a:rPr>
              <a:t> inversa</a:t>
            </a:r>
            <a:r>
              <a:rPr lang="ca-ES" sz="2400" dirty="0">
                <a:solidFill>
                  <a:sysClr val="windowText" lastClr="000000"/>
                </a:solidFill>
              </a:rPr>
              <a:t>. </a:t>
            </a:r>
          </a:p>
          <a:p>
            <a:r>
              <a:rPr lang="ca-ES" sz="2400" dirty="0" err="1">
                <a:solidFill>
                  <a:sysClr val="windowText" lastClr="000000"/>
                </a:solidFill>
              </a:rPr>
              <a:t>Hay</a:t>
            </a:r>
            <a:r>
              <a:rPr lang="ca-ES" sz="2400" dirty="0">
                <a:solidFill>
                  <a:sysClr val="windowText" lastClr="000000"/>
                </a:solidFill>
              </a:rPr>
              <a:t> condiciones </a:t>
            </a:r>
            <a:r>
              <a:rPr lang="ca-ES" sz="2400" dirty="0" err="1">
                <a:solidFill>
                  <a:sysClr val="windowText" lastClr="000000"/>
                </a:solidFill>
              </a:rPr>
              <a:t>alternativas</a:t>
            </a:r>
            <a:r>
              <a:rPr lang="ca-ES" sz="2400" dirty="0">
                <a:solidFill>
                  <a:sysClr val="windowText" lastClr="000000"/>
                </a:solidFill>
              </a:rPr>
              <a:t>, </a:t>
            </a:r>
            <a:r>
              <a:rPr lang="ca-ES" sz="2400" dirty="0" err="1">
                <a:solidFill>
                  <a:sysClr val="windowText" lastClr="000000"/>
                </a:solidFill>
              </a:rPr>
              <a:t>pero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equivalentes</a:t>
            </a:r>
            <a:r>
              <a:rPr lang="ca-ES" sz="2400" dirty="0">
                <a:solidFill>
                  <a:sysClr val="windowText" lastClr="000000"/>
                </a:solidFill>
              </a:rPr>
              <a:t>, como: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B2F050D-063E-4608-9DA5-CF9EC0F80E07}"/>
              </a:ext>
            </a:extLst>
          </p:cNvPr>
          <p:cNvGrpSpPr/>
          <p:nvPr/>
        </p:nvGrpSpPr>
        <p:grpSpPr>
          <a:xfrm>
            <a:off x="5897334" y="4860000"/>
            <a:ext cx="1951467" cy="720000"/>
            <a:chOff x="7164749" y="1915227"/>
            <a:chExt cx="1951467" cy="720000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456C124-B242-4A82-86FF-E3C505E1E89B}"/>
                </a:ext>
              </a:extLst>
            </p:cNvPr>
            <p:cNvSpPr/>
            <p:nvPr/>
          </p:nvSpPr>
          <p:spPr>
            <a:xfrm>
              <a:off x="7164749" y="1915227"/>
              <a:ext cx="1951467" cy="72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EEBAAE67-DDF0-4BA7-8791-ADCEA17EB97D}"/>
                    </a:ext>
                  </a:extLst>
                </p:cNvPr>
                <p:cNvSpPr/>
                <p:nvPr/>
              </p:nvSpPr>
              <p:spPr>
                <a:xfrm>
                  <a:off x="7203878" y="1975804"/>
                  <a:ext cx="1800557" cy="589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ca-ES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a-ES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p>
                                    <m:r>
                                      <a:rPr lang="ca-ES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dirty="0"/>
                </a:p>
              </p:txBody>
            </p:sp>
          </mc:Choice>
          <mc:Fallback xmlns="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EEBAAE67-DDF0-4BA7-8791-ADCEA17EB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878" y="1975804"/>
                  <a:ext cx="1800557" cy="589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33F64A5A-DBC3-473C-92BE-99923CF27276}"/>
              </a:ext>
            </a:extLst>
          </p:cNvPr>
          <p:cNvSpPr/>
          <p:nvPr/>
        </p:nvSpPr>
        <p:spPr>
          <a:xfrm>
            <a:off x="8753302" y="4860573"/>
            <a:ext cx="1951467" cy="72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BE05A4A-9D77-44C5-BE65-F6E60217EBF2}"/>
                  </a:ext>
                </a:extLst>
              </p:cNvPr>
              <p:cNvSpPr/>
              <p:nvPr/>
            </p:nvSpPr>
            <p:spPr>
              <a:xfrm>
                <a:off x="8998225" y="4981362"/>
                <a:ext cx="1571199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/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BE05A4A-9D77-44C5-BE65-F6E60217E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225" y="4981362"/>
                <a:ext cx="1571199" cy="46820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E4A81F32-1404-410C-8212-3239551A9C67}"/>
              </a:ext>
            </a:extLst>
          </p:cNvPr>
          <p:cNvSpPr/>
          <p:nvPr/>
        </p:nvSpPr>
        <p:spPr>
          <a:xfrm>
            <a:off x="8122752" y="4981362"/>
            <a:ext cx="319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000" dirty="0">
                <a:solidFill>
                  <a:sysClr val="windowText" lastClr="000000"/>
                </a:solidFill>
              </a:rPr>
              <a:t>o</a:t>
            </a:r>
            <a:endParaRPr lang="ca-ES" sz="20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C7EB0CB-8497-49E6-9000-4FA3B6D68F30}"/>
              </a:ext>
            </a:extLst>
          </p:cNvPr>
          <p:cNvSpPr/>
          <p:nvPr/>
        </p:nvSpPr>
        <p:spPr>
          <a:xfrm>
            <a:off x="2008480" y="5742403"/>
            <a:ext cx="10105425" cy="654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endParaRPr lang="ca-ES" b="1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A970CBC-A8D3-41D7-B81F-C2C695DBC9BD}"/>
              </a:ext>
            </a:extLst>
          </p:cNvPr>
          <p:cNvSpPr/>
          <p:nvPr/>
        </p:nvSpPr>
        <p:spPr>
          <a:xfrm>
            <a:off x="1918540" y="5810498"/>
            <a:ext cx="10366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a-ES" b="1" dirty="0">
                <a:solidFill>
                  <a:srgbClr val="F25E4F"/>
                </a:solidFill>
              </a:rPr>
              <a:t>OBSERVACIÓN </a:t>
            </a:r>
            <a:r>
              <a:rPr lang="ca-ES" dirty="0"/>
              <a:t>– A </a:t>
            </a:r>
            <a:r>
              <a:rPr lang="ca-ES" b="1" dirty="0" err="1"/>
              <a:t>efectos</a:t>
            </a:r>
            <a:r>
              <a:rPr lang="ca-ES" b="1" dirty="0"/>
              <a:t> </a:t>
            </a:r>
            <a:r>
              <a:rPr lang="ca-ES" b="1" dirty="0" err="1"/>
              <a:t>prácticos</a:t>
            </a:r>
            <a:r>
              <a:rPr lang="ca-ES" dirty="0"/>
              <a:t>, </a:t>
            </a:r>
            <a:r>
              <a:rPr lang="ca-ES" dirty="0" err="1"/>
              <a:t>cuando</a:t>
            </a:r>
            <a:r>
              <a:rPr lang="ca-ES" dirty="0"/>
              <a:t> </a:t>
            </a:r>
            <a:r>
              <a:rPr lang="ca-ES" dirty="0" err="1"/>
              <a:t>verifique</a:t>
            </a:r>
            <a:r>
              <a:rPr lang="ca-ES" dirty="0"/>
              <a:t> la </a:t>
            </a:r>
            <a:r>
              <a:rPr lang="ca-ES" dirty="0" err="1"/>
              <a:t>ortogonalidad</a:t>
            </a:r>
            <a:r>
              <a:rPr lang="ca-ES" dirty="0"/>
              <a:t> de una </a:t>
            </a:r>
            <a:r>
              <a:rPr lang="ca-ES" dirty="0" err="1"/>
              <a:t>matriz</a:t>
            </a:r>
            <a:r>
              <a:rPr lang="ca-ES" dirty="0"/>
              <a:t>, ¡</a:t>
            </a:r>
            <a:r>
              <a:rPr lang="ca-ES" b="1" dirty="0" err="1"/>
              <a:t>utilice</a:t>
            </a:r>
            <a:r>
              <a:rPr lang="ca-ES" b="1" dirty="0"/>
              <a:t> esta </a:t>
            </a:r>
            <a:r>
              <a:rPr lang="ca-ES" b="1" dirty="0" err="1"/>
              <a:t>relación</a:t>
            </a:r>
            <a:r>
              <a:rPr lang="ca-ES" b="1" dirty="0"/>
              <a:t>!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900E586C-ADE0-403B-83DB-9BF0F16874B7}"/>
              </a:ext>
            </a:extLst>
          </p:cNvPr>
          <p:cNvSpPr/>
          <p:nvPr/>
        </p:nvSpPr>
        <p:spPr>
          <a:xfrm>
            <a:off x="10103370" y="5795286"/>
            <a:ext cx="1920595" cy="386365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E2BD672E-772C-49A4-8B48-E65386F01598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0777792" y="5510354"/>
            <a:ext cx="285876" cy="284932"/>
          </a:xfrm>
          <a:prstGeom prst="straightConnector1">
            <a:avLst/>
          </a:prstGeom>
          <a:ln w="5715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7A50E75-B965-4DE9-B0EA-B183C41DF748}"/>
              </a:ext>
            </a:extLst>
          </p:cNvPr>
          <p:cNvSpPr/>
          <p:nvPr/>
        </p:nvSpPr>
        <p:spPr>
          <a:xfrm>
            <a:off x="2098800" y="335658"/>
            <a:ext cx="9831485" cy="3304018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F02B475-0668-40AC-9895-8B4F3609DC9F}"/>
              </a:ext>
            </a:extLst>
          </p:cNvPr>
          <p:cNvSpPr/>
          <p:nvPr/>
        </p:nvSpPr>
        <p:spPr>
          <a:xfrm>
            <a:off x="2306397" y="478164"/>
            <a:ext cx="1545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67B7EEBC-FC62-4C92-BCBA-E05A9776C338}"/>
              </a:ext>
            </a:extLst>
          </p:cNvPr>
          <p:cNvSpPr/>
          <p:nvPr/>
        </p:nvSpPr>
        <p:spPr>
          <a:xfrm>
            <a:off x="4059132" y="518239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>
                <a:solidFill>
                  <a:sysClr val="windowText" lastClr="000000"/>
                </a:solidFill>
              </a:rPr>
              <a:t>¿</a:t>
            </a:r>
            <a:r>
              <a:rPr lang="ca-ES" sz="2400" dirty="0" err="1">
                <a:solidFill>
                  <a:sysClr val="windowText" lastClr="000000"/>
                </a:solidFill>
              </a:rPr>
              <a:t>Cuáles</a:t>
            </a:r>
            <a:r>
              <a:rPr lang="ca-ES" sz="2400" dirty="0">
                <a:solidFill>
                  <a:sysClr val="windowText" lastClr="000000"/>
                </a:solidFill>
              </a:rPr>
              <a:t> de las </a:t>
            </a:r>
            <a:r>
              <a:rPr lang="ca-ES" sz="2400" dirty="0" err="1">
                <a:solidFill>
                  <a:sysClr val="windowText" lastClr="000000"/>
                </a:solidFill>
              </a:rPr>
              <a:t>siguientes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matrices</a:t>
            </a:r>
            <a:r>
              <a:rPr lang="ca-ES" sz="2400" dirty="0">
                <a:solidFill>
                  <a:sysClr val="windowText" lastClr="000000"/>
                </a:solidFill>
              </a:rPr>
              <a:t> son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ortogonales</a:t>
            </a:r>
            <a:r>
              <a:rPr lang="ca-ES" sz="2400" b="1" dirty="0">
                <a:solidFill>
                  <a:sysClr val="windowText" lastClr="000000"/>
                </a:solidFill>
              </a:rPr>
              <a:t>?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28EAAF29-2FB4-448F-8169-A7E839AD3B75}"/>
              </a:ext>
            </a:extLst>
          </p:cNvPr>
          <p:cNvCxnSpPr/>
          <p:nvPr/>
        </p:nvCxnSpPr>
        <p:spPr>
          <a:xfrm>
            <a:off x="2257573" y="1930704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>
            <a:extLst>
              <a:ext uri="{FF2B5EF4-FFF2-40B4-BE49-F238E27FC236}">
                <a16:creationId xmlns:a16="http://schemas.microsoft.com/office/drawing/2014/main" id="{C8E042CA-DDD5-4D53-BA59-40B461F46AEA}"/>
              </a:ext>
            </a:extLst>
          </p:cNvPr>
          <p:cNvSpPr/>
          <p:nvPr/>
        </p:nvSpPr>
        <p:spPr>
          <a:xfrm>
            <a:off x="2103744" y="1928116"/>
            <a:ext cx="980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ysClr val="windowText" lastClr="000000"/>
                </a:solidFill>
              </a:rPr>
              <a:t>Puede hacer "CLIC" sobre cada matriz para ver la conclusión, pero...</a:t>
            </a:r>
            <a:endParaRPr lang="ca-ES" sz="16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BE708510-257E-45A4-8EF1-A8925D55AE08}"/>
                  </a:ext>
                </a:extLst>
              </p:cNvPr>
              <p:cNvSpPr/>
              <p:nvPr/>
            </p:nvSpPr>
            <p:spPr>
              <a:xfrm>
                <a:off x="4276800" y="1072800"/>
                <a:ext cx="1801858" cy="66997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BE708510-257E-45A4-8EF1-A8925D55A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800" y="1072800"/>
                <a:ext cx="1801858" cy="66997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: Cantos Arredondados 55">
                <a:extLst>
                  <a:ext uri="{FF2B5EF4-FFF2-40B4-BE49-F238E27FC236}">
                    <a16:creationId xmlns:a16="http://schemas.microsoft.com/office/drawing/2014/main" id="{175B5C84-1C45-4E14-850F-CE43A57D8D78}"/>
                  </a:ext>
                </a:extLst>
              </p:cNvPr>
              <p:cNvSpPr/>
              <p:nvPr/>
            </p:nvSpPr>
            <p:spPr>
              <a:xfrm>
                <a:off x="6400800" y="925200"/>
                <a:ext cx="2256974" cy="81738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sz="2000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ca-ES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tângulo: Cantos Arredondados 55">
                <a:extLst>
                  <a:ext uri="{FF2B5EF4-FFF2-40B4-BE49-F238E27FC236}">
                    <a16:creationId xmlns:a16="http://schemas.microsoft.com/office/drawing/2014/main" id="{175B5C84-1C45-4E14-850F-CE43A57D8D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925200"/>
                <a:ext cx="2256974" cy="817387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E9B91D1D-EBC8-4297-822D-B01A230B200E}"/>
                  </a:ext>
                </a:extLst>
              </p:cNvPr>
              <p:cNvSpPr/>
              <p:nvPr/>
            </p:nvSpPr>
            <p:spPr>
              <a:xfrm>
                <a:off x="8867598" y="878400"/>
                <a:ext cx="2611297" cy="100034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E9B91D1D-EBC8-4297-822D-B01A230B2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598" y="878400"/>
                <a:ext cx="2611297" cy="1000345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id="{84506C4E-754E-4CFD-B67E-C4E2F905EA1D}"/>
                  </a:ext>
                </a:extLst>
              </p:cNvPr>
              <p:cNvSpPr/>
              <p:nvPr/>
            </p:nvSpPr>
            <p:spPr>
              <a:xfrm>
                <a:off x="2343612" y="1054800"/>
                <a:ext cx="1458259" cy="669971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id="{84506C4E-754E-4CFD-B67E-C4E2F905E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12" y="1054800"/>
                <a:ext cx="1458259" cy="66997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tângulo: Cantos Arredondados 29">
            <a:hlinkClick r:id="rId19" action="ppaction://hlinksldjump"/>
            <a:extLst>
              <a:ext uri="{FF2B5EF4-FFF2-40B4-BE49-F238E27FC236}">
                <a16:creationId xmlns:a16="http://schemas.microsoft.com/office/drawing/2014/main" id="{C9697BE3-0BD5-4AE7-A578-3A6A5B8BD4B2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30">
            <a:hlinkClick r:id="rId20" action="ppaction://hlinksldjump"/>
            <a:extLst>
              <a:ext uri="{FF2B5EF4-FFF2-40B4-BE49-F238E27FC236}">
                <a16:creationId xmlns:a16="http://schemas.microsoft.com/office/drawing/2014/main" id="{627628EC-4012-4277-A253-9EACB9913AC8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8" name="Retângulo: Cantos Arredondados 21">
            <a:hlinkClick r:id="rId21" action="ppaction://hlinksldjump"/>
            <a:extLst>
              <a:ext uri="{FF2B5EF4-FFF2-40B4-BE49-F238E27FC236}">
                <a16:creationId xmlns:a16="http://schemas.microsoft.com/office/drawing/2014/main" id="{5EE4C18F-DE1B-4CEF-B532-60432CB031B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23">
            <a:hlinkClick r:id="rId22" action="ppaction://hlinksldjump"/>
            <a:extLst>
              <a:ext uri="{FF2B5EF4-FFF2-40B4-BE49-F238E27FC236}">
                <a16:creationId xmlns:a16="http://schemas.microsoft.com/office/drawing/2014/main" id="{6FBC24FB-46CA-41E9-9374-0B8D1CB0BE2E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 animBg="1"/>
      <p:bldP spid="36" grpId="0"/>
      <p:bldP spid="3" grpId="0"/>
      <p:bldP spid="37" grpId="0" animBg="1"/>
      <p:bldP spid="4" grpId="0"/>
      <p:bldP spid="38" grpId="0" animBg="1"/>
      <p:bldP spid="41" grpId="0" animBg="1"/>
      <p:bldP spid="42" grpId="0"/>
      <p:bldP spid="46" grpId="0"/>
      <p:bldP spid="53" grpId="0"/>
      <p:bldP spid="5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843D703-868E-4893-AC21-5F3F76D12A26}"/>
              </a:ext>
            </a:extLst>
          </p:cNvPr>
          <p:cNvSpPr/>
          <p:nvPr/>
        </p:nvSpPr>
        <p:spPr>
          <a:xfrm>
            <a:off x="2098800" y="334799"/>
            <a:ext cx="9831485" cy="6341771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7A50E75-B965-4DE9-B0EA-B183C41DF748}"/>
              </a:ext>
            </a:extLst>
          </p:cNvPr>
          <p:cNvSpPr/>
          <p:nvPr/>
        </p:nvSpPr>
        <p:spPr>
          <a:xfrm>
            <a:off x="2098800" y="335658"/>
            <a:ext cx="9831485" cy="3304018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ctr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ctr"/>
            <a:endParaRPr lang="ca-ES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F02B475-0668-40AC-9895-8B4F3609DC9F}"/>
              </a:ext>
            </a:extLst>
          </p:cNvPr>
          <p:cNvSpPr/>
          <p:nvPr/>
        </p:nvSpPr>
        <p:spPr>
          <a:xfrm>
            <a:off x="2306397" y="478164"/>
            <a:ext cx="1545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Ejemplos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DC785C2C-6EA7-4DE3-A1D6-D5F547CAC368}"/>
                  </a:ext>
                </a:extLst>
              </p:cNvPr>
              <p:cNvSpPr/>
              <p:nvPr/>
            </p:nvSpPr>
            <p:spPr>
              <a:xfrm>
                <a:off x="4275833" y="1073200"/>
                <a:ext cx="1640963" cy="66997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DC785C2C-6EA7-4DE3-A1D6-D5F547CAC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833" y="1073200"/>
                <a:ext cx="1640963" cy="66997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tângulo 45">
            <a:extLst>
              <a:ext uri="{FF2B5EF4-FFF2-40B4-BE49-F238E27FC236}">
                <a16:creationId xmlns:a16="http://schemas.microsoft.com/office/drawing/2014/main" id="{67B7EEBC-FC62-4C92-BCBA-E05A9776C338}"/>
              </a:ext>
            </a:extLst>
          </p:cNvPr>
          <p:cNvSpPr/>
          <p:nvPr/>
        </p:nvSpPr>
        <p:spPr>
          <a:xfrm>
            <a:off x="4059132" y="518239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>
                <a:solidFill>
                  <a:sysClr val="windowText" lastClr="000000"/>
                </a:solidFill>
              </a:rPr>
              <a:t>¿</a:t>
            </a:r>
            <a:r>
              <a:rPr lang="ca-ES" sz="2400" dirty="0" err="1">
                <a:solidFill>
                  <a:sysClr val="windowText" lastClr="000000"/>
                </a:solidFill>
              </a:rPr>
              <a:t>Cuáles</a:t>
            </a:r>
            <a:r>
              <a:rPr lang="ca-ES" sz="2400" dirty="0">
                <a:solidFill>
                  <a:sysClr val="windowText" lastClr="000000"/>
                </a:solidFill>
              </a:rPr>
              <a:t> de las </a:t>
            </a:r>
            <a:r>
              <a:rPr lang="ca-ES" sz="2400" dirty="0" err="1">
                <a:solidFill>
                  <a:sysClr val="windowText" lastClr="000000"/>
                </a:solidFill>
              </a:rPr>
              <a:t>siguientes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matrices</a:t>
            </a:r>
            <a:r>
              <a:rPr lang="ca-ES" sz="2400" dirty="0">
                <a:solidFill>
                  <a:sysClr val="windowText" lastClr="000000"/>
                </a:solidFill>
              </a:rPr>
              <a:t> son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ortogonales</a:t>
            </a:r>
            <a:r>
              <a:rPr lang="ca-ES" sz="2400" b="1" dirty="0">
                <a:solidFill>
                  <a:sysClr val="windowText" lastClr="000000"/>
                </a:solidFill>
              </a:rPr>
              <a:t>?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3F563537-32A7-4941-A9B9-1D780EC88663}"/>
                  </a:ext>
                </a:extLst>
              </p:cNvPr>
              <p:cNvSpPr/>
              <p:nvPr/>
            </p:nvSpPr>
            <p:spPr>
              <a:xfrm>
                <a:off x="6400574" y="925728"/>
                <a:ext cx="1986680" cy="81738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sz="2000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ca-ES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3F563537-32A7-4941-A9B9-1D780EC88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574" y="925728"/>
                <a:ext cx="1986680" cy="81738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F2713958-C255-4414-9216-6BF75804C604}"/>
                  </a:ext>
                </a:extLst>
              </p:cNvPr>
              <p:cNvSpPr/>
              <p:nvPr/>
            </p:nvSpPr>
            <p:spPr>
              <a:xfrm>
                <a:off x="8858217" y="879424"/>
                <a:ext cx="2486396" cy="100034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F2713958-C255-4414-9216-6BF75804C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17" y="879424"/>
                <a:ext cx="2486396" cy="1000345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2243BC1A-40B0-409D-BC08-1842ECF9E1C7}"/>
                  </a:ext>
                </a:extLst>
              </p:cNvPr>
              <p:cNvSpPr/>
              <p:nvPr/>
            </p:nvSpPr>
            <p:spPr>
              <a:xfrm>
                <a:off x="2343612" y="1053104"/>
                <a:ext cx="1458259" cy="669971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a-ES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2243BC1A-40B0-409D-BC08-1842ECF9E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12" y="1053104"/>
                <a:ext cx="1458259" cy="66997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28EAAF29-2FB4-448F-8169-A7E839AD3B75}"/>
              </a:ext>
            </a:extLst>
          </p:cNvPr>
          <p:cNvCxnSpPr/>
          <p:nvPr/>
        </p:nvCxnSpPr>
        <p:spPr>
          <a:xfrm>
            <a:off x="2257573" y="1930704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C8E042CA-DDD5-4D53-BA59-40B461F46AEA}"/>
                  </a:ext>
                </a:extLst>
              </p:cNvPr>
              <p:cNvSpPr/>
              <p:nvPr/>
            </p:nvSpPr>
            <p:spPr>
              <a:xfrm>
                <a:off x="2103744" y="1928116"/>
                <a:ext cx="9806445" cy="620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ysClr val="windowText" lastClr="000000"/>
                    </a:solidFill>
                  </a:rPr>
                  <a:t>Puede hacer "CLIC" sobre cada matriz para ver la conclusión, pero...</a:t>
                </a:r>
              </a:p>
              <a:p>
                <a:pPr algn="ctr"/>
                <a:r>
                  <a:rPr lang="ca-ES" b="1" dirty="0" err="1">
                    <a:solidFill>
                      <a:sysClr val="windowText" lastClr="000000"/>
                    </a:solidFill>
                  </a:rPr>
                  <a:t>Intente</a:t>
                </a:r>
                <a:r>
                  <a:rPr lang="ca-ES" b="1" dirty="0">
                    <a:solidFill>
                      <a:sysClr val="windowText" lastClr="000000"/>
                    </a:solidFill>
                  </a:rPr>
                  <a:t> encontrar las </a:t>
                </a:r>
                <a:r>
                  <a:rPr lang="ca-ES" b="1" dirty="0" err="1">
                    <a:solidFill>
                      <a:sysClr val="windowText" lastClr="000000"/>
                    </a:solidFill>
                  </a:rPr>
                  <a:t>respuestas</a:t>
                </a:r>
                <a:r>
                  <a:rPr lang="ca-ES" b="1" dirty="0">
                    <a:solidFill>
                      <a:sysClr val="windowText" lastClr="000000"/>
                    </a:solidFill>
                  </a:rPr>
                  <a:t> por </a:t>
                </a:r>
                <a:r>
                  <a:rPr lang="ca-ES" b="1" dirty="0" err="1">
                    <a:solidFill>
                      <a:sysClr val="windowText" lastClr="000000"/>
                    </a:solidFill>
                  </a:rPr>
                  <a:t>su</a:t>
                </a:r>
                <a:r>
                  <a:rPr lang="ca-ES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b="1" dirty="0" err="1">
                    <a:solidFill>
                      <a:sysClr val="windowText" lastClr="000000"/>
                    </a:solidFill>
                  </a:rPr>
                  <a:t>cuenta</a:t>
                </a:r>
                <a:r>
                  <a:rPr lang="ca-ES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b="1" dirty="0" err="1">
                    <a:solidFill>
                      <a:sysClr val="windowText" lastClr="000000"/>
                    </a:solidFill>
                  </a:rPr>
                  <a:t>mediante</a:t>
                </a:r>
                <a:r>
                  <a:rPr lang="ca-ES" b="1" dirty="0">
                    <a:solidFill>
                      <a:sysClr val="windowText" lastClr="000000"/>
                    </a:solidFill>
                  </a:rPr>
                  <a:t> la </a:t>
                </a:r>
                <a:r>
                  <a:rPr lang="ca-ES" b="1" dirty="0" err="1">
                    <a:solidFill>
                      <a:sysClr val="windowText" lastClr="000000"/>
                    </a:solidFill>
                  </a:rPr>
                  <a:t>relación</a:t>
                </a:r>
                <a:r>
                  <a:rPr lang="ca-ES" b="1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ca-ES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ca-E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endParaRPr lang="ca-ES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C8E042CA-DDD5-4D53-BA59-40B461F46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744" y="1928116"/>
                <a:ext cx="9806445" cy="620491"/>
              </a:xfrm>
              <a:prstGeom prst="rect">
                <a:avLst/>
              </a:prstGeom>
              <a:blipFill>
                <a:blip r:embed="rId16"/>
                <a:stretch>
                  <a:fillRect t="-2941" b="-1470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exão reta 53">
            <a:extLst>
              <a:ext uri="{FF2B5EF4-FFF2-40B4-BE49-F238E27FC236}">
                <a16:creationId xmlns:a16="http://schemas.microsoft.com/office/drawing/2014/main" id="{5915EA95-6D7B-4A2D-BC30-13D32A2785B5}"/>
              </a:ext>
            </a:extLst>
          </p:cNvPr>
          <p:cNvCxnSpPr/>
          <p:nvPr/>
        </p:nvCxnSpPr>
        <p:spPr>
          <a:xfrm>
            <a:off x="2257573" y="2527952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60A1ADC-259B-4FCA-ACD9-3C9D763704EE}"/>
                  </a:ext>
                </a:extLst>
              </p:cNvPr>
              <p:cNvSpPr/>
              <p:nvPr/>
            </p:nvSpPr>
            <p:spPr>
              <a:xfrm>
                <a:off x="2658790" y="2584083"/>
                <a:ext cx="2837187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ca-ES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60A1ADC-259B-4FCA-ACD9-3C9D76370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790" y="2584083"/>
                <a:ext cx="2837187" cy="6090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49644612-3352-477B-9586-B6914AAED550}"/>
                  </a:ext>
                </a:extLst>
              </p:cNvPr>
              <p:cNvSpPr/>
              <p:nvPr/>
            </p:nvSpPr>
            <p:spPr>
              <a:xfrm>
                <a:off x="2306397" y="3977713"/>
                <a:ext cx="4095031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1+0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49644612-3352-477B-9586-B6914AAED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7" y="3977713"/>
                <a:ext cx="4095031" cy="5588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arêntese esquerdo 63">
            <a:extLst>
              <a:ext uri="{FF2B5EF4-FFF2-40B4-BE49-F238E27FC236}">
                <a16:creationId xmlns:a16="http://schemas.microsoft.com/office/drawing/2014/main" id="{DC1E9BBF-2762-4052-BF43-36F038E29FC7}"/>
              </a:ext>
            </a:extLst>
          </p:cNvPr>
          <p:cNvSpPr/>
          <p:nvPr/>
        </p:nvSpPr>
        <p:spPr>
          <a:xfrm rot="16200000">
            <a:off x="3384073" y="2298417"/>
            <a:ext cx="201812" cy="163143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B47221C0-57E6-43AC-B5DA-6A9302030B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50251" y="3392304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cxnSp>
        <p:nvCxnSpPr>
          <p:cNvPr id="66" name="Conexão reta 65">
            <a:extLst>
              <a:ext uri="{FF2B5EF4-FFF2-40B4-BE49-F238E27FC236}">
                <a16:creationId xmlns:a16="http://schemas.microsoft.com/office/drawing/2014/main" id="{63A217C8-4E7C-4EBA-8EE8-33481D49B969}"/>
              </a:ext>
            </a:extLst>
          </p:cNvPr>
          <p:cNvCxnSpPr>
            <a:cxnSpLocks/>
          </p:cNvCxnSpPr>
          <p:nvPr/>
        </p:nvCxnSpPr>
        <p:spPr>
          <a:xfrm flipH="1">
            <a:off x="2447776" y="3215039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0138E22C-CBB1-4761-A918-A2D1E3EE0F8D}"/>
                  </a:ext>
                </a:extLst>
              </p:cNvPr>
              <p:cNvSpPr/>
              <p:nvPr/>
            </p:nvSpPr>
            <p:spPr>
              <a:xfrm>
                <a:off x="2295526" y="3391148"/>
                <a:ext cx="186365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0138E22C-CBB1-4761-A918-A2D1E3EE0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526" y="3391148"/>
                <a:ext cx="1863652" cy="5542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Conexão reta 67">
            <a:extLst>
              <a:ext uri="{FF2B5EF4-FFF2-40B4-BE49-F238E27FC236}">
                <a16:creationId xmlns:a16="http://schemas.microsoft.com/office/drawing/2014/main" id="{D0239A0B-5D3C-46E9-AC3C-43C05CE7F247}"/>
              </a:ext>
            </a:extLst>
          </p:cNvPr>
          <p:cNvCxnSpPr>
            <a:cxnSpLocks/>
          </p:cNvCxnSpPr>
          <p:nvPr/>
        </p:nvCxnSpPr>
        <p:spPr>
          <a:xfrm>
            <a:off x="2257573" y="4629732"/>
            <a:ext cx="4334146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5ED200-B2FA-4780-BF3C-3C1376AC3249}"/>
                  </a:ext>
                </a:extLst>
              </p:cNvPr>
              <p:cNvSpPr/>
              <p:nvPr/>
            </p:nvSpPr>
            <p:spPr>
              <a:xfrm>
                <a:off x="5685553" y="3452541"/>
                <a:ext cx="1228157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5ED200-B2FA-4780-BF3C-3C1376AC32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553" y="3452541"/>
                <a:ext cx="1228157" cy="37427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reeform 23">
            <a:extLst>
              <a:ext uri="{FF2B5EF4-FFF2-40B4-BE49-F238E27FC236}">
                <a16:creationId xmlns:a16="http://schemas.microsoft.com/office/drawing/2014/main" id="{0A8E835B-607B-4E22-A1B0-4F95C246D9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89133" y="939419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6D6841A2-655B-4228-9E4F-45A094F1BF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4402" y="930391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8D58D268-1447-4F0F-8C8A-B6D6BC61172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09233" y="931247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AB1204BD-477A-4B14-A16F-DE43B8F941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2290" y="5470184"/>
            <a:ext cx="461892" cy="408711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2E8A3CB6-0704-431F-A06A-41C3BCD8D6F1}"/>
                  </a:ext>
                </a:extLst>
              </p:cNvPr>
              <p:cNvSpPr/>
              <p:nvPr/>
            </p:nvSpPr>
            <p:spPr>
              <a:xfrm>
                <a:off x="2617937" y="4666695"/>
                <a:ext cx="3068019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ca-ES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2E8A3CB6-0704-431F-A06A-41C3BCD8D6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37" y="4666695"/>
                <a:ext cx="3068019" cy="6090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036D2A2A-9C08-4340-9F88-DC0D89EAAA36}"/>
                  </a:ext>
                </a:extLst>
              </p:cNvPr>
              <p:cNvSpPr/>
              <p:nvPr/>
            </p:nvSpPr>
            <p:spPr>
              <a:xfrm>
                <a:off x="2265544" y="6060325"/>
                <a:ext cx="4122603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0+1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036D2A2A-9C08-4340-9F88-DC0D89EAA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544" y="6060325"/>
                <a:ext cx="4122603" cy="55887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Parêntese esquerdo 75">
            <a:extLst>
              <a:ext uri="{FF2B5EF4-FFF2-40B4-BE49-F238E27FC236}">
                <a16:creationId xmlns:a16="http://schemas.microsoft.com/office/drawing/2014/main" id="{F2D91FD8-79A9-42A2-9231-5661DF08F229}"/>
              </a:ext>
            </a:extLst>
          </p:cNvPr>
          <p:cNvSpPr/>
          <p:nvPr/>
        </p:nvSpPr>
        <p:spPr>
          <a:xfrm rot="16200000">
            <a:off x="3421572" y="4302677"/>
            <a:ext cx="196491" cy="1782816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77" name="Conexão reta 76">
            <a:extLst>
              <a:ext uri="{FF2B5EF4-FFF2-40B4-BE49-F238E27FC236}">
                <a16:creationId xmlns:a16="http://schemas.microsoft.com/office/drawing/2014/main" id="{58B16280-A02A-4DCB-BD9F-DE2A20FC700C}"/>
              </a:ext>
            </a:extLst>
          </p:cNvPr>
          <p:cNvCxnSpPr>
            <a:cxnSpLocks/>
          </p:cNvCxnSpPr>
          <p:nvPr/>
        </p:nvCxnSpPr>
        <p:spPr>
          <a:xfrm flipH="1">
            <a:off x="2406923" y="5297651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707B364D-3191-4020-AF30-1CBC94CFA278}"/>
                  </a:ext>
                </a:extLst>
              </p:cNvPr>
              <p:cNvSpPr/>
              <p:nvPr/>
            </p:nvSpPr>
            <p:spPr>
              <a:xfrm>
                <a:off x="2254673" y="5473760"/>
                <a:ext cx="2075248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pc="-30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30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3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 spc="-30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30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707B364D-3191-4020-AF30-1CBC94CFA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73" y="5473760"/>
                <a:ext cx="2075248" cy="5542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Freeform 18">
            <a:extLst>
              <a:ext uri="{FF2B5EF4-FFF2-40B4-BE49-F238E27FC236}">
                <a16:creationId xmlns:a16="http://schemas.microsoft.com/office/drawing/2014/main" id="{BFBC8ECC-F217-4130-B69E-1BECC96A019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09811" y="957080"/>
            <a:ext cx="461892" cy="408711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952C2A15-B7DA-4CB1-BA41-2F00392736AA}"/>
                  </a:ext>
                </a:extLst>
              </p:cNvPr>
              <p:cNvSpPr/>
              <p:nvPr/>
            </p:nvSpPr>
            <p:spPr>
              <a:xfrm>
                <a:off x="5707802" y="5446865"/>
                <a:ext cx="1257011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ca-E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ca-E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ca-E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952C2A15-B7DA-4CB1-BA41-2F0039273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802" y="5446865"/>
                <a:ext cx="1257011" cy="37427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Conexão reta 80">
            <a:extLst>
              <a:ext uri="{FF2B5EF4-FFF2-40B4-BE49-F238E27FC236}">
                <a16:creationId xmlns:a16="http://schemas.microsoft.com/office/drawing/2014/main" id="{14DD7FDB-3767-4B9D-B1FE-03F8AD55483A}"/>
              </a:ext>
            </a:extLst>
          </p:cNvPr>
          <p:cNvCxnSpPr>
            <a:cxnSpLocks/>
          </p:cNvCxnSpPr>
          <p:nvPr/>
        </p:nvCxnSpPr>
        <p:spPr>
          <a:xfrm rot="5400000">
            <a:off x="5053919" y="4539537"/>
            <a:ext cx="3630146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915BF88C-3426-40FB-B179-D882482F34AC}"/>
                  </a:ext>
                </a:extLst>
              </p:cNvPr>
              <p:cNvSpPr/>
              <p:nvPr/>
            </p:nvSpPr>
            <p:spPr>
              <a:xfrm>
                <a:off x="7326084" y="2507668"/>
                <a:ext cx="3901709" cy="769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a-ES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ca-ES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ca-ES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  <m:e>
                                      <m:r>
                                        <a:rPr lang="ca-ES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e>
                      <m:sup>
                        <m:r>
                          <a:rPr lang="ca-ES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915BF88C-3426-40FB-B179-D882482F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084" y="2507668"/>
                <a:ext cx="3901709" cy="76950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103F19B-0D01-48ED-AF43-46EC2C4120F6}"/>
                  </a:ext>
                </a:extLst>
              </p:cNvPr>
              <p:cNvSpPr/>
              <p:nvPr/>
            </p:nvSpPr>
            <p:spPr>
              <a:xfrm>
                <a:off x="6973691" y="3971634"/>
                <a:ext cx="4574650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ca-ES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−1+</m:t>
                                </m:r>
                                <m:r>
                                  <a:rPr lang="ca-ES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103F19B-0D01-48ED-AF43-46EC2C4120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691" y="3971634"/>
                <a:ext cx="4574650" cy="55887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Parêntese esquerdo 90">
            <a:extLst>
              <a:ext uri="{FF2B5EF4-FFF2-40B4-BE49-F238E27FC236}">
                <a16:creationId xmlns:a16="http://schemas.microsoft.com/office/drawing/2014/main" id="{3E388BEC-2096-48D3-89AF-0D34AF377B24}"/>
              </a:ext>
            </a:extLst>
          </p:cNvPr>
          <p:cNvSpPr/>
          <p:nvPr/>
        </p:nvSpPr>
        <p:spPr>
          <a:xfrm rot="16200000">
            <a:off x="8473105" y="1870599"/>
            <a:ext cx="207891" cy="2480988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CCF93E8C-CB29-4519-BF40-1ACEA1BC1E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17545" y="3386225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BEA59861-0142-4595-985B-298233E1F3CB}"/>
              </a:ext>
            </a:extLst>
          </p:cNvPr>
          <p:cNvCxnSpPr>
            <a:cxnSpLocks/>
          </p:cNvCxnSpPr>
          <p:nvPr/>
        </p:nvCxnSpPr>
        <p:spPr>
          <a:xfrm flipH="1">
            <a:off x="7115070" y="3208960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3A53E90-81D2-4233-AAB6-3178C25BBE80}"/>
                  </a:ext>
                </a:extLst>
              </p:cNvPr>
              <p:cNvSpPr/>
              <p:nvPr/>
            </p:nvSpPr>
            <p:spPr>
              <a:xfrm>
                <a:off x="6962820" y="3385069"/>
                <a:ext cx="2274405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a-ES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ca-ES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3A53E90-81D2-4233-AAB6-3178C25BB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820" y="3385069"/>
                <a:ext cx="2274405" cy="55245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C8F8B2F5-D51A-4FD9-83E2-EFD178A245E4}"/>
                  </a:ext>
                </a:extLst>
              </p:cNvPr>
              <p:cNvSpPr/>
              <p:nvPr/>
            </p:nvSpPr>
            <p:spPr>
              <a:xfrm>
                <a:off x="10352847" y="3446462"/>
                <a:ext cx="1212127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C8F8B2F5-D51A-4FD9-83E2-EFD178A245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847" y="3446462"/>
                <a:ext cx="1212127" cy="37427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7E47DA12-50DB-4A09-B77C-0E47A8BF299B}"/>
              </a:ext>
            </a:extLst>
          </p:cNvPr>
          <p:cNvCxnSpPr>
            <a:cxnSpLocks/>
          </p:cNvCxnSpPr>
          <p:nvPr/>
        </p:nvCxnSpPr>
        <p:spPr>
          <a:xfrm>
            <a:off x="7115070" y="4629732"/>
            <a:ext cx="455563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27F6EFE9-AAF1-4D4A-9E0F-D7756B7A98BB}"/>
                  </a:ext>
                </a:extLst>
              </p:cNvPr>
              <p:cNvSpPr/>
              <p:nvPr/>
            </p:nvSpPr>
            <p:spPr>
              <a:xfrm>
                <a:off x="7346554" y="4628708"/>
                <a:ext cx="1135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ca-ES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ca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ca-ES" b="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27F6EFE9-AAF1-4D4A-9E0F-D7756B7A9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554" y="4628708"/>
                <a:ext cx="1135374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7A526F92-5562-43A5-84B4-AB84143C5332}"/>
                  </a:ext>
                </a:extLst>
              </p:cNvPr>
              <p:cNvSpPr/>
              <p:nvPr/>
            </p:nvSpPr>
            <p:spPr>
              <a:xfrm>
                <a:off x="6996113" y="5842685"/>
                <a:ext cx="4870115" cy="665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1400" i="1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ca-ES" sz="1400" i="1" spc="-30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ca-ES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4+1+4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−4+2+2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+2−4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4+2+2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4+4+1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−2+4−2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2+2−4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−2+4−2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1+4+4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sz="1400" b="0" i="0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ca-ES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sz="1400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ca-ES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140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sz="1400" b="0" i="1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1600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7A526F92-5562-43A5-84B4-AB84143C53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113" y="5842685"/>
                <a:ext cx="4870115" cy="66569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Parêntese esquerdo 98">
            <a:extLst>
              <a:ext uri="{FF2B5EF4-FFF2-40B4-BE49-F238E27FC236}">
                <a16:creationId xmlns:a16="http://schemas.microsoft.com/office/drawing/2014/main" id="{3F65FB86-4581-4E09-A1ED-F682B575141C}"/>
              </a:ext>
            </a:extLst>
          </p:cNvPr>
          <p:cNvSpPr/>
          <p:nvPr/>
        </p:nvSpPr>
        <p:spPr>
          <a:xfrm rot="16200000">
            <a:off x="7591340" y="4654871"/>
            <a:ext cx="147584" cy="53093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0" name="Freeform 23">
            <a:extLst>
              <a:ext uri="{FF2B5EF4-FFF2-40B4-BE49-F238E27FC236}">
                <a16:creationId xmlns:a16="http://schemas.microsoft.com/office/drawing/2014/main" id="{13C27DFD-3882-4B89-BE39-CA698146E7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10784" y="5138730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cxnSp>
        <p:nvCxnSpPr>
          <p:cNvPr id="101" name="Conexão reta 100">
            <a:extLst>
              <a:ext uri="{FF2B5EF4-FFF2-40B4-BE49-F238E27FC236}">
                <a16:creationId xmlns:a16="http://schemas.microsoft.com/office/drawing/2014/main" id="{A514475A-596C-45AF-8589-C1D1A788AD41}"/>
              </a:ext>
            </a:extLst>
          </p:cNvPr>
          <p:cNvCxnSpPr>
            <a:cxnSpLocks/>
          </p:cNvCxnSpPr>
          <p:nvPr/>
        </p:nvCxnSpPr>
        <p:spPr>
          <a:xfrm flipH="1">
            <a:off x="7178536" y="4999396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FC76030F-3467-40FD-BAEF-A239DA4AC598}"/>
                  </a:ext>
                </a:extLst>
              </p:cNvPr>
              <p:cNvSpPr/>
              <p:nvPr/>
            </p:nvSpPr>
            <p:spPr>
              <a:xfrm>
                <a:off x="7002144" y="5111558"/>
                <a:ext cx="3088281" cy="741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1600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a-ES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ca-ES" sz="16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16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1600" spc="-15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a-ES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a-ES" sz="16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sz="16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16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 sz="1600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FC76030F-3467-40FD-BAEF-A239DA4AC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144" y="5111558"/>
                <a:ext cx="3088281" cy="741934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383EDDA1-F824-4845-AD85-AF0AF352BDF0}"/>
                  </a:ext>
                </a:extLst>
              </p:cNvPr>
              <p:cNvSpPr/>
              <p:nvPr/>
            </p:nvSpPr>
            <p:spPr>
              <a:xfrm>
                <a:off x="10546086" y="5198967"/>
                <a:ext cx="1269835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ca-E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383EDDA1-F824-4845-AD85-AF0AF352B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086" y="5198967"/>
                <a:ext cx="1269835" cy="37427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29">
            <a:hlinkClick r:id="rId33" action="ppaction://hlinksldjump"/>
            <a:extLst>
              <a:ext uri="{FF2B5EF4-FFF2-40B4-BE49-F238E27FC236}">
                <a16:creationId xmlns:a16="http://schemas.microsoft.com/office/drawing/2014/main" id="{686C4ACD-315D-4810-B7AF-3DC80217D241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82" name="Retângulo: Cantos Arredondados 30">
            <a:hlinkClick r:id="rId34" action="ppaction://hlinksldjump"/>
            <a:extLst>
              <a:ext uri="{FF2B5EF4-FFF2-40B4-BE49-F238E27FC236}">
                <a16:creationId xmlns:a16="http://schemas.microsoft.com/office/drawing/2014/main" id="{E74256A8-68BB-41F2-A8E2-503E6810BD1A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83" name="Retângulo: Cantos Arredondados 21">
            <a:hlinkClick r:id="rId35" action="ppaction://hlinksldjump"/>
            <a:extLst>
              <a:ext uri="{FF2B5EF4-FFF2-40B4-BE49-F238E27FC236}">
                <a16:creationId xmlns:a16="http://schemas.microsoft.com/office/drawing/2014/main" id="{DAFBBEB0-813C-4E35-93D6-359348B496F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84" name="Retângulo: Cantos Arredondados 23">
            <a:hlinkClick r:id="rId36" action="ppaction://hlinksldjump"/>
            <a:extLst>
              <a:ext uri="{FF2B5EF4-FFF2-40B4-BE49-F238E27FC236}">
                <a16:creationId xmlns:a16="http://schemas.microsoft.com/office/drawing/2014/main" id="{C8806607-B868-4B6C-A484-2668AD5E344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4" grpId="0" animBg="1"/>
      <p:bldP spid="41" grpId="0" animBg="1"/>
      <p:bldP spid="61" grpId="0"/>
      <p:bldP spid="61" grpId="1"/>
      <p:bldP spid="63" grpId="0"/>
      <p:bldP spid="63" grpId="1"/>
      <p:bldP spid="64" grpId="0" animBg="1"/>
      <p:bldP spid="64" grpId="1" animBg="1"/>
      <p:bldP spid="65" grpId="0" animBg="1"/>
      <p:bldP spid="65" grpId="1" animBg="1"/>
      <p:bldP spid="67" grpId="0"/>
      <p:bldP spid="67" grpId="1"/>
      <p:bldP spid="6" grpId="0"/>
      <p:bldP spid="6" grpId="1"/>
      <p:bldP spid="69" grpId="0" animBg="1"/>
      <p:bldP spid="71" grpId="0" animBg="1"/>
      <p:bldP spid="72" grpId="0" animBg="1"/>
      <p:bldP spid="73" grpId="0" animBg="1"/>
      <p:bldP spid="73" grpId="1" animBg="1"/>
      <p:bldP spid="74" grpId="0"/>
      <p:bldP spid="74" grpId="1"/>
      <p:bldP spid="75" grpId="0"/>
      <p:bldP spid="75" grpId="1"/>
      <p:bldP spid="76" grpId="0" animBg="1"/>
      <p:bldP spid="76" grpId="1" animBg="1"/>
      <p:bldP spid="78" grpId="0"/>
      <p:bldP spid="78" grpId="1"/>
      <p:bldP spid="79" grpId="0" animBg="1"/>
      <p:bldP spid="80" grpId="0"/>
      <p:bldP spid="80" grpId="1"/>
      <p:bldP spid="89" grpId="0"/>
      <p:bldP spid="89" grpId="1"/>
      <p:bldP spid="90" grpId="0"/>
      <p:bldP spid="90" grpId="1"/>
      <p:bldP spid="91" grpId="0" animBg="1"/>
      <p:bldP spid="91" grpId="1" animBg="1"/>
      <p:bldP spid="92" grpId="0" animBg="1"/>
      <p:bldP spid="92" grpId="1" animBg="1"/>
      <p:bldP spid="94" grpId="0"/>
      <p:bldP spid="94" grpId="1"/>
      <p:bldP spid="95" grpId="0"/>
      <p:bldP spid="95" grpId="1"/>
      <p:bldP spid="97" grpId="0"/>
      <p:bldP spid="97" grpId="1"/>
      <p:bldP spid="98" grpId="0"/>
      <p:bldP spid="98" grpId="1"/>
      <p:bldP spid="99" grpId="0" animBg="1"/>
      <p:bldP spid="99" grpId="1" animBg="1"/>
      <p:bldP spid="100" grpId="0" animBg="1"/>
      <p:bldP spid="100" grpId="1" animBg="1"/>
      <p:bldP spid="102" grpId="0"/>
      <p:bldP spid="102" grpId="1"/>
      <p:bldP spid="103" grpId="0"/>
      <p:bldP spid="1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DF82E5-57A8-4E36-A4FA-D796AC9C114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58BADA-E313-48E8-B26A-DB39B5FC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5A357B-B1D2-4E52-A126-473D343A9F32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866152F4-B7B4-4860-87E4-339170061A0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51FF5A02-B6F9-486A-84C5-17E9A041003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8304AD53-D2AA-48DC-B7CB-4DFADD6DC20F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89A6F98-1F47-4B85-A2A4-D7A0A7110B99}"/>
              </a:ext>
            </a:extLst>
          </p:cNvPr>
          <p:cNvSpPr/>
          <p:nvPr/>
        </p:nvSpPr>
        <p:spPr>
          <a:xfrm>
            <a:off x="2108722" y="226288"/>
            <a:ext cx="10047277" cy="146423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¡</a:t>
            </a:r>
            <a:r>
              <a:rPr lang="ca-ES" sz="2000" dirty="0" err="1">
                <a:solidFill>
                  <a:sysClr val="windowText" lastClr="000000"/>
                </a:solidFill>
              </a:rPr>
              <a:t>Hay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dirty="0" err="1">
                <a:solidFill>
                  <a:sysClr val="windowText" lastClr="000000"/>
                </a:solidFill>
              </a:rPr>
              <a:t>otras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b="1" dirty="0" err="1">
                <a:solidFill>
                  <a:sysClr val="windowText" lastClr="000000"/>
                </a:solidFill>
              </a:rPr>
              <a:t>denominaciones</a:t>
            </a:r>
            <a:r>
              <a:rPr lang="ca-ES" sz="2000" b="1" dirty="0">
                <a:solidFill>
                  <a:sysClr val="windowText" lastClr="000000"/>
                </a:solidFill>
              </a:rPr>
              <a:t> </a:t>
            </a:r>
            <a:r>
              <a:rPr lang="ca-ES" sz="2000" b="1" dirty="0" err="1">
                <a:solidFill>
                  <a:sysClr val="windowText" lastClr="000000"/>
                </a:solidFill>
              </a:rPr>
              <a:t>específicas</a:t>
            </a:r>
            <a:r>
              <a:rPr lang="ca-ES" sz="2000" dirty="0">
                <a:solidFill>
                  <a:sysClr val="windowText" lastClr="000000"/>
                </a:solidFill>
              </a:rPr>
              <a:t>! </a:t>
            </a:r>
          </a:p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Las </a:t>
            </a:r>
            <a:r>
              <a:rPr lang="ca-ES" sz="2000" b="1" dirty="0" err="1">
                <a:solidFill>
                  <a:sysClr val="windowText" lastClr="000000"/>
                </a:solidFill>
              </a:rPr>
              <a:t>más</a:t>
            </a:r>
            <a:r>
              <a:rPr lang="ca-ES" sz="2000" b="1" dirty="0">
                <a:solidFill>
                  <a:sysClr val="windowText" lastClr="000000"/>
                </a:solidFill>
              </a:rPr>
              <a:t> </a:t>
            </a:r>
            <a:r>
              <a:rPr lang="ca-ES" sz="2000" b="1" dirty="0" err="1">
                <a:solidFill>
                  <a:sysClr val="windowText" lastClr="000000"/>
                </a:solidFill>
              </a:rPr>
              <a:t>habituales</a:t>
            </a:r>
            <a:r>
              <a:rPr lang="ca-ES" sz="2000" b="1" dirty="0">
                <a:solidFill>
                  <a:sysClr val="windowText" lastClr="000000"/>
                </a:solidFill>
              </a:rPr>
              <a:t> </a:t>
            </a:r>
            <a:r>
              <a:rPr lang="ca-ES" sz="2000" dirty="0">
                <a:solidFill>
                  <a:sysClr val="windowText" lastClr="000000"/>
                </a:solidFill>
              </a:rPr>
              <a:t>las hemos </a:t>
            </a:r>
            <a:r>
              <a:rPr lang="ca-ES" sz="2000" dirty="0" err="1">
                <a:solidFill>
                  <a:sysClr val="windowText" lastClr="000000"/>
                </a:solidFill>
              </a:rPr>
              <a:t>visto</a:t>
            </a:r>
            <a:r>
              <a:rPr lang="ca-ES" sz="2000" dirty="0">
                <a:solidFill>
                  <a:sysClr val="windowText" lastClr="000000"/>
                </a:solidFill>
              </a:rPr>
              <a:t> en </a:t>
            </a:r>
            <a:r>
              <a:rPr lang="ca-ES" sz="2000" dirty="0" err="1">
                <a:solidFill>
                  <a:sysClr val="windowText" lastClr="000000"/>
                </a:solidFill>
              </a:rPr>
              <a:t>lecciones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dirty="0" err="1">
                <a:solidFill>
                  <a:sysClr val="windowText" lastClr="000000"/>
                </a:solidFill>
              </a:rPr>
              <a:t>previas</a:t>
            </a:r>
            <a:r>
              <a:rPr lang="ca-ES" sz="2000" dirty="0">
                <a:solidFill>
                  <a:sysClr val="windowText" lastClr="000000"/>
                </a:solidFill>
              </a:rPr>
              <a:t> o en las </a:t>
            </a:r>
            <a:r>
              <a:rPr lang="ca-ES" sz="2000" dirty="0" err="1">
                <a:solidFill>
                  <a:sysClr val="windowText" lastClr="000000"/>
                </a:solidFill>
              </a:rPr>
              <a:t>primeras</a:t>
            </a:r>
            <a:r>
              <a:rPr lang="ca-ES" sz="2000" dirty="0">
                <a:solidFill>
                  <a:sysClr val="windowText" lastClr="000000"/>
                </a:solidFill>
              </a:rPr>
              <a:t> secciones de esta </a:t>
            </a:r>
            <a:r>
              <a:rPr lang="ca-ES" sz="2000" dirty="0" err="1">
                <a:solidFill>
                  <a:sysClr val="windowText" lastClr="000000"/>
                </a:solidFill>
              </a:rPr>
              <a:t>lección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</a:p>
          <a:p>
            <a:pPr algn="just"/>
            <a:r>
              <a:rPr lang="ca-ES" sz="2000" dirty="0" err="1">
                <a:solidFill>
                  <a:sysClr val="windowText" lastClr="000000"/>
                </a:solidFill>
              </a:rPr>
              <a:t>Sin</a:t>
            </a:r>
            <a:r>
              <a:rPr lang="ca-ES" sz="2000" dirty="0">
                <a:solidFill>
                  <a:sysClr val="windowText" lastClr="000000"/>
                </a:solidFill>
              </a:rPr>
              <a:t> embargo, por </a:t>
            </a:r>
            <a:r>
              <a:rPr lang="ca-ES" sz="2000" dirty="0" err="1">
                <a:solidFill>
                  <a:sysClr val="windowText" lastClr="000000"/>
                </a:solidFill>
              </a:rPr>
              <a:t>ejemplo</a:t>
            </a:r>
            <a:r>
              <a:rPr lang="ca-ES" sz="2000" dirty="0">
                <a:solidFill>
                  <a:sysClr val="windowText" lastClr="000000"/>
                </a:solidFill>
              </a:rPr>
              <a:t>, </a:t>
            </a:r>
            <a:r>
              <a:rPr lang="ca-ES" sz="2000" dirty="0" err="1">
                <a:solidFill>
                  <a:sysClr val="windowText" lastClr="000000"/>
                </a:solidFill>
              </a:rPr>
              <a:t>cuando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dirty="0" err="1">
                <a:solidFill>
                  <a:sysClr val="windowText" lastClr="000000"/>
                </a:solidFill>
              </a:rPr>
              <a:t>trabajamos</a:t>
            </a:r>
            <a:r>
              <a:rPr lang="ca-ES" sz="2000" dirty="0">
                <a:solidFill>
                  <a:sysClr val="windowText" lastClr="000000"/>
                </a:solidFill>
              </a:rPr>
              <a:t> con números </a:t>
            </a:r>
            <a:r>
              <a:rPr lang="ca-ES" sz="2000" dirty="0" err="1">
                <a:solidFill>
                  <a:sysClr val="windowText" lastClr="000000"/>
                </a:solidFill>
              </a:rPr>
              <a:t>complejos</a:t>
            </a:r>
            <a:r>
              <a:rPr lang="ca-ES" sz="2000" dirty="0">
                <a:solidFill>
                  <a:sysClr val="windowText" lastClr="000000"/>
                </a:solidFill>
              </a:rPr>
              <a:t> nos </a:t>
            </a:r>
            <a:r>
              <a:rPr lang="ca-ES" sz="2000" dirty="0" err="1">
                <a:solidFill>
                  <a:sysClr val="windowText" lastClr="000000"/>
                </a:solidFill>
              </a:rPr>
              <a:t>encontramos</a:t>
            </a:r>
            <a:r>
              <a:rPr lang="ca-ES" sz="2000" dirty="0">
                <a:solidFill>
                  <a:sysClr val="windowText" lastClr="000000"/>
                </a:solidFill>
              </a:rPr>
              <a:t>: </a:t>
            </a:r>
          </a:p>
        </p:txBody>
      </p:sp>
      <p:sp>
        <p:nvSpPr>
          <p:cNvPr id="2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F01FD98A-C55B-44D5-BE1E-EBB47CDEE8BD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30">
            <a:hlinkClick r:id="rId9" action="ppaction://hlinksldjump"/>
            <a:extLst>
              <a:ext uri="{FF2B5EF4-FFF2-40B4-BE49-F238E27FC236}">
                <a16:creationId xmlns:a16="http://schemas.microsoft.com/office/drawing/2014/main" id="{0B7E6F49-E916-4CD4-BC0B-7BF47409010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F70713E1-99C6-4CE3-93FD-CB746661AB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3">
            <a:hlinkClick r:id="rId11" action="ppaction://hlinksldjump"/>
            <a:extLst>
              <a:ext uri="{FF2B5EF4-FFF2-40B4-BE49-F238E27FC236}">
                <a16:creationId xmlns:a16="http://schemas.microsoft.com/office/drawing/2014/main" id="{72B30A5C-ED5B-4DA5-9E95-0527566740A4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DF82E5-57A8-4E36-A4FA-D796AC9C114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58BADA-E313-48E8-B26A-DB39B5FC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5A357B-B1D2-4E52-A126-473D343A9F32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866152F4-B7B4-4860-87E4-339170061A0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51FF5A02-B6F9-486A-84C5-17E9A041003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8304AD53-D2AA-48DC-B7CB-4DFADD6DC20F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89A6F98-1F47-4B85-A2A4-D7A0A7110B99}"/>
              </a:ext>
            </a:extLst>
          </p:cNvPr>
          <p:cNvSpPr/>
          <p:nvPr/>
        </p:nvSpPr>
        <p:spPr>
          <a:xfrm>
            <a:off x="2083834" y="0"/>
            <a:ext cx="10047277" cy="146423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¡</a:t>
            </a:r>
            <a:r>
              <a:rPr lang="ca-ES" sz="2000" dirty="0" err="1">
                <a:solidFill>
                  <a:sysClr val="windowText" lastClr="000000"/>
                </a:solidFill>
              </a:rPr>
              <a:t>Hay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dirty="0" err="1">
                <a:solidFill>
                  <a:sysClr val="windowText" lastClr="000000"/>
                </a:solidFill>
              </a:rPr>
              <a:t>otras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b="1" dirty="0" err="1">
                <a:solidFill>
                  <a:sysClr val="windowText" lastClr="000000"/>
                </a:solidFill>
              </a:rPr>
              <a:t>denominaciones</a:t>
            </a:r>
            <a:r>
              <a:rPr lang="ca-ES" sz="2000" b="1" dirty="0">
                <a:solidFill>
                  <a:sysClr val="windowText" lastClr="000000"/>
                </a:solidFill>
              </a:rPr>
              <a:t> </a:t>
            </a:r>
            <a:r>
              <a:rPr lang="ca-ES" sz="2000" b="1" dirty="0" err="1">
                <a:solidFill>
                  <a:sysClr val="windowText" lastClr="000000"/>
                </a:solidFill>
              </a:rPr>
              <a:t>específicas</a:t>
            </a:r>
            <a:r>
              <a:rPr lang="ca-ES" sz="2000" dirty="0">
                <a:solidFill>
                  <a:sysClr val="windowText" lastClr="000000"/>
                </a:solidFill>
              </a:rPr>
              <a:t>! </a:t>
            </a:r>
          </a:p>
          <a:p>
            <a:pPr algn="just"/>
            <a:r>
              <a:rPr lang="ca-ES" sz="2000" dirty="0">
                <a:solidFill>
                  <a:sysClr val="windowText" lastClr="000000"/>
                </a:solidFill>
              </a:rPr>
              <a:t>Las </a:t>
            </a:r>
            <a:r>
              <a:rPr lang="ca-ES" sz="2000" b="1" dirty="0" err="1">
                <a:solidFill>
                  <a:sysClr val="windowText" lastClr="000000"/>
                </a:solidFill>
              </a:rPr>
              <a:t>más</a:t>
            </a:r>
            <a:r>
              <a:rPr lang="ca-ES" sz="2000" b="1" dirty="0">
                <a:solidFill>
                  <a:sysClr val="windowText" lastClr="000000"/>
                </a:solidFill>
              </a:rPr>
              <a:t> </a:t>
            </a:r>
            <a:r>
              <a:rPr lang="ca-ES" sz="2000" b="1" dirty="0" err="1">
                <a:solidFill>
                  <a:sysClr val="windowText" lastClr="000000"/>
                </a:solidFill>
              </a:rPr>
              <a:t>habituales</a:t>
            </a:r>
            <a:r>
              <a:rPr lang="ca-ES" sz="2000" b="1" dirty="0">
                <a:solidFill>
                  <a:sysClr val="windowText" lastClr="000000"/>
                </a:solidFill>
              </a:rPr>
              <a:t> </a:t>
            </a:r>
            <a:r>
              <a:rPr lang="ca-ES" sz="2000" dirty="0">
                <a:solidFill>
                  <a:sysClr val="windowText" lastClr="000000"/>
                </a:solidFill>
              </a:rPr>
              <a:t>las hemos </a:t>
            </a:r>
            <a:r>
              <a:rPr lang="ca-ES" sz="2000" dirty="0" err="1">
                <a:solidFill>
                  <a:sysClr val="windowText" lastClr="000000"/>
                </a:solidFill>
              </a:rPr>
              <a:t>visto</a:t>
            </a:r>
            <a:r>
              <a:rPr lang="ca-ES" sz="2000" dirty="0">
                <a:solidFill>
                  <a:sysClr val="windowText" lastClr="000000"/>
                </a:solidFill>
              </a:rPr>
              <a:t> en </a:t>
            </a:r>
            <a:r>
              <a:rPr lang="ca-ES" sz="2000" dirty="0" err="1">
                <a:solidFill>
                  <a:sysClr val="windowText" lastClr="000000"/>
                </a:solidFill>
              </a:rPr>
              <a:t>lecciones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dirty="0" err="1">
                <a:solidFill>
                  <a:sysClr val="windowText" lastClr="000000"/>
                </a:solidFill>
              </a:rPr>
              <a:t>previas</a:t>
            </a:r>
            <a:r>
              <a:rPr lang="ca-ES" sz="2000" dirty="0">
                <a:solidFill>
                  <a:sysClr val="windowText" lastClr="000000"/>
                </a:solidFill>
              </a:rPr>
              <a:t> o en las </a:t>
            </a:r>
            <a:r>
              <a:rPr lang="ca-ES" sz="2000" dirty="0" err="1">
                <a:solidFill>
                  <a:sysClr val="windowText" lastClr="000000"/>
                </a:solidFill>
              </a:rPr>
              <a:t>primeras</a:t>
            </a:r>
            <a:r>
              <a:rPr lang="ca-ES" sz="2000" dirty="0">
                <a:solidFill>
                  <a:sysClr val="windowText" lastClr="000000"/>
                </a:solidFill>
              </a:rPr>
              <a:t> secciones de esta </a:t>
            </a:r>
            <a:r>
              <a:rPr lang="ca-ES" sz="2000" dirty="0" err="1">
                <a:solidFill>
                  <a:sysClr val="windowText" lastClr="000000"/>
                </a:solidFill>
              </a:rPr>
              <a:t>lección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</a:p>
          <a:p>
            <a:pPr algn="just"/>
            <a:r>
              <a:rPr lang="ca-ES" sz="2000" dirty="0" err="1">
                <a:solidFill>
                  <a:sysClr val="windowText" lastClr="000000"/>
                </a:solidFill>
              </a:rPr>
              <a:t>Sin</a:t>
            </a:r>
            <a:r>
              <a:rPr lang="ca-ES" sz="2000" dirty="0">
                <a:solidFill>
                  <a:sysClr val="windowText" lastClr="000000"/>
                </a:solidFill>
              </a:rPr>
              <a:t> embargo, por </a:t>
            </a:r>
            <a:r>
              <a:rPr lang="ca-ES" sz="2000" dirty="0" err="1">
                <a:solidFill>
                  <a:sysClr val="windowText" lastClr="000000"/>
                </a:solidFill>
              </a:rPr>
              <a:t>ejemplo</a:t>
            </a:r>
            <a:r>
              <a:rPr lang="ca-ES" sz="2000" dirty="0">
                <a:solidFill>
                  <a:sysClr val="windowText" lastClr="000000"/>
                </a:solidFill>
              </a:rPr>
              <a:t>, </a:t>
            </a:r>
            <a:r>
              <a:rPr lang="ca-ES" sz="2000" dirty="0" err="1">
                <a:solidFill>
                  <a:sysClr val="windowText" lastClr="000000"/>
                </a:solidFill>
              </a:rPr>
              <a:t>cuando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dirty="0" err="1">
                <a:solidFill>
                  <a:sysClr val="windowText" lastClr="000000"/>
                </a:solidFill>
              </a:rPr>
              <a:t>trabajamos</a:t>
            </a:r>
            <a:r>
              <a:rPr lang="ca-ES" sz="2000" dirty="0">
                <a:solidFill>
                  <a:sysClr val="windowText" lastClr="000000"/>
                </a:solidFill>
              </a:rPr>
              <a:t> con números </a:t>
            </a:r>
            <a:r>
              <a:rPr lang="ca-ES" sz="2000" dirty="0" err="1">
                <a:solidFill>
                  <a:sysClr val="windowText" lastClr="000000"/>
                </a:solidFill>
              </a:rPr>
              <a:t>complejos</a:t>
            </a:r>
            <a:r>
              <a:rPr lang="ca-ES" sz="2000" dirty="0">
                <a:solidFill>
                  <a:sysClr val="windowText" lastClr="000000"/>
                </a:solidFill>
              </a:rPr>
              <a:t> nos </a:t>
            </a:r>
            <a:r>
              <a:rPr lang="ca-ES" sz="2000" dirty="0" err="1">
                <a:solidFill>
                  <a:sysClr val="windowText" lastClr="000000"/>
                </a:solidFill>
              </a:rPr>
              <a:t>encontramos</a:t>
            </a:r>
            <a:r>
              <a:rPr lang="ca-ES" sz="2000" dirty="0">
                <a:solidFill>
                  <a:sysClr val="windowText" lastClr="000000"/>
                </a:solidFill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73003ED-B0CA-41B0-AF27-533CEDAE1E8C}"/>
                  </a:ext>
                </a:extLst>
              </p:cNvPr>
              <p:cNvSpPr/>
              <p:nvPr/>
            </p:nvSpPr>
            <p:spPr>
              <a:xfrm>
                <a:off x="2066681" y="1427423"/>
                <a:ext cx="9858864" cy="148771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400" b="1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b="1" dirty="0" err="1">
                    <a:solidFill>
                      <a:sysClr val="windowText" lastClr="000000"/>
                    </a:solidFill>
                  </a:rPr>
                  <a:t>Compleja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just"/>
                <a:r>
                  <a:rPr lang="ca-ES" sz="2000" dirty="0">
                    <a:solidFill>
                      <a:sysClr val="windowText" lastClr="000000"/>
                    </a:solidFill>
                  </a:rPr>
                  <a:t>Una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eqArr>
                          <m:eqArrPr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=1,2,..,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eqArr>
                      </m:sub>
                    </m:sSub>
                  </m:oMath>
                </a14:m>
                <a:r>
                  <a:rPr lang="ca-ES" sz="2000" dirty="0">
                    <a:solidFill>
                      <a:schemeClr val="tx1"/>
                    </a:solidFill>
                  </a:rPr>
                  <a:t> 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se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dice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b="1" dirty="0" err="1">
                    <a:solidFill>
                      <a:sysClr val="windowText" lastClr="000000"/>
                    </a:solidFill>
                  </a:rPr>
                  <a:t>Compleja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si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sus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elementos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son números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complejos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a-ES" sz="200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ca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ca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, que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tiene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, como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mínimo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, un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elemento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con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parte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imaginaria no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nula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73003ED-B0CA-41B0-AF27-533CEDAE1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681" y="1427423"/>
                <a:ext cx="9858864" cy="1487713"/>
              </a:xfrm>
              <a:prstGeom prst="roundRect">
                <a:avLst/>
              </a:prstGeom>
              <a:blipFill>
                <a:blip r:embed="rId8"/>
                <a:stretch>
                  <a:fillRect l="-185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07023575-3F5E-4ABC-B462-0C7EBD485ED5}"/>
                  </a:ext>
                </a:extLst>
              </p:cNvPr>
              <p:cNvSpPr/>
              <p:nvPr/>
            </p:nvSpPr>
            <p:spPr>
              <a:xfrm>
                <a:off x="2083834" y="3272481"/>
                <a:ext cx="9858863" cy="14604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400" b="1" dirty="0">
                    <a:solidFill>
                      <a:sysClr val="windowText" lastClr="000000"/>
                    </a:solidFill>
                  </a:rPr>
                  <a:t>Matriz Conjugada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a-E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endParaRPr lang="ca-ES" sz="2400" b="1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ca-ES" sz="2000" dirty="0">
                    <a:solidFill>
                      <a:sysClr val="windowText" lastClr="000000"/>
                    </a:solidFill>
                  </a:rPr>
                  <a:t>Si </a:t>
                </a:r>
                <a14:m>
                  <m:oMath xmlns:m="http://schemas.openxmlformats.org/officeDocument/2006/math">
                    <m:r>
                      <a:rPr lang="ca-E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" sz="2000" b="0" i="0" smtClean="0">
                        <a:latin typeface="Cambria Math" panose="02040503050406030204" pitchFamily="18" charset="0"/>
                      </a:rPr>
                      <m:t>es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una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compleja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entonces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a-E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a-E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ca-E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ca-E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a-E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ca-E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eqArr>
                          <m:eqArrPr>
                            <m:ctrlP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=1,2,..,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ca-E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eqArr>
                      </m:sub>
                    </m:sSub>
                  </m:oMath>
                </a14:m>
                <a:r>
                  <a:rPr lang="ca-ES" sz="2000" dirty="0">
                    <a:solidFill>
                      <a:schemeClr val="tx1"/>
                    </a:solidFill>
                  </a:rPr>
                  <a:t> 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se denomina </a:t>
                </a:r>
                <a:r>
                  <a:rPr lang="ca-ES" sz="2000" b="1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 Conjugada de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–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sus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elementos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son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conjugados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de las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entradas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correspondientes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ca-ES" sz="20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07023575-3F5E-4ABC-B462-0C7EBD485E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834" y="3272481"/>
                <a:ext cx="9858863" cy="1460400"/>
              </a:xfrm>
              <a:prstGeom prst="roundRect">
                <a:avLst/>
              </a:prstGeom>
              <a:blipFill>
                <a:blip r:embed="rId9"/>
                <a:stretch>
                  <a:fillRect l="-185" b="-2075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298772F-2BB5-4211-ABF5-6778E3CF3365}"/>
              </a:ext>
            </a:extLst>
          </p:cNvPr>
          <p:cNvGrpSpPr/>
          <p:nvPr/>
        </p:nvGrpSpPr>
        <p:grpSpPr>
          <a:xfrm>
            <a:off x="2103695" y="5117539"/>
            <a:ext cx="3191786" cy="1236461"/>
            <a:chOff x="2250301" y="2108701"/>
            <a:chExt cx="3987276" cy="1236461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346E6954-859A-4CB6-8933-9C00F3D1D681}"/>
                </a:ext>
              </a:extLst>
            </p:cNvPr>
            <p:cNvSpPr/>
            <p:nvPr/>
          </p:nvSpPr>
          <p:spPr>
            <a:xfrm>
              <a:off x="2250301" y="2108701"/>
              <a:ext cx="3987276" cy="1236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20F7C3F3-F411-4E3B-A494-50B325F0B340}"/>
                    </a:ext>
                  </a:extLst>
                </p:cNvPr>
                <p:cNvSpPr/>
                <p:nvPr/>
              </p:nvSpPr>
              <p:spPr>
                <a:xfrm>
                  <a:off x="2576410" y="2628048"/>
                  <a:ext cx="3335057" cy="584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bar>
                          <m:barPr>
                            <m:pos m:val="top"/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ba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20F7C3F3-F411-4E3B-A494-50B325F0B3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410" y="2628048"/>
                  <a:ext cx="3335057" cy="58445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EB24573-CE37-4C2B-A95C-A60916318CD6}"/>
                </a:ext>
              </a:extLst>
            </p:cNvPr>
            <p:cNvSpPr txBox="1"/>
            <p:nvPr/>
          </p:nvSpPr>
          <p:spPr>
            <a:xfrm>
              <a:off x="2515605" y="2166383"/>
              <a:ext cx="1786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Hermítica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90E73EF-FE2A-4BDE-AB61-B1769D3669BD}"/>
              </a:ext>
            </a:extLst>
          </p:cNvPr>
          <p:cNvGrpSpPr/>
          <p:nvPr/>
        </p:nvGrpSpPr>
        <p:grpSpPr>
          <a:xfrm>
            <a:off x="5635027" y="5102625"/>
            <a:ext cx="3823155" cy="1236461"/>
            <a:chOff x="2250300" y="2108701"/>
            <a:chExt cx="4776002" cy="1236461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8A1105D0-5CEE-4A68-AFE1-F828CB80C121}"/>
                </a:ext>
              </a:extLst>
            </p:cNvPr>
            <p:cNvSpPr/>
            <p:nvPr/>
          </p:nvSpPr>
          <p:spPr>
            <a:xfrm>
              <a:off x="2250300" y="2108701"/>
              <a:ext cx="4776002" cy="1236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2877022F-BF00-4689-B0BA-94630841C093}"/>
                    </a:ext>
                  </a:extLst>
                </p:cNvPr>
                <p:cNvSpPr/>
                <p:nvPr/>
              </p:nvSpPr>
              <p:spPr>
                <a:xfrm>
                  <a:off x="2334293" y="2642962"/>
                  <a:ext cx="4440955" cy="584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ca-ES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2877022F-BF00-4689-B0BA-94630841C0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4293" y="2642962"/>
                  <a:ext cx="4440955" cy="58445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0DA583B1-A0A2-40EB-8B1C-684B3AD04AA1}"/>
                </a:ext>
              </a:extLst>
            </p:cNvPr>
            <p:cNvSpPr txBox="1"/>
            <p:nvPr/>
          </p:nvSpPr>
          <p:spPr>
            <a:xfrm>
              <a:off x="2616110" y="2166383"/>
              <a:ext cx="1522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Unitaria</a:t>
              </a:r>
              <a:endParaRPr lang="ca-ES" sz="2400" b="1" dirty="0"/>
            </a:p>
          </p:txBody>
        </p:sp>
      </p:grpSp>
      <p:sp>
        <p:nvSpPr>
          <p:cNvPr id="37" name="Retângulo: Cantos Arredondados 29">
            <a:hlinkClick r:id="rId16" action="ppaction://hlinksldjump"/>
            <a:extLst>
              <a:ext uri="{FF2B5EF4-FFF2-40B4-BE49-F238E27FC236}">
                <a16:creationId xmlns:a16="http://schemas.microsoft.com/office/drawing/2014/main" id="{AA0BC51E-5A4D-4652-B7F7-F893E9C1EC32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0">
            <a:hlinkClick r:id="rId17" action="ppaction://hlinksldjump"/>
            <a:extLst>
              <a:ext uri="{FF2B5EF4-FFF2-40B4-BE49-F238E27FC236}">
                <a16:creationId xmlns:a16="http://schemas.microsoft.com/office/drawing/2014/main" id="{93AEADED-699C-441B-A677-206C4D8F8D29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21">
            <a:hlinkClick r:id="rId18" action="ppaction://hlinksldjump"/>
            <a:extLst>
              <a:ext uri="{FF2B5EF4-FFF2-40B4-BE49-F238E27FC236}">
                <a16:creationId xmlns:a16="http://schemas.microsoft.com/office/drawing/2014/main" id="{2167AB56-1062-4E56-AC03-92D7095EFAD2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23">
            <a:hlinkClick r:id="rId19" action="ppaction://hlinksldjump"/>
            <a:extLst>
              <a:ext uri="{FF2B5EF4-FFF2-40B4-BE49-F238E27FC236}">
                <a16:creationId xmlns:a16="http://schemas.microsoft.com/office/drawing/2014/main" id="{4BFB023E-C6ED-4CAB-B370-813D62C90A6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49CDB57-6800-4FBB-8C8F-96DE4ABBF95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82EF243-5851-4D5B-A976-4003515021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FE60F25-1B5B-406F-AA17-1D0372F2367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7" action="ppaction://hlinksldjump"/>
            <a:extLst>
              <a:ext uri="{FF2B5EF4-FFF2-40B4-BE49-F238E27FC236}">
                <a16:creationId xmlns:a16="http://schemas.microsoft.com/office/drawing/2014/main" id="{B4F4A9B7-C903-407C-96F7-E7EDEDA0B61B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8" action="ppaction://hlinksldjump"/>
            <a:extLst>
              <a:ext uri="{FF2B5EF4-FFF2-40B4-BE49-F238E27FC236}">
                <a16:creationId xmlns:a16="http://schemas.microsoft.com/office/drawing/2014/main" id="{E0C4D61B-5AC0-46CD-B6AE-BDB852A4B421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E69347BD-8002-445B-A2C6-61B25E6A309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6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344475F5-AE8D-47D7-8726-19E72FBC1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26" y="936000"/>
            <a:ext cx="5402428" cy="51173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8F1597-7031-4E04-98A7-62610B325F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24" y="1746000"/>
            <a:ext cx="1217295" cy="4572000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CEA34D14-20E5-428B-AD03-309D21B09E64}"/>
              </a:ext>
            </a:extLst>
          </p:cNvPr>
          <p:cNvSpPr/>
          <p:nvPr/>
        </p:nvSpPr>
        <p:spPr>
          <a:xfrm>
            <a:off x="3351046" y="203380"/>
            <a:ext cx="2883873" cy="1506620"/>
          </a:xfrm>
          <a:prstGeom prst="cloudCallout">
            <a:avLst>
              <a:gd name="adj1" fmla="val -36512"/>
              <a:gd name="adj2" fmla="val 70437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65AB57-CD47-4B85-9FF2-4E56F3E8311C}"/>
              </a:ext>
            </a:extLst>
          </p:cNvPr>
          <p:cNvSpPr txBox="1"/>
          <p:nvPr/>
        </p:nvSpPr>
        <p:spPr>
          <a:xfrm>
            <a:off x="3879806" y="468000"/>
            <a:ext cx="2104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¡</a:t>
            </a:r>
            <a:r>
              <a:rPr lang="ca-ES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Demasiados</a:t>
            </a:r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nombres para recordar!...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839794D-1A7D-482C-B872-F27BC864F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30" y="1746000"/>
            <a:ext cx="1457325" cy="45720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A1B6DEF7-F1CF-470A-B5BB-9AC7BB5A4722}"/>
              </a:ext>
            </a:extLst>
          </p:cNvPr>
          <p:cNvSpPr txBox="1"/>
          <p:nvPr/>
        </p:nvSpPr>
        <p:spPr>
          <a:xfrm>
            <a:off x="3879806" y="243502"/>
            <a:ext cx="199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¡</a:t>
            </a:r>
            <a:r>
              <a:rPr lang="ca-ES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Pero</a:t>
            </a:r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</a:t>
            </a:r>
            <a:r>
              <a:rPr lang="ca-ES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está</a:t>
            </a:r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</a:t>
            </a:r>
            <a:r>
              <a:rPr lang="ca-ES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bien</a:t>
            </a:r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! </a:t>
            </a:r>
            <a:r>
              <a:rPr lang="ca-ES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Lápiz</a:t>
            </a:r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+ </a:t>
            </a:r>
            <a:r>
              <a:rPr lang="ca-ES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Papel</a:t>
            </a:r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y…¡</a:t>
            </a:r>
            <a:r>
              <a:rPr lang="ca-ES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adelante</a:t>
            </a:r>
            <a:r>
              <a:rPr lang="ca-ES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!</a:t>
            </a:r>
          </a:p>
        </p:txBody>
      </p:sp>
      <p:sp>
        <p:nvSpPr>
          <p:cNvPr id="30" name="Retângulo: Cantos Arredondados 29">
            <a:hlinkClick r:id="rId13" action="ppaction://hlinksldjump"/>
            <a:extLst>
              <a:ext uri="{FF2B5EF4-FFF2-40B4-BE49-F238E27FC236}">
                <a16:creationId xmlns:a16="http://schemas.microsoft.com/office/drawing/2014/main" id="{3E53AC3A-C940-42E2-973F-F2B00D9FD8AD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4" action="ppaction://hlinksldjump"/>
            <a:extLst>
              <a:ext uri="{FF2B5EF4-FFF2-40B4-BE49-F238E27FC236}">
                <a16:creationId xmlns:a16="http://schemas.microsoft.com/office/drawing/2014/main" id="{4DA4CBD4-226E-44A3-A2CD-A70205D49B1A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5691691C-2463-447C-B749-34B46602384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48BE6B60-77C9-4029-9A6F-BA02FBCEA0D7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4CF7FF2-3467-4D93-AB76-0EEDEBA91A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98DED85-5505-44FC-A282-C7318EC4F1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7" name="Retângulo: Cantos Arredondados 26">
            <a:hlinkClick r:id="rId4" action="ppaction://hlinksldjump"/>
            <a:extLst>
              <a:ext uri="{FF2B5EF4-FFF2-40B4-BE49-F238E27FC236}">
                <a16:creationId xmlns:a16="http://schemas.microsoft.com/office/drawing/2014/main" id="{9E3ACBF3-AEC3-4BE1-B709-83AC4AD6936E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31" name="Retângulo: Cantos Arredondados 30">
            <a:hlinkClick r:id="rId5" action="ppaction://hlinksldjump"/>
            <a:extLst>
              <a:ext uri="{FF2B5EF4-FFF2-40B4-BE49-F238E27FC236}">
                <a16:creationId xmlns:a16="http://schemas.microsoft.com/office/drawing/2014/main" id="{3A7EC735-FA82-49C4-B7D1-372BDE5C2F29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32" name="Retângulo: Cantos Arredondados 31">
            <a:hlinkClick r:id="rId6" action="ppaction://hlinksldjump"/>
            <a:extLst>
              <a:ext uri="{FF2B5EF4-FFF2-40B4-BE49-F238E27FC236}">
                <a16:creationId xmlns:a16="http://schemas.microsoft.com/office/drawing/2014/main" id="{1E13CE8E-06F7-40D1-BC9E-FB83BDFE9587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EAA4996E-1D6F-47A9-8B15-548448126996}"/>
              </a:ext>
            </a:extLst>
          </p:cNvPr>
          <p:cNvSpPr/>
          <p:nvPr/>
        </p:nvSpPr>
        <p:spPr>
          <a:xfrm>
            <a:off x="2097901" y="861062"/>
            <a:ext cx="2383659" cy="9893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989AA90D-A1BB-4822-895D-0DB7B6BC0E3F}"/>
                  </a:ext>
                </a:extLst>
              </p:cNvPr>
              <p:cNvSpPr/>
              <p:nvPr/>
            </p:nvSpPr>
            <p:spPr>
              <a:xfrm>
                <a:off x="2683168" y="1380409"/>
                <a:ext cx="1172936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ca-ES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989AA90D-A1BB-4822-895D-0DB7B6BC0E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168" y="1380409"/>
                <a:ext cx="1172936" cy="47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ixaDeTexto 35">
            <a:extLst>
              <a:ext uri="{FF2B5EF4-FFF2-40B4-BE49-F238E27FC236}">
                <a16:creationId xmlns:a16="http://schemas.microsoft.com/office/drawing/2014/main" id="{52CD16B8-D44E-4228-AA76-3DE8BF45841D}"/>
              </a:ext>
            </a:extLst>
          </p:cNvPr>
          <p:cNvSpPr txBox="1"/>
          <p:nvPr/>
        </p:nvSpPr>
        <p:spPr>
          <a:xfrm>
            <a:off x="2345761" y="918744"/>
            <a:ext cx="184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2400" b="1" dirty="0" err="1"/>
              <a:t>Idempotente</a:t>
            </a:r>
            <a:endParaRPr lang="ca-ES" sz="2400" b="1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AA5B667-3758-45AE-BE1E-4201AB889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Retângulo: Canto Dobrado 19">
            <a:extLst>
              <a:ext uri="{FF2B5EF4-FFF2-40B4-BE49-F238E27FC236}">
                <a16:creationId xmlns:a16="http://schemas.microsoft.com/office/drawing/2014/main" id="{3178021B-1A33-A340-824D-25A834A41D74}"/>
              </a:ext>
            </a:extLst>
          </p:cNvPr>
          <p:cNvSpPr/>
          <p:nvPr/>
        </p:nvSpPr>
        <p:spPr>
          <a:xfrm flipV="1">
            <a:off x="4805275" y="878842"/>
            <a:ext cx="6631967" cy="1182548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2" name="Conexão reta 3">
            <a:extLst>
              <a:ext uri="{FF2B5EF4-FFF2-40B4-BE49-F238E27FC236}">
                <a16:creationId xmlns:a16="http://schemas.microsoft.com/office/drawing/2014/main" id="{2CA0C75A-7A36-A745-8C01-9A5189F06BDC}"/>
              </a:ext>
            </a:extLst>
          </p:cNvPr>
          <p:cNvCxnSpPr>
            <a:cxnSpLocks/>
          </p:cNvCxnSpPr>
          <p:nvPr/>
        </p:nvCxnSpPr>
        <p:spPr>
          <a:xfrm>
            <a:off x="7296647" y="1647716"/>
            <a:ext cx="1436914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3">
            <a:extLst>
              <a:ext uri="{FF2B5EF4-FFF2-40B4-BE49-F238E27FC236}">
                <a16:creationId xmlns:a16="http://schemas.microsoft.com/office/drawing/2014/main" id="{1D07C775-FC3A-E04E-A919-FDE9DA88390E}"/>
              </a:ext>
            </a:extLst>
          </p:cNvPr>
          <p:cNvSpPr/>
          <p:nvPr/>
        </p:nvSpPr>
        <p:spPr>
          <a:xfrm>
            <a:off x="4818967" y="861061"/>
            <a:ext cx="5945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dirty="0">
                <a:solidFill>
                  <a:sysClr val="windowText" lastClr="000000"/>
                </a:solidFill>
              </a:rPr>
              <a:t>Una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dirty="0">
                <a:solidFill>
                  <a:sysClr val="windowText" lastClr="000000"/>
                </a:solidFill>
              </a:rPr>
              <a:t> que multiplicada por ella </a:t>
            </a:r>
            <a:r>
              <a:rPr lang="ca-ES" sz="2400" dirty="0" err="1">
                <a:solidFill>
                  <a:sysClr val="windowText" lastClr="000000"/>
                </a:solidFill>
              </a:rPr>
              <a:t>misma</a:t>
            </a:r>
            <a:r>
              <a:rPr lang="ca-ES" sz="2400" dirty="0">
                <a:solidFill>
                  <a:sysClr val="windowText" lastClr="000000"/>
                </a:solidFill>
              </a:rPr>
              <a:t>, da ella </a:t>
            </a:r>
            <a:r>
              <a:rPr lang="ca-ES" sz="2400" dirty="0" err="1">
                <a:solidFill>
                  <a:sysClr val="windowText" lastClr="000000"/>
                </a:solidFill>
              </a:rPr>
              <a:t>misma</a:t>
            </a:r>
            <a:r>
              <a:rPr lang="ca-ES" sz="2400" dirty="0">
                <a:solidFill>
                  <a:sysClr val="windowText" lastClr="000000"/>
                </a:solidFill>
              </a:rPr>
              <a:t> es </a:t>
            </a:r>
            <a:r>
              <a:rPr lang="ca-ES" sz="2400" dirty="0" err="1">
                <a:solidFill>
                  <a:sysClr val="windowText" lastClr="000000"/>
                </a:solidFill>
              </a:rPr>
              <a:t>Idempotente</a:t>
            </a:r>
            <a:r>
              <a:rPr lang="ca-ES" sz="2400" b="1" dirty="0">
                <a:solidFill>
                  <a:sysClr val="windowText" lastClr="000000"/>
                </a:solidFill>
              </a:rPr>
              <a:t>.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Tiene</a:t>
            </a:r>
            <a:r>
              <a:rPr lang="ca-ES" sz="2400" b="1" dirty="0">
                <a:solidFill>
                  <a:sysClr val="windowText" lastClr="000000"/>
                </a:solidFill>
              </a:rPr>
              <a:t> que ser una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b="1" dirty="0">
                <a:solidFill>
                  <a:sysClr val="windowText" lastClr="000000"/>
                </a:solidFill>
              </a:rPr>
              <a:t>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cuadrada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: Cantos Arredondados 29">
            <a:hlinkClick r:id="rId13" action="ppaction://hlinksldjump"/>
            <a:extLst>
              <a:ext uri="{FF2B5EF4-FFF2-40B4-BE49-F238E27FC236}">
                <a16:creationId xmlns:a16="http://schemas.microsoft.com/office/drawing/2014/main" id="{68AF0B22-FF67-44D5-BE5D-C88929D26A1B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30">
            <a:hlinkClick r:id="rId14" action="ppaction://hlinksldjump"/>
            <a:extLst>
              <a:ext uri="{FF2B5EF4-FFF2-40B4-BE49-F238E27FC236}">
                <a16:creationId xmlns:a16="http://schemas.microsoft.com/office/drawing/2014/main" id="{91B07E27-DF8E-46FA-83FA-7F873167AFC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57F90697-09F2-4E9C-9739-9BA63B6B8FD9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DC235AFF-1BCC-4545-A392-442D072D8A22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19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49CDB57-6800-4FBB-8C8F-96DE4ABBF95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82EF243-5851-4D5B-A976-4003515021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FE60F25-1B5B-406F-AA17-1D0372F2367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4F4A9B7-C903-407C-96F7-E7EDEDA0B61B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7" action="ppaction://hlinksldjump"/>
            <a:extLst>
              <a:ext uri="{FF2B5EF4-FFF2-40B4-BE49-F238E27FC236}">
                <a16:creationId xmlns:a16="http://schemas.microsoft.com/office/drawing/2014/main" id="{E0C4D61B-5AC0-46CD-B6AE-BDB852A4B421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E69347BD-8002-445B-A2C6-61B25E6A309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3E53AC3A-C940-42E2-973F-F2B00D9FD8AD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0" action="ppaction://hlinksldjump"/>
            <a:extLst>
              <a:ext uri="{FF2B5EF4-FFF2-40B4-BE49-F238E27FC236}">
                <a16:creationId xmlns:a16="http://schemas.microsoft.com/office/drawing/2014/main" id="{4DA4CBD4-226E-44A3-A2CD-A70205D49B1A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5691691C-2463-447C-B749-34B46602384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23">
            <a:hlinkClick r:id="rId12" action="ppaction://hlinksldjump"/>
            <a:extLst>
              <a:ext uri="{FF2B5EF4-FFF2-40B4-BE49-F238E27FC236}">
                <a16:creationId xmlns:a16="http://schemas.microsoft.com/office/drawing/2014/main" id="{48BE6B60-77C9-4029-9A6F-BA02FBCEA0D7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8DD46965-6B68-45C6-949F-53BE922A48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SPRING_QUIZ_SHAPE1">
            <a:extLst>
              <a:ext uri="{FF2B5EF4-FFF2-40B4-BE49-F238E27FC236}">
                <a16:creationId xmlns:a16="http://schemas.microsoft.com/office/drawing/2014/main" id="{41142995-F141-40DC-8D45-F2BDA7DEB7EA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>
            <a:extLst>
              <a:ext uri="{FF2B5EF4-FFF2-40B4-BE49-F238E27FC236}">
                <a16:creationId xmlns:a16="http://schemas.microsoft.com/office/drawing/2014/main" id="{03E8D054-8FAA-445E-AE43-5CB9015BBEFE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s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D281121C-F54D-427E-BB88-B3AF7B5BC6E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0E8C0B7C-1DA4-47D3-8AC5-105C23E38524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s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514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/>
              <a:t>By </a:t>
            </a:r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ca-ES" sz="160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149654" y="450644"/>
            <a:ext cx="7743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¡Esperamos que le haya sido de utilidad!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de la </a:t>
            </a:r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5B54126E-E8CA-400A-9A15-A9A4DC23CF11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B3728FA-E223-468C-B042-0B91EB1A97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38" name="Retângulo: Cantos Arredondados 37">
            <a:hlinkClick r:id="rId8" action="ppaction://hlinksldjump"/>
            <a:extLst>
              <a:ext uri="{FF2B5EF4-FFF2-40B4-BE49-F238E27FC236}">
                <a16:creationId xmlns:a16="http://schemas.microsoft.com/office/drawing/2014/main" id="{D3A5D2F6-964D-41B2-A790-C7168799AAAE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5. </a:t>
            </a:r>
            <a:r>
              <a:rPr lang="ca-ES" b="1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42" name="Retângulo: Cantos Arredondados 41">
            <a:hlinkClick r:id="rId9" action="ppaction://hlinksldjump"/>
            <a:extLst>
              <a:ext uri="{FF2B5EF4-FFF2-40B4-BE49-F238E27FC236}">
                <a16:creationId xmlns:a16="http://schemas.microsoft.com/office/drawing/2014/main" id="{55B22072-73F1-450A-B8F7-22343E63505F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43" name="Retângulo: Cantos Arredondados 42">
            <a:hlinkClick r:id="rId10" action="ppaction://hlinksldjump"/>
            <a:extLst>
              <a:ext uri="{FF2B5EF4-FFF2-40B4-BE49-F238E27FC236}">
                <a16:creationId xmlns:a16="http://schemas.microsoft.com/office/drawing/2014/main" id="{21AA1841-6156-4281-A483-E9BA4359ECE0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4E60CA-BA4B-401F-A3C3-75FE891D0A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41" y="1422000"/>
            <a:ext cx="1534477" cy="4572000"/>
          </a:xfrm>
          <a:prstGeom prst="rect">
            <a:avLst/>
          </a:prstGeom>
        </p:spPr>
      </p:pic>
      <p:sp>
        <p:nvSpPr>
          <p:cNvPr id="24" name="Retângulo: Cantos Arredondados 29">
            <a:hlinkClick r:id="rId12" action="ppaction://hlinksldjump"/>
            <a:extLst>
              <a:ext uri="{FF2B5EF4-FFF2-40B4-BE49-F238E27FC236}">
                <a16:creationId xmlns:a16="http://schemas.microsoft.com/office/drawing/2014/main" id="{75E3909F-5DEE-4170-9D3E-00B28A114E42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30">
            <a:hlinkClick r:id="rId13" action="ppaction://hlinksldjump"/>
            <a:extLst>
              <a:ext uri="{FF2B5EF4-FFF2-40B4-BE49-F238E27FC236}">
                <a16:creationId xmlns:a16="http://schemas.microsoft.com/office/drawing/2014/main" id="{669A3C91-C6CA-4A73-AB34-4360650F456F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CDD2B2CA-0453-4568-990B-76D03C9A0EDA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3">
            <a:hlinkClick r:id="rId15" action="ppaction://hlinksldjump"/>
            <a:extLst>
              <a:ext uri="{FF2B5EF4-FFF2-40B4-BE49-F238E27FC236}">
                <a16:creationId xmlns:a16="http://schemas.microsoft.com/office/drawing/2014/main" id="{76B80249-7EEC-4F10-B11F-CF16450DD95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72110AF6-66E9-45E8-8402-FB5952CADC76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22BFFD8-F5AA-429F-9455-33E8D45FB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9B95F563-ABBD-400F-9E5B-B6B47EF4294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61" name="Retângulo: Cantos Arredondados 60">
            <a:hlinkClick r:id="rId5" action="ppaction://hlinksldjump"/>
            <a:extLst>
              <a:ext uri="{FF2B5EF4-FFF2-40B4-BE49-F238E27FC236}">
                <a16:creationId xmlns:a16="http://schemas.microsoft.com/office/drawing/2014/main" id="{8A7BA1E6-F568-46E0-9E2D-5E026EDA665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68" name="Retângulo: Cantos Arredondados 67">
            <a:hlinkClick r:id="rId6" action="ppaction://hlinksldjump"/>
            <a:extLst>
              <a:ext uri="{FF2B5EF4-FFF2-40B4-BE49-F238E27FC236}">
                <a16:creationId xmlns:a16="http://schemas.microsoft.com/office/drawing/2014/main" id="{4E3293CF-A013-45A1-B810-5A3EC8B5C863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69" name="Retângulo: Cantos Arredondados 68">
            <a:hlinkClick r:id="rId7" action="ppaction://hlinksldjump"/>
            <a:extLst>
              <a:ext uri="{FF2B5EF4-FFF2-40B4-BE49-F238E27FC236}">
                <a16:creationId xmlns:a16="http://schemas.microsoft.com/office/drawing/2014/main" id="{3DF23AA2-41BC-4AD9-90C7-302B68551FF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C28B8BE1-0676-4A05-9777-CE2DCC6E1CDE}"/>
              </a:ext>
            </a:extLst>
          </p:cNvPr>
          <p:cNvGrpSpPr/>
          <p:nvPr/>
        </p:nvGrpSpPr>
        <p:grpSpPr>
          <a:xfrm>
            <a:off x="2097900" y="1629326"/>
            <a:ext cx="2383659" cy="989347"/>
            <a:chOff x="2250301" y="2108701"/>
            <a:chExt cx="2383659" cy="989347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39B9E79-B77C-496E-8C5A-81D714E58100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tângulo 71">
                  <a:extLst>
                    <a:ext uri="{FF2B5EF4-FFF2-40B4-BE49-F238E27FC236}">
                      <a16:creationId xmlns:a16="http://schemas.microsoft.com/office/drawing/2014/main" id="{130231D0-B5ED-4D0E-983D-EA58C8C8BBE0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F9546683-7E04-4387-9632-240A2D58A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518" r="-5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CF8C7AE-CB42-4958-9E5E-CC302CF4B962}"/>
                </a:ext>
              </a:extLst>
            </p:cNvPr>
            <p:cNvSpPr txBox="1"/>
            <p:nvPr/>
          </p:nvSpPr>
          <p:spPr>
            <a:xfrm>
              <a:off x="2648042" y="2166383"/>
              <a:ext cx="1547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Nilpotente</a:t>
              </a:r>
              <a:endParaRPr lang="ca-ES" sz="2400" b="1" dirty="0"/>
            </a:p>
          </p:txBody>
        </p:sp>
      </p:grpSp>
      <p:sp>
        <p:nvSpPr>
          <p:cNvPr id="20" name="Retângulo: Canto Dobrado 19">
            <a:extLst>
              <a:ext uri="{FF2B5EF4-FFF2-40B4-BE49-F238E27FC236}">
                <a16:creationId xmlns:a16="http://schemas.microsoft.com/office/drawing/2014/main" id="{946CEEF2-2107-FC4C-9592-3176513FC1FB}"/>
              </a:ext>
            </a:extLst>
          </p:cNvPr>
          <p:cNvSpPr/>
          <p:nvPr/>
        </p:nvSpPr>
        <p:spPr>
          <a:xfrm flipV="1">
            <a:off x="4733780" y="1590430"/>
            <a:ext cx="6587333" cy="1200328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1" name="Conexão reta 3">
            <a:extLst>
              <a:ext uri="{FF2B5EF4-FFF2-40B4-BE49-F238E27FC236}">
                <a16:creationId xmlns:a16="http://schemas.microsoft.com/office/drawing/2014/main" id="{F651FD0B-68F3-D646-99D5-4D39923C7643}"/>
              </a:ext>
            </a:extLst>
          </p:cNvPr>
          <p:cNvCxnSpPr>
            <a:cxnSpLocks/>
          </p:cNvCxnSpPr>
          <p:nvPr/>
        </p:nvCxnSpPr>
        <p:spPr>
          <a:xfrm>
            <a:off x="7204194" y="2379505"/>
            <a:ext cx="1211078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3">
            <a:extLst>
              <a:ext uri="{FF2B5EF4-FFF2-40B4-BE49-F238E27FC236}">
                <a16:creationId xmlns:a16="http://schemas.microsoft.com/office/drawing/2014/main" id="{CE98BE56-13C3-7C4A-A719-86A696A4FDB0}"/>
              </a:ext>
            </a:extLst>
          </p:cNvPr>
          <p:cNvSpPr/>
          <p:nvPr/>
        </p:nvSpPr>
        <p:spPr>
          <a:xfrm>
            <a:off x="4733780" y="1590430"/>
            <a:ext cx="5934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dirty="0">
                <a:solidFill>
                  <a:sysClr val="windowText" lastClr="000000"/>
                </a:solidFill>
              </a:rPr>
              <a:t>Una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dirty="0">
                <a:solidFill>
                  <a:sysClr val="windowText" lastClr="000000"/>
                </a:solidFill>
              </a:rPr>
              <a:t> que elevada a una potencia </a:t>
            </a:r>
            <a:r>
              <a:rPr lang="ca-ES" sz="2400" b="1" dirty="0">
                <a:solidFill>
                  <a:sysClr val="windowText" lastClr="000000"/>
                </a:solidFill>
              </a:rPr>
              <a:t>p</a:t>
            </a:r>
            <a:r>
              <a:rPr lang="ca-ES" sz="2400" dirty="0">
                <a:solidFill>
                  <a:sysClr val="windowText" lastClr="000000"/>
                </a:solidFill>
              </a:rPr>
              <a:t>, da la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dirty="0">
                <a:solidFill>
                  <a:sysClr val="windowText" lastClr="000000"/>
                </a:solidFill>
              </a:rPr>
              <a:t> cero, es </a:t>
            </a:r>
            <a:r>
              <a:rPr lang="ca-ES" sz="2400" dirty="0" err="1">
                <a:solidFill>
                  <a:sysClr val="windowText" lastClr="000000"/>
                </a:solidFill>
              </a:rPr>
              <a:t>Nilpotente</a:t>
            </a:r>
            <a:r>
              <a:rPr lang="ca-ES" sz="2400" b="1" dirty="0">
                <a:solidFill>
                  <a:sysClr val="windowText" lastClr="000000"/>
                </a:solidFill>
              </a:rPr>
              <a:t>.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Tiene</a:t>
            </a:r>
            <a:r>
              <a:rPr lang="ca-ES" sz="2400" b="1" dirty="0">
                <a:solidFill>
                  <a:sysClr val="windowText" lastClr="000000"/>
                </a:solidFill>
              </a:rPr>
              <a:t> que ser una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b="1" dirty="0">
                <a:solidFill>
                  <a:sysClr val="windowText" lastClr="000000"/>
                </a:solidFill>
              </a:rPr>
              <a:t>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cuadrada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: Cantos Arredondados 29">
            <a:hlinkClick r:id="rId13" action="ppaction://hlinksldjump"/>
            <a:extLst>
              <a:ext uri="{FF2B5EF4-FFF2-40B4-BE49-F238E27FC236}">
                <a16:creationId xmlns:a16="http://schemas.microsoft.com/office/drawing/2014/main" id="{0BAD6F29-A984-4722-90EB-27A6D6C26D9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30">
            <a:hlinkClick r:id="rId14" action="ppaction://hlinksldjump"/>
            <a:extLst>
              <a:ext uri="{FF2B5EF4-FFF2-40B4-BE49-F238E27FC236}">
                <a16:creationId xmlns:a16="http://schemas.microsoft.com/office/drawing/2014/main" id="{BEFFDCB3-77B6-43D9-8397-4F1C086B8BE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2F51C6F5-8851-4F25-8966-DA32F94325D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E7AC2F9C-E970-4087-8FA0-B7D9F72A63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72110AF6-66E9-45E8-8402-FB5952CADC76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22BFFD8-F5AA-429F-9455-33E8D45FBA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9B95F563-ABBD-400F-9E5B-B6B47EF4294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61" name="Retângulo: Cantos Arredondados 60">
            <a:hlinkClick r:id="rId8" action="ppaction://hlinksldjump"/>
            <a:extLst>
              <a:ext uri="{FF2B5EF4-FFF2-40B4-BE49-F238E27FC236}">
                <a16:creationId xmlns:a16="http://schemas.microsoft.com/office/drawing/2014/main" id="{8A7BA1E6-F568-46E0-9E2D-5E026EDA665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68" name="Retângulo: Cantos Arredondados 67">
            <a:hlinkClick r:id="rId9" action="ppaction://hlinksldjump"/>
            <a:extLst>
              <a:ext uri="{FF2B5EF4-FFF2-40B4-BE49-F238E27FC236}">
                <a16:creationId xmlns:a16="http://schemas.microsoft.com/office/drawing/2014/main" id="{4E3293CF-A013-45A1-B810-5A3EC8B5C863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69" name="Retângulo: Cantos Arredondados 68">
            <a:hlinkClick r:id="rId10" action="ppaction://hlinksldjump"/>
            <a:extLst>
              <a:ext uri="{FF2B5EF4-FFF2-40B4-BE49-F238E27FC236}">
                <a16:creationId xmlns:a16="http://schemas.microsoft.com/office/drawing/2014/main" id="{3DF23AA2-41BC-4AD9-90C7-302B68551FF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C28B8BE1-0676-4A05-9777-CE2DCC6E1CDE}"/>
              </a:ext>
            </a:extLst>
          </p:cNvPr>
          <p:cNvGrpSpPr/>
          <p:nvPr/>
        </p:nvGrpSpPr>
        <p:grpSpPr>
          <a:xfrm>
            <a:off x="2097900" y="1629326"/>
            <a:ext cx="2383659" cy="989347"/>
            <a:chOff x="2250301" y="2108701"/>
            <a:chExt cx="2383659" cy="989347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39B9E79-B77C-496E-8C5A-81D714E58100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tângulo 71">
                  <a:extLst>
                    <a:ext uri="{FF2B5EF4-FFF2-40B4-BE49-F238E27FC236}">
                      <a16:creationId xmlns:a16="http://schemas.microsoft.com/office/drawing/2014/main" id="{130231D0-B5ED-4D0E-983D-EA58C8C8BBE0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F9546683-7E04-4387-9632-240A2D58A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518" r="-5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CF8C7AE-CB42-4958-9E5E-CC302CF4B962}"/>
                </a:ext>
              </a:extLst>
            </p:cNvPr>
            <p:cNvSpPr txBox="1"/>
            <p:nvPr/>
          </p:nvSpPr>
          <p:spPr>
            <a:xfrm>
              <a:off x="2648042" y="2166383"/>
              <a:ext cx="1547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Nilpotente</a:t>
              </a:r>
              <a:endParaRPr lang="ca-ES" sz="2400" b="1" dirty="0"/>
            </a:p>
          </p:txBody>
        </p:sp>
      </p:grpSp>
      <p:sp>
        <p:nvSpPr>
          <p:cNvPr id="20" name="Retângulo: Canto Dobrado 19">
            <a:extLst>
              <a:ext uri="{FF2B5EF4-FFF2-40B4-BE49-F238E27FC236}">
                <a16:creationId xmlns:a16="http://schemas.microsoft.com/office/drawing/2014/main" id="{189D1426-B1BC-415A-9114-4C15E16B6421}"/>
              </a:ext>
            </a:extLst>
          </p:cNvPr>
          <p:cNvSpPr/>
          <p:nvPr/>
        </p:nvSpPr>
        <p:spPr>
          <a:xfrm flipV="1">
            <a:off x="4725459" y="1679853"/>
            <a:ext cx="6943116" cy="917079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B9FC42B-C871-4CFF-BDA9-E453ECCCE42C}"/>
              </a:ext>
            </a:extLst>
          </p:cNvPr>
          <p:cNvCxnSpPr>
            <a:cxnSpLocks/>
          </p:cNvCxnSpPr>
          <p:nvPr/>
        </p:nvCxnSpPr>
        <p:spPr>
          <a:xfrm>
            <a:off x="4917781" y="2448725"/>
            <a:ext cx="3027005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A77ABDD-017E-488F-A0C6-0699CCD053BB}"/>
                  </a:ext>
                </a:extLst>
              </p:cNvPr>
              <p:cNvSpPr/>
              <p:nvPr/>
            </p:nvSpPr>
            <p:spPr>
              <a:xfrm>
                <a:off x="4737093" y="1671671"/>
                <a:ext cx="693147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400" dirty="0">
                    <a:solidFill>
                      <a:sysClr val="windowText" lastClr="000000"/>
                    </a:solidFill>
                  </a:rPr>
                  <a:t>Para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algún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entero positivo </a:t>
                </a:r>
                <a14:m>
                  <m:oMath xmlns:m="http://schemas.openxmlformats.org/officeDocument/2006/math"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ca-ES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ca-ES" sz="2400" dirty="0">
                    <a:solidFill>
                      <a:sysClr val="windowText" lastClr="000000"/>
                    </a:solidFill>
                  </a:rPr>
                  <a:t>El menor de estos </a:t>
                </a:r>
                <a14:m>
                  <m:oMath xmlns:m="http://schemas.openxmlformats.org/officeDocument/2006/math"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se denomina </a:t>
                </a:r>
                <a:r>
                  <a:rPr lang="ca-ES" sz="2400" b="1" dirty="0" err="1">
                    <a:solidFill>
                      <a:srgbClr val="F25E4F"/>
                    </a:solidFill>
                  </a:rPr>
                  <a:t>Índice</a:t>
                </a:r>
                <a:r>
                  <a:rPr lang="ca-ES" sz="2400" b="1" dirty="0">
                    <a:solidFill>
                      <a:srgbClr val="F25E4F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ca-ES" sz="2400" b="1" i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400" b="1" dirty="0">
                    <a:solidFill>
                      <a:sysClr val="windowText" lastClr="000000"/>
                    </a:solidFill>
                  </a:rPr>
                  <a:t>.</a:t>
                </a:r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A77ABDD-017E-488F-A0C6-0699CCD05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093" y="1671671"/>
                <a:ext cx="6931479" cy="830997"/>
              </a:xfrm>
              <a:prstGeom prst="rect">
                <a:avLst/>
              </a:prstGeom>
              <a:blipFill>
                <a:blip r:embed="rId16"/>
                <a:stretch>
                  <a:fillRect l="-1319" t="-5839" b="-1532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B5B0AD42-973F-4625-823B-5DDF04206AC5}"/>
              </a:ext>
            </a:extLst>
          </p:cNvPr>
          <p:cNvSpPr/>
          <p:nvPr/>
        </p:nvSpPr>
        <p:spPr>
          <a:xfrm>
            <a:off x="2103230" y="2845728"/>
            <a:ext cx="9839539" cy="2876377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C0DCB5C-686F-4ACB-A664-453F7AFF80DA}"/>
              </a:ext>
            </a:extLst>
          </p:cNvPr>
          <p:cNvSpPr/>
          <p:nvPr/>
        </p:nvSpPr>
        <p:spPr>
          <a:xfrm>
            <a:off x="2291465" y="2953327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400" b="1" u="sng" dirty="0">
                <a:solidFill>
                  <a:srgbClr val="29A6FF"/>
                </a:solidFill>
              </a:rPr>
              <a:t>Ejemplos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B2295A8-0791-4005-B3EC-316005BDEDF7}"/>
                  </a:ext>
                </a:extLst>
              </p:cNvPr>
              <p:cNvSpPr/>
              <p:nvPr/>
            </p:nvSpPr>
            <p:spPr>
              <a:xfrm>
                <a:off x="2097900" y="3665843"/>
                <a:ext cx="6780511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2000" b="0" i="0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¡</m:t>
                    </m:r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es </a:t>
                </a:r>
                <a:r>
                  <a:rPr lang="ca-ES" sz="2000" b="1" dirty="0" err="1">
                    <a:solidFill>
                      <a:srgbClr val="0C2B8E"/>
                    </a:solidFill>
                  </a:rPr>
                  <a:t>Nilpotente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 </a:t>
                </a:r>
                <a:r>
                  <a:rPr lang="ca-ES" sz="2000" dirty="0">
                    <a:solidFill>
                      <a:srgbClr val="0C2B8E"/>
                    </a:solidFill>
                  </a:rPr>
                  <a:t>con </a:t>
                </a:r>
                <a:r>
                  <a:rPr lang="ca-ES" sz="2000" b="1" dirty="0" err="1">
                    <a:solidFill>
                      <a:srgbClr val="0C2B8E"/>
                    </a:solidFill>
                  </a:rPr>
                  <a:t>índice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 2</a:t>
                </a:r>
                <a:r>
                  <a:rPr lang="ca-ES" sz="2000" dirty="0">
                    <a:solidFill>
                      <a:srgbClr val="0C2B8E"/>
                    </a:solidFill>
                  </a:rPr>
                  <a:t>!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B2295A8-0791-4005-B3EC-316005BDED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00" y="3665843"/>
                <a:ext cx="6780511" cy="605550"/>
              </a:xfrm>
              <a:prstGeom prst="rect">
                <a:avLst/>
              </a:prstGeom>
              <a:blipFill>
                <a:blip r:embed="rId17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1549A41-A079-4642-A2F5-6AE173CB48A1}"/>
                  </a:ext>
                </a:extLst>
              </p:cNvPr>
              <p:cNvSpPr/>
              <p:nvPr/>
            </p:nvSpPr>
            <p:spPr>
              <a:xfrm>
                <a:off x="2019070" y="5877826"/>
                <a:ext cx="10031998" cy="6297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ca-ES" b="1" dirty="0">
                    <a:solidFill>
                      <a:srgbClr val="F25E4F"/>
                    </a:solidFill>
                  </a:rPr>
                  <a:t>OBSERVACIÓN</a:t>
                </a:r>
                <a:r>
                  <a:rPr lang="ca-ES" dirty="0"/>
                  <a:t> – </a:t>
                </a:r>
                <a:r>
                  <a:rPr lang="ca-ES" dirty="0" err="1"/>
                  <a:t>Observe</a:t>
                </a:r>
                <a:r>
                  <a:rPr lang="ca-ES" dirty="0"/>
                  <a:t> que, ¡</a:t>
                </a:r>
                <a:r>
                  <a:rPr lang="ca-ES" b="1" dirty="0"/>
                  <a:t>para </a:t>
                </a:r>
                <a:r>
                  <a:rPr lang="ca-ES" b="1" dirty="0" err="1"/>
                  <a:t>toda</a:t>
                </a:r>
                <a:r>
                  <a:rPr lang="ca-ES" b="1" dirty="0"/>
                  <a:t> potencia </a:t>
                </a:r>
                <a:r>
                  <a:rPr lang="ca-ES" b="1" dirty="0" err="1"/>
                  <a:t>mayor</a:t>
                </a:r>
                <a:r>
                  <a:rPr lang="ca-ES" b="1" dirty="0"/>
                  <a:t> que el </a:t>
                </a:r>
                <a:r>
                  <a:rPr lang="ca-ES" b="1" dirty="0" err="1"/>
                  <a:t>índice</a:t>
                </a:r>
                <a:r>
                  <a:rPr lang="ca-ES" dirty="0"/>
                  <a:t> </a:t>
                </a:r>
                <a14:m>
                  <m:oMath xmlns:m="http://schemas.openxmlformats.org/officeDocument/2006/math">
                    <m:r>
                      <a:rPr lang="ca-E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ca-ES" dirty="0"/>
                  <a:t>) </a:t>
                </a:r>
                <a:r>
                  <a:rPr lang="ca-ES" b="1" dirty="0"/>
                  <a:t>se verifica </a:t>
                </a:r>
                <a:r>
                  <a:rPr lang="ca-ES" dirty="0"/>
                  <a:t>la </a:t>
                </a:r>
                <a:r>
                  <a:rPr lang="ca-ES" dirty="0" err="1"/>
                  <a:t>relación</a:t>
                </a:r>
                <a:r>
                  <a:rPr lang="ca-E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p>
                    </m:sSup>
                    <m:r>
                      <a:rPr lang="ca-E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ca-ES" dirty="0"/>
                  <a:t>! ¡El </a:t>
                </a:r>
                <a:r>
                  <a:rPr lang="ca-ES" dirty="0" err="1"/>
                  <a:t>índice</a:t>
                </a:r>
                <a:r>
                  <a:rPr lang="ca-ES" dirty="0"/>
                  <a:t> es el </a:t>
                </a:r>
                <a:r>
                  <a:rPr lang="ca-ES" dirty="0" err="1"/>
                  <a:t>mínimo</a:t>
                </a:r>
                <a:r>
                  <a:rPr lang="ca-ES" dirty="0"/>
                  <a:t>! </a:t>
                </a:r>
              </a:p>
            </p:txBody>
          </p:sp>
        </mc:Choice>
        <mc:Fallback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1549A41-A079-4642-A2F5-6AE173CB4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070" y="5877826"/>
                <a:ext cx="10031998" cy="629736"/>
              </a:xfrm>
              <a:prstGeom prst="rect">
                <a:avLst/>
              </a:prstGeom>
              <a:blipFill>
                <a:blip r:embed="rId18"/>
                <a:stretch>
                  <a:fillRect b="-3906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30A6A20-5FF1-486E-BE90-0FF19651EA5E}"/>
                  </a:ext>
                </a:extLst>
              </p:cNvPr>
              <p:cNvSpPr/>
              <p:nvPr/>
            </p:nvSpPr>
            <p:spPr>
              <a:xfrm>
                <a:off x="2269021" y="4535119"/>
                <a:ext cx="9081782" cy="912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nary>
                      <m:naryPr>
                        <m:chr m:val="⋀"/>
                        <m:subHide m:val="on"/>
                        <m:supHide m:val="on"/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sSup>
                      <m:sSup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2000" b="0" i="0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¡</m:t>
                    </m:r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es </a:t>
                </a:r>
                <a:r>
                  <a:rPr lang="ca-ES" sz="2000" b="1" dirty="0" err="1">
                    <a:solidFill>
                      <a:srgbClr val="0C2B8E"/>
                    </a:solidFill>
                  </a:rPr>
                  <a:t>Nilpotente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 </a:t>
                </a:r>
                <a:r>
                  <a:rPr lang="ca-ES" sz="2000" dirty="0">
                    <a:solidFill>
                      <a:srgbClr val="0C2B8E"/>
                    </a:solidFill>
                  </a:rPr>
                  <a:t>con </a:t>
                </a:r>
                <a:r>
                  <a:rPr lang="ca-ES" sz="2000" b="1" dirty="0" err="1">
                    <a:solidFill>
                      <a:srgbClr val="0C2B8E"/>
                    </a:solidFill>
                  </a:rPr>
                  <a:t>índice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 3</a:t>
                </a:r>
                <a:r>
                  <a:rPr lang="ca-ES" sz="2000" dirty="0">
                    <a:solidFill>
                      <a:srgbClr val="0C2B8E"/>
                    </a:solidFill>
                  </a:rPr>
                  <a:t>!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30A6A20-5FF1-486E-BE90-0FF19651E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021" y="4535119"/>
                <a:ext cx="9081782" cy="91249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86B5E1B-F571-4366-A206-1C5B9621F0F4}"/>
                  </a:ext>
                </a:extLst>
              </p:cNvPr>
              <p:cNvSpPr/>
              <p:nvPr/>
            </p:nvSpPr>
            <p:spPr>
              <a:xfrm>
                <a:off x="8607090" y="3778726"/>
                <a:ext cx="3375091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a-ES" dirty="0">
                    <a:solidFill>
                      <a:srgbClr val="F25E4F"/>
                    </a:solidFill>
                  </a:rPr>
                  <a:t>(</a:t>
                </a:r>
                <a:r>
                  <a:rPr lang="ca-ES" b="1" dirty="0" err="1">
                    <a:solidFill>
                      <a:srgbClr val="F25E4F"/>
                    </a:solidFill>
                  </a:rPr>
                  <a:t>porque</a:t>
                </a:r>
                <a:r>
                  <a:rPr lang="ca-ES" b="1" spc="-150" dirty="0">
                    <a:solidFill>
                      <a:srgbClr val="F25E4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ca-ES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a-ES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ca-ES" b="1" dirty="0">
                    <a:solidFill>
                      <a:srgbClr val="F25E4F"/>
                    </a:solidFill>
                  </a:rPr>
                  <a:t>, para </a:t>
                </a:r>
                <a14:m>
                  <m:oMath xmlns:m="http://schemas.openxmlformats.org/officeDocument/2006/math"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ca-ES" dirty="0">
                    <a:solidFill>
                      <a:srgbClr val="F25E4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86B5E1B-F571-4366-A206-1C5B9621F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090" y="3778726"/>
                <a:ext cx="3375091" cy="379784"/>
              </a:xfrm>
              <a:prstGeom prst="rect">
                <a:avLst/>
              </a:prstGeom>
              <a:blipFill>
                <a:blip r:embed="rId20"/>
                <a:stretch>
                  <a:fillRect l="-1625" t="-6452" b="-2580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CCED6D-7523-42D5-9D43-1F003CDCB68D}"/>
                  </a:ext>
                </a:extLst>
              </p:cNvPr>
              <p:cNvSpPr/>
              <p:nvPr/>
            </p:nvSpPr>
            <p:spPr>
              <a:xfrm>
                <a:off x="8608694" y="5170644"/>
                <a:ext cx="3389518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a-ES" dirty="0">
                    <a:solidFill>
                      <a:srgbClr val="F25E4F"/>
                    </a:solidFill>
                  </a:rPr>
                  <a:t>(</a:t>
                </a:r>
                <a:r>
                  <a:rPr lang="ca-ES" b="1" dirty="0" err="1">
                    <a:solidFill>
                      <a:srgbClr val="F25E4F"/>
                    </a:solidFill>
                  </a:rPr>
                  <a:t>porque</a:t>
                </a:r>
                <a:r>
                  <a:rPr lang="ca-ES" b="1" spc="-150" dirty="0">
                    <a:solidFill>
                      <a:srgbClr val="F25E4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ca-ES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ca-ES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a-ES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ca-ES" b="1" dirty="0">
                    <a:solidFill>
                      <a:srgbClr val="F25E4F"/>
                    </a:solidFill>
                  </a:rPr>
                  <a:t>, para </a:t>
                </a:r>
                <a14:m>
                  <m:oMath xmlns:m="http://schemas.openxmlformats.org/officeDocument/2006/math"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ca-ES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ca-ES" dirty="0">
                    <a:solidFill>
                      <a:srgbClr val="F25E4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CCED6D-7523-42D5-9D43-1F003CDCB6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694" y="5170644"/>
                <a:ext cx="3389518" cy="379784"/>
              </a:xfrm>
              <a:prstGeom prst="rect">
                <a:avLst/>
              </a:prstGeom>
              <a:blipFill>
                <a:blip r:embed="rId21"/>
                <a:stretch>
                  <a:fillRect l="-1439" t="-4762" b="-2381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id="{0FD2FE03-E2DA-4916-B603-884CD1BED2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46" y="80173"/>
            <a:ext cx="1637110" cy="15675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11D9650-9F4B-41E8-B01E-C8BBC2D439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71" y="41082"/>
            <a:ext cx="2243256" cy="17120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EAE4757-2264-4C9C-AF17-F779091F78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-560"/>
            <a:ext cx="1815027" cy="1708261"/>
          </a:xfrm>
          <a:prstGeom prst="rect">
            <a:avLst/>
          </a:prstGeom>
        </p:spPr>
      </p:pic>
      <p:sp>
        <p:nvSpPr>
          <p:cNvPr id="34" name="Retângulo: Cantos Arredondados 29">
            <a:hlinkClick r:id="rId25" action="ppaction://hlinksldjump"/>
            <a:extLst>
              <a:ext uri="{FF2B5EF4-FFF2-40B4-BE49-F238E27FC236}">
                <a16:creationId xmlns:a16="http://schemas.microsoft.com/office/drawing/2014/main" id="{54F430EA-3234-4EB8-ACA3-7176349D22FB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0">
            <a:hlinkClick r:id="rId26" action="ppaction://hlinksldjump"/>
            <a:extLst>
              <a:ext uri="{FF2B5EF4-FFF2-40B4-BE49-F238E27FC236}">
                <a16:creationId xmlns:a16="http://schemas.microsoft.com/office/drawing/2014/main" id="{AAD1CA5D-79B6-4938-B8DF-5DA2E03452EE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21">
            <a:hlinkClick r:id="rId27" action="ppaction://hlinksldjump"/>
            <a:extLst>
              <a:ext uri="{FF2B5EF4-FFF2-40B4-BE49-F238E27FC236}">
                <a16:creationId xmlns:a16="http://schemas.microsoft.com/office/drawing/2014/main" id="{6497A9E1-2390-4640-8866-2D1F889031C6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3">
            <a:hlinkClick r:id="rId28" action="ppaction://hlinksldjump"/>
            <a:extLst>
              <a:ext uri="{FF2B5EF4-FFF2-40B4-BE49-F238E27FC236}">
                <a16:creationId xmlns:a16="http://schemas.microsoft.com/office/drawing/2014/main" id="{7DD6954D-F7CF-440E-9532-64C2148DFD76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 animBg="1"/>
      <p:bldP spid="26" grpId="0"/>
      <p:bldP spid="28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6BC42CBA-1D98-4DD5-8CD6-2A71F05C70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EDB4CAAD-366B-412B-BA21-5BCA601E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3631D38-6CD6-4489-91ED-AB5A6FD4491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49" name="Retângulo: Cantos Arredondados 48">
            <a:hlinkClick r:id="rId5" action="ppaction://hlinksldjump"/>
            <a:extLst>
              <a:ext uri="{FF2B5EF4-FFF2-40B4-BE49-F238E27FC236}">
                <a16:creationId xmlns:a16="http://schemas.microsoft.com/office/drawing/2014/main" id="{25975DAB-526A-4429-A49C-18E466112C34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55" name="Retângulo: Cantos Arredondados 54">
            <a:hlinkClick r:id="rId6" action="ppaction://hlinksldjump"/>
            <a:extLst>
              <a:ext uri="{FF2B5EF4-FFF2-40B4-BE49-F238E27FC236}">
                <a16:creationId xmlns:a16="http://schemas.microsoft.com/office/drawing/2014/main" id="{1A531195-4B1A-4515-A577-4F602CECE0D0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56" name="Retângulo: Cantos Arredondados 55">
            <a:hlinkClick r:id="rId7" action="ppaction://hlinksldjump"/>
            <a:extLst>
              <a:ext uri="{FF2B5EF4-FFF2-40B4-BE49-F238E27FC236}">
                <a16:creationId xmlns:a16="http://schemas.microsoft.com/office/drawing/2014/main" id="{A78B8024-35CE-4F2F-A142-24239C00DEDB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ADE27433-FB1E-4FA7-891C-F47A06A7CDB2}"/>
              </a:ext>
            </a:extLst>
          </p:cNvPr>
          <p:cNvGrpSpPr/>
          <p:nvPr/>
        </p:nvGrpSpPr>
        <p:grpSpPr>
          <a:xfrm>
            <a:off x="2098800" y="2403326"/>
            <a:ext cx="2383659" cy="989347"/>
            <a:chOff x="2250301" y="2108701"/>
            <a:chExt cx="2383659" cy="989347"/>
          </a:xfrm>
        </p:grpSpPr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EDA4EA05-610A-40C3-A7B3-6A4D4086D1A9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169A77B6-2F7E-4AAE-8164-3B89137754B7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169A77B6-2F7E-4AAE-8164-3B8913775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3C7CAB52-A6C8-4D40-99CE-108583B28D9D}"/>
                </a:ext>
              </a:extLst>
            </p:cNvPr>
            <p:cNvSpPr txBox="1"/>
            <p:nvPr/>
          </p:nvSpPr>
          <p:spPr>
            <a:xfrm>
              <a:off x="2695974" y="2166383"/>
              <a:ext cx="1452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Involutiva</a:t>
              </a:r>
            </a:p>
          </p:txBody>
        </p:sp>
      </p:grpSp>
      <p:sp>
        <p:nvSpPr>
          <p:cNvPr id="21" name="Retângulo: Cantos Arredondados 29">
            <a:hlinkClick r:id="rId13" action="ppaction://hlinksldjump"/>
            <a:extLst>
              <a:ext uri="{FF2B5EF4-FFF2-40B4-BE49-F238E27FC236}">
                <a16:creationId xmlns:a16="http://schemas.microsoft.com/office/drawing/2014/main" id="{1DD047E7-FB71-406A-B4FA-FEAB6F4A04D2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30">
            <a:hlinkClick r:id="rId14" action="ppaction://hlinksldjump"/>
            <a:extLst>
              <a:ext uri="{FF2B5EF4-FFF2-40B4-BE49-F238E27FC236}">
                <a16:creationId xmlns:a16="http://schemas.microsoft.com/office/drawing/2014/main" id="{E602435D-6FFD-4206-8B0A-09009C7CDC83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FF92BF09-E522-4B9F-9F89-9153F260F5EE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AB632BA4-2785-4BA7-A773-D690C5A711F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6BC42CBA-1D98-4DD5-8CD6-2A71F05C70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EDB4CAAD-366B-412B-BA21-5BCA601E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3631D38-6CD6-4489-91ED-AB5A6FD4491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49" name="Retângulo: Cantos Arredondados 48">
            <a:hlinkClick r:id="rId5" action="ppaction://hlinksldjump"/>
            <a:extLst>
              <a:ext uri="{FF2B5EF4-FFF2-40B4-BE49-F238E27FC236}">
                <a16:creationId xmlns:a16="http://schemas.microsoft.com/office/drawing/2014/main" id="{25975DAB-526A-4429-A49C-18E466112C34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55" name="Retângulo: Cantos Arredondados 54">
            <a:hlinkClick r:id="rId6" action="ppaction://hlinksldjump"/>
            <a:extLst>
              <a:ext uri="{FF2B5EF4-FFF2-40B4-BE49-F238E27FC236}">
                <a16:creationId xmlns:a16="http://schemas.microsoft.com/office/drawing/2014/main" id="{1A531195-4B1A-4515-A577-4F602CECE0D0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56" name="Retângulo: Cantos Arredondados 55">
            <a:hlinkClick r:id="rId7" action="ppaction://hlinksldjump"/>
            <a:extLst>
              <a:ext uri="{FF2B5EF4-FFF2-40B4-BE49-F238E27FC236}">
                <a16:creationId xmlns:a16="http://schemas.microsoft.com/office/drawing/2014/main" id="{A78B8024-35CE-4F2F-A142-24239C00DEDB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865DD97-7EA5-4319-A1AE-C4E9A41C09C9}"/>
              </a:ext>
            </a:extLst>
          </p:cNvPr>
          <p:cNvSpPr/>
          <p:nvPr/>
        </p:nvSpPr>
        <p:spPr>
          <a:xfrm>
            <a:off x="4615839" y="2288804"/>
            <a:ext cx="7399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dirty="0">
                <a:solidFill>
                  <a:sysClr val="windowText" lastClr="000000"/>
                </a:solidFill>
              </a:rPr>
              <a:t>Una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dirty="0">
                <a:solidFill>
                  <a:sysClr val="windowText" lastClr="000000"/>
                </a:solidFill>
              </a:rPr>
              <a:t> involutiva es una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dirty="0">
                <a:solidFill>
                  <a:sysClr val="windowText" lastClr="000000"/>
                </a:solidFill>
              </a:rPr>
              <a:t> que es </a:t>
            </a:r>
            <a:r>
              <a:rPr lang="ca-ES" sz="2400" dirty="0" err="1">
                <a:solidFill>
                  <a:sysClr val="windowText" lastClr="000000"/>
                </a:solidFill>
              </a:rPr>
              <a:t>su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propia</a:t>
            </a:r>
            <a:r>
              <a:rPr lang="ca-ES" sz="2400" dirty="0">
                <a:solidFill>
                  <a:sysClr val="windowText" lastClr="000000"/>
                </a:solidFill>
              </a:rPr>
              <a:t> inversa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4E1CE305-016C-4B5E-8025-0D9C2ECC75B8}"/>
                  </a:ext>
                </a:extLst>
              </p:cNvPr>
              <p:cNvSpPr/>
              <p:nvPr/>
            </p:nvSpPr>
            <p:spPr>
              <a:xfrm>
                <a:off x="2124000" y="464456"/>
                <a:ext cx="10031998" cy="18243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ca-ES" sz="2000" b="1" dirty="0">
                    <a:solidFill>
                      <a:srgbClr val="F25E4F"/>
                    </a:solidFill>
                  </a:rPr>
                  <a:t>OBSERVACIONES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a-ES" sz="2000" dirty="0"/>
                  <a:t>Una </a:t>
                </a:r>
                <a:r>
                  <a:rPr lang="ca-ES" sz="2000" dirty="0" err="1"/>
                  <a:t>matriz</a:t>
                </a:r>
                <a:r>
                  <a:rPr lang="ca-ES" sz="2000" dirty="0"/>
                  <a:t> </a:t>
                </a:r>
                <a:r>
                  <a:rPr lang="ca-ES" sz="2000" b="1" dirty="0"/>
                  <a:t>involutiva trivial</a:t>
                </a:r>
                <a:r>
                  <a:rPr lang="ca-ES" sz="2000" dirty="0"/>
                  <a:t> es la </a:t>
                </a:r>
                <a:r>
                  <a:rPr lang="ca-ES" sz="2000" b="1" dirty="0"/>
                  <a:t>Identitat </a:t>
                </a:r>
                <a:r>
                  <a:rPr lang="ca-ES" sz="2000" dirty="0"/>
                  <a:t>de </a:t>
                </a:r>
                <a:r>
                  <a:rPr lang="ca-ES" sz="2000" dirty="0" err="1"/>
                  <a:t>cualquier</a:t>
                </a:r>
                <a:r>
                  <a:rPr lang="ca-ES" sz="2000" dirty="0"/>
                  <a:t> </a:t>
                </a:r>
                <a:r>
                  <a:rPr lang="ca-ES" sz="2000" dirty="0" err="1"/>
                  <a:t>tamaño</a:t>
                </a:r>
                <a:r>
                  <a:rPr lang="ca-ES" sz="2000" dirty="0"/>
                  <a:t>, </a:t>
                </a:r>
                <a:r>
                  <a:rPr lang="ca-ES" sz="2000" dirty="0" err="1"/>
                  <a:t>ya</a:t>
                </a:r>
                <a:r>
                  <a:rPr lang="ca-ES" sz="2000" dirty="0"/>
                  <a:t> que: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ca-ES" sz="2000" b="1" dirty="0"/>
                  <a:t>.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a-ES" sz="2000" dirty="0"/>
                  <a:t>Las </a:t>
                </a:r>
                <a:r>
                  <a:rPr lang="ca-ES" sz="2000" dirty="0" err="1"/>
                  <a:t>potencias</a:t>
                </a:r>
                <a:r>
                  <a:rPr lang="ca-ES" sz="2000" dirty="0"/>
                  <a:t> de una </a:t>
                </a:r>
                <a:r>
                  <a:rPr lang="ca-ES" sz="2000" dirty="0" err="1"/>
                  <a:t>matriz</a:t>
                </a:r>
                <a:r>
                  <a:rPr lang="ca-ES" sz="2000" dirty="0"/>
                  <a:t> involutiva </a:t>
                </a:r>
                <a:r>
                  <a:rPr lang="ca-ES" sz="2000" dirty="0" err="1"/>
                  <a:t>siempre</a:t>
                </a:r>
                <a:r>
                  <a:rPr lang="ca-ES" sz="2000" dirty="0"/>
                  <a:t> son las “</a:t>
                </a:r>
                <a:r>
                  <a:rPr lang="ca-ES" sz="2000" dirty="0" err="1"/>
                  <a:t>mismas</a:t>
                </a:r>
                <a:r>
                  <a:rPr lang="ca-ES" sz="2000" dirty="0"/>
                  <a:t>”: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ca-E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ca-ES" sz="20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m:rPr>
                                <m:nor/>
                              </m:rPr>
                              <a:rPr lang="ca-ES" sz="2000" b="0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si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20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impar</m:t>
                            </m:r>
                          </m:e>
                          <m:e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ca-ES" sz="20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ca-ES" sz="2000" b="0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si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2000" b="1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par</m:t>
                            </m:r>
                          </m:e>
                        </m:eqArr>
                      </m:e>
                    </m:d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a-ES" sz="2000" dirty="0"/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4E1CE305-016C-4B5E-8025-0D9C2ECC7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464456"/>
                <a:ext cx="10031998" cy="18243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6E21B5A6-E0CA-4045-892F-3DFC1BADF028}"/>
              </a:ext>
            </a:extLst>
          </p:cNvPr>
          <p:cNvSpPr/>
          <p:nvPr/>
        </p:nvSpPr>
        <p:spPr>
          <a:xfrm>
            <a:off x="2103042" y="3597698"/>
            <a:ext cx="9839539" cy="2876377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>
                <a:solidFill>
                  <a:schemeClr val="bg1"/>
                </a:solidFill>
              </a:rPr>
              <a:t>:</a:t>
            </a:r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E10730A-806B-428E-A03E-E81B64159998}"/>
              </a:ext>
            </a:extLst>
          </p:cNvPr>
          <p:cNvSpPr/>
          <p:nvPr/>
        </p:nvSpPr>
        <p:spPr>
          <a:xfrm>
            <a:off x="2248985" y="3730157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400" b="1" u="sng" dirty="0">
                <a:solidFill>
                  <a:srgbClr val="29A6FF"/>
                </a:solidFill>
              </a:rPr>
              <a:t>Ejemplos: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41385B6-C5B4-4B6C-A4D1-4D64C9A37378}"/>
                  </a:ext>
                </a:extLst>
              </p:cNvPr>
              <p:cNvSpPr/>
              <p:nvPr/>
            </p:nvSpPr>
            <p:spPr>
              <a:xfrm>
                <a:off x="2235263" y="4442673"/>
                <a:ext cx="8244373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¡</a:t>
                </a:r>
                <a14:m>
                  <m:oMath xmlns:m="http://schemas.openxmlformats.org/officeDocument/2006/math"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es Involutiva!</a:t>
                </a:r>
                <a:r>
                  <a:rPr lang="ca-ES" sz="2000" dirty="0">
                    <a:solidFill>
                      <a:srgbClr val="0C2B8E"/>
                    </a:solidFill>
                  </a:rPr>
                  <a:t>!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41385B6-C5B4-4B6C-A4D1-4D64C9A37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63" y="4442673"/>
                <a:ext cx="8244373" cy="605550"/>
              </a:xfrm>
              <a:prstGeom prst="rect">
                <a:avLst/>
              </a:prstGeom>
              <a:blipFill>
                <a:blip r:embed="rId9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A8058F1D-8B92-4344-AC8E-0F5DE015E3C0}"/>
                  </a:ext>
                </a:extLst>
              </p:cNvPr>
              <p:cNvSpPr/>
              <p:nvPr/>
            </p:nvSpPr>
            <p:spPr>
              <a:xfrm>
                <a:off x="10425086" y="4545415"/>
                <a:ext cx="1176156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ca-ES" sz="200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A8058F1D-8B92-4344-AC8E-0F5DE015E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86" y="4545415"/>
                <a:ext cx="1176156" cy="4070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B7C4D89-8348-4E5A-A1E5-08CC02D66B4F}"/>
                  </a:ext>
                </a:extLst>
              </p:cNvPr>
              <p:cNvSpPr/>
              <p:nvPr/>
            </p:nvSpPr>
            <p:spPr>
              <a:xfrm>
                <a:off x="2269021" y="5311949"/>
                <a:ext cx="9495163" cy="904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¡</a:t>
                </a:r>
                <a14:m>
                  <m:oMath xmlns:m="http://schemas.openxmlformats.org/officeDocument/2006/math"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es Involutiva</a:t>
                </a:r>
                <a:r>
                  <a:rPr lang="ca-ES" sz="2000" dirty="0">
                    <a:solidFill>
                      <a:srgbClr val="0C2B8E"/>
                    </a:solidFill>
                  </a:rPr>
                  <a:t>!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B7C4D89-8348-4E5A-A1E5-08CC02D66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021" y="5311949"/>
                <a:ext cx="9495163" cy="90415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6779A716-7437-4BF0-A088-91F2A7FBFC92}"/>
                  </a:ext>
                </a:extLst>
              </p:cNvPr>
              <p:cNvSpPr/>
              <p:nvPr/>
            </p:nvSpPr>
            <p:spPr>
              <a:xfrm>
                <a:off x="10425086" y="5916848"/>
                <a:ext cx="1208216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ca-ES" sz="200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6779A716-7437-4BF0-A088-91F2A7FBF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86" y="5916848"/>
                <a:ext cx="1208216" cy="4070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ABF520E-6415-454A-9372-482C58AA5038}"/>
              </a:ext>
            </a:extLst>
          </p:cNvPr>
          <p:cNvGrpSpPr/>
          <p:nvPr/>
        </p:nvGrpSpPr>
        <p:grpSpPr>
          <a:xfrm>
            <a:off x="7150059" y="2771806"/>
            <a:ext cx="1391091" cy="546049"/>
            <a:chOff x="7150059" y="1915227"/>
            <a:chExt cx="1391091" cy="546049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95D5E601-5C01-468D-BFFD-7FDB45F3F1BE}"/>
                </a:ext>
              </a:extLst>
            </p:cNvPr>
            <p:cNvSpPr/>
            <p:nvPr/>
          </p:nvSpPr>
          <p:spPr>
            <a:xfrm>
              <a:off x="7164749" y="1915227"/>
              <a:ext cx="1376401" cy="5460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45DB4B1F-8DB3-4DB2-8CAA-2CAD0D7B7766}"/>
                    </a:ext>
                  </a:extLst>
                </p:cNvPr>
                <p:cNvSpPr/>
                <p:nvPr/>
              </p:nvSpPr>
              <p:spPr>
                <a:xfrm>
                  <a:off x="7150059" y="1949269"/>
                  <a:ext cx="1371850" cy="4700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/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45DB4B1F-8DB3-4DB2-8CAA-2CAD0D7B7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059" y="1949269"/>
                  <a:ext cx="1371850" cy="47000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03A1740-98CB-4FA7-AFBB-9C55AF7A4E24}"/>
              </a:ext>
            </a:extLst>
          </p:cNvPr>
          <p:cNvGrpSpPr/>
          <p:nvPr/>
        </p:nvGrpSpPr>
        <p:grpSpPr>
          <a:xfrm>
            <a:off x="2098800" y="2403326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EB245931-229C-40FD-85C2-624C1FD5072B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F384B3C7-BF73-499B-852C-0099380CA527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F384B3C7-BF73-499B-852C-0099380CA5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F4BE78-F863-466D-AC11-84D657D9B4D5}"/>
                </a:ext>
              </a:extLst>
            </p:cNvPr>
            <p:cNvSpPr txBox="1"/>
            <p:nvPr/>
          </p:nvSpPr>
          <p:spPr>
            <a:xfrm>
              <a:off x="2695974" y="2166383"/>
              <a:ext cx="1452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/>
                <a:t>Involutiva</a:t>
              </a:r>
            </a:p>
          </p:txBody>
        </p:sp>
      </p:grpSp>
      <p:sp>
        <p:nvSpPr>
          <p:cNvPr id="42" name="Retângulo: Cantos Arredondados 29">
            <a:hlinkClick r:id="rId19" action="ppaction://hlinksldjump"/>
            <a:extLst>
              <a:ext uri="{FF2B5EF4-FFF2-40B4-BE49-F238E27FC236}">
                <a16:creationId xmlns:a16="http://schemas.microsoft.com/office/drawing/2014/main" id="{71BA35A7-74EC-4666-9533-E1AAF0F0727C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30">
            <a:hlinkClick r:id="rId20" action="ppaction://hlinksldjump"/>
            <a:extLst>
              <a:ext uri="{FF2B5EF4-FFF2-40B4-BE49-F238E27FC236}">
                <a16:creationId xmlns:a16="http://schemas.microsoft.com/office/drawing/2014/main" id="{F11441A5-E8EE-483B-AB16-CC3358FF16E0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21">
            <a:hlinkClick r:id="rId21" action="ppaction://hlinksldjump"/>
            <a:extLst>
              <a:ext uri="{FF2B5EF4-FFF2-40B4-BE49-F238E27FC236}">
                <a16:creationId xmlns:a16="http://schemas.microsoft.com/office/drawing/2014/main" id="{895E1ABC-851B-4E6C-9FF9-72C211E1BC8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23">
            <a:hlinkClick r:id="rId22" action="ppaction://hlinksldjump"/>
            <a:extLst>
              <a:ext uri="{FF2B5EF4-FFF2-40B4-BE49-F238E27FC236}">
                <a16:creationId xmlns:a16="http://schemas.microsoft.com/office/drawing/2014/main" id="{34026A6C-E6A5-4A93-ABD1-F2CE48579B4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6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5" grpId="1" uiExpand="1" build="allAtOnce"/>
      <p:bldP spid="26" grpId="0" animBg="1"/>
      <p:bldP spid="27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5. </a:t>
            </a:r>
            <a:r>
              <a:rPr lang="ca-ES" b="1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8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Simétrica</a:t>
              </a:r>
              <a:endParaRPr lang="ca-ES" sz="2400" b="1" dirty="0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71472AB-32F4-4A4D-951A-37A6CAFD2B15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694CAE8A-3707-4F03-AF69-4083BC1CE25D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a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D43EAA7-F82A-408F-B7CA-C69F052CADE8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Antisimétrica</a:t>
              </a:r>
              <a:endParaRPr lang="ca-ES" sz="2400" b="1" dirty="0"/>
            </a:p>
          </p:txBody>
        </p:sp>
      </p:grpSp>
      <p:sp>
        <p:nvSpPr>
          <p:cNvPr id="24" name="Retângulo: Cantos Arredondados 29">
            <a:hlinkClick r:id="rId14" action="ppaction://hlinksldjump"/>
            <a:extLst>
              <a:ext uri="{FF2B5EF4-FFF2-40B4-BE49-F238E27FC236}">
                <a16:creationId xmlns:a16="http://schemas.microsoft.com/office/drawing/2014/main" id="{AAC3822B-D519-4BDD-B951-DF332251552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30">
            <a:hlinkClick r:id="rId15" action="ppaction://hlinksldjump"/>
            <a:extLst>
              <a:ext uri="{FF2B5EF4-FFF2-40B4-BE49-F238E27FC236}">
                <a16:creationId xmlns:a16="http://schemas.microsoft.com/office/drawing/2014/main" id="{A2FB5B94-2681-4F37-AB0B-199CB5625FB0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21">
            <a:hlinkClick r:id="rId16" action="ppaction://hlinksldjump"/>
            <a:extLst>
              <a:ext uri="{FF2B5EF4-FFF2-40B4-BE49-F238E27FC236}">
                <a16:creationId xmlns:a16="http://schemas.microsoft.com/office/drawing/2014/main" id="{3F51C455-6BDC-4BAE-BDEA-DDA8E30D9451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23">
            <a:hlinkClick r:id="rId17" action="ppaction://hlinksldjump"/>
            <a:extLst>
              <a:ext uri="{FF2B5EF4-FFF2-40B4-BE49-F238E27FC236}">
                <a16:creationId xmlns:a16="http://schemas.microsoft.com/office/drawing/2014/main" id="{E21E89EE-2333-4984-A179-BC4C72946CCC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8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Simétrica</a:t>
              </a:r>
              <a:endParaRPr lang="ca-ES" sz="2400" b="1" dirty="0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71472AB-32F4-4A4D-951A-37A6CAFD2B15}"/>
              </a:ext>
            </a:extLst>
          </p:cNvPr>
          <p:cNvGrpSpPr/>
          <p:nvPr/>
        </p:nvGrpSpPr>
        <p:grpSpPr>
          <a:xfrm>
            <a:off x="2098800" y="3857224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694CAE8A-3707-4F03-AF69-4083BC1CE25D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D43EAA7-F82A-408F-B7CA-C69F052CADE8}"/>
                </a:ext>
              </a:extLst>
            </p:cNvPr>
            <p:cNvSpPr txBox="1"/>
            <p:nvPr/>
          </p:nvSpPr>
          <p:spPr>
            <a:xfrm>
              <a:off x="2506934" y="2166383"/>
              <a:ext cx="1888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Antisimétrica</a:t>
              </a:r>
              <a:endParaRPr lang="ca-ES" sz="2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7234CD12-BD9A-47E3-A53F-C9B214F01B96}"/>
                  </a:ext>
                </a:extLst>
              </p:cNvPr>
              <p:cNvSpPr/>
              <p:nvPr/>
            </p:nvSpPr>
            <p:spPr>
              <a:xfrm>
                <a:off x="5126843" y="3166926"/>
                <a:ext cx="5500688" cy="83099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400" b="1" dirty="0">
                    <a:solidFill>
                      <a:srgbClr val="F25E4F"/>
                    </a:solidFill>
                  </a:rPr>
                  <a:t>Observe que: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Para las dos </a:t>
                </a:r>
                <a:r>
                  <a:rPr lang="ca-ES" sz="2400" b="1" dirty="0" err="1">
                    <a:solidFill>
                      <a:sysClr val="windowText" lastClr="000000"/>
                    </a:solidFill>
                  </a:rPr>
                  <a:t>propiedades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s-ES" sz="2400" b="1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¡</m:t>
                    </m:r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b="1" dirty="0" err="1">
                    <a:solidFill>
                      <a:sysClr val="windowText" lastClr="000000"/>
                    </a:solidFill>
                  </a:rPr>
                  <a:t>tiene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 que ser </a:t>
                </a:r>
                <a:r>
                  <a:rPr lang="ca-ES" sz="2400" b="1" dirty="0" err="1">
                    <a:solidFill>
                      <a:sysClr val="windowText" lastClr="000000"/>
                    </a:solidFill>
                  </a:rPr>
                  <a:t>cuadrada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7234CD12-BD9A-47E3-A53F-C9B214F01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843" y="3166926"/>
                <a:ext cx="5500688" cy="830997"/>
              </a:xfrm>
              <a:prstGeom prst="rect">
                <a:avLst/>
              </a:prstGeom>
              <a:blipFill>
                <a:blip r:embed="rId14"/>
                <a:stretch>
                  <a:fillRect b="-6250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56DE3FE0-2BB2-4880-A7DC-060726FDA180}"/>
              </a:ext>
            </a:extLst>
          </p:cNvPr>
          <p:cNvSpPr/>
          <p:nvPr/>
        </p:nvSpPr>
        <p:spPr>
          <a:xfrm>
            <a:off x="5126850" y="4203724"/>
            <a:ext cx="5820200" cy="1718104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4331FEC-A4E7-4205-A1F3-2C3CF2A20630}"/>
                  </a:ext>
                </a:extLst>
              </p:cNvPr>
              <p:cNvSpPr/>
              <p:nvPr/>
            </p:nvSpPr>
            <p:spPr>
              <a:xfrm>
                <a:off x="6217285" y="4375509"/>
                <a:ext cx="3639330" cy="405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⇢</m:t>
                      </m:r>
                      <m:d>
                        <m:dPr>
                          <m:ctrlPr>
                            <a:rPr lang="ca-E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ca-E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ca-E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ca-E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ca-E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⇢</m:t>
                      </m:r>
                      <m:d>
                        <m:dPr>
                          <m:ctrlPr>
                            <a:rPr lang="ca-E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ca-E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ca-E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ca-E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4331FEC-A4E7-4205-A1F3-2C3CF2A20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85" y="4375509"/>
                <a:ext cx="3639330" cy="4056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EC3521DE-3942-4F1C-833C-CF878025548C}"/>
                  </a:ext>
                </a:extLst>
              </p:cNvPr>
              <p:cNvSpPr/>
              <p:nvPr/>
            </p:nvSpPr>
            <p:spPr>
              <a:xfrm>
                <a:off x="5583428" y="4871526"/>
                <a:ext cx="490704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ca-E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a-E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sólo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es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posible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si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ca-ES" sz="2000" b="0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ca-ES" sz="20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EC3521DE-3942-4F1C-833C-CF8780255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428" y="4871526"/>
                <a:ext cx="4907049" cy="400110"/>
              </a:xfrm>
              <a:prstGeom prst="rect">
                <a:avLst/>
              </a:prstGeom>
              <a:blipFill>
                <a:blip r:embed="rId1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D92B6D-98E7-42E6-8A3A-5DB6F76874A5}"/>
                  </a:ext>
                </a:extLst>
              </p:cNvPr>
              <p:cNvSpPr/>
              <p:nvPr/>
            </p:nvSpPr>
            <p:spPr>
              <a:xfrm>
                <a:off x="6476137" y="5334016"/>
                <a:ext cx="34806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a-ES" sz="2000" dirty="0">
                    <a:solidFill>
                      <a:sysClr val="windowText" lastClr="000000"/>
                    </a:solidFill>
                  </a:rPr>
                  <a:t>Así, </a:t>
                </a:r>
                <a14:m>
                  <m:oMath xmlns:m="http://schemas.openxmlformats.org/officeDocument/2006/math">
                    <m:r>
                      <a:rPr lang="es-ES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¡</m:t>
                    </m:r>
                    <m:r>
                      <a:rPr lang="ca-ES" sz="20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b="1" dirty="0" err="1">
                    <a:solidFill>
                      <a:sysClr val="windowText" lastClr="000000"/>
                    </a:solidFill>
                  </a:rPr>
                  <a:t>tiene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 que ser </a:t>
                </a:r>
                <a:r>
                  <a:rPr lang="ca-ES" sz="2000" b="1" dirty="0" err="1">
                    <a:solidFill>
                      <a:sysClr val="windowText" lastClr="000000"/>
                    </a:solidFill>
                  </a:rPr>
                  <a:t>cuadrada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!</a:t>
                </a:r>
                <a:endParaRPr lang="ca-ES" sz="2000" b="1" dirty="0"/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D92B6D-98E7-42E6-8A3A-5DB6F7687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137" y="5334016"/>
                <a:ext cx="3480696" cy="400110"/>
              </a:xfrm>
              <a:prstGeom prst="rect">
                <a:avLst/>
              </a:prstGeom>
              <a:blipFill>
                <a:blip r:embed="rId17"/>
                <a:stretch>
                  <a:fillRect l="-1751" t="-7576" r="-1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: Cantos Arredondados 29">
            <a:hlinkClick r:id="rId18" action="ppaction://hlinksldjump"/>
            <a:extLst>
              <a:ext uri="{FF2B5EF4-FFF2-40B4-BE49-F238E27FC236}">
                <a16:creationId xmlns:a16="http://schemas.microsoft.com/office/drawing/2014/main" id="{C0076AC5-A021-44C3-B2FA-C87DD70EE492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30">
            <a:hlinkClick r:id="rId19" action="ppaction://hlinksldjump"/>
            <a:extLst>
              <a:ext uri="{FF2B5EF4-FFF2-40B4-BE49-F238E27FC236}">
                <a16:creationId xmlns:a16="http://schemas.microsoft.com/office/drawing/2014/main" id="{3B4F7D8D-CE8D-4914-A243-61050388F2F0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21">
            <a:hlinkClick r:id="rId20" action="ppaction://hlinksldjump"/>
            <a:extLst>
              <a:ext uri="{FF2B5EF4-FFF2-40B4-BE49-F238E27FC236}">
                <a16:creationId xmlns:a16="http://schemas.microsoft.com/office/drawing/2014/main" id="{3543FF23-4A89-4F37-853A-F4792A8DE71D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23">
            <a:hlinkClick r:id="rId21" action="ppaction://hlinksldjump"/>
            <a:extLst>
              <a:ext uri="{FF2B5EF4-FFF2-40B4-BE49-F238E27FC236}">
                <a16:creationId xmlns:a16="http://schemas.microsoft.com/office/drawing/2014/main" id="{7D9ABF2B-8EB1-4A73-A7D2-4B2A85F1998A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11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5. </a:t>
            </a:r>
            <a:r>
              <a:rPr lang="ca-ES" b="1" dirty="0">
                <a:solidFill>
                  <a:schemeClr val="tx1"/>
                </a:solidFill>
              </a:rPr>
              <a:t>Ortogonal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Involutiva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ca-ES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ca-ES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761169" y="2166383"/>
              <a:ext cx="1379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2400" b="1" dirty="0" err="1"/>
                <a:t>Simétrica</a:t>
              </a:r>
              <a:endParaRPr lang="ca-ES" sz="2400" b="1" dirty="0"/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AD6EBC25-9B42-4EB5-B187-B0B36D6E0A49}"/>
              </a:ext>
            </a:extLst>
          </p:cNvPr>
          <p:cNvSpPr/>
          <p:nvPr/>
        </p:nvSpPr>
        <p:spPr>
          <a:xfrm>
            <a:off x="2063296" y="223373"/>
            <a:ext cx="9839539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</a:rPr>
              <a:t>:</a:t>
            </a:r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D3547CC-49F0-49B4-8B58-D396BA9F19FD}"/>
              </a:ext>
            </a:extLst>
          </p:cNvPr>
          <p:cNvSpPr/>
          <p:nvPr/>
        </p:nvSpPr>
        <p:spPr>
          <a:xfrm>
            <a:off x="2251719" y="355831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400" b="1" u="sng" dirty="0">
                <a:solidFill>
                  <a:srgbClr val="29A6FF"/>
                </a:solidFill>
              </a:rPr>
              <a:t>Ejemplos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A0A9F891-4C1F-4F61-9AFC-EE4E9A4439FB}"/>
                  </a:ext>
                </a:extLst>
              </p:cNvPr>
              <p:cNvSpPr/>
              <p:nvPr/>
            </p:nvSpPr>
            <p:spPr>
              <a:xfrm>
                <a:off x="2195517" y="792619"/>
                <a:ext cx="6457345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1" i="1" spc="-15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ca-ES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1" i="1" spc="-15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1" i="1" spc="-15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ca-ES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ca-ES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2000" b="0" i="0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¡</m:t>
                    </m:r>
                    <m:r>
                      <a:rPr lang="ca-ES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rgbClr val="0C2B8E"/>
                    </a:solidFill>
                  </a:rPr>
                  <a:t> es </a:t>
                </a:r>
                <a:r>
                  <a:rPr lang="ca-ES" sz="2000" b="1" dirty="0" err="1">
                    <a:solidFill>
                      <a:srgbClr val="0C2B8E"/>
                    </a:solidFill>
                  </a:rPr>
                  <a:t>Simétrica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!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A0A9F891-4C1F-4F61-9AFC-EE4E9A443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7" y="792619"/>
                <a:ext cx="6457345" cy="605550"/>
              </a:xfrm>
              <a:prstGeom prst="rect">
                <a:avLst/>
              </a:prstGeom>
              <a:blipFill>
                <a:blip r:embed="rId13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EAB00854-7198-4567-AB8A-C86C2ABFEAFA}"/>
                  </a:ext>
                </a:extLst>
              </p:cNvPr>
              <p:cNvSpPr/>
              <p:nvPr/>
            </p:nvSpPr>
            <p:spPr>
              <a:xfrm>
                <a:off x="2251719" y="1449210"/>
                <a:ext cx="3983848" cy="906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a-ES" sz="2000" spc="-150" dirty="0">
                    <a:solidFill>
                      <a:srgbClr val="0C2B8E"/>
                    </a:solidFill>
                  </a:rPr>
                  <a:t>¿E</a:t>
                </a:r>
                <a:r>
                  <a:rPr lang="ca-ES" sz="2000" b="0" spc="-150" dirty="0">
                    <a:solidFill>
                      <a:srgbClr val="0C2B8E"/>
                    </a:solidFill>
                  </a:rPr>
                  <a:t>s  </a:t>
                </a:r>
                <a14:m>
                  <m:oMath xmlns:m="http://schemas.openxmlformats.org/officeDocument/2006/math">
                    <m:r>
                      <a:rPr lang="ca-ES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ca-ES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rgbClr val="0C2B8E"/>
                    </a:solidFill>
                  </a:rPr>
                  <a:t> simétrica?... </a:t>
                </a:r>
                <a:r>
                  <a:rPr lang="ca-ES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EAB00854-7198-4567-AB8A-C86C2ABFE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719" y="1449210"/>
                <a:ext cx="3983848" cy="906145"/>
              </a:xfrm>
              <a:prstGeom prst="rect">
                <a:avLst/>
              </a:prstGeom>
              <a:blipFill>
                <a:blip r:embed="rId14"/>
                <a:stretch>
                  <a:fillRect l="-152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083E82E-14AC-4F28-8461-B6A7BB22D940}"/>
              </a:ext>
            </a:extLst>
          </p:cNvPr>
          <p:cNvSpPr/>
          <p:nvPr/>
        </p:nvSpPr>
        <p:spPr>
          <a:xfrm>
            <a:off x="8418286" y="786643"/>
            <a:ext cx="3484549" cy="559305"/>
          </a:xfrm>
          <a:prstGeom prst="roundRect">
            <a:avLst/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¡¡</a:t>
            </a:r>
            <a:r>
              <a:rPr lang="ca-ES" sz="2000" b="1" dirty="0" err="1"/>
              <a:t>Pruebe</a:t>
            </a:r>
            <a:r>
              <a:rPr lang="ca-ES" sz="2000" b="1" dirty="0"/>
              <a:t> por </a:t>
            </a:r>
            <a:r>
              <a:rPr lang="ca-ES" sz="2000" b="1" dirty="0" err="1"/>
              <a:t>su</a:t>
            </a:r>
            <a:r>
              <a:rPr lang="ca-ES" sz="2000" b="1" dirty="0"/>
              <a:t> </a:t>
            </a:r>
            <a:r>
              <a:rPr lang="ca-ES" sz="2000" b="1" dirty="0" err="1"/>
              <a:t>cuenta</a:t>
            </a:r>
            <a:r>
              <a:rPr lang="ca-ES" sz="2000" b="1" dirty="0"/>
              <a:t>!!</a:t>
            </a:r>
          </a:p>
          <a:p>
            <a:pPr algn="ctr"/>
            <a:r>
              <a:rPr lang="ca-ES" sz="1050" dirty="0"/>
              <a:t>(¡</a:t>
            </a:r>
            <a:r>
              <a:rPr lang="ca-ES" sz="1050" dirty="0" err="1"/>
              <a:t>Haga</a:t>
            </a:r>
            <a:r>
              <a:rPr lang="ca-ES" sz="1050" dirty="0"/>
              <a:t> </a:t>
            </a:r>
            <a:r>
              <a:rPr lang="ca-ES" sz="1050" b="1" dirty="0"/>
              <a:t>clic aquí para ver la</a:t>
            </a:r>
            <a:r>
              <a:rPr lang="ca-ES" sz="1050" dirty="0"/>
              <a:t> </a:t>
            </a:r>
            <a:r>
              <a:rPr lang="ca-ES" sz="1050" dirty="0" err="1"/>
              <a:t>solución</a:t>
            </a:r>
            <a:r>
              <a:rPr lang="ca-ES" sz="1050" dirty="0"/>
              <a:t>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2FACABDD-0175-434E-8C90-4D84137C5D07}"/>
                  </a:ext>
                </a:extLst>
              </p:cNvPr>
              <p:cNvSpPr/>
              <p:nvPr/>
            </p:nvSpPr>
            <p:spPr>
              <a:xfrm>
                <a:off x="7206946" y="1436089"/>
                <a:ext cx="2352887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ca-ES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ca-ES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ca-ES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2FACABDD-0175-434E-8C90-4D84137C5D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946" y="1436089"/>
                <a:ext cx="2352887" cy="9062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eta: Curvada Para Cima 48">
            <a:extLst>
              <a:ext uri="{FF2B5EF4-FFF2-40B4-BE49-F238E27FC236}">
                <a16:creationId xmlns:a16="http://schemas.microsoft.com/office/drawing/2014/main" id="{076BE464-5D57-4B4D-A9DA-225414C65697}"/>
              </a:ext>
            </a:extLst>
          </p:cNvPr>
          <p:cNvSpPr/>
          <p:nvPr/>
        </p:nvSpPr>
        <p:spPr>
          <a:xfrm flipH="1">
            <a:off x="4482458" y="1805852"/>
            <a:ext cx="4709809" cy="249954"/>
          </a:xfrm>
          <a:prstGeom prst="curvedUp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964324F-CF43-4715-9E5C-1FE4C996CD54}"/>
              </a:ext>
            </a:extLst>
          </p:cNvPr>
          <p:cNvSpPr/>
          <p:nvPr/>
        </p:nvSpPr>
        <p:spPr>
          <a:xfrm>
            <a:off x="8914972" y="1423608"/>
            <a:ext cx="452771" cy="36976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A7735A-B34A-4F6D-A9F0-BF629E25225D}"/>
              </a:ext>
            </a:extLst>
          </p:cNvPr>
          <p:cNvSpPr/>
          <p:nvPr/>
        </p:nvSpPr>
        <p:spPr>
          <a:xfrm>
            <a:off x="4254035" y="1444662"/>
            <a:ext cx="451370" cy="461665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26DB894-5C1F-47AC-90A3-065F31900291}"/>
              </a:ext>
            </a:extLst>
          </p:cNvPr>
          <p:cNvSpPr/>
          <p:nvPr/>
        </p:nvSpPr>
        <p:spPr>
          <a:xfrm>
            <a:off x="5733587" y="1611305"/>
            <a:ext cx="16034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29A6FF"/>
                </a:solidFill>
              </a:rPr>
              <a:t>¡NO COINCIDEN!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307EAA1B-5C9D-47E7-9C9A-188EF12092ED}"/>
                  </a:ext>
                </a:extLst>
              </p:cNvPr>
              <p:cNvSpPr/>
              <p:nvPr/>
            </p:nvSpPr>
            <p:spPr>
              <a:xfrm>
                <a:off x="9816796" y="1574571"/>
                <a:ext cx="184909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a-ES" sz="2000" b="1" dirty="0">
                    <a:solidFill>
                      <a:srgbClr val="F25E4F"/>
                    </a:solidFill>
                  </a:rPr>
                  <a:t>Así, </a:t>
                </a:r>
                <a14:m>
                  <m:oMath xmlns:m="http://schemas.openxmlformats.org/officeDocument/2006/math">
                    <m:r>
                      <a:rPr lang="es-ES" sz="2000" b="1" i="0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¡</m:t>
                    </m:r>
                    <m:r>
                      <a:rPr lang="ca-ES" sz="2000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ca-ES" sz="2000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ca-ES" sz="2000" b="1" u="sng" dirty="0">
                    <a:solidFill>
                      <a:srgbClr val="F25E4F"/>
                    </a:solidFill>
                  </a:rPr>
                  <a:t>NO ES </a:t>
                </a:r>
                <a:r>
                  <a:rPr lang="ca-ES" sz="2000" b="1" dirty="0" err="1">
                    <a:solidFill>
                      <a:srgbClr val="F25E4F"/>
                    </a:solidFill>
                  </a:rPr>
                  <a:t>simétrica</a:t>
                </a:r>
                <a:r>
                  <a:rPr lang="ca-ES" sz="2000" b="1" dirty="0">
                    <a:solidFill>
                      <a:srgbClr val="F25E4F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307EAA1B-5C9D-47E7-9C9A-188EF1209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796" y="1574571"/>
                <a:ext cx="1849098" cy="707886"/>
              </a:xfrm>
              <a:prstGeom prst="rect">
                <a:avLst/>
              </a:prstGeom>
              <a:blipFill>
                <a:blip r:embed="rId16"/>
                <a:stretch>
                  <a:fillRect l="-3289" t="-4310" b="-1465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/>
              <p:nvPr/>
            </p:nvSpPr>
            <p:spPr>
              <a:xfrm>
                <a:off x="4910450" y="2982194"/>
                <a:ext cx="6755443" cy="67458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a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ca-E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a-E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ca-E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a-ES" sz="2400" dirty="0">
                    <a:solidFill>
                      <a:schemeClr val="tx1"/>
                    </a:solidFill>
                  </a:rPr>
                  <a:t> es </a:t>
                </a:r>
                <a:r>
                  <a:rPr lang="ca-ES" sz="2400" b="1" dirty="0" err="1">
                    <a:solidFill>
                      <a:schemeClr val="tx1"/>
                    </a:solidFill>
                  </a:rPr>
                  <a:t>Simétrica</a:t>
                </a:r>
                <a:r>
                  <a:rPr lang="ca-E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ca-E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4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ca-ES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ca-ES" sz="2400" b="1" i="1" smtClean="0">
                            <a:latin typeface="Cambria Math" panose="02040503050406030204" pitchFamily="18" charset="0"/>
                          </a:rPr>
                          <m:t>𝒋𝒊</m:t>
                        </m:r>
                      </m:sub>
                    </m:sSub>
                    <m:r>
                      <a:rPr lang="ca-E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ca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ca-ES" sz="24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0" y="2982194"/>
                <a:ext cx="6755443" cy="67458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A92A0AE0-9B83-4A9B-8F0D-7A93485DFC64}"/>
              </a:ext>
            </a:extLst>
          </p:cNvPr>
          <p:cNvSpPr/>
          <p:nvPr/>
        </p:nvSpPr>
        <p:spPr>
          <a:xfrm>
            <a:off x="6428797" y="2610885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Notación</a:t>
            </a:r>
            <a:r>
              <a:rPr lang="ca-ES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 </a:t>
            </a:r>
            <a:r>
              <a:rPr lang="ca-ES" sz="2000" b="1" dirty="0" err="1">
                <a:ln w="9525">
                  <a:solidFill>
                    <a:srgbClr val="F25E4F"/>
                  </a:solidFill>
                  <a:prstDash val="solid"/>
                </a:ln>
              </a:rPr>
              <a:t>Matemática</a:t>
            </a:r>
            <a:endParaRPr lang="ca-ES" sz="2000" b="1" dirty="0">
              <a:ln w="9525">
                <a:solidFill>
                  <a:srgbClr val="F25E4F"/>
                </a:solidFill>
                <a:prstDash val="solid"/>
              </a:ln>
            </a:endParaRPr>
          </a:p>
        </p:txBody>
      </p:sp>
      <p:sp>
        <p:nvSpPr>
          <p:cNvPr id="37" name="Retângulo: Cantos Arredondados 29">
            <a:hlinkClick r:id="rId18" action="ppaction://hlinksldjump"/>
            <a:extLst>
              <a:ext uri="{FF2B5EF4-FFF2-40B4-BE49-F238E27FC236}">
                <a16:creationId xmlns:a16="http://schemas.microsoft.com/office/drawing/2014/main" id="{473618C7-E6BF-4CE1-AF93-CA144BEF5801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 err="1">
                <a:solidFill>
                  <a:schemeClr val="tx1"/>
                </a:solidFill>
              </a:rPr>
              <a:t>Idempotente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0">
            <a:hlinkClick r:id="rId19" action="ppaction://hlinksldjump"/>
            <a:extLst>
              <a:ext uri="{FF2B5EF4-FFF2-40B4-BE49-F238E27FC236}">
                <a16:creationId xmlns:a16="http://schemas.microsoft.com/office/drawing/2014/main" id="{790AA64A-D13D-4845-9FE5-A15E4A5B60E4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 err="1">
                <a:solidFill>
                  <a:schemeClr val="tx1"/>
                </a:solidFill>
              </a:rPr>
              <a:t>Nilpotente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21">
            <a:hlinkClick r:id="rId20" action="ppaction://hlinksldjump"/>
            <a:extLst>
              <a:ext uri="{FF2B5EF4-FFF2-40B4-BE49-F238E27FC236}">
                <a16:creationId xmlns:a16="http://schemas.microsoft.com/office/drawing/2014/main" id="{F9E115C4-B3EE-4984-BEB4-5D8BBCAE6139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 err="1">
                <a:solidFill>
                  <a:schemeClr val="tx1"/>
                </a:solidFill>
              </a:rPr>
              <a:t>Simétrica</a:t>
            </a:r>
            <a:r>
              <a:rPr lang="ca-ES" b="1" dirty="0">
                <a:solidFill>
                  <a:schemeClr val="tx1"/>
                </a:solidFill>
              </a:rPr>
              <a:t> / </a:t>
            </a:r>
            <a:r>
              <a:rPr lang="ca-ES" b="1" dirty="0" err="1">
                <a:solidFill>
                  <a:schemeClr val="tx1"/>
                </a:solidFill>
              </a:rPr>
              <a:t>antisimétrica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23">
            <a:hlinkClick r:id="rId21" action="ppaction://hlinksldjump"/>
            <a:extLst>
              <a:ext uri="{FF2B5EF4-FFF2-40B4-BE49-F238E27FC236}">
                <a16:creationId xmlns:a16="http://schemas.microsoft.com/office/drawing/2014/main" id="{1ED4CBE0-1649-4BE0-9BD2-2F12821BEDF9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6. </a:t>
            </a:r>
            <a:r>
              <a:rPr lang="ca-ES" sz="1600" b="1" dirty="0" err="1">
                <a:solidFill>
                  <a:schemeClr val="tx1"/>
                </a:solidFill>
              </a:rPr>
              <a:t>Otras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err="1">
                <a:solidFill>
                  <a:schemeClr val="tx1"/>
                </a:solidFill>
              </a:rPr>
              <a:t>Denominaciones</a:t>
            </a:r>
            <a:endParaRPr lang="ca-E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0" grpId="0" animBg="1"/>
      <p:bldP spid="44" grpId="0"/>
      <p:bldP spid="47" grpId="0" animBg="1"/>
      <p:bldP spid="49" grpId="0" animBg="1"/>
      <p:bldP spid="50" grpId="0" animBg="1"/>
      <p:bldP spid="51" grpId="0" animBg="1"/>
      <p:bldP spid="53" grpId="0"/>
      <p:bldP spid="54" grpId="0"/>
      <p:bldP spid="55" grpId="0" animBg="1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SCORM_RATE_QUIZZES" val="1"/>
  <p:tag name="ISPRING_SCORM_PASSING_SCORE" val="80.000000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sWkR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FpEUmayotWlAAAAgwEAAC4AAAB1bml2ZXJzYWw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GxaR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BsWkRSNeLgw3wDAAAADAAAIQAAAHVuaXZlcnNhbC9mbGFzaF9za2luX3NldHRpbmdzLnhtbI1WbW/aMBD+XH4FYt9hpd1opRSJviBVY201Or47yQFWHTuyHTr+/e5MHBwIJURI8d3z2OfnzudE5oPL7ga04Ure9Ya9ceciSgqtQdp3yHLBLHRjZuA5vetN/85mvYFDKKH0HKzlcmXQUFq6HFGJynImtzO1Uv2YJR8rrQqZ9sbfplf0RAMHPSCttzloweUH4n4Mb+4fp804wY19tpD1lyyBvsLAkfB0+TR8GrYh5BqMAQrm9nEynPw8wxEsBuFXuR5d31xPWjH2y0zdrxVpww23jjQajq5G180klBaxdV2/WCNXeZG3T0Ou1YpiP2CM6DnDEIqlWA0If7yl5wwcK2tLi5zJt4V/9oz2cWGtkv1ESYtF25dKZ0wgZ+l+rThlhlswXBVVS2DkcdqC4CsoHqXJKWHYCuqqJ5BepqfyhOqBruO/in5XNaGYrBloBE8xDqVTFzF8p2cPLd+Ckx+RhlqJN1qh1hGonmMBY6sLiAZ+RB6zVp+vhcXj7r2hxSPecI9vrDAwXjJhStDe6GF/4JPLNJinNHj/Qokig4ddlOFUdYeHPzzcu8SFyMpWhaZhU5r26wZGj3tBwY9wgdHj5qT6qxTbI/Chhxj+DN0zl7290mXIgdQXEUiG714fP3Iumn9GrccEC5YGB8hUCmNXEe88A0pONHA2imJwEEYk2YavmMV75Ddh4u3cQm6iwYF9V0SNNRNZbgUcV1KiCm0wBnQu6ltt8BBhd/bMxM5gaT22bvTS0zUV5tqNO1+K6qffibQbdC1eYHe9jOkP0O9KCdPrlhRsYqiuuzcP4XRPYP8B/SyXqg1BKgvhzC64RqTanaZWWGYtS9YZRtIcdaWdS15jkqJyvePkySKLQT9hwjn4QqvbCLXmq7XAv11w+IS0Dj/hJJ5d41SS8aqGA4NLMTCdrH197wZkzwphuYANiNIXGGiTJ7YTGTwMx3ukwqkXW2A5W2ll89hXQq3h1RxH8AXGo+pNKHScKWTLYuN2s28IvgsHIQSNuWxrVIVhR3NjVyjhjOhsUAtTEijHCqvmlmlbTrcfu62yDUwkz1z3QDMt4wNrcBFFKJWXIjiXxx/Z/ep0o1QTVdM3eJoJ1BnHwyaC89Qb4zset/FSA4Rd0Rk7Vav+BdtYMZ2+VIBa725wExd3hpeZa7CG5HvFL45oEFhdOirl8R2/+8edzn9QSwMEFAACAAgAbFpEUuZFxhFIBAAAERUAACYAAAB1bml2ZXJzYWwvaHRtbF9wdWJsaXNoaW5nX3NldHRpbmdzLnhtbN1Y3XLaOBS+z1NovNPL4qRNNyljyGTBTJgSoNjpNrOzkxG2wNrIkmvJUHq1T7MP1ifZIwsIBJKKTNhO9iJDfHzOd46+86exd/Y1ZWhCckkFrzlHlUMHER6JmPJxzbkKW69PHSQV5jFmgpOaw4WDzuoHXlYMGZVJQJQCVYkAhstqpmpOolRWdd3pdFqhMsv1W8EKBfiyEonUzXIiCVckdzOGZ/CjZhmRzhzBAgD+UsHnZvWDA4Q8g3Qp4oIRRGOInFN9KMwuVMoc12gNcXQ7zkXB44ZgIkf5eFhzfmn4zaPm24WOQWrSlHBNiayDUItVFccx1UFgFtBvBCWEjhOI9uTYQVMaq6TmvDnWKKDtbqKU2ObkWKM0BFDA1Rw+JQrHWGHzaPwp8lXJhcCI4hnHKY1CeIP08WtOM7wJOu2mf9PthX5wcxFedkwMOxiF/udwB6OwHXb8XfRt4S+u+/6g0+5+uAl7vU7Y7t9ZAaNrhHjuOmMeMCuKPCJLwjyVFOmQY8qgRO/RKImCImc4H5NQtCgkcYSZJA76KyPjjwVmVM2gFw6hF24Jyc5lRiI10GmrOSoviHMHZwAhMMjlsiTevV+WxMnp2tFd4/3uWFuj9LBSOEqgeEBWhua5q6KFGtVdhCNFJ1CY5N4hRwVjQZFlIld1HXTpe1W4jOEBGG8k+Bpz+hkNBYuXfJF0SOIuTiF//RZ30AiSyoC6XkY4CjCHrqYK6IyWFrIYSkVV2c2tufZ5TjFD0LEwdgi6DDbojRKcy7UsLjOpmymq/9EVisg/Db1G9KBqwCh40bVkpf+7KFiMZqJAjN6CnUBQakUK/yUErTY0GuUiLaUMS4Vk6WZCyZTEZzaOrsFFWoAljLeMEWU8fCnoNzQkI5EDLsETGIYgp9LgV3YCzrCUd6B4EeMr06btbtP//EofEMcTzKMdwaE+SZqpveDjGeJCLeyAjggXkpRJiWlcvrM5W+XpaVi2COT5mbKxhi9pWjD8nPBLQlag95jy/XjZJfE/jMDabYInZaPr5i2hocUppMRgwosIBiHl85FqARhhjgRnM4Qj2FBSj40JFYUEiRkQBlo+PUJjD2VaPo3h7gMe85jkVpCHR2/eHr/79eT0fbXifv/7n9ePGs13d59h7c4s78aDlwM7q3tXhB8YPXJR2LBtiTzVhRpvON1++bEwb3dDf3DeCNuf2uH1FoCSvc2d5bl6gW7fp+Wt4t46Hf68fRr454PGBRr4wVUnDKo2NdQV0K4qSqAKR/qGbWPTH/ifrLCBYhu93lUIVeFbdZEfWHnuWfn9YKM1MPeG/sqdwSoE2ANjM9dgEzCaUqjGF9HVVg32pIHwMpp66yWZPtrVZg7sqakJzqNkb5Xzggftz8vJ/5jprdUvty01FJCUaqP/aLs9G+nrrAX+Zfu3Xqe5V/qoHX8vomaflz7ztPw+tPZByHO3fno7APn6Z8z6wb9QSwMEFAACAAgAbFpEUsas6DLAAQAAfgYAAB8AAAB1bml2ZXJzYWwvaHRtbF9za2luX3NldHRpbmdzLmpzjZTBT8IwFMbv/BVkXg3RgU68YYDEhIOJ3oyHrnuMha6vaQuCxv/ddQh23ZvSXuiXH9/ra9fvs9evRsSj/n3/s/5dr5+a61oDp1m9gcumLjr00umREUUGL0UJopAQBcjWIUsmDJz0r1+Eco5k7Zruny0o4/lFSMDq5O+JmgANoW0J7Z0y3FHix/HfPa+rQ0feOacba1EOOEoL0g4k6pLVTHSxrIffYQDjFvQ/6JJxaJjexHdp1kn+Oo7SJONjn+NYKib3C8xxkDK+zjVuZHag50M3fXq1V6CrG1+fyj5M5z4gCmMfLZRh4dn1LJ7F3aTSYAz81B1PJ/HkloQFS0H4DSWju9HkD7RhPK/HH/S2MIU90kmcDJORTyuWQ+uUOGTX2bCJycqrdZqt4gfOws56zbAGIdgedMuq/WEoVBt1xgUqjbk7kTaauEmiAllWyPzATcdukpzbrLPt+jbqyBikqLPj7cGVmz4THMYkajwzDJ7ZinjKZVe4nBENlnzcJqi6oHJBUCJVFymQDLQgRY/bsWHWuPVr1TjTa9AviKLKT3ctYKo4Af0ol+gEZi3jq7LSqobe/Kgg987P7jLcZ+/rG1BLAwQUAAIACABsWkRSlBOzImkAAABuAAAAHAAAAHVuaXZlcnNhbC9sb2NhbF9zZXR0aW5ncy54bWwNzDEOgzAMQNGdU1jeKe3WgcDGVpbSA1jERZEcG5GA4PZk+8PTb/szChy8pWDq8PV4IrDO5oMuDn/TUL8RUib1JKbsUA2h76pWbCb5cs4FJliFLt4mjiUyjxSLHHYRqOFTXv/AHpuuugFQSwMEFAACAAgAFpdCUqqfjlkWCgAAFhkAABcAAAB1bml2ZXJzYWwvdW5pdmVyc2FsLnBuZ+2Ya1RTVxbHjwKKKAXscnwhwaHWdmGliAgEAkKp6GBhxnEKyEtEEpVHwAABAkQeq6IVaNESAiSxr0ErkGKEECCg+EgtMSlggzEPiNBcIISAgRtCSDIXbefDzKxZM/N1+HDXXffc39n/fc7Zd+9z7qU/hoXY2myzAQDYHjkcfAwAi1IAVg9ar0Fawm7z7yK3VYRjIUGgWeA4gTxY4gI/CgSgpXL9UoIV8rwu/XAUAYCNmcvXKjkWlQPAlltHggOP58SpZS2fuhpyLyiWym8ONhAZ/p8JYm1KQonvbpiY2jvSK1PHeHutezuGv8u9jVNzMmyhWei24dSdqkMDl7KHoaJKUjYRu993IE7585lW8vw6AC68FWgNgP0u61UAfGW5E4CD15wtASjbiLgM/lRsD4DzH+xXAxC8LgiB3/lH+OlHgQvzQ/HbE6+4P9qSeCW3n/Pzk2XmrsrhPzPwX6mtwCvwCrwCr8Ar8Aq8Aq/AK/AKvAKvwP+f8NPN64J+PXm6M72GCw1q6Hyn/KNXB1Dezn9jdFLpvHSfSDbNXSXrmeFk3VXz0hzbvIBimBZRpvldWDgJPgunwg7gQjPD9JI4zNguWHpiZ07VLfXH0FFLC17DqPsokxYfYFysCyjw72DXabUo45TE3BkOp/VJD6giBRncBnKaTS/eZCDLH9o9nRqdcgUA86Y7CSpTmvQPmaYF/Tvx+KBj1wKIygUnW7iuOJ2+9ZmkKKJeHAHACeWPI3LOl7n8oznSSY15ok6WSuUJHCEXxKTuOBzi1AhAFz6uYmFJPzncY8i/w2SxbbX1Pi/+6izt7I9wQix0xczpCaq+Q7q2BLpHyFjJTD++ijD3JDUuKQAAuUeENSOg2b572vHzN3pxPUcEKYZaL3buF0YAcjSWCm3Ir6/cZt/2GeriPLk1tRbcJe1GOhXPZEFlmfb+2u+ktZzy0NfmfAMXlhxKmb4h35Sk42k4/i6Syi8RAH/0b+3WvW7vU6S3BRg3NyuwMP6bwk5rN/5SES83WZY7gipvCW2OheTDnpYI4bS1VDJDJWve+7NjYE4+3ViDfnEzsH2qYLpMnd1MDYVFUR7k+8qh4aUJbRXZndybgBeHEh57qhy5ajUA+ZmVNr3LKyKMXupjrO38RVhsnKP0GEynydi9e/i5Un72dkIzp5oa1ce3uqA+r53N5ngStrOkizkazLuFpp81PebnMSPexucYD0nXQ/mBaap6FmOUizJoSSJIjv6EIBXxGiS1lUNDyoxWU0Fam4pexxG2kTemOeFIfTtoLpYKAd8i0YDbphwm7GbEfVnnm959gEFWlSfs5WBpuSNSw8WPVwH/jhBLRT0hVbbtOEHejhNAIp/RKchHUkM9LGWtPk1j0ekNYTl7JHfzH9QbTAKx5BGGxTXqTez4aF7WDgY1lJdeofOWidBt2nn2NDOpczrao7KhiSScZRNKKVem+XDgAbvr3CSsciujKfd3WM0b3LFMvRrNepJkCPjcxQLM9GN+b81mbqzTcrlJ8tqsvT5QBuFlj22VXrqHZXullQ934T+UniDCZ0VRLIFPBL9R3Uw96MiSw9rKGjXnpSfcliGsl5vg/IIdQ5tIHpQKBXzqp+eiEzj/gHhGlCqV6YRns9M0teLsBy6ar5FpedyIomcslmShoRTUNfx77BSKrJlFnxBPD/qdrDi0E9wNIaou6Sca7beEMK7E37uN2R3Twg5KggnIUu1RGSINLNt6daNrEYspETJHvLnnF8p8bG+HLvvRKIk3yzpfdmDiEDf4Hee8JM+7GwmayRmOYbqaaoxlu4cZFONI0IVjjTONOAu4murDfepLHJd+TqKMufnEFirnLhLp92okNT55UVvByNedu63ZuxdHx9s+vjFlpeh40b55k0RIi9tZTxjU62rV3U+sSlpeJAkSKC6BpLMiHbGJmyr1UMHQ5DicRNO2Zm3QFc80JXqz1Bdapm8Nijs1Ffxs39FMcgXfwc3oWyqZr+DvwjexnI5DWNIRclfWTV0VNwvGBs2c2SBYjmJd/XHm99ugUyO1Uff2Jbib5Wue5g2Y969pa2Mei3YnnPPvqY5yS4iBmKreh5jh+9EsY2FzC7uchJWZHEvUH9ZeGs+KwVFblzx56VgBiy2gEfGaTi5zeJ9rEM8lDp1X6uzHEkxYjGWKLNINQBKdpkT0m2lc1ypozevha3Jx/eopq8EUPOmeIsaebvpxAD1UH1mTJUrRpZowbx+ERrMUL7a6bablfussLfTLaK1Qxdl3Z23AKU1iNLHojOzRM8Niqwc7oPLTXxw03nlIWNKjoIFNvZ6StQL5EG6vOBqqpaJgLuUzOumABaJad3Weq72eDDlEpHx8nc95frlykJJGP/TwcrUPW7K307/Htp4bFeGF63TdR58930+dN8Ym47fr+B3GTaUSV5LqsuKVA2xJZF8lVzs5aJgebzSk+E2em3YonjktskjB3D9/VrRDLzK/vyw+kIIqk7xTbxbwGvqEy5NOqLhDdMpUHw1uur7NFZ1GHTwpruPeiIS+YD/i8/Pe7G0tH3Qtr6z/TVY+G7v5rEhjluVtGMqITmijb3nmyyMH2zcXbGsIXy31QHLf1aiAo6NNqBdUdXL1cMcD0mM5eoifHQ8V7UcxzUXq9+yQ71C2vdRDQuhqIX4x3iReXz0o/vTy/ANTJFQtSX+GLq9bd7lJ79QWTx5r1GhOkCTtOLhCc/YHfKXw28T27m5blhoO0/BIJenTUFOIPCKka0xjn0bpWZ5dHBbDej8MBZKVFdF2VeoSHH551M/FhxQi+W0AUDKX4nSs0UlecysYT1PRBHHf1ws4NyJ7eN4QReuLpZzC+qq+EzWSFltDBIum5lYkvJTSWRl9MyIezUs3kPJZJjksKmjxJ4fbC0bPxJY7VnZXkUqdpVQ1yyNx+k6uc5O4uy0/5rtFJG1zkmCnMVLfqtcp2idjOO6tdti4y0Zr3lGqyW3TBOyrZEbTz7RjK2aq+j08hKtTVAXC4FFP8yDnNJ6WDO2Po3CTXiVOqy99XhUj68CFR0dbhEkGNeuDRH96x3AcujD5VVT5bC5JxOeCC5Vh9v5kS4VKgKz/+n+uTd8gtZEpltX9q2o2M0crpbtDcqtM1V9gJDi5b5YKUYELHYRgtDVjVuAvoaYyTCYFPUJsBy7o/q4z4eyoDftKuIDipWgHOq+lcX8sRAo2rnhG72IdT6z4YS2yLUFddM43WfcO0ZaLOq67cbbfw2ADDvZRcvCfLEoXbx0eMt08QBjmZ/gjVT0/POCkPNgKXIegeGOhTvqTH7Yi+OJh8z7CneVtBq5H//jrR3U3AMg0jvB6xJiQ/TqhW+E8Txiiz9N8u1OulQ4GeFkpckR1DL9zXZcQHQmq28C6dcyOztmX89YaSgS+TOeng4Wvf9/znP/HLdlAQ7h5fUvLB+S5uvPLPcCRD8OCm4NOFv8NUEsDBBQAAgAIABaXQlLlZcaxSwAAAGoAAAAbAAAAdW5pdmVyc2FsL3VuaXZlcnNhbC5wbmcueG1ss7GvyM1RKEstKs7Mz7NVMtQzULK34+WyKShKLctMLVeoAIoBBSFASaESyDVCcMszU0oybJUszM0QYhmpmekZJbZKZqbmcEF9oJEAUEsBAgAAFAACAAgAEkRsTmtfMwTVAgAA9wcAAA8AAAAAAAAAAQAAAAAAAAAAAG5vbmUvcGxheWVyLnhtbFBLAQIAABQAAgAIAKmaek64+Zi64gIAAGcKAAAYAAAAAAAAAAEAAAAAAAIDAABub25lL2NvbW1vbl9tZXNzYWdlcy5sbmdQSwECAAAUAAIACACpmnpOtrL3yKUAAACCAQAAKQAAAAAAAAABAAAAAAAaBgAAbm9uZS9wbGF5YmFja19hbmRfbmF2aWdhdGlvbl9zZXR0aW5ncy54bWxQSwECAAAUAAIACACpmnpOH1SKajADAADHDgAAIgAAAAAAAAABAAAAAAAGBwAAbm9uZS9mbGFzaF9wdWJsaXNoaW5nX3NldHRpbmdzLnhtbFBLAQIAABQAAgAIAKmaek5CgcTFGAEAANQCAAAcAAAAAAAAAAEAAAAAAHYKAABub25lL2ZsYXNoX3NraW5fc2V0dGluZ3MueG1sUEsBAgAAFAACAAgAqZp6TtebcJYrAwAAbw4AACEAAAAAAAAAAQAAAAAAyAsAAG5vbmUvaHRtbF9wdWJsaXNoaW5nX3NldHRpbmdzLnhtbFBLAQIAABQAAgAIAKmaek6Oc/b6agAAAOUAAAAaAAAAAAAAAAEAAAAAADIPAABub25lL2h0bWxfc2tpbl9zZXR0aW5ncy5qc1BLAQIAABQAAgAIALCaek68fTX3SgAAAEkAAAAXAAAAAAAAAAEAAAAAANQPAABub25lL2xvY2FsX3NldHRpbmdzLnhtbFBLAQIAABQAAgAIAJO+llA2YVgCRwMAAOEJAAAUAAAAAAAAAAEAAAAAAFMQAAB1bml2ZXJzYWwvcGxheWVyLnhtbFBLAQIAABQAAgAIAGxaRFKcXjIIFAYAADcXAAAdAAAAAAAAAAEAAAAAAMwTAAB1bml2ZXJzYWwvY29tbW9uX21lc3NhZ2VzLmxuZ1BLAQIAABQAAgAIAGxaRFJmsqLVpQAAAIMBAAAuAAAAAAAAAAEAAAAAABsaAAB1bml2ZXJzYWwvcGxheWJhY2tfYW5kX25hdmlnYXRpb25fc2V0dGluZ3MueG1sUEsBAgAAFAACAAgAbFpEUtC9L7ROBAAAhxUAACcAAAAAAAAAAQAAAAAADBsAAHVuaXZlcnNhbC9mbGFzaF9wdWJsaXNoaW5nX3NldHRpbmdzLnhtbFBLAQIAABQAAgAIAGxaRFI14uDDfAMAAAAMAAAhAAAAAAAAAAEAAAAAAJ8fAAB1bml2ZXJzYWwvZmxhc2hfc2tpbl9zZXR0aW5ncy54bWxQSwECAAAUAAIACABsWkRS5kXGEUgEAAARFQAAJgAAAAAAAAABAAAAAABaIwAAdW5pdmVyc2FsL2h0bWxfcHVibGlzaGluZ19zZXR0aW5ncy54bWxQSwECAAAUAAIACABsWkRSxqzoMsABAAB+BgAAHwAAAAAAAAABAAAAAADmJwAAdW5pdmVyc2FsL2h0bWxfc2tpbl9zZXR0aW5ncy5qc1BLAQIAABQAAgAIAGxaRFKUE7MiaQAAAG4AAAAcAAAAAAAAAAEAAAAAAOMpAAB1bml2ZXJzYWwvbG9jYWxfc2V0dGluZ3MueG1sUEsBAgAAFAACAAgAFpdCUqqfjlkWCgAAFhkAABcAAAAAAAAAAAAAAAAAhioAAHVuaXZlcnNhbC91bml2ZXJzYWwucG5nUEsBAgAAFAACAAgAFpdCUuVlxrFLAAAAagAAABsAAAAAAAAAAQAAAAAA0TQAAHVuaXZlcnNhbC91bml2ZXJzYWwucG5nLnhtbFBLBQYAAAAAEgASAFYFAABVNQAAAAA=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UUID" val="{A58748FA-40B2-4FCF-B19B-E913E1015674}"/>
  <p:tag name="ISPRING_SCREEN_RECS_UPDATED" val="C:\Users\usuari\Documents\Jhil·li\LECCIONES\LECCIÓN 11\Lección_11_N1_ES\"/>
  <p:tag name="ISPRING_ULTRA_SCORM_COURCE_TITLE" val="Lección_11_N1_ES"/>
  <p:tag name="ISPRING_OUTPUT_FOLDER" val="[[&quot;\uFFFDd\u0013*{0FCB5101-AEB5-4723-8DCE-7D5C9063266D}&quot;,&quot;C:\\Users\\Carles Serrat\\Desktop\\EngiMath-UPC\\Execution\\LECCIONES_DEF\\LECCIÓN 11&quot;],[&quot;b\uFFFD0F{AB8C8627-7FDD-4AB7-AE54-4F642AE82300}&quot;,&quot;C:\\Users\\usuari\\Downloads\\MBruguera\\CatDef\\LLIÇONS\\LLIÇÓ 11&quot;],[&quot;*\uFFFD\uFFFD\uFFFD{BB4CDCA5-F38E-475C-8C53-186BBAA01A72}&quot;,&quot;C:\\Users\\filom\\Documents\\ENGIMATH\\LESSONS\\MATRICES\\LESSON 11&quot;]]"/>
  <p:tag name="ISPRING_PRESENTATION_TITLE" val="Lección_11_N1_ES"/>
  <p:tag name="ISPRING_RESOURCE_FOLDER" val="C:\Users\Carles Serrat\Desktop\EngiMath-UPC\Execution\LECCIONES_DEF\LECCIÓN 11\Lección_11_N1_ES"/>
  <p:tag name="ISPRING_PRESENTATION_PATH" val="C:\Users\Carles Serrat\Desktop\EngiMath-UPC\Execution\LECCIONES_DEF\LECCIÓN 11\Lección_11_N1_ES.pptx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Tez3AogeF2JlW52w_k98A&quot;,&quot;gi&quot;:&quot;wSl0X83KE9GSQKEOu6QVrg&quot;,&quot;ti&quot;:&quot;characters&quot;,&quot;vs&quot;:{&quot;f&quot;:[802,674,642],&quot;i&quot;:{&quot;d&quot;:&quot;FTez3AogeF2JlW52w_k98A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COkQahJYWh3eNc6L5sd5A&quot;,&quot;gi&quot;:&quot;wSl0X83KE9GSQKEOu6QVrg&quot;,&quot;ti&quot;:&quot;characters&quot;,&quot;vs&quot;:{&quot;f&quot;:[802,674],&quot;i&quot;:{&quot;d&quot;:&quot;BCOkQahJYWh3eNc6L5sd5A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P69YRm_N8geZ_1M6Zv73Q&quot;,&quot;gi&quot;:&quot;wSl0X83KE9GSQKEOu6QVrg&quot;,&quot;ti&quot;:&quot;characters&quot;,&quot;vs&quot;:{&quot;f&quot;:[802,674,642],&quot;i&quot;:{&quot;d&quot;:&quot;hP69YRm_N8geZ_1M6Zv73Q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QiAW_G9c2IOzsDoUm0erw&quot;,&quot;gi&quot;:&quot;wSl0X83KE9GSQKEOu6QVrg&quot;,&quot;ti&quot;:&quot;characters&quot;,&quot;vs&quot;:{&quot;f&quot;:[802,674],&quot;i&quot;:{&quot;d&quot;:&quot;jQiAW_G9c2IOzsDoUm0erw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6vII0yYw5CZUQ-T3FjOgA&quot;,&quot;gi&quot;:&quot;wSl0X83KE9GSQKEOu6QVrg&quot;,&quot;ti&quot;:&quot;characters&quot;,&quot;vs&quot;:{&quot;f&quot;:[802,674],&quot;i&quot;:{&quot;d&quot;:&quot;46vII0yYw5CZUQ-T3FjOgA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Lección_11_N1_ES\quiz\quiz1.quiz"/>
  <p:tag name="ISPRING_QUIZ_FULL_PATH" val="C:\Users\Carles Serrat\Desktop\EngiMath-UPC\Execution\LECCIONES_DEF\LECCIÓN 11\Lección_11_N1_ES\quiz\quiz1.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esztgiCYhtPT4mpmdSktQ&quot;,&quot;gi&quot;:&quot;wSl0X83KE9GSQKEOu6QVrg&quot;,&quot;ti&quot;:&quot;characters&quot;,&quot;vs&quot;:{&quot;f&quot;:[802,674,501],&quot;i&quot;:{&quot;d&quot;:&quot;FesztgiCYhtPT4mpmdSkt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36B3E856E114D9A0F128D2740EF3C" ma:contentTypeVersion="15" ma:contentTypeDescription="Crea un document nou" ma:contentTypeScope="" ma:versionID="33ba93f1bba4d6850953fc67c1c48dcb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d4e40d85d96a0aff56fb07a7f94e9b34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es de la imatge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BE9B68-55A6-43A6-9989-07B3B18BB98A}"/>
</file>

<file path=customXml/itemProps2.xml><?xml version="1.0" encoding="utf-8"?>
<ds:datastoreItem xmlns:ds="http://schemas.openxmlformats.org/officeDocument/2006/customXml" ds:itemID="{B47375D8-B34E-41D9-9361-E6DA483256AC}"/>
</file>

<file path=customXml/itemProps3.xml><?xml version="1.0" encoding="utf-8"?>
<ds:datastoreItem xmlns:ds="http://schemas.openxmlformats.org/officeDocument/2006/customXml" ds:itemID="{0727C0DC-560E-4A30-85E6-172F0F0B4189}"/>
</file>

<file path=docProps/app.xml><?xml version="1.0" encoding="utf-8"?>
<Properties xmlns="http://schemas.openxmlformats.org/officeDocument/2006/extended-properties" xmlns:vt="http://schemas.openxmlformats.org/officeDocument/2006/docPropsVTypes">
  <TotalTime>17026</TotalTime>
  <Words>1916</Words>
  <Application>Microsoft Office PowerPoint</Application>
  <PresentationFormat>Pantalla panoràmica</PresentationFormat>
  <Paragraphs>395</Paragraphs>
  <Slides>21</Slides>
  <Notes>21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Freestyle Script</vt:lpstr>
      <vt:lpstr>Segoe UI</vt:lpstr>
      <vt:lpstr>Segoe UI Semibold</vt:lpstr>
      <vt:lpstr>Tema do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Lección_11_N1_ES</dc:title>
  <dc:creator>Filomena Soares</dc:creator>
  <cp:lastModifiedBy>Administrator</cp:lastModifiedBy>
  <cp:revision>371</cp:revision>
  <dcterms:created xsi:type="dcterms:W3CDTF">2019-03-25T06:42:45Z</dcterms:created>
  <dcterms:modified xsi:type="dcterms:W3CDTF">2021-08-22T08:02:40Z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