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85" r:id="rId4"/>
    <p:sldId id="286" r:id="rId5"/>
    <p:sldId id="292" r:id="rId6"/>
    <p:sldId id="278" r:id="rId7"/>
    <p:sldId id="293" r:id="rId8"/>
    <p:sldId id="290" r:id="rId9"/>
    <p:sldId id="279" r:id="rId10"/>
    <p:sldId id="288" r:id="rId11"/>
    <p:sldId id="280" r:id="rId12"/>
    <p:sldId id="294" r:id="rId13"/>
    <p:sldId id="283" r:id="rId14"/>
  </p:sldIdLst>
  <p:sldSz cx="12192000" cy="6858000"/>
  <p:notesSz cx="6858000" cy="9144000"/>
  <p:custDataLst>
    <p:tags r:id="rId16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B6E2E8"/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4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60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71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76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3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7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3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97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18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130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4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7.png"/><Relationship Id="rId18" Type="http://schemas.openxmlformats.org/officeDocument/2006/relationships/image" Target="../media/image66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64.png"/><Relationship Id="rId17" Type="http://schemas.openxmlformats.org/officeDocument/2006/relationships/image" Target="../media/image6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1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12" Type="http://schemas.openxmlformats.org/officeDocument/2006/relationships/image" Target="../media/image6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68.png"/><Relationship Id="rId5" Type="http://schemas.openxmlformats.org/officeDocument/2006/relationships/slide" Target="slide11.xml"/><Relationship Id="rId10" Type="http://schemas.openxmlformats.org/officeDocument/2006/relationships/image" Target="../media/image67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slide" Target="slide11.xml"/><Relationship Id="rId10" Type="http://schemas.openxmlformats.org/officeDocument/2006/relationships/image" Target="../media/image70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1.xml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71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slide" Target="slide11.xml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5" Type="http://schemas.openxmlformats.org/officeDocument/2006/relationships/image" Target="../media/image12.png"/><Relationship Id="rId10" Type="http://schemas.openxmlformats.org/officeDocument/2006/relationships/slide" Target="slide9.xm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slide" Target="slide11.xml"/><Relationship Id="rId10" Type="http://schemas.openxmlformats.org/officeDocument/2006/relationships/image" Target="../media/image24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slide" Target="slide1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slide" Target="slide11.xml"/><Relationship Id="rId10" Type="http://schemas.openxmlformats.org/officeDocument/2006/relationships/image" Target="../media/image36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.jpg"/><Relationship Id="rId21" Type="http://schemas.openxmlformats.org/officeDocument/2006/relationships/image" Target="../media/image49.png"/><Relationship Id="rId7" Type="http://schemas.openxmlformats.org/officeDocument/2006/relationships/slide" Target="slide6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slide" Target="slide11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6.xml"/><Relationship Id="rId6" Type="http://schemas.openxmlformats.org/officeDocument/2006/relationships/slide" Target="slide11.xml"/><Relationship Id="rId11" Type="http://schemas.openxmlformats.org/officeDocument/2006/relationships/image" Target="../media/image53.png"/><Relationship Id="rId5" Type="http://schemas.openxmlformats.org/officeDocument/2006/relationships/image" Target="../media/image1.jpg"/><Relationship Id="rId15" Type="http://schemas.openxmlformats.org/officeDocument/2006/relationships/image" Target="../media/image57.png"/><Relationship Id="rId10" Type="http://schemas.openxmlformats.org/officeDocument/2006/relationships/slide" Target="slide9.xml"/><Relationship Id="rId19" Type="http://schemas.openxmlformats.org/officeDocument/2006/relationships/image" Target="../media/image61.png"/><Relationship Id="rId4" Type="http://schemas.openxmlformats.org/officeDocument/2006/relationships/notesSlide" Target="../notesSlides/notesSlide9.xml"/><Relationship Id="rId9" Type="http://schemas.openxmlformats.org/officeDocument/2006/relationships/slide" Target="slide6.xml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2">
            <a:extLst>
              <a:ext uri="{FF2B5EF4-FFF2-40B4-BE49-F238E27FC236}">
                <a16:creationId xmlns:a16="http://schemas.microsoft.com/office/drawing/2014/main" id="{052E5A7A-0E3F-49C7-B30E-63C6E64C9555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 dirty="0">
                <a:solidFill>
                  <a:srgbClr val="0C2B8E"/>
                </a:solidFill>
              </a:rPr>
              <a:t>Podeu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ca-ES" dirty="0">
                <a:solidFill>
                  <a:srgbClr val="0C2B8E"/>
                </a:solidFill>
              </a:rPr>
              <a:t>(</a:t>
            </a:r>
            <a:r>
              <a:rPr lang="ca-ES" i="1" dirty="0" err="1">
                <a:solidFill>
                  <a:srgbClr val="0C2B8E"/>
                </a:solidFill>
              </a:rPr>
              <a:t>intro</a:t>
            </a:r>
            <a:r>
              <a:rPr lang="ca-ES" dirty="0">
                <a:solidFill>
                  <a:srgbClr val="0C2B8E"/>
                </a:solidFill>
              </a:rPr>
              <a:t> o clic amb el </a:t>
            </a:r>
            <a:r>
              <a:rPr lang="ca-ES" i="1" dirty="0" err="1">
                <a:solidFill>
                  <a:srgbClr val="0C2B8E"/>
                </a:solidFill>
              </a:rPr>
              <a:t>mouse</a:t>
            </a:r>
            <a:r>
              <a:rPr lang="ca-ES" dirty="0">
                <a:solidFill>
                  <a:srgbClr val="0C2B8E"/>
                </a:solidFill>
              </a:rPr>
              <a:t>) o </a:t>
            </a:r>
            <a:r>
              <a:rPr lang="ca-ES" b="1" dirty="0">
                <a:solidFill>
                  <a:srgbClr val="0C2B8E"/>
                </a:solidFill>
              </a:rPr>
              <a:t>escolliu la secció que us interessi </a:t>
            </a:r>
            <a:r>
              <a:rPr lang="ca-ES" dirty="0">
                <a:solidFill>
                  <a:srgbClr val="0C2B8E"/>
                </a:solidFill>
              </a:rPr>
              <a:t>fent-hi clic.</a:t>
            </a:r>
          </a:p>
          <a:p>
            <a:r>
              <a:rPr lang="ca-ES" dirty="0">
                <a:solidFill>
                  <a:srgbClr val="0C2B8E"/>
                </a:solidFill>
              </a:rPr>
              <a:t>Escolliu “</a:t>
            </a:r>
            <a:r>
              <a:rPr lang="ca-ES" b="1" dirty="0">
                <a:solidFill>
                  <a:srgbClr val="0C2B8E"/>
                </a:solidFill>
              </a:rPr>
              <a:t>Posa’t a prova</a:t>
            </a:r>
            <a:r>
              <a:rPr lang="ca-ES" dirty="0">
                <a:solidFill>
                  <a:srgbClr val="0C2B8E"/>
                </a:solidFill>
              </a:rPr>
              <a:t>” només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u="sng" dirty="0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 dirty="0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70634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56245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186923E-36CF-452D-B180-B0EBF15CA47C}"/>
              </a:ext>
            </a:extLst>
          </p:cNvPr>
          <p:cNvSpPr/>
          <p:nvPr/>
        </p:nvSpPr>
        <p:spPr>
          <a:xfrm>
            <a:off x="4607444" y="5557601"/>
            <a:ext cx="1468750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F2106CDF-1ECB-4DAA-80DE-86AEC1B97FD8}"/>
              </a:ext>
            </a:extLst>
          </p:cNvPr>
          <p:cNvSpPr/>
          <p:nvPr/>
        </p:nvSpPr>
        <p:spPr>
          <a:xfrm>
            <a:off x="9541019" y="4875054"/>
            <a:ext cx="1461926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7BE830-3697-4FF2-9B12-EF9BBE1EC167}"/>
              </a:ext>
            </a:extLst>
          </p:cNvPr>
          <p:cNvSpPr/>
          <p:nvPr/>
        </p:nvSpPr>
        <p:spPr>
          <a:xfrm>
            <a:off x="7126514" y="1360124"/>
            <a:ext cx="4601215" cy="274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76D5BF4-BC69-4D0C-8A67-150E66C870AD}"/>
              </a:ext>
            </a:extLst>
          </p:cNvPr>
          <p:cNvSpPr/>
          <p:nvPr/>
        </p:nvSpPr>
        <p:spPr>
          <a:xfrm>
            <a:off x="2318654" y="1744590"/>
            <a:ext cx="1658260" cy="31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F4E97F-7257-487D-B958-7E17BD4E39FB}"/>
              </a:ext>
            </a:extLst>
          </p:cNvPr>
          <p:cNvSpPr/>
          <p:nvPr/>
        </p:nvSpPr>
        <p:spPr>
          <a:xfrm>
            <a:off x="9658653" y="936000"/>
            <a:ext cx="237549" cy="43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A717ECF-1FA0-4971-A306-B21FEDF1E629}"/>
              </a:ext>
            </a:extLst>
          </p:cNvPr>
          <p:cNvSpPr/>
          <p:nvPr/>
        </p:nvSpPr>
        <p:spPr>
          <a:xfrm>
            <a:off x="9896202" y="935637"/>
            <a:ext cx="237549" cy="43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DF865C6-F27A-45D1-A7ED-E0D2AE478FE5}"/>
              </a:ext>
            </a:extLst>
          </p:cNvPr>
          <p:cNvSpPr/>
          <p:nvPr/>
        </p:nvSpPr>
        <p:spPr>
          <a:xfrm>
            <a:off x="3276715" y="5557601"/>
            <a:ext cx="106628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2CA3907-19BF-40AB-9D13-06EF419A3C40}"/>
              </a:ext>
            </a:extLst>
          </p:cNvPr>
          <p:cNvSpPr/>
          <p:nvPr/>
        </p:nvSpPr>
        <p:spPr>
          <a:xfrm>
            <a:off x="5116879" y="4009936"/>
            <a:ext cx="108939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5615A9-DC6C-444C-B0C0-F7BE571474FF}"/>
              </a:ext>
            </a:extLst>
          </p:cNvPr>
          <p:cNvSpPr/>
          <p:nvPr/>
        </p:nvSpPr>
        <p:spPr>
          <a:xfrm>
            <a:off x="2318654" y="5557601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25D1C3-7251-49B9-8314-2654FD5790C9}"/>
              </a:ext>
            </a:extLst>
          </p:cNvPr>
          <p:cNvSpPr/>
          <p:nvPr/>
        </p:nvSpPr>
        <p:spPr>
          <a:xfrm>
            <a:off x="9333008" y="5960773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matriu elemental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s’obté de fer una certa operació elemental per files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matriu equivalent per files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quan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es fa la mateixa operació elemental per files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9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b="1" dirty="0">
                    <a:solidFill>
                      <a:srgbClr val="F25E4F"/>
                    </a:solidFill>
                  </a:rPr>
                  <a:t>Observació 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Quan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multiplica per l’esquerra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per una matriu elemental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l’efecte que genera en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el mateix que el de la corresponent operació elemental per files.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0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152204" y="403459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291706" y="4009459"/>
                <a:ext cx="8684974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Considerem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i la substitució OEF: Sumar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cops la 1a fila a la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706" y="4009459"/>
                <a:ext cx="8684974" cy="554319"/>
              </a:xfrm>
              <a:prstGeom prst="rect">
                <a:avLst/>
              </a:prstGeom>
              <a:blipFill>
                <a:blip r:embed="rId11"/>
                <a:stretch>
                  <a:fillRect l="-772" b="-439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2133614" y="4515342"/>
                <a:ext cx="702805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Per acabar, comparem els resultats.        Apliquem la OEF 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14" y="4515342"/>
                <a:ext cx="7028058" cy="400110"/>
              </a:xfrm>
              <a:prstGeom prst="rect">
                <a:avLst/>
              </a:prstGeom>
              <a:blipFill>
                <a:blip r:embed="rId12"/>
                <a:stretch>
                  <a:fillRect l="-867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La matriu elemental corresponent és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ja que multiplica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per l’esquerra!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4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768499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2" y="4849715"/>
                <a:ext cx="40034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Per tant, per a provar el resultat hem de calcular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2" y="4849715"/>
                <a:ext cx="4003484" cy="707886"/>
              </a:xfrm>
              <a:prstGeom prst="rect">
                <a:avLst/>
              </a:prstGeom>
              <a:blipFill>
                <a:blip r:embed="rId16"/>
                <a:stretch>
                  <a:fillRect l="-1674" t="-5172" r="-1522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/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/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3">
            <a:extLst>
              <a:ext uri="{FF2B5EF4-FFF2-40B4-BE49-F238E27FC236}">
                <a16:creationId xmlns:a16="http://schemas.microsoft.com/office/drawing/2014/main" id="{B05021EE-6DD7-48A5-AA8F-D50B14CE2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5910" y="596805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16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39" grpId="0" animBg="1"/>
      <p:bldP spid="42" grpId="0" animBg="1"/>
      <p:bldP spid="35" grpId="0" animBg="1"/>
      <p:bldP spid="37" grpId="0" animBg="1"/>
      <p:bldP spid="4" grpId="0" animBg="1"/>
      <p:bldP spid="34" grpId="0" animBg="1"/>
      <p:bldP spid="2" grpId="0"/>
      <p:bldP spid="3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pic>
        <p:nvPicPr>
          <p:cNvPr id="22" name="Imagem 21" descr="Uma imagem com edifício&#10;&#10;Descrição gerada automaticamente">
            <a:extLst>
              <a:ext uri="{FF2B5EF4-FFF2-40B4-BE49-F238E27FC236}">
                <a16:creationId xmlns:a16="http://schemas.microsoft.com/office/drawing/2014/main" id="{3429B193-A714-49F7-B0EA-69BE8E224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55E353-4BB6-4931-9C3E-B4A262C09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31" y="1611969"/>
            <a:ext cx="1074420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A7F02D05-6F3A-4822-9472-04CB9FE9FAD6}"/>
              </a:ext>
            </a:extLst>
          </p:cNvPr>
          <p:cNvSpPr/>
          <p:nvPr/>
        </p:nvSpPr>
        <p:spPr>
          <a:xfrm>
            <a:off x="9517841" y="177522"/>
            <a:ext cx="2638158" cy="1680307"/>
          </a:xfrm>
          <a:prstGeom prst="cloudCallout">
            <a:avLst/>
          </a:prstGeom>
          <a:solidFill>
            <a:srgbClr val="FCFEFC"/>
          </a:solidFill>
          <a:ln>
            <a:solidFill>
              <a:srgbClr val="B6E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4E224C-9A4B-49F1-AC8D-7AB018394D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45" y="457834"/>
            <a:ext cx="1146415" cy="858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8EBA6D-EA2E-4451-8213-B6EDD7A559A2}"/>
              </a:ext>
            </a:extLst>
          </p:cNvPr>
          <p:cNvSpPr txBox="1"/>
          <p:nvPr/>
        </p:nvSpPr>
        <p:spPr>
          <a:xfrm rot="21301648">
            <a:off x="10001084" y="501774"/>
            <a:ext cx="149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latin typeface="Freestyle Script" panose="030804020302050B0404" pitchFamily="66" charset="0"/>
              </a:rPr>
              <a:t>Gaudiu de la pràctica!...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D67A299-CB4F-4571-831A-6D3F5FAF67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SPRING_QUIZ_SHAPE1">
            <a:extLst>
              <a:ext uri="{FF2B5EF4-FFF2-40B4-BE49-F238E27FC236}">
                <a16:creationId xmlns:a16="http://schemas.microsoft.com/office/drawing/2014/main" id="{24DED3AE-84C3-41F4-A9CC-3FE7406064B6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053230BA-9186-4F89-8DF5-4630EA5C82D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252A8954-F4B9-44D7-90E7-AA5D7B247E2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7" name="ISPRING_QUIZ_SHAPE4">
            <a:extLst>
              <a:ext uri="{FF2B5EF4-FFF2-40B4-BE49-F238E27FC236}">
                <a16:creationId xmlns:a16="http://schemas.microsoft.com/office/drawing/2014/main" id="{67502713-919D-4ED8-9887-AFDB12AE34D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79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001717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Posa't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C556B73E-A84F-4504-B0DF-A0624F9D72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Operacions</a:t>
            </a:r>
            <a:r>
              <a:rPr lang="en-GB" b="1" dirty="0">
                <a:solidFill>
                  <a:schemeClr val="tx1"/>
                </a:solidFill>
              </a:rPr>
              <a:t> Elementals per Files (</a:t>
            </a:r>
            <a:r>
              <a:rPr lang="ca-ES" b="1" dirty="0">
                <a:solidFill>
                  <a:schemeClr val="tx1"/>
                </a:solidFill>
              </a:rPr>
              <a:t>OEF)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3FB9F62-4074-414A-AD89-75905B2663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Matrius</a:t>
            </a:r>
            <a:r>
              <a:rPr lang="en-GB" b="1" dirty="0">
                <a:solidFill>
                  <a:schemeClr val="tx1"/>
                </a:solidFill>
              </a:rPr>
              <a:t> Elementals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2A37F7C-6696-454D-B2B3-9F59AB747F2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OEF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Producte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Matrius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9992591-524E-41D5-9A2C-B88D71751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0" y="1350000"/>
            <a:ext cx="14116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85DAD7-E328-4056-A3F6-44C5D63ADB5B}"/>
              </a:ext>
            </a:extLst>
          </p:cNvPr>
          <p:cNvSpPr/>
          <p:nvPr/>
        </p:nvSpPr>
        <p:spPr>
          <a:xfrm>
            <a:off x="2148855" y="2822171"/>
            <a:ext cx="9752857" cy="2364454"/>
          </a:xfrm>
          <a:prstGeom prst="roundRect">
            <a:avLst>
              <a:gd name="adj" fmla="val 1110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82F2C0B5-7DBC-41BF-B9DC-05A1BD4F8E53}"/>
              </a:ext>
            </a:extLst>
          </p:cNvPr>
          <p:cNvSpPr/>
          <p:nvPr/>
        </p:nvSpPr>
        <p:spPr>
          <a:xfrm>
            <a:off x="6531573" y="4519694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3A211E-E590-4B7C-B36E-8E16667304AD}"/>
              </a:ext>
            </a:extLst>
          </p:cNvPr>
          <p:cNvSpPr/>
          <p:nvPr/>
        </p:nvSpPr>
        <p:spPr>
          <a:xfrm>
            <a:off x="4846183" y="4505368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B45EE01-047F-4892-8422-1F2C724B00D0}"/>
              </a:ext>
            </a:extLst>
          </p:cNvPr>
          <p:cNvSpPr/>
          <p:nvPr/>
        </p:nvSpPr>
        <p:spPr>
          <a:xfrm>
            <a:off x="6546558" y="4806737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889875FA-85C7-4ED5-B7AF-7D112A6F16A9}"/>
              </a:ext>
            </a:extLst>
          </p:cNvPr>
          <p:cNvSpPr/>
          <p:nvPr/>
        </p:nvSpPr>
        <p:spPr>
          <a:xfrm>
            <a:off x="4853356" y="4795312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8814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Considerem 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tres operacions següents amb les files de les matrius s’anomenen operacions elementals per files: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INTERCANVI - </a:t>
            </a:r>
            <a:r>
              <a:rPr lang="ca-ES" sz="2400" dirty="0">
                <a:solidFill>
                  <a:sysClr val="windowText" lastClr="000000"/>
                </a:solidFill>
              </a:rPr>
              <a:t>Intercanviar dues files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25461F1-2974-41CE-B69B-3A5B34AFF446}"/>
              </a:ext>
            </a:extLst>
          </p:cNvPr>
          <p:cNvSpPr/>
          <p:nvPr/>
        </p:nvSpPr>
        <p:spPr>
          <a:xfrm>
            <a:off x="2340508" y="313586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4E6436-3F68-495F-96DE-0E9E65EFE08C}"/>
              </a:ext>
            </a:extLst>
          </p:cNvPr>
          <p:cNvSpPr/>
          <p:nvPr/>
        </p:nvSpPr>
        <p:spPr>
          <a:xfrm>
            <a:off x="2148856" y="5416062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6BE359-6262-413F-8DB6-75019F1B2B4F}"/>
              </a:ext>
            </a:extLst>
          </p:cNvPr>
          <p:cNvSpPr/>
          <p:nvPr/>
        </p:nvSpPr>
        <p:spPr>
          <a:xfrm>
            <a:off x="2309692" y="5439763"/>
            <a:ext cx="94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>
                <a:solidFill>
                  <a:srgbClr val="F25E4F"/>
                </a:solidFill>
              </a:rPr>
              <a:t>Observació  - </a:t>
            </a:r>
            <a:r>
              <a:rPr lang="ca-ES" sz="2000" dirty="0">
                <a:solidFill>
                  <a:sysClr val="windowText" lastClr="000000"/>
                </a:solidFill>
              </a:rPr>
              <a:t>Les operacions per files </a:t>
            </a:r>
            <a:r>
              <a:rPr lang="ca-ES" sz="2000" b="1" dirty="0">
                <a:solidFill>
                  <a:sysClr val="windowText" lastClr="000000"/>
                </a:solidFill>
              </a:rPr>
              <a:t>es poden aplicar a qualsevol matriu</a:t>
            </a:r>
            <a:r>
              <a:rPr lang="ca-ES" sz="2000" dirty="0">
                <a:solidFill>
                  <a:sysClr val="windowText" lastClr="000000"/>
                </a:solidFill>
              </a:rPr>
              <a:t>!...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/>
              <p:nvPr/>
            </p:nvSpPr>
            <p:spPr>
              <a:xfrm>
                <a:off x="2297583" y="5816499"/>
                <a:ext cx="95025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Es diu que dues matrius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són </a:t>
                </a:r>
                <a:r>
                  <a:rPr lang="ca-ES" sz="2000" b="1" dirty="0">
                    <a:solidFill>
                      <a:srgbClr val="F25E4F"/>
                    </a:solidFill>
                  </a:rPr>
                  <a:t>equivalents per files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si hi ha una </a:t>
                </a:r>
                <a:r>
                  <a:rPr lang="ca-ES" sz="2000" u="sng" dirty="0">
                    <a:solidFill>
                      <a:sysClr val="windowText" lastClr="000000"/>
                    </a:solidFill>
                  </a:rPr>
                  <a:t>seqüència d’operacions elementals per files que transforma una matriu en l’altra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, i s’escriu: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ca-E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3" y="5816499"/>
                <a:ext cx="9502529" cy="769441"/>
              </a:xfrm>
              <a:prstGeom prst="rect">
                <a:avLst/>
              </a:prstGeom>
              <a:blipFill>
                <a:blip r:embed="rId10"/>
                <a:stretch>
                  <a:fillRect l="-706" t="-3968" r="-641" b="-119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/>
              <p:nvPr/>
            </p:nvSpPr>
            <p:spPr>
              <a:xfrm>
                <a:off x="3617106" y="2940308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Donada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intercanviar les files de les posicions 2 i 3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2940308"/>
                <a:ext cx="8360230" cy="908326"/>
              </a:xfrm>
              <a:prstGeom prst="rect">
                <a:avLst/>
              </a:prstGeom>
              <a:blipFill>
                <a:blip r:embed="rId11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A4FC5D19-8A89-44D1-80F0-0ECF66466061}"/>
              </a:ext>
            </a:extLst>
          </p:cNvPr>
          <p:cNvSpPr/>
          <p:nvPr/>
        </p:nvSpPr>
        <p:spPr>
          <a:xfrm>
            <a:off x="2340508" y="3786212"/>
            <a:ext cx="4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Seguint aquesta notació tenim: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/>
              <p:nvPr/>
            </p:nvSpPr>
            <p:spPr>
              <a:xfrm>
                <a:off x="4613949" y="4185455"/>
                <a:ext cx="280147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   </m:t>
                              </m:r>
                            </m:e>
                            <m:lim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9" y="4185455"/>
                <a:ext cx="2801473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7F9464E-ABAF-4DAC-8762-B4DB66B563E9}"/>
              </a:ext>
            </a:extLst>
          </p:cNvPr>
          <p:cNvSpPr/>
          <p:nvPr/>
        </p:nvSpPr>
        <p:spPr>
          <a:xfrm>
            <a:off x="5612016" y="4674850"/>
            <a:ext cx="818930" cy="375776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67D865-6437-474C-A85B-6567C2CFBE53}"/>
              </a:ext>
            </a:extLst>
          </p:cNvPr>
          <p:cNvSpPr txBox="1"/>
          <p:nvPr/>
        </p:nvSpPr>
        <p:spPr>
          <a:xfrm>
            <a:off x="7597328" y="3646458"/>
            <a:ext cx="407693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Sempre que es fa una </a:t>
            </a:r>
            <a:r>
              <a:rPr lang="ca-ES" sz="2000" b="1" dirty="0"/>
              <a:t>operació elemental</a:t>
            </a:r>
            <a:r>
              <a:rPr lang="ca-ES" sz="2000" dirty="0"/>
              <a:t> per files (o columnes) és </a:t>
            </a:r>
            <a:r>
              <a:rPr lang="ca-ES" sz="2000" b="1" u="sng" dirty="0"/>
              <a:t>important apuntar-ho</a:t>
            </a:r>
            <a:r>
              <a:rPr lang="ca-ES" sz="2000" dirty="0"/>
              <a:t> per a no oblidar-ho!... Vegeu com…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59B9D0B7-D980-4814-BFF0-E9E633BE3149}"/>
              </a:ext>
            </a:extLst>
          </p:cNvPr>
          <p:cNvCxnSpPr>
            <a:cxnSpLocks/>
          </p:cNvCxnSpPr>
          <p:nvPr/>
        </p:nvCxnSpPr>
        <p:spPr>
          <a:xfrm flipH="1">
            <a:off x="6409254" y="4247877"/>
            <a:ext cx="1188074" cy="426973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9A79CED-71B9-4BE6-9B28-1B14EB9B1C40}"/>
              </a:ext>
            </a:extLst>
          </p:cNvPr>
          <p:cNvSpPr/>
          <p:nvPr/>
        </p:nvSpPr>
        <p:spPr>
          <a:xfrm>
            <a:off x="2734350" y="4379744"/>
            <a:ext cx="226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b="1" dirty="0">
                <a:solidFill>
                  <a:srgbClr val="F25E4F"/>
                </a:solidFill>
              </a:rPr>
              <a:t>FÀCIL, </a:t>
            </a:r>
            <a:r>
              <a:rPr lang="ca-ES" sz="2400" dirty="0">
                <a:solidFill>
                  <a:srgbClr val="F25E4F"/>
                </a:solidFill>
              </a:rPr>
              <a:t>oi?...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/>
              <p:nvPr/>
            </p:nvSpPr>
            <p:spPr>
              <a:xfrm>
                <a:off x="5527149" y="4675291"/>
                <a:ext cx="10162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a-ES" sz="16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ca-ES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a-ES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ca-ES" sz="16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49" y="4675291"/>
                <a:ext cx="101623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i 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  <a:blipFill>
                <a:blip r:embed="rId14"/>
                <a:stretch>
                  <a:fillRect l="-2547" t="-8537" b="-207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66AA068-B7D0-4BA0-836B-D043268957C5}"/>
              </a:ext>
            </a:extLst>
          </p:cNvPr>
          <p:cNvCxnSpPr>
            <a:cxnSpLocks/>
          </p:cNvCxnSpPr>
          <p:nvPr/>
        </p:nvCxnSpPr>
        <p:spPr>
          <a:xfrm flipV="1">
            <a:off x="6090556" y="2222841"/>
            <a:ext cx="3204465" cy="2452010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341EE3DA-0223-42D2-84F4-28D4EA948F85}"/>
              </a:ext>
            </a:extLst>
          </p:cNvPr>
          <p:cNvSpPr/>
          <p:nvPr/>
        </p:nvSpPr>
        <p:spPr>
          <a:xfrm rot="19348005">
            <a:off x="7447770" y="2428380"/>
            <a:ext cx="192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dirty="0">
                <a:solidFill>
                  <a:srgbClr val="29A6FF"/>
                </a:solidFill>
              </a:rPr>
              <a:t>generalitzant 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611786" y="154903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3" grpId="0" animBg="1"/>
      <p:bldP spid="63" grpId="1" animBg="1"/>
      <p:bldP spid="22" grpId="0" animBg="1"/>
      <p:bldP spid="32" grpId="0"/>
      <p:bldP spid="2" grpId="0" animBg="1"/>
      <p:bldP spid="3" grpId="0"/>
      <p:bldP spid="38" grpId="0" animBg="1"/>
      <p:bldP spid="39" grpId="0" animBg="1"/>
      <p:bldP spid="11" grpId="0"/>
      <p:bldP spid="60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8FD2100-7776-47AF-BCDB-DC495BAF3BE0}"/>
              </a:ext>
            </a:extLst>
          </p:cNvPr>
          <p:cNvSpPr/>
          <p:nvPr/>
        </p:nvSpPr>
        <p:spPr>
          <a:xfrm>
            <a:off x="2066293" y="3385457"/>
            <a:ext cx="9835419" cy="312314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4387F3F-7A94-4022-935B-7D4A143B520D}"/>
              </a:ext>
            </a:extLst>
          </p:cNvPr>
          <p:cNvSpPr/>
          <p:nvPr/>
        </p:nvSpPr>
        <p:spPr>
          <a:xfrm>
            <a:off x="9431808" y="5348656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4929E1D-B0A4-43DA-B300-6743A5F64AFD}"/>
              </a:ext>
            </a:extLst>
          </p:cNvPr>
          <p:cNvSpPr/>
          <p:nvPr/>
        </p:nvSpPr>
        <p:spPr>
          <a:xfrm>
            <a:off x="10975037" y="5336392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9773903-2E36-4BAC-A746-4A36345E3A1C}"/>
              </a:ext>
            </a:extLst>
          </p:cNvPr>
          <p:cNvSpPr/>
          <p:nvPr/>
        </p:nvSpPr>
        <p:spPr>
          <a:xfrm>
            <a:off x="3279299" y="5342536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EDFB57A-AEE9-416A-94D8-00C5A9FC2455}"/>
              </a:ext>
            </a:extLst>
          </p:cNvPr>
          <p:cNvSpPr/>
          <p:nvPr/>
        </p:nvSpPr>
        <p:spPr>
          <a:xfrm>
            <a:off x="5022920" y="5360857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8814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88149"/>
            <a:ext cx="9859639" cy="2812793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Considerem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tres operacions següents amb les files de les matrius s’anomenen operacions elementals per files: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11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INTERCANVI - </a:t>
            </a:r>
            <a:r>
              <a:rPr lang="ca-ES" sz="2400" dirty="0">
                <a:solidFill>
                  <a:sysClr val="windowText" lastClr="000000"/>
                </a:solidFill>
              </a:rPr>
              <a:t>Intercanviar dues 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i 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  <a:blipFill>
                <a:blip r:embed="rId12"/>
                <a:stretch>
                  <a:fillRect l="-2547" t="-8537" b="-207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611786" y="154903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6" y="2055013"/>
                <a:ext cx="57402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b="1" dirty="0">
                    <a:solidFill>
                      <a:sysClr val="windowText" lastClr="000000"/>
                    </a:solidFill>
                  </a:rPr>
                  <a:t>REESCALAT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una fila per un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diferent de zero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6" y="2055013"/>
                <a:ext cx="5740208" cy="830997"/>
              </a:xfrm>
              <a:prstGeom prst="rect">
                <a:avLst/>
              </a:prstGeom>
              <a:blipFill>
                <a:blip r:embed="rId13"/>
                <a:stretch>
                  <a:fillRect l="-2017" t="-12500" r="-159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556DD8D3-24AF-4F40-AB12-2D7FBDE1793B}"/>
              </a:ext>
            </a:extLst>
          </p:cNvPr>
          <p:cNvSpPr/>
          <p:nvPr/>
        </p:nvSpPr>
        <p:spPr>
          <a:xfrm>
            <a:off x="2340508" y="367295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/>
              <p:nvPr/>
            </p:nvSpPr>
            <p:spPr>
              <a:xfrm>
                <a:off x="3617106" y="3477396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Donada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3477396"/>
                <a:ext cx="8360230" cy="908326"/>
              </a:xfrm>
              <a:prstGeom prst="rect">
                <a:avLst/>
              </a:prstGeom>
              <a:blipFill>
                <a:blip r:embed="rId14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74D96AD-4722-4DBC-9D66-41A01DD90FEE}"/>
              </a:ext>
            </a:extLst>
          </p:cNvPr>
          <p:cNvSpPr/>
          <p:nvPr/>
        </p:nvSpPr>
        <p:spPr>
          <a:xfrm>
            <a:off x="2340508" y="4394132"/>
            <a:ext cx="704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Seguint aquesta notació tenim: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/>
              <p:nvPr/>
            </p:nvSpPr>
            <p:spPr>
              <a:xfrm>
                <a:off x="3039841" y="5019896"/>
                <a:ext cx="293952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1" y="5019896"/>
                <a:ext cx="2939523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D6DAFAA-CB6A-481B-8D5F-F55D751F0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678415"/>
            <a:ext cx="1108710" cy="1820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/>
              <p:nvPr/>
            </p:nvSpPr>
            <p:spPr>
              <a:xfrm>
                <a:off x="9296789" y="5312918"/>
                <a:ext cx="22109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a-ES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789" y="5312918"/>
                <a:ext cx="221099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F0A4BB3-EAC5-4E58-B447-6B8193FE2491}"/>
              </a:ext>
            </a:extLst>
          </p:cNvPr>
          <p:cNvSpPr/>
          <p:nvPr/>
        </p:nvSpPr>
        <p:spPr>
          <a:xfrm>
            <a:off x="4049486" y="5504203"/>
            <a:ext cx="772542" cy="360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9CB4D-F3F5-4FB0-A745-F0D8F2B4D284}"/>
              </a:ext>
            </a:extLst>
          </p:cNvPr>
          <p:cNvSpPr/>
          <p:nvPr/>
        </p:nvSpPr>
        <p:spPr>
          <a:xfrm>
            <a:off x="4272090" y="5875599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F53F876-7EA9-49D7-8726-D2CC15B7B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678414"/>
            <a:ext cx="2403157" cy="1820135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7EFB7AC4-E754-4AF8-8A60-F0F18C1C7228}"/>
              </a:ext>
            </a:extLst>
          </p:cNvPr>
          <p:cNvSpPr/>
          <p:nvPr/>
        </p:nvSpPr>
        <p:spPr>
          <a:xfrm>
            <a:off x="10301770" y="4525170"/>
            <a:ext cx="1728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“antiga” fila</a:t>
            </a:r>
          </a:p>
        </p:txBody>
      </p:sp>
      <p:sp>
        <p:nvSpPr>
          <p:cNvPr id="16" name="Balão: Seta Para Baixo 15">
            <a:extLst>
              <a:ext uri="{FF2B5EF4-FFF2-40B4-BE49-F238E27FC236}">
                <a16:creationId xmlns:a16="http://schemas.microsoft.com/office/drawing/2014/main" id="{FF4B6B98-151C-4642-8D66-6FD5E1257316}"/>
              </a:ext>
            </a:extLst>
          </p:cNvPr>
          <p:cNvSpPr/>
          <p:nvPr/>
        </p:nvSpPr>
        <p:spPr>
          <a:xfrm>
            <a:off x="10338000" y="4486095"/>
            <a:ext cx="1549197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827E089-33CF-4566-AFDC-FC341A5D287E}"/>
              </a:ext>
            </a:extLst>
          </p:cNvPr>
          <p:cNvSpPr/>
          <p:nvPr/>
        </p:nvSpPr>
        <p:spPr>
          <a:xfrm>
            <a:off x="8803281" y="4525858"/>
            <a:ext cx="17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“nova” fila</a:t>
            </a:r>
          </a:p>
        </p:txBody>
      </p:sp>
      <p:sp>
        <p:nvSpPr>
          <p:cNvPr id="62" name="Balão: Seta Para Baixo 61">
            <a:extLst>
              <a:ext uri="{FF2B5EF4-FFF2-40B4-BE49-F238E27FC236}">
                <a16:creationId xmlns:a16="http://schemas.microsoft.com/office/drawing/2014/main" id="{1B5C986E-C98E-4B15-A4B4-5BFE03D59C26}"/>
              </a:ext>
            </a:extLst>
          </p:cNvPr>
          <p:cNvSpPr/>
          <p:nvPr/>
        </p:nvSpPr>
        <p:spPr>
          <a:xfrm>
            <a:off x="8858284" y="4486783"/>
            <a:ext cx="1408580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D4699787-0CE2-4BEA-8EC5-5ED120938897}"/>
              </a:ext>
            </a:extLst>
          </p:cNvPr>
          <p:cNvCxnSpPr>
            <a:cxnSpLocks/>
          </p:cNvCxnSpPr>
          <p:nvPr/>
        </p:nvCxnSpPr>
        <p:spPr>
          <a:xfrm flipH="1" flipV="1">
            <a:off x="9851492" y="2883106"/>
            <a:ext cx="565416" cy="1409218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extLst>
              <a:ext uri="{FF2B5EF4-FFF2-40B4-BE49-F238E27FC236}">
                <a16:creationId xmlns:a16="http://schemas.microsoft.com/office/drawing/2014/main" id="{89D099E5-B489-4C23-9428-EAE1E9841F9D}"/>
              </a:ext>
            </a:extLst>
          </p:cNvPr>
          <p:cNvSpPr/>
          <p:nvPr/>
        </p:nvSpPr>
        <p:spPr>
          <a:xfrm rot="4077903">
            <a:off x="9541574" y="3647167"/>
            <a:ext cx="178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29A6FF"/>
                </a:solidFill>
              </a:rPr>
              <a:t>generalitzant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/>
              <p:nvPr/>
            </p:nvSpPr>
            <p:spPr>
              <a:xfrm>
                <a:off x="8296402" y="2072001"/>
                <a:ext cx="35907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02" y="2072001"/>
                <a:ext cx="3590796" cy="461665"/>
              </a:xfrm>
              <a:prstGeom prst="rect">
                <a:avLst/>
              </a:prstGeom>
              <a:blipFill>
                <a:blip r:embed="rId19"/>
                <a:stretch>
                  <a:fillRect l="-271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E8D2F9FD-68C5-4186-9B62-0D46DF8F5F66}"/>
              </a:ext>
            </a:extLst>
          </p:cNvPr>
          <p:cNvSpPr/>
          <p:nvPr/>
        </p:nvSpPr>
        <p:spPr>
          <a:xfrm>
            <a:off x="10518701" y="208413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29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57" grpId="0" animBg="1"/>
      <p:bldP spid="51" grpId="0" animBg="1"/>
      <p:bldP spid="52" grpId="0" animBg="1"/>
      <p:bldP spid="22" grpId="0" animBg="1"/>
      <p:bldP spid="45" grpId="0"/>
      <p:bldP spid="48" grpId="0"/>
      <p:bldP spid="8" grpId="0"/>
      <p:bldP spid="9" grpId="0" animBg="1"/>
      <p:bldP spid="10" grpId="0"/>
      <p:bldP spid="16" grpId="0" animBg="1"/>
      <p:bldP spid="62" grpId="0" animBg="1"/>
      <p:bldP spid="70" grpId="0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8814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88147"/>
            <a:ext cx="9859639" cy="3974249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15708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Considerem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Les tres operacions següents amb les files de les matrius s’anomenen operacions elementals per files: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66852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82" r="-96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52440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INTERCANVI - </a:t>
            </a:r>
            <a:r>
              <a:rPr lang="ca-ES" sz="2400" dirty="0">
                <a:solidFill>
                  <a:sysClr val="windowText" lastClr="000000"/>
                </a:solidFill>
              </a:rPr>
              <a:t>Intercanviar dues 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i 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536899"/>
                <a:ext cx="3590796" cy="496674"/>
              </a:xfrm>
              <a:prstGeom prst="rect">
                <a:avLst/>
              </a:prstGeom>
              <a:blipFill>
                <a:blip r:embed="rId10"/>
                <a:stretch>
                  <a:fillRect l="-2547" t="-8537" b="-207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626300" y="154903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5" y="2055013"/>
                <a:ext cx="57147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b="1" dirty="0">
                    <a:solidFill>
                      <a:sysClr val="windowText" lastClr="000000"/>
                    </a:solidFill>
                  </a:rPr>
                  <a:t>REESCALAT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Multiplicar una fila per un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diferent de zero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5" y="2055013"/>
                <a:ext cx="5714796" cy="830997"/>
              </a:xfrm>
              <a:prstGeom prst="rect">
                <a:avLst/>
              </a:prstGeom>
              <a:blipFill>
                <a:blip r:embed="rId11"/>
                <a:stretch>
                  <a:fillRect l="-2026" t="-12500" r="-1599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/>
              <p:nvPr/>
            </p:nvSpPr>
            <p:spPr>
              <a:xfrm>
                <a:off x="8285504" y="2072001"/>
                <a:ext cx="35907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04" y="2072001"/>
                <a:ext cx="3590796" cy="461665"/>
              </a:xfrm>
              <a:prstGeom prst="rect">
                <a:avLst/>
              </a:prstGeom>
              <a:blipFill>
                <a:blip r:embed="rId12"/>
                <a:stretch>
                  <a:fillRect l="-2547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952C28E-CA13-4D35-A636-F29AB738568E}"/>
              </a:ext>
            </a:extLst>
          </p:cNvPr>
          <p:cNvSpPr/>
          <p:nvPr/>
        </p:nvSpPr>
        <p:spPr>
          <a:xfrm>
            <a:off x="2268413" y="2836763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SUBSTITUCIÓ - </a:t>
            </a:r>
            <a:r>
              <a:rPr lang="it-IT" sz="2400" dirty="0">
                <a:solidFill>
                  <a:sysClr val="windowText" lastClr="000000"/>
                </a:solidFill>
              </a:rPr>
              <a:t>Substituir una fila per la suma de si mateixa i un múltiple d’una altra fila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ADC177-4254-4150-B726-3AD45E37333F}"/>
              </a:ext>
            </a:extLst>
          </p:cNvPr>
          <p:cNvSpPr/>
          <p:nvPr/>
        </p:nvSpPr>
        <p:spPr>
          <a:xfrm>
            <a:off x="2066293" y="4134967"/>
            <a:ext cx="9835419" cy="256594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42A8589-C774-419D-9CD2-48A0D5BED45E}"/>
              </a:ext>
            </a:extLst>
          </p:cNvPr>
          <p:cNvSpPr/>
          <p:nvPr/>
        </p:nvSpPr>
        <p:spPr>
          <a:xfrm>
            <a:off x="2240028" y="446334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/>
              <p:nvPr/>
            </p:nvSpPr>
            <p:spPr>
              <a:xfrm>
                <a:off x="3446289" y="4267793"/>
                <a:ext cx="8049025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Donada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substituir la fila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la seva suma amb</a:t>
                </a: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89" y="4267793"/>
                <a:ext cx="8049025" cy="908326"/>
              </a:xfrm>
              <a:prstGeom prst="rect">
                <a:avLst/>
              </a:prstGeom>
              <a:blipFill>
                <a:blip r:embed="rId13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74327F71-8116-4DBF-84C6-9AFA6D3020E1}"/>
              </a:ext>
            </a:extLst>
          </p:cNvPr>
          <p:cNvSpPr/>
          <p:nvPr/>
        </p:nvSpPr>
        <p:spPr>
          <a:xfrm>
            <a:off x="10518701" y="208413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C5B60C0-A3B5-4475-B931-1EFE7E77E4D9}"/>
              </a:ext>
            </a:extLst>
          </p:cNvPr>
          <p:cNvSpPr/>
          <p:nvPr/>
        </p:nvSpPr>
        <p:spPr>
          <a:xfrm>
            <a:off x="2240028" y="5122796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Representant l’operació per: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CF1B050C-B70B-43D7-BB57-2A6182781CF5}"/>
              </a:ext>
            </a:extLst>
          </p:cNvPr>
          <p:cNvSpPr/>
          <p:nvPr/>
        </p:nvSpPr>
        <p:spPr>
          <a:xfrm>
            <a:off x="6018589" y="5043257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580E105-0286-47E7-B9C8-83CE5FD3F7E9}"/>
              </a:ext>
            </a:extLst>
          </p:cNvPr>
          <p:cNvSpPr/>
          <p:nvPr/>
        </p:nvSpPr>
        <p:spPr>
          <a:xfrm>
            <a:off x="6752723" y="5043257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/>
              <p:nvPr/>
            </p:nvSpPr>
            <p:spPr>
              <a:xfrm>
                <a:off x="5901709" y="5061241"/>
                <a:ext cx="2585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09" y="5061241"/>
                <a:ext cx="2585644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36C4FBE0-5E27-4DB9-9FC9-535ED99FCBE1}"/>
              </a:ext>
            </a:extLst>
          </p:cNvPr>
          <p:cNvSpPr/>
          <p:nvPr/>
        </p:nvSpPr>
        <p:spPr>
          <a:xfrm>
            <a:off x="2240028" y="5714691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rgbClr val="0C2B8E"/>
                </a:solidFill>
              </a:rPr>
              <a:t>Tenim: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/>
              <p:nvPr/>
            </p:nvSpPr>
            <p:spPr>
              <a:xfrm>
                <a:off x="3333461" y="5634799"/>
                <a:ext cx="3636060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sz="20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ca-ES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ca-ES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61" y="5634799"/>
                <a:ext cx="3636060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/>
              <p:nvPr/>
            </p:nvSpPr>
            <p:spPr>
              <a:xfrm>
                <a:off x="5118583" y="3214161"/>
                <a:ext cx="5714796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– sumar 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amb un múltiple de la fila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– notació: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83" y="3214161"/>
                <a:ext cx="5714796" cy="866006"/>
              </a:xfrm>
              <a:prstGeom prst="rect">
                <a:avLst/>
              </a:prstGeom>
              <a:blipFill>
                <a:blip r:embed="rId16"/>
                <a:stretch>
                  <a:fillRect l="-1708" t="-5634" r="-747" b="-119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32449E58-107D-426B-A71B-2EB0FD284AB7}"/>
              </a:ext>
            </a:extLst>
          </p:cNvPr>
          <p:cNvSpPr/>
          <p:nvPr/>
        </p:nvSpPr>
        <p:spPr>
          <a:xfrm>
            <a:off x="6464615" y="3575678"/>
            <a:ext cx="1939158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53">
                <a:extLst>
                  <a:ext uri="{FF2B5EF4-FFF2-40B4-BE49-F238E27FC236}">
                    <a16:creationId xmlns:a16="http://schemas.microsoft.com/office/drawing/2014/main" id="{8C0895F3-5A9F-4828-AD62-7F2BF4288F13}"/>
                  </a:ext>
                </a:extLst>
              </p:cNvPr>
              <p:cNvSpPr/>
              <p:nvPr/>
            </p:nvSpPr>
            <p:spPr>
              <a:xfrm>
                <a:off x="9023903" y="4907353"/>
                <a:ext cx="267461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cops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la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fila</m:t>
                      </m:r>
                      <m:r>
                        <m:rPr>
                          <m:nor/>
                        </m:rPr>
                        <a:rPr lang="ca-ES" sz="2400" dirty="0">
                          <a:solidFill>
                            <a:sysClr val="windowText" lastClr="000000"/>
                          </a:solidFill>
                        </a:rPr>
                        <m:t> 1</m:t>
                      </m:r>
                      <m:r>
                        <a:rPr lang="ca-E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53">
                <a:extLst>
                  <a:ext uri="{FF2B5EF4-FFF2-40B4-BE49-F238E27FC236}">
                    <a16:creationId xmlns:a16="http://schemas.microsoft.com/office/drawing/2014/main" id="{8C0895F3-5A9F-4828-AD62-7F2BF4288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903" y="4907353"/>
                <a:ext cx="2674610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3" grpId="0"/>
      <p:bldP spid="59" grpId="0" animBg="1"/>
      <p:bldP spid="60" grpId="0" animBg="1"/>
      <p:bldP spid="63" grpId="0"/>
      <p:bldP spid="75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8C2B12A4-F8D6-4CB4-B64B-BFEDDD94BC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D372536C-3B21-4304-B13A-290949CDEA4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D8BC9A4-92BC-4BA4-9DE1-131DB00517C7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B106AD7A-6938-4261-8AFF-2CAD2531EF7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69DC1DAE-1BDB-4583-BC51-83AD86801F7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27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99599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491A725-5BF3-40F7-A666-78CA98206F5C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s’anomena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 Elemental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es pot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obtenir de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matriu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identitat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una única operació elemental per files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  <a:blipFill>
                <a:blip r:embed="rId9"/>
                <a:stretch>
                  <a:fillRect l="-950" t="-5839" r="-1013" b="-15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502740F-C071-4AE0-9645-F2743DF9657C}"/>
              </a:ext>
            </a:extLst>
          </p:cNvPr>
          <p:cNvSpPr/>
          <p:nvPr/>
        </p:nvSpPr>
        <p:spPr>
          <a:xfrm>
            <a:off x="2046203" y="2430569"/>
            <a:ext cx="9859635" cy="4078268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2C33EE-F9E0-4243-88D4-BE84B0214094}"/>
              </a:ext>
            </a:extLst>
          </p:cNvPr>
          <p:cNvSpPr/>
          <p:nvPr/>
        </p:nvSpPr>
        <p:spPr>
          <a:xfrm>
            <a:off x="2301503" y="265478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943D7CF3-AE3A-477E-A052-E1985B23A939}"/>
              </a:ext>
            </a:extLst>
          </p:cNvPr>
          <p:cNvSpPr/>
          <p:nvPr/>
        </p:nvSpPr>
        <p:spPr>
          <a:xfrm>
            <a:off x="2650615" y="5720668"/>
            <a:ext cx="1924901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1</a:t>
            </a:r>
          </a:p>
          <a:p>
            <a:pPr algn="ctr"/>
            <a:r>
              <a:rPr lang="ca-ES" sz="1100" dirty="0"/>
              <a:t>(feu clic per veure l'operació)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856B94F-0FC8-42A0-81C4-D654B8C077C5}"/>
              </a:ext>
            </a:extLst>
          </p:cNvPr>
          <p:cNvSpPr/>
          <p:nvPr/>
        </p:nvSpPr>
        <p:spPr>
          <a:xfrm>
            <a:off x="6097048" y="5712875"/>
            <a:ext cx="1924901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2</a:t>
            </a:r>
          </a:p>
          <a:p>
            <a:pPr lvl="0" algn="ctr"/>
            <a:r>
              <a:rPr lang="ca-ES" sz="1100" dirty="0"/>
              <a:t>(feu clic per veure l'operació)</a:t>
            </a:r>
            <a:endParaRPr lang="ca-ES" sz="1100" dirty="0">
              <a:solidFill>
                <a:prstClr val="white"/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1CEC39B-B10A-41FB-AAB4-F0EFB3BEA38F}"/>
              </a:ext>
            </a:extLst>
          </p:cNvPr>
          <p:cNvSpPr/>
          <p:nvPr/>
        </p:nvSpPr>
        <p:spPr>
          <a:xfrm>
            <a:off x="9541385" y="5712875"/>
            <a:ext cx="1924901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3</a:t>
            </a:r>
          </a:p>
          <a:p>
            <a:pPr lvl="0" algn="ctr"/>
            <a:r>
              <a:rPr lang="ca-ES" sz="1100" dirty="0"/>
              <a:t>(feu clic per veure l'operació)</a:t>
            </a:r>
            <a:endParaRPr lang="ca-ES" sz="11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/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2a fila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per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</mc:Choice>
        <mc:Fallback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blipFill>
                <a:blip r:embed="rId10"/>
                <a:stretch>
                  <a:fillRect b="-85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/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ysClr val="windowText" lastClr="000000"/>
                    </a:solidFill>
                  </a:rPr>
                  <a:t>Intercanviar la 2a i 4a files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blipFill>
                <a:blip r:embed="rId11"/>
                <a:stretch>
                  <a:fillRect l="-1463" t="-5172" r="-3171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/>
              <p:nvPr/>
            </p:nvSpPr>
            <p:spPr>
              <a:xfrm>
                <a:off x="9073347" y="4930409"/>
                <a:ext cx="277443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4 cops la 3a fila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1a fila</a:t>
                </a:r>
              </a:p>
            </p:txBody>
          </p:sp>
        </mc:Choice>
        <mc:Fallback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347" y="4930409"/>
                <a:ext cx="2774435" cy="707886"/>
              </a:xfrm>
              <a:prstGeom prst="rect">
                <a:avLst/>
              </a:prstGeom>
              <a:blipFill>
                <a:blip r:embed="rId12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63">
            <a:extLst>
              <a:ext uri="{FF2B5EF4-FFF2-40B4-BE49-F238E27FC236}">
                <a16:creationId xmlns:a16="http://schemas.microsoft.com/office/drawing/2014/main" id="{8161503F-CC89-487E-9564-48AFA6DCA909}"/>
              </a:ext>
            </a:extLst>
          </p:cNvPr>
          <p:cNvSpPr/>
          <p:nvPr/>
        </p:nvSpPr>
        <p:spPr>
          <a:xfrm>
            <a:off x="3890304" y="2656911"/>
            <a:ext cx="6447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A continuació es mostren tres matrius elementals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/>
              <p:nvPr/>
            </p:nvSpPr>
            <p:spPr>
              <a:xfrm>
                <a:off x="3146200" y="3849877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00" y="3849877"/>
                <a:ext cx="1432187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/>
              <p:nvPr/>
            </p:nvSpPr>
            <p:spPr>
              <a:xfrm>
                <a:off x="5834540" y="3368389"/>
                <a:ext cx="2276200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40" y="3368389"/>
                <a:ext cx="2276200" cy="13769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/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tângulo 67">
            <a:extLst>
              <a:ext uri="{FF2B5EF4-FFF2-40B4-BE49-F238E27FC236}">
                <a16:creationId xmlns:a16="http://schemas.microsoft.com/office/drawing/2014/main" id="{3A5E2A2C-3E93-4A8E-82E7-EEDF2BC43726}"/>
              </a:ext>
            </a:extLst>
          </p:cNvPr>
          <p:cNvSpPr/>
          <p:nvPr/>
        </p:nvSpPr>
        <p:spPr>
          <a:xfrm>
            <a:off x="2221119" y="1755525"/>
            <a:ext cx="962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Normalment es representen amb la majúscula </a:t>
            </a:r>
            <a:r>
              <a:rPr lang="ca-ES" sz="2400" b="1" dirty="0">
                <a:solidFill>
                  <a:sysClr val="windowText" lastClr="000000"/>
                </a:solidFill>
              </a:rPr>
              <a:t>E</a:t>
            </a:r>
            <a:r>
              <a:rPr lang="ca-ES" sz="2400" dirty="0">
                <a:solidFill>
                  <a:sysClr val="windowText" lastClr="000000"/>
                </a:solidFill>
              </a:rPr>
              <a:t>. Per exemple: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/>
              <p:nvPr/>
            </p:nvSpPr>
            <p:spPr>
              <a:xfrm>
                <a:off x="2424956" y="3942467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956" y="3942467"/>
                <a:ext cx="98796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/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/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55" grpId="0" animBg="1"/>
      <p:bldP spid="56" grpId="0" animBg="1"/>
      <p:bldP spid="57" grpId="0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2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7B8381A-BC03-4FAB-8AEB-58B20DCD11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68E5C33A-5E45-4433-99D5-2E3631A7B40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647D68B0-77CD-443B-A077-03D179DBD1A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F4D4EF6C-AAB0-40CA-A1E4-3CD3E725977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E3ED2431-2CC7-498A-914F-E8D869D320F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48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68579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s’aplica una operació elemental per files a una matriu identitat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a generar una matriu elemental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hi ha una segona operació elemental per files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quan s’aplica 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genera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  <a:blipFill>
                <a:blip r:embed="rId9"/>
                <a:stretch>
                  <a:fillRect l="-976" t="-4061" r="-104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3C2C904F-9A37-4E37-A0A6-8EE089B8C080}"/>
              </a:ext>
            </a:extLst>
          </p:cNvPr>
          <p:cNvSpPr/>
          <p:nvPr/>
        </p:nvSpPr>
        <p:spPr>
          <a:xfrm>
            <a:off x="2066293" y="2433957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/>
              <p:nvPr/>
            </p:nvSpPr>
            <p:spPr>
              <a:xfrm>
                <a:off x="2106114" y="2507900"/>
                <a:ext cx="47466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b="1" dirty="0">
                    <a:solidFill>
                      <a:srgbClr val="F25E4F"/>
                    </a:solidFill>
                  </a:rPr>
                  <a:t>Operacions per files 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que generen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14" y="2507900"/>
                <a:ext cx="4746660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FFE4173A-25D8-4612-8359-552961343BBA}"/>
              </a:ext>
            </a:extLst>
          </p:cNvPr>
          <p:cNvSpPr/>
          <p:nvPr/>
        </p:nvSpPr>
        <p:spPr>
          <a:xfrm>
            <a:off x="709905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/>
              <p:nvPr/>
            </p:nvSpPr>
            <p:spPr>
              <a:xfrm>
                <a:off x="7114091" y="2507900"/>
                <a:ext cx="47745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b="1" dirty="0">
                    <a:solidFill>
                      <a:srgbClr val="F25E4F"/>
                    </a:solidFill>
                  </a:rPr>
                  <a:t>Operacions per files 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que generen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1" y="2507900"/>
                <a:ext cx="4774535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/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  <a:blipFill>
                <a:blip r:embed="rId12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/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Multiplicar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per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  <a:blipFill>
                <a:blip r:embed="rId13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/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Intercanviar les files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  <a:blipFill>
                <a:blip r:embed="rId14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/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Intercanviar les files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  <a:blipFill>
                <a:blip r:embed="rId15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/>
              <p:nvPr/>
            </p:nvSpPr>
            <p:spPr>
              <a:xfrm>
                <a:off x="2405746" y="3832381"/>
                <a:ext cx="42287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cops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fila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832381"/>
                <a:ext cx="4228712" cy="400110"/>
              </a:xfrm>
              <a:prstGeom prst="rect">
                <a:avLst/>
              </a:prstGeom>
              <a:blipFill>
                <a:blip r:embed="rId16"/>
                <a:stretch>
                  <a:fillRect l="-2020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/>
              <p:nvPr/>
            </p:nvSpPr>
            <p:spPr>
              <a:xfrm>
                <a:off x="7391403" y="3832381"/>
                <a:ext cx="42771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000" b="1" dirty="0">
                    <a:solidFill>
                      <a:sysClr val="windowText" lastClr="000000"/>
                    </a:solidFill>
                  </a:rPr>
                  <a:t>Sumar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cops la fila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a la fila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832381"/>
                <a:ext cx="4277172" cy="400110"/>
              </a:xfrm>
              <a:prstGeom prst="rect">
                <a:avLst/>
              </a:prstGeom>
              <a:blipFill>
                <a:blip r:embed="rId17"/>
                <a:stretch>
                  <a:fillRect l="-1997" t="-20000" b="-32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74F6F8E-EEC2-431F-9913-AD39A79A4F6E}"/>
              </a:ext>
            </a:extLst>
          </p:cNvPr>
          <p:cNvSpPr/>
          <p:nvPr/>
        </p:nvSpPr>
        <p:spPr>
          <a:xfrm>
            <a:off x="2066293" y="4760313"/>
            <a:ext cx="9859639" cy="191179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E9D6EE91-E0B9-43C9-8AAE-9D378200F809}"/>
              </a:ext>
            </a:extLst>
          </p:cNvPr>
          <p:cNvSpPr/>
          <p:nvPr/>
        </p:nvSpPr>
        <p:spPr>
          <a:xfrm>
            <a:off x="2221192" y="482625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/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Utilitzarem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per exemplificar…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  <a:blipFill>
                <a:blip r:embed="rId18"/>
                <a:stretch>
                  <a:fillRect l="-802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/>
              <p:nvPr/>
            </p:nvSpPr>
            <p:spPr>
              <a:xfrm>
                <a:off x="2268199" y="5445603"/>
                <a:ext cx="4172231" cy="78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f>
                                    <m:fPr>
                                      <m:ctrlPr>
                                        <a:rPr lang="ca-ES" sz="20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9" y="5445603"/>
                <a:ext cx="4172231" cy="78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/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↔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/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a-ES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/>
              <p:nvPr/>
            </p:nvSpPr>
            <p:spPr>
              <a:xfrm>
                <a:off x="2649613" y="6024501"/>
                <a:ext cx="40393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3" y="6024501"/>
                <a:ext cx="4039352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/>
              <p:nvPr/>
            </p:nvSpPr>
            <p:spPr>
              <a:xfrm>
                <a:off x="7688780" y="5528425"/>
                <a:ext cx="3924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80" y="5528425"/>
                <a:ext cx="392467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/>
              <p:nvPr/>
            </p:nvSpPr>
            <p:spPr>
              <a:xfrm>
                <a:off x="7234938" y="6346323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ca-ES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ca-ES" sz="20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938" y="6346323"/>
                <a:ext cx="45655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 animBg="1"/>
      <p:bldP spid="35" grpId="0" animBg="1"/>
      <p:bldP spid="43" grpId="0" animBg="1"/>
      <p:bldP spid="50" grpId="0"/>
      <p:bldP spid="73" grpId="0"/>
      <p:bldP spid="74" grpId="0"/>
      <p:bldP spid="75" grpId="0"/>
      <p:bldP spid="76" grpId="0" build="allAtOnce"/>
      <p:bldP spid="7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12</a:t>
            </a:r>
          </a:p>
        </p:txBody>
      </p:sp>
      <p:sp>
        <p:nvSpPr>
          <p:cNvPr id="33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Operacions Elementals per Files (OEF)</a:t>
            </a: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Elementals</a:t>
            </a:r>
          </a:p>
        </p:txBody>
      </p:sp>
      <p:sp>
        <p:nvSpPr>
          <p:cNvPr id="40" name="Retângulo: Cantos Arredondados 39">
            <a:hlinkClick r:id="rId10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OEF i Producte de Matrius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66293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matriu elemental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s’obté de fer una certa operació elemental per files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producte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matriu equivalent per files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quan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es fa la mateixa operació elemental per files en </a:t>
                </a:r>
                <a14:m>
                  <m:oMath xmlns:m="http://schemas.openxmlformats.org/officeDocument/2006/math">
                    <m:r>
                      <a:rPr lang="ca-ES" sz="2400" i="1" u="sng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11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b="1" dirty="0">
                    <a:solidFill>
                      <a:srgbClr val="F25E4F"/>
                    </a:solidFill>
                  </a:rPr>
                  <a:t>Observació  -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Quan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multiplica per l’esquerra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per una matriu elemental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l’efecte que genera en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el mateix que el de la corresponent operació elemental per files.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2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70634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152204" y="403459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297836" y="4009459"/>
                <a:ext cx="8689787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Considerem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i la substitució OEF: Sumar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cops la 1a fila a la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36" y="4009459"/>
                <a:ext cx="8689787" cy="554319"/>
              </a:xfrm>
              <a:prstGeom prst="rect">
                <a:avLst/>
              </a:prstGeom>
              <a:blipFill>
                <a:blip r:embed="rId13"/>
                <a:stretch>
                  <a:fillRect l="-772" b="-439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2133614" y="4515342"/>
                <a:ext cx="68684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Per acabar, comparem els resultats.        Apliquem la OEF a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14" y="4515342"/>
                <a:ext cx="6868401" cy="400110"/>
              </a:xfrm>
              <a:prstGeom prst="rect">
                <a:avLst/>
              </a:prstGeom>
              <a:blipFill>
                <a:blip r:embed="rId14"/>
                <a:stretch>
                  <a:fillRect l="-887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La matriu elemental corresponent és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ja que multiplica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per l’esquerra!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6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768499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ca-ES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ca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8528F0-AE3F-4FB6-A3F5-647530C12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4138343" y="5252927"/>
            <a:ext cx="2165130" cy="141293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41C3FCC-80EC-4515-94DE-43582EF792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>
          <a:xfrm>
            <a:off x="4162330" y="4987310"/>
            <a:ext cx="1925717" cy="16662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401092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000" dirty="0">
                    <a:solidFill>
                      <a:srgbClr val="0C2B8E"/>
                    </a:solidFill>
                  </a:rPr>
                  <a:t>Per tant, per a provar el resultat hem de calcular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4010924" cy="707886"/>
              </a:xfrm>
              <a:prstGeom prst="rect">
                <a:avLst/>
              </a:prstGeom>
              <a:blipFill>
                <a:blip r:embed="rId20"/>
                <a:stretch>
                  <a:fillRect l="-1672" t="-5172" r="-1520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3" grpId="0" animBg="1"/>
      <p:bldP spid="54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JW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iVt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Ilb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JW0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iVt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iVt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CJW0RSlBOzImkAAABuAAAAHAAAAHVuaXZlcnNhbC9sb2NhbF9zZXR0aW5ncy54bWwNzDEOgzAMQNGdU1jeKe3WgcDGVpbSA1jERZEcG5GA4PZk+8PTb/szChy8pWDq8PV4IrDO5oMuDn/TUL8RUib1JKbsUA2h76pWbCb5cs4FJliFLt4mjiUyjxSLHHYRqOFTXv/AHpuuugFQSwMEFAACAAgAepl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HqZ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IlbRFKcXjIIFAYAADcXAAAdAAAAAAAAAAEAAAAAAMwTAAB1bml2ZXJzYWwvY29tbW9uX21lc3NhZ2VzLmxuZ1BLAQIAABQAAgAIAIlbRFJmsqLVpQAAAIMBAAAuAAAAAAAAAAEAAAAAABsaAAB1bml2ZXJzYWwvcGxheWJhY2tfYW5kX25hdmlnYXRpb25fc2V0dGluZ3MueG1sUEsBAgAAFAACAAgAiVtEUtC9L7ROBAAAhxUAACcAAAAAAAAAAQAAAAAADBsAAHVuaXZlcnNhbC9mbGFzaF9wdWJsaXNoaW5nX3NldHRpbmdzLnhtbFBLAQIAABQAAgAIAIlbRFI14uDDfAMAAAAMAAAhAAAAAAAAAAEAAAAAAJ8fAAB1bml2ZXJzYWwvZmxhc2hfc2tpbl9zZXR0aW5ncy54bWxQSwECAAAUAAIACACJW0RS5kXGEUgEAAARFQAAJgAAAAAAAAABAAAAAABaIwAAdW5pdmVyc2FsL2h0bWxfcHVibGlzaGluZ19zZXR0aW5ncy54bWxQSwECAAAUAAIACACJW0RSxqzoMsABAAB+BgAAHwAAAAAAAAABAAAAAADmJwAAdW5pdmVyc2FsL2h0bWxfc2tpbl9zZXR0aW5ncy5qc1BLAQIAABQAAgAIAIlbRFKUE7MiaQAAAG4AAAAcAAAAAAAAAAEAAAAAAOMpAAB1bml2ZXJzYWwvbG9jYWxfc2V0dGluZ3MueG1sUEsBAgAAFAACAAgAeplCUqqfjlkWCgAAFhkAABcAAAAAAAAAAAAAAAAAhioAAHVuaXZlcnNhbC91bml2ZXJzYWwucG5nUEsBAgAAFAACAAgAeplCUuVlxrFLAAAAagAAABsAAAAAAAAAAQAAAAAA0TQAAHVuaXZlcnNhbC91bml2ZXJzYWwucG5nLnhtbFBLBQYAAAAAEgASAFYFAABVNQAAAAA="/>
  <p:tag name="ISPRING_UUID" val="{7EE42A97-8515-42A3-9611-D570A160A409}"/>
  <p:tag name="ISPRING_RESOURCE_FOLDER" val="C:\Users\usuari\Downloads\MBruguera\Cat\Lliço 12\Lliçó_12_N1_CT\"/>
  <p:tag name="ISPRING_PRESENTATION_PATH" val="C:\Users\usuari\Downloads\MBruguera\Cat\Lliço 12\Lliçó_12_N1_CT.pptx"/>
  <p:tag name="ISPRING_SCREEN_RECS_UPDATED" val="C:\Users\usuari\Downloads\MBruguera\Cat\Lliço 12\Lliçó_12_N1_CT\"/>
  <p:tag name="ISPRING_ULTRA_SCORM_COURCE_TITLE" val="Lliçó_12_N1_CT"/>
  <p:tag name="ISPRING_PRESENTATION_TITLE" val="Lliçó_12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b\uFFFD0F{AB8C8627-7FDD-4AB7-AE54-4F642AE82300}&quot;,&quot;C:\\Users\\usuari\\Downloads\\MBruguera\\CatDef\\LLIÇONS\\LLIÇÓ 12&quot;],[&quot;\uFFFDd\u0013*{0FCB5101-AEB5-4723-8DCE-7D5C9063266D}&quot;,&quot;C:\\Users\\Carles Serrat\\Desktop\\EngiMath-UPC\\Execution\\LLIÇONS\\LLIÇÓ 12&quot;],[&quot;*\uFFFD\uFFFD\uFFFD{BB4CDCA5-F38E-475C-8C53-186BBAA01A72}&quot;,&quot;C:\\Users\\filom\\Documents\\ENGIMATH\\LESSONS\\MATRICES\\LESSON 1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VM20rkquwtcFHBgap1YtQ&quot;,&quot;gi&quot;:&quot;hnyKmQIuXSuRoxuPFHJH7A&quot;,&quot;ti&quot;:&quot;characters&quot;,&quot;vs&quot;:{&quot;f&quot;:[853,854],&quot;i&quot;:{&quot;d&quot;:&quot;zVM20rkquwtcFHBgap1Yt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bsmkVIpdcG8d2PugFxieQ&quot;,&quot;gi&quot;:&quot;hnyKmQIuXSuRoxuPFHJH7A&quot;,&quot;ti&quot;:&quot;characters&quot;,&quot;vs&quot;:{&quot;f&quot;:[853,854],&quot;i&quot;:{&quot;d&quot;:&quot;PbsmkVIpdcG8d2PugFxie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uFumS9cHodFckbh6VqcoA&quot;,&quot;gi&quot;:&quot;hnyKmQIuXSuRoxuPFHJH7A&quot;,&quot;ti&quot;:&quot;characters&quot;,&quot;vs&quot;:{&quot;f&quot;:[853,854],&quot;i&quot;:{&quot;d&quot;:&quot;AuFumS9cHodFckbh6Vqco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wnloads\MBruguera\Cat\Lliço 12\Lliçó_12_N1_CT\quiz\quiz4.quiz"/>
  <p:tag name="ISPRING_QUIZ_RELATIVE_PATH" val="Lliçó_12_N1_CT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wnloads\MBruguera\Cat\Lliço 12\Lliçó_12_N1_CT\quiz\quiz5.quiz"/>
  <p:tag name="ISPRING_QUIZ_RELATIVE_PATH" val="Lliçó_12_N1_CT\quiz\quiz5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QdSwaKsHPXFmf1WslQFHw&quot;,&quot;gi&quot;:&quot;hnyKmQIuXSuRoxuPFHJH7A&quot;,&quot;ti&quot;:&quot;characters&quot;,&quot;vs&quot;:{&quot;f&quot;:[853,854],&quot;i&quot;:{&quot;d&quot;:&quot;DQdSwaKsHPXFmf1WslQFH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AQji4GzcIAjzWU3DitvZw&quot;,&quot;gi&quot;:&quot;hnyKmQIuXSuRoxuPFHJH7A&quot;,&quot;ti&quot;:&quot;characters&quot;,&quot;vs&quot;:{&quot;f&quot;:[853,854],&quot;i&quot;:{&quot;d&quot;:&quot;8AQji4GzcIAjzWU3DitvZ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L2QWTQanXmxJ-ng62lHQ&quot;,&quot;gi&quot;:&quot;hnyKmQIuXSuRoxuPFHJH7A&quot;,&quot;ti&quot;:&quot;characters&quot;,&quot;vs&quot;:{&quot;f&quot;:[853,854],&quot;i&quot;:{&quot;d&quot;:&quot;KnL2QWTQanXmxJ-ng62lH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wnloads\MBruguera\Cat\Lliço 12\Lliçó_12_N1_CT\quiz\quiz6.quiz"/>
  <p:tag name="ISPRING_QUIZ_RELATIVE_PATH" val="Lliçó_12_N1_CT\quiz\quiz6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1A327-20AC-4A95-AADE-40E8F3C729AA}"/>
</file>

<file path=customXml/itemProps2.xml><?xml version="1.0" encoding="utf-8"?>
<ds:datastoreItem xmlns:ds="http://schemas.openxmlformats.org/officeDocument/2006/customXml" ds:itemID="{139CD09B-A04F-42D2-B796-C8D766D2082E}"/>
</file>

<file path=customXml/itemProps3.xml><?xml version="1.0" encoding="utf-8"?>
<ds:datastoreItem xmlns:ds="http://schemas.openxmlformats.org/officeDocument/2006/customXml" ds:itemID="{68062055-8E93-4E3E-B971-14BE111D5A45}"/>
</file>

<file path=docProps/app.xml><?xml version="1.0" encoding="utf-8"?>
<Properties xmlns="http://schemas.openxmlformats.org/officeDocument/2006/extended-properties" xmlns:vt="http://schemas.openxmlformats.org/officeDocument/2006/docPropsVTypes">
  <TotalTime>8613</TotalTime>
  <Words>1358</Words>
  <Application>Microsoft Office PowerPoint</Application>
  <PresentationFormat>Widescreen</PresentationFormat>
  <Paragraphs>193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Lliçó_12_N1_CT</dc:title>
  <dc:creator>Filomena Soares</dc:creator>
  <cp:lastModifiedBy>usuari</cp:lastModifiedBy>
  <cp:revision>312</cp:revision>
  <dcterms:created xsi:type="dcterms:W3CDTF">2019-03-25T06:42:45Z</dcterms:created>
  <dcterms:modified xsi:type="dcterms:W3CDTF">2021-07-27T16:59:23Z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