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7" r:id="rId3"/>
    <p:sldId id="285" r:id="rId4"/>
    <p:sldId id="286" r:id="rId5"/>
    <p:sldId id="298" r:id="rId6"/>
    <p:sldId id="278" r:id="rId7"/>
    <p:sldId id="299" r:id="rId8"/>
    <p:sldId id="290" r:id="rId9"/>
    <p:sldId id="279" r:id="rId10"/>
    <p:sldId id="288" r:id="rId11"/>
    <p:sldId id="280" r:id="rId12"/>
    <p:sldId id="300" r:id="rId13"/>
    <p:sldId id="283" r:id="rId14"/>
  </p:sldIdLst>
  <p:sldSz cx="12192000" cy="6858000"/>
  <p:notesSz cx="6858000" cy="9144000"/>
  <p:custDataLst>
    <p:tags r:id="rId16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C"/>
    <a:srgbClr val="B6E2E8"/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34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360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071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09617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632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766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33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7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5818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718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772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733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442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7.png"/><Relationship Id="rId18" Type="http://schemas.openxmlformats.org/officeDocument/2006/relationships/image" Target="../media/image66.png"/><Relationship Id="rId3" Type="http://schemas.openxmlformats.org/officeDocument/2006/relationships/image" Target="../media/image1.jpg"/><Relationship Id="rId21" Type="http://schemas.openxmlformats.org/officeDocument/2006/relationships/slide" Target="slide9.xml"/><Relationship Id="rId7" Type="http://schemas.openxmlformats.org/officeDocument/2006/relationships/image" Target="../media/image62.png"/><Relationship Id="rId17" Type="http://schemas.openxmlformats.org/officeDocument/2006/relationships/image" Target="../media/image6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0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.png"/><Relationship Id="rId15" Type="http://schemas.openxmlformats.org/officeDocument/2006/relationships/image" Target="../media/image59.png"/><Relationship Id="rId19" Type="http://schemas.openxmlformats.org/officeDocument/2006/relationships/slide" Target="slide2.xml"/><Relationship Id="rId4" Type="http://schemas.openxmlformats.org/officeDocument/2006/relationships/slide" Target="slide11.xml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5.png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slide" Target="slide11.xml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6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slide" Target="slide11.xml"/><Relationship Id="rId10" Type="http://schemas.openxmlformats.org/officeDocument/2006/relationships/image" Target="../media/image69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image" Target="../media/image70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4" Type="http://schemas.openxmlformats.org/officeDocument/2006/relationships/slide" Target="slide11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6.xml"/><Relationship Id="rId7" Type="http://schemas.openxmlformats.org/officeDocument/2006/relationships/image" Target="../media/image3.png"/><Relationship Id="rId17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20" Type="http://schemas.openxmlformats.org/officeDocument/2006/relationships/slide" Target="slide2.xml"/><Relationship Id="rId1" Type="http://schemas.openxmlformats.org/officeDocument/2006/relationships/tags" Target="../tags/tag2.xml"/><Relationship Id="rId6" Type="http://schemas.openxmlformats.org/officeDocument/2006/relationships/slide" Target="slide11.xml"/><Relationship Id="rId11" Type="http://schemas.openxmlformats.org/officeDocument/2006/relationships/image" Target="../media/image12.png"/><Relationship Id="rId5" Type="http://schemas.openxmlformats.org/officeDocument/2006/relationships/image" Target="../media/image1.jpg"/><Relationship Id="rId15" Type="http://schemas.openxmlformats.org/officeDocument/2006/relationships/image" Target="../media/image120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Relationship Id="rId22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slide" Target="slide9.xml"/><Relationship Id="rId2" Type="http://schemas.openxmlformats.org/officeDocument/2006/relationships/notesSlide" Target="../notesSlides/notesSlide4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slide" Target="slide1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slide" Target="slide11.xml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00.png"/><Relationship Id="rId18" Type="http://schemas.openxmlformats.org/officeDocument/2006/relationships/image" Target="../media/image35.png"/><Relationship Id="rId3" Type="http://schemas.openxmlformats.org/officeDocument/2006/relationships/image" Target="../media/image1.jpg"/><Relationship Id="rId21" Type="http://schemas.openxmlformats.org/officeDocument/2006/relationships/slide" Target="slide9.xml"/><Relationship Id="rId7" Type="http://schemas.openxmlformats.org/officeDocument/2006/relationships/image" Target="../media/image28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9" Type="http://schemas.openxmlformats.org/officeDocument/2006/relationships/slide" Target="slide2.xml"/><Relationship Id="rId4" Type="http://schemas.openxmlformats.org/officeDocument/2006/relationships/slide" Target="slide11.xml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slide" Target="slide11.xml"/><Relationship Id="rId10" Type="http://schemas.openxmlformats.org/officeDocument/2006/relationships/image" Target="../media/image36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26" Type="http://schemas.openxmlformats.org/officeDocument/2006/relationships/slide" Target="slide6.xml"/><Relationship Id="rId3" Type="http://schemas.openxmlformats.org/officeDocument/2006/relationships/image" Target="../media/image1.jpg"/><Relationship Id="rId21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5" Type="http://schemas.openxmlformats.org/officeDocument/2006/relationships/slide" Target="slide2.xml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2.png"/><Relationship Id="rId5" Type="http://schemas.openxmlformats.org/officeDocument/2006/relationships/image" Target="../media/image3.png"/><Relationship Id="rId23" Type="http://schemas.openxmlformats.org/officeDocument/2006/relationships/image" Target="../media/image51.png"/><Relationship Id="rId10" Type="http://schemas.openxmlformats.org/officeDocument/2006/relationships/image" Target="../media/image41.png"/><Relationship Id="rId19" Type="http://schemas.openxmlformats.org/officeDocument/2006/relationships/image" Target="../media/image47.png"/><Relationship Id="rId4" Type="http://schemas.openxmlformats.org/officeDocument/2006/relationships/slide" Target="slide11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0.png"/><Relationship Id="rId27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7" Type="http://schemas.openxmlformats.org/officeDocument/2006/relationships/image" Target="../media/image59.png"/><Relationship Id="rId2" Type="http://schemas.openxmlformats.org/officeDocument/2006/relationships/tags" Target="../tags/tag7.xml"/><Relationship Id="rId16" Type="http://schemas.openxmlformats.org/officeDocument/2006/relationships/image" Target="../media/image55.png"/><Relationship Id="rId20" Type="http://schemas.openxmlformats.org/officeDocument/2006/relationships/image" Target="../media/image60.png"/><Relationship Id="rId1" Type="http://schemas.openxmlformats.org/officeDocument/2006/relationships/tags" Target="../tags/tag6.xml"/><Relationship Id="rId6" Type="http://schemas.openxmlformats.org/officeDocument/2006/relationships/slide" Target="slide11.xml"/><Relationship Id="rId5" Type="http://schemas.openxmlformats.org/officeDocument/2006/relationships/image" Target="../media/image1.jpg"/><Relationship Id="rId15" Type="http://schemas.openxmlformats.org/officeDocument/2006/relationships/image" Target="../media/image57.png"/><Relationship Id="rId23" Type="http://schemas.openxmlformats.org/officeDocument/2006/relationships/slide" Target="slide9.xml"/><Relationship Id="rId10" Type="http://schemas.openxmlformats.org/officeDocument/2006/relationships/image" Target="../media/image54.png"/><Relationship Id="rId19" Type="http://schemas.openxmlformats.org/officeDocument/2006/relationships/image" Target="../media/image58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3.png"/><Relationship Id="rId22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ca-ES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2">
            <a:extLst>
              <a:ext uri="{FF2B5EF4-FFF2-40B4-BE49-F238E27FC236}">
                <a16:creationId xmlns:a16="http://schemas.microsoft.com/office/drawing/2014/main" id="{04C8D07B-D8B2-4CDA-852B-D99B33210528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la lección.</a:t>
            </a:r>
            <a:endParaRPr lang="es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70634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56245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A186923E-36CF-452D-B180-B0EBF15CA47C}"/>
              </a:ext>
            </a:extLst>
          </p:cNvPr>
          <p:cNvSpPr/>
          <p:nvPr/>
        </p:nvSpPr>
        <p:spPr>
          <a:xfrm>
            <a:off x="4607444" y="5557601"/>
            <a:ext cx="1468750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F2106CDF-1ECB-4DAA-80DE-86AEC1B97FD8}"/>
              </a:ext>
            </a:extLst>
          </p:cNvPr>
          <p:cNvSpPr/>
          <p:nvPr/>
        </p:nvSpPr>
        <p:spPr>
          <a:xfrm>
            <a:off x="9541019" y="4875054"/>
            <a:ext cx="1461926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7BE830-3697-4FF2-9B12-EF9BBE1EC167}"/>
              </a:ext>
            </a:extLst>
          </p:cNvPr>
          <p:cNvSpPr/>
          <p:nvPr/>
        </p:nvSpPr>
        <p:spPr>
          <a:xfrm>
            <a:off x="9199406" y="1450021"/>
            <a:ext cx="2394721" cy="3520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76D5BF4-BC69-4D0C-8A67-150E66C870AD}"/>
              </a:ext>
            </a:extLst>
          </p:cNvPr>
          <p:cNvSpPr/>
          <p:nvPr/>
        </p:nvSpPr>
        <p:spPr>
          <a:xfrm>
            <a:off x="2208011" y="1684144"/>
            <a:ext cx="4613233" cy="335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4F4E97F-7257-487D-B958-7E17BD4E39FB}"/>
              </a:ext>
            </a:extLst>
          </p:cNvPr>
          <p:cNvSpPr/>
          <p:nvPr/>
        </p:nvSpPr>
        <p:spPr>
          <a:xfrm>
            <a:off x="11051532" y="876993"/>
            <a:ext cx="237549" cy="4361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A717ECF-1FA0-4971-A306-B21FEDF1E629}"/>
              </a:ext>
            </a:extLst>
          </p:cNvPr>
          <p:cNvSpPr/>
          <p:nvPr/>
        </p:nvSpPr>
        <p:spPr>
          <a:xfrm>
            <a:off x="11286215" y="885275"/>
            <a:ext cx="237549" cy="43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DF865C6-F27A-45D1-A7ED-E0D2AE478FE5}"/>
              </a:ext>
            </a:extLst>
          </p:cNvPr>
          <p:cNvSpPr/>
          <p:nvPr/>
        </p:nvSpPr>
        <p:spPr>
          <a:xfrm>
            <a:off x="3276715" y="5557601"/>
            <a:ext cx="106628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2CA3907-19BF-40AB-9D13-06EF419A3C40}"/>
              </a:ext>
            </a:extLst>
          </p:cNvPr>
          <p:cNvSpPr/>
          <p:nvPr/>
        </p:nvSpPr>
        <p:spPr>
          <a:xfrm>
            <a:off x="4268391" y="4009291"/>
            <a:ext cx="108939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5615A9-DC6C-444C-B0C0-F7BE571474FF}"/>
              </a:ext>
            </a:extLst>
          </p:cNvPr>
          <p:cNvSpPr/>
          <p:nvPr/>
        </p:nvSpPr>
        <p:spPr>
          <a:xfrm>
            <a:off x="2318654" y="5557601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25D1C3-7251-49B9-8314-2654FD5790C9}"/>
              </a:ext>
            </a:extLst>
          </p:cNvPr>
          <p:cNvSpPr/>
          <p:nvPr/>
        </p:nvSpPr>
        <p:spPr>
          <a:xfrm>
            <a:off x="9333008" y="5960773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107578" y="522699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obtiene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hacer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cierta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la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que resulta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hace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78" y="522699"/>
                <a:ext cx="9519719" cy="1569660"/>
              </a:xfrm>
              <a:prstGeom prst="rect">
                <a:avLst/>
              </a:prstGeom>
              <a:blipFill>
                <a:blip r:embed="rId6"/>
                <a:stretch>
                  <a:fillRect l="-1025" t="-3113" r="-1025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7B311AE9-2389-436B-ACAD-14924A7C3D46}"/>
              </a:ext>
            </a:extLst>
          </p:cNvPr>
          <p:cNvSpPr/>
          <p:nvPr/>
        </p:nvSpPr>
        <p:spPr>
          <a:xfrm>
            <a:off x="2268414" y="2523792"/>
            <a:ext cx="9459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b="1" dirty="0" err="1">
                <a:solidFill>
                  <a:srgbClr val="F25E4F"/>
                </a:solidFill>
              </a:rPr>
              <a:t>Observación</a:t>
            </a:r>
            <a:r>
              <a:rPr lang="ca-ES" sz="2400" b="1" dirty="0">
                <a:solidFill>
                  <a:srgbClr val="F25E4F"/>
                </a:solidFill>
              </a:rPr>
              <a:t> - </a:t>
            </a:r>
            <a:r>
              <a:rPr lang="es-ES" sz="2400" dirty="0">
                <a:solidFill>
                  <a:sysClr val="windowText" lastClr="000000"/>
                </a:solidFill>
              </a:rPr>
              <a:t>Cuando una matriz 𝐴 se </a:t>
            </a:r>
            <a:r>
              <a:rPr lang="es-ES" sz="2400" b="1" dirty="0">
                <a:solidFill>
                  <a:sysClr val="windowText" lastClr="000000"/>
                </a:solidFill>
              </a:rPr>
              <a:t>multiplica por la izquierda </a:t>
            </a:r>
            <a:r>
              <a:rPr lang="es-ES" sz="2400" dirty="0">
                <a:solidFill>
                  <a:sysClr val="windowText" lastClr="000000"/>
                </a:solidFill>
              </a:rPr>
              <a:t>por una matriz elemental 𝐸, el efecto que genera en 𝐴 es el mismo que el de la correspondiente operación elemental por filas.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174647" y="4034597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347444" y="3996006"/>
                <a:ext cx="8684974" cy="55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 err="1">
                    <a:solidFill>
                      <a:sysClr val="windowText" lastClr="000000"/>
                    </a:solidFill>
                  </a:rPr>
                  <a:t>Sea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y la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sustitución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OEF: Sumar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0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veces la 1ª fila a la 2</a:t>
                </a:r>
                <a14:m>
                  <m:oMath xmlns:m="http://schemas.openxmlformats.org/officeDocument/2006/math">
                    <m:r>
                      <a:rPr lang="es-E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ª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44" y="3996006"/>
                <a:ext cx="8684974" cy="554319"/>
              </a:xfrm>
              <a:prstGeom prst="rect">
                <a:avLst/>
              </a:prstGeom>
              <a:blipFill>
                <a:blip r:embed="rId7"/>
                <a:stretch>
                  <a:fillRect l="-702" b="-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/>
              <p:nvPr/>
            </p:nvSpPr>
            <p:spPr>
              <a:xfrm>
                <a:off x="2133613" y="4515342"/>
                <a:ext cx="73033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Para acabar,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comparamos</a:t>
                </a:r>
                <a:r>
                  <a:rPr lang="ca-ES" sz="2000" dirty="0">
                    <a:solidFill>
                      <a:srgbClr val="0C2B8E"/>
                    </a:solidFill>
                  </a:rPr>
                  <a:t> los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resultados</a:t>
                </a:r>
                <a:r>
                  <a:rPr lang="ca-ES" sz="2000" dirty="0">
                    <a:solidFill>
                      <a:srgbClr val="0C2B8E"/>
                    </a:solidFill>
                  </a:rPr>
                  <a:t>.       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Aplicamos</a:t>
                </a:r>
                <a:r>
                  <a:rPr lang="ca-ES" sz="2000" dirty="0">
                    <a:solidFill>
                      <a:srgbClr val="0C2B8E"/>
                    </a:solidFill>
                  </a:rPr>
                  <a:t> la OEF 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13" y="4515342"/>
                <a:ext cx="7303317" cy="400110"/>
              </a:xfrm>
              <a:prstGeom prst="rect">
                <a:avLst/>
              </a:prstGeom>
              <a:blipFill>
                <a:blip r:embed="rId8"/>
                <a:stretch>
                  <a:fillRect l="-835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¡La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matriz</a:t>
                </a:r>
                <a:r>
                  <a:rPr lang="ca-ES" sz="2000" dirty="0">
                    <a:solidFill>
                      <a:srgbClr val="0C2B8E"/>
                    </a:solidFill>
                  </a:rPr>
                  <a:t> elemental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correspondiente</a:t>
                </a:r>
                <a:r>
                  <a:rPr lang="ca-ES" sz="2000" dirty="0">
                    <a:solidFill>
                      <a:srgbClr val="0C2B8E"/>
                    </a:solidFill>
                  </a:rPr>
                  <a:t> es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ya</a:t>
                </a:r>
                <a:r>
                  <a:rPr lang="ca-ES" sz="2000">
                    <a:solidFill>
                      <a:srgbClr val="0C2B8E"/>
                    </a:solidFill>
                  </a:rPr>
                  <a:t> que </a:t>
                </a:r>
                <a:r>
                  <a:rPr lang="ca-ES" sz="2000" dirty="0">
                    <a:solidFill>
                      <a:srgbClr val="0C2B8E"/>
                    </a:solidFill>
                  </a:rPr>
                  <a:t>multiplica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por la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izquierda</a:t>
                </a:r>
                <a:r>
                  <a:rPr lang="ca-ES" sz="2000" dirty="0">
                    <a:solidFill>
                      <a:srgbClr val="0C2B8E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4"/>
                <a:stretch>
                  <a:fillRect l="-1213" t="-5172" r="-1103" b="-146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768499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ca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2" y="4849715"/>
                <a:ext cx="40034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Por lo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tanto</a:t>
                </a:r>
                <a:r>
                  <a:rPr lang="ca-ES" sz="2000" dirty="0">
                    <a:solidFill>
                      <a:srgbClr val="0C2B8E"/>
                    </a:solidFill>
                  </a:rPr>
                  <a:t>, para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probar</a:t>
                </a:r>
                <a:r>
                  <a:rPr lang="ca-ES" sz="2000" dirty="0">
                    <a:solidFill>
                      <a:srgbClr val="0C2B8E"/>
                    </a:solidFill>
                  </a:rPr>
                  <a:t> el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resultado</a:t>
                </a:r>
                <a:r>
                  <a:rPr lang="ca-ES" sz="2000" dirty="0">
                    <a:solidFill>
                      <a:srgbClr val="0C2B8E"/>
                    </a:solidFill>
                  </a:rPr>
                  <a:t> hemos de calcular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2" y="4849715"/>
                <a:ext cx="4003484" cy="707886"/>
              </a:xfrm>
              <a:prstGeom prst="rect">
                <a:avLst/>
              </a:prstGeom>
              <a:blipFill>
                <a:blip r:embed="rId16"/>
                <a:stretch>
                  <a:fillRect l="-1674" t="-5172" r="-1522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/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/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23">
            <a:extLst>
              <a:ext uri="{FF2B5EF4-FFF2-40B4-BE49-F238E27FC236}">
                <a16:creationId xmlns:a16="http://schemas.microsoft.com/office/drawing/2014/main" id="{B05021EE-6DD7-48A5-AA8F-D50B14CE2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5910" y="5968058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50" name="Retângulo: Cantos Arredondados 7">
            <a:hlinkClick r:id="rId19" action="ppaction://hlinksldjump"/>
            <a:extLst>
              <a:ext uri="{FF2B5EF4-FFF2-40B4-BE49-F238E27FC236}">
                <a16:creationId xmlns:a16="http://schemas.microsoft.com/office/drawing/2014/main" id="{D2F90081-06C2-4513-B4C5-D1DE4C819E6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51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E367F480-1BA0-4CDC-B3D5-E465B23FD27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9">
            <a:hlinkClick r:id="rId21" action="ppaction://hlinksldjump"/>
            <a:extLst>
              <a:ext uri="{FF2B5EF4-FFF2-40B4-BE49-F238E27FC236}">
                <a16:creationId xmlns:a16="http://schemas.microsoft.com/office/drawing/2014/main" id="{69F78926-6A56-49EE-A239-C82FFEFAE9C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9" grpId="0" animBg="1"/>
      <p:bldP spid="39" grpId="0" animBg="1"/>
      <p:bldP spid="42" grpId="0" animBg="1"/>
      <p:bldP spid="35" grpId="0" animBg="1"/>
      <p:bldP spid="37" grpId="0" animBg="1"/>
      <p:bldP spid="4" grpId="0" animBg="1"/>
      <p:bldP spid="34" grpId="0" animBg="1"/>
      <p:bldP spid="2" grpId="0"/>
      <p:bldP spid="3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pic>
        <p:nvPicPr>
          <p:cNvPr id="22" name="Imagem 21" descr="Uma imagem com edifício&#10;&#10;Descrição gerada automaticamente">
            <a:extLst>
              <a:ext uri="{FF2B5EF4-FFF2-40B4-BE49-F238E27FC236}">
                <a16:creationId xmlns:a16="http://schemas.microsoft.com/office/drawing/2014/main" id="{3429B193-A714-49F7-B0EA-69BE8E224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55E353-4BB6-4931-9C3E-B4A262C09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31" y="1611969"/>
            <a:ext cx="1074420" cy="4572000"/>
          </a:xfrm>
          <a:prstGeom prst="rect">
            <a:avLst/>
          </a:prstGeom>
        </p:spPr>
      </p:pic>
      <p:sp>
        <p:nvSpPr>
          <p:cNvPr id="4" name="Bolha de Pensamento: Nuvem 3">
            <a:extLst>
              <a:ext uri="{FF2B5EF4-FFF2-40B4-BE49-F238E27FC236}">
                <a16:creationId xmlns:a16="http://schemas.microsoft.com/office/drawing/2014/main" id="{A7F02D05-6F3A-4822-9472-04CB9FE9FAD6}"/>
              </a:ext>
            </a:extLst>
          </p:cNvPr>
          <p:cNvSpPr/>
          <p:nvPr/>
        </p:nvSpPr>
        <p:spPr>
          <a:xfrm>
            <a:off x="9517841" y="177522"/>
            <a:ext cx="2638158" cy="1680307"/>
          </a:xfrm>
          <a:prstGeom prst="cloudCallout">
            <a:avLst/>
          </a:prstGeom>
          <a:solidFill>
            <a:srgbClr val="FCFEFC"/>
          </a:solidFill>
          <a:ln>
            <a:solidFill>
              <a:srgbClr val="B6E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4E224C-9A4B-49F1-AC8D-7AB018394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45" y="457834"/>
            <a:ext cx="1146415" cy="8586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8EBA6D-EA2E-4451-8213-B6EDD7A559A2}"/>
              </a:ext>
            </a:extLst>
          </p:cNvPr>
          <p:cNvSpPr txBox="1"/>
          <p:nvPr/>
        </p:nvSpPr>
        <p:spPr>
          <a:xfrm rot="21301648">
            <a:off x="9825627" y="540622"/>
            <a:ext cx="170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latin typeface="Freestyle Script" panose="030804020302050B0404" pitchFamily="66" charset="0"/>
              </a:rPr>
              <a:t>¡</a:t>
            </a:r>
            <a:r>
              <a:rPr lang="ca-ES" sz="2800" dirty="0" err="1">
                <a:latin typeface="Freestyle Script" panose="030804020302050B0404" pitchFamily="66" charset="0"/>
              </a:rPr>
              <a:t>Disfrute</a:t>
            </a:r>
            <a:r>
              <a:rPr lang="ca-ES" sz="2800" dirty="0">
                <a:latin typeface="Freestyle Script" panose="030804020302050B0404" pitchFamily="66" charset="0"/>
              </a:rPr>
              <a:t> de la </a:t>
            </a:r>
            <a:r>
              <a:rPr lang="ca-ES" sz="2800" dirty="0" err="1">
                <a:latin typeface="Freestyle Script" panose="030804020302050B0404" pitchFamily="66" charset="0"/>
              </a:rPr>
              <a:t>práctica</a:t>
            </a:r>
            <a:r>
              <a:rPr lang="ca-ES" sz="2800" dirty="0">
                <a:latin typeface="Freestyle Script" panose="030804020302050B0404" pitchFamily="66" charset="0"/>
              </a:rPr>
              <a:t>! ...</a:t>
            </a:r>
          </a:p>
        </p:txBody>
      </p:sp>
      <p:sp>
        <p:nvSpPr>
          <p:cNvPr id="18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D5CAC353-3269-4ECB-8B93-210431DF5B0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19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4615CE3C-A447-497C-981E-F50869E9B6CB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9">
            <a:hlinkClick r:id="rId12" action="ppaction://hlinksldjump"/>
            <a:extLst>
              <a:ext uri="{FF2B5EF4-FFF2-40B4-BE49-F238E27FC236}">
                <a16:creationId xmlns:a16="http://schemas.microsoft.com/office/drawing/2014/main" id="{32DEB388-AF89-4A36-9FBC-943584E231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18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D5CAC353-3269-4ECB-8B93-210431DF5B0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19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4615CE3C-A447-497C-981E-F50869E9B6CB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32DEB388-AF89-4A36-9FBC-943584E231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EB8516E8-A1D7-4C75-B3C8-CA8F538771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SPRING_QUIZ_SHAPE1">
            <a:extLst>
              <a:ext uri="{FF2B5EF4-FFF2-40B4-BE49-F238E27FC236}">
                <a16:creationId xmlns:a16="http://schemas.microsoft.com/office/drawing/2014/main" id="{B0EF69C4-2DDC-49AD-A233-B87CD6B468F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D1356FF8-B34E-4EBF-AD01-8374FF4B14C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8341CEE8-438F-45C7-BC60-7E1837252E5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FE398F30-E7B6-440C-9679-607E1FAA3C46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49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32295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>
            <a:extLst>
              <a:ext uri="{FF2B5EF4-FFF2-40B4-BE49-F238E27FC236}">
                <a16:creationId xmlns:a16="http://schemas.microsoft.com/office/drawing/2014/main" id="{39992591-524E-41D5-9A2C-B88D717519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0" y="1544870"/>
            <a:ext cx="1411605" cy="4572000"/>
          </a:xfrm>
          <a:prstGeom prst="rect">
            <a:avLst/>
          </a:prstGeom>
        </p:spPr>
      </p:pic>
      <p:sp>
        <p:nvSpPr>
          <p:cNvPr id="23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9568DCAC-080E-4541-A30E-F7E7B87E1E3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28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3BFD4787-A150-444F-AC1B-DC087A7395C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9">
            <a:hlinkClick r:id="rId12" action="ppaction://hlinksldjump"/>
            <a:extLst>
              <a:ext uri="{FF2B5EF4-FFF2-40B4-BE49-F238E27FC236}">
                <a16:creationId xmlns:a16="http://schemas.microsoft.com/office/drawing/2014/main" id="{BD0AC479-EFC3-4013-A102-C1048BF719A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C85DAD7-E328-4056-A3F6-44C5D63ADB5B}"/>
              </a:ext>
            </a:extLst>
          </p:cNvPr>
          <p:cNvSpPr/>
          <p:nvPr/>
        </p:nvSpPr>
        <p:spPr>
          <a:xfrm>
            <a:off x="2148855" y="2822171"/>
            <a:ext cx="9752857" cy="2364454"/>
          </a:xfrm>
          <a:prstGeom prst="roundRect">
            <a:avLst>
              <a:gd name="adj" fmla="val 1110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82F2C0B5-7DBC-41BF-B9DC-05A1BD4F8E53}"/>
              </a:ext>
            </a:extLst>
          </p:cNvPr>
          <p:cNvSpPr/>
          <p:nvPr/>
        </p:nvSpPr>
        <p:spPr>
          <a:xfrm>
            <a:off x="6531573" y="4519694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3A211E-E590-4B7C-B36E-8E16667304AD}"/>
              </a:ext>
            </a:extLst>
          </p:cNvPr>
          <p:cNvSpPr/>
          <p:nvPr/>
        </p:nvSpPr>
        <p:spPr>
          <a:xfrm>
            <a:off x="4846183" y="4505368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8B45EE01-047F-4892-8422-1F2C724B00D0}"/>
              </a:ext>
            </a:extLst>
          </p:cNvPr>
          <p:cNvSpPr/>
          <p:nvPr/>
        </p:nvSpPr>
        <p:spPr>
          <a:xfrm>
            <a:off x="6546558" y="4806737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889875FA-85C7-4ED5-B7AF-7D112A6F16A9}"/>
              </a:ext>
            </a:extLst>
          </p:cNvPr>
          <p:cNvSpPr/>
          <p:nvPr/>
        </p:nvSpPr>
        <p:spPr>
          <a:xfrm>
            <a:off x="4853356" y="4795312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8814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15708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Consideremos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Las tres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siguientes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denominan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elementales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  <a:blipFill>
                <a:blip r:embed="rId6"/>
                <a:stretch>
                  <a:fillRect l="-1032" t="-5882" r="-967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52440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INTERCAMBIO – </a:t>
            </a:r>
            <a:r>
              <a:rPr lang="ca-ES" sz="2400" dirty="0" err="1">
                <a:solidFill>
                  <a:sysClr val="windowText" lastClr="000000"/>
                </a:solidFill>
              </a:rPr>
              <a:t>Intercambiar</a:t>
            </a:r>
            <a:r>
              <a:rPr lang="ca-ES" sz="2400" dirty="0">
                <a:solidFill>
                  <a:sysClr val="windowText" lastClr="000000"/>
                </a:solidFill>
              </a:rPr>
              <a:t> dos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25461F1-2974-41CE-B69B-3A5B34AFF446}"/>
              </a:ext>
            </a:extLst>
          </p:cNvPr>
          <p:cNvSpPr/>
          <p:nvPr/>
        </p:nvSpPr>
        <p:spPr>
          <a:xfrm>
            <a:off x="2362951" y="3135862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4E6436-3F68-495F-96DE-0E9E65EFE08C}"/>
              </a:ext>
            </a:extLst>
          </p:cNvPr>
          <p:cNvSpPr/>
          <p:nvPr/>
        </p:nvSpPr>
        <p:spPr>
          <a:xfrm>
            <a:off x="2148856" y="5416062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56BE359-6262-413F-8DB6-75019F1B2B4F}"/>
              </a:ext>
            </a:extLst>
          </p:cNvPr>
          <p:cNvSpPr/>
          <p:nvPr/>
        </p:nvSpPr>
        <p:spPr>
          <a:xfrm>
            <a:off x="2309692" y="5439763"/>
            <a:ext cx="9459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b="1" dirty="0" err="1">
                <a:solidFill>
                  <a:srgbClr val="F25E4F"/>
                </a:solidFill>
              </a:rPr>
              <a:t>Observación</a:t>
            </a:r>
            <a:r>
              <a:rPr lang="ca-ES" sz="2400" b="1" dirty="0">
                <a:solidFill>
                  <a:srgbClr val="F25E4F"/>
                </a:solidFill>
              </a:rPr>
              <a:t>  - </a:t>
            </a:r>
            <a:r>
              <a:rPr lang="ca-ES" sz="2000" dirty="0">
                <a:solidFill>
                  <a:sysClr val="windowText" lastClr="000000"/>
                </a:solidFill>
              </a:rPr>
              <a:t>Las </a:t>
            </a:r>
            <a:r>
              <a:rPr lang="ca-ES" sz="2000" dirty="0" err="1">
                <a:solidFill>
                  <a:sysClr val="windowText" lastClr="000000"/>
                </a:solidFill>
              </a:rPr>
              <a:t>operaciones</a:t>
            </a:r>
            <a:r>
              <a:rPr lang="ca-ES" sz="2000" dirty="0">
                <a:solidFill>
                  <a:sysClr val="windowText" lastClr="000000"/>
                </a:solidFill>
              </a:rPr>
              <a:t> por </a:t>
            </a:r>
            <a:r>
              <a:rPr lang="ca-ES" sz="2000" dirty="0" err="1">
                <a:solidFill>
                  <a:sysClr val="windowText" lastClr="000000"/>
                </a:solidFill>
              </a:rPr>
              <a:t>filas</a:t>
            </a:r>
            <a:r>
              <a:rPr lang="ca-ES" sz="2000" dirty="0">
                <a:solidFill>
                  <a:sysClr val="windowText" lastClr="000000"/>
                </a:solidFill>
              </a:rPr>
              <a:t> ¡</a:t>
            </a:r>
            <a:r>
              <a:rPr lang="ca-ES" sz="2000" b="1" dirty="0">
                <a:solidFill>
                  <a:sysClr val="windowText" lastClr="000000"/>
                </a:solidFill>
              </a:rPr>
              <a:t>se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puede</a:t>
            </a:r>
            <a:r>
              <a:rPr lang="ca-ES" sz="2000" b="1" dirty="0">
                <a:solidFill>
                  <a:sysClr val="windowText" lastClr="000000"/>
                </a:solidFill>
              </a:rPr>
              <a:t> aplicar en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cualquier</a:t>
            </a:r>
            <a:r>
              <a:rPr lang="ca-ES" sz="2000" b="1" dirty="0">
                <a:solidFill>
                  <a:sysClr val="windowText" lastClr="000000"/>
                </a:solidFill>
              </a:rPr>
              <a:t>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matriz</a:t>
            </a:r>
            <a:r>
              <a:rPr lang="ca-ES" sz="2000" dirty="0">
                <a:solidFill>
                  <a:sysClr val="windowText" lastClr="000000"/>
                </a:solidFill>
              </a:rPr>
              <a:t>!...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/>
              <p:nvPr/>
            </p:nvSpPr>
            <p:spPr>
              <a:xfrm>
                <a:off x="2237623" y="5801509"/>
                <a:ext cx="96797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dice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que dos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son </a:t>
                </a:r>
                <a:r>
                  <a:rPr lang="ca-ES" sz="2000" b="1" dirty="0" err="1">
                    <a:solidFill>
                      <a:srgbClr val="F25E4F"/>
                    </a:solidFill>
                  </a:rPr>
                  <a:t>equivalentes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 por </a:t>
                </a:r>
                <a:r>
                  <a:rPr lang="ca-ES" sz="2000" b="1" dirty="0" err="1">
                    <a:solidFill>
                      <a:srgbClr val="F25E4F"/>
                    </a:solidFill>
                  </a:rPr>
                  <a:t>filas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si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hay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000" u="sng" dirty="0" err="1">
                    <a:solidFill>
                      <a:sysClr val="windowText" lastClr="000000"/>
                    </a:solidFill>
                  </a:rPr>
                  <a:t>secuencia</a:t>
                </a:r>
                <a:r>
                  <a:rPr lang="ca-ES" sz="2000" u="sng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000" u="sng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0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u="sng" dirty="0" err="1">
                    <a:solidFill>
                      <a:sysClr val="windowText" lastClr="000000"/>
                    </a:solidFill>
                  </a:rPr>
                  <a:t>elementales</a:t>
                </a:r>
                <a:r>
                  <a:rPr lang="ca-ES" sz="2000" u="sng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000" u="sng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000" u="sng" dirty="0">
                    <a:solidFill>
                      <a:sysClr val="windowText" lastClr="000000"/>
                    </a:solidFill>
                  </a:rPr>
                  <a:t> que transforma una </a:t>
                </a:r>
                <a:r>
                  <a:rPr lang="ca-ES" sz="2000" u="sng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000" u="sng" dirty="0">
                    <a:solidFill>
                      <a:sysClr val="windowText" lastClr="000000"/>
                    </a:solidFill>
                  </a:rPr>
                  <a:t> en la </a:t>
                </a:r>
                <a:r>
                  <a:rPr lang="ca-ES" sz="2000" u="sng" dirty="0" err="1">
                    <a:solidFill>
                      <a:sysClr val="windowText" lastClr="000000"/>
                    </a:solidFill>
                  </a:rPr>
                  <a:t>otra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, y se escribe: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ca-E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23" y="5801509"/>
                <a:ext cx="9679750" cy="769441"/>
              </a:xfrm>
              <a:prstGeom prst="rect">
                <a:avLst/>
              </a:prstGeom>
              <a:blipFill>
                <a:blip r:embed="rId7"/>
                <a:stretch>
                  <a:fillRect l="-630" t="-4762" r="-693" b="-1190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/>
              <p:nvPr/>
            </p:nvSpPr>
            <p:spPr>
              <a:xfrm>
                <a:off x="3617106" y="2940308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Dada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intercambiar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las posiciones 2 y 3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2940308"/>
                <a:ext cx="8360230" cy="908326"/>
              </a:xfrm>
              <a:prstGeom prst="rect">
                <a:avLst/>
              </a:prstGeom>
              <a:blipFill>
                <a:blip r:embed="rId8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A4FC5D19-8A89-44D1-80F0-0ECF66466061}"/>
              </a:ext>
            </a:extLst>
          </p:cNvPr>
          <p:cNvSpPr/>
          <p:nvPr/>
        </p:nvSpPr>
        <p:spPr>
          <a:xfrm>
            <a:off x="2340508" y="3786212"/>
            <a:ext cx="452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 err="1">
                <a:solidFill>
                  <a:srgbClr val="0C2B8E"/>
                </a:solidFill>
              </a:rPr>
              <a:t>Siguiendo</a:t>
            </a:r>
            <a:r>
              <a:rPr lang="ca-ES" sz="2400" dirty="0">
                <a:solidFill>
                  <a:srgbClr val="0C2B8E"/>
                </a:solidFill>
              </a:rPr>
              <a:t> esta </a:t>
            </a:r>
            <a:r>
              <a:rPr lang="ca-ES" sz="2400" dirty="0" err="1">
                <a:solidFill>
                  <a:srgbClr val="0C2B8E"/>
                </a:solidFill>
              </a:rPr>
              <a:t>notación</a:t>
            </a:r>
            <a:r>
              <a:rPr lang="ca-ES" sz="2400" dirty="0">
                <a:solidFill>
                  <a:srgbClr val="0C2B8E"/>
                </a:solidFill>
              </a:rPr>
              <a:t> </a:t>
            </a:r>
            <a:r>
              <a:rPr lang="ca-ES" sz="2400" dirty="0" err="1">
                <a:solidFill>
                  <a:srgbClr val="0C2B8E"/>
                </a:solidFill>
              </a:rPr>
              <a:t>tenemos</a:t>
            </a:r>
            <a:r>
              <a:rPr lang="ca-ES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/>
              <p:nvPr/>
            </p:nvSpPr>
            <p:spPr>
              <a:xfrm>
                <a:off x="4613949" y="4185455"/>
                <a:ext cx="280147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   </m:t>
                              </m:r>
                            </m:e>
                            <m:lim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49" y="4185455"/>
                <a:ext cx="2801473" cy="908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7F9464E-ABAF-4DAC-8762-B4DB66B563E9}"/>
              </a:ext>
            </a:extLst>
          </p:cNvPr>
          <p:cNvSpPr/>
          <p:nvPr/>
        </p:nvSpPr>
        <p:spPr>
          <a:xfrm>
            <a:off x="5612016" y="4674850"/>
            <a:ext cx="818930" cy="375776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967D865-6437-474C-A85B-6567C2CFBE53}"/>
              </a:ext>
            </a:extLst>
          </p:cNvPr>
          <p:cNvSpPr txBox="1"/>
          <p:nvPr/>
        </p:nvSpPr>
        <p:spPr>
          <a:xfrm>
            <a:off x="7597328" y="3646458"/>
            <a:ext cx="407693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¡Siempre que se hace una </a:t>
            </a:r>
            <a:r>
              <a:rPr lang="es-ES" sz="2000" b="1" dirty="0"/>
              <a:t>operación elemental</a:t>
            </a:r>
            <a:r>
              <a:rPr lang="es-ES" sz="2000" dirty="0"/>
              <a:t> por filas (o columnas) es</a:t>
            </a:r>
            <a:r>
              <a:rPr lang="es-ES" sz="2000" b="1" dirty="0"/>
              <a:t> importante apuntarlo</a:t>
            </a:r>
            <a:r>
              <a:rPr lang="es-ES" sz="2000" dirty="0"/>
              <a:t> para no olvidarlo! ... Vea como ...</a:t>
            </a:r>
            <a:endParaRPr lang="ca-ES" sz="2000" dirty="0"/>
          </a:p>
        </p:txBody>
      </p: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59B9D0B7-D980-4814-BFF0-E9E633BE3149}"/>
              </a:ext>
            </a:extLst>
          </p:cNvPr>
          <p:cNvCxnSpPr>
            <a:cxnSpLocks/>
          </p:cNvCxnSpPr>
          <p:nvPr/>
        </p:nvCxnSpPr>
        <p:spPr>
          <a:xfrm flipH="1">
            <a:off x="6409254" y="4247877"/>
            <a:ext cx="1188074" cy="426973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39A79CED-71B9-4BE6-9B28-1B14EB9B1C40}"/>
              </a:ext>
            </a:extLst>
          </p:cNvPr>
          <p:cNvSpPr/>
          <p:nvPr/>
        </p:nvSpPr>
        <p:spPr>
          <a:xfrm>
            <a:off x="2366264" y="4406887"/>
            <a:ext cx="2467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b="1" dirty="0">
                <a:solidFill>
                  <a:srgbClr val="F25E4F"/>
                </a:solidFill>
              </a:rPr>
              <a:t>¿FÁCIL, </a:t>
            </a:r>
            <a:r>
              <a:rPr lang="ca-ES" sz="2400" dirty="0" err="1">
                <a:solidFill>
                  <a:srgbClr val="F25E4F"/>
                </a:solidFill>
              </a:rPr>
              <a:t>verdad</a:t>
            </a:r>
            <a:r>
              <a:rPr lang="ca-ES" sz="2400" dirty="0">
                <a:solidFill>
                  <a:srgbClr val="F25E4F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/>
              <p:nvPr/>
            </p:nvSpPr>
            <p:spPr>
              <a:xfrm>
                <a:off x="5527149" y="4675291"/>
                <a:ext cx="10162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a-ES" sz="16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ca-ES" sz="16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ca-ES" sz="16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49" y="4675291"/>
                <a:ext cx="101623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506347" y="1537262"/>
                <a:ext cx="3812211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y 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notación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347" y="1537262"/>
                <a:ext cx="3812211" cy="496674"/>
              </a:xfrm>
              <a:prstGeom prst="rect">
                <a:avLst/>
              </a:prstGeom>
              <a:blipFill>
                <a:blip r:embed="rId14"/>
                <a:stretch>
                  <a:fillRect l="-2396" t="-8537" b="-207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B66AA068-B7D0-4BA0-836B-D043268957C5}"/>
              </a:ext>
            </a:extLst>
          </p:cNvPr>
          <p:cNvCxnSpPr>
            <a:cxnSpLocks/>
          </p:cNvCxnSpPr>
          <p:nvPr/>
        </p:nvCxnSpPr>
        <p:spPr>
          <a:xfrm flipV="1">
            <a:off x="6090556" y="2222841"/>
            <a:ext cx="3204465" cy="2452010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extLst>
              <a:ext uri="{FF2B5EF4-FFF2-40B4-BE49-F238E27FC236}">
                <a16:creationId xmlns:a16="http://schemas.microsoft.com/office/drawing/2014/main" id="{341EE3DA-0223-42D2-84F4-28D4EA948F85}"/>
              </a:ext>
            </a:extLst>
          </p:cNvPr>
          <p:cNvSpPr/>
          <p:nvPr/>
        </p:nvSpPr>
        <p:spPr>
          <a:xfrm rot="19348005">
            <a:off x="7388620" y="2428380"/>
            <a:ext cx="2042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dirty="0" err="1">
                <a:solidFill>
                  <a:srgbClr val="29A6FF"/>
                </a:solidFill>
              </a:rPr>
              <a:t>generalizando</a:t>
            </a:r>
            <a:endParaRPr lang="ca-ES" sz="2400" b="1" dirty="0">
              <a:solidFill>
                <a:srgbClr val="29A6FF"/>
              </a:solidFill>
            </a:endParaRP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872268" y="1549296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Retângulo: Cantos Arredondados 7">
            <a:hlinkClick r:id="rId15" action="ppaction://hlinksldjump"/>
            <a:extLst>
              <a:ext uri="{FF2B5EF4-FFF2-40B4-BE49-F238E27FC236}">
                <a16:creationId xmlns:a16="http://schemas.microsoft.com/office/drawing/2014/main" id="{52505ECF-2CA9-42D1-8B14-948399CD8F68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42" name="Retângulo: Cantos Arredondados 8">
            <a:hlinkClick r:id="rId16" action="ppaction://hlinksldjump"/>
            <a:extLst>
              <a:ext uri="{FF2B5EF4-FFF2-40B4-BE49-F238E27FC236}">
                <a16:creationId xmlns:a16="http://schemas.microsoft.com/office/drawing/2014/main" id="{C6D24E11-33C1-460D-B71E-6E9DDD31377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9">
            <a:hlinkClick r:id="rId17" action="ppaction://hlinksldjump"/>
            <a:extLst>
              <a:ext uri="{FF2B5EF4-FFF2-40B4-BE49-F238E27FC236}">
                <a16:creationId xmlns:a16="http://schemas.microsoft.com/office/drawing/2014/main" id="{AD828B94-D8BD-4D68-A92A-2B5F0EC3B11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3" grpId="0" animBg="1"/>
      <p:bldP spid="63" grpId="1" animBg="1"/>
      <p:bldP spid="22" grpId="0" animBg="1"/>
      <p:bldP spid="32" grpId="0"/>
      <p:bldP spid="2" grpId="0" animBg="1"/>
      <p:bldP spid="3" grpId="0"/>
      <p:bldP spid="38" grpId="0" animBg="1"/>
      <p:bldP spid="39" grpId="0" animBg="1"/>
      <p:bldP spid="11" grpId="0"/>
      <p:bldP spid="60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48FD2100-7776-47AF-BCDB-DC495BAF3BE0}"/>
              </a:ext>
            </a:extLst>
          </p:cNvPr>
          <p:cNvSpPr/>
          <p:nvPr/>
        </p:nvSpPr>
        <p:spPr>
          <a:xfrm>
            <a:off x="2066293" y="3385457"/>
            <a:ext cx="9835419" cy="312314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44387F3F-7A94-4022-935B-7D4A143B520D}"/>
              </a:ext>
            </a:extLst>
          </p:cNvPr>
          <p:cNvSpPr/>
          <p:nvPr/>
        </p:nvSpPr>
        <p:spPr>
          <a:xfrm>
            <a:off x="9431808" y="5348656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34929E1D-B0A4-43DA-B300-6743A5F64AFD}"/>
              </a:ext>
            </a:extLst>
          </p:cNvPr>
          <p:cNvSpPr/>
          <p:nvPr/>
        </p:nvSpPr>
        <p:spPr>
          <a:xfrm>
            <a:off x="10975037" y="5336392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9773903-2E36-4BAC-A746-4A36345E3A1C}"/>
              </a:ext>
            </a:extLst>
          </p:cNvPr>
          <p:cNvSpPr/>
          <p:nvPr/>
        </p:nvSpPr>
        <p:spPr>
          <a:xfrm>
            <a:off x="3279299" y="5342536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2EDFB57A-AEE9-416A-94D8-00C5A9FC2455}"/>
              </a:ext>
            </a:extLst>
          </p:cNvPr>
          <p:cNvSpPr/>
          <p:nvPr/>
        </p:nvSpPr>
        <p:spPr>
          <a:xfrm>
            <a:off x="5022920" y="5360857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8814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72727" y="88149"/>
            <a:ext cx="9859639" cy="2812793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15708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Consideremos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Las tres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siguientes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denominan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elementales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  <a:blipFill>
                <a:blip r:embed="rId8"/>
                <a:stretch>
                  <a:fillRect l="-1032" t="-5882" r="-967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52440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INTERCAMBIO - </a:t>
            </a:r>
            <a:r>
              <a:rPr lang="ca-ES" sz="2400" dirty="0" err="1">
                <a:solidFill>
                  <a:sysClr val="windowText" lastClr="000000"/>
                </a:solidFill>
              </a:rPr>
              <a:t>Intercambiar</a:t>
            </a:r>
            <a:r>
              <a:rPr lang="ca-ES" sz="2400" dirty="0">
                <a:solidFill>
                  <a:sysClr val="windowText" lastClr="000000"/>
                </a:solidFill>
              </a:rPr>
              <a:t> dos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505259"/>
                <a:ext cx="3827201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y 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notación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505259"/>
                <a:ext cx="3827201" cy="496674"/>
              </a:xfrm>
              <a:prstGeom prst="rect">
                <a:avLst/>
              </a:prstGeom>
              <a:blipFill>
                <a:blip r:embed="rId9"/>
                <a:stretch>
                  <a:fillRect l="-2389" t="-8642" b="-222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851492" y="1548317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6" y="2055013"/>
                <a:ext cx="57402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b="1" dirty="0">
                    <a:solidFill>
                      <a:sysClr val="windowText" lastClr="000000"/>
                    </a:solidFill>
                  </a:rPr>
                  <a:t>REESCALADO -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Multiplicar una fila por un escalar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distinto de cero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6" y="2055013"/>
                <a:ext cx="5740208" cy="830997"/>
              </a:xfrm>
              <a:prstGeom prst="rect">
                <a:avLst/>
              </a:prstGeom>
              <a:blipFill>
                <a:blip r:embed="rId10"/>
                <a:stretch>
                  <a:fillRect l="-2017" t="-12500" r="-159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556DD8D3-24AF-4F40-AB12-2D7FBDE1793B}"/>
              </a:ext>
            </a:extLst>
          </p:cNvPr>
          <p:cNvSpPr/>
          <p:nvPr/>
        </p:nvSpPr>
        <p:spPr>
          <a:xfrm>
            <a:off x="2362951" y="367295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/>
              <p:nvPr/>
            </p:nvSpPr>
            <p:spPr>
              <a:xfrm>
                <a:off x="3617106" y="3477396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Dada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multiplicar la fila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3477396"/>
                <a:ext cx="8360230" cy="908326"/>
              </a:xfrm>
              <a:prstGeom prst="rect">
                <a:avLst/>
              </a:prstGeom>
              <a:blipFill>
                <a:blip r:embed="rId11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F74D96AD-4722-4DBC-9D66-41A01DD90FEE}"/>
              </a:ext>
            </a:extLst>
          </p:cNvPr>
          <p:cNvSpPr/>
          <p:nvPr/>
        </p:nvSpPr>
        <p:spPr>
          <a:xfrm>
            <a:off x="2340508" y="4394132"/>
            <a:ext cx="7044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 err="1">
                <a:solidFill>
                  <a:srgbClr val="0C2B8E"/>
                </a:solidFill>
              </a:rPr>
              <a:t>Siguiendo</a:t>
            </a:r>
            <a:r>
              <a:rPr lang="ca-ES" sz="2400" dirty="0">
                <a:solidFill>
                  <a:srgbClr val="0C2B8E"/>
                </a:solidFill>
              </a:rPr>
              <a:t> esta </a:t>
            </a:r>
            <a:r>
              <a:rPr lang="ca-ES" sz="2400" dirty="0" err="1">
                <a:solidFill>
                  <a:srgbClr val="0C2B8E"/>
                </a:solidFill>
              </a:rPr>
              <a:t>notación</a:t>
            </a:r>
            <a:r>
              <a:rPr lang="ca-ES" sz="2400" dirty="0">
                <a:solidFill>
                  <a:srgbClr val="0C2B8E"/>
                </a:solidFill>
              </a:rPr>
              <a:t> </a:t>
            </a:r>
            <a:r>
              <a:rPr lang="ca-ES" sz="2400" dirty="0" err="1">
                <a:solidFill>
                  <a:srgbClr val="0C2B8E"/>
                </a:solidFill>
              </a:rPr>
              <a:t>tenemos</a:t>
            </a:r>
            <a:r>
              <a:rPr lang="ca-ES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/>
              <p:nvPr/>
            </p:nvSpPr>
            <p:spPr>
              <a:xfrm>
                <a:off x="3039841" y="5019896"/>
                <a:ext cx="293952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841" y="5019896"/>
                <a:ext cx="2939523" cy="9083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3D6DAFAA-CB6A-481B-8D5F-F55D751F03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678415"/>
            <a:ext cx="1108710" cy="1820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/>
              <p:nvPr/>
            </p:nvSpPr>
            <p:spPr>
              <a:xfrm>
                <a:off x="9149817" y="5312918"/>
                <a:ext cx="22109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a-ES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s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a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ca-ES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ca-ES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17" y="5312918"/>
                <a:ext cx="221099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F0A4BB3-EAC5-4E58-B447-6B8193FE2491}"/>
              </a:ext>
            </a:extLst>
          </p:cNvPr>
          <p:cNvSpPr/>
          <p:nvPr/>
        </p:nvSpPr>
        <p:spPr>
          <a:xfrm>
            <a:off x="4049486" y="5504203"/>
            <a:ext cx="772542" cy="3602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79CB4D-F3F5-4FB0-A745-F0D8F2B4D284}"/>
              </a:ext>
            </a:extLst>
          </p:cNvPr>
          <p:cNvSpPr/>
          <p:nvPr/>
        </p:nvSpPr>
        <p:spPr>
          <a:xfrm>
            <a:off x="4272090" y="5875599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F53F876-7EA9-49D7-8726-D2CC15B7B8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678414"/>
            <a:ext cx="2403157" cy="1820135"/>
          </a:xfrm>
          <a:prstGeom prst="rect">
            <a:avLst/>
          </a:prstGeom>
        </p:spPr>
      </p:pic>
      <p:sp>
        <p:nvSpPr>
          <p:cNvPr id="58" name="Retângulo 57">
            <a:extLst>
              <a:ext uri="{FF2B5EF4-FFF2-40B4-BE49-F238E27FC236}">
                <a16:creationId xmlns:a16="http://schemas.microsoft.com/office/drawing/2014/main" id="{7EFB7AC4-E754-4AF8-8A60-F0F18C1C7228}"/>
              </a:ext>
            </a:extLst>
          </p:cNvPr>
          <p:cNvSpPr/>
          <p:nvPr/>
        </p:nvSpPr>
        <p:spPr>
          <a:xfrm>
            <a:off x="10165102" y="4481927"/>
            <a:ext cx="181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rgbClr val="0C2B8E"/>
                </a:solidFill>
              </a:rPr>
              <a:t>“</a:t>
            </a:r>
            <a:r>
              <a:rPr lang="ca-ES" sz="2400" dirty="0" err="1">
                <a:solidFill>
                  <a:srgbClr val="0C2B8E"/>
                </a:solidFill>
              </a:rPr>
              <a:t>antigua</a:t>
            </a:r>
            <a:r>
              <a:rPr lang="ca-ES" sz="2400" dirty="0">
                <a:solidFill>
                  <a:srgbClr val="0C2B8E"/>
                </a:solidFill>
              </a:rPr>
              <a:t>” fila</a:t>
            </a:r>
          </a:p>
        </p:txBody>
      </p:sp>
      <p:sp>
        <p:nvSpPr>
          <p:cNvPr id="16" name="Balão: Seta Para Baixo 15">
            <a:extLst>
              <a:ext uri="{FF2B5EF4-FFF2-40B4-BE49-F238E27FC236}">
                <a16:creationId xmlns:a16="http://schemas.microsoft.com/office/drawing/2014/main" id="{FF4B6B98-151C-4642-8D66-6FD5E1257316}"/>
              </a:ext>
            </a:extLst>
          </p:cNvPr>
          <p:cNvSpPr/>
          <p:nvPr/>
        </p:nvSpPr>
        <p:spPr>
          <a:xfrm>
            <a:off x="10266863" y="4486095"/>
            <a:ext cx="1592089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827E089-33CF-4566-AFDC-FC341A5D287E}"/>
              </a:ext>
            </a:extLst>
          </p:cNvPr>
          <p:cNvSpPr/>
          <p:nvPr/>
        </p:nvSpPr>
        <p:spPr>
          <a:xfrm>
            <a:off x="8561846" y="4464812"/>
            <a:ext cx="1746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rgbClr val="0C2B8E"/>
                </a:solidFill>
              </a:rPr>
              <a:t>“</a:t>
            </a:r>
            <a:r>
              <a:rPr lang="ca-ES" sz="2400" dirty="0" err="1">
                <a:solidFill>
                  <a:srgbClr val="0C2B8E"/>
                </a:solidFill>
              </a:rPr>
              <a:t>nueva</a:t>
            </a:r>
            <a:r>
              <a:rPr lang="ca-ES" sz="2400" dirty="0">
                <a:solidFill>
                  <a:srgbClr val="0C2B8E"/>
                </a:solidFill>
              </a:rPr>
              <a:t>” fila</a:t>
            </a:r>
          </a:p>
        </p:txBody>
      </p:sp>
      <p:sp>
        <p:nvSpPr>
          <p:cNvPr id="62" name="Balão: Seta Para Baixo 61">
            <a:extLst>
              <a:ext uri="{FF2B5EF4-FFF2-40B4-BE49-F238E27FC236}">
                <a16:creationId xmlns:a16="http://schemas.microsoft.com/office/drawing/2014/main" id="{1B5C986E-C98E-4B15-A4B4-5BFE03D59C26}"/>
              </a:ext>
            </a:extLst>
          </p:cNvPr>
          <p:cNvSpPr/>
          <p:nvPr/>
        </p:nvSpPr>
        <p:spPr>
          <a:xfrm>
            <a:off x="8613324" y="4472531"/>
            <a:ext cx="1592089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D4699787-0CE2-4BEA-8EC5-5ED120938897}"/>
              </a:ext>
            </a:extLst>
          </p:cNvPr>
          <p:cNvCxnSpPr>
            <a:cxnSpLocks/>
          </p:cNvCxnSpPr>
          <p:nvPr/>
        </p:nvCxnSpPr>
        <p:spPr>
          <a:xfrm flipH="1" flipV="1">
            <a:off x="9851492" y="2883106"/>
            <a:ext cx="565416" cy="1409218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extLst>
              <a:ext uri="{FF2B5EF4-FFF2-40B4-BE49-F238E27FC236}">
                <a16:creationId xmlns:a16="http://schemas.microsoft.com/office/drawing/2014/main" id="{89D099E5-B489-4C23-9428-EAE1E9841F9D}"/>
              </a:ext>
            </a:extLst>
          </p:cNvPr>
          <p:cNvSpPr/>
          <p:nvPr/>
        </p:nvSpPr>
        <p:spPr>
          <a:xfrm rot="4077903">
            <a:off x="9541574" y="3647167"/>
            <a:ext cx="1785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 err="1">
                <a:solidFill>
                  <a:srgbClr val="29A6FF"/>
                </a:solidFill>
              </a:rPr>
              <a:t>generalizando</a:t>
            </a:r>
            <a:r>
              <a:rPr lang="ca-ES" b="1" dirty="0">
                <a:solidFill>
                  <a:srgbClr val="29A6F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/>
              <p:nvPr/>
            </p:nvSpPr>
            <p:spPr>
              <a:xfrm>
                <a:off x="8160703" y="2087942"/>
                <a:ext cx="38271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ila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notación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03" y="2087942"/>
                <a:ext cx="3827199" cy="461665"/>
              </a:xfrm>
              <a:prstGeom prst="rect">
                <a:avLst/>
              </a:prstGeom>
              <a:blipFill>
                <a:blip r:embed="rId19"/>
                <a:stretch>
                  <a:fillRect l="-2548" t="-10667" b="-30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E8D2F9FD-68C5-4186-9B62-0D46DF8F5F66}"/>
              </a:ext>
            </a:extLst>
          </p:cNvPr>
          <p:cNvSpPr/>
          <p:nvPr/>
        </p:nvSpPr>
        <p:spPr>
          <a:xfrm>
            <a:off x="10518701" y="2084132"/>
            <a:ext cx="1312886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: Cantos Arredondados 7">
            <a:hlinkClick r:id="rId20" action="ppaction://hlinksldjump"/>
            <a:extLst>
              <a:ext uri="{FF2B5EF4-FFF2-40B4-BE49-F238E27FC236}">
                <a16:creationId xmlns:a16="http://schemas.microsoft.com/office/drawing/2014/main" id="{A0DFF847-0BC5-46A6-97B4-1AB9CCBE49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50" name="Retângulo: Cantos Arredondados 8">
            <a:hlinkClick r:id="rId21" action="ppaction://hlinksldjump"/>
            <a:extLst>
              <a:ext uri="{FF2B5EF4-FFF2-40B4-BE49-F238E27FC236}">
                <a16:creationId xmlns:a16="http://schemas.microsoft.com/office/drawing/2014/main" id="{BDC645FB-465F-4D8B-9A47-392FD72274E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9">
            <a:hlinkClick r:id="rId22" action="ppaction://hlinksldjump"/>
            <a:extLst>
              <a:ext uri="{FF2B5EF4-FFF2-40B4-BE49-F238E27FC236}">
                <a16:creationId xmlns:a16="http://schemas.microsoft.com/office/drawing/2014/main" id="{25C6718B-BFDB-4CEA-94A6-F83D85E8AA0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57" grpId="0" animBg="1"/>
      <p:bldP spid="51" grpId="0" animBg="1"/>
      <p:bldP spid="52" grpId="0" animBg="1"/>
      <p:bldP spid="22" grpId="0" animBg="1"/>
      <p:bldP spid="45" grpId="0"/>
      <p:bldP spid="48" grpId="0"/>
      <p:bldP spid="8" grpId="0"/>
      <p:bldP spid="9" grpId="0" animBg="1"/>
      <p:bldP spid="10" grpId="0"/>
      <p:bldP spid="16" grpId="0" animBg="1"/>
      <p:bldP spid="62" grpId="0" animBg="1"/>
      <p:bldP spid="70" grpId="0"/>
      <p:bldP spid="73" grpId="0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88149"/>
            <a:ext cx="9859639" cy="2682141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88147"/>
            <a:ext cx="9859639" cy="3974249"/>
          </a:xfrm>
          <a:prstGeom prst="roundRect">
            <a:avLst>
              <a:gd name="adj" fmla="val 619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15708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Consideremos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Las tres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siguientes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denominan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elementales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  <a:blipFill>
                <a:blip r:embed="rId6"/>
                <a:stretch>
                  <a:fillRect l="-1032" t="-5882" r="-967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52440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INTERCAMBIO - </a:t>
            </a:r>
            <a:r>
              <a:rPr lang="ca-ES" sz="2400" dirty="0" err="1">
                <a:solidFill>
                  <a:sysClr val="windowText" lastClr="000000"/>
                </a:solidFill>
              </a:rPr>
              <a:t>Intercambiar</a:t>
            </a:r>
            <a:r>
              <a:rPr lang="ca-ES" sz="2400" dirty="0">
                <a:solidFill>
                  <a:sysClr val="windowText" lastClr="000000"/>
                </a:solidFill>
              </a:rPr>
              <a:t> dos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70801" y="1516015"/>
                <a:ext cx="3872171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y 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notación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01" y="1516015"/>
                <a:ext cx="3872171" cy="496674"/>
              </a:xfrm>
              <a:prstGeom prst="rect">
                <a:avLst/>
              </a:prstGeom>
              <a:blipFill>
                <a:blip r:embed="rId7"/>
                <a:stretch>
                  <a:fillRect l="-2520" t="-8642" b="-222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889553" y="1519431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5" y="2055013"/>
                <a:ext cx="57147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b="1" dirty="0">
                    <a:solidFill>
                      <a:sysClr val="windowText" lastClr="000000"/>
                    </a:solidFill>
                  </a:rPr>
                  <a:t>REESCALADO -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Multiplicar una fila por un escalar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distinto de cero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5" y="2055013"/>
                <a:ext cx="5714796" cy="830997"/>
              </a:xfrm>
              <a:prstGeom prst="rect">
                <a:avLst/>
              </a:prstGeom>
              <a:blipFill>
                <a:blip r:embed="rId8"/>
                <a:stretch>
                  <a:fillRect l="-2026" t="-12500" r="-1599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5AFD57BD-C8A2-4A1D-88C0-B9393BB80227}"/>
                  </a:ext>
                </a:extLst>
              </p:cNvPr>
              <p:cNvSpPr/>
              <p:nvPr/>
            </p:nvSpPr>
            <p:spPr>
              <a:xfrm>
                <a:off x="8185333" y="2041076"/>
                <a:ext cx="38707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ila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notación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5AFD57BD-C8A2-4A1D-88C0-B9393BB8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333" y="2041076"/>
                <a:ext cx="3870772" cy="461665"/>
              </a:xfrm>
              <a:prstGeom prst="rect">
                <a:avLst/>
              </a:prstGeom>
              <a:blipFill>
                <a:blip r:embed="rId9"/>
                <a:stretch>
                  <a:fillRect l="-2520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952C28E-CA13-4D35-A636-F29AB738568E}"/>
              </a:ext>
            </a:extLst>
          </p:cNvPr>
          <p:cNvSpPr/>
          <p:nvPr/>
        </p:nvSpPr>
        <p:spPr>
          <a:xfrm>
            <a:off x="2268413" y="2836763"/>
            <a:ext cx="945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SUSTITUCIÓN - </a:t>
            </a:r>
            <a:r>
              <a:rPr lang="it-IT" sz="2400" dirty="0">
                <a:solidFill>
                  <a:sysClr val="windowText" lastClr="000000"/>
                </a:solidFill>
              </a:rPr>
              <a:t>Sustituir una fila por la suma de ella misma y un múltiplo de otra fila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ADC177-4254-4150-B726-3AD45E37333F}"/>
              </a:ext>
            </a:extLst>
          </p:cNvPr>
          <p:cNvSpPr/>
          <p:nvPr/>
        </p:nvSpPr>
        <p:spPr>
          <a:xfrm>
            <a:off x="2066293" y="4134967"/>
            <a:ext cx="9835419" cy="256594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42A8589-C774-419D-9CD2-48A0D5BED45E}"/>
              </a:ext>
            </a:extLst>
          </p:cNvPr>
          <p:cNvSpPr/>
          <p:nvPr/>
        </p:nvSpPr>
        <p:spPr>
          <a:xfrm>
            <a:off x="2262471" y="4463347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/>
              <p:nvPr/>
            </p:nvSpPr>
            <p:spPr>
              <a:xfrm>
                <a:off x="3446289" y="4267793"/>
                <a:ext cx="8049025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Dada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sustituir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fila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suma con</a:t>
                </a: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89" y="4267793"/>
                <a:ext cx="8049025" cy="908326"/>
              </a:xfrm>
              <a:prstGeom prst="rect">
                <a:avLst/>
              </a:prstGeom>
              <a:blipFill>
                <a:blip r:embed="rId10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74327F71-8116-4DBF-84C6-9AFA6D3020E1}"/>
              </a:ext>
            </a:extLst>
          </p:cNvPr>
          <p:cNvSpPr/>
          <p:nvPr/>
        </p:nvSpPr>
        <p:spPr>
          <a:xfrm>
            <a:off x="10518701" y="2084132"/>
            <a:ext cx="1312886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AC5B60C0-A3B5-4475-B931-1EFE7E77E4D9}"/>
              </a:ext>
            </a:extLst>
          </p:cNvPr>
          <p:cNvSpPr/>
          <p:nvPr/>
        </p:nvSpPr>
        <p:spPr>
          <a:xfrm>
            <a:off x="2179295" y="5122796"/>
            <a:ext cx="4309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 err="1">
                <a:solidFill>
                  <a:srgbClr val="0C2B8E"/>
                </a:solidFill>
              </a:rPr>
              <a:t>Representamos</a:t>
            </a:r>
            <a:r>
              <a:rPr lang="ca-ES" sz="2400" dirty="0">
                <a:solidFill>
                  <a:srgbClr val="0C2B8E"/>
                </a:solidFill>
              </a:rPr>
              <a:t> la </a:t>
            </a:r>
            <a:r>
              <a:rPr lang="ca-ES" sz="2400" dirty="0" err="1">
                <a:solidFill>
                  <a:srgbClr val="0C2B8E"/>
                </a:solidFill>
              </a:rPr>
              <a:t>operación</a:t>
            </a:r>
            <a:r>
              <a:rPr lang="ca-ES" sz="2400" dirty="0">
                <a:solidFill>
                  <a:srgbClr val="0C2B8E"/>
                </a:solidFill>
              </a:rPr>
              <a:t> por: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CF1B050C-B70B-43D7-BB57-2A6182781CF5}"/>
              </a:ext>
            </a:extLst>
          </p:cNvPr>
          <p:cNvSpPr/>
          <p:nvPr/>
        </p:nvSpPr>
        <p:spPr>
          <a:xfrm>
            <a:off x="6416533" y="5092147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7580E105-0286-47E7-B9C8-83CE5FD3F7E9}"/>
              </a:ext>
            </a:extLst>
          </p:cNvPr>
          <p:cNvSpPr/>
          <p:nvPr/>
        </p:nvSpPr>
        <p:spPr>
          <a:xfrm>
            <a:off x="7146620" y="5104812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/>
              <p:nvPr/>
            </p:nvSpPr>
            <p:spPr>
              <a:xfrm>
                <a:off x="6332113" y="5071953"/>
                <a:ext cx="25856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a-ES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113" y="5071953"/>
                <a:ext cx="2585644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 73">
            <a:extLst>
              <a:ext uri="{FF2B5EF4-FFF2-40B4-BE49-F238E27FC236}">
                <a16:creationId xmlns:a16="http://schemas.microsoft.com/office/drawing/2014/main" id="{36C4FBE0-5E27-4DB9-9FC9-535ED99FCBE1}"/>
              </a:ext>
            </a:extLst>
          </p:cNvPr>
          <p:cNvSpPr/>
          <p:nvPr/>
        </p:nvSpPr>
        <p:spPr>
          <a:xfrm>
            <a:off x="2240028" y="5714691"/>
            <a:ext cx="40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 err="1">
                <a:solidFill>
                  <a:srgbClr val="0C2B8E"/>
                </a:solidFill>
              </a:rPr>
              <a:t>Tenemos</a:t>
            </a:r>
            <a:r>
              <a:rPr lang="ca-ES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/>
              <p:nvPr/>
            </p:nvSpPr>
            <p:spPr>
              <a:xfrm>
                <a:off x="3433833" y="5634763"/>
                <a:ext cx="3636060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sz="20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s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s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833" y="5634763"/>
                <a:ext cx="3636060" cy="908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/>
              <p:nvPr/>
            </p:nvSpPr>
            <p:spPr>
              <a:xfrm>
                <a:off x="5123195" y="3170069"/>
                <a:ext cx="5714796" cy="86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sumar 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s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con un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múltiplo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la fila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notación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195" y="3170069"/>
                <a:ext cx="5714796" cy="866006"/>
              </a:xfrm>
              <a:prstGeom prst="rect">
                <a:avLst/>
              </a:prstGeom>
              <a:blipFill>
                <a:blip r:embed="rId13"/>
                <a:stretch>
                  <a:fillRect l="-1599" t="-5634" r="-1599" b="-1197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32449E58-107D-426B-A71B-2EB0FD284AB7}"/>
              </a:ext>
            </a:extLst>
          </p:cNvPr>
          <p:cNvSpPr/>
          <p:nvPr/>
        </p:nvSpPr>
        <p:spPr>
          <a:xfrm>
            <a:off x="6464615" y="3575678"/>
            <a:ext cx="1939158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53">
                <a:extLst>
                  <a:ext uri="{FF2B5EF4-FFF2-40B4-BE49-F238E27FC236}">
                    <a16:creationId xmlns:a16="http://schemas.microsoft.com/office/drawing/2014/main" id="{8C0895F3-5A9F-4828-AD62-7F2BF4288F13}"/>
                  </a:ext>
                </a:extLst>
              </p:cNvPr>
              <p:cNvSpPr/>
              <p:nvPr/>
            </p:nvSpPr>
            <p:spPr>
              <a:xfrm>
                <a:off x="9023903" y="4907353"/>
                <a:ext cx="267461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b="0" i="0" dirty="0" smtClean="0">
                          <a:solidFill>
                            <a:sysClr val="windowText" lastClr="000000"/>
                          </a:solidFill>
                        </a:rPr>
                        <m:t>veces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la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fila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 1</m:t>
                      </m:r>
                      <m:r>
                        <a:rPr lang="ca-ES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53">
                <a:extLst>
                  <a:ext uri="{FF2B5EF4-FFF2-40B4-BE49-F238E27FC236}">
                    <a16:creationId xmlns:a16="http://schemas.microsoft.com/office/drawing/2014/main" id="{8C0895F3-5A9F-4828-AD62-7F2BF4288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903" y="4907353"/>
                <a:ext cx="2674610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7">
            <a:hlinkClick r:id="rId15" action="ppaction://hlinksldjump"/>
            <a:extLst>
              <a:ext uri="{FF2B5EF4-FFF2-40B4-BE49-F238E27FC236}">
                <a16:creationId xmlns:a16="http://schemas.microsoft.com/office/drawing/2014/main" id="{39AD4225-A1EA-4AA1-96E3-302E4B6BFCD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38" name="Retângulo: Cantos Arredondados 8">
            <a:hlinkClick r:id="rId16" action="ppaction://hlinksldjump"/>
            <a:extLst>
              <a:ext uri="{FF2B5EF4-FFF2-40B4-BE49-F238E27FC236}">
                <a16:creationId xmlns:a16="http://schemas.microsoft.com/office/drawing/2014/main" id="{F49DB08B-7106-4257-95D9-4E1E631F0B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9">
            <a:hlinkClick r:id="rId17" action="ppaction://hlinksldjump"/>
            <a:extLst>
              <a:ext uri="{FF2B5EF4-FFF2-40B4-BE49-F238E27FC236}">
                <a16:creationId xmlns:a16="http://schemas.microsoft.com/office/drawing/2014/main" id="{906573FF-B58B-40E1-BC0B-AC5B4A7C23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3" grpId="0"/>
      <p:bldP spid="59" grpId="0" animBg="1"/>
      <p:bldP spid="60" grpId="0" animBg="1"/>
      <p:bldP spid="63" grpId="0"/>
      <p:bldP spid="75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37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39AD4225-A1EA-4AA1-96E3-302E4B6BFCD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38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F49DB08B-7106-4257-95D9-4E1E631F0B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906573FF-B58B-40E1-BC0B-AC5B4A7C23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03D80BCE-2AF9-4377-9FE3-E60A266C1C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9B58B3CD-0B81-48B9-B576-741172F064B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E04AEF72-8BCC-4B6A-BB41-DE760B69D9E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A9B98314-E8F5-4C49-8CD0-FDCBA1FE6511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79AEA1E8-A1EB-4BF0-A467-B2BE24B2101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62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995994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8491A725-5BF3-40F7-A666-78CA98206F5C}"/>
              </a:ext>
            </a:extLst>
          </p:cNvPr>
          <p:cNvSpPr/>
          <p:nvPr/>
        </p:nvSpPr>
        <p:spPr>
          <a:xfrm>
            <a:off x="2226151" y="402211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221119" y="886236"/>
                <a:ext cx="96244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a-ES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denomina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Elemental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si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puede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obtener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de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identidad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con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una única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19" y="886236"/>
                <a:ext cx="9624429" cy="830997"/>
              </a:xfrm>
              <a:prstGeom prst="rect">
                <a:avLst/>
              </a:prstGeom>
              <a:blipFill>
                <a:blip r:embed="rId6"/>
                <a:stretch>
                  <a:fillRect l="-950" t="-5839" r="-1013" b="-15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3502740F-C071-4AE0-9645-F2743DF9657C}"/>
              </a:ext>
            </a:extLst>
          </p:cNvPr>
          <p:cNvSpPr/>
          <p:nvPr/>
        </p:nvSpPr>
        <p:spPr>
          <a:xfrm>
            <a:off x="2046203" y="2430569"/>
            <a:ext cx="9859635" cy="4078268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52C33EE-F9E0-4243-88D4-BE84B0214094}"/>
              </a:ext>
            </a:extLst>
          </p:cNvPr>
          <p:cNvSpPr/>
          <p:nvPr/>
        </p:nvSpPr>
        <p:spPr>
          <a:xfrm>
            <a:off x="2323947" y="2654787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r>
              <a:rPr lang="ca-ES" sz="2400" b="1" u="sng" dirty="0">
                <a:solidFill>
                  <a:srgbClr val="29A6FF"/>
                </a:solidFill>
              </a:rPr>
              <a:t>…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943D7CF3-AE3A-477E-A052-E1985B23A939}"/>
              </a:ext>
            </a:extLst>
          </p:cNvPr>
          <p:cNvSpPr/>
          <p:nvPr/>
        </p:nvSpPr>
        <p:spPr>
          <a:xfrm>
            <a:off x="2650615" y="5720668"/>
            <a:ext cx="2104427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/>
              <a:t>Ejemplo</a:t>
            </a:r>
            <a:r>
              <a:rPr lang="ca-ES" sz="2400" b="1" dirty="0"/>
              <a:t> 1</a:t>
            </a:r>
          </a:p>
          <a:p>
            <a:pPr algn="ctr"/>
            <a:r>
              <a:rPr lang="ca-ES" sz="1100" dirty="0"/>
              <a:t>(</a:t>
            </a:r>
            <a:r>
              <a:rPr lang="ca-ES" sz="1100" dirty="0" err="1"/>
              <a:t>haga</a:t>
            </a:r>
            <a:r>
              <a:rPr lang="ca-ES" sz="1100" dirty="0"/>
              <a:t> clic para ver la </a:t>
            </a:r>
            <a:r>
              <a:rPr lang="ca-ES" sz="1100" dirty="0" err="1"/>
              <a:t>operación</a:t>
            </a:r>
            <a:r>
              <a:rPr lang="ca-ES" sz="1100" dirty="0"/>
              <a:t>)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1856B94F-0FC8-42A0-81C4-D654B8C077C5}"/>
              </a:ext>
            </a:extLst>
          </p:cNvPr>
          <p:cNvSpPr/>
          <p:nvPr/>
        </p:nvSpPr>
        <p:spPr>
          <a:xfrm>
            <a:off x="5997267" y="5712875"/>
            <a:ext cx="2104426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/>
              <a:t>Ejemplo</a:t>
            </a:r>
            <a:r>
              <a:rPr lang="ca-ES" sz="2400" b="1" dirty="0"/>
              <a:t> 2</a:t>
            </a:r>
          </a:p>
          <a:p>
            <a:pPr algn="ctr"/>
            <a:r>
              <a:rPr lang="ca-ES" sz="1100" dirty="0"/>
              <a:t>(</a:t>
            </a:r>
            <a:r>
              <a:rPr lang="ca-ES" sz="1100" dirty="0" err="1"/>
              <a:t>haga</a:t>
            </a:r>
            <a:r>
              <a:rPr lang="ca-ES" sz="1100" dirty="0"/>
              <a:t> clic para ver la </a:t>
            </a:r>
            <a:r>
              <a:rPr lang="ca-ES" sz="1100" dirty="0" err="1"/>
              <a:t>operación</a:t>
            </a:r>
            <a:r>
              <a:rPr lang="ca-ES" sz="1100" dirty="0"/>
              <a:t>)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61CEC39B-B10A-41FB-AAB4-F0EFB3BEA38F}"/>
              </a:ext>
            </a:extLst>
          </p:cNvPr>
          <p:cNvSpPr/>
          <p:nvPr/>
        </p:nvSpPr>
        <p:spPr>
          <a:xfrm>
            <a:off x="9541385" y="5712875"/>
            <a:ext cx="2104426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/>
              <a:t>Ejemplo</a:t>
            </a:r>
            <a:r>
              <a:rPr lang="ca-ES" sz="2400" b="1" dirty="0"/>
              <a:t> 3</a:t>
            </a:r>
          </a:p>
          <a:p>
            <a:pPr algn="ctr"/>
            <a:r>
              <a:rPr lang="ca-ES" sz="1100" dirty="0"/>
              <a:t>(</a:t>
            </a:r>
            <a:r>
              <a:rPr lang="ca-ES" sz="1100" dirty="0" err="1"/>
              <a:t>haga</a:t>
            </a:r>
            <a:r>
              <a:rPr lang="ca-ES" sz="1100" dirty="0"/>
              <a:t> clic para ver la </a:t>
            </a:r>
            <a:r>
              <a:rPr lang="ca-ES" sz="1100" dirty="0" err="1"/>
              <a:t>operación</a:t>
            </a:r>
            <a:r>
              <a:rPr lang="ca-ES" sz="11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/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ysClr val="windowText" lastClr="000000"/>
                    </a:solidFill>
                  </a:rPr>
                  <a:t>Multiplicar la 2ª fila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por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blipFill>
                <a:blip r:embed="rId7"/>
                <a:stretch>
                  <a:fillRect b="-859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/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Intercambiar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la 2ª y 4ª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blipFill>
                <a:blip r:embed="rId8"/>
                <a:stretch>
                  <a:fillRect t="-5172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/>
              <p:nvPr/>
            </p:nvSpPr>
            <p:spPr>
              <a:xfrm>
                <a:off x="9073347" y="4930409"/>
                <a:ext cx="277443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ysClr val="windowText" lastClr="000000"/>
                    </a:solidFill>
                  </a:rPr>
                  <a:t>Sumar 4 veces la 3ª fila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a la 1ª fila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347" y="4930409"/>
                <a:ext cx="2774435" cy="707886"/>
              </a:xfrm>
              <a:prstGeom prst="rect">
                <a:avLst/>
              </a:prstGeom>
              <a:blipFill>
                <a:blip r:embed="rId9"/>
                <a:stretch>
                  <a:fillRect t="-5172" r="-1316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63">
            <a:extLst>
              <a:ext uri="{FF2B5EF4-FFF2-40B4-BE49-F238E27FC236}">
                <a16:creationId xmlns:a16="http://schemas.microsoft.com/office/drawing/2014/main" id="{8161503F-CC89-487E-9564-48AFA6DCA909}"/>
              </a:ext>
            </a:extLst>
          </p:cNvPr>
          <p:cNvSpPr/>
          <p:nvPr/>
        </p:nvSpPr>
        <p:spPr>
          <a:xfrm>
            <a:off x="3890304" y="2656911"/>
            <a:ext cx="7202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A </a:t>
            </a:r>
            <a:r>
              <a:rPr lang="ca-ES" sz="2400" dirty="0" err="1">
                <a:solidFill>
                  <a:sysClr val="windowText" lastClr="000000"/>
                </a:solidFill>
              </a:rPr>
              <a:t>continuación</a:t>
            </a:r>
            <a:r>
              <a:rPr lang="ca-ES" sz="2400" dirty="0">
                <a:solidFill>
                  <a:sysClr val="windowText" lastClr="000000"/>
                </a:solidFill>
              </a:rPr>
              <a:t> se </a:t>
            </a:r>
            <a:r>
              <a:rPr lang="ca-ES" sz="2400" dirty="0" err="1">
                <a:solidFill>
                  <a:sysClr val="windowText" lastClr="000000"/>
                </a:solidFill>
              </a:rPr>
              <a:t>muestran</a:t>
            </a:r>
            <a:r>
              <a:rPr lang="ca-ES" sz="2400" dirty="0">
                <a:solidFill>
                  <a:sysClr val="windowText" lastClr="000000"/>
                </a:solidFill>
              </a:rPr>
              <a:t> tres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elementales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/>
              <p:nvPr/>
            </p:nvSpPr>
            <p:spPr>
              <a:xfrm>
                <a:off x="3146200" y="3849877"/>
                <a:ext cx="1432187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200" y="3849877"/>
                <a:ext cx="1432187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/>
              <p:nvPr/>
            </p:nvSpPr>
            <p:spPr>
              <a:xfrm>
                <a:off x="5834540" y="3368389"/>
                <a:ext cx="2276200" cy="13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540" y="3368389"/>
                <a:ext cx="2276200" cy="13769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/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tângulo 67">
            <a:extLst>
              <a:ext uri="{FF2B5EF4-FFF2-40B4-BE49-F238E27FC236}">
                <a16:creationId xmlns:a16="http://schemas.microsoft.com/office/drawing/2014/main" id="{3A5E2A2C-3E93-4A8E-82E7-EEDF2BC43726}"/>
              </a:ext>
            </a:extLst>
          </p:cNvPr>
          <p:cNvSpPr/>
          <p:nvPr/>
        </p:nvSpPr>
        <p:spPr>
          <a:xfrm>
            <a:off x="2221119" y="1755525"/>
            <a:ext cx="9624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 err="1">
                <a:solidFill>
                  <a:sysClr val="windowText" lastClr="000000"/>
                </a:solidFill>
              </a:rPr>
              <a:t>Normalmente</a:t>
            </a:r>
            <a:r>
              <a:rPr lang="ca-ES" sz="2400" dirty="0">
                <a:solidFill>
                  <a:sysClr val="windowText" lastClr="000000"/>
                </a:solidFill>
              </a:rPr>
              <a:t> se </a:t>
            </a:r>
            <a:r>
              <a:rPr lang="ca-ES" sz="2400" dirty="0" err="1">
                <a:solidFill>
                  <a:sysClr val="windowText" lastClr="000000"/>
                </a:solidFill>
              </a:rPr>
              <a:t>representan</a:t>
            </a:r>
            <a:r>
              <a:rPr lang="ca-ES" sz="2400" dirty="0">
                <a:solidFill>
                  <a:sysClr val="windowText" lastClr="000000"/>
                </a:solidFill>
              </a:rPr>
              <a:t> con la </a:t>
            </a:r>
            <a:r>
              <a:rPr lang="ca-ES" sz="2400" dirty="0" err="1">
                <a:solidFill>
                  <a:sysClr val="windowText" lastClr="000000"/>
                </a:solidFill>
              </a:rPr>
              <a:t>mayúscula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>
                <a:solidFill>
                  <a:sysClr val="windowText" lastClr="000000"/>
                </a:solidFill>
              </a:rPr>
              <a:t>E</a:t>
            </a:r>
            <a:r>
              <a:rPr lang="ca-ES" sz="2400" dirty="0">
                <a:solidFill>
                  <a:sysClr val="windowText" lastClr="000000"/>
                </a:solidFill>
              </a:rPr>
              <a:t>. Por </a:t>
            </a:r>
            <a:r>
              <a:rPr lang="ca-ES" sz="2400" dirty="0" err="1">
                <a:solidFill>
                  <a:sysClr val="windowText" lastClr="000000"/>
                </a:solidFill>
              </a:rPr>
              <a:t>ejemplo</a:t>
            </a:r>
            <a:r>
              <a:rPr lang="ca-ES" sz="2400" dirty="0">
                <a:solidFill>
                  <a:sysClr val="windowText" lastClr="000000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BE416AD8-4E16-4C80-89C2-E2988082D025}"/>
                  </a:ext>
                </a:extLst>
              </p:cNvPr>
              <p:cNvSpPr/>
              <p:nvPr/>
            </p:nvSpPr>
            <p:spPr>
              <a:xfrm>
                <a:off x="2424956" y="3942467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BE416AD8-4E16-4C80-89C2-E2988082D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956" y="3942467"/>
                <a:ext cx="987962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9642CD6-A76C-495B-A649-06463ED8DE87}"/>
                  </a:ext>
                </a:extLst>
              </p:cNvPr>
              <p:cNvSpPr/>
              <p:nvPr/>
            </p:nvSpPr>
            <p:spPr>
              <a:xfrm>
                <a:off x="5009305" y="3896171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9642CD6-A76C-495B-A649-06463ED8D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05" y="3896171"/>
                <a:ext cx="987962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DF01075F-0D7D-450A-8765-0A1676AEEE86}"/>
                  </a:ext>
                </a:extLst>
              </p:cNvPr>
              <p:cNvSpPr/>
              <p:nvPr/>
            </p:nvSpPr>
            <p:spPr>
              <a:xfrm>
                <a:off x="8779196" y="3854150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DF01075F-0D7D-450A-8765-0A1676AEE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196" y="3854150"/>
                <a:ext cx="987962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7">
            <a:hlinkClick r:id="rId19" action="ppaction://hlinksldjump"/>
            <a:extLst>
              <a:ext uri="{FF2B5EF4-FFF2-40B4-BE49-F238E27FC236}">
                <a16:creationId xmlns:a16="http://schemas.microsoft.com/office/drawing/2014/main" id="{5488C5B9-DCEE-4DDF-96DE-BD29F723FA88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33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AFCD3804-1226-42B3-88D0-D0C333EF547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9">
            <a:hlinkClick r:id="rId21" action="ppaction://hlinksldjump"/>
            <a:extLst>
              <a:ext uri="{FF2B5EF4-FFF2-40B4-BE49-F238E27FC236}">
                <a16:creationId xmlns:a16="http://schemas.microsoft.com/office/drawing/2014/main" id="{BD8CF8C0-6681-4A9E-985C-FB0DE838BF9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/>
      <p:bldP spid="55" grpId="0" animBg="1"/>
      <p:bldP spid="56" grpId="0" animBg="1"/>
      <p:bldP spid="57" grpId="0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2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3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5488C5B9-DCEE-4DDF-96DE-BD29F723FA88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3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AFCD3804-1226-42B3-88D0-D0C333EF547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BD8CF8C0-6681-4A9E-985C-FB0DE838BF9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E74EBA81-DA80-4EC6-B448-320AC73096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A2BEFF5E-50B8-432B-A582-A7A04DCFE77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B00DD971-86F9-4AFD-9823-B9EF3849D877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775EFD9B-E538-4B4B-8EB5-03043CC05D6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AB07C199-08BA-4990-B09C-E7C9F021AC42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95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68579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CF89182E-3854-46B7-91D8-E8673DBC5A61}"/>
              </a:ext>
            </a:extLst>
          </p:cNvPr>
          <p:cNvSpPr/>
          <p:nvPr/>
        </p:nvSpPr>
        <p:spPr>
          <a:xfrm>
            <a:off x="2312575" y="538650"/>
            <a:ext cx="936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400" dirty="0">
                <a:solidFill>
                  <a:sysClr val="windowText" lastClr="000000"/>
                </a:solidFill>
              </a:rPr>
              <a:t>Si se aplica una operación elemental por filas a una matriz identidad 𝐼 para generar una matriz elemental 𝐸, entonces </a:t>
            </a:r>
            <a:r>
              <a:rPr lang="es-ES" sz="2400" u="sng" dirty="0">
                <a:solidFill>
                  <a:sysClr val="windowText" lastClr="000000"/>
                </a:solidFill>
              </a:rPr>
              <a:t>hay una segunda operación elemental por filas</a:t>
            </a:r>
            <a:r>
              <a:rPr lang="es-ES" sz="2400" dirty="0">
                <a:solidFill>
                  <a:sysClr val="windowText" lastClr="000000"/>
                </a:solidFill>
              </a:rPr>
              <a:t> que, cuando se aplica a 𝐸, </a:t>
            </a:r>
            <a:r>
              <a:rPr lang="es-ES" sz="2400" b="1" dirty="0">
                <a:solidFill>
                  <a:sysClr val="windowText" lastClr="000000"/>
                </a:solidFill>
              </a:rPr>
              <a:t>genera</a:t>
            </a:r>
            <a:r>
              <a:rPr lang="es-ES" sz="2400" dirty="0">
                <a:solidFill>
                  <a:sysClr val="windowText" lastClr="000000"/>
                </a:solidFill>
              </a:rPr>
              <a:t> 𝑰.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C2C904F-9A37-4E37-A0A6-8EE089B8C080}"/>
              </a:ext>
            </a:extLst>
          </p:cNvPr>
          <p:cNvSpPr/>
          <p:nvPr/>
        </p:nvSpPr>
        <p:spPr>
          <a:xfrm>
            <a:off x="2066293" y="2433957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/>
              <p:nvPr/>
            </p:nvSpPr>
            <p:spPr>
              <a:xfrm>
                <a:off x="2106114" y="2507900"/>
                <a:ext cx="47466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b="1" dirty="0" err="1">
                    <a:solidFill>
                      <a:srgbClr val="F25E4F"/>
                    </a:solidFill>
                  </a:rPr>
                  <a:t>Operaciones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 por </a:t>
                </a:r>
                <a:r>
                  <a:rPr lang="ca-ES" sz="2000" b="1" dirty="0" err="1">
                    <a:solidFill>
                      <a:srgbClr val="F25E4F"/>
                    </a:solidFill>
                  </a:rPr>
                  <a:t>filas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que </a:t>
                </a:r>
                <a:r>
                  <a:rPr lang="ca-ES" sz="2000" b="1" dirty="0" err="1">
                    <a:solidFill>
                      <a:srgbClr val="F25E4F"/>
                    </a:solidFill>
                  </a:rPr>
                  <a:t>generan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14" y="2507900"/>
                <a:ext cx="4746660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FFE4173A-25D8-4612-8359-552961343BBA}"/>
              </a:ext>
            </a:extLst>
          </p:cNvPr>
          <p:cNvSpPr/>
          <p:nvPr/>
        </p:nvSpPr>
        <p:spPr>
          <a:xfrm>
            <a:off x="7099057" y="2433956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/>
              <p:nvPr/>
            </p:nvSpPr>
            <p:spPr>
              <a:xfrm>
                <a:off x="7114091" y="2507900"/>
                <a:ext cx="477453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b="1" dirty="0" err="1">
                    <a:solidFill>
                      <a:srgbClr val="F25E4F"/>
                    </a:solidFill>
                  </a:rPr>
                  <a:t>Operaciones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 por </a:t>
                </a:r>
                <a:r>
                  <a:rPr lang="ca-ES" sz="2000" b="1" dirty="0" err="1">
                    <a:solidFill>
                      <a:srgbClr val="F25E4F"/>
                    </a:solidFill>
                  </a:rPr>
                  <a:t>filas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que </a:t>
                </a:r>
                <a:r>
                  <a:rPr lang="ca-ES" sz="2000" b="1" dirty="0" err="1">
                    <a:solidFill>
                      <a:srgbClr val="F25E4F"/>
                    </a:solidFill>
                  </a:rPr>
                  <a:t>generan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91" y="2507900"/>
                <a:ext cx="4774535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/>
              <p:nvPr/>
            </p:nvSpPr>
            <p:spPr>
              <a:xfrm>
                <a:off x="2405746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Multiplicar la fila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2898895"/>
                <a:ext cx="3690254" cy="400110"/>
              </a:xfrm>
              <a:prstGeom prst="rect">
                <a:avLst/>
              </a:prstGeom>
              <a:blipFill>
                <a:blip r:embed="rId8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/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Multiplicar la fila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ca-ES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  <a:blipFill>
                <a:blip r:embed="rId9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/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Intercambiar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  <a:blipFill>
                <a:blip r:embed="rId10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/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Intercambiar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  <a:blipFill>
                <a:blip r:embed="rId11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/>
              <p:nvPr/>
            </p:nvSpPr>
            <p:spPr>
              <a:xfrm>
                <a:off x="2405746" y="3832381"/>
                <a:ext cx="42287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Sumar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veces la fila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a la fila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832381"/>
                <a:ext cx="4228712" cy="400110"/>
              </a:xfrm>
              <a:prstGeom prst="rect">
                <a:avLst/>
              </a:prstGeom>
              <a:blipFill>
                <a:blip r:embed="rId12"/>
                <a:stretch>
                  <a:fillRect l="-2020" t="-20000" b="-32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/>
              <p:nvPr/>
            </p:nvSpPr>
            <p:spPr>
              <a:xfrm>
                <a:off x="7391403" y="3832381"/>
                <a:ext cx="42771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Sumar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veces la fila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a la fila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832381"/>
                <a:ext cx="4277172" cy="400110"/>
              </a:xfrm>
              <a:prstGeom prst="rect">
                <a:avLst/>
              </a:prstGeom>
              <a:blipFill>
                <a:blip r:embed="rId13"/>
                <a:stretch>
                  <a:fillRect l="-1997" t="-20000" b="-32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74F6F8E-EEC2-431F-9913-AD39A79A4F6E}"/>
              </a:ext>
            </a:extLst>
          </p:cNvPr>
          <p:cNvSpPr/>
          <p:nvPr/>
        </p:nvSpPr>
        <p:spPr>
          <a:xfrm>
            <a:off x="2066293" y="4760313"/>
            <a:ext cx="9859639" cy="191179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E9D6EE91-E0B9-43C9-8AAE-9D378200F809}"/>
              </a:ext>
            </a:extLst>
          </p:cNvPr>
          <p:cNvSpPr/>
          <p:nvPr/>
        </p:nvSpPr>
        <p:spPr>
          <a:xfrm>
            <a:off x="2243635" y="4826259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/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 err="1">
                    <a:solidFill>
                      <a:sysClr val="windowText" lastClr="000000"/>
                    </a:solidFill>
                  </a:rPr>
                  <a:t>Utilizaremos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para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ejemplificar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  <a:blipFill>
                <a:blip r:embed="rId14"/>
                <a:stretch>
                  <a:fillRect l="-802"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/>
              <p:nvPr/>
            </p:nvSpPr>
            <p:spPr>
              <a:xfrm>
                <a:off x="2268199" y="5445603"/>
                <a:ext cx="4172231" cy="78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f>
                                    <m:fPr>
                                      <m:ctrlPr>
                                        <a:rPr lang="ca-ES" sz="20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ca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99" y="5445603"/>
                <a:ext cx="4172231" cy="7809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/>
              <p:nvPr/>
            </p:nvSpPr>
            <p:spPr>
              <a:xfrm>
                <a:off x="7213739" y="5007061"/>
                <a:ext cx="4071306" cy="6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↔</m:t>
                                  </m:r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ca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39" y="5007061"/>
                <a:ext cx="4071306" cy="6345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/>
              <p:nvPr/>
            </p:nvSpPr>
            <p:spPr>
              <a:xfrm>
                <a:off x="6765603" y="5839683"/>
                <a:ext cx="4967578" cy="6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ca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03" y="5839683"/>
                <a:ext cx="4967578" cy="6345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/>
              <p:nvPr/>
            </p:nvSpPr>
            <p:spPr>
              <a:xfrm>
                <a:off x="2649613" y="6024501"/>
                <a:ext cx="4039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3" y="6024501"/>
                <a:ext cx="4039352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/>
              <p:nvPr/>
            </p:nvSpPr>
            <p:spPr>
              <a:xfrm>
                <a:off x="7688780" y="5528425"/>
                <a:ext cx="39246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780" y="5528425"/>
                <a:ext cx="3924670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/>
              <p:nvPr/>
            </p:nvSpPr>
            <p:spPr>
              <a:xfrm>
                <a:off x="7234938" y="6346323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938" y="6346323"/>
                <a:ext cx="4565557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7">
            <a:hlinkClick r:id="rId25" action="ppaction://hlinksldjump"/>
            <a:extLst>
              <a:ext uri="{FF2B5EF4-FFF2-40B4-BE49-F238E27FC236}">
                <a16:creationId xmlns:a16="http://schemas.microsoft.com/office/drawing/2014/main" id="{44AF0709-7728-480A-AA4B-72EDAA1279F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48" name="Retângulo: Cantos Arredondados 8">
            <a:hlinkClick r:id="rId26" action="ppaction://hlinksldjump"/>
            <a:extLst>
              <a:ext uri="{FF2B5EF4-FFF2-40B4-BE49-F238E27FC236}">
                <a16:creationId xmlns:a16="http://schemas.microsoft.com/office/drawing/2014/main" id="{167953C9-C0EA-4A85-9903-FBB4945B07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9">
            <a:hlinkClick r:id="rId27" action="ppaction://hlinksldjump"/>
            <a:extLst>
              <a:ext uri="{FF2B5EF4-FFF2-40B4-BE49-F238E27FC236}">
                <a16:creationId xmlns:a16="http://schemas.microsoft.com/office/drawing/2014/main" id="{67F81F30-BA22-40E2-8A7F-6956AD16C17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2" grpId="0" animBg="1"/>
      <p:bldP spid="35" grpId="0" animBg="1"/>
      <p:bldP spid="43" grpId="0" animBg="1"/>
      <p:bldP spid="50" grpId="0"/>
      <p:bldP spid="73" grpId="0"/>
      <p:bldP spid="74" grpId="0"/>
      <p:bldP spid="75" grpId="0"/>
      <p:bldP spid="76" grpId="0" build="allAtOnce"/>
      <p:bldP spid="7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66293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obtiene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hacer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cierta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la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que resulta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hace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sz="2400" i="1" u="sng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  <a:blipFill>
                <a:blip r:embed="rId8"/>
                <a:stretch>
                  <a:fillRect l="-960" t="-3101" r="-1024" b="-77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7B311AE9-2389-436B-ACAD-14924A7C3D46}"/>
              </a:ext>
            </a:extLst>
          </p:cNvPr>
          <p:cNvSpPr/>
          <p:nvPr/>
        </p:nvSpPr>
        <p:spPr>
          <a:xfrm>
            <a:off x="2268414" y="2523792"/>
            <a:ext cx="9459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b="1" dirty="0" err="1">
                <a:solidFill>
                  <a:srgbClr val="F25E4F"/>
                </a:solidFill>
              </a:rPr>
              <a:t>Observación</a:t>
            </a:r>
            <a:r>
              <a:rPr lang="ca-ES" sz="2400" b="1" dirty="0">
                <a:solidFill>
                  <a:srgbClr val="F25E4F"/>
                </a:solidFill>
              </a:rPr>
              <a:t> - </a:t>
            </a:r>
            <a:r>
              <a:rPr lang="es-ES" sz="2400" dirty="0">
                <a:solidFill>
                  <a:sysClr val="windowText" lastClr="000000"/>
                </a:solidFill>
              </a:rPr>
              <a:t>Cuando una matriz 𝐴 se </a:t>
            </a:r>
            <a:r>
              <a:rPr lang="es-ES" sz="2400" b="1" dirty="0">
                <a:solidFill>
                  <a:sysClr val="windowText" lastClr="000000"/>
                </a:solidFill>
              </a:rPr>
              <a:t>multiplica por la izquierda </a:t>
            </a:r>
            <a:r>
              <a:rPr lang="es-ES" sz="2400" dirty="0">
                <a:solidFill>
                  <a:sysClr val="windowText" lastClr="000000"/>
                </a:solidFill>
              </a:rPr>
              <a:t>por una matriz elemental 𝐸, el efecto que genera en 𝐴 es el mismo que el de la correspondiente operación elemental por filas.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21102" cy="2706346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165507" y="4036339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422414" y="3983178"/>
                <a:ext cx="8689787" cy="55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 err="1">
                    <a:solidFill>
                      <a:sysClr val="windowText" lastClr="000000"/>
                    </a:solidFill>
                  </a:rPr>
                  <a:t>Sea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y la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sustitución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OEF: Sumar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0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veces la 1ª fila a la 2</a:t>
                </a:r>
                <a14:m>
                  <m:oMath xmlns:m="http://schemas.openxmlformats.org/officeDocument/2006/math">
                    <m:r>
                      <a:rPr lang="es-E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ª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14" y="3983178"/>
                <a:ext cx="8689787" cy="554319"/>
              </a:xfrm>
              <a:prstGeom prst="rect">
                <a:avLst/>
              </a:prstGeom>
              <a:blipFill>
                <a:blip r:embed="rId9"/>
                <a:stretch>
                  <a:fillRect l="-701" b="-439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/>
              <p:nvPr/>
            </p:nvSpPr>
            <p:spPr>
              <a:xfrm>
                <a:off x="2133614" y="4515342"/>
                <a:ext cx="71303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Para acabar,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comparamos</a:t>
                </a:r>
                <a:r>
                  <a:rPr lang="ca-ES" sz="2000" dirty="0">
                    <a:solidFill>
                      <a:srgbClr val="0C2B8E"/>
                    </a:solidFill>
                  </a:rPr>
                  <a:t> los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resultados</a:t>
                </a:r>
                <a:r>
                  <a:rPr lang="ca-ES" sz="2000" dirty="0">
                    <a:solidFill>
                      <a:srgbClr val="0C2B8E"/>
                    </a:solidFill>
                  </a:rPr>
                  <a:t>.       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Aplicamos</a:t>
                </a:r>
                <a:r>
                  <a:rPr lang="ca-ES" sz="2000" dirty="0">
                    <a:solidFill>
                      <a:srgbClr val="0C2B8E"/>
                    </a:solidFill>
                  </a:rPr>
                  <a:t> la OEF 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14" y="4515342"/>
                <a:ext cx="7130307" cy="400110"/>
              </a:xfrm>
              <a:prstGeom prst="rect">
                <a:avLst/>
              </a:prstGeom>
              <a:blipFill>
                <a:blip r:embed="rId10"/>
                <a:stretch>
                  <a:fillRect l="-855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¡La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matriz</a:t>
                </a:r>
                <a:r>
                  <a:rPr lang="ca-ES" sz="2000" dirty="0">
                    <a:solidFill>
                      <a:srgbClr val="0C2B8E"/>
                    </a:solidFill>
                  </a:rPr>
                  <a:t> elemental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correspondiente</a:t>
                </a:r>
                <a:r>
                  <a:rPr lang="ca-ES" sz="2000" dirty="0">
                    <a:solidFill>
                      <a:srgbClr val="0C2B8E"/>
                    </a:solidFill>
                  </a:rPr>
                  <a:t> es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a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s-ES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000" dirty="0" err="1">
                    <a:solidFill>
                      <a:srgbClr val="0C2B8E"/>
                    </a:solidFill>
                  </a:rPr>
                  <a:t>ya</a:t>
                </a:r>
                <a:r>
                  <a:rPr lang="ca-ES" sz="2000" dirty="0">
                    <a:solidFill>
                      <a:srgbClr val="0C2B8E"/>
                    </a:solidFill>
                  </a:rPr>
                  <a:t> que multiplica </a:t>
                </a:r>
                <a14:m>
                  <m:oMath xmlns:m="http://schemas.openxmlformats.org/officeDocument/2006/math">
                    <m:r>
                      <a:rPr lang="ca-ES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por la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izquierda</a:t>
                </a:r>
                <a:r>
                  <a:rPr lang="ca-ES" sz="2000" dirty="0">
                    <a:solidFill>
                      <a:srgbClr val="0C2B8E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6"/>
                <a:stretch>
                  <a:fillRect l="-1213" t="-5172" r="-1103" b="-146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768499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ca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E18528F0-AE3F-4FB6-A3F5-647530C12B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6"/>
          <a:stretch/>
        </p:blipFill>
        <p:spPr>
          <a:xfrm>
            <a:off x="4138343" y="5252927"/>
            <a:ext cx="2165130" cy="141293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41C3FCC-80EC-4515-94DE-43582EF792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6"/>
          <a:stretch/>
        </p:blipFill>
        <p:spPr>
          <a:xfrm>
            <a:off x="4162330" y="4987310"/>
            <a:ext cx="1925717" cy="1666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1" y="4849715"/>
                <a:ext cx="401092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Por lo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tanto</a:t>
                </a:r>
                <a:r>
                  <a:rPr lang="ca-ES" sz="2000" dirty="0">
                    <a:solidFill>
                      <a:srgbClr val="0C2B8E"/>
                    </a:solidFill>
                  </a:rPr>
                  <a:t>, para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probar</a:t>
                </a:r>
                <a:r>
                  <a:rPr lang="ca-ES" sz="2000" dirty="0">
                    <a:solidFill>
                      <a:srgbClr val="0C2B8E"/>
                    </a:solidFill>
                  </a:rPr>
                  <a:t> el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resultado</a:t>
                </a:r>
                <a:r>
                  <a:rPr lang="ca-ES" sz="2000" dirty="0">
                    <a:solidFill>
                      <a:srgbClr val="0C2B8E"/>
                    </a:solidFill>
                  </a:rPr>
                  <a:t> hemos de calcular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1" y="4849715"/>
                <a:ext cx="4010924" cy="707886"/>
              </a:xfrm>
              <a:prstGeom prst="rect">
                <a:avLst/>
              </a:prstGeom>
              <a:blipFill>
                <a:blip r:embed="rId20"/>
                <a:stretch>
                  <a:fillRect l="-1672" t="-5172" r="-1520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: Cantos Arredondados 7">
            <a:hlinkClick r:id="rId21" action="ppaction://hlinksldjump"/>
            <a:extLst>
              <a:ext uri="{FF2B5EF4-FFF2-40B4-BE49-F238E27FC236}">
                <a16:creationId xmlns:a16="http://schemas.microsoft.com/office/drawing/2014/main" id="{6EF1692A-262A-4871-876B-05BE14A5B51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Operaciones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r>
              <a:rPr lang="ca-ES" b="1" dirty="0">
                <a:solidFill>
                  <a:schemeClr val="tx1"/>
                </a:solidFill>
              </a:rPr>
              <a:t> por </a:t>
            </a:r>
            <a:r>
              <a:rPr lang="ca-ES" b="1" dirty="0" err="1">
                <a:solidFill>
                  <a:schemeClr val="tx1"/>
                </a:solidFill>
              </a:rPr>
              <a:t>Filas</a:t>
            </a:r>
            <a:r>
              <a:rPr lang="ca-ES" b="1" dirty="0">
                <a:solidFill>
                  <a:schemeClr val="tx1"/>
                </a:solidFill>
              </a:rPr>
              <a:t> (OEF)</a:t>
            </a:r>
          </a:p>
        </p:txBody>
      </p:sp>
      <p:sp>
        <p:nvSpPr>
          <p:cNvPr id="32" name="Retângulo: Cantos Arredondados 8">
            <a:hlinkClick r:id="rId22" action="ppaction://hlinksldjump"/>
            <a:extLst>
              <a:ext uri="{FF2B5EF4-FFF2-40B4-BE49-F238E27FC236}">
                <a16:creationId xmlns:a16="http://schemas.microsoft.com/office/drawing/2014/main" id="{B5A7208E-3921-4D23-809C-C27DEB894AA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Elementales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9">
            <a:hlinkClick r:id="rId23" action="ppaction://hlinksldjump"/>
            <a:extLst>
              <a:ext uri="{FF2B5EF4-FFF2-40B4-BE49-F238E27FC236}">
                <a16:creationId xmlns:a16="http://schemas.microsoft.com/office/drawing/2014/main" id="{402E6959-0823-4C0A-9215-55773427400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3" grpId="0" animBg="1"/>
      <p:bldP spid="54" grpId="0"/>
      <p:bldP spid="58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JW0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iVt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Ilb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CJW0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iVt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iVt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CJW0RSlBOzImkAAABuAAAAHAAAAHVuaXZlcnNhbC9sb2NhbF9zZXR0aW5ncy54bWwNzDEOgzAMQNGdU1jeKe3WgcDGVpbSA1jERZEcG5GA4PZk+8PTb/szChy8pWDq8PV4IrDO5oMuDn/TUL8RUib1JKbsUA2h76pWbCb5cs4FJliFLt4mjiUyjxSLHHYRqOFTXv/AHpuuugFQSwMEFAACAAgAepl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HqZ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IlbRFKcXjIIFAYAADcXAAAdAAAAAAAAAAEAAAAAAMwTAAB1bml2ZXJzYWwvY29tbW9uX21lc3NhZ2VzLmxuZ1BLAQIAABQAAgAIAIlbRFJmsqLVpQAAAIMBAAAuAAAAAAAAAAEAAAAAABsaAAB1bml2ZXJzYWwvcGxheWJhY2tfYW5kX25hdmlnYXRpb25fc2V0dGluZ3MueG1sUEsBAgAAFAACAAgAiVtEUtC9L7ROBAAAhxUAACcAAAAAAAAAAQAAAAAADBsAAHVuaXZlcnNhbC9mbGFzaF9wdWJsaXNoaW5nX3NldHRpbmdzLnhtbFBLAQIAABQAAgAIAIlbRFI14uDDfAMAAAAMAAAhAAAAAAAAAAEAAAAAAJ8fAAB1bml2ZXJzYWwvZmxhc2hfc2tpbl9zZXR0aW5ncy54bWxQSwECAAAUAAIACACJW0RS5kXGEUgEAAARFQAAJgAAAAAAAAABAAAAAABaIwAAdW5pdmVyc2FsL2h0bWxfcHVibGlzaGluZ19zZXR0aW5ncy54bWxQSwECAAAUAAIACACJW0RSxqzoMsABAAB+BgAAHwAAAAAAAAABAAAAAADmJwAAdW5pdmVyc2FsL2h0bWxfc2tpbl9zZXR0aW5ncy5qc1BLAQIAABQAAgAIAIlbRFKUE7MiaQAAAG4AAAAcAAAAAAAAAAEAAAAAAOMpAAB1bml2ZXJzYWwvbG9jYWxfc2V0dGluZ3MueG1sUEsBAgAAFAACAAgAeplCUqqfjlkWCgAAFhkAABcAAAAAAAAAAAAAAAAAhioAAHVuaXZlcnNhbC91bml2ZXJzYWwucG5nUEsBAgAAFAACAAgAeplCUuVlxrFLAAAAagAAABsAAAAAAAAAAQAAAAAA0TQAAHVuaXZlcnNhbC91bml2ZXJzYWwucG5nLnhtbFBLBQYAAAAAEgASAFYFAABVNQAAAAA=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C2ABCC10-CB35-4503-8E5F-9CD3DD46DE04}"/>
  <p:tag name="ISPRING_RESOURCE_FOLDER" val="C:\Users\usuari\Documents\Jhil·li\LECCIONES\LECCIÓN 12\Lección_12_N1_ES\"/>
  <p:tag name="ISPRING_PRESENTATION_PATH" val="C:\Users\usuari\Documents\Jhil·li\LECCIONES\LECCIÓN 12\Lección_12_N1_ES.pptx"/>
  <p:tag name="ISPRING_SCREEN_RECS_UPDATED" val="C:\Users\usuari\Documents\Jhil·li\LECCIONES\LECCIÓN 12\Lección_12_N1_ES\"/>
  <p:tag name="ISPRING_ULTRA_SCORM_COURCE_TITLE" val="Lección_12_N1_ES"/>
  <p:tag name="ISPRING_OUTPUT_FOLDER" val="[[&quot;\uFFFDd\u0013*{0FCB5101-AEB5-4723-8DCE-7D5C9063266D}&quot;,&quot;C:\\Users\\Carles Serrat\\Desktop\\EngiMath-UPC\\Execution\\LECCIONES_DEF\\LECCIÓN 12&quot;],[&quot;b\uFFFD0F{AB8C8627-7FDD-4AB7-AE54-4F642AE82300}&quot;,&quot;C:\\Users\\usuari\\Downloads\\MBruguera\\CatDef\\LLIÇONS\\LLIÇÓ 12&quot;],[&quot;*\uFFFD\uFFFD\uFFFD{BB4CDCA5-F38E-475C-8C53-186BBAA01A72}&quot;,&quot;C:\\Users\\filom\\Documents\\ENGIMATH\\LESSONS\\MATRICES\\LESSON 12&quot;]]"/>
  <p:tag name="ISPRING_PRESENTATION_TITLE" val="Lección_12_N1_E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VM20rkquwtcFHBgap1YtQ&quot;,&quot;gi&quot;:&quot;hnyKmQIuXSuRoxuPFHJH7A&quot;,&quot;ti&quot;:&quot;characters&quot;,&quot;vs&quot;:{&quot;f&quot;:[853,854],&quot;i&quot;:{&quot;d&quot;:&quot;zVM20rkquwtcFHBgap1Yt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bsmkVIpdcG8d2PugFxieQ&quot;,&quot;gi&quot;:&quot;hnyKmQIuXSuRoxuPFHJH7A&quot;,&quot;ti&quot;:&quot;characters&quot;,&quot;vs&quot;:{&quot;f&quot;:[853,854],&quot;i&quot;:{&quot;d&quot;:&quot;PbsmkVIpdcG8d2PugFxie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uFumS9cHodFckbh6VqcoA&quot;,&quot;gi&quot;:&quot;hnyKmQIuXSuRoxuPFHJH7A&quot;,&quot;ti&quot;:&quot;characters&quot;,&quot;vs&quot;:{&quot;f&quot;:[853,854],&quot;i&quot;:{&quot;d&quot;:&quot;AuFumS9cHodFckbh6Vqco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usuari\Documents\Jhil·li\LECCIONES\LECCIÓN 12\Lección_12_N1_ES\quiz\quiz4.quiz"/>
  <p:tag name="ISPRING_QUIZ_RELATIVE_PATH" val="Lección_12_N1_ES\quiz\quiz4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usuari\Documents\Jhil·li\LECCIONES\LECCIÓN 12\Lección_12_N1_ES\quiz\quiz5.quiz"/>
  <p:tag name="ISPRING_QUIZ_RELATIVE_PATH" val="Lección_12_N1_ES\quiz\quiz5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QdSwaKsHPXFmf1WslQFHw&quot;,&quot;gi&quot;:&quot;hnyKmQIuXSuRoxuPFHJH7A&quot;,&quot;ti&quot;:&quot;characters&quot;,&quot;vs&quot;:{&quot;f&quot;:[853,854],&quot;i&quot;:{&quot;d&quot;:&quot;DQdSwaKsHPXFmf1WslQFH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AQji4GzcIAjzWU3DitvZw&quot;,&quot;gi&quot;:&quot;hnyKmQIuXSuRoxuPFHJH7A&quot;,&quot;ti&quot;:&quot;characters&quot;,&quot;vs&quot;:{&quot;f&quot;:[853,854],&quot;i&quot;:{&quot;d&quot;:&quot;8AQji4GzcIAjzWU3DitvZ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L2QWTQanXmxJ-ng62lHQ&quot;,&quot;gi&quot;:&quot;hnyKmQIuXSuRoxuPFHJH7A&quot;,&quot;ti&quot;:&quot;characters&quot;,&quot;vs&quot;:{&quot;f&quot;:[853,854],&quot;i&quot;:{&quot;d&quot;:&quot;KnL2QWTQanXmxJ-ng62lHQ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C:\Users\usuari\Documents\Jhil·li\LECCIONES\LECCIÓN 12\Lección_12_N1_ES\quiz\quiz6.quiz"/>
  <p:tag name="ISPRING_QUIZ_RELATIVE_PATH" val="Lección_12_N1_ES\quiz\quiz6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B3D20F-AD39-4B96-A56E-51B5BA174E69}"/>
</file>

<file path=customXml/itemProps2.xml><?xml version="1.0" encoding="utf-8"?>
<ds:datastoreItem xmlns:ds="http://schemas.openxmlformats.org/officeDocument/2006/customXml" ds:itemID="{B283E10C-D558-4883-B324-328CF05CAC9C}"/>
</file>

<file path=customXml/itemProps3.xml><?xml version="1.0" encoding="utf-8"?>
<ds:datastoreItem xmlns:ds="http://schemas.openxmlformats.org/officeDocument/2006/customXml" ds:itemID="{E6733654-F0E2-4D63-88B2-F90DD0BC13EE}"/>
</file>

<file path=docProps/app.xml><?xml version="1.0" encoding="utf-8"?>
<Properties xmlns="http://schemas.openxmlformats.org/officeDocument/2006/extended-properties" xmlns:vt="http://schemas.openxmlformats.org/officeDocument/2006/docPropsVTypes">
  <TotalTime>8955</TotalTime>
  <Words>1372</Words>
  <Application>Microsoft Office PowerPoint</Application>
  <PresentationFormat>Pantalla panoràmica</PresentationFormat>
  <Paragraphs>192</Paragraphs>
  <Slides>13</Slides>
  <Notes>13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Lección_12_N1_ES</dc:title>
  <dc:creator>Filomena Soares</dc:creator>
  <cp:lastModifiedBy>Administrator</cp:lastModifiedBy>
  <cp:revision>345</cp:revision>
  <dcterms:created xsi:type="dcterms:W3CDTF">2019-03-25T06:42:45Z</dcterms:created>
  <dcterms:modified xsi:type="dcterms:W3CDTF">2021-08-22T09:27:25Z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