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18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s/slide32.xml" ContentType="application/vnd.openxmlformats-officedocument.presentationml.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5" r:id="rId2"/>
    <p:sldId id="277" r:id="rId3"/>
    <p:sldId id="285" r:id="rId4"/>
    <p:sldId id="286" r:id="rId5"/>
    <p:sldId id="287" r:id="rId6"/>
    <p:sldId id="289" r:id="rId7"/>
    <p:sldId id="290" r:id="rId8"/>
    <p:sldId id="291" r:id="rId9"/>
    <p:sldId id="311" r:id="rId10"/>
    <p:sldId id="278" r:id="rId11"/>
    <p:sldId id="292" r:id="rId12"/>
    <p:sldId id="293" r:id="rId13"/>
    <p:sldId id="314" r:id="rId14"/>
    <p:sldId id="279" r:id="rId15"/>
    <p:sldId id="295" r:id="rId16"/>
    <p:sldId id="296" r:id="rId17"/>
    <p:sldId id="297" r:id="rId18"/>
    <p:sldId id="299" r:id="rId19"/>
    <p:sldId id="298" r:id="rId20"/>
    <p:sldId id="300" r:id="rId21"/>
    <p:sldId id="301" r:id="rId22"/>
    <p:sldId id="280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284" r:id="rId32"/>
    <p:sldId id="315" r:id="rId33"/>
    <p:sldId id="283" r:id="rId34"/>
  </p:sldIdLst>
  <p:sldSz cx="12192000" cy="6858000"/>
  <p:notesSz cx="6858000" cy="9144000"/>
  <p:custDataLst>
    <p:tags r:id="rId36"/>
  </p:custData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6FF"/>
    <a:srgbClr val="0C2B8E"/>
    <a:srgbClr val="F6FAF7"/>
    <a:srgbClr val="F68D82"/>
    <a:srgbClr val="F25E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55" autoAdjust="0"/>
    <p:restoredTop sz="94660"/>
  </p:normalViewPr>
  <p:slideViewPr>
    <p:cSldViewPr snapToGrid="0" showGuides="1">
      <p:cViewPr varScale="1">
        <p:scale>
          <a:sx n="50" d="100"/>
          <a:sy n="50" d="100"/>
        </p:scale>
        <p:origin x="54" y="468"/>
      </p:cViewPr>
      <p:guideLst>
        <p:guide orient="horz" pos="2160"/>
        <p:guide pos="4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62C76-F21B-46E4-9A5E-C6DEC3B14639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DBD3-B502-479F-AE9E-6BC9D244DDCC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118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66995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5389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01720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40908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09505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41110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93251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45350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95871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85430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83167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34290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31692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94613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96535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739750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090883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700662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82212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471184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46253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47729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187503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07812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293443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55406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3756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17892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448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7495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75109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09099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26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3A851-915A-43EC-AE8C-0786A67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9921D8-2575-43B3-9702-EC5AE7754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4AA227-2A47-4571-9414-5392D37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422807B-7CE4-45E1-8607-852463B6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B055A6-3B83-4C9E-9C3D-FC7756AF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750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404E8-E597-4C07-BB74-BF4D4CAD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B3A1759-C42D-484F-B6FE-5211FB4DD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3620816-20D3-4CA5-BACC-8369C2083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BEF7277-356C-4899-9171-6C916EC2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4B7C42C-48DF-41DF-A1E8-DBC4C6919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12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A42FF2-B970-4361-9457-7007ADCA6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4C938BA-B64D-4730-871B-5A68C9D4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099BFCE-1D6D-4AB6-870D-C1993FBC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EE43DC9-BED3-435E-B505-C9F7C1AB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1CFC6B0-1AC4-42B4-9FCF-725358EB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550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3C48F-9E82-42D0-A518-EEF039F4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007266-2652-47EB-8EEB-7DE66998E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99E9F49-C207-41BE-B3F7-8493B26E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7315FC7-1635-476B-9000-0E22AF78B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E9EC9F1-6CD2-41B7-AD66-5DC30909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5768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4885C-EAEC-41F3-A2CA-04EAD4B3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6AECBF7-9FA9-4769-B113-B72AC75F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FC92701-187A-4974-B8D5-2BEA676D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C6466A5-3CC2-430E-8467-097DFBD2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05397F6-31CB-4F08-BF99-9FB694DE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5870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0EE5F-6F9F-4630-9D82-0C1BC538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F1629F-C04B-491F-B631-2A5F4ADC3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0645946-D64C-43E0-A460-A3C5F5014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11BB7FB-CC47-4962-994D-AD8F1744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B22149E-8B2A-49B7-AE86-189A296A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DEBF58-7AA5-4D0D-8A40-6D097129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7998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709C6-450D-4B0A-9376-D79A5F7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038D526-B0EB-437E-9335-3F2C3DDFF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57B0904-73C5-4490-A6E2-4908D19F5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EE78A84-6021-44A3-B439-5FA98B03C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3245410-EDA3-4B41-BCB8-6345A3F8A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EB09781-B6AD-41B7-8B61-755C9B4D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AF57D15-45E3-44E2-81BB-0780D0B53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CD1D82B-52D4-43CE-9EFB-7E013EE8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118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96DE2-81D5-4B8A-BC09-2391B52E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1C9EE-E221-4D88-8632-F60D0175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3A9EF20-0A31-4D3A-9B40-DB3FE3EF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380F458-17A5-49B9-BD7A-C0F77C4C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055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C4FE0BE-C976-4C89-8C38-7DEA251A9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8F97BDB-5B5F-4B6D-9D36-FE792C1D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22CDDD6-46EA-44B2-9052-F2CCC360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11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A7558-C83E-4F5B-BE22-EBA6D25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66F6C0D-6746-425D-9E3C-C270D9716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EE78C9A-960B-4B3F-B202-EB0CE76AF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886D55-72EA-4125-AB21-26333433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A7F4600-439D-4C34-962E-06C58E04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C3F16E5-5E32-49FC-8EED-754D59B3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3281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94D48-95FF-4046-8554-E7859A77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6F211AE-C8EE-469B-95C4-569D17E90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B315618-A3C8-4B16-BF1A-28F583830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FBF4FDE-263C-4507-B7D5-13EC31EE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362CA5D-FF9F-49E3-8A77-5622D4E4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82ECEDF-5F72-4598-A4FD-9328320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747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59B588A-166C-4A5F-B5BA-10707C5C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26D2C8-E439-4D1B-A623-1E682194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6491ED-ECEE-4AB4-958C-1960D2542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E942A-EB8E-4ACC-9BE4-13A8A2B6CB8B}" type="datetimeFigureOut">
              <a:rPr lang="pt-PT" smtClean="0"/>
              <a:t>27/07/2021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9C6B5F2-2297-491D-87D7-A6A8502F3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65553A-57EF-44EE-A1EB-61B397AB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3956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.jpg"/><Relationship Id="rId7" Type="http://schemas.openxmlformats.org/officeDocument/2006/relationships/slide" Target="slide1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22.xml"/><Relationship Id="rId10" Type="http://schemas.openxmlformats.org/officeDocument/2006/relationships/slide" Target="slide31.xml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.png"/><Relationship Id="rId7" Type="http://schemas.openxmlformats.org/officeDocument/2006/relationships/slide" Target="slide10.xml"/><Relationship Id="rId12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39.png"/><Relationship Id="rId5" Type="http://schemas.openxmlformats.org/officeDocument/2006/relationships/slide" Target="slide22.xml"/><Relationship Id="rId10" Type="http://schemas.openxmlformats.org/officeDocument/2006/relationships/image" Target="../media/image38.png"/><Relationship Id="rId4" Type="http://schemas.openxmlformats.org/officeDocument/2006/relationships/slide" Target="slide31.xml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1.xml"/><Relationship Id="rId12" Type="http://schemas.openxmlformats.org/officeDocument/2006/relationships/image" Target="../media/image40.png"/><Relationship Id="rId2" Type="http://schemas.openxmlformats.org/officeDocument/2006/relationships/tags" Target="../tags/tag6.xml"/><Relationship Id="rId16" Type="http://schemas.openxmlformats.org/officeDocument/2006/relationships/slide" Target="slide10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15" Type="http://schemas.openxmlformats.org/officeDocument/2006/relationships/image" Target="../media/image43.png"/><Relationship Id="rId10" Type="http://schemas.openxmlformats.org/officeDocument/2006/relationships/slide" Target="slide14.xml"/><Relationship Id="rId4" Type="http://schemas.openxmlformats.org/officeDocument/2006/relationships/notesSlide" Target="../notesSlides/notesSlide11.xml"/><Relationship Id="rId9" Type="http://schemas.openxmlformats.org/officeDocument/2006/relationships/slide" Target="slide2.xml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slide" Target="slide10.xml"/><Relationship Id="rId5" Type="http://schemas.openxmlformats.org/officeDocument/2006/relationships/slide" Target="slide31.xml"/><Relationship Id="rId10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13.xml"/><Relationship Id="rId7" Type="http://schemas.openxmlformats.org/officeDocument/2006/relationships/slide" Target="slide22.xml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slide" Target="slide31.xml"/><Relationship Id="rId11" Type="http://schemas.openxmlformats.org/officeDocument/2006/relationships/image" Target="../media/image45.png"/><Relationship Id="rId5" Type="http://schemas.openxmlformats.org/officeDocument/2006/relationships/image" Target="../media/image3.png"/><Relationship Id="rId10" Type="http://schemas.openxmlformats.org/officeDocument/2006/relationships/slide" Target="slide10.xml"/><Relationship Id="rId4" Type="http://schemas.openxmlformats.org/officeDocument/2006/relationships/image" Target="../media/image1.jpg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slide" Target="slide10.xml"/><Relationship Id="rId5" Type="http://schemas.openxmlformats.org/officeDocument/2006/relationships/slide" Target="slide31.xml"/><Relationship Id="rId10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1.xml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tags" Target="../tags/tag9.xml"/><Relationship Id="rId16" Type="http://schemas.openxmlformats.org/officeDocument/2006/relationships/image" Target="../media/image52.png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15" Type="http://schemas.openxmlformats.org/officeDocument/2006/relationships/image" Target="../media/image51.png"/><Relationship Id="rId10" Type="http://schemas.openxmlformats.org/officeDocument/2006/relationships/slide" Target="slide14.xml"/><Relationship Id="rId19" Type="http://schemas.openxmlformats.org/officeDocument/2006/relationships/slide" Target="slide10.xml"/><Relationship Id="rId4" Type="http://schemas.openxmlformats.org/officeDocument/2006/relationships/notesSlide" Target="../notesSlides/notesSlide15.xml"/><Relationship Id="rId9" Type="http://schemas.openxmlformats.org/officeDocument/2006/relationships/slide" Target="slide2.xml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0.png"/><Relationship Id="rId3" Type="http://schemas.openxmlformats.org/officeDocument/2006/relationships/notesSlide" Target="../notesSlides/notesSlide16.xml"/><Relationship Id="rId7" Type="http://schemas.openxmlformats.org/officeDocument/2006/relationships/slide" Target="slide22.xml"/><Relationship Id="rId12" Type="http://schemas.openxmlformats.org/officeDocument/2006/relationships/image" Target="../media/image49.png"/><Relationship Id="rId17" Type="http://schemas.openxmlformats.org/officeDocument/2006/relationships/slide" Target="slide10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7.png"/><Relationship Id="rId1" Type="http://schemas.openxmlformats.org/officeDocument/2006/relationships/tags" Target="../tags/tag10.xml"/><Relationship Id="rId6" Type="http://schemas.openxmlformats.org/officeDocument/2006/relationships/slide" Target="slide31.xml"/><Relationship Id="rId11" Type="http://schemas.openxmlformats.org/officeDocument/2006/relationships/image" Target="../media/image48.png"/><Relationship Id="rId5" Type="http://schemas.openxmlformats.org/officeDocument/2006/relationships/image" Target="../media/image3.png"/><Relationship Id="rId15" Type="http://schemas.openxmlformats.org/officeDocument/2006/relationships/image" Target="../media/image55.png"/><Relationship Id="rId4" Type="http://schemas.openxmlformats.org/officeDocument/2006/relationships/image" Target="../media/image1.jpg"/><Relationship Id="rId9" Type="http://schemas.openxmlformats.org/officeDocument/2006/relationships/slide" Target="slide14.xml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0.png"/><Relationship Id="rId18" Type="http://schemas.openxmlformats.org/officeDocument/2006/relationships/image" Target="../media/image61.png"/><Relationship Id="rId3" Type="http://schemas.openxmlformats.org/officeDocument/2006/relationships/notesSlide" Target="../notesSlides/notesSlide17.xml"/><Relationship Id="rId7" Type="http://schemas.openxmlformats.org/officeDocument/2006/relationships/slide" Target="slide22.xml"/><Relationship Id="rId12" Type="http://schemas.openxmlformats.org/officeDocument/2006/relationships/image" Target="../media/image49.png"/><Relationship Id="rId1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8.png"/><Relationship Id="rId1" Type="http://schemas.openxmlformats.org/officeDocument/2006/relationships/tags" Target="../tags/tag11.xml"/><Relationship Id="rId6" Type="http://schemas.openxmlformats.org/officeDocument/2006/relationships/slide" Target="slide31.xml"/><Relationship Id="rId11" Type="http://schemas.openxmlformats.org/officeDocument/2006/relationships/image" Target="../media/image48.png"/><Relationship Id="rId5" Type="http://schemas.openxmlformats.org/officeDocument/2006/relationships/image" Target="../media/image3.png"/><Relationship Id="rId15" Type="http://schemas.openxmlformats.org/officeDocument/2006/relationships/image" Target="../media/image57.png"/><Relationship Id="rId19" Type="http://schemas.openxmlformats.org/officeDocument/2006/relationships/slide" Target="slide10.xml"/><Relationship Id="rId4" Type="http://schemas.openxmlformats.org/officeDocument/2006/relationships/image" Target="../media/image1.jpg"/><Relationship Id="rId9" Type="http://schemas.openxmlformats.org/officeDocument/2006/relationships/slide" Target="slide14.xml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62.png"/><Relationship Id="rId18" Type="http://schemas.openxmlformats.org/officeDocument/2006/relationships/slide" Target="slide10.xml"/><Relationship Id="rId3" Type="http://schemas.openxmlformats.org/officeDocument/2006/relationships/notesSlide" Target="../notesSlides/notesSlide18.xml"/><Relationship Id="rId7" Type="http://schemas.openxmlformats.org/officeDocument/2006/relationships/slide" Target="slide22.xml"/><Relationship Id="rId12" Type="http://schemas.openxmlformats.org/officeDocument/2006/relationships/image" Target="../media/image57.png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5.png"/><Relationship Id="rId1" Type="http://schemas.openxmlformats.org/officeDocument/2006/relationships/tags" Target="../tags/tag12.xml"/><Relationship Id="rId6" Type="http://schemas.openxmlformats.org/officeDocument/2006/relationships/slide" Target="slide31.xml"/><Relationship Id="rId11" Type="http://schemas.openxmlformats.org/officeDocument/2006/relationships/image" Target="../media/image48.png"/><Relationship Id="rId5" Type="http://schemas.openxmlformats.org/officeDocument/2006/relationships/image" Target="../media/image3.png"/><Relationship Id="rId15" Type="http://schemas.openxmlformats.org/officeDocument/2006/relationships/image" Target="../media/image64.png"/><Relationship Id="rId4" Type="http://schemas.openxmlformats.org/officeDocument/2006/relationships/image" Target="../media/image1.jpg"/><Relationship Id="rId9" Type="http://schemas.openxmlformats.org/officeDocument/2006/relationships/slide" Target="slide14.xml"/><Relationship Id="rId1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48.png"/><Relationship Id="rId18" Type="http://schemas.openxmlformats.org/officeDocument/2006/relationships/image" Target="../media/image67.png"/><Relationship Id="rId3" Type="http://schemas.openxmlformats.org/officeDocument/2006/relationships/tags" Target="../tags/tag15.xml"/><Relationship Id="rId21" Type="http://schemas.openxmlformats.org/officeDocument/2006/relationships/image" Target="../media/image70.png"/><Relationship Id="rId7" Type="http://schemas.openxmlformats.org/officeDocument/2006/relationships/image" Target="../media/image3.png"/><Relationship Id="rId17" Type="http://schemas.openxmlformats.org/officeDocument/2006/relationships/image" Target="../media/image66.png"/><Relationship Id="rId2" Type="http://schemas.openxmlformats.org/officeDocument/2006/relationships/tags" Target="../tags/tag14.xml"/><Relationship Id="rId16" Type="http://schemas.openxmlformats.org/officeDocument/2006/relationships/image" Target="../media/image64.png"/><Relationship Id="rId20" Type="http://schemas.openxmlformats.org/officeDocument/2006/relationships/image" Target="../media/image69.png"/><Relationship Id="rId1" Type="http://schemas.openxmlformats.org/officeDocument/2006/relationships/tags" Target="../tags/tag13.xml"/><Relationship Id="rId6" Type="http://schemas.openxmlformats.org/officeDocument/2006/relationships/image" Target="../media/image1.jpg"/><Relationship Id="rId11" Type="http://schemas.openxmlformats.org/officeDocument/2006/relationships/slide" Target="slide14.xml"/><Relationship Id="rId24" Type="http://schemas.openxmlformats.org/officeDocument/2006/relationships/slide" Target="slide10.xml"/><Relationship Id="rId5" Type="http://schemas.openxmlformats.org/officeDocument/2006/relationships/notesSlide" Target="../notesSlides/notesSlide19.xml"/><Relationship Id="rId15" Type="http://schemas.openxmlformats.org/officeDocument/2006/relationships/image" Target="../media/image62.png"/><Relationship Id="rId23" Type="http://schemas.openxmlformats.org/officeDocument/2006/relationships/image" Target="../media/image72.png"/><Relationship Id="rId10" Type="http://schemas.openxmlformats.org/officeDocument/2006/relationships/slide" Target="slide2.xml"/><Relationship Id="rId19" Type="http://schemas.openxmlformats.org/officeDocument/2006/relationships/image" Target="../media/image68.png"/><Relationship Id="rId4" Type="http://schemas.openxmlformats.org/officeDocument/2006/relationships/slideLayout" Target="../slideLayouts/slideLayout2.xml"/><Relationship Id="rId9" Type="http://schemas.openxmlformats.org/officeDocument/2006/relationships/slide" Target="slide22.xml"/><Relationship Id="rId14" Type="http://schemas.openxmlformats.org/officeDocument/2006/relationships/image" Target="../media/image57.png"/><Relationship Id="rId22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0.xml"/><Relationship Id="rId18" Type="http://schemas.openxmlformats.org/officeDocument/2006/relationships/image" Target="../media/image9.png"/><Relationship Id="rId3" Type="http://schemas.openxmlformats.org/officeDocument/2006/relationships/tags" Target="../tags/tag4.xml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slide" Target="slide2.xml"/><Relationship Id="rId17" Type="http://schemas.openxmlformats.org/officeDocument/2006/relationships/image" Target="../media/image8.png"/><Relationship Id="rId2" Type="http://schemas.openxmlformats.org/officeDocument/2006/relationships/tags" Target="../tags/tag3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slide" Target="slide22.xml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.jpg"/><Relationship Id="rId10" Type="http://schemas.openxmlformats.org/officeDocument/2006/relationships/slide" Target="slide31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Relationship Id="rId1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48.png"/><Relationship Id="rId18" Type="http://schemas.openxmlformats.org/officeDocument/2006/relationships/image" Target="../media/image72.png"/><Relationship Id="rId3" Type="http://schemas.openxmlformats.org/officeDocument/2006/relationships/notesSlide" Target="../notesSlides/notesSlide20.xml"/><Relationship Id="rId21" Type="http://schemas.openxmlformats.org/officeDocument/2006/relationships/slide" Target="slide10.xml"/><Relationship Id="rId7" Type="http://schemas.openxmlformats.org/officeDocument/2006/relationships/image" Target="../media/image3.png"/><Relationship Id="rId1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6.png"/><Relationship Id="rId20" Type="http://schemas.openxmlformats.org/officeDocument/2006/relationships/image" Target="../media/image74.png"/><Relationship Id="rId1" Type="http://schemas.openxmlformats.org/officeDocument/2006/relationships/tags" Target="../tags/tag16.xml"/><Relationship Id="rId6" Type="http://schemas.openxmlformats.org/officeDocument/2006/relationships/image" Target="../media/image1.jpg"/><Relationship Id="rId11" Type="http://schemas.openxmlformats.org/officeDocument/2006/relationships/slide" Target="slide14.xml"/><Relationship Id="rId5" Type="http://schemas.openxmlformats.org/officeDocument/2006/relationships/image" Target="../media/image71.png"/><Relationship Id="rId15" Type="http://schemas.openxmlformats.org/officeDocument/2006/relationships/image" Target="../media/image64.png"/><Relationship Id="rId10" Type="http://schemas.openxmlformats.org/officeDocument/2006/relationships/slide" Target="slide2.xml"/><Relationship Id="rId19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slide" Target="slide22.xml"/><Relationship Id="rId1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76.png"/><Relationship Id="rId3" Type="http://schemas.openxmlformats.org/officeDocument/2006/relationships/notesSlide" Target="../notesSlides/notesSlide21.xml"/><Relationship Id="rId7" Type="http://schemas.openxmlformats.org/officeDocument/2006/relationships/slide" Target="slide31.xml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6" Type="http://schemas.openxmlformats.org/officeDocument/2006/relationships/slide" Target="slide10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15" Type="http://schemas.openxmlformats.org/officeDocument/2006/relationships/image" Target="../media/image43.png"/><Relationship Id="rId10" Type="http://schemas.openxmlformats.org/officeDocument/2006/relationships/slide" Target="slide14.xml"/><Relationship Id="rId4" Type="http://schemas.openxmlformats.org/officeDocument/2006/relationships/image" Target="../media/image75.png"/><Relationship Id="rId9" Type="http://schemas.openxmlformats.org/officeDocument/2006/relationships/slide" Target="slide2.xml"/><Relationship Id="rId1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31.xml"/><Relationship Id="rId4" Type="http://schemas.openxmlformats.org/officeDocument/2006/relationships/image" Target="../media/image3.png"/><Relationship Id="rId9" Type="http://schemas.openxmlformats.org/officeDocument/2006/relationships/slide" Target="slide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580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5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550.png"/><Relationship Id="rId5" Type="http://schemas.openxmlformats.org/officeDocument/2006/relationships/slide" Target="slide31.xml"/><Relationship Id="rId15" Type="http://schemas.openxmlformats.org/officeDocument/2006/relationships/slide" Target="slide10.xml"/><Relationship Id="rId10" Type="http://schemas.openxmlformats.org/officeDocument/2006/relationships/image" Target="../media/image540.png"/><Relationship Id="rId4" Type="http://schemas.openxmlformats.org/officeDocument/2006/relationships/image" Target="../media/image3.png"/><Relationship Id="rId14" Type="http://schemas.openxmlformats.org/officeDocument/2006/relationships/image" Target="../media/image5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580.png"/><Relationship Id="rId18" Type="http://schemas.openxmlformats.org/officeDocument/2006/relationships/slide" Target="slide10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570.pn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550.png"/><Relationship Id="rId5" Type="http://schemas.openxmlformats.org/officeDocument/2006/relationships/slide" Target="slide31.xml"/><Relationship Id="rId15" Type="http://schemas.openxmlformats.org/officeDocument/2006/relationships/image" Target="../media/image610.png"/><Relationship Id="rId10" Type="http://schemas.openxmlformats.org/officeDocument/2006/relationships/image" Target="../media/image540.png"/><Relationship Id="rId4" Type="http://schemas.openxmlformats.org/officeDocument/2006/relationships/image" Target="../media/image3.png"/><Relationship Id="rId14" Type="http://schemas.openxmlformats.org/officeDocument/2006/relationships/image" Target="../media/image5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580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570.png"/><Relationship Id="rId17" Type="http://schemas.openxmlformats.org/officeDocument/2006/relationships/slide" Target="slide10.xml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550.png"/><Relationship Id="rId5" Type="http://schemas.openxmlformats.org/officeDocument/2006/relationships/slide" Target="slide31.xml"/><Relationship Id="rId15" Type="http://schemas.openxmlformats.org/officeDocument/2006/relationships/image" Target="../media/image610.png"/><Relationship Id="rId10" Type="http://schemas.openxmlformats.org/officeDocument/2006/relationships/image" Target="../media/image540.png"/><Relationship Id="rId4" Type="http://schemas.openxmlformats.org/officeDocument/2006/relationships/image" Target="../media/image3.png"/><Relationship Id="rId14" Type="http://schemas.openxmlformats.org/officeDocument/2006/relationships/image" Target="../media/image5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82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79.png"/><Relationship Id="rId5" Type="http://schemas.openxmlformats.org/officeDocument/2006/relationships/slide" Target="slide31.xml"/><Relationship Id="rId10" Type="http://schemas.openxmlformats.org/officeDocument/2006/relationships/image" Target="../media/image780.png"/><Relationship Id="rId4" Type="http://schemas.openxmlformats.org/officeDocument/2006/relationships/image" Target="../media/image3.png"/><Relationship Id="rId14" Type="http://schemas.openxmlformats.org/officeDocument/2006/relationships/slide" Target="slide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82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79.png"/><Relationship Id="rId5" Type="http://schemas.openxmlformats.org/officeDocument/2006/relationships/slide" Target="slide31.xml"/><Relationship Id="rId15" Type="http://schemas.openxmlformats.org/officeDocument/2006/relationships/image" Target="../media/image84.png"/><Relationship Id="rId10" Type="http://schemas.openxmlformats.org/officeDocument/2006/relationships/image" Target="../media/image780.png"/><Relationship Id="rId4" Type="http://schemas.openxmlformats.org/officeDocument/2006/relationships/image" Target="../media/image3.png"/><Relationship Id="rId1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83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82.png"/><Relationship Id="rId17" Type="http://schemas.openxmlformats.org/officeDocument/2006/relationships/slide" Target="slide10.xml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85.png"/><Relationship Id="rId5" Type="http://schemas.openxmlformats.org/officeDocument/2006/relationships/slide" Target="slide31.xml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3.png"/><Relationship Id="rId1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730.png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12" Type="http://schemas.openxmlformats.org/officeDocument/2006/relationships/image" Target="../media/image7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710.png"/><Relationship Id="rId5" Type="http://schemas.openxmlformats.org/officeDocument/2006/relationships/slide" Target="slide31.xml"/><Relationship Id="rId10" Type="http://schemas.openxmlformats.org/officeDocument/2006/relationships/image" Target="../media/image620.png"/><Relationship Id="rId4" Type="http://schemas.openxmlformats.org/officeDocument/2006/relationships/image" Target="../media/image3.png"/><Relationship Id="rId14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slide" Target="slide10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8.png"/><Relationship Id="rId5" Type="http://schemas.openxmlformats.org/officeDocument/2006/relationships/slide" Target="slide22.xml"/><Relationship Id="rId1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slide" Target="slide31.xml"/><Relationship Id="rId9" Type="http://schemas.openxmlformats.org/officeDocument/2006/relationships/image" Target="../media/image1.jp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31.xml"/><Relationship Id="rId4" Type="http://schemas.openxmlformats.org/officeDocument/2006/relationships/image" Target="../media/image3.png"/><Relationship Id="rId9" Type="http://schemas.openxmlformats.org/officeDocument/2006/relationships/slide" Target="slide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89.png"/><Relationship Id="rId3" Type="http://schemas.openxmlformats.org/officeDocument/2006/relationships/tags" Target="../tags/tag20.xml"/><Relationship Id="rId7" Type="http://schemas.openxmlformats.org/officeDocument/2006/relationships/image" Target="../media/image3.png"/><Relationship Id="rId12" Type="http://schemas.openxmlformats.org/officeDocument/2006/relationships/image" Target="../media/image88.png"/><Relationship Id="rId2" Type="http://schemas.openxmlformats.org/officeDocument/2006/relationships/tags" Target="../tags/tag19.xml"/><Relationship Id="rId16" Type="http://schemas.openxmlformats.org/officeDocument/2006/relationships/slide" Target="slide10.xml"/><Relationship Id="rId1" Type="http://schemas.openxmlformats.org/officeDocument/2006/relationships/tags" Target="../tags/tag18.xml"/><Relationship Id="rId6" Type="http://schemas.openxmlformats.org/officeDocument/2006/relationships/image" Target="../media/image1.jpg"/><Relationship Id="rId11" Type="http://schemas.openxmlformats.org/officeDocument/2006/relationships/slide" Target="slide14.xml"/><Relationship Id="rId5" Type="http://schemas.openxmlformats.org/officeDocument/2006/relationships/notesSlide" Target="../notesSlides/notesSlide31.xml"/><Relationship Id="rId15" Type="http://schemas.openxmlformats.org/officeDocument/2006/relationships/image" Target="../media/image91.png"/><Relationship Id="rId10" Type="http://schemas.openxmlformats.org/officeDocument/2006/relationships/slide" Target="slide2.xml"/><Relationship Id="rId4" Type="http://schemas.openxmlformats.org/officeDocument/2006/relationships/slideLayout" Target="../slideLayouts/slideLayout2.xml"/><Relationship Id="rId9" Type="http://schemas.openxmlformats.org/officeDocument/2006/relationships/slide" Target="slide22.xml"/><Relationship Id="rId1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32.xml"/><Relationship Id="rId7" Type="http://schemas.openxmlformats.org/officeDocument/2006/relationships/slide" Target="slide22.xml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slide" Target="slide31.xml"/><Relationship Id="rId11" Type="http://schemas.openxmlformats.org/officeDocument/2006/relationships/image" Target="../media/image92.png"/><Relationship Id="rId5" Type="http://schemas.openxmlformats.org/officeDocument/2006/relationships/image" Target="../media/image3.png"/><Relationship Id="rId10" Type="http://schemas.openxmlformats.org/officeDocument/2006/relationships/slide" Target="slide10.xml"/><Relationship Id="rId4" Type="http://schemas.openxmlformats.org/officeDocument/2006/relationships/image" Target="../media/image1.jpg"/><Relationship Id="rId9" Type="http://schemas.openxmlformats.org/officeDocument/2006/relationships/slide" Target="slide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94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.png"/><Relationship Id="rId12" Type="http://schemas.openxmlformats.org/officeDocument/2006/relationships/slide" Target="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11" Type="http://schemas.openxmlformats.org/officeDocument/2006/relationships/slide" Target="slide10.xml"/><Relationship Id="rId5" Type="http://schemas.openxmlformats.org/officeDocument/2006/relationships/image" Target="../media/image93.png"/><Relationship Id="rId10" Type="http://schemas.openxmlformats.org/officeDocument/2006/relationships/slide" Target="slide2.xml"/><Relationship Id="rId4" Type="http://schemas.openxmlformats.org/officeDocument/2006/relationships/image" Target="../media/image1.jpg"/><Relationship Id="rId9" Type="http://schemas.openxmlformats.org/officeDocument/2006/relationships/slide" Target="slide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slide" Target="slide14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6.png"/><Relationship Id="rId5" Type="http://schemas.openxmlformats.org/officeDocument/2006/relationships/slide" Target="slide22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slide" Target="slide31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slide" Target="slide14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6.png"/><Relationship Id="rId5" Type="http://schemas.openxmlformats.org/officeDocument/2006/relationships/slide" Target="slide22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slide" Target="slide31.xml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110.png"/><Relationship Id="rId3" Type="http://schemas.openxmlformats.org/officeDocument/2006/relationships/image" Target="../media/image3.png"/><Relationship Id="rId7" Type="http://schemas.openxmlformats.org/officeDocument/2006/relationships/slide" Target="slide14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56.png"/><Relationship Id="rId5" Type="http://schemas.openxmlformats.org/officeDocument/2006/relationships/slide" Target="slide22.xml"/><Relationship Id="rId15" Type="http://schemas.openxmlformats.org/officeDocument/2006/relationships/image" Target="../media/image20.png"/><Relationship Id="rId10" Type="http://schemas.openxmlformats.org/officeDocument/2006/relationships/image" Target="../media/image100.png"/><Relationship Id="rId4" Type="http://schemas.openxmlformats.org/officeDocument/2006/relationships/slide" Target="slide31.xml"/><Relationship Id="rId1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slide" Target="slide14.xm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21.png"/><Relationship Id="rId5" Type="http://schemas.openxmlformats.org/officeDocument/2006/relationships/slide" Target="slide22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slide" Target="slide31.xml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slide" Target="slide1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24.png"/><Relationship Id="rId5" Type="http://schemas.openxmlformats.org/officeDocument/2006/relationships/slide" Target="slide22.xml"/><Relationship Id="rId10" Type="http://schemas.openxmlformats.org/officeDocument/2006/relationships/image" Target="../media/image23.png"/><Relationship Id="rId4" Type="http://schemas.openxmlformats.org/officeDocument/2006/relationships/slide" Target="slide31.xml"/><Relationship Id="rId1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slide" Target="slide14.xml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3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28.png"/><Relationship Id="rId5" Type="http://schemas.openxmlformats.org/officeDocument/2006/relationships/slide" Target="slide22.xml"/><Relationship Id="rId15" Type="http://schemas.openxmlformats.org/officeDocument/2006/relationships/image" Target="../media/image32.png"/><Relationship Id="rId10" Type="http://schemas.openxmlformats.org/officeDocument/2006/relationships/image" Target="../media/image1.jpg"/><Relationship Id="rId19" Type="http://schemas.openxmlformats.org/officeDocument/2006/relationships/image" Target="../media/image36.png"/><Relationship Id="rId4" Type="http://schemas.openxmlformats.org/officeDocument/2006/relationships/slide" Target="slide31.xml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68103F7-FE83-4393-873D-6E8DE570E66E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B028BB0-8F10-47CA-933C-A4E39113F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1123" y="1362597"/>
            <a:ext cx="4829979" cy="4532602"/>
          </a:xfrm>
          <a:prstGeom prst="rect">
            <a:avLst/>
          </a:prstGeom>
        </p:spPr>
      </p:pic>
      <p:sp>
        <p:nvSpPr>
          <p:cNvPr id="14" name="Retângulo: Cantos Arredondados 13">
            <a:hlinkClick r:id="rId5" action="ppaction://hlinksldjump"/>
            <a:extLst>
              <a:ext uri="{FF2B5EF4-FFF2-40B4-BE49-F238E27FC236}">
                <a16:creationId xmlns:a16="http://schemas.microsoft.com/office/drawing/2014/main" id="{D0C5B867-3B34-4549-89D9-94360D55C0C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4. </a:t>
            </a:r>
            <a:r>
              <a:rPr lang="ca-ES" b="1">
                <a:solidFill>
                  <a:schemeClr val="tx1"/>
                </a:solidFill>
              </a:rPr>
              <a:t>Algorisme de Reducció per Files</a:t>
            </a:r>
          </a:p>
        </p:txBody>
      </p:sp>
      <p:sp>
        <p:nvSpPr>
          <p:cNvPr id="8" name="Retângulo: Cantos Arredondados 7">
            <a:hlinkClick r:id="rId6" action="ppaction://hlinksldjump"/>
            <a:extLst>
              <a:ext uri="{FF2B5EF4-FFF2-40B4-BE49-F238E27FC236}">
                <a16:creationId xmlns:a16="http://schemas.microsoft.com/office/drawing/2014/main" id="{816B776E-E59F-4B94-8499-1E315F85F6C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1. </a:t>
            </a:r>
            <a:r>
              <a:rPr lang="ca-ES" b="1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9" name="Retângulo: Cantos Arredondados 8">
            <a:hlinkClick r:id="rId7" action="ppaction://hlinksldjump"/>
            <a:extLst>
              <a:ext uri="{FF2B5EF4-FFF2-40B4-BE49-F238E27FC236}">
                <a16:creationId xmlns:a16="http://schemas.microsoft.com/office/drawing/2014/main" id="{1E485FD3-908A-4FCD-81EC-B79D2D6FB4F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  <p:sp>
        <p:nvSpPr>
          <p:cNvPr id="10" name="Retângulo: Cantos Arredondados 9">
            <a:hlinkClick r:id="rId8" action="ppaction://hlinksldjump"/>
            <a:extLst>
              <a:ext uri="{FF2B5EF4-FFF2-40B4-BE49-F238E27FC236}">
                <a16:creationId xmlns:a16="http://schemas.microsoft.com/office/drawing/2014/main" id="{CDAE4FC5-BFB5-4433-B164-CD6E2722137E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3. </a:t>
            </a:r>
            <a:r>
              <a:rPr lang="ca-ES" b="1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47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600"/>
              <a:t>By </a:t>
            </a:r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ca-ES" sz="1600"/>
              <a:t> TEAM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Índex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C1B2912-34B1-4F34-B929-246AE0743FC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: Cantos Arredondados 20">
            <a:hlinkClick r:id="rId10" action="ppaction://hlinksldjump"/>
            <a:extLst>
              <a:ext uri="{FF2B5EF4-FFF2-40B4-BE49-F238E27FC236}">
                <a16:creationId xmlns:a16="http://schemas.microsoft.com/office/drawing/2014/main" id="{AEE59DB6-818A-4C9D-8FB2-E5A317CA7C52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17" name="CaixaDeTexto 12">
            <a:extLst>
              <a:ext uri="{FF2B5EF4-FFF2-40B4-BE49-F238E27FC236}">
                <a16:creationId xmlns:a16="http://schemas.microsoft.com/office/drawing/2014/main" id="{64EF9378-2686-400B-A56F-7E3E23135A2F}"/>
              </a:ext>
            </a:extLst>
          </p:cNvPr>
          <p:cNvSpPr txBox="1"/>
          <p:nvPr/>
        </p:nvSpPr>
        <p:spPr>
          <a:xfrm>
            <a:off x="1916522" y="23626"/>
            <a:ext cx="10276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>
                <a:solidFill>
                  <a:srgbClr val="F25E4F"/>
                </a:solidFill>
              </a:rPr>
              <a:t>Recordeu!</a:t>
            </a:r>
            <a:r>
              <a:rPr lang="ca-ES"/>
              <a:t> </a:t>
            </a:r>
          </a:p>
          <a:p>
            <a:r>
              <a:rPr lang="ca-ES">
                <a:solidFill>
                  <a:srgbClr val="0C2B8E"/>
                </a:solidFill>
              </a:rPr>
              <a:t>Podeu </a:t>
            </a:r>
            <a:r>
              <a:rPr lang="ca-ES" b="1">
                <a:solidFill>
                  <a:srgbClr val="0C2B8E"/>
                </a:solidFill>
              </a:rPr>
              <a:t>recórrer totes les seccions </a:t>
            </a:r>
            <a:r>
              <a:rPr lang="ca-ES">
                <a:solidFill>
                  <a:srgbClr val="0C2B8E"/>
                </a:solidFill>
              </a:rPr>
              <a:t>(</a:t>
            </a:r>
            <a:r>
              <a:rPr lang="ca-ES" i="1">
                <a:solidFill>
                  <a:srgbClr val="0C2B8E"/>
                </a:solidFill>
              </a:rPr>
              <a:t>intro</a:t>
            </a:r>
            <a:r>
              <a:rPr lang="ca-ES">
                <a:solidFill>
                  <a:srgbClr val="0C2B8E"/>
                </a:solidFill>
              </a:rPr>
              <a:t> o clic amb el </a:t>
            </a:r>
            <a:r>
              <a:rPr lang="ca-ES" i="1">
                <a:solidFill>
                  <a:srgbClr val="0C2B8E"/>
                </a:solidFill>
              </a:rPr>
              <a:t>mouse</a:t>
            </a:r>
            <a:r>
              <a:rPr lang="ca-ES">
                <a:solidFill>
                  <a:srgbClr val="0C2B8E"/>
                </a:solidFill>
              </a:rPr>
              <a:t>) o </a:t>
            </a:r>
            <a:r>
              <a:rPr lang="ca-ES" b="1">
                <a:solidFill>
                  <a:srgbClr val="0C2B8E"/>
                </a:solidFill>
              </a:rPr>
              <a:t>escolliu la secció que us interessi </a:t>
            </a:r>
            <a:r>
              <a:rPr lang="ca-ES">
                <a:solidFill>
                  <a:srgbClr val="0C2B8E"/>
                </a:solidFill>
              </a:rPr>
              <a:t>fent-hi clic.</a:t>
            </a:r>
          </a:p>
          <a:p>
            <a:r>
              <a:rPr lang="ca-ES">
                <a:solidFill>
                  <a:srgbClr val="0C2B8E"/>
                </a:solidFill>
              </a:rPr>
              <a:t>Escolliu “</a:t>
            </a:r>
            <a:r>
              <a:rPr lang="ca-ES" b="1">
                <a:solidFill>
                  <a:srgbClr val="0C2B8E"/>
                </a:solidFill>
              </a:rPr>
              <a:t>Posa’t a prova</a:t>
            </a:r>
            <a:r>
              <a:rPr lang="ca-ES">
                <a:solidFill>
                  <a:srgbClr val="0C2B8E"/>
                </a:solidFill>
              </a:rPr>
              <a:t>” només</a:t>
            </a:r>
            <a:r>
              <a:rPr lang="ca-ES" b="1">
                <a:solidFill>
                  <a:srgbClr val="0C2B8E"/>
                </a:solidFill>
              </a:rPr>
              <a:t> </a:t>
            </a:r>
            <a:r>
              <a:rPr lang="ca-ES" u="sng">
                <a:solidFill>
                  <a:srgbClr val="0C2B8E"/>
                </a:solidFill>
              </a:rPr>
              <a:t>després de passar per tots els continguts de la lliçó</a:t>
            </a:r>
            <a:r>
              <a:rPr lang="ca-ES">
                <a:solidFill>
                  <a:srgbClr val="0C2B8E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6B0080E-FD2A-4203-8539-3C481C3086EF}"/>
              </a:ext>
            </a:extLst>
          </p:cNvPr>
          <p:cNvSpPr/>
          <p:nvPr/>
        </p:nvSpPr>
        <p:spPr>
          <a:xfrm>
            <a:off x="2066293" y="305858"/>
            <a:ext cx="9859639" cy="2598115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82" name="Retângulo: Cantos Arredondados 81">
            <a:extLst>
              <a:ext uri="{FF2B5EF4-FFF2-40B4-BE49-F238E27FC236}">
                <a16:creationId xmlns:a16="http://schemas.microsoft.com/office/drawing/2014/main" id="{F4A9D239-C226-49C0-B756-778B47A37DA2}"/>
              </a:ext>
            </a:extLst>
          </p:cNvPr>
          <p:cNvSpPr/>
          <p:nvPr/>
        </p:nvSpPr>
        <p:spPr>
          <a:xfrm>
            <a:off x="2779595" y="1807238"/>
            <a:ext cx="7346112" cy="368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23C2155B-F8E4-4870-9E1F-73E2FDC1B28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18B73C74-A004-482B-9F0B-219C9547C9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hlinkClick r:id="rId4" action="ppaction://hlinksldjump"/>
            <a:extLst>
              <a:ext uri="{FF2B5EF4-FFF2-40B4-BE49-F238E27FC236}">
                <a16:creationId xmlns:a16="http://schemas.microsoft.com/office/drawing/2014/main" id="{C768C98F-CA32-4A31-AD0D-7BF9BF2DDE92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27" name="Retângulo: Cantos Arredondados 26">
            <a:hlinkClick r:id="rId5" action="ppaction://hlinksldjump"/>
            <a:extLst>
              <a:ext uri="{FF2B5EF4-FFF2-40B4-BE49-F238E27FC236}">
                <a16:creationId xmlns:a16="http://schemas.microsoft.com/office/drawing/2014/main" id="{14F11D25-EE14-4908-9E21-CE883BD884E2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Algorisme de Reducció per Files</a:t>
            </a:r>
          </a:p>
        </p:txBody>
      </p:sp>
      <p:sp>
        <p:nvSpPr>
          <p:cNvPr id="28" name="Retângulo: Cantos Arredondados 27">
            <a:hlinkClick r:id="rId6" action="ppaction://hlinksldjump"/>
            <a:extLst>
              <a:ext uri="{FF2B5EF4-FFF2-40B4-BE49-F238E27FC236}">
                <a16:creationId xmlns:a16="http://schemas.microsoft.com/office/drawing/2014/main" id="{8A931898-1AB1-410C-94E6-B85126DD2E0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29" name="Retângulo: Cantos Arredondados 28">
            <a:hlinkClick r:id="rId7" action="ppaction://hlinksldjump"/>
            <a:extLst>
              <a:ext uri="{FF2B5EF4-FFF2-40B4-BE49-F238E27FC236}">
                <a16:creationId xmlns:a16="http://schemas.microsoft.com/office/drawing/2014/main" id="{346B15D0-16B8-408A-A5DA-ADE52EEBD992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  <p:sp>
        <p:nvSpPr>
          <p:cNvPr id="30" name="Retângulo: Cantos Arredondados 29">
            <a:hlinkClick r:id="rId8" action="ppaction://hlinksldjump"/>
            <a:extLst>
              <a:ext uri="{FF2B5EF4-FFF2-40B4-BE49-F238E27FC236}">
                <a16:creationId xmlns:a16="http://schemas.microsoft.com/office/drawing/2014/main" id="{EF499F50-1D40-41D0-BBB8-19FF9F9FD64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0E78605-EB9F-48CB-945B-5FE1F5025E69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b="1" u="sng" dirty="0">
                <a:solidFill>
                  <a:srgbClr val="F25E4F"/>
                </a:solidFill>
              </a:rPr>
              <a:t>Definició</a:t>
            </a:r>
            <a:r>
              <a:rPr lang="ca-ES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BD919122-91B4-45D4-A788-C16564BDDE80}"/>
              </a:ext>
            </a:extLst>
          </p:cNvPr>
          <p:cNvSpPr/>
          <p:nvPr/>
        </p:nvSpPr>
        <p:spPr>
          <a:xfrm>
            <a:off x="2095321" y="886236"/>
            <a:ext cx="9859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Si una matriu en forma esglaonada satisfà les següents condicions addicionals, aleshores té </a:t>
            </a:r>
            <a:r>
              <a:rPr lang="ca-ES" sz="2400" b="1" dirty="0">
                <a:solidFill>
                  <a:sysClr val="windowText" lastClr="000000"/>
                </a:solidFill>
              </a:rPr>
              <a:t>forma esglaonada reduïda </a:t>
            </a:r>
            <a:r>
              <a:rPr lang="ca-ES" sz="2400" dirty="0">
                <a:solidFill>
                  <a:sysClr val="windowText" lastClr="000000"/>
                </a:solidFill>
              </a:rPr>
              <a:t>(o</a:t>
            </a:r>
            <a:r>
              <a:rPr lang="ca-ES" sz="2400" b="1" dirty="0">
                <a:solidFill>
                  <a:sysClr val="windowText" lastClr="000000"/>
                </a:solidFill>
              </a:rPr>
              <a:t> esglaonada reduïda per files</a:t>
            </a:r>
            <a:r>
              <a:rPr lang="ca-ES" sz="24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992BE8DF-9751-4791-BC5C-AE5A0CA83601}"/>
              </a:ext>
            </a:extLst>
          </p:cNvPr>
          <p:cNvSpPr/>
          <p:nvPr/>
        </p:nvSpPr>
        <p:spPr>
          <a:xfrm>
            <a:off x="2268414" y="1742119"/>
            <a:ext cx="8069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4"/>
            </a:pPr>
            <a:r>
              <a:rPr lang="ca-ES" sz="2400" b="1" dirty="0">
                <a:solidFill>
                  <a:sysClr val="windowText" lastClr="000000"/>
                </a:solidFill>
              </a:rPr>
              <a:t>Les entrades principals de cada fila diferent de zero són 1</a:t>
            </a:r>
            <a:r>
              <a:rPr lang="ca-ES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281C4A71-C61C-4473-BBB1-55D64C3C14A1}"/>
              </a:ext>
            </a:extLst>
          </p:cNvPr>
          <p:cNvSpPr/>
          <p:nvPr/>
        </p:nvSpPr>
        <p:spPr>
          <a:xfrm>
            <a:off x="2268414" y="2236362"/>
            <a:ext cx="9598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5"/>
            </a:pPr>
            <a:r>
              <a:rPr lang="ca-ES" sz="2400" b="1" dirty="0">
                <a:solidFill>
                  <a:sysClr val="windowText" lastClr="000000"/>
                </a:solidFill>
              </a:rPr>
              <a:t>Cada 1 principal és l'única entrada diferent de zero de la seva columna.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4D40DA81-6363-4782-86FE-55BC9B389F27}"/>
              </a:ext>
            </a:extLst>
          </p:cNvPr>
          <p:cNvSpPr/>
          <p:nvPr/>
        </p:nvSpPr>
        <p:spPr>
          <a:xfrm>
            <a:off x="2066293" y="3813201"/>
            <a:ext cx="9835419" cy="2848856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F9904CEA-B273-472E-BE08-88087233BE55}"/>
              </a:ext>
            </a:extLst>
          </p:cNvPr>
          <p:cNvGrpSpPr/>
          <p:nvPr/>
        </p:nvGrpSpPr>
        <p:grpSpPr>
          <a:xfrm>
            <a:off x="5310720" y="4679099"/>
            <a:ext cx="3370682" cy="1314960"/>
            <a:chOff x="5310720" y="4679099"/>
            <a:chExt cx="3370682" cy="1314960"/>
          </a:xfrm>
        </p:grpSpPr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79203266-A5FA-44F1-863C-71F1D9FABC7C}"/>
                </a:ext>
              </a:extLst>
            </p:cNvPr>
            <p:cNvSpPr/>
            <p:nvPr/>
          </p:nvSpPr>
          <p:spPr>
            <a:xfrm>
              <a:off x="5310720" y="4679099"/>
              <a:ext cx="3370682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8E55D1F5-F0AA-4CE4-8171-6A8F8E183799}"/>
                </a:ext>
              </a:extLst>
            </p:cNvPr>
            <p:cNvSpPr/>
            <p:nvPr/>
          </p:nvSpPr>
          <p:spPr>
            <a:xfrm>
              <a:off x="7734685" y="5633336"/>
              <a:ext cx="946717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028AA8E1-7C5C-4B9D-9977-4575E63A6B0C}"/>
                </a:ext>
              </a:extLst>
            </p:cNvPr>
            <p:cNvSpPr/>
            <p:nvPr/>
          </p:nvSpPr>
          <p:spPr>
            <a:xfrm>
              <a:off x="6251980" y="5000094"/>
              <a:ext cx="2429422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52E90C79-4A6C-438A-8610-1CD50243FD56}"/>
                </a:ext>
              </a:extLst>
            </p:cNvPr>
            <p:cNvSpPr/>
            <p:nvPr/>
          </p:nvSpPr>
          <p:spPr>
            <a:xfrm>
              <a:off x="6819112" y="5301464"/>
              <a:ext cx="1862290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3A9BB6AC-3973-44F6-BF89-2B4D7B3E5F49}"/>
              </a:ext>
            </a:extLst>
          </p:cNvPr>
          <p:cNvGrpSpPr/>
          <p:nvPr/>
        </p:nvGrpSpPr>
        <p:grpSpPr>
          <a:xfrm>
            <a:off x="2542233" y="4723739"/>
            <a:ext cx="1752299" cy="653337"/>
            <a:chOff x="2542233" y="4653403"/>
            <a:chExt cx="1752299" cy="653337"/>
          </a:xfrm>
        </p:grpSpPr>
        <p:sp>
          <p:nvSpPr>
            <p:cNvPr id="67" name="Retângulo 66">
              <a:extLst>
                <a:ext uri="{FF2B5EF4-FFF2-40B4-BE49-F238E27FC236}">
                  <a16:creationId xmlns:a16="http://schemas.microsoft.com/office/drawing/2014/main" id="{AAAFB244-4875-49FD-946B-C415AF0DEF2C}"/>
                </a:ext>
              </a:extLst>
            </p:cNvPr>
            <p:cNvSpPr/>
            <p:nvPr/>
          </p:nvSpPr>
          <p:spPr>
            <a:xfrm>
              <a:off x="2542233" y="4653403"/>
              <a:ext cx="1752299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68" name="Retângulo 67">
              <a:extLst>
                <a:ext uri="{FF2B5EF4-FFF2-40B4-BE49-F238E27FC236}">
                  <a16:creationId xmlns:a16="http://schemas.microsoft.com/office/drawing/2014/main" id="{CC26BD4F-90E0-410E-BEE3-01254B8C9801}"/>
                </a:ext>
              </a:extLst>
            </p:cNvPr>
            <p:cNvSpPr/>
            <p:nvPr/>
          </p:nvSpPr>
          <p:spPr>
            <a:xfrm>
              <a:off x="3039841" y="4946017"/>
              <a:ext cx="1254691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69" name="Retângulo 68">
            <a:extLst>
              <a:ext uri="{FF2B5EF4-FFF2-40B4-BE49-F238E27FC236}">
                <a16:creationId xmlns:a16="http://schemas.microsoft.com/office/drawing/2014/main" id="{FBA2CACD-1ED8-40A8-AB22-63E19BB3A334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Exemples</a:t>
            </a: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2D391CFF-D0AB-4E28-8CD5-1D023E841DF6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000" dirty="0">
                <a:solidFill>
                  <a:srgbClr val="0C2B8E"/>
                </a:solidFill>
              </a:rPr>
              <a:t>Les següents matrius </a:t>
            </a:r>
            <a:r>
              <a:rPr lang="ca-ES" sz="2000" b="1" dirty="0">
                <a:solidFill>
                  <a:srgbClr val="0C2B8E"/>
                </a:solidFill>
              </a:rPr>
              <a:t>tenen forma esglaonada reduïda</a:t>
            </a:r>
            <a:r>
              <a:rPr lang="ca-ES" sz="2000" dirty="0">
                <a:solidFill>
                  <a:srgbClr val="0C2B8E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9724BE1A-98DC-473C-9E49-B3A9DCB05571}"/>
                  </a:ext>
                </a:extLst>
              </p:cNvPr>
              <p:cNvSpPr/>
              <p:nvPr/>
            </p:nvSpPr>
            <p:spPr>
              <a:xfrm>
                <a:off x="2211616" y="4653404"/>
                <a:ext cx="2276200" cy="13769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9724BE1A-98DC-473C-9E49-B3A9DCB055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616" y="4653404"/>
                <a:ext cx="2276200" cy="13769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6EA3B68B-124B-4008-B5CC-E0EB07F0E1FA}"/>
                  </a:ext>
                </a:extLst>
              </p:cNvPr>
              <p:cNvSpPr/>
              <p:nvPr/>
            </p:nvSpPr>
            <p:spPr>
              <a:xfrm>
                <a:off x="4506824" y="4607779"/>
                <a:ext cx="4396973" cy="13769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  <m:r>
                            <a:rPr lang="ca-ES" sz="24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0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400" dirty="0"/>
              </a:p>
            </p:txBody>
          </p:sp>
        </mc:Choice>
        <mc:Fallback xmlns=""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6EA3B68B-124B-4008-B5CC-E0EB07F0E1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824" y="4607779"/>
                <a:ext cx="4396973" cy="13769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1A7C2D08-0384-48C0-956A-FD3AE5407CB4}"/>
                  </a:ext>
                </a:extLst>
              </p:cNvPr>
              <p:cNvSpPr/>
              <p:nvPr/>
            </p:nvSpPr>
            <p:spPr>
              <a:xfrm>
                <a:off x="9026531" y="4886033"/>
                <a:ext cx="2839933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975" indent="-180975"/>
                <a14:m>
                  <m:oMath xmlns:m="http://schemas.openxmlformats.org/officeDocument/2006/math">
                    <m:r>
                      <a:rPr lang="ca-ES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ca-ES" sz="2400" dirty="0"/>
                  <a:t> </a:t>
                </a:r>
                <a:r>
                  <a:rPr lang="ca-ES" dirty="0"/>
                  <a:t>entrades  que poden tenir qualsevol valor, inclòs zero</a:t>
                </a:r>
              </a:p>
            </p:txBody>
          </p:sp>
        </mc:Choice>
        <mc:Fallback xmlns=""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1A7C2D08-0384-48C0-956A-FD3AE5407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531" y="4886033"/>
                <a:ext cx="2839933" cy="738664"/>
              </a:xfrm>
              <a:prstGeom prst="rect">
                <a:avLst/>
              </a:prstGeom>
              <a:blipFill>
                <a:blip r:embed="rId11"/>
                <a:stretch>
                  <a:fillRect r="-2790" b="-1239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Oval 74">
            <a:extLst>
              <a:ext uri="{FF2B5EF4-FFF2-40B4-BE49-F238E27FC236}">
                <a16:creationId xmlns:a16="http://schemas.microsoft.com/office/drawing/2014/main" id="{B8355A71-318C-40A8-81E3-344B979224EA}"/>
              </a:ext>
            </a:extLst>
          </p:cNvPr>
          <p:cNvSpPr/>
          <p:nvPr/>
        </p:nvSpPr>
        <p:spPr>
          <a:xfrm>
            <a:off x="6819112" y="537685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A624C9-1A94-4AE6-9AD8-287ECCAF2D1F}"/>
              </a:ext>
            </a:extLst>
          </p:cNvPr>
          <p:cNvSpPr/>
          <p:nvPr/>
        </p:nvSpPr>
        <p:spPr>
          <a:xfrm>
            <a:off x="6341190" y="506861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1CEE39C-DF36-42FF-AB1C-C8C3651D1191}"/>
              </a:ext>
            </a:extLst>
          </p:cNvPr>
          <p:cNvSpPr/>
          <p:nvPr/>
        </p:nvSpPr>
        <p:spPr>
          <a:xfrm>
            <a:off x="2542233" y="475813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C1AA6D2-4C4E-4C7A-B98F-222B68FC2642}"/>
              </a:ext>
            </a:extLst>
          </p:cNvPr>
          <p:cNvSpPr/>
          <p:nvPr/>
        </p:nvSpPr>
        <p:spPr>
          <a:xfrm>
            <a:off x="3026221" y="511149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E3C67CA-9808-4A10-8D8E-8D2E3D75F80F}"/>
              </a:ext>
            </a:extLst>
          </p:cNvPr>
          <p:cNvSpPr/>
          <p:nvPr/>
        </p:nvSpPr>
        <p:spPr>
          <a:xfrm>
            <a:off x="7849450" y="5741740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AAE230F-BF60-4C53-981B-1511EB2D82CB}"/>
              </a:ext>
            </a:extLst>
          </p:cNvPr>
          <p:cNvSpPr/>
          <p:nvPr/>
        </p:nvSpPr>
        <p:spPr>
          <a:xfrm>
            <a:off x="5395386" y="4715940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147E4516-1891-4106-9E7E-6FEA785BE68F}"/>
              </a:ext>
            </a:extLst>
          </p:cNvPr>
          <p:cNvSpPr/>
          <p:nvPr/>
        </p:nvSpPr>
        <p:spPr>
          <a:xfrm>
            <a:off x="2779595" y="2290691"/>
            <a:ext cx="8888980" cy="40433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84" name="Retângulo: Cantos Arredondados 83">
            <a:extLst>
              <a:ext uri="{FF2B5EF4-FFF2-40B4-BE49-F238E27FC236}">
                <a16:creationId xmlns:a16="http://schemas.microsoft.com/office/drawing/2014/main" id="{79F4073D-1B41-42CD-AA39-53A4E90ABFC4}"/>
              </a:ext>
            </a:extLst>
          </p:cNvPr>
          <p:cNvSpPr/>
          <p:nvPr/>
        </p:nvSpPr>
        <p:spPr>
          <a:xfrm rot="5400000">
            <a:off x="2504748" y="523348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87" name="Retângulo: Cantos Arredondados 86">
            <a:extLst>
              <a:ext uri="{FF2B5EF4-FFF2-40B4-BE49-F238E27FC236}">
                <a16:creationId xmlns:a16="http://schemas.microsoft.com/office/drawing/2014/main" id="{5B9106BA-D2B9-410C-99C1-AEF2782B60A8}"/>
              </a:ext>
            </a:extLst>
          </p:cNvPr>
          <p:cNvSpPr/>
          <p:nvPr/>
        </p:nvSpPr>
        <p:spPr>
          <a:xfrm rot="5400000">
            <a:off x="2025165" y="523348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90" name="Retângulo: Cantos Arredondados 89">
            <a:extLst>
              <a:ext uri="{FF2B5EF4-FFF2-40B4-BE49-F238E27FC236}">
                <a16:creationId xmlns:a16="http://schemas.microsoft.com/office/drawing/2014/main" id="{7270206F-610B-4C1B-B119-C2F03E72C201}"/>
              </a:ext>
            </a:extLst>
          </p:cNvPr>
          <p:cNvSpPr/>
          <p:nvPr/>
        </p:nvSpPr>
        <p:spPr>
          <a:xfrm rot="5400000">
            <a:off x="7340962" y="518867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222E8560-291D-4084-8171-77C33E4C5A3A}"/>
              </a:ext>
            </a:extLst>
          </p:cNvPr>
          <p:cNvSpPr/>
          <p:nvPr/>
        </p:nvSpPr>
        <p:spPr>
          <a:xfrm rot="5400000">
            <a:off x="4891908" y="518867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92" name="Retângulo: Cantos Arredondados 91">
            <a:extLst>
              <a:ext uri="{FF2B5EF4-FFF2-40B4-BE49-F238E27FC236}">
                <a16:creationId xmlns:a16="http://schemas.microsoft.com/office/drawing/2014/main" id="{46D73B8B-7F7C-4D2D-A698-4AF328FF7ABA}"/>
              </a:ext>
            </a:extLst>
          </p:cNvPr>
          <p:cNvSpPr/>
          <p:nvPr/>
        </p:nvSpPr>
        <p:spPr>
          <a:xfrm rot="5400000">
            <a:off x="6295940" y="518867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93" name="Retângulo: Cantos Arredondados 92">
            <a:extLst>
              <a:ext uri="{FF2B5EF4-FFF2-40B4-BE49-F238E27FC236}">
                <a16:creationId xmlns:a16="http://schemas.microsoft.com/office/drawing/2014/main" id="{1040C5EF-90A0-4039-95B5-1EC5CED92635}"/>
              </a:ext>
            </a:extLst>
          </p:cNvPr>
          <p:cNvSpPr/>
          <p:nvPr/>
        </p:nvSpPr>
        <p:spPr>
          <a:xfrm rot="5400000">
            <a:off x="5853813" y="518867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CEBE4209-AFFB-4F66-A0C6-928F98B628AB}"/>
              </a:ext>
            </a:extLst>
          </p:cNvPr>
          <p:cNvSpPr/>
          <p:nvPr/>
        </p:nvSpPr>
        <p:spPr>
          <a:xfrm>
            <a:off x="2066293" y="2924169"/>
            <a:ext cx="9859639" cy="8690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1CBC40E5-1ACE-418B-8713-DFAAF33DB19A}"/>
              </a:ext>
            </a:extLst>
          </p:cNvPr>
          <p:cNvSpPr/>
          <p:nvPr/>
        </p:nvSpPr>
        <p:spPr>
          <a:xfrm>
            <a:off x="2066293" y="2967966"/>
            <a:ext cx="987491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  <a:buClr>
                <a:srgbClr val="F25E4F"/>
              </a:buClr>
              <a:buSzPct val="120000"/>
            </a:pPr>
            <a:r>
              <a:rPr lang="ca-ES" sz="2400" b="1" dirty="0">
                <a:solidFill>
                  <a:srgbClr val="C00000"/>
                </a:solidFill>
              </a:rPr>
              <a:t>IMPORTANT</a:t>
            </a:r>
            <a:r>
              <a:rPr lang="ca-ES" sz="2400" b="1" dirty="0"/>
              <a:t> – </a:t>
            </a:r>
            <a:r>
              <a:rPr lang="ca-ES" sz="2200" dirty="0"/>
              <a:t>Alguns autors consideren la </a:t>
            </a:r>
            <a:r>
              <a:rPr lang="ca-ES" sz="2200" b="1" dirty="0"/>
              <a:t>4a condició </a:t>
            </a:r>
            <a:r>
              <a:rPr lang="ca-ES" sz="2200" dirty="0"/>
              <a:t>com a </a:t>
            </a:r>
            <a:r>
              <a:rPr lang="ca-ES" sz="2200" u="sng" dirty="0"/>
              <a:t>part de la definició de forma esglaonada</a:t>
            </a:r>
            <a:r>
              <a:rPr lang="ca-ES" sz="2200" dirty="0"/>
              <a:t> – però aquí només la considerem per la forma esglaonada reduïda</a:t>
            </a:r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5CDC2CF-77D2-42A1-9927-DAB925D77EB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5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82" grpId="0" animBg="1"/>
      <p:bldP spid="49" grpId="0" animBg="1"/>
      <p:bldP spid="69" grpId="0"/>
      <p:bldP spid="70" grpId="0"/>
      <p:bldP spid="71" grpId="0"/>
      <p:bldP spid="72" grpId="0"/>
      <p:bldP spid="74" grpId="0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3" grpId="0" animBg="1"/>
      <p:bldP spid="84" grpId="0" animBg="1"/>
      <p:bldP spid="87" grpId="0" animBg="1"/>
      <p:bldP spid="90" grpId="0" animBg="1"/>
      <p:bldP spid="91" grpId="0" animBg="1"/>
      <p:bldP spid="92" grpId="0" animBg="1"/>
      <p:bldP spid="93" grpId="0" animBg="1"/>
      <p:bldP spid="56" grpId="0" animBg="1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6B0080E-FD2A-4203-8539-3C481C3086EF}"/>
              </a:ext>
            </a:extLst>
          </p:cNvPr>
          <p:cNvSpPr/>
          <p:nvPr/>
        </p:nvSpPr>
        <p:spPr>
          <a:xfrm>
            <a:off x="2066293" y="305858"/>
            <a:ext cx="9859639" cy="2598115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23C2155B-F8E4-4870-9E1F-73E2FDC1B28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18B73C74-A004-482B-9F0B-219C9547C99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hlinkClick r:id="rId7" action="ppaction://hlinksldjump"/>
            <a:extLst>
              <a:ext uri="{FF2B5EF4-FFF2-40B4-BE49-F238E27FC236}">
                <a16:creationId xmlns:a16="http://schemas.microsoft.com/office/drawing/2014/main" id="{C768C98F-CA32-4A31-AD0D-7BF9BF2DDE92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27" name="Retângulo: Cantos Arredondados 26">
            <a:hlinkClick r:id="rId8" action="ppaction://hlinksldjump"/>
            <a:extLst>
              <a:ext uri="{FF2B5EF4-FFF2-40B4-BE49-F238E27FC236}">
                <a16:creationId xmlns:a16="http://schemas.microsoft.com/office/drawing/2014/main" id="{14F11D25-EE14-4908-9E21-CE883BD884E2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es-ES" b="1" dirty="0" err="1">
                <a:solidFill>
                  <a:schemeClr val="tx1"/>
                </a:solidFill>
              </a:rPr>
              <a:t>Algorisme</a:t>
            </a:r>
            <a:r>
              <a:rPr lang="es-ES" b="1" dirty="0">
                <a:solidFill>
                  <a:schemeClr val="tx1"/>
                </a:solidFill>
              </a:rPr>
              <a:t> de </a:t>
            </a:r>
            <a:r>
              <a:rPr lang="es-ES" b="1" dirty="0" err="1">
                <a:solidFill>
                  <a:schemeClr val="tx1"/>
                </a:solidFill>
              </a:rPr>
              <a:t>Reducció</a:t>
            </a:r>
            <a:r>
              <a:rPr lang="es-ES" b="1" dirty="0">
                <a:solidFill>
                  <a:schemeClr val="tx1"/>
                </a:solidFill>
              </a:rPr>
              <a:t> per Files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9" action="ppaction://hlinksldjump"/>
            <a:extLst>
              <a:ext uri="{FF2B5EF4-FFF2-40B4-BE49-F238E27FC236}">
                <a16:creationId xmlns:a16="http://schemas.microsoft.com/office/drawing/2014/main" id="{8A931898-1AB1-410C-94E6-B85126DD2E0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30" name="Retângulo: Cantos Arredondados 29">
            <a:hlinkClick r:id="rId10" action="ppaction://hlinksldjump"/>
            <a:extLst>
              <a:ext uri="{FF2B5EF4-FFF2-40B4-BE49-F238E27FC236}">
                <a16:creationId xmlns:a16="http://schemas.microsoft.com/office/drawing/2014/main" id="{EF499F50-1D40-41D0-BBB8-19FF9F9FD64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0E78605-EB9F-48CB-945B-5FE1F5025E69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b="1" u="sng" dirty="0">
                <a:solidFill>
                  <a:srgbClr val="F25E4F"/>
                </a:solidFill>
              </a:rPr>
              <a:t>Definició</a:t>
            </a:r>
            <a:r>
              <a:rPr lang="ca-ES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BD919122-91B4-45D4-A788-C16564BDDE80}"/>
              </a:ext>
            </a:extLst>
          </p:cNvPr>
          <p:cNvSpPr/>
          <p:nvPr/>
        </p:nvSpPr>
        <p:spPr>
          <a:xfrm>
            <a:off x="2095321" y="886236"/>
            <a:ext cx="9859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Si una matriu en forma esglaonada satisfà les següents condicions addicionals, aleshores té </a:t>
            </a:r>
            <a:r>
              <a:rPr lang="ca-ES" sz="2400" b="1" dirty="0">
                <a:solidFill>
                  <a:sysClr val="windowText" lastClr="000000"/>
                </a:solidFill>
              </a:rPr>
              <a:t>forma esglaonada reduïda </a:t>
            </a:r>
            <a:r>
              <a:rPr lang="ca-ES" sz="2400" dirty="0">
                <a:solidFill>
                  <a:sysClr val="windowText" lastClr="000000"/>
                </a:solidFill>
              </a:rPr>
              <a:t>(o</a:t>
            </a:r>
            <a:r>
              <a:rPr lang="ca-ES" sz="2400" b="1" dirty="0">
                <a:solidFill>
                  <a:sysClr val="windowText" lastClr="000000"/>
                </a:solidFill>
              </a:rPr>
              <a:t> esglaonada reduïda per files</a:t>
            </a:r>
            <a:r>
              <a:rPr lang="ca-ES" sz="24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992BE8DF-9751-4791-BC5C-AE5A0CA83601}"/>
              </a:ext>
            </a:extLst>
          </p:cNvPr>
          <p:cNvSpPr/>
          <p:nvPr/>
        </p:nvSpPr>
        <p:spPr>
          <a:xfrm>
            <a:off x="2268414" y="1742119"/>
            <a:ext cx="8069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4"/>
            </a:pPr>
            <a:r>
              <a:rPr lang="ca-ES" sz="2400" b="1" dirty="0">
                <a:solidFill>
                  <a:sysClr val="windowText" lastClr="000000"/>
                </a:solidFill>
              </a:rPr>
              <a:t>Les entrades principals de cada fila diferent de zero són 1</a:t>
            </a:r>
            <a:r>
              <a:rPr lang="ca-ES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281C4A71-C61C-4473-BBB1-55D64C3C14A1}"/>
              </a:ext>
            </a:extLst>
          </p:cNvPr>
          <p:cNvSpPr/>
          <p:nvPr/>
        </p:nvSpPr>
        <p:spPr>
          <a:xfrm>
            <a:off x="2268414" y="2236362"/>
            <a:ext cx="9633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5"/>
            </a:pPr>
            <a:r>
              <a:rPr lang="ca-ES" sz="2400" b="1" dirty="0">
                <a:solidFill>
                  <a:sysClr val="windowText" lastClr="000000"/>
                </a:solidFill>
              </a:rPr>
              <a:t>Cada 1 principal és l'única entrada diferent de zero de la seva columna.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AC7ED63F-126C-4903-A7B2-685CD0FDE120}"/>
              </a:ext>
            </a:extLst>
          </p:cNvPr>
          <p:cNvSpPr/>
          <p:nvPr/>
        </p:nvSpPr>
        <p:spPr>
          <a:xfrm>
            <a:off x="2066292" y="3205514"/>
            <a:ext cx="9874909" cy="8690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DFD0A639-E683-484C-B4DC-378A5CF8C309}"/>
              </a:ext>
            </a:extLst>
          </p:cNvPr>
          <p:cNvSpPr/>
          <p:nvPr/>
        </p:nvSpPr>
        <p:spPr>
          <a:xfrm>
            <a:off x="2149498" y="3259359"/>
            <a:ext cx="96676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  <a:buClr>
                <a:srgbClr val="F25E4F"/>
              </a:buClr>
              <a:buSzPct val="120000"/>
            </a:pPr>
            <a:r>
              <a:rPr lang="ca-ES" sz="2400" dirty="0"/>
              <a:t>Una </a:t>
            </a:r>
            <a:r>
              <a:rPr lang="ca-ES" sz="2400" b="1" dirty="0"/>
              <a:t>matriu esglaonada</a:t>
            </a:r>
            <a:r>
              <a:rPr lang="ca-ES" sz="2400" dirty="0"/>
              <a:t> i una </a:t>
            </a:r>
            <a:r>
              <a:rPr lang="ca-ES" sz="2400" b="1" dirty="0"/>
              <a:t>matriu esglaonada reduïda </a:t>
            </a:r>
            <a:r>
              <a:rPr lang="ca-ES" sz="2400" dirty="0"/>
              <a:t>són les matrius que tenen </a:t>
            </a:r>
            <a:r>
              <a:rPr lang="ca-ES" sz="2400" u="sng" dirty="0"/>
              <a:t>forma</a:t>
            </a:r>
            <a:r>
              <a:rPr lang="ca-ES" sz="2400" dirty="0"/>
              <a:t> </a:t>
            </a:r>
            <a:r>
              <a:rPr lang="ca-ES" sz="2400" u="sng" dirty="0"/>
              <a:t>esglaonada</a:t>
            </a:r>
            <a:r>
              <a:rPr lang="ca-ES" sz="2400" dirty="0"/>
              <a:t> i </a:t>
            </a:r>
            <a:r>
              <a:rPr lang="ca-ES" sz="2400" u="sng" dirty="0"/>
              <a:t>esglaonada reduïda</a:t>
            </a:r>
            <a:r>
              <a:rPr lang="ca-ES" sz="2400" dirty="0"/>
              <a:t>, respectivament.</a:t>
            </a:r>
          </a:p>
        </p:txBody>
      </p:sp>
      <p:sp>
        <p:nvSpPr>
          <p:cNvPr id="56" name="Retângulo: Cantos Arredondados 55">
            <a:extLst>
              <a:ext uri="{FF2B5EF4-FFF2-40B4-BE49-F238E27FC236}">
                <a16:creationId xmlns:a16="http://schemas.microsoft.com/office/drawing/2014/main" id="{8B479A71-9AF8-47F6-80AB-DDA084CB78A3}"/>
              </a:ext>
            </a:extLst>
          </p:cNvPr>
          <p:cNvSpPr/>
          <p:nvPr/>
        </p:nvSpPr>
        <p:spPr>
          <a:xfrm>
            <a:off x="2066293" y="4340233"/>
            <a:ext cx="9835419" cy="2321823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E226685-D7C8-4480-A4DA-C763E57C5C35}"/>
              </a:ext>
            </a:extLst>
          </p:cNvPr>
          <p:cNvSpPr/>
          <p:nvPr/>
        </p:nvSpPr>
        <p:spPr>
          <a:xfrm>
            <a:off x="2187644" y="4457785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Exemples</a:t>
            </a: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DB2502EC-CAC2-4364-B3A9-D7D4F3E03746}"/>
              </a:ext>
            </a:extLst>
          </p:cNvPr>
          <p:cNvSpPr/>
          <p:nvPr/>
        </p:nvSpPr>
        <p:spPr>
          <a:xfrm>
            <a:off x="3580974" y="4468540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000" dirty="0">
                <a:solidFill>
                  <a:srgbClr val="0C2B8E"/>
                </a:solidFill>
              </a:rPr>
              <a:t>Considerem les següents matrius triangulars: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51E255B8-3595-4A0C-AB25-8762AD7D3923}"/>
                  </a:ext>
                </a:extLst>
              </p:cNvPr>
              <p:cNvSpPr/>
              <p:nvPr/>
            </p:nvSpPr>
            <p:spPr>
              <a:xfrm>
                <a:off x="3003568" y="5026441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51E255B8-3595-4A0C-AB25-8762AD7D39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568" y="5026441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416CD291-24DF-4652-95C6-9B340BADE6B1}"/>
                  </a:ext>
                </a:extLst>
              </p:cNvPr>
              <p:cNvSpPr/>
              <p:nvPr/>
            </p:nvSpPr>
            <p:spPr>
              <a:xfrm>
                <a:off x="8690349" y="5026441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416CD291-24DF-4652-95C6-9B340BADE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0349" y="5026441"/>
                <a:ext cx="2083455" cy="8249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 1">
            <a:extLst>
              <a:ext uri="{FF2B5EF4-FFF2-40B4-BE49-F238E27FC236}">
                <a16:creationId xmlns:a16="http://schemas.microsoft.com/office/drawing/2014/main" id="{AAAD8A1B-93B5-47AC-8BF7-C4CC5C963DB6}"/>
              </a:ext>
            </a:extLst>
          </p:cNvPr>
          <p:cNvSpPr/>
          <p:nvPr/>
        </p:nvSpPr>
        <p:spPr>
          <a:xfrm>
            <a:off x="3025400" y="5960663"/>
            <a:ext cx="22229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000" b="1" dirty="0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matriu esglaonada</a:t>
            </a:r>
            <a:r>
              <a:rPr lang="ca-ES" sz="2000" dirty="0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6CC27B42-BEB7-434E-BA61-84C5F584BF4D}"/>
              </a:ext>
            </a:extLst>
          </p:cNvPr>
          <p:cNvSpPr/>
          <p:nvPr/>
        </p:nvSpPr>
        <p:spPr>
          <a:xfrm>
            <a:off x="8176183" y="5981560"/>
            <a:ext cx="30439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000" b="1" dirty="0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matriu</a:t>
            </a:r>
            <a:r>
              <a:rPr lang="ca-ES" sz="2000" dirty="0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a-ES" sz="2000" b="1" dirty="0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esglaonada reduïda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BE9432EA-7F2C-46EF-8833-250F6E501CFA}"/>
              </a:ext>
            </a:extLst>
          </p:cNvPr>
          <p:cNvSpPr/>
          <p:nvPr/>
        </p:nvSpPr>
        <p:spPr>
          <a:xfrm>
            <a:off x="3003568" y="4868650"/>
            <a:ext cx="2163382" cy="1572712"/>
          </a:xfrm>
          <a:prstGeom prst="roundRect">
            <a:avLst/>
          </a:prstGeom>
          <a:noFill/>
          <a:ln w="1905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85" name="Retângulo: Cantos Arredondados 84">
            <a:extLst>
              <a:ext uri="{FF2B5EF4-FFF2-40B4-BE49-F238E27FC236}">
                <a16:creationId xmlns:a16="http://schemas.microsoft.com/office/drawing/2014/main" id="{C830A61B-1A40-4A62-867F-18E8CB747C43}"/>
              </a:ext>
            </a:extLst>
          </p:cNvPr>
          <p:cNvSpPr/>
          <p:nvPr/>
        </p:nvSpPr>
        <p:spPr>
          <a:xfrm>
            <a:off x="8235042" y="4919450"/>
            <a:ext cx="2878758" cy="1572712"/>
          </a:xfrm>
          <a:prstGeom prst="roundRect">
            <a:avLst/>
          </a:prstGeom>
          <a:noFill/>
          <a:ln w="1905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E04524E-386B-4292-82FA-D70317D208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11"/>
          <a:stretch/>
        </p:blipFill>
        <p:spPr>
          <a:xfrm>
            <a:off x="6104225" y="5026441"/>
            <a:ext cx="1918525" cy="164637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A1448D2-BE0B-4A02-90B1-D429562D26F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02"/>
          <a:stretch/>
        </p:blipFill>
        <p:spPr>
          <a:xfrm>
            <a:off x="5282259" y="5003310"/>
            <a:ext cx="1994785" cy="1646371"/>
          </a:xfrm>
          <a:prstGeom prst="rect">
            <a:avLst/>
          </a:prstGeom>
        </p:spPr>
      </p:pic>
      <p:sp>
        <p:nvSpPr>
          <p:cNvPr id="32" name="Retângulo: Cantos Arredondados 8">
            <a:hlinkClick r:id="rId16" action="ppaction://hlinksldjump"/>
            <a:extLst>
              <a:ext uri="{FF2B5EF4-FFF2-40B4-BE49-F238E27FC236}">
                <a16:creationId xmlns:a16="http://schemas.microsoft.com/office/drawing/2014/main" id="{0D7893ED-517B-4115-AC21-2513455C42C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399129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/>
      <p:bldP spid="56" grpId="0" animBg="1"/>
      <p:bldP spid="57" grpId="0"/>
      <p:bldP spid="58" grpId="0"/>
      <p:bldP spid="59" grpId="0"/>
      <p:bldP spid="73" grpId="0"/>
      <p:bldP spid="2" grpId="0"/>
      <p:bldP spid="81" grpId="0"/>
      <p:bldP spid="3" grpId="0" animBg="1"/>
      <p:bldP spid="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6B0080E-FD2A-4203-8539-3C481C3086EF}"/>
              </a:ext>
            </a:extLst>
          </p:cNvPr>
          <p:cNvSpPr/>
          <p:nvPr/>
        </p:nvSpPr>
        <p:spPr>
          <a:xfrm>
            <a:off x="2066293" y="305858"/>
            <a:ext cx="9859639" cy="246748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23C2155B-F8E4-4870-9E1F-73E2FDC1B28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18B73C74-A004-482B-9F0B-219C9547C9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hlinkClick r:id="rId5" action="ppaction://hlinksldjump"/>
            <a:extLst>
              <a:ext uri="{FF2B5EF4-FFF2-40B4-BE49-F238E27FC236}">
                <a16:creationId xmlns:a16="http://schemas.microsoft.com/office/drawing/2014/main" id="{C768C98F-CA32-4A31-AD0D-7BF9BF2DDE92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27" name="Retângulo: Cantos Arredondados 26">
            <a:hlinkClick r:id="rId6" action="ppaction://hlinksldjump"/>
            <a:extLst>
              <a:ext uri="{FF2B5EF4-FFF2-40B4-BE49-F238E27FC236}">
                <a16:creationId xmlns:a16="http://schemas.microsoft.com/office/drawing/2014/main" id="{14F11D25-EE14-4908-9E21-CE883BD884E2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4. </a:t>
            </a:r>
            <a:r>
              <a:rPr lang="ca-ES" b="1">
                <a:solidFill>
                  <a:schemeClr val="tx1"/>
                </a:solidFill>
              </a:rPr>
              <a:t>Algorisme de Reducció per Files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8A931898-1AB1-410C-94E6-B85126DD2E0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1. </a:t>
            </a:r>
            <a:r>
              <a:rPr lang="ca-ES" b="1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30" name="Retângulo: Cantos Arredondados 29">
            <a:hlinkClick r:id="rId8" action="ppaction://hlinksldjump"/>
            <a:extLst>
              <a:ext uri="{FF2B5EF4-FFF2-40B4-BE49-F238E27FC236}">
                <a16:creationId xmlns:a16="http://schemas.microsoft.com/office/drawing/2014/main" id="{EF499F50-1D40-41D0-BBB8-19FF9F9FD64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3. </a:t>
            </a:r>
            <a:r>
              <a:rPr lang="ca-ES" b="1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BD919122-91B4-45D4-A788-C16564BDDE80}"/>
              </a:ext>
            </a:extLst>
          </p:cNvPr>
          <p:cNvSpPr/>
          <p:nvPr/>
        </p:nvSpPr>
        <p:spPr>
          <a:xfrm>
            <a:off x="2263542" y="514196"/>
            <a:ext cx="94553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Tota matriu diferent de zero es pot </a:t>
            </a:r>
            <a:r>
              <a:rPr lang="ca-ES" sz="2400" b="1" dirty="0">
                <a:solidFill>
                  <a:sysClr val="windowText" lastClr="000000"/>
                </a:solidFill>
              </a:rPr>
              <a:t>reduir per files</a:t>
            </a:r>
            <a:r>
              <a:rPr lang="ca-ES" sz="2400" dirty="0">
                <a:solidFill>
                  <a:sysClr val="windowText" lastClr="000000"/>
                </a:solidFill>
              </a:rPr>
              <a:t>, és a dir, es pot transformar amb operacions elementals per files, </a:t>
            </a:r>
            <a:r>
              <a:rPr lang="ca-ES" sz="2400" b="1" u="sng" dirty="0">
                <a:solidFill>
                  <a:sysClr val="windowText" lastClr="000000"/>
                </a:solidFill>
              </a:rPr>
              <a:t>en diverses matrius diferents en forma esglaonada</a:t>
            </a:r>
            <a:r>
              <a:rPr lang="ca-ES" sz="2400" dirty="0">
                <a:solidFill>
                  <a:sysClr val="windowText" lastClr="000000"/>
                </a:solidFill>
              </a:rPr>
              <a:t>, utilitzant  diferents seqüències de OEF. 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A7D6BB4B-C57D-44D3-A590-54558FE4C22B}"/>
              </a:ext>
            </a:extLst>
          </p:cNvPr>
          <p:cNvSpPr/>
          <p:nvPr/>
        </p:nvSpPr>
        <p:spPr>
          <a:xfrm>
            <a:off x="2276047" y="1742025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Tanmateix, la </a:t>
            </a:r>
            <a:r>
              <a:rPr lang="ca-ES" sz="2400" b="1" dirty="0">
                <a:solidFill>
                  <a:sysClr val="windowText" lastClr="000000"/>
                </a:solidFill>
              </a:rPr>
              <a:t>forma esglaonada</a:t>
            </a:r>
            <a:r>
              <a:rPr lang="ca-ES" sz="2400" dirty="0">
                <a:solidFill>
                  <a:sysClr val="windowText" lastClr="000000"/>
                </a:solidFill>
              </a:rPr>
              <a:t> </a:t>
            </a:r>
            <a:r>
              <a:rPr lang="ca-ES" sz="2400" b="1" dirty="0">
                <a:solidFill>
                  <a:sysClr val="windowText" lastClr="000000"/>
                </a:solidFill>
              </a:rPr>
              <a:t>reduïda </a:t>
            </a:r>
            <a:r>
              <a:rPr lang="ca-ES" sz="2400" dirty="0">
                <a:solidFill>
                  <a:sysClr val="windowText" lastClr="000000"/>
                </a:solidFill>
              </a:rPr>
              <a:t>que obtenim d'una matriu és única, tal com s'indica al teorema següent: </a:t>
            </a: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32A0865A-8F37-4312-9FC6-7817DFE1A620}"/>
              </a:ext>
            </a:extLst>
          </p:cNvPr>
          <p:cNvSpPr/>
          <p:nvPr/>
        </p:nvSpPr>
        <p:spPr>
          <a:xfrm>
            <a:off x="2066292" y="3049521"/>
            <a:ext cx="9859639" cy="1375166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4FE36565-EBC6-4D8A-A754-1AE28D10CA91}"/>
              </a:ext>
            </a:extLst>
          </p:cNvPr>
          <p:cNvSpPr/>
          <p:nvPr/>
        </p:nvSpPr>
        <p:spPr>
          <a:xfrm>
            <a:off x="2190971" y="3150000"/>
            <a:ext cx="9183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b="1" u="sng" dirty="0">
                <a:solidFill>
                  <a:srgbClr val="F25E4F"/>
                </a:solidFill>
              </a:rPr>
              <a:t>Unicitat de la Forma Esglaonada Reduïda</a:t>
            </a:r>
            <a:endParaRPr lang="ca-ES" sz="2400" b="1" dirty="0">
              <a:solidFill>
                <a:srgbClr val="F25E4F"/>
              </a:solidFill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8428B70B-B48F-44B7-9EFA-C5DCF141090A}"/>
              </a:ext>
            </a:extLst>
          </p:cNvPr>
          <p:cNvSpPr/>
          <p:nvPr/>
        </p:nvSpPr>
        <p:spPr>
          <a:xfrm>
            <a:off x="2190972" y="3593690"/>
            <a:ext cx="9532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Cada matriu és equivalent per files </a:t>
            </a:r>
            <a:r>
              <a:rPr lang="ca-ES" sz="2400" u="sng" dirty="0">
                <a:solidFill>
                  <a:sysClr val="windowText" lastClr="000000"/>
                </a:solidFill>
              </a:rPr>
              <a:t>a una i només una</a:t>
            </a:r>
            <a:r>
              <a:rPr lang="ca-ES" sz="2400" dirty="0">
                <a:solidFill>
                  <a:sysClr val="windowText" lastClr="000000"/>
                </a:solidFill>
              </a:rPr>
              <a:t> </a:t>
            </a:r>
            <a:r>
              <a:rPr lang="ca-ES" sz="2400" b="1" dirty="0">
                <a:solidFill>
                  <a:sysClr val="windowText" lastClr="000000"/>
                </a:solidFill>
              </a:rPr>
              <a:t>matriu esglaonada reduïda</a:t>
            </a:r>
            <a:r>
              <a:rPr lang="ca-ES" sz="2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AF686CBB-C0C1-4F8F-AB66-6B5B510F0596}"/>
              </a:ext>
            </a:extLst>
          </p:cNvPr>
          <p:cNvSpPr/>
          <p:nvPr/>
        </p:nvSpPr>
        <p:spPr>
          <a:xfrm>
            <a:off x="2066292" y="4673496"/>
            <a:ext cx="9859639" cy="1767866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ED03AB65-DE58-4873-A922-E884B00F4EBB}"/>
                  </a:ext>
                </a:extLst>
              </p:cNvPr>
              <p:cNvSpPr/>
              <p:nvPr/>
            </p:nvSpPr>
            <p:spPr>
              <a:xfrm>
                <a:off x="2190971" y="4773975"/>
                <a:ext cx="9452404" cy="1508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ca-ES" sz="2400" dirty="0"/>
                  <a:t>Després d'aquests resultats, anomenem a una matriu </a:t>
                </a:r>
                <a14:m>
                  <m:oMath xmlns:m="http://schemas.openxmlformats.org/officeDocument/2006/math">
                    <m:r>
                      <a:rPr lang="ca-ES" sz="240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s-E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sz="2400" dirty="0"/>
                  <a:t>esglaonada:</a:t>
                </a:r>
              </a:p>
              <a:p>
                <a:pPr marL="342900" indent="-342900" algn="just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ca-ES" sz="24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Una</a:t>
                </a:r>
                <a:r>
                  <a:rPr lang="ca-ES" sz="2400" b="1" dirty="0"/>
                  <a:t> forma esglaonada de </a:t>
                </a:r>
                <a14:m>
                  <m:oMath xmlns:m="http://schemas.openxmlformats.org/officeDocument/2006/math">
                    <m:r>
                      <a:rPr lang="ca-ES" sz="24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sz="2400" b="1" dirty="0"/>
                  <a:t> </a:t>
                </a:r>
                <a:r>
                  <a:rPr lang="ca-ES" sz="2400" dirty="0"/>
                  <a:t>– si </a:t>
                </a:r>
                <a14:m>
                  <m:oMath xmlns:m="http://schemas.openxmlformats.org/officeDocument/2006/math">
                    <m:r>
                      <a:rPr lang="ca-ES" sz="240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400" dirty="0"/>
                  <a:t> és equivalent per files a la  matriu </a:t>
                </a:r>
                <a14:m>
                  <m:oMath xmlns:m="http://schemas.openxmlformats.org/officeDocument/2006/math">
                    <m:r>
                      <a:rPr lang="ca-ES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ca-ES" sz="2400" dirty="0"/>
              </a:p>
              <a:p>
                <a:pPr marL="342900" indent="-342900" algn="just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ca-ES" sz="24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La</a:t>
                </a:r>
                <a:r>
                  <a:rPr lang="ca-ES" sz="2400" b="1" dirty="0"/>
                  <a:t> forma esglaonada reduïda de </a:t>
                </a:r>
                <a14:m>
                  <m:oMath xmlns:m="http://schemas.openxmlformats.org/officeDocument/2006/math">
                    <m:r>
                      <a:rPr lang="ca-ES" sz="24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sz="2400" b="1" dirty="0"/>
                  <a:t> </a:t>
                </a:r>
                <a:r>
                  <a:rPr lang="ca-ES" sz="2400" dirty="0"/>
                  <a:t>– si </a:t>
                </a:r>
                <a14:m>
                  <m:oMath xmlns:m="http://schemas.openxmlformats.org/officeDocument/2006/math">
                    <m:r>
                      <a:rPr lang="ca-ES" sz="24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ca-ES" sz="2400" dirty="0"/>
                  <a:t> té forma esglaonada reduïda.</a:t>
                </a:r>
              </a:p>
            </p:txBody>
          </p:sp>
        </mc:Choice>
        <mc:Fallback xmlns="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ED03AB65-DE58-4873-A922-E884B00F4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971" y="4773975"/>
                <a:ext cx="9452404" cy="1508105"/>
              </a:xfrm>
              <a:prstGeom prst="rect">
                <a:avLst/>
              </a:prstGeom>
              <a:blipFill>
                <a:blip r:embed="rId10"/>
                <a:stretch>
                  <a:fillRect l="-967" t="-3226" b="-10081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tângulo: Cantos Arredondados 8">
            <a:hlinkClick r:id="rId11" action="ppaction://hlinksldjump"/>
            <a:extLst>
              <a:ext uri="{FF2B5EF4-FFF2-40B4-BE49-F238E27FC236}">
                <a16:creationId xmlns:a16="http://schemas.microsoft.com/office/drawing/2014/main" id="{2FE9BAE1-11A6-4C57-A54F-D4ACE5F7F6B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175368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  <p:bldP spid="32" grpId="0"/>
      <p:bldP spid="33" grpId="0" animBg="1"/>
      <p:bldP spid="35" grpId="0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23C2155B-F8E4-4870-9E1F-73E2FDC1B28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18B73C74-A004-482B-9F0B-219C9547C9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hlinkClick r:id="rId6" action="ppaction://hlinksldjump"/>
            <a:extLst>
              <a:ext uri="{FF2B5EF4-FFF2-40B4-BE49-F238E27FC236}">
                <a16:creationId xmlns:a16="http://schemas.microsoft.com/office/drawing/2014/main" id="{C768C98F-CA32-4A31-AD0D-7BF9BF2DDE92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27" name="Retângulo: Cantos Arredondados 26">
            <a:hlinkClick r:id="rId7" action="ppaction://hlinksldjump"/>
            <a:extLst>
              <a:ext uri="{FF2B5EF4-FFF2-40B4-BE49-F238E27FC236}">
                <a16:creationId xmlns:a16="http://schemas.microsoft.com/office/drawing/2014/main" id="{14F11D25-EE14-4908-9E21-CE883BD884E2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4. </a:t>
            </a:r>
            <a:r>
              <a:rPr lang="ca-ES" b="1">
                <a:solidFill>
                  <a:schemeClr val="tx1"/>
                </a:solidFill>
              </a:rPr>
              <a:t>Algorisme de Reducció per Files</a:t>
            </a:r>
          </a:p>
        </p:txBody>
      </p:sp>
      <p:sp>
        <p:nvSpPr>
          <p:cNvPr id="28" name="Retângulo: Cantos Arredondados 27">
            <a:hlinkClick r:id="rId8" action="ppaction://hlinksldjump"/>
            <a:extLst>
              <a:ext uri="{FF2B5EF4-FFF2-40B4-BE49-F238E27FC236}">
                <a16:creationId xmlns:a16="http://schemas.microsoft.com/office/drawing/2014/main" id="{8A931898-1AB1-410C-94E6-B85126DD2E0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1. </a:t>
            </a:r>
            <a:r>
              <a:rPr lang="ca-ES" b="1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30" name="Retângulo: Cantos Arredondados 29">
            <a:hlinkClick r:id="rId9" action="ppaction://hlinksldjump"/>
            <a:extLst>
              <a:ext uri="{FF2B5EF4-FFF2-40B4-BE49-F238E27FC236}">
                <a16:creationId xmlns:a16="http://schemas.microsoft.com/office/drawing/2014/main" id="{EF499F50-1D40-41D0-BBB8-19FF9F9FD64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3. </a:t>
            </a:r>
            <a:r>
              <a:rPr lang="ca-ES" b="1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22" name="Retângulo: Cantos Arredondados 8">
            <a:hlinkClick r:id="rId10" action="ppaction://hlinksldjump"/>
            <a:extLst>
              <a:ext uri="{FF2B5EF4-FFF2-40B4-BE49-F238E27FC236}">
                <a16:creationId xmlns:a16="http://schemas.microsoft.com/office/drawing/2014/main" id="{2FE9BAE1-11A6-4C57-A54F-D4ACE5F7F6B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25F81503-8A41-44A1-A604-11FC5FA163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" name="ISPRING_QUIZ_SHAPE1">
            <a:extLst>
              <a:ext uri="{FF2B5EF4-FFF2-40B4-BE49-F238E27FC236}">
                <a16:creationId xmlns:a16="http://schemas.microsoft.com/office/drawing/2014/main" id="{B3381054-6B9E-41B4-B7D4-947E743F5DC0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5" name="ISPRING_QUIZ_SHAPE2">
            <a:extLst>
              <a:ext uri="{FF2B5EF4-FFF2-40B4-BE49-F238E27FC236}">
                <a16:creationId xmlns:a16="http://schemas.microsoft.com/office/drawing/2014/main" id="{F793E4AC-B4AD-4890-AE90-D5CC58E89130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ca-E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8" name="ISPRING_QUIZ_SHAPE3">
            <a:extLst>
              <a:ext uri="{FF2B5EF4-FFF2-40B4-BE49-F238E27FC236}">
                <a16:creationId xmlns:a16="http://schemas.microsoft.com/office/drawing/2014/main" id="{AEEE08C0-0CB8-4638-9246-D9DF688EA48B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4">
            <a:extLst>
              <a:ext uri="{FF2B5EF4-FFF2-40B4-BE49-F238E27FC236}">
                <a16:creationId xmlns:a16="http://schemas.microsoft.com/office/drawing/2014/main" id="{E6B0FBAE-94FD-46D5-AE96-00F3F508A7A3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ca-E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7551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5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28" name="Retângulo: Cantos Arredondados 27">
            <a:hlinkClick r:id="rId6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es-ES" b="1" dirty="0" err="1">
                <a:solidFill>
                  <a:schemeClr val="tx1"/>
                </a:solidFill>
              </a:rPr>
              <a:t>Algorisme</a:t>
            </a:r>
            <a:r>
              <a:rPr lang="es-ES" b="1" dirty="0">
                <a:solidFill>
                  <a:schemeClr val="tx1"/>
                </a:solidFill>
              </a:rPr>
              <a:t> de </a:t>
            </a:r>
            <a:r>
              <a:rPr lang="es-ES" b="1" dirty="0" err="1">
                <a:solidFill>
                  <a:schemeClr val="tx1"/>
                </a:solidFill>
              </a:rPr>
              <a:t>Reducció</a:t>
            </a:r>
            <a:r>
              <a:rPr lang="es-ES" b="1" dirty="0">
                <a:solidFill>
                  <a:schemeClr val="tx1"/>
                </a:solidFill>
              </a:rPr>
              <a:t> per Files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7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33" name="Retângulo: Cantos Arredondados 32">
            <a:hlinkClick r:id="rId8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521DC0E-1082-4408-9897-59236A27106E}"/>
              </a:ext>
            </a:extLst>
          </p:cNvPr>
          <p:cNvSpPr/>
          <p:nvPr/>
        </p:nvSpPr>
        <p:spPr>
          <a:xfrm>
            <a:off x="2066293" y="305856"/>
            <a:ext cx="9859639" cy="4347455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1A48DC5-3CA3-4AA1-AC1D-33FD46598EC5}"/>
              </a:ext>
            </a:extLst>
          </p:cNvPr>
          <p:cNvSpPr/>
          <p:nvPr/>
        </p:nvSpPr>
        <p:spPr>
          <a:xfrm>
            <a:off x="2268414" y="340028"/>
            <a:ext cx="9455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Quan les operacions per fila en una matriu produeixen una forma esglaonada, les operacions per fila per obtenir la forma esglaonada reduïda no canvien les posicions de les entrades principals.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6C7F27E-A5B2-4BD7-B9A5-94240723E5BB}"/>
              </a:ext>
            </a:extLst>
          </p:cNvPr>
          <p:cNvSpPr/>
          <p:nvPr/>
        </p:nvSpPr>
        <p:spPr>
          <a:xfrm>
            <a:off x="2276047" y="1480773"/>
            <a:ext cx="9455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Com que la </a:t>
            </a:r>
            <a:r>
              <a:rPr lang="ca-ES" sz="2400" u="sng" dirty="0">
                <a:solidFill>
                  <a:sysClr val="windowText" lastClr="000000"/>
                </a:solidFill>
              </a:rPr>
              <a:t>forma esglaonada reduïda és única</a:t>
            </a:r>
            <a:r>
              <a:rPr lang="ca-ES" sz="2400" dirty="0">
                <a:solidFill>
                  <a:sysClr val="windowText" lastClr="000000"/>
                </a:solidFill>
              </a:rPr>
              <a:t>, </a:t>
            </a:r>
            <a:r>
              <a:rPr lang="ca-ES" sz="2400" b="1" i="1" dirty="0">
                <a:solidFill>
                  <a:sysClr val="windowText" lastClr="000000"/>
                </a:solidFill>
              </a:rPr>
              <a:t>les entrades principals sempre estan a les mateixes posicions en qualsevol forma esglaonada obtinguda d'una matriu determinada</a:t>
            </a:r>
            <a:r>
              <a:rPr lang="ca-ES" sz="2400" i="1" dirty="0">
                <a:solidFill>
                  <a:sysClr val="windowText" lastClr="000000"/>
                </a:solidFill>
              </a:rPr>
              <a:t>.</a:t>
            </a:r>
            <a:r>
              <a:rPr lang="ca-ES" sz="2400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1061303-AD4C-41A4-A584-2845FAB970EB}"/>
              </a:ext>
            </a:extLst>
          </p:cNvPr>
          <p:cNvSpPr/>
          <p:nvPr/>
        </p:nvSpPr>
        <p:spPr>
          <a:xfrm>
            <a:off x="2268414" y="3452983"/>
            <a:ext cx="9455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Un </a:t>
            </a:r>
            <a:r>
              <a:rPr lang="ca-ES" sz="2400" b="1" dirty="0">
                <a:solidFill>
                  <a:srgbClr val="F25E4F"/>
                </a:solidFill>
              </a:rPr>
              <a:t>pivot </a:t>
            </a:r>
            <a:r>
              <a:rPr lang="ca-ES" sz="2400" dirty="0">
                <a:solidFill>
                  <a:sysClr val="windowText" lastClr="000000"/>
                </a:solidFill>
              </a:rPr>
              <a:t>és un </a:t>
            </a:r>
            <a:r>
              <a:rPr lang="ca-ES" sz="2400" b="1" dirty="0">
                <a:solidFill>
                  <a:sysClr val="windowText" lastClr="000000"/>
                </a:solidFill>
              </a:rPr>
              <a:t>nombre diferent de zero </a:t>
            </a:r>
            <a:r>
              <a:rPr lang="ca-ES" sz="2400" dirty="0">
                <a:solidFill>
                  <a:sysClr val="windowText" lastClr="000000"/>
                </a:solidFill>
              </a:rPr>
              <a:t>en una posició pivot (principal) que és per a crear zeros (en les respectives columnes pivot) mitjançant operacions elementals per fila.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210BA69-A3D8-411D-8C31-957BC222E09B}"/>
              </a:ext>
            </a:extLst>
          </p:cNvPr>
          <p:cNvSpPr/>
          <p:nvPr/>
        </p:nvSpPr>
        <p:spPr>
          <a:xfrm>
            <a:off x="2148856" y="4745689"/>
            <a:ext cx="9777070" cy="6759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E4ED674B-898B-4916-9160-B1B2F9F96046}"/>
                  </a:ext>
                </a:extLst>
              </p:cNvPr>
              <p:cNvSpPr/>
              <p:nvPr/>
            </p:nvSpPr>
            <p:spPr>
              <a:xfrm>
                <a:off x="2148853" y="4853888"/>
                <a:ext cx="977707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  <a:buClr>
                    <a:srgbClr val="F25E4F"/>
                  </a:buClr>
                  <a:buSzPct val="120000"/>
                </a:pPr>
                <a:r>
                  <a:rPr lang="ca-ES" sz="2000" b="1" dirty="0">
                    <a:solidFill>
                      <a:srgbClr val="F25E4F"/>
                    </a:solidFill>
                  </a:rPr>
                  <a:t>Observeu que: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 Els “quadrats” (</a:t>
                </a:r>
                <a14:m>
                  <m:oMath xmlns:m="http://schemas.openxmlformats.org/officeDocument/2006/math">
                    <m:r>
                      <a:rPr lang="ca-E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</m:t>
                    </m:r>
                  </m:oMath>
                </a14:m>
                <a:r>
                  <a:rPr lang="ca-ES" sz="2000" dirty="0"/>
                  <a:t>) 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en un exemple previ (diapositiva 8) identifiquen els pivots. </a:t>
                </a:r>
                <a:endParaRPr lang="ca-E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E4ED674B-898B-4916-9160-B1B2F9F960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853" y="4853888"/>
                <a:ext cx="9777070" cy="400110"/>
              </a:xfrm>
              <a:prstGeom prst="rect">
                <a:avLst/>
              </a:prstGeom>
              <a:blipFill>
                <a:blip r:embed="rId10"/>
                <a:stretch>
                  <a:fillRect l="-686" t="-7576" r="-686" b="-2575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tângulo 20">
            <a:extLst>
              <a:ext uri="{FF2B5EF4-FFF2-40B4-BE49-F238E27FC236}">
                <a16:creationId xmlns:a16="http://schemas.microsoft.com/office/drawing/2014/main" id="{958E01BE-FC06-4C95-A212-D2F2DBB35CB1}"/>
              </a:ext>
            </a:extLst>
          </p:cNvPr>
          <p:cNvSpPr/>
          <p:nvPr/>
        </p:nvSpPr>
        <p:spPr>
          <a:xfrm>
            <a:off x="2148856" y="5560707"/>
            <a:ext cx="9777070" cy="9007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F4C9EF2-975F-49EE-8B1C-AFA6DC339299}"/>
              </a:ext>
            </a:extLst>
          </p:cNvPr>
          <p:cNvSpPr/>
          <p:nvPr/>
        </p:nvSpPr>
        <p:spPr>
          <a:xfrm>
            <a:off x="2268413" y="561582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400" dirty="0">
                <a:solidFill>
                  <a:sysClr val="windowText" lastClr="000000"/>
                </a:solidFill>
              </a:rPr>
              <a:t>Molts conceptes fonamentals en futures lliçons estaran connectats, d’una manera o d’una altra, amb les posicions pivot d’una matriu.</a:t>
            </a:r>
            <a:endParaRPr lang="ca-ES" sz="28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5871979-9A58-4ED3-A198-8515ED080035}"/>
              </a:ext>
            </a:extLst>
          </p:cNvPr>
          <p:cNvSpPr/>
          <p:nvPr/>
        </p:nvSpPr>
        <p:spPr>
          <a:xfrm>
            <a:off x="2268414" y="2644064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Aquestes ubicacions s’anomenen </a:t>
            </a:r>
            <a:r>
              <a:rPr lang="ca-ES" sz="2400" b="1" dirty="0">
                <a:solidFill>
                  <a:srgbClr val="F25E4F"/>
                </a:solidFill>
              </a:rPr>
              <a:t>posicions pivot </a:t>
            </a:r>
            <a:r>
              <a:rPr lang="ca-ES" sz="2400" dirty="0">
                <a:solidFill>
                  <a:sysClr val="windowText" lastClr="000000"/>
                </a:solidFill>
              </a:rPr>
              <a:t>i les columnes que les contenen són les </a:t>
            </a:r>
            <a:r>
              <a:rPr lang="ca-ES" sz="2400" b="1" dirty="0">
                <a:solidFill>
                  <a:srgbClr val="F25E4F"/>
                </a:solidFill>
              </a:rPr>
              <a:t>columnes pivot</a:t>
            </a:r>
            <a:r>
              <a:rPr lang="ca-ES" sz="2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23" name="Retângulo: Cantos Arredondados 17">
            <a:hlinkClick r:id="rId11" action="ppaction://hlinksldjump"/>
            <a:extLst>
              <a:ext uri="{FF2B5EF4-FFF2-40B4-BE49-F238E27FC236}">
                <a16:creationId xmlns:a16="http://schemas.microsoft.com/office/drawing/2014/main" id="{40FEA633-6D04-459D-95A8-5ABA5C4AC1A4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41889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  <p:bldP spid="19" grpId="0"/>
      <p:bldP spid="21" grpId="0" animBg="1"/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77288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24B44E8F-DEC8-4B2D-A11C-C8AEADB82A1C}"/>
              </a:ext>
            </a:extLst>
          </p:cNvPr>
          <p:cNvSpPr/>
          <p:nvPr/>
        </p:nvSpPr>
        <p:spPr>
          <a:xfrm>
            <a:off x="6868434" y="1886291"/>
            <a:ext cx="2333350" cy="301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D8078D27-D125-4531-8BCE-5BBF016E3309}"/>
              </a:ext>
            </a:extLst>
          </p:cNvPr>
          <p:cNvSpPr/>
          <p:nvPr/>
        </p:nvSpPr>
        <p:spPr>
          <a:xfrm>
            <a:off x="6865774" y="2671004"/>
            <a:ext cx="2333350" cy="30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A680617D-47D2-4B91-9FFF-8AE4F6AA1017}"/>
              </a:ext>
            </a:extLst>
          </p:cNvPr>
          <p:cNvSpPr/>
          <p:nvPr/>
        </p:nvSpPr>
        <p:spPr>
          <a:xfrm>
            <a:off x="3122904" y="2678387"/>
            <a:ext cx="2333350" cy="301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C201FCB4-77B5-4FFF-A28A-72C1D2455A26}"/>
              </a:ext>
            </a:extLst>
          </p:cNvPr>
          <p:cNvSpPr/>
          <p:nvPr/>
        </p:nvSpPr>
        <p:spPr>
          <a:xfrm>
            <a:off x="3072663" y="1876182"/>
            <a:ext cx="2333350" cy="30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7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28" name="Retângulo: Cantos Arredondados 27">
            <a:hlinkClick r:id="rId8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es-ES" b="1" dirty="0" err="1">
                <a:solidFill>
                  <a:schemeClr val="tx1"/>
                </a:solidFill>
              </a:rPr>
              <a:t>Algorisme</a:t>
            </a:r>
            <a:r>
              <a:rPr lang="es-ES" b="1" dirty="0">
                <a:solidFill>
                  <a:schemeClr val="tx1"/>
                </a:solidFill>
              </a:rPr>
              <a:t> de </a:t>
            </a:r>
            <a:r>
              <a:rPr lang="es-ES" b="1" dirty="0" err="1">
                <a:solidFill>
                  <a:schemeClr val="tx1"/>
                </a:solidFill>
              </a:rPr>
              <a:t>Reducció</a:t>
            </a:r>
            <a:r>
              <a:rPr lang="es-ES" b="1" dirty="0">
                <a:solidFill>
                  <a:schemeClr val="tx1"/>
                </a:solidFill>
              </a:rPr>
              <a:t> per Files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9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33" name="Retângulo: Cantos Arredondados 32">
            <a:hlinkClick r:id="rId10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EC4AD21A-504B-4888-B157-B35DCA4AF592}"/>
              </a:ext>
            </a:extLst>
          </p:cNvPr>
          <p:cNvSpPr/>
          <p:nvPr/>
        </p:nvSpPr>
        <p:spPr>
          <a:xfrm>
            <a:off x="2221766" y="6392580"/>
            <a:ext cx="95544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200" dirty="0">
                <a:solidFill>
                  <a:schemeClr val="bg1">
                    <a:lumMod val="50000"/>
                  </a:schemeClr>
                </a:solidFill>
              </a:rPr>
              <a:t>Aquest exemple és una adaptació del presentat a: </a:t>
            </a:r>
            <a:r>
              <a:rPr lang="ca-ES" sz="1200" dirty="0" err="1">
                <a:solidFill>
                  <a:schemeClr val="bg1">
                    <a:lumMod val="50000"/>
                  </a:schemeClr>
                </a:solidFill>
              </a:rPr>
              <a:t>Lay</a:t>
            </a:r>
            <a:r>
              <a:rPr lang="ca-ES" sz="1200" dirty="0">
                <a:solidFill>
                  <a:schemeClr val="bg1">
                    <a:lumMod val="50000"/>
                  </a:schemeClr>
                </a:solidFill>
              </a:rPr>
              <a:t>, D. C. (2012). </a:t>
            </a:r>
            <a:r>
              <a:rPr lang="ca-ES" sz="1200" i="1" dirty="0">
                <a:solidFill>
                  <a:schemeClr val="bg1">
                    <a:lumMod val="50000"/>
                  </a:schemeClr>
                </a:solidFill>
              </a:rPr>
              <a:t>Linear </a:t>
            </a:r>
            <a:r>
              <a:rPr lang="ca-ES" sz="1200" i="1" dirty="0" err="1">
                <a:solidFill>
                  <a:schemeClr val="bg1">
                    <a:lumMod val="50000"/>
                  </a:schemeClr>
                </a:solidFill>
              </a:rPr>
              <a:t>algebra</a:t>
            </a:r>
            <a:r>
              <a:rPr lang="ca-ES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a-ES" sz="1200" i="1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ca-ES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a-ES" sz="1200" i="1" dirty="0" err="1">
                <a:solidFill>
                  <a:schemeClr val="bg1">
                    <a:lumMod val="50000"/>
                  </a:schemeClr>
                </a:solidFill>
              </a:rPr>
              <a:t>its</a:t>
            </a:r>
            <a:r>
              <a:rPr lang="ca-ES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a-ES" sz="1200" i="1" dirty="0" err="1">
                <a:solidFill>
                  <a:schemeClr val="bg1">
                    <a:lumMod val="50000"/>
                  </a:schemeClr>
                </a:solidFill>
              </a:rPr>
              <a:t>applications</a:t>
            </a:r>
            <a:r>
              <a:rPr lang="ca-ES" sz="12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a-ES" sz="1200" dirty="0">
                <a:solidFill>
                  <a:schemeClr val="bg1">
                    <a:lumMod val="50000"/>
                  </a:schemeClr>
                </a:solidFill>
              </a:rPr>
              <a:t>pp.15, Boston: </a:t>
            </a:r>
            <a:r>
              <a:rPr lang="ca-ES" sz="1200" dirty="0" err="1">
                <a:solidFill>
                  <a:schemeClr val="bg1">
                    <a:lumMod val="50000"/>
                  </a:schemeClr>
                </a:solidFill>
              </a:rPr>
              <a:t>Addison</a:t>
            </a:r>
            <a:r>
              <a:rPr lang="ca-ES" sz="1200" dirty="0">
                <a:solidFill>
                  <a:schemeClr val="bg1">
                    <a:lumMod val="50000"/>
                  </a:schemeClr>
                </a:solidFill>
              </a:rPr>
              <a:t>-Wesley.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18606" y="369215"/>
                <a:ext cx="856552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ca-ES" b="1" dirty="0">
                    <a:solidFill>
                      <a:schemeClr val="tx1"/>
                    </a:solidFill>
                  </a:rPr>
                  <a:t>Reduïu per files la</a:t>
                </a:r>
                <a:r>
                  <a:rPr lang="ca-ES" dirty="0">
                    <a:solidFill>
                      <a:schemeClr val="tx1"/>
                    </a:solidFill>
                  </a:rPr>
                  <a:t> matriu </a:t>
                </a:r>
                <a14:m>
                  <m:oMath xmlns:m="http://schemas.openxmlformats.org/officeDocument/2006/math">
                    <m:r>
                      <a:rPr lang="ca-E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dirty="0">
                    <a:solidFill>
                      <a:schemeClr val="tx1"/>
                    </a:solidFill>
                  </a:rPr>
                  <a:t> </a:t>
                </a:r>
                <a:r>
                  <a:rPr lang="ca-ES" b="1" dirty="0">
                    <a:solidFill>
                      <a:schemeClr val="tx1"/>
                    </a:solidFill>
                  </a:rPr>
                  <a:t>a una forma esglaonada</a:t>
                </a:r>
                <a:r>
                  <a:rPr lang="ca-ES" dirty="0">
                    <a:solidFill>
                      <a:schemeClr val="tx1"/>
                    </a:solidFill>
                  </a:rPr>
                  <a:t>, i </a:t>
                </a:r>
                <a:r>
                  <a:rPr lang="ca-ES" b="1" dirty="0"/>
                  <a:t>localitzeu les columnes pivot </a:t>
                </a:r>
                <a:r>
                  <a:rPr lang="ca-ES" dirty="0"/>
                  <a:t>de</a:t>
                </a:r>
                <a:r>
                  <a:rPr lang="ca-E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400" dirty="0">
                    <a:solidFill>
                      <a:srgbClr val="0C2B8E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606" y="369215"/>
                <a:ext cx="8565520" cy="461665"/>
              </a:xfrm>
              <a:prstGeom prst="rect">
                <a:avLst/>
              </a:prstGeom>
              <a:blipFill>
                <a:blip r:embed="rId12"/>
                <a:stretch>
                  <a:fillRect l="-641" t="-10667" r="-996" b="-30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/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ca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/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 33">
            <a:extLst>
              <a:ext uri="{FF2B5EF4-FFF2-40B4-BE49-F238E27FC236}">
                <a16:creationId xmlns:a16="http://schemas.microsoft.com/office/drawing/2014/main" id="{8D40D07D-AA9E-4D47-BA97-0D40108B5906}"/>
              </a:ext>
            </a:extLst>
          </p:cNvPr>
          <p:cNvSpPr/>
          <p:nvPr/>
        </p:nvSpPr>
        <p:spPr>
          <a:xfrm>
            <a:off x="2336428" y="1010252"/>
            <a:ext cx="4644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dirty="0">
                <a:solidFill>
                  <a:srgbClr val="0C2B8E"/>
                </a:solidFill>
              </a:rPr>
              <a:t>La part superior de la columna diferent de zero més a l’esquerra és la </a:t>
            </a:r>
            <a:r>
              <a:rPr lang="ca-ES" b="1" dirty="0">
                <a:solidFill>
                  <a:srgbClr val="0C2B8E"/>
                </a:solidFill>
              </a:rPr>
              <a:t>primera posició pivot</a:t>
            </a:r>
            <a:r>
              <a:rPr lang="ca-ES" dirty="0">
                <a:solidFill>
                  <a:srgbClr val="0C2B8E"/>
                </a:solidFill>
              </a:rPr>
              <a:t>. </a:t>
            </a:r>
            <a:endParaRPr lang="ca-ES" sz="2400" dirty="0">
              <a:solidFill>
                <a:srgbClr val="0C2B8E"/>
              </a:solidFill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E349EC00-0345-49A8-B226-7BD044BCA343}"/>
              </a:ext>
            </a:extLst>
          </p:cNvPr>
          <p:cNvSpPr/>
          <p:nvPr/>
        </p:nvSpPr>
        <p:spPr>
          <a:xfrm>
            <a:off x="2336427" y="3085246"/>
            <a:ext cx="43573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dirty="0">
                <a:solidFill>
                  <a:srgbClr val="0C2B8E"/>
                </a:solidFill>
              </a:rPr>
              <a:t>En aquesta posició s’ha de col·locar una </a:t>
            </a:r>
            <a:r>
              <a:rPr lang="ca-ES" b="1" dirty="0">
                <a:solidFill>
                  <a:srgbClr val="0C2B8E"/>
                </a:solidFill>
              </a:rPr>
              <a:t> entrada diferent de zero</a:t>
            </a:r>
            <a:r>
              <a:rPr lang="ca-ES" dirty="0">
                <a:solidFill>
                  <a:srgbClr val="0C2B8E"/>
                </a:solidFill>
              </a:rPr>
              <a:t>, o </a:t>
            </a:r>
            <a:r>
              <a:rPr lang="ca-ES" b="1" dirty="0">
                <a:solidFill>
                  <a:srgbClr val="0C2B8E"/>
                </a:solidFill>
              </a:rPr>
              <a:t>pivot</a:t>
            </a:r>
            <a:r>
              <a:rPr lang="ca-ES" dirty="0">
                <a:solidFill>
                  <a:srgbClr val="0C2B8E"/>
                </a:solidFill>
              </a:rPr>
              <a:t>, mitjançant </a:t>
            </a:r>
            <a:r>
              <a:rPr lang="ca-ES" b="1" dirty="0">
                <a:solidFill>
                  <a:srgbClr val="0C2B8E"/>
                </a:solidFill>
              </a:rPr>
              <a:t>OEF</a:t>
            </a:r>
            <a:r>
              <a:rPr lang="ca-ES" dirty="0">
                <a:solidFill>
                  <a:srgbClr val="0C2B8E"/>
                </a:solidFill>
              </a:rPr>
              <a:t> (vegeu la lliçó 12).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F5CB1F01-1317-448B-8D94-4EEEBB9D274E}"/>
              </a:ext>
            </a:extLst>
          </p:cNvPr>
          <p:cNvSpPr/>
          <p:nvPr/>
        </p:nvSpPr>
        <p:spPr>
          <a:xfrm>
            <a:off x="3153170" y="1882527"/>
            <a:ext cx="277718" cy="275132"/>
          </a:xfrm>
          <a:prstGeom prst="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F79B5162-314F-45C4-8874-479FB4036F8B}"/>
              </a:ext>
            </a:extLst>
          </p:cNvPr>
          <p:cNvCxnSpPr>
            <a:cxnSpLocks/>
          </p:cNvCxnSpPr>
          <p:nvPr/>
        </p:nvCxnSpPr>
        <p:spPr>
          <a:xfrm>
            <a:off x="4444712" y="1582559"/>
            <a:ext cx="2116862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/>
              <p:nvPr/>
            </p:nvSpPr>
            <p:spPr>
              <a:xfrm>
                <a:off x="5513358" y="2115188"/>
                <a:ext cx="1180451" cy="704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a-ES" sz="28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ca-ES" sz="28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ca-ES" sz="28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ca-ES" sz="280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sz="2800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ca-ES" sz="2800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ca-ES" sz="28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↔</m:t>
                              </m:r>
                              <m:sSub>
                                <m:sSubPr>
                                  <m:ctrlPr>
                                    <a:rPr lang="ca-ES" sz="2800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sz="2800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ca-ES" sz="2800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ca-ES" sz="28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ca-ES" sz="2800" dirty="0"/>
              </a:p>
            </p:txBody>
          </p:sp>
        </mc:Choice>
        <mc:Fallback xmlns="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358" y="2115188"/>
                <a:ext cx="1180451" cy="7043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tângulo 39">
            <a:extLst>
              <a:ext uri="{FF2B5EF4-FFF2-40B4-BE49-F238E27FC236}">
                <a16:creationId xmlns:a16="http://schemas.microsoft.com/office/drawing/2014/main" id="{3DA373C3-C20B-48FE-8F3C-75DE757A2635}"/>
              </a:ext>
            </a:extLst>
          </p:cNvPr>
          <p:cNvSpPr/>
          <p:nvPr/>
        </p:nvSpPr>
        <p:spPr>
          <a:xfrm>
            <a:off x="2336427" y="3994690"/>
            <a:ext cx="4225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dirty="0">
                <a:solidFill>
                  <a:srgbClr val="0C2B8E"/>
                </a:solidFill>
              </a:rPr>
              <a:t>Una bona opció, però lluny d’ésser l’única, és un </a:t>
            </a:r>
            <a:r>
              <a:rPr lang="ca-ES" b="1" dirty="0">
                <a:solidFill>
                  <a:srgbClr val="0C2B8E"/>
                </a:solidFill>
              </a:rPr>
              <a:t>intercanvi de files</a:t>
            </a:r>
            <a:r>
              <a:rPr lang="ca-ES" dirty="0">
                <a:solidFill>
                  <a:srgbClr val="0C2B8E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34B053C8-28BE-4C59-B404-0ED4085FE07E}"/>
                  </a:ext>
                </a:extLst>
              </p:cNvPr>
              <p:cNvSpPr/>
              <p:nvPr/>
            </p:nvSpPr>
            <p:spPr>
              <a:xfrm>
                <a:off x="2324937" y="4747823"/>
                <a:ext cx="4236637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ca-ES" dirty="0">
                    <a:solidFill>
                      <a:srgbClr val="0C2B8E"/>
                    </a:solidFill>
                  </a:rPr>
                  <a:t>Intercanviar, per exemple, les files 1 i 4…</a:t>
                </a:r>
              </a:p>
              <a:p>
                <a:pPr algn="just">
                  <a:spcAft>
                    <a:spcPts val="1200"/>
                  </a:spcAft>
                </a:pPr>
                <a:r>
                  <a:rPr lang="ca-ES" b="1" u="sng" dirty="0">
                    <a:solidFill>
                      <a:srgbClr val="0C2B8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OBSERVEU QUE:</a:t>
                </a:r>
                <a:r>
                  <a:rPr lang="ca-ES" b="1" dirty="0">
                    <a:solidFill>
                      <a:srgbClr val="0C2B8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ca-ES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b="1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ca-ES" b="1" dirty="0">
                    <a:solidFill>
                      <a:srgbClr val="0C2B8E"/>
                    </a:solidFill>
                  </a:rPr>
                  <a:t> </a:t>
                </a:r>
                <a:r>
                  <a:rPr lang="ca-ES" dirty="0">
                    <a:solidFill>
                      <a:srgbClr val="0C2B8E"/>
                    </a:solidFill>
                  </a:rPr>
                  <a:t>i </a:t>
                </a:r>
                <a14:m>
                  <m:oMath xmlns:m="http://schemas.openxmlformats.org/officeDocument/2006/math">
                    <m:r>
                      <a:rPr lang="ca-ES" b="1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ca-ES" b="1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ca-ES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dirty="0">
                    <a:solidFill>
                      <a:srgbClr val="0C2B8E"/>
                    </a:solidFill>
                  </a:rPr>
                  <a:t>són les </a:t>
                </a:r>
                <a:r>
                  <a:rPr lang="ca-ES" b="1" dirty="0">
                    <a:solidFill>
                      <a:srgbClr val="0C2B8E"/>
                    </a:solidFill>
                  </a:rPr>
                  <a:t>“millors” eleccions pel pivot</a:t>
                </a:r>
                <a:r>
                  <a:rPr lang="ca-ES" dirty="0">
                    <a:solidFill>
                      <a:srgbClr val="0C2B8E"/>
                    </a:solidFill>
                  </a:rPr>
                  <a:t> ja que els càlculs mentals en els següents passos no implicaran fraccions!... </a:t>
                </a:r>
                <a:endParaRPr lang="ca-ES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34B053C8-28BE-4C59-B404-0ED4085FE0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937" y="4747823"/>
                <a:ext cx="4236637" cy="1631216"/>
              </a:xfrm>
              <a:prstGeom prst="rect">
                <a:avLst/>
              </a:prstGeom>
              <a:blipFill>
                <a:blip r:embed="rId16"/>
                <a:stretch>
                  <a:fillRect l="-1295" t="-2247" r="-1295" b="-524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>
            <a:extLst>
              <a:ext uri="{FF2B5EF4-FFF2-40B4-BE49-F238E27FC236}">
                <a16:creationId xmlns:a16="http://schemas.microsoft.com/office/drawing/2014/main" id="{DC0E27D2-FB58-427A-B971-D2F2115AD1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76" y="3422925"/>
            <a:ext cx="2528888" cy="4572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8C64109-2E19-4F4D-BAE9-503F6D77DDF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26" y="3489824"/>
            <a:ext cx="2663190" cy="4572000"/>
          </a:xfrm>
          <a:prstGeom prst="rect">
            <a:avLst/>
          </a:prstGeom>
        </p:spPr>
      </p:pic>
      <p:sp>
        <p:nvSpPr>
          <p:cNvPr id="38" name="Retângulo: Cantos Arredondados 17">
            <a:hlinkClick r:id="rId19" action="ppaction://hlinksldjump"/>
            <a:extLst>
              <a:ext uri="{FF2B5EF4-FFF2-40B4-BE49-F238E27FC236}">
                <a16:creationId xmlns:a16="http://schemas.microsoft.com/office/drawing/2014/main" id="{38D1E691-4ECC-45BB-AE73-81D0091A037C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136586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8" grpId="0" animBg="1"/>
      <p:bldP spid="49" grpId="0" animBg="1"/>
      <p:bldP spid="42" grpId="0" animBg="1"/>
      <p:bldP spid="43" grpId="0" animBg="1"/>
      <p:bldP spid="26" grpId="0"/>
      <p:bldP spid="31" grpId="0"/>
      <p:bldP spid="3" grpId="0"/>
      <p:bldP spid="32" grpId="0"/>
      <p:bldP spid="34" grpId="0"/>
      <p:bldP spid="35" grpId="0"/>
      <p:bldP spid="36" grpId="0" animBg="1"/>
      <p:bldP spid="37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77288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24B44E8F-DEC8-4B2D-A11C-C8AEADB82A1C}"/>
              </a:ext>
            </a:extLst>
          </p:cNvPr>
          <p:cNvSpPr/>
          <p:nvPr/>
        </p:nvSpPr>
        <p:spPr>
          <a:xfrm>
            <a:off x="6868434" y="1886291"/>
            <a:ext cx="2333350" cy="301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D8078D27-D125-4531-8BCE-5BBF016E3309}"/>
              </a:ext>
            </a:extLst>
          </p:cNvPr>
          <p:cNvSpPr/>
          <p:nvPr/>
        </p:nvSpPr>
        <p:spPr>
          <a:xfrm>
            <a:off x="6865774" y="2671004"/>
            <a:ext cx="2333350" cy="30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A680617D-47D2-4B91-9FFF-8AE4F6AA1017}"/>
              </a:ext>
            </a:extLst>
          </p:cNvPr>
          <p:cNvSpPr/>
          <p:nvPr/>
        </p:nvSpPr>
        <p:spPr>
          <a:xfrm>
            <a:off x="3122904" y="2678387"/>
            <a:ext cx="2333350" cy="301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C201FCB4-77B5-4FFF-A28A-72C1D2455A26}"/>
              </a:ext>
            </a:extLst>
          </p:cNvPr>
          <p:cNvSpPr/>
          <p:nvPr/>
        </p:nvSpPr>
        <p:spPr>
          <a:xfrm>
            <a:off x="3072663" y="1876182"/>
            <a:ext cx="2333350" cy="30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6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es-ES" b="1" dirty="0" err="1">
                <a:solidFill>
                  <a:schemeClr val="tx1"/>
                </a:solidFill>
              </a:rPr>
              <a:t>Algorisme</a:t>
            </a:r>
            <a:r>
              <a:rPr lang="es-ES" b="1" dirty="0">
                <a:solidFill>
                  <a:schemeClr val="tx1"/>
                </a:solidFill>
              </a:rPr>
              <a:t> de </a:t>
            </a:r>
            <a:r>
              <a:rPr lang="es-ES" b="1" dirty="0" err="1">
                <a:solidFill>
                  <a:schemeClr val="tx1"/>
                </a:solidFill>
              </a:rPr>
              <a:t>Reducció</a:t>
            </a:r>
            <a:r>
              <a:rPr lang="es-ES" b="1" dirty="0">
                <a:solidFill>
                  <a:schemeClr val="tx1"/>
                </a:solidFill>
              </a:rPr>
              <a:t> per Files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8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33" name="Retângulo: Cantos Arredondados 32">
            <a:hlinkClick r:id="rId9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18606" y="369215"/>
                <a:ext cx="856552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ca-ES" b="1" dirty="0"/>
                  <a:t>Reduïu per files la</a:t>
                </a:r>
                <a:r>
                  <a:rPr lang="ca-ES" dirty="0"/>
                  <a:t> matriu </a:t>
                </a:r>
                <a14:m>
                  <m:oMath xmlns:m="http://schemas.openxmlformats.org/officeDocument/2006/math">
                    <m:r>
                      <a:rPr lang="ca-ES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dirty="0"/>
                  <a:t> </a:t>
                </a:r>
                <a:r>
                  <a:rPr lang="ca-ES" b="1" dirty="0"/>
                  <a:t>a una forma esglaonada</a:t>
                </a:r>
                <a:r>
                  <a:rPr lang="ca-ES" dirty="0"/>
                  <a:t>, i </a:t>
                </a:r>
                <a:r>
                  <a:rPr lang="ca-ES" b="1" dirty="0"/>
                  <a:t>localitzeu les columnes pivot</a:t>
                </a:r>
                <a:r>
                  <a:rPr lang="ca-ES" b="1" dirty="0">
                    <a:solidFill>
                      <a:schemeClr val="tx1"/>
                    </a:solidFill>
                  </a:rPr>
                  <a:t> </a:t>
                </a:r>
                <a:r>
                  <a:rPr lang="ca-ES" dirty="0"/>
                  <a:t>de</a:t>
                </a:r>
                <a:r>
                  <a:rPr lang="ca-E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400" dirty="0">
                    <a:solidFill>
                      <a:srgbClr val="0C2B8E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606" y="369215"/>
                <a:ext cx="8565520" cy="461665"/>
              </a:xfrm>
              <a:prstGeom prst="rect">
                <a:avLst/>
              </a:prstGeom>
              <a:blipFill>
                <a:blip r:embed="rId11"/>
                <a:stretch>
                  <a:fillRect l="-641" t="-10667" r="-996" b="-30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/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ca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/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 33">
            <a:extLst>
              <a:ext uri="{FF2B5EF4-FFF2-40B4-BE49-F238E27FC236}">
                <a16:creationId xmlns:a16="http://schemas.microsoft.com/office/drawing/2014/main" id="{8D40D07D-AA9E-4D47-BA97-0D40108B5906}"/>
              </a:ext>
            </a:extLst>
          </p:cNvPr>
          <p:cNvSpPr/>
          <p:nvPr/>
        </p:nvSpPr>
        <p:spPr>
          <a:xfrm>
            <a:off x="2336428" y="1010252"/>
            <a:ext cx="4569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dirty="0">
                <a:solidFill>
                  <a:srgbClr val="0C2B8E"/>
                </a:solidFill>
              </a:rPr>
              <a:t>La part superior de la columna diferent de zero més a l’esquerra és la </a:t>
            </a:r>
            <a:r>
              <a:rPr lang="ca-ES" b="1" dirty="0">
                <a:solidFill>
                  <a:srgbClr val="0C2B8E"/>
                </a:solidFill>
              </a:rPr>
              <a:t>primera posició pivot</a:t>
            </a:r>
            <a:r>
              <a:rPr lang="ca-ES" dirty="0">
                <a:solidFill>
                  <a:srgbClr val="0C2B8E"/>
                </a:solidFill>
              </a:rPr>
              <a:t>. </a:t>
            </a:r>
            <a:endParaRPr lang="ca-ES" sz="2400" dirty="0">
              <a:solidFill>
                <a:srgbClr val="0C2B8E"/>
              </a:solidFill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E349EC00-0345-49A8-B226-7BD044BCA343}"/>
              </a:ext>
            </a:extLst>
          </p:cNvPr>
          <p:cNvSpPr/>
          <p:nvPr/>
        </p:nvSpPr>
        <p:spPr>
          <a:xfrm>
            <a:off x="2336428" y="3085246"/>
            <a:ext cx="43462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dirty="0">
                <a:solidFill>
                  <a:srgbClr val="0C2B8E"/>
                </a:solidFill>
              </a:rPr>
              <a:t>En aquesta posició s’ha de col·locar una </a:t>
            </a:r>
            <a:r>
              <a:rPr lang="ca-ES" b="1" dirty="0">
                <a:solidFill>
                  <a:srgbClr val="0C2B8E"/>
                </a:solidFill>
              </a:rPr>
              <a:t> entrada diferent de zero</a:t>
            </a:r>
            <a:r>
              <a:rPr lang="ca-ES" dirty="0">
                <a:solidFill>
                  <a:srgbClr val="0C2B8E"/>
                </a:solidFill>
              </a:rPr>
              <a:t>, o </a:t>
            </a:r>
            <a:r>
              <a:rPr lang="ca-ES" b="1" dirty="0">
                <a:solidFill>
                  <a:srgbClr val="0C2B8E"/>
                </a:solidFill>
              </a:rPr>
              <a:t>pivot</a:t>
            </a:r>
            <a:r>
              <a:rPr lang="ca-ES" dirty="0">
                <a:solidFill>
                  <a:srgbClr val="0C2B8E"/>
                </a:solidFill>
              </a:rPr>
              <a:t>, mitjançant </a:t>
            </a:r>
            <a:r>
              <a:rPr lang="ca-ES" b="1" dirty="0">
                <a:solidFill>
                  <a:srgbClr val="0C2B8E"/>
                </a:solidFill>
              </a:rPr>
              <a:t>OEF</a:t>
            </a:r>
            <a:r>
              <a:rPr lang="ca-ES" dirty="0">
                <a:solidFill>
                  <a:srgbClr val="0C2B8E"/>
                </a:solidFill>
              </a:rPr>
              <a:t> (vegeu la lliçó 12).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F5CB1F01-1317-448B-8D94-4EEEBB9D274E}"/>
              </a:ext>
            </a:extLst>
          </p:cNvPr>
          <p:cNvSpPr/>
          <p:nvPr/>
        </p:nvSpPr>
        <p:spPr>
          <a:xfrm>
            <a:off x="3153170" y="1882527"/>
            <a:ext cx="277718" cy="275132"/>
          </a:xfrm>
          <a:prstGeom prst="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F79B5162-314F-45C4-8874-479FB4036F8B}"/>
              </a:ext>
            </a:extLst>
          </p:cNvPr>
          <p:cNvCxnSpPr>
            <a:cxnSpLocks/>
          </p:cNvCxnSpPr>
          <p:nvPr/>
        </p:nvCxnSpPr>
        <p:spPr>
          <a:xfrm>
            <a:off x="4459228" y="1582559"/>
            <a:ext cx="2102346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/>
              <p:nvPr/>
            </p:nvSpPr>
            <p:spPr>
              <a:xfrm>
                <a:off x="5513358" y="2115188"/>
                <a:ext cx="1180451" cy="704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a-ES" sz="28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ca-ES" sz="28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ca-ES" sz="28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ca-ES" sz="280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sz="2800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ca-ES" sz="2800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ca-ES" sz="28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↔</m:t>
                              </m:r>
                              <m:sSub>
                                <m:sSubPr>
                                  <m:ctrlPr>
                                    <a:rPr lang="ca-ES" sz="2800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sz="2800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ca-ES" sz="2800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ca-ES" sz="28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ca-ES" sz="2800" dirty="0"/>
              </a:p>
            </p:txBody>
          </p:sp>
        </mc:Choice>
        <mc:Fallback xmlns="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358" y="2115188"/>
                <a:ext cx="1180451" cy="7043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tângulo 39">
            <a:extLst>
              <a:ext uri="{FF2B5EF4-FFF2-40B4-BE49-F238E27FC236}">
                <a16:creationId xmlns:a16="http://schemas.microsoft.com/office/drawing/2014/main" id="{3DA373C3-C20B-48FE-8F3C-75DE757A2635}"/>
              </a:ext>
            </a:extLst>
          </p:cNvPr>
          <p:cNvSpPr/>
          <p:nvPr/>
        </p:nvSpPr>
        <p:spPr>
          <a:xfrm>
            <a:off x="2336427" y="3994690"/>
            <a:ext cx="4225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dirty="0">
                <a:solidFill>
                  <a:srgbClr val="0C2B8E"/>
                </a:solidFill>
              </a:rPr>
              <a:t>Una bona opció, però lluny d’ésser l’única, és un </a:t>
            </a:r>
            <a:r>
              <a:rPr lang="ca-ES" b="1" dirty="0">
                <a:solidFill>
                  <a:srgbClr val="0C2B8E"/>
                </a:solidFill>
              </a:rPr>
              <a:t>intercanvi de files</a:t>
            </a:r>
            <a:r>
              <a:rPr lang="ca-ES" dirty="0">
                <a:solidFill>
                  <a:srgbClr val="0C2B8E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34B053C8-28BE-4C59-B404-0ED4085FE07E}"/>
                  </a:ext>
                </a:extLst>
              </p:cNvPr>
              <p:cNvSpPr/>
              <p:nvPr/>
            </p:nvSpPr>
            <p:spPr>
              <a:xfrm>
                <a:off x="2324937" y="4747823"/>
                <a:ext cx="4236637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ca-ES" dirty="0">
                    <a:solidFill>
                      <a:srgbClr val="0C2B8E"/>
                    </a:solidFill>
                  </a:rPr>
                  <a:t>Intercanviar, per exemple, les files 1 i 4 …</a:t>
                </a:r>
              </a:p>
              <a:p>
                <a:pPr algn="just">
                  <a:spcAft>
                    <a:spcPts val="1200"/>
                  </a:spcAft>
                </a:pPr>
                <a:r>
                  <a:rPr lang="ca-ES" b="1" u="sng" dirty="0">
                    <a:solidFill>
                      <a:srgbClr val="0C2B8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OBSERVEU QUE:</a:t>
                </a:r>
                <a:r>
                  <a:rPr lang="ca-ES" b="1" dirty="0">
                    <a:solidFill>
                      <a:srgbClr val="0C2B8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ca-ES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b="1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ca-ES" b="1" dirty="0">
                    <a:solidFill>
                      <a:srgbClr val="0C2B8E"/>
                    </a:solidFill>
                  </a:rPr>
                  <a:t> </a:t>
                </a:r>
                <a:r>
                  <a:rPr lang="ca-ES" dirty="0">
                    <a:solidFill>
                      <a:srgbClr val="0C2B8E"/>
                    </a:solidFill>
                  </a:rPr>
                  <a:t>i </a:t>
                </a:r>
                <a14:m>
                  <m:oMath xmlns:m="http://schemas.openxmlformats.org/officeDocument/2006/math">
                    <m:r>
                      <a:rPr lang="ca-ES" b="1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ca-ES" b="1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ca-ES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dirty="0">
                    <a:solidFill>
                      <a:srgbClr val="0C2B8E"/>
                    </a:solidFill>
                  </a:rPr>
                  <a:t>són les </a:t>
                </a:r>
                <a:r>
                  <a:rPr lang="ca-ES" b="1" dirty="0">
                    <a:solidFill>
                      <a:srgbClr val="0C2B8E"/>
                    </a:solidFill>
                  </a:rPr>
                  <a:t>“millors” eleccions pel pivot</a:t>
                </a:r>
                <a:r>
                  <a:rPr lang="ca-ES" dirty="0">
                    <a:solidFill>
                      <a:srgbClr val="0C2B8E"/>
                    </a:solidFill>
                  </a:rPr>
                  <a:t> ja que els càlculs mentals en els següents passos no implicaran fraccions!... </a:t>
                </a:r>
                <a:endParaRPr lang="ca-ES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34B053C8-28BE-4C59-B404-0ED4085FE0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937" y="4747823"/>
                <a:ext cx="4236637" cy="1631216"/>
              </a:xfrm>
              <a:prstGeom prst="rect">
                <a:avLst/>
              </a:prstGeom>
              <a:blipFill>
                <a:blip r:embed="rId15"/>
                <a:stretch>
                  <a:fillRect l="-1295" t="-2247" r="-1295" b="-524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m 11">
            <a:extLst>
              <a:ext uri="{FF2B5EF4-FFF2-40B4-BE49-F238E27FC236}">
                <a16:creationId xmlns:a16="http://schemas.microsoft.com/office/drawing/2014/main" id="{476BD4D3-F0BF-49B3-AE2A-55AAC84537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10" y="1737668"/>
            <a:ext cx="1525905" cy="4572000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4CAFF08E-0A5A-4E73-AA7D-231EF36CD61C}"/>
              </a:ext>
            </a:extLst>
          </p:cNvPr>
          <p:cNvSpPr/>
          <p:nvPr/>
        </p:nvSpPr>
        <p:spPr>
          <a:xfrm>
            <a:off x="6856681" y="1892301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9" name="Conexão reta unidirecional 8">
            <a:extLst>
              <a:ext uri="{FF2B5EF4-FFF2-40B4-BE49-F238E27FC236}">
                <a16:creationId xmlns:a16="http://schemas.microsoft.com/office/drawing/2014/main" id="{4E4CF825-8ED9-4C4D-B754-53FDB4B76B43}"/>
              </a:ext>
            </a:extLst>
          </p:cNvPr>
          <p:cNvCxnSpPr/>
          <p:nvPr/>
        </p:nvCxnSpPr>
        <p:spPr>
          <a:xfrm>
            <a:off x="7020026" y="1544029"/>
            <a:ext cx="0" cy="342262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E7351602-1A34-4BB3-99D1-96AE901828D8}"/>
              </a:ext>
            </a:extLst>
          </p:cNvPr>
          <p:cNvSpPr/>
          <p:nvPr/>
        </p:nvSpPr>
        <p:spPr>
          <a:xfrm>
            <a:off x="6682690" y="1234882"/>
            <a:ext cx="674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>
                <a:solidFill>
                  <a:srgbClr val="29A6FF"/>
                </a:solidFill>
              </a:rPr>
              <a:t>Pivot</a:t>
            </a:r>
            <a:endParaRPr lang="ca-ES" dirty="0">
              <a:solidFill>
                <a:srgbClr val="29A6FF"/>
              </a:solidFill>
            </a:endParaRPr>
          </a:p>
        </p:txBody>
      </p:sp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020026" y="305541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6692738" y="3308977"/>
            <a:ext cx="15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>
                <a:solidFill>
                  <a:schemeClr val="accent6"/>
                </a:solidFill>
              </a:rPr>
              <a:t>Columna Pivot</a:t>
            </a:r>
            <a:endParaRPr lang="ca-ES" dirty="0">
              <a:solidFill>
                <a:schemeClr val="accent6"/>
              </a:solidFill>
            </a:endParaRPr>
          </a:p>
        </p:txBody>
      </p:sp>
      <p:sp>
        <p:nvSpPr>
          <p:cNvPr id="39" name="Retângulo: Cantos Arredondados 17">
            <a:hlinkClick r:id="rId17" action="ppaction://hlinksldjump"/>
            <a:extLst>
              <a:ext uri="{FF2B5EF4-FFF2-40B4-BE49-F238E27FC236}">
                <a16:creationId xmlns:a16="http://schemas.microsoft.com/office/drawing/2014/main" id="{A0DEF664-3888-45DD-9B40-D20BCB403873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135553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2" grpId="0" animBg="1"/>
      <p:bldP spid="43" grpId="0" animBg="1"/>
      <p:bldP spid="35" grpId="0"/>
      <p:bldP spid="36" grpId="0" animBg="1"/>
      <p:bldP spid="40" grpId="0"/>
      <p:bldP spid="41" grpId="0"/>
      <p:bldP spid="38" grpId="0" animBg="1"/>
      <p:bldP spid="11" grpId="1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77288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6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es-ES" b="1" dirty="0" err="1">
                <a:solidFill>
                  <a:schemeClr val="tx1"/>
                </a:solidFill>
              </a:rPr>
              <a:t>Algorisme</a:t>
            </a:r>
            <a:r>
              <a:rPr lang="es-ES" b="1" dirty="0">
                <a:solidFill>
                  <a:schemeClr val="tx1"/>
                </a:solidFill>
              </a:rPr>
              <a:t> de </a:t>
            </a:r>
            <a:r>
              <a:rPr lang="es-ES" b="1" dirty="0" err="1">
                <a:solidFill>
                  <a:schemeClr val="tx1"/>
                </a:solidFill>
              </a:rPr>
              <a:t>Reducció</a:t>
            </a:r>
            <a:r>
              <a:rPr lang="es-ES" b="1" dirty="0">
                <a:solidFill>
                  <a:schemeClr val="tx1"/>
                </a:solidFill>
              </a:rPr>
              <a:t> per Files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8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33" name="Retângulo: Cantos Arredondados 32">
            <a:hlinkClick r:id="rId9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18606" y="369215"/>
                <a:ext cx="856552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ca-ES" b="1" dirty="0"/>
                  <a:t>Reduïu per files la</a:t>
                </a:r>
                <a:r>
                  <a:rPr lang="ca-ES" dirty="0"/>
                  <a:t> matriu </a:t>
                </a:r>
                <a14:m>
                  <m:oMath xmlns:m="http://schemas.openxmlformats.org/officeDocument/2006/math">
                    <m:r>
                      <a:rPr lang="ca-ES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dirty="0"/>
                  <a:t> </a:t>
                </a:r>
                <a:r>
                  <a:rPr lang="ca-ES" b="1" dirty="0"/>
                  <a:t>a una forma esglaonada</a:t>
                </a:r>
                <a:r>
                  <a:rPr lang="ca-ES" dirty="0"/>
                  <a:t>, i </a:t>
                </a:r>
                <a:r>
                  <a:rPr lang="ca-ES" b="1" dirty="0"/>
                  <a:t>localitzeu les columnes pivot</a:t>
                </a:r>
                <a:r>
                  <a:rPr lang="ca-ES" b="1" dirty="0">
                    <a:solidFill>
                      <a:schemeClr val="tx1"/>
                    </a:solidFill>
                  </a:rPr>
                  <a:t> </a:t>
                </a:r>
                <a:r>
                  <a:rPr lang="ca-ES" dirty="0"/>
                  <a:t>de</a:t>
                </a:r>
                <a:r>
                  <a:rPr lang="ca-E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400" dirty="0">
                    <a:solidFill>
                      <a:srgbClr val="0C2B8E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606" y="369215"/>
                <a:ext cx="8565520" cy="461665"/>
              </a:xfrm>
              <a:prstGeom prst="rect">
                <a:avLst/>
              </a:prstGeom>
              <a:blipFill>
                <a:blip r:embed="rId11"/>
                <a:stretch>
                  <a:fillRect l="-641" t="-10667" r="-996" b="-30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/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ca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/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 33">
            <a:extLst>
              <a:ext uri="{FF2B5EF4-FFF2-40B4-BE49-F238E27FC236}">
                <a16:creationId xmlns:a16="http://schemas.microsoft.com/office/drawing/2014/main" id="{8D40D07D-AA9E-4D47-BA97-0D40108B5906}"/>
              </a:ext>
            </a:extLst>
          </p:cNvPr>
          <p:cNvSpPr/>
          <p:nvPr/>
        </p:nvSpPr>
        <p:spPr>
          <a:xfrm>
            <a:off x="2336428" y="1010252"/>
            <a:ext cx="4569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dirty="0">
                <a:solidFill>
                  <a:srgbClr val="0C2B8E"/>
                </a:solidFill>
              </a:rPr>
              <a:t>La part superior de la columna diferent de zero més a l’esquerra és la </a:t>
            </a:r>
            <a:r>
              <a:rPr lang="ca-ES" b="1" dirty="0">
                <a:solidFill>
                  <a:srgbClr val="0C2B8E"/>
                </a:solidFill>
              </a:rPr>
              <a:t>primera posició pivot</a:t>
            </a:r>
            <a:r>
              <a:rPr lang="ca-ES" dirty="0">
                <a:solidFill>
                  <a:srgbClr val="0C2B8E"/>
                </a:solidFill>
              </a:rPr>
              <a:t>. </a:t>
            </a:r>
            <a:endParaRPr lang="ca-ES" sz="2400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/>
              <p:nvPr/>
            </p:nvSpPr>
            <p:spPr>
              <a:xfrm>
                <a:off x="5513358" y="2115188"/>
                <a:ext cx="1180451" cy="704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a-ES" sz="28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ca-ES" sz="28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ca-ES" sz="28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ca-ES" sz="280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sz="2800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ca-ES" sz="2800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ca-ES" sz="28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↔</m:t>
                              </m:r>
                              <m:sSub>
                                <m:sSubPr>
                                  <m:ctrlPr>
                                    <a:rPr lang="ca-ES" sz="2800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sz="2800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ca-ES" sz="2800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ca-ES" sz="28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ca-ES" sz="2800" dirty="0"/>
              </a:p>
            </p:txBody>
          </p:sp>
        </mc:Choice>
        <mc:Fallback xmlns="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358" y="2115188"/>
                <a:ext cx="1180451" cy="7043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m 11">
            <a:extLst>
              <a:ext uri="{FF2B5EF4-FFF2-40B4-BE49-F238E27FC236}">
                <a16:creationId xmlns:a16="http://schemas.microsoft.com/office/drawing/2014/main" id="{476BD4D3-F0BF-49B3-AE2A-55AAC84537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10" y="1737668"/>
            <a:ext cx="1525905" cy="4572000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4CAFF08E-0A5A-4E73-AA7D-231EF36CD61C}"/>
              </a:ext>
            </a:extLst>
          </p:cNvPr>
          <p:cNvSpPr/>
          <p:nvPr/>
        </p:nvSpPr>
        <p:spPr>
          <a:xfrm>
            <a:off x="6856681" y="1892301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9" name="Conexão reta unidirecional 8">
            <a:extLst>
              <a:ext uri="{FF2B5EF4-FFF2-40B4-BE49-F238E27FC236}">
                <a16:creationId xmlns:a16="http://schemas.microsoft.com/office/drawing/2014/main" id="{4E4CF825-8ED9-4C4D-B754-53FDB4B76B43}"/>
              </a:ext>
            </a:extLst>
          </p:cNvPr>
          <p:cNvCxnSpPr/>
          <p:nvPr/>
        </p:nvCxnSpPr>
        <p:spPr>
          <a:xfrm>
            <a:off x="7020026" y="1544029"/>
            <a:ext cx="0" cy="342262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E7351602-1A34-4BB3-99D1-96AE901828D8}"/>
              </a:ext>
            </a:extLst>
          </p:cNvPr>
          <p:cNvSpPr/>
          <p:nvPr/>
        </p:nvSpPr>
        <p:spPr>
          <a:xfrm>
            <a:off x="6682690" y="1234882"/>
            <a:ext cx="674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>
                <a:solidFill>
                  <a:srgbClr val="29A6FF"/>
                </a:solidFill>
              </a:rPr>
              <a:t>Pivot</a:t>
            </a:r>
            <a:endParaRPr lang="ca-ES" dirty="0">
              <a:solidFill>
                <a:srgbClr val="29A6FF"/>
              </a:solidFill>
            </a:endParaRPr>
          </a:p>
        </p:txBody>
      </p:sp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020026" y="305541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6692738" y="3308977"/>
            <a:ext cx="15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>
                <a:solidFill>
                  <a:schemeClr val="accent6"/>
                </a:solidFill>
              </a:rPr>
              <a:t>Columna Pivot</a:t>
            </a:r>
            <a:endParaRPr lang="ca-ES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E38D6C02-56B9-4CC4-A78D-062DCC68CC54}"/>
                  </a:ext>
                </a:extLst>
              </p:cNvPr>
              <p:cNvSpPr/>
              <p:nvPr/>
            </p:nvSpPr>
            <p:spPr>
              <a:xfrm>
                <a:off x="2336428" y="3308977"/>
                <a:ext cx="3380348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a-ES" dirty="0">
                    <a:solidFill>
                      <a:srgbClr val="0C2B8E"/>
                    </a:solidFill>
                  </a:rPr>
                  <a:t>Creeu </a:t>
                </a:r>
                <a:r>
                  <a:rPr lang="ca-ES" b="1" dirty="0">
                    <a:solidFill>
                      <a:srgbClr val="0C2B8E"/>
                    </a:solidFill>
                  </a:rPr>
                  <a:t>zeros a sota del pivot</a:t>
                </a:r>
                <a:r>
                  <a:rPr lang="ca-ES" dirty="0">
                    <a:solidFill>
                      <a:srgbClr val="0C2B8E"/>
                    </a:solidFill>
                  </a:rPr>
                  <a:t>, 1, afegint múltiples de la primera fila a les files següents, </a:t>
                </a:r>
                <a:r>
                  <a:rPr lang="ca-ES" b="1" dirty="0">
                    <a:solidFill>
                      <a:srgbClr val="0C2B8E"/>
                    </a:solidFill>
                  </a:rPr>
                  <a:t>utilitzant OEF de substitució</a:t>
                </a:r>
                <a:r>
                  <a:rPr lang="ca-ES" dirty="0">
                    <a:solidFill>
                      <a:srgbClr val="0C2B8E"/>
                    </a:solidFill>
                  </a:rPr>
                  <a:t>…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a-ES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ca-ES" dirty="0">
                    <a:solidFill>
                      <a:srgbClr val="0C2B8E"/>
                    </a:solidFill>
                  </a:rPr>
                  <a:t> es manté sense canvis!</a:t>
                </a:r>
              </a:p>
            </p:txBody>
          </p:sp>
        </mc:Choice>
        <mc:Fallback xmlns="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E38D6C02-56B9-4CC4-A78D-062DCC68CC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3308977"/>
                <a:ext cx="3380348" cy="1477328"/>
              </a:xfrm>
              <a:prstGeom prst="rect">
                <a:avLst/>
              </a:prstGeom>
              <a:blipFill>
                <a:blip r:embed="rId16"/>
                <a:stretch>
                  <a:fillRect l="-1441" t="-2479" r="-1441" b="-5785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109A9359-9355-4866-A98F-6FC069FF6CF6}"/>
                  </a:ext>
                </a:extLst>
              </p:cNvPr>
              <p:cNvSpPr/>
              <p:nvPr/>
            </p:nvSpPr>
            <p:spPr>
              <a:xfrm>
                <a:off x="6453011" y="4344203"/>
                <a:ext cx="3097579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10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4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109A9359-9355-4866-A98F-6FC069FF6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011" y="4344203"/>
                <a:ext cx="3097579" cy="11269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Conexão reta unidirecional 46">
            <a:extLst>
              <a:ext uri="{FF2B5EF4-FFF2-40B4-BE49-F238E27FC236}">
                <a16:creationId xmlns:a16="http://schemas.microsoft.com/office/drawing/2014/main" id="{4025AE01-5C81-47F5-81E4-3DD89CCCD3D3}"/>
              </a:ext>
            </a:extLst>
          </p:cNvPr>
          <p:cNvCxnSpPr>
            <a:cxnSpLocks/>
          </p:cNvCxnSpPr>
          <p:nvPr/>
        </p:nvCxnSpPr>
        <p:spPr>
          <a:xfrm>
            <a:off x="5716775" y="3788229"/>
            <a:ext cx="965915" cy="555974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tângulo 49">
                <a:extLst>
                  <a:ext uri="{FF2B5EF4-FFF2-40B4-BE49-F238E27FC236}">
                    <a16:creationId xmlns:a16="http://schemas.microsoft.com/office/drawing/2014/main" id="{C5B07CB2-EB85-4BF4-A6B8-6F940CCD2C81}"/>
                  </a:ext>
                </a:extLst>
              </p:cNvPr>
              <p:cNvSpPr/>
              <p:nvPr/>
            </p:nvSpPr>
            <p:spPr>
              <a:xfrm>
                <a:off x="4898584" y="4540415"/>
                <a:ext cx="2179240" cy="10136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a-ES" sz="28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ca-ES" sz="28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ca-ES" sz="28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ca-ES" sz="280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ca-ES" sz="280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8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ca-ES" sz="28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ca-ES" sz="2800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ca-ES" sz="28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8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ca-ES" sz="28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ca-ES" sz="2800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ca-ES" sz="28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8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8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ca-ES" sz="28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8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 </m:t>
                                      </m:r>
                                      <m:r>
                                        <a:rPr lang="ca-ES" sz="28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ca-ES" sz="28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ca-ES" sz="2800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ca-ES" sz="28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8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ca-ES" sz="28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ca-ES" sz="2800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ca-ES" sz="28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8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ca-ES" sz="28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8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ca-ES" sz="28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ca-ES" sz="2800" dirty="0"/>
              </a:p>
            </p:txBody>
          </p:sp>
        </mc:Choice>
        <mc:Fallback xmlns="">
          <p:sp>
            <p:nvSpPr>
              <p:cNvPr id="50" name="Retângulo 49">
                <a:extLst>
                  <a:ext uri="{FF2B5EF4-FFF2-40B4-BE49-F238E27FC236}">
                    <a16:creationId xmlns:a16="http://schemas.microsoft.com/office/drawing/2014/main" id="{C5B07CB2-EB85-4BF4-A6B8-6F940CCD2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584" y="4540415"/>
                <a:ext cx="2179240" cy="10136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Bolha de Discurso: Retângulo com Cantos Arredondados 5">
            <a:extLst>
              <a:ext uri="{FF2B5EF4-FFF2-40B4-BE49-F238E27FC236}">
                <a16:creationId xmlns:a16="http://schemas.microsoft.com/office/drawing/2014/main" id="{C9E9EE00-F50D-4563-95A5-D07D9E699216}"/>
              </a:ext>
            </a:extLst>
          </p:cNvPr>
          <p:cNvSpPr/>
          <p:nvPr/>
        </p:nvSpPr>
        <p:spPr>
          <a:xfrm>
            <a:off x="8078879" y="913792"/>
            <a:ext cx="2903967" cy="742791"/>
          </a:xfrm>
          <a:prstGeom prst="wedgeRoundRectCallout">
            <a:avLst>
              <a:gd name="adj1" fmla="val 34876"/>
              <a:gd name="adj2" fmla="val 9631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600" dirty="0">
                <a:solidFill>
                  <a:schemeClr val="tx1"/>
                </a:solidFill>
              </a:rPr>
              <a:t>Podeu provar de verificar vosaltres mateixos aquests càlculs OEF!...Oi?...</a:t>
            </a:r>
          </a:p>
        </p:txBody>
      </p:sp>
      <p:sp>
        <p:nvSpPr>
          <p:cNvPr id="35" name="Retângulo: Cantos Arredondados 17">
            <a:hlinkClick r:id="rId19" action="ppaction://hlinksldjump"/>
            <a:extLst>
              <a:ext uri="{FF2B5EF4-FFF2-40B4-BE49-F238E27FC236}">
                <a16:creationId xmlns:a16="http://schemas.microsoft.com/office/drawing/2014/main" id="{392D7C78-CA63-49DE-AF71-82D76FF7D78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139879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-0.30677 -0.3632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9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7" grpId="0"/>
      <p:bldP spid="39" grpId="0"/>
      <p:bldP spid="39" grpId="1"/>
      <p:bldP spid="46" grpId="0"/>
      <p:bldP spid="46" grpId="1"/>
      <p:bldP spid="50" grpId="0"/>
      <p:bldP spid="50" grpId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17000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6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es-ES" b="1" dirty="0" err="1">
                <a:solidFill>
                  <a:schemeClr val="tx1"/>
                </a:solidFill>
              </a:rPr>
              <a:t>Algorisme</a:t>
            </a:r>
            <a:r>
              <a:rPr lang="es-ES" b="1" dirty="0">
                <a:solidFill>
                  <a:schemeClr val="tx1"/>
                </a:solidFill>
              </a:rPr>
              <a:t> de </a:t>
            </a:r>
            <a:r>
              <a:rPr lang="es-ES" b="1" dirty="0" err="1">
                <a:solidFill>
                  <a:schemeClr val="tx1"/>
                </a:solidFill>
              </a:rPr>
              <a:t>Reducció</a:t>
            </a:r>
            <a:r>
              <a:rPr lang="es-ES" b="1" dirty="0">
                <a:solidFill>
                  <a:schemeClr val="tx1"/>
                </a:solidFill>
              </a:rPr>
              <a:t> per Files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8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33" name="Retângulo: Cantos Arredondados 32">
            <a:hlinkClick r:id="rId9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18606" y="369215"/>
                <a:ext cx="856552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ca-ES" b="1" dirty="0"/>
                  <a:t>Reduïu per files la</a:t>
                </a:r>
                <a:r>
                  <a:rPr lang="ca-ES" dirty="0"/>
                  <a:t> matriu </a:t>
                </a:r>
                <a14:m>
                  <m:oMath xmlns:m="http://schemas.openxmlformats.org/officeDocument/2006/math">
                    <m:r>
                      <a:rPr lang="ca-ES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dirty="0"/>
                  <a:t> </a:t>
                </a:r>
                <a:r>
                  <a:rPr lang="ca-ES" b="1" dirty="0"/>
                  <a:t>a una forma esglaonada</a:t>
                </a:r>
                <a:r>
                  <a:rPr lang="ca-ES" dirty="0"/>
                  <a:t>, i </a:t>
                </a:r>
                <a:r>
                  <a:rPr lang="ca-ES" b="1" dirty="0"/>
                  <a:t>localitzeu les columnes pivot</a:t>
                </a:r>
                <a:r>
                  <a:rPr lang="ca-ES" b="1" dirty="0">
                    <a:solidFill>
                      <a:schemeClr val="tx1"/>
                    </a:solidFill>
                  </a:rPr>
                  <a:t> </a:t>
                </a:r>
                <a:r>
                  <a:rPr lang="ca-ES" dirty="0"/>
                  <a:t>de</a:t>
                </a:r>
                <a:r>
                  <a:rPr lang="ca-E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400" dirty="0">
                    <a:solidFill>
                      <a:srgbClr val="0C2B8E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606" y="369215"/>
                <a:ext cx="8565520" cy="461665"/>
              </a:xfrm>
              <a:prstGeom prst="rect">
                <a:avLst/>
              </a:prstGeom>
              <a:blipFill>
                <a:blip r:embed="rId11"/>
                <a:stretch>
                  <a:fillRect l="-641" t="-10667" r="-996" b="-30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m 11">
            <a:extLst>
              <a:ext uri="{FF2B5EF4-FFF2-40B4-BE49-F238E27FC236}">
                <a16:creationId xmlns:a16="http://schemas.microsoft.com/office/drawing/2014/main" id="{476BD4D3-F0BF-49B3-AE2A-55AAC84537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10" y="1737668"/>
            <a:ext cx="1525905" cy="4572000"/>
          </a:xfrm>
          <a:prstGeom prst="rect">
            <a:avLst/>
          </a:prstGeom>
        </p:spPr>
      </p:pic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540501" y="301143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7212581" y="3304358"/>
            <a:ext cx="2376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>
                <a:solidFill>
                  <a:schemeClr val="accent6"/>
                </a:solidFill>
              </a:rPr>
              <a:t>Següent columna pivot</a:t>
            </a:r>
            <a:endParaRPr lang="ca-ES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/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10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4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tângulo 34">
            <a:extLst>
              <a:ext uri="{FF2B5EF4-FFF2-40B4-BE49-F238E27FC236}">
                <a16:creationId xmlns:a16="http://schemas.microsoft.com/office/drawing/2014/main" id="{DA74FA0B-421E-41C5-B95B-4FC935EE92CC}"/>
              </a:ext>
            </a:extLst>
          </p:cNvPr>
          <p:cNvSpPr/>
          <p:nvPr/>
        </p:nvSpPr>
        <p:spPr>
          <a:xfrm>
            <a:off x="2336428" y="1010252"/>
            <a:ext cx="3779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dirty="0">
                <a:solidFill>
                  <a:srgbClr val="0C2B8E"/>
                </a:solidFill>
              </a:rPr>
              <a:t>La </a:t>
            </a:r>
            <a:r>
              <a:rPr lang="ca-ES" b="1" dirty="0">
                <a:solidFill>
                  <a:srgbClr val="0C2B8E"/>
                </a:solidFill>
              </a:rPr>
              <a:t>posició pivot a</a:t>
            </a:r>
            <a:r>
              <a:rPr lang="ca-ES" dirty="0">
                <a:solidFill>
                  <a:srgbClr val="0C2B8E"/>
                </a:solidFill>
              </a:rPr>
              <a:t> la segona fila ha de ser el més a l’esquerra possible, concretament a la segona columna.</a:t>
            </a:r>
            <a:endParaRPr lang="ca-ES" sz="2400" dirty="0">
              <a:solidFill>
                <a:srgbClr val="0C2B8E"/>
              </a:solidFill>
            </a:endParaRP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D653B255-C753-47AF-8CB9-9E7EF7DFEB17}"/>
              </a:ext>
            </a:extLst>
          </p:cNvPr>
          <p:cNvSpPr/>
          <p:nvPr/>
        </p:nvSpPr>
        <p:spPr>
          <a:xfrm>
            <a:off x="3456005" y="2154580"/>
            <a:ext cx="277718" cy="275132"/>
          </a:xfrm>
          <a:prstGeom prst="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40" name="Conexão reta 39">
            <a:extLst>
              <a:ext uri="{FF2B5EF4-FFF2-40B4-BE49-F238E27FC236}">
                <a16:creationId xmlns:a16="http://schemas.microsoft.com/office/drawing/2014/main" id="{FB912087-C76F-4FE1-A8E7-D7190173B3BD}"/>
              </a:ext>
            </a:extLst>
          </p:cNvPr>
          <p:cNvCxnSpPr>
            <a:cxnSpLocks/>
          </p:cNvCxnSpPr>
          <p:nvPr/>
        </p:nvCxnSpPr>
        <p:spPr>
          <a:xfrm>
            <a:off x="2931886" y="1599133"/>
            <a:ext cx="3070433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F1A42593-EFDB-40DE-9ABA-C2E861F32F72}"/>
                  </a:ext>
                </a:extLst>
              </p:cNvPr>
              <p:cNvSpPr/>
              <p:nvPr/>
            </p:nvSpPr>
            <p:spPr>
              <a:xfrm>
                <a:off x="2336428" y="3371785"/>
                <a:ext cx="4225146" cy="21530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a-ES" dirty="0">
                    <a:solidFill>
                      <a:srgbClr val="0C2B8E"/>
                    </a:solidFill>
                  </a:rPr>
                  <a:t>Podríem utilitzar el “2” com a Pivot però aleshores </a:t>
                </a:r>
                <a:r>
                  <a:rPr lang="ca-ES" i="1" u="sng" dirty="0">
                    <a:solidFill>
                      <a:srgbClr val="0C2B8E"/>
                    </a:solidFill>
                  </a:rPr>
                  <a:t>totes les OEF</a:t>
                </a:r>
                <a:r>
                  <a:rPr lang="ca-ES" dirty="0">
                    <a:solidFill>
                      <a:srgbClr val="0C2B8E"/>
                    </a:solidFill>
                  </a:rPr>
                  <a:t> necessàries per a “posar a zero” les entrades següents de la 2a columna haurien d’</a:t>
                </a:r>
                <a:r>
                  <a:rPr lang="ca-ES" i="1" u="sng" dirty="0">
                    <a:solidFill>
                      <a:srgbClr val="0C2B8E"/>
                    </a:solidFill>
                  </a:rPr>
                  <a:t>utilitzar fraccions</a:t>
                </a:r>
                <a:r>
                  <a:rPr lang="ca-ES" dirty="0">
                    <a:solidFill>
                      <a:srgbClr val="0C2B8E"/>
                    </a:solidFill>
                  </a:rPr>
                  <a:t>… Per evitar-ho, i com que tots els elements de la 2a fila són parells, podem </a:t>
                </a:r>
                <a:r>
                  <a:rPr lang="ca-ES" dirty="0" err="1">
                    <a:solidFill>
                      <a:srgbClr val="0C2B8E"/>
                    </a:solidFill>
                  </a:rPr>
                  <a:t>reescalar</a:t>
                </a:r>
                <a:r>
                  <a:rPr lang="ca-ES" dirty="0">
                    <a:solidFill>
                      <a:srgbClr val="0C2B8E"/>
                    </a:solidFill>
                  </a:rPr>
                  <a:t> primer, OEF: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ca-ES" b="1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ca-ES" b="1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a-ES" b="1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ca-ES" b="1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ca-ES" b="1" dirty="0">
                    <a:solidFill>
                      <a:srgbClr val="0C2B8E"/>
                    </a:solidFill>
                  </a:rPr>
                  <a:t>  </a:t>
                </a:r>
              </a:p>
            </p:txBody>
          </p:sp>
        </mc:Choice>
        <mc:Fallback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F1A42593-EFDB-40DE-9ABA-C2E861F32F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3371785"/>
                <a:ext cx="4225146" cy="2153090"/>
              </a:xfrm>
              <a:prstGeom prst="rect">
                <a:avLst/>
              </a:prstGeom>
              <a:blipFill>
                <a:blip r:embed="rId14"/>
                <a:stretch>
                  <a:fillRect l="-1154" t="-1416" r="-1299" b="-113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/>
              <p:nvPr/>
            </p:nvSpPr>
            <p:spPr>
              <a:xfrm>
                <a:off x="5582632" y="2115188"/>
                <a:ext cx="1248419" cy="1271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a-ES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ca-ES" sz="24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ca-ES" sz="24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ca-ES" sz="2400" b="1" i="1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ca-ES" sz="2400" b="1" i="1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ca-ES" sz="2400" b="1" i="1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ca-ES" sz="2400" b="1" i="1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ca-ES" sz="2400" b="1" i="1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ca-ES" sz="2400" b="1" i="1" smtClean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𝟓</m:t>
                                          </m:r>
                                        </m:den>
                                      </m:f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ca-ES" sz="24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ca-ES" sz="2800" dirty="0"/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632" y="2115188"/>
                <a:ext cx="1248419" cy="1271758"/>
              </a:xfrm>
              <a:prstGeom prst="rect">
                <a:avLst/>
              </a:prstGeom>
              <a:blipFill>
                <a:blip r:embed="rId15"/>
                <a:stretch>
                  <a:fillRect b="-2392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5A22188B-6AE9-4747-B131-57CFDB260155}"/>
                  </a:ext>
                </a:extLst>
              </p:cNvPr>
              <p:cNvSpPr/>
              <p:nvPr/>
            </p:nvSpPr>
            <p:spPr>
              <a:xfrm>
                <a:off x="2336428" y="5407530"/>
                <a:ext cx="4225146" cy="1046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a-ES" dirty="0">
                    <a:solidFill>
                      <a:srgbClr val="0C2B8E"/>
                    </a:solidFill>
                  </a:rPr>
                  <a:t>... per cert ... també podem fer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ca-ES" b="1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ca-ES" b="1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a-ES" b="1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ca-ES" b="1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ca-ES" dirty="0">
                    <a:solidFill>
                      <a:srgbClr val="0C2B8E"/>
                    </a:solidFill>
                  </a:rPr>
                  <a:t>, oi?... així els nombres amb que treballarem en els passos següents seran més petits… </a:t>
                </a:r>
              </a:p>
            </p:txBody>
          </p:sp>
        </mc:Choice>
        <mc:Fallback xmlns="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5A22188B-6AE9-4747-B131-57CFDB2601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5407530"/>
                <a:ext cx="4225146" cy="1046440"/>
              </a:xfrm>
              <a:prstGeom prst="rect">
                <a:avLst/>
              </a:prstGeom>
              <a:blipFill>
                <a:blip r:embed="rId16"/>
                <a:stretch>
                  <a:fillRect l="-1154" r="-1299" b="-814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exão reta unidirecional 3">
            <a:extLst>
              <a:ext uri="{FF2B5EF4-FFF2-40B4-BE49-F238E27FC236}">
                <a16:creationId xmlns:a16="http://schemas.microsoft.com/office/drawing/2014/main" id="{CE6587D7-FCB4-493C-A4B3-ECD0888248E5}"/>
              </a:ext>
            </a:extLst>
          </p:cNvPr>
          <p:cNvCxnSpPr>
            <a:cxnSpLocks/>
          </p:cNvCxnSpPr>
          <p:nvPr/>
        </p:nvCxnSpPr>
        <p:spPr>
          <a:xfrm flipV="1">
            <a:off x="4385569" y="2863780"/>
            <a:ext cx="1425864" cy="2056461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xão reta unidirecional 47">
            <a:extLst>
              <a:ext uri="{FF2B5EF4-FFF2-40B4-BE49-F238E27FC236}">
                <a16:creationId xmlns:a16="http://schemas.microsoft.com/office/drawing/2014/main" id="{C6E823B4-3ADE-4572-AAA7-A5B62E120EFE}"/>
              </a:ext>
            </a:extLst>
          </p:cNvPr>
          <p:cNvCxnSpPr>
            <a:cxnSpLocks/>
          </p:cNvCxnSpPr>
          <p:nvPr/>
        </p:nvCxnSpPr>
        <p:spPr>
          <a:xfrm flipV="1">
            <a:off x="5811433" y="3346753"/>
            <a:ext cx="190886" cy="2105226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/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4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Bolha de Discurso: Retângulo com Cantos Arredondados 53">
            <a:extLst>
              <a:ext uri="{FF2B5EF4-FFF2-40B4-BE49-F238E27FC236}">
                <a16:creationId xmlns:a16="http://schemas.microsoft.com/office/drawing/2014/main" id="{83C7CF6A-7B4F-4788-BEEF-6E3AFE5EEB85}"/>
              </a:ext>
            </a:extLst>
          </p:cNvPr>
          <p:cNvSpPr/>
          <p:nvPr/>
        </p:nvSpPr>
        <p:spPr>
          <a:xfrm>
            <a:off x="8330205" y="842432"/>
            <a:ext cx="2903967" cy="742791"/>
          </a:xfrm>
          <a:prstGeom prst="wedgeRoundRectCallout">
            <a:avLst>
              <a:gd name="adj1" fmla="val 26571"/>
              <a:gd name="adj2" fmla="val 1193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600" dirty="0">
                <a:solidFill>
                  <a:schemeClr val="tx1"/>
                </a:solidFill>
              </a:rPr>
              <a:t>No oblideu verificar vosaltres mateixos aquests càlculs OEF!...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C95CCCB4-03F7-4D8B-B601-4179E0737002}"/>
              </a:ext>
            </a:extLst>
          </p:cNvPr>
          <p:cNvSpPr/>
          <p:nvPr/>
        </p:nvSpPr>
        <p:spPr>
          <a:xfrm>
            <a:off x="7382624" y="2154580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5EF5B0A9-19EE-40DA-A68B-70DEC4781B0C}"/>
              </a:ext>
            </a:extLst>
          </p:cNvPr>
          <p:cNvCxnSpPr>
            <a:cxnSpLocks/>
          </p:cNvCxnSpPr>
          <p:nvPr/>
        </p:nvCxnSpPr>
        <p:spPr>
          <a:xfrm flipH="1">
            <a:off x="7660342" y="1776165"/>
            <a:ext cx="96643" cy="339023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>
            <a:extLst>
              <a:ext uri="{FF2B5EF4-FFF2-40B4-BE49-F238E27FC236}">
                <a16:creationId xmlns:a16="http://schemas.microsoft.com/office/drawing/2014/main" id="{FAB63A2D-42CE-4309-95CE-2BA747813179}"/>
              </a:ext>
            </a:extLst>
          </p:cNvPr>
          <p:cNvSpPr/>
          <p:nvPr/>
        </p:nvSpPr>
        <p:spPr>
          <a:xfrm>
            <a:off x="7419649" y="1467018"/>
            <a:ext cx="674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>
                <a:solidFill>
                  <a:srgbClr val="29A6FF"/>
                </a:solidFill>
              </a:rPr>
              <a:t>Pivot</a:t>
            </a:r>
            <a:endParaRPr lang="ca-ES" dirty="0">
              <a:solidFill>
                <a:srgbClr val="29A6FF"/>
              </a:solidFill>
            </a:endParaRPr>
          </a:p>
        </p:txBody>
      </p:sp>
      <p:sp>
        <p:nvSpPr>
          <p:cNvPr id="34" name="Retângulo: Cantos Arredondados 17">
            <a:hlinkClick r:id="rId18" action="ppaction://hlinksldjump"/>
            <a:extLst>
              <a:ext uri="{FF2B5EF4-FFF2-40B4-BE49-F238E27FC236}">
                <a16:creationId xmlns:a16="http://schemas.microsoft.com/office/drawing/2014/main" id="{1F8A5039-4677-40A9-86A8-5A4D3BB3F518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179273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5" grpId="0"/>
      <p:bldP spid="35" grpId="1"/>
      <p:bldP spid="36" grpId="0" animBg="1"/>
      <p:bldP spid="36" grpId="1" animBg="1"/>
      <p:bldP spid="41" grpId="0"/>
      <p:bldP spid="41" grpId="1"/>
      <p:bldP spid="42" grpId="0"/>
      <p:bldP spid="43" grpId="0"/>
      <p:bldP spid="43" grpId="1"/>
      <p:bldP spid="49" grpId="0"/>
      <p:bldP spid="54" grpId="0" animBg="1"/>
      <p:bldP spid="54" grpId="1" animBg="1"/>
      <p:bldP spid="56" grpId="0" animBg="1"/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17000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8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28" name="Retângulo: Cantos Arredondados 27">
            <a:hlinkClick r:id="rId9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es-ES" b="1" dirty="0" err="1">
                <a:solidFill>
                  <a:schemeClr val="tx1"/>
                </a:solidFill>
              </a:rPr>
              <a:t>Algorisme</a:t>
            </a:r>
            <a:r>
              <a:rPr lang="es-ES" b="1" dirty="0">
                <a:solidFill>
                  <a:schemeClr val="tx1"/>
                </a:solidFill>
              </a:rPr>
              <a:t> de </a:t>
            </a:r>
            <a:r>
              <a:rPr lang="es-ES" b="1" dirty="0" err="1">
                <a:solidFill>
                  <a:schemeClr val="tx1"/>
                </a:solidFill>
              </a:rPr>
              <a:t>Reducció</a:t>
            </a:r>
            <a:r>
              <a:rPr lang="es-ES" b="1" dirty="0">
                <a:solidFill>
                  <a:schemeClr val="tx1"/>
                </a:solidFill>
              </a:rPr>
              <a:t> per Files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10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33" name="Retângulo: Cantos Arredondados 32">
            <a:hlinkClick r:id="rId11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18606" y="369215"/>
                <a:ext cx="856552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ca-ES" b="1" dirty="0"/>
                  <a:t>Reduïu per files la</a:t>
                </a:r>
                <a:r>
                  <a:rPr lang="ca-ES" dirty="0"/>
                  <a:t> matriu </a:t>
                </a:r>
                <a14:m>
                  <m:oMath xmlns:m="http://schemas.openxmlformats.org/officeDocument/2006/math">
                    <m:r>
                      <a:rPr lang="ca-ES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dirty="0"/>
                  <a:t> </a:t>
                </a:r>
                <a:r>
                  <a:rPr lang="ca-ES" b="1" dirty="0"/>
                  <a:t>a una forma esglaonada</a:t>
                </a:r>
                <a:r>
                  <a:rPr lang="ca-ES" dirty="0"/>
                  <a:t>, i </a:t>
                </a:r>
                <a:r>
                  <a:rPr lang="ca-ES" b="1" dirty="0"/>
                  <a:t>localitzeu les columnes pivot</a:t>
                </a:r>
                <a:r>
                  <a:rPr lang="ca-ES" b="1" dirty="0">
                    <a:solidFill>
                      <a:schemeClr val="tx1"/>
                    </a:solidFill>
                  </a:rPr>
                  <a:t> </a:t>
                </a:r>
                <a:r>
                  <a:rPr lang="ca-ES" dirty="0"/>
                  <a:t>de</a:t>
                </a:r>
                <a:r>
                  <a:rPr lang="ca-E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400" dirty="0">
                    <a:solidFill>
                      <a:srgbClr val="0C2B8E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606" y="369215"/>
                <a:ext cx="8565520" cy="461665"/>
              </a:xfrm>
              <a:prstGeom prst="rect">
                <a:avLst/>
              </a:prstGeom>
              <a:blipFill>
                <a:blip r:embed="rId13"/>
                <a:stretch>
                  <a:fillRect l="-641" t="-10667" r="-996" b="-30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m 11">
            <a:extLst>
              <a:ext uri="{FF2B5EF4-FFF2-40B4-BE49-F238E27FC236}">
                <a16:creationId xmlns:a16="http://schemas.microsoft.com/office/drawing/2014/main" id="{476BD4D3-F0BF-49B3-AE2A-55AAC84537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10" y="1737668"/>
            <a:ext cx="1525905" cy="4572000"/>
          </a:xfrm>
          <a:prstGeom prst="rect">
            <a:avLst/>
          </a:prstGeom>
        </p:spPr>
      </p:pic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540501" y="301143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7212581" y="3304358"/>
            <a:ext cx="2376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>
                <a:solidFill>
                  <a:schemeClr val="accent6"/>
                </a:solidFill>
              </a:rPr>
              <a:t>Següent columna pivot</a:t>
            </a:r>
            <a:endParaRPr lang="ca-ES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/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10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4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/>
              <p:nvPr/>
            </p:nvSpPr>
            <p:spPr>
              <a:xfrm>
                <a:off x="5582632" y="2115188"/>
                <a:ext cx="1248419" cy="1271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a-ES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ca-ES" sz="24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ca-ES" sz="24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ca-ES" sz="2400" b="1" i="1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ca-ES" sz="2400" b="1" i="1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ca-ES" sz="2400" b="1" i="1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ca-ES" sz="2400" b="1" i="1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ca-ES" sz="2400" b="1" i="1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ca-ES" sz="2400" b="1" i="1" smtClean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𝟓</m:t>
                                          </m:r>
                                        </m:den>
                                      </m:f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ca-ES" sz="24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ca-ES" sz="2800" dirty="0"/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632" y="2115188"/>
                <a:ext cx="1248419" cy="1271758"/>
              </a:xfrm>
              <a:prstGeom prst="rect">
                <a:avLst/>
              </a:prstGeom>
              <a:blipFill>
                <a:blip r:embed="rId16"/>
                <a:stretch>
                  <a:fillRect b="-2392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/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4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tângulo 55">
            <a:extLst>
              <a:ext uri="{FF2B5EF4-FFF2-40B4-BE49-F238E27FC236}">
                <a16:creationId xmlns:a16="http://schemas.microsoft.com/office/drawing/2014/main" id="{C95CCCB4-03F7-4D8B-B601-4179E0737002}"/>
              </a:ext>
            </a:extLst>
          </p:cNvPr>
          <p:cNvSpPr/>
          <p:nvPr/>
        </p:nvSpPr>
        <p:spPr>
          <a:xfrm>
            <a:off x="7382624" y="2154580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5EF5B0A9-19EE-40DA-A68B-70DEC4781B0C}"/>
              </a:ext>
            </a:extLst>
          </p:cNvPr>
          <p:cNvCxnSpPr>
            <a:cxnSpLocks/>
          </p:cNvCxnSpPr>
          <p:nvPr/>
        </p:nvCxnSpPr>
        <p:spPr>
          <a:xfrm flipH="1">
            <a:off x="7660342" y="1776165"/>
            <a:ext cx="96643" cy="339023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>
            <a:extLst>
              <a:ext uri="{FF2B5EF4-FFF2-40B4-BE49-F238E27FC236}">
                <a16:creationId xmlns:a16="http://schemas.microsoft.com/office/drawing/2014/main" id="{FAB63A2D-42CE-4309-95CE-2BA747813179}"/>
              </a:ext>
            </a:extLst>
          </p:cNvPr>
          <p:cNvSpPr/>
          <p:nvPr/>
        </p:nvSpPr>
        <p:spPr>
          <a:xfrm>
            <a:off x="7419649" y="1467018"/>
            <a:ext cx="674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>
                <a:solidFill>
                  <a:srgbClr val="29A6FF"/>
                </a:solidFill>
              </a:rPr>
              <a:t>Pivot</a:t>
            </a:r>
            <a:endParaRPr lang="ca-ES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75A56EB0-9107-443F-B44F-4616289563E8}"/>
                  </a:ext>
                </a:extLst>
              </p:cNvPr>
              <p:cNvSpPr/>
              <p:nvPr/>
            </p:nvSpPr>
            <p:spPr>
              <a:xfrm>
                <a:off x="2261640" y="3353696"/>
                <a:ext cx="3097579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a-ES" dirty="0">
                    <a:solidFill>
                      <a:srgbClr val="0C2B8E"/>
                    </a:solidFill>
                  </a:rPr>
                  <a:t>Ara, utilitzant la fila 2, </a:t>
                </a:r>
                <a:r>
                  <a:rPr lang="ca-ES" i="1" u="sng" dirty="0">
                    <a:solidFill>
                      <a:srgbClr val="0C2B8E"/>
                    </a:solidFill>
                  </a:rPr>
                  <a:t>les OEF</a:t>
                </a:r>
                <a:r>
                  <a:rPr lang="ca-ES" dirty="0">
                    <a:solidFill>
                      <a:srgbClr val="0C2B8E"/>
                    </a:solidFill>
                  </a:rPr>
                  <a:t> necessàries per a “posar a zero” les entrades a sota el Pivot són senzilles… Oi?... Podríeu dir quines haurien de ser?...</a:t>
                </a:r>
              </a:p>
              <a:p>
                <a:pPr algn="just"/>
                <a:r>
                  <a:rPr lang="ca-ES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ca-ES" b="1" i="1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ca-ES" b="1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r>
                  <a:rPr lang="ca-ES" b="1" dirty="0">
                    <a:solidFill>
                      <a:srgbClr val="0C2B8E"/>
                    </a:solidFill>
                  </a:rPr>
                  <a:t>  </a:t>
                </a:r>
                <a:r>
                  <a:rPr lang="ca-ES" dirty="0">
                    <a:solidFill>
                      <a:srgbClr val="0C2B8E"/>
                    </a:solidFill>
                  </a:rPr>
                  <a:t>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ca-ES" b="1" i="1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ca-ES" b="1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r>
                  <a:rPr lang="ca-ES" b="1" dirty="0">
                    <a:solidFill>
                      <a:srgbClr val="0C2B8E"/>
                    </a:solidFill>
                  </a:rPr>
                  <a:t> </a:t>
                </a:r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75A56EB0-9107-443F-B44F-4616289563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640" y="3353696"/>
                <a:ext cx="3097579" cy="2031325"/>
              </a:xfrm>
              <a:prstGeom prst="rect">
                <a:avLst/>
              </a:prstGeom>
              <a:blipFill>
                <a:blip r:embed="rId18"/>
                <a:stretch>
                  <a:fillRect l="-1575" t="-1502" r="-1772" b="-3904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4BB999C9-9280-4C49-9BB7-35DDE75F0341}"/>
                  </a:ext>
                </a:extLst>
              </p:cNvPr>
              <p:cNvSpPr/>
              <p:nvPr/>
            </p:nvSpPr>
            <p:spPr>
              <a:xfrm>
                <a:off x="5247879" y="3807155"/>
                <a:ext cx="1676100" cy="8706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a-ES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ca-ES" sz="24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ca-ES" sz="24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ca-ES" sz="2400" b="1" i="1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a-ES" sz="2400" b="1" i="1" smtClean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𝑭</m:t>
                                          </m:r>
                                        </m:e>
                                        <m:sub>
                                          <m:r>
                                            <a:rPr lang="ca-ES" sz="2400" b="1" i="1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𝟑</m:t>
                                          </m:r>
                                        </m:sub>
                                      </m:sSub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  <m: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  <m: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sSub>
                                    <m:sSubPr>
                                      <m:ctrlP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ca-ES" sz="24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ca-ES" sz="2800" dirty="0"/>
              </a:p>
            </p:txBody>
          </p:sp>
        </mc:Choice>
        <mc:Fallback xmlns=""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4BB999C9-9280-4C49-9BB7-35DDE75F03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879" y="3807155"/>
                <a:ext cx="1676100" cy="870623"/>
              </a:xfrm>
              <a:prstGeom prst="rect">
                <a:avLst/>
              </a:prstGeom>
              <a:blipFill>
                <a:blip r:embed="rId19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m 14">
            <a:extLst>
              <a:ext uri="{FF2B5EF4-FFF2-40B4-BE49-F238E27FC236}">
                <a16:creationId xmlns:a16="http://schemas.microsoft.com/office/drawing/2014/main" id="{E79C24CA-74A7-46A6-A979-A04592EBA8B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117" y="1725547"/>
            <a:ext cx="1600200" cy="4572000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E52F631A-8397-4E70-8F83-FE1D2EA6E473}"/>
              </a:ext>
            </a:extLst>
          </p:cNvPr>
          <p:cNvGrpSpPr/>
          <p:nvPr/>
        </p:nvGrpSpPr>
        <p:grpSpPr>
          <a:xfrm>
            <a:off x="10011617" y="1713613"/>
            <a:ext cx="1863889" cy="4572000"/>
            <a:chOff x="10013908" y="1703565"/>
            <a:chExt cx="1863889" cy="4572000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6A9BF21F-7503-4E93-8C74-72984B51D4BF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3908" y="1703565"/>
              <a:ext cx="1857375" cy="4572000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18EAD0D6-4424-4977-AF7D-EF979C8B0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177035">
              <a:off x="11319140" y="2646779"/>
              <a:ext cx="558657" cy="28419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71BD3706-7824-4D47-94C7-6CA2C08395C7}"/>
                  </a:ext>
                </a:extLst>
              </p:cNvPr>
              <p:cNvSpPr/>
              <p:nvPr/>
            </p:nvSpPr>
            <p:spPr>
              <a:xfrm>
                <a:off x="6639076" y="3686258"/>
                <a:ext cx="284109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71BD3706-7824-4D47-94C7-6CA2C0839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076" y="3686258"/>
                <a:ext cx="2841098" cy="112697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: Cantos Arredondados 17">
            <a:hlinkClick r:id="rId24" action="ppaction://hlinksldjump"/>
            <a:extLst>
              <a:ext uri="{FF2B5EF4-FFF2-40B4-BE49-F238E27FC236}">
                <a16:creationId xmlns:a16="http://schemas.microsoft.com/office/drawing/2014/main" id="{E20B13C7-4F0B-4C5A-B90A-0D14913A7724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113371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6" grpId="0"/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105DB09-FB64-40DC-A370-674C8B9BC0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1"/>
          <a:stretch/>
        </p:blipFill>
        <p:spPr>
          <a:xfrm>
            <a:off x="6620474" y="2086672"/>
            <a:ext cx="1611630" cy="195951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3E4AB02-5B1C-4F6A-99BE-40B439B6C4D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84"/>
          <a:stretch/>
        </p:blipFill>
        <p:spPr>
          <a:xfrm>
            <a:off x="6864584" y="2102573"/>
            <a:ext cx="1337310" cy="1953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45254BA-E222-4550-AFA0-D67EBBA7F52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43"/>
          <a:stretch/>
        </p:blipFill>
        <p:spPr>
          <a:xfrm>
            <a:off x="6824579" y="2122893"/>
            <a:ext cx="1417320" cy="1694262"/>
          </a:xfrm>
          <a:prstGeom prst="rect">
            <a:avLst/>
          </a:prstGeom>
        </p:spPr>
      </p:pic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E30854A3-25CF-473D-B38B-A0F088D511C6}"/>
              </a:ext>
            </a:extLst>
          </p:cNvPr>
          <p:cNvSpPr/>
          <p:nvPr/>
        </p:nvSpPr>
        <p:spPr>
          <a:xfrm>
            <a:off x="8562597" y="5144756"/>
            <a:ext cx="1446003" cy="3013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FAA2BBF9-2FF5-4EB5-AF96-28AA9189EC04}"/>
              </a:ext>
            </a:extLst>
          </p:cNvPr>
          <p:cNvSpPr/>
          <p:nvPr/>
        </p:nvSpPr>
        <p:spPr>
          <a:xfrm>
            <a:off x="6930961" y="4657806"/>
            <a:ext cx="1446003" cy="3013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81D677F0-1790-4D8D-84B7-5B39D73748A5}"/>
              </a:ext>
            </a:extLst>
          </p:cNvPr>
          <p:cNvSpPr/>
          <p:nvPr/>
        </p:nvSpPr>
        <p:spPr>
          <a:xfrm>
            <a:off x="10248407" y="5126530"/>
            <a:ext cx="1446003" cy="3013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10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16" name="Retângulo: Cantos Arredondados 15">
            <a:hlinkClick r:id="rId11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es-ES" b="1" dirty="0" err="1">
                <a:solidFill>
                  <a:schemeClr val="tx1"/>
                </a:solidFill>
              </a:rPr>
              <a:t>Algorisme</a:t>
            </a:r>
            <a:r>
              <a:rPr lang="es-ES" b="1" dirty="0">
                <a:solidFill>
                  <a:schemeClr val="tx1"/>
                </a:solidFill>
              </a:rPr>
              <a:t> de </a:t>
            </a:r>
            <a:r>
              <a:rPr lang="es-ES" b="1" dirty="0" err="1">
                <a:solidFill>
                  <a:schemeClr val="tx1"/>
                </a:solidFill>
              </a:rPr>
              <a:t>Reducció</a:t>
            </a:r>
            <a:r>
              <a:rPr lang="es-ES" b="1" dirty="0">
                <a:solidFill>
                  <a:schemeClr val="tx1"/>
                </a:solidFill>
              </a:rPr>
              <a:t> per Files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12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18" name="Retângulo: Cantos Arredondados 17">
            <a:hlinkClick r:id="rId13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  <p:sp>
        <p:nvSpPr>
          <p:cNvPr id="19" name="Retângulo: Cantos Arredondados 18">
            <a:hlinkClick r:id="rId14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b="1" u="sng" dirty="0">
                <a:solidFill>
                  <a:srgbClr val="F25E4F"/>
                </a:solidFill>
              </a:rPr>
              <a:t>Definició</a:t>
            </a:r>
            <a:r>
              <a:rPr lang="ca-ES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Una matriu rectangular té </a:t>
            </a:r>
            <a:r>
              <a:rPr lang="ca-ES" sz="2400" b="1" dirty="0">
                <a:solidFill>
                  <a:sysClr val="windowText" lastClr="000000"/>
                </a:solidFill>
              </a:rPr>
              <a:t>forma esglaonada </a:t>
            </a:r>
            <a:r>
              <a:rPr lang="ca-ES" sz="2400" dirty="0">
                <a:solidFill>
                  <a:sysClr val="windowText" lastClr="000000"/>
                </a:solidFill>
              </a:rPr>
              <a:t>(o </a:t>
            </a:r>
            <a:r>
              <a:rPr lang="ca-ES" sz="2400" b="1" dirty="0">
                <a:solidFill>
                  <a:sysClr val="windowText" lastClr="000000"/>
                </a:solidFill>
              </a:rPr>
              <a:t>esglaonada per files</a:t>
            </a:r>
            <a:r>
              <a:rPr lang="ca-ES" sz="2400" dirty="0">
                <a:solidFill>
                  <a:sysClr val="windowText" lastClr="000000"/>
                </a:solidFill>
              </a:rPr>
              <a:t>) si té les propietats següents: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268413" y="1742119"/>
            <a:ext cx="9590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ca-ES" sz="2400" b="1" dirty="0">
                <a:solidFill>
                  <a:sysClr val="windowText" lastClr="000000"/>
                </a:solidFill>
              </a:rPr>
              <a:t>Les files diferents de zero estan per sobre de les files de tot zeros</a:t>
            </a:r>
            <a:r>
              <a:rPr lang="ca-ES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000" dirty="0">
                <a:solidFill>
                  <a:sysClr val="windowText" lastClr="000000"/>
                </a:solidFill>
              </a:rPr>
              <a:t>Quines de les següents matrius estan en forma esglaonada?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57724" cy="1055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57724" cy="105599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2344E329-306B-4CBB-B68C-A4086252EF60}"/>
              </a:ext>
            </a:extLst>
          </p:cNvPr>
          <p:cNvSpPr/>
          <p:nvPr/>
        </p:nvSpPr>
        <p:spPr>
          <a:xfrm>
            <a:off x="2148856" y="5683160"/>
            <a:ext cx="9777070" cy="8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C81AA4EC-0E9B-4AB0-98E4-B467EAB3145C}"/>
              </a:ext>
            </a:extLst>
          </p:cNvPr>
          <p:cNvSpPr/>
          <p:nvPr/>
        </p:nvSpPr>
        <p:spPr>
          <a:xfrm>
            <a:off x="2237122" y="5706861"/>
            <a:ext cx="94593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400" b="1" dirty="0">
                <a:solidFill>
                  <a:srgbClr val="F25E4F"/>
                </a:solidFill>
              </a:rPr>
              <a:t>Observació  - </a:t>
            </a:r>
            <a:r>
              <a:rPr lang="ca-ES" sz="2000" dirty="0">
                <a:solidFill>
                  <a:sysClr val="windowText" lastClr="000000"/>
                </a:solidFill>
              </a:rPr>
              <a:t>Una fila </a:t>
            </a:r>
            <a:r>
              <a:rPr lang="ca-ES" sz="2000" b="1" dirty="0">
                <a:solidFill>
                  <a:sysClr val="windowText" lastClr="000000"/>
                </a:solidFill>
              </a:rPr>
              <a:t>diferent de zero</a:t>
            </a:r>
            <a:r>
              <a:rPr lang="ca-ES" sz="2000" dirty="0">
                <a:solidFill>
                  <a:sysClr val="windowText" lastClr="000000"/>
                </a:solidFill>
              </a:rPr>
              <a:t> significa una fila que </a:t>
            </a:r>
            <a:r>
              <a:rPr lang="ca-ES" sz="2000" i="1" u="sng" dirty="0">
                <a:solidFill>
                  <a:sysClr val="windowText" lastClr="000000"/>
                </a:solidFill>
              </a:rPr>
              <a:t>conté almenys una entrada diferent de zero</a:t>
            </a:r>
            <a:r>
              <a:rPr lang="ca-ES" sz="2000" dirty="0">
                <a:solidFill>
                  <a:sysClr val="windowText" lastClr="000000"/>
                </a:solidFill>
              </a:rPr>
              <a:t>;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5CAEB96-B8CB-4914-B354-60D4087A9F7F}"/>
              </a:ext>
            </a:extLst>
          </p:cNvPr>
          <p:cNvSpPr/>
          <p:nvPr/>
        </p:nvSpPr>
        <p:spPr>
          <a:xfrm>
            <a:off x="3915194" y="6092201"/>
            <a:ext cx="8026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 dirty="0">
                <a:solidFill>
                  <a:sysClr val="windowText" lastClr="000000"/>
                </a:solidFill>
              </a:rPr>
              <a:t>l’</a:t>
            </a:r>
            <a:r>
              <a:rPr lang="ca-ES" sz="2000" b="1" dirty="0">
                <a:solidFill>
                  <a:sysClr val="windowText" lastClr="000000"/>
                </a:solidFill>
              </a:rPr>
              <a:t>entrada principal</a:t>
            </a:r>
            <a:r>
              <a:rPr lang="it-IT" sz="2000" dirty="0">
                <a:solidFill>
                  <a:sysClr val="windowText" lastClr="000000"/>
                </a:solidFill>
              </a:rPr>
              <a:t> fa referència a</a:t>
            </a:r>
            <a:r>
              <a:rPr lang="ca-ES" sz="2000" dirty="0">
                <a:solidFill>
                  <a:sysClr val="windowText" lastClr="000000"/>
                </a:solidFill>
              </a:rPr>
              <a:t> </a:t>
            </a:r>
            <a:r>
              <a:rPr lang="ca-ES" sz="2000" i="1" u="sng" dirty="0">
                <a:solidFill>
                  <a:sysClr val="windowText" lastClr="000000"/>
                </a:solidFill>
              </a:rPr>
              <a:t>l'entrada diferent de zero a més l'esquerra </a:t>
            </a:r>
            <a:endParaRPr lang="ca-ES" sz="20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57724" cy="1055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57724" cy="105599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57724" cy="10560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57724" cy="105605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18">
            <a:extLst>
              <a:ext uri="{FF2B5EF4-FFF2-40B4-BE49-F238E27FC236}">
                <a16:creationId xmlns:a16="http://schemas.microsoft.com/office/drawing/2014/main" id="{1A1A0CA1-18C1-4A30-8A7B-09A99DCB422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57394" y="4540253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129D16C8-BD42-411F-B449-9C9D05A31B0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005033" y="4509192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F71FA0A7-B061-450B-936B-C86C33169DC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65460" y="4509192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AF57D6DF-F70A-4345-B274-A01F5E65D6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708498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DC9E1CC7-9028-4794-AF44-E0DFE84A326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170671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503EAD13-3A73-45BA-BFB9-6D7066ED44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68925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2630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44" grpId="0" animBg="1"/>
      <p:bldP spid="45" grpId="0" animBg="1"/>
      <p:bldP spid="47" grpId="0" animBg="1"/>
      <p:bldP spid="25" grpId="0"/>
      <p:bldP spid="34" grpId="0"/>
      <p:bldP spid="35" grpId="0"/>
      <p:bldP spid="36" grpId="0"/>
      <p:bldP spid="37" grpId="0" animBg="1"/>
      <p:bldP spid="2" grpId="0"/>
      <p:bldP spid="41" grpId="0"/>
      <p:bldP spid="42" grpId="0"/>
      <p:bldP spid="43" grpId="0" animBg="1"/>
      <p:bldP spid="46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17000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16122A3F-3F6F-45D9-9DA3-6A9B4B10C5F5}"/>
              </a:ext>
            </a:extLst>
          </p:cNvPr>
          <p:cNvSpPr/>
          <p:nvPr/>
        </p:nvSpPr>
        <p:spPr>
          <a:xfrm rot="5400000">
            <a:off x="7833715" y="5479290"/>
            <a:ext cx="1126975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28147128-533B-40B0-A972-CE1B5B63814C}"/>
              </a:ext>
            </a:extLst>
          </p:cNvPr>
          <p:cNvSpPr/>
          <p:nvPr/>
        </p:nvSpPr>
        <p:spPr>
          <a:xfrm rot="5400000">
            <a:off x="7412856" y="4112978"/>
            <a:ext cx="1126975" cy="256051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E52F631A-8397-4E70-8F83-FE1D2EA6E473}"/>
              </a:ext>
            </a:extLst>
          </p:cNvPr>
          <p:cNvGrpSpPr/>
          <p:nvPr/>
        </p:nvGrpSpPr>
        <p:grpSpPr>
          <a:xfrm>
            <a:off x="10011617" y="1713613"/>
            <a:ext cx="1863889" cy="4572000"/>
            <a:chOff x="10013908" y="1703565"/>
            <a:chExt cx="1863889" cy="4572000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6A9BF21F-7503-4E93-8C74-72984B51D4B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3908" y="1703565"/>
              <a:ext cx="1857375" cy="4572000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18EAD0D6-4424-4977-AF7D-EF979C8B0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7035">
              <a:off x="11319140" y="2646779"/>
              <a:ext cx="558657" cy="284195"/>
            </a:xfrm>
            <a:prstGeom prst="rect">
              <a:avLst/>
            </a:prstGeom>
          </p:spPr>
        </p:pic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8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28" name="Retângulo: Cantos Arredondados 27">
            <a:hlinkClick r:id="rId9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es-ES" b="1" dirty="0" err="1">
                <a:solidFill>
                  <a:schemeClr val="tx1"/>
                </a:solidFill>
              </a:rPr>
              <a:t>Algorisme</a:t>
            </a:r>
            <a:r>
              <a:rPr lang="es-ES" b="1" dirty="0">
                <a:solidFill>
                  <a:schemeClr val="tx1"/>
                </a:solidFill>
              </a:rPr>
              <a:t> de </a:t>
            </a:r>
            <a:r>
              <a:rPr lang="es-ES" b="1" dirty="0" err="1">
                <a:solidFill>
                  <a:schemeClr val="tx1"/>
                </a:solidFill>
              </a:rPr>
              <a:t>Reducció</a:t>
            </a:r>
            <a:r>
              <a:rPr lang="es-ES" b="1" dirty="0">
                <a:solidFill>
                  <a:schemeClr val="tx1"/>
                </a:solidFill>
              </a:rPr>
              <a:t> per Files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10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33" name="Retângulo: Cantos Arredondados 32">
            <a:hlinkClick r:id="rId11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18606" y="369215"/>
                <a:ext cx="856552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ca-ES" b="1" dirty="0"/>
                  <a:t>Reduïu per files la</a:t>
                </a:r>
                <a:r>
                  <a:rPr lang="ca-ES" dirty="0"/>
                  <a:t> matriu </a:t>
                </a:r>
                <a14:m>
                  <m:oMath xmlns:m="http://schemas.openxmlformats.org/officeDocument/2006/math">
                    <m:r>
                      <a:rPr lang="ca-ES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dirty="0"/>
                  <a:t> </a:t>
                </a:r>
                <a:r>
                  <a:rPr lang="ca-ES" b="1" dirty="0"/>
                  <a:t>a una forma esglaonada</a:t>
                </a:r>
                <a:r>
                  <a:rPr lang="ca-ES" dirty="0"/>
                  <a:t>, i </a:t>
                </a:r>
                <a:r>
                  <a:rPr lang="ca-ES" b="1" dirty="0"/>
                  <a:t>localitzeu les columnes pivot</a:t>
                </a:r>
                <a:r>
                  <a:rPr lang="ca-ES" b="1" dirty="0">
                    <a:solidFill>
                      <a:schemeClr val="tx1"/>
                    </a:solidFill>
                  </a:rPr>
                  <a:t> </a:t>
                </a:r>
                <a:r>
                  <a:rPr lang="ca-ES" dirty="0"/>
                  <a:t>de</a:t>
                </a:r>
                <a:r>
                  <a:rPr lang="ca-E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400" dirty="0">
                    <a:solidFill>
                      <a:srgbClr val="0C2B8E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606" y="369215"/>
                <a:ext cx="8565520" cy="461665"/>
              </a:xfrm>
              <a:prstGeom prst="rect">
                <a:avLst/>
              </a:prstGeom>
              <a:blipFill>
                <a:blip r:embed="rId13"/>
                <a:stretch>
                  <a:fillRect l="-641" t="-10667" r="-996" b="-30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540501" y="301143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7212581" y="3304358"/>
            <a:ext cx="2376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>
                <a:solidFill>
                  <a:schemeClr val="accent6"/>
                </a:solidFill>
              </a:rPr>
              <a:t>Següent columna pivot</a:t>
            </a:r>
            <a:endParaRPr lang="ca-ES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/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10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4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/>
              <p:nvPr/>
            </p:nvSpPr>
            <p:spPr>
              <a:xfrm>
                <a:off x="5582632" y="2115188"/>
                <a:ext cx="1248419" cy="1271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a-ES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ca-ES" sz="24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ca-ES" sz="24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ca-ES" sz="2400" b="1" i="1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ca-ES" sz="2400" b="1" i="1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ca-ES" sz="2400" b="1" i="1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ca-ES" sz="2400" b="1" i="1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ca-ES" sz="2400" b="1" i="1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ca-ES" sz="2400" b="1" i="1" smtClean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𝟓</m:t>
                                          </m:r>
                                        </m:den>
                                      </m:f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ca-ES" sz="24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ca-ES" sz="2800" dirty="0"/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632" y="2115188"/>
                <a:ext cx="1248419" cy="1271758"/>
              </a:xfrm>
              <a:prstGeom prst="rect">
                <a:avLst/>
              </a:prstGeom>
              <a:blipFill>
                <a:blip r:embed="rId15"/>
                <a:stretch>
                  <a:fillRect b="-2392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/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4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tângulo 55">
            <a:extLst>
              <a:ext uri="{FF2B5EF4-FFF2-40B4-BE49-F238E27FC236}">
                <a16:creationId xmlns:a16="http://schemas.microsoft.com/office/drawing/2014/main" id="{C95CCCB4-03F7-4D8B-B601-4179E0737002}"/>
              </a:ext>
            </a:extLst>
          </p:cNvPr>
          <p:cNvSpPr/>
          <p:nvPr/>
        </p:nvSpPr>
        <p:spPr>
          <a:xfrm>
            <a:off x="7382624" y="2154580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5EF5B0A9-19EE-40DA-A68B-70DEC4781B0C}"/>
              </a:ext>
            </a:extLst>
          </p:cNvPr>
          <p:cNvCxnSpPr>
            <a:cxnSpLocks/>
          </p:cNvCxnSpPr>
          <p:nvPr/>
        </p:nvCxnSpPr>
        <p:spPr>
          <a:xfrm flipH="1">
            <a:off x="7660342" y="1776165"/>
            <a:ext cx="96643" cy="339023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>
            <a:extLst>
              <a:ext uri="{FF2B5EF4-FFF2-40B4-BE49-F238E27FC236}">
                <a16:creationId xmlns:a16="http://schemas.microsoft.com/office/drawing/2014/main" id="{FAB63A2D-42CE-4309-95CE-2BA747813179}"/>
              </a:ext>
            </a:extLst>
          </p:cNvPr>
          <p:cNvSpPr/>
          <p:nvPr/>
        </p:nvSpPr>
        <p:spPr>
          <a:xfrm>
            <a:off x="7419649" y="1467018"/>
            <a:ext cx="674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>
                <a:solidFill>
                  <a:srgbClr val="29A6FF"/>
                </a:solidFill>
              </a:rPr>
              <a:t>Pivot</a:t>
            </a:r>
            <a:endParaRPr lang="ca-ES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4BB999C9-9280-4C49-9BB7-35DDE75F0341}"/>
                  </a:ext>
                </a:extLst>
              </p:cNvPr>
              <p:cNvSpPr/>
              <p:nvPr/>
            </p:nvSpPr>
            <p:spPr>
              <a:xfrm>
                <a:off x="5247879" y="3807155"/>
                <a:ext cx="1676100" cy="8706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a-ES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ca-ES" sz="24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ca-ES" sz="24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ca-ES" sz="2400" b="1" i="1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a-ES" sz="2400" b="1" i="1" smtClean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𝑭</m:t>
                                          </m:r>
                                        </m:e>
                                        <m:sub>
                                          <m:r>
                                            <a:rPr lang="ca-ES" sz="2400" b="1" i="1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𝟑</m:t>
                                          </m:r>
                                        </m:sub>
                                      </m:sSub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  <m: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  <m: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sSub>
                                    <m:sSubPr>
                                      <m:ctrlP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ca-ES" sz="24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ca-ES" sz="2800" dirty="0"/>
              </a:p>
            </p:txBody>
          </p:sp>
        </mc:Choice>
        <mc:Fallback xmlns=""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4BB999C9-9280-4C49-9BB7-35DDE75F03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879" y="3807155"/>
                <a:ext cx="1676100" cy="870623"/>
              </a:xfrm>
              <a:prstGeom prst="rect">
                <a:avLst/>
              </a:prstGeom>
              <a:blipFill>
                <a:blip r:embed="rId17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71BD3706-7824-4D47-94C7-6CA2C08395C7}"/>
                  </a:ext>
                </a:extLst>
              </p:cNvPr>
              <p:cNvSpPr/>
              <p:nvPr/>
            </p:nvSpPr>
            <p:spPr>
              <a:xfrm>
                <a:off x="6639076" y="3686258"/>
                <a:ext cx="284109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71BD3706-7824-4D47-94C7-6CA2C0839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076" y="3686258"/>
                <a:ext cx="2841098" cy="11269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tângulo 68">
            <a:extLst>
              <a:ext uri="{FF2B5EF4-FFF2-40B4-BE49-F238E27FC236}">
                <a16:creationId xmlns:a16="http://schemas.microsoft.com/office/drawing/2014/main" id="{A7648491-31BF-4EAE-9925-5BF9038F7B04}"/>
              </a:ext>
            </a:extLst>
          </p:cNvPr>
          <p:cNvSpPr/>
          <p:nvPr/>
        </p:nvSpPr>
        <p:spPr>
          <a:xfrm>
            <a:off x="2287658" y="3438376"/>
            <a:ext cx="3537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dirty="0">
                <a:solidFill>
                  <a:srgbClr val="0C2B8E"/>
                </a:solidFill>
              </a:rPr>
              <a:t>Ara, </a:t>
            </a:r>
            <a:r>
              <a:rPr lang="ca-ES" b="1" dirty="0">
                <a:solidFill>
                  <a:srgbClr val="0C2B8E"/>
                </a:solidFill>
              </a:rPr>
              <a:t>no hi ha manera de crear una entrada principal a la columna 3</a:t>
            </a:r>
            <a:r>
              <a:rPr lang="ca-ES" dirty="0">
                <a:solidFill>
                  <a:srgbClr val="0C2B8E"/>
                </a:solidFill>
              </a:rPr>
              <a:t>!...</a:t>
            </a:r>
            <a:endParaRPr lang="ca-ES" b="1" dirty="0">
              <a:solidFill>
                <a:srgbClr val="0C2B8E"/>
              </a:solidFill>
            </a:endParaRP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33AC7AD3-2229-48E1-95D8-961AFB751173}"/>
              </a:ext>
            </a:extLst>
          </p:cNvPr>
          <p:cNvSpPr/>
          <p:nvPr/>
        </p:nvSpPr>
        <p:spPr>
          <a:xfrm>
            <a:off x="2331200" y="4654967"/>
            <a:ext cx="28718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dirty="0">
                <a:solidFill>
                  <a:srgbClr val="0C2B8E"/>
                </a:solidFill>
              </a:rPr>
              <a:t>Tanmateix, si </a:t>
            </a:r>
            <a:r>
              <a:rPr lang="ca-ES" u="sng" dirty="0">
                <a:solidFill>
                  <a:srgbClr val="0C2B8E"/>
                </a:solidFill>
              </a:rPr>
              <a:t>intercanviem les files 3 i 4</a:t>
            </a:r>
            <a:r>
              <a:rPr lang="ca-ES" dirty="0">
                <a:solidFill>
                  <a:srgbClr val="0C2B8E"/>
                </a:solidFill>
              </a:rPr>
              <a:t>, </a:t>
            </a:r>
            <a:r>
              <a:rPr lang="ca-ES" b="1" dirty="0">
                <a:solidFill>
                  <a:srgbClr val="0C2B8E"/>
                </a:solidFill>
              </a:rPr>
              <a:t>podem produir una entrada principal a la columna 4</a:t>
            </a:r>
            <a:r>
              <a:rPr lang="ca-ES" dirty="0">
                <a:solidFill>
                  <a:srgbClr val="0C2B8E"/>
                </a:solidFill>
              </a:rPr>
              <a:t>. Per tant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A66F50D7-905D-44FE-A0AD-029A9A3F22F9}"/>
                  </a:ext>
                </a:extLst>
              </p:cNvPr>
              <p:cNvSpPr/>
              <p:nvPr/>
            </p:nvSpPr>
            <p:spPr>
              <a:xfrm>
                <a:off x="5603086" y="5286972"/>
                <a:ext cx="1133002" cy="673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a-ES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ca-ES" sz="24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ca-ES" sz="24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↔</m:t>
                                  </m:r>
                                  <m:sSub>
                                    <m:sSubPr>
                                      <m:ctrlPr>
                                        <a:rPr lang="ca-ES" sz="2400" b="1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ca-ES" sz="2400" b="1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ca-ES" sz="24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ca-ES" sz="24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ca-ES" sz="2800" dirty="0"/>
              </a:p>
            </p:txBody>
          </p:sp>
        </mc:Choice>
        <mc:Fallback xmlns="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A66F50D7-905D-44FE-A0AD-029A9A3F2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086" y="5286972"/>
                <a:ext cx="1133002" cy="6734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72A9B220-0694-44E9-B945-CF601243BCAA}"/>
                  </a:ext>
                </a:extLst>
              </p:cNvPr>
              <p:cNvSpPr/>
              <p:nvPr/>
            </p:nvSpPr>
            <p:spPr>
              <a:xfrm>
                <a:off x="6639076" y="5109237"/>
                <a:ext cx="284109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72A9B220-0694-44E9-B945-CF601243BC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076" y="5109237"/>
                <a:ext cx="2841098" cy="11269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B0BDCA0D-94A0-400B-8B2C-B27504A0C5D7}"/>
              </a:ext>
            </a:extLst>
          </p:cNvPr>
          <p:cNvSpPr/>
          <p:nvPr/>
        </p:nvSpPr>
        <p:spPr>
          <a:xfrm>
            <a:off x="2374776" y="1034600"/>
            <a:ext cx="8090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dirty="0">
                <a:solidFill>
                  <a:srgbClr val="0C2B8E"/>
                </a:solidFill>
              </a:rPr>
              <a:t>Finalment, hem reduït A </a:t>
            </a:r>
            <a:r>
              <a:rPr lang="ca-ES" dirty="0" err="1">
                <a:solidFill>
                  <a:srgbClr val="0C2B8E"/>
                </a:solidFill>
              </a:rPr>
              <a:t>a</a:t>
            </a:r>
            <a:r>
              <a:rPr lang="ca-ES" dirty="0">
                <a:solidFill>
                  <a:srgbClr val="0C2B8E"/>
                </a:solidFill>
              </a:rPr>
              <a:t> una forma esglaonada i hem localitzat les columnes  pivot:</a:t>
            </a:r>
            <a:endParaRPr lang="ca-ES" b="1" dirty="0">
              <a:solidFill>
                <a:srgbClr val="0C2B8E"/>
              </a:solidFill>
            </a:endParaRPr>
          </a:p>
        </p:txBody>
      </p:sp>
      <p:sp>
        <p:nvSpPr>
          <p:cNvPr id="40" name="Retângulo: Cantos Arredondados 17">
            <a:hlinkClick r:id="rId21" action="ppaction://hlinksldjump"/>
            <a:extLst>
              <a:ext uri="{FF2B5EF4-FFF2-40B4-BE49-F238E27FC236}">
                <a16:creationId xmlns:a16="http://schemas.microsoft.com/office/drawing/2014/main" id="{674A5E9C-6B93-44AC-8271-9C2853BD9DF2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242861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32409 -0.4726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1" y="-2363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8" grpId="0" animBg="1"/>
      <p:bldP spid="38" grpId="1" animBg="1"/>
      <p:bldP spid="45" grpId="0"/>
      <p:bldP spid="55" grpId="0"/>
      <p:bldP spid="42" grpId="0"/>
      <p:bldP spid="49" grpId="0"/>
      <p:bldP spid="56" grpId="0" animBg="1"/>
      <p:bldP spid="64" grpId="0"/>
      <p:bldP spid="66" grpId="0"/>
      <p:bldP spid="68" grpId="0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17000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F58996F-B2D3-44C7-B73C-900019B9AFB8}"/>
              </a:ext>
            </a:extLst>
          </p:cNvPr>
          <p:cNvGrpSpPr/>
          <p:nvPr/>
        </p:nvGrpSpPr>
        <p:grpSpPr>
          <a:xfrm>
            <a:off x="2893924" y="1853128"/>
            <a:ext cx="2336677" cy="891872"/>
            <a:chOff x="2863780" y="1853128"/>
            <a:chExt cx="2336677" cy="891872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25E85879-29AA-4ADB-A877-9EB9CDB67FAE}"/>
                </a:ext>
              </a:extLst>
            </p:cNvPr>
            <p:cNvSpPr/>
            <p:nvPr/>
          </p:nvSpPr>
          <p:spPr>
            <a:xfrm>
              <a:off x="2863780" y="1853128"/>
              <a:ext cx="2336677" cy="324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9BAC6CBE-06DA-4445-8703-8EFA5060D64E}"/>
                </a:ext>
              </a:extLst>
            </p:cNvPr>
            <p:cNvSpPr/>
            <p:nvPr/>
          </p:nvSpPr>
          <p:spPr>
            <a:xfrm>
              <a:off x="3301210" y="2124808"/>
              <a:ext cx="1899247" cy="324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8B0C6B8F-DA2A-4983-8BEB-9D0E101B4CB1}"/>
                </a:ext>
              </a:extLst>
            </p:cNvPr>
            <p:cNvSpPr/>
            <p:nvPr/>
          </p:nvSpPr>
          <p:spPr>
            <a:xfrm>
              <a:off x="4272830" y="2421000"/>
              <a:ext cx="927627" cy="324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E9BD4BA5-FD24-4EB7-B1C6-ED6E0FE3FE7D}"/>
                  </a:ext>
                </a:extLst>
              </p:cNvPr>
              <p:cNvSpPr/>
              <p:nvPr/>
            </p:nvSpPr>
            <p:spPr>
              <a:xfrm>
                <a:off x="2688084" y="1853128"/>
                <a:ext cx="284109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E9BD4BA5-FD24-4EB7-B1C6-ED6E0FE3F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084" y="1853128"/>
                <a:ext cx="2841098" cy="11269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7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28" name="Retângulo: Cantos Arredondados 27">
            <a:hlinkClick r:id="rId8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es-ES" b="1" dirty="0" err="1">
                <a:solidFill>
                  <a:schemeClr val="tx1"/>
                </a:solidFill>
              </a:rPr>
              <a:t>Algorisme</a:t>
            </a:r>
            <a:r>
              <a:rPr lang="es-ES" b="1" dirty="0">
                <a:solidFill>
                  <a:schemeClr val="tx1"/>
                </a:solidFill>
              </a:rPr>
              <a:t> de </a:t>
            </a:r>
            <a:r>
              <a:rPr lang="es-ES" b="1" dirty="0" err="1">
                <a:solidFill>
                  <a:schemeClr val="tx1"/>
                </a:solidFill>
              </a:rPr>
              <a:t>Reducció</a:t>
            </a:r>
            <a:r>
              <a:rPr lang="es-ES" b="1" dirty="0">
                <a:solidFill>
                  <a:schemeClr val="tx1"/>
                </a:solidFill>
              </a:rPr>
              <a:t> per Files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9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33" name="Retângulo: Cantos Arredondados 32">
            <a:hlinkClick r:id="rId10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221277" y="36921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18606" y="369215"/>
                <a:ext cx="856552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ca-ES" b="1" dirty="0"/>
                  <a:t>Reduïu per files la</a:t>
                </a:r>
                <a:r>
                  <a:rPr lang="ca-ES" dirty="0"/>
                  <a:t> matriu </a:t>
                </a:r>
                <a14:m>
                  <m:oMath xmlns:m="http://schemas.openxmlformats.org/officeDocument/2006/math">
                    <m:r>
                      <a:rPr lang="ca-ES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dirty="0"/>
                  <a:t> </a:t>
                </a:r>
                <a:r>
                  <a:rPr lang="ca-ES" b="1" dirty="0"/>
                  <a:t>a una forma esglaonada</a:t>
                </a:r>
                <a:r>
                  <a:rPr lang="ca-ES" dirty="0"/>
                  <a:t>, i </a:t>
                </a:r>
                <a:r>
                  <a:rPr lang="ca-ES" b="1" dirty="0"/>
                  <a:t>localitzeu les columnes pivot</a:t>
                </a:r>
                <a:r>
                  <a:rPr lang="ca-ES" b="1" dirty="0">
                    <a:solidFill>
                      <a:schemeClr val="tx1"/>
                    </a:solidFill>
                  </a:rPr>
                  <a:t> </a:t>
                </a:r>
                <a:r>
                  <a:rPr lang="ca-ES" dirty="0"/>
                  <a:t>de</a:t>
                </a:r>
                <a:r>
                  <a:rPr lang="ca-E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400" dirty="0">
                    <a:solidFill>
                      <a:srgbClr val="0C2B8E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606" y="369215"/>
                <a:ext cx="8565520" cy="461665"/>
              </a:xfrm>
              <a:prstGeom prst="rect">
                <a:avLst/>
              </a:prstGeom>
              <a:blipFill>
                <a:blip r:embed="rId12"/>
                <a:stretch>
                  <a:fillRect l="-641" t="-10667" r="-996" b="-30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B0BDCA0D-94A0-400B-8B2C-B27504A0C5D7}"/>
              </a:ext>
            </a:extLst>
          </p:cNvPr>
          <p:cNvSpPr/>
          <p:nvPr/>
        </p:nvSpPr>
        <p:spPr>
          <a:xfrm>
            <a:off x="2374776" y="1034600"/>
            <a:ext cx="8177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dirty="0">
                <a:solidFill>
                  <a:srgbClr val="0C2B8E"/>
                </a:solidFill>
              </a:rPr>
              <a:t>Finalment, hem reduït A </a:t>
            </a:r>
            <a:r>
              <a:rPr lang="ca-ES" dirty="0" err="1">
                <a:solidFill>
                  <a:srgbClr val="0C2B8E"/>
                </a:solidFill>
              </a:rPr>
              <a:t>a</a:t>
            </a:r>
            <a:r>
              <a:rPr lang="ca-ES" dirty="0">
                <a:solidFill>
                  <a:srgbClr val="0C2B8E"/>
                </a:solidFill>
              </a:rPr>
              <a:t> una forma esglaonada i hem localitzat les columnes  pivot:</a:t>
            </a:r>
            <a:endParaRPr lang="ca-ES" b="1" dirty="0">
              <a:solidFill>
                <a:srgbClr val="0C2B8E"/>
              </a:solidFill>
            </a:endParaRPr>
          </a:p>
        </p:txBody>
      </p:sp>
      <p:cxnSp>
        <p:nvCxnSpPr>
          <p:cNvPr id="46" name="Conexão reta 45">
            <a:extLst>
              <a:ext uri="{FF2B5EF4-FFF2-40B4-BE49-F238E27FC236}">
                <a16:creationId xmlns:a16="http://schemas.microsoft.com/office/drawing/2014/main" id="{28FC294F-AE0C-4E4E-A52B-431584A51176}"/>
              </a:ext>
            </a:extLst>
          </p:cNvPr>
          <p:cNvCxnSpPr>
            <a:cxnSpLocks/>
          </p:cNvCxnSpPr>
          <p:nvPr/>
        </p:nvCxnSpPr>
        <p:spPr>
          <a:xfrm>
            <a:off x="5360111" y="1331350"/>
            <a:ext cx="1606743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xão reta 46">
            <a:extLst>
              <a:ext uri="{FF2B5EF4-FFF2-40B4-BE49-F238E27FC236}">
                <a16:creationId xmlns:a16="http://schemas.microsoft.com/office/drawing/2014/main" id="{54EFCE4D-C394-46A6-ABE1-9680EA7DE466}"/>
              </a:ext>
            </a:extLst>
          </p:cNvPr>
          <p:cNvCxnSpPr>
            <a:cxnSpLocks/>
          </p:cNvCxnSpPr>
          <p:nvPr/>
        </p:nvCxnSpPr>
        <p:spPr>
          <a:xfrm>
            <a:off x="8828460" y="1327943"/>
            <a:ext cx="1419732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xão reta unidirecional 47">
            <a:extLst>
              <a:ext uri="{FF2B5EF4-FFF2-40B4-BE49-F238E27FC236}">
                <a16:creationId xmlns:a16="http://schemas.microsoft.com/office/drawing/2014/main" id="{180C9648-5B74-4604-9A2D-33BD784248F3}"/>
              </a:ext>
            </a:extLst>
          </p:cNvPr>
          <p:cNvCxnSpPr>
            <a:cxnSpLocks/>
          </p:cNvCxnSpPr>
          <p:nvPr/>
        </p:nvCxnSpPr>
        <p:spPr>
          <a:xfrm flipV="1">
            <a:off x="3549016" y="3036786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ângulo 49">
            <a:extLst>
              <a:ext uri="{FF2B5EF4-FFF2-40B4-BE49-F238E27FC236}">
                <a16:creationId xmlns:a16="http://schemas.microsoft.com/office/drawing/2014/main" id="{73FE6B4C-7C73-4335-87E6-16A5C928EFBB}"/>
              </a:ext>
            </a:extLst>
          </p:cNvPr>
          <p:cNvSpPr/>
          <p:nvPr/>
        </p:nvSpPr>
        <p:spPr>
          <a:xfrm>
            <a:off x="2981084" y="3379048"/>
            <a:ext cx="1691082" cy="36933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a-ES" b="1" dirty="0">
                <a:solidFill>
                  <a:schemeClr val="accent6"/>
                </a:solidFill>
              </a:rPr>
              <a:t>Columnes Pivot</a:t>
            </a:r>
            <a:endParaRPr lang="ca-ES" dirty="0">
              <a:solidFill>
                <a:schemeClr val="accent6"/>
              </a:solidFill>
            </a:endParaRPr>
          </a:p>
        </p:txBody>
      </p:sp>
      <p:cxnSp>
        <p:nvCxnSpPr>
          <p:cNvPr id="51" name="Conexão reta unidirecional 50">
            <a:extLst>
              <a:ext uri="{FF2B5EF4-FFF2-40B4-BE49-F238E27FC236}">
                <a16:creationId xmlns:a16="http://schemas.microsoft.com/office/drawing/2014/main" id="{CBB931E8-CD62-4602-A474-9E9519F3FEAE}"/>
              </a:ext>
            </a:extLst>
          </p:cNvPr>
          <p:cNvCxnSpPr>
            <a:cxnSpLocks/>
          </p:cNvCxnSpPr>
          <p:nvPr/>
        </p:nvCxnSpPr>
        <p:spPr>
          <a:xfrm flipV="1">
            <a:off x="4533754" y="3036786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xão reta unidirecional 52">
            <a:extLst>
              <a:ext uri="{FF2B5EF4-FFF2-40B4-BE49-F238E27FC236}">
                <a16:creationId xmlns:a16="http://schemas.microsoft.com/office/drawing/2014/main" id="{CD459721-5B39-4F75-A82B-AEC43E4426B7}"/>
              </a:ext>
            </a:extLst>
          </p:cNvPr>
          <p:cNvCxnSpPr>
            <a:cxnSpLocks/>
          </p:cNvCxnSpPr>
          <p:nvPr/>
        </p:nvCxnSpPr>
        <p:spPr>
          <a:xfrm flipV="1">
            <a:off x="3086789" y="3036786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 64">
            <a:extLst>
              <a:ext uri="{FF2B5EF4-FFF2-40B4-BE49-F238E27FC236}">
                <a16:creationId xmlns:a16="http://schemas.microsoft.com/office/drawing/2014/main" id="{59B13D02-BE47-4F44-8DC8-3C6D294D004E}"/>
              </a:ext>
            </a:extLst>
          </p:cNvPr>
          <p:cNvSpPr/>
          <p:nvPr/>
        </p:nvSpPr>
        <p:spPr>
          <a:xfrm>
            <a:off x="2953684" y="1868967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9E0D202C-F28A-42B0-8ABC-85E2B7859FA5}"/>
              </a:ext>
            </a:extLst>
          </p:cNvPr>
          <p:cNvSpPr/>
          <p:nvPr/>
        </p:nvSpPr>
        <p:spPr>
          <a:xfrm>
            <a:off x="3427527" y="2151531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1DBE4770-9F4C-46B2-8590-09AAAEE2B919}"/>
              </a:ext>
            </a:extLst>
          </p:cNvPr>
          <p:cNvSpPr/>
          <p:nvPr/>
        </p:nvSpPr>
        <p:spPr>
          <a:xfrm>
            <a:off x="4394448" y="2411798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74" name="Conexão reta unidirecional 73">
            <a:extLst>
              <a:ext uri="{FF2B5EF4-FFF2-40B4-BE49-F238E27FC236}">
                <a16:creationId xmlns:a16="http://schemas.microsoft.com/office/drawing/2014/main" id="{6FF6B007-02B3-4A74-830C-2B3EA42852DC}"/>
              </a:ext>
            </a:extLst>
          </p:cNvPr>
          <p:cNvCxnSpPr>
            <a:cxnSpLocks/>
          </p:cNvCxnSpPr>
          <p:nvPr/>
        </p:nvCxnSpPr>
        <p:spPr>
          <a:xfrm flipH="1">
            <a:off x="4762933" y="2337782"/>
            <a:ext cx="894289" cy="211582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tângulo 74">
            <a:extLst>
              <a:ext uri="{FF2B5EF4-FFF2-40B4-BE49-F238E27FC236}">
                <a16:creationId xmlns:a16="http://schemas.microsoft.com/office/drawing/2014/main" id="{157DB1D5-FC11-45A2-9010-5356E9FB0664}"/>
              </a:ext>
            </a:extLst>
          </p:cNvPr>
          <p:cNvSpPr/>
          <p:nvPr/>
        </p:nvSpPr>
        <p:spPr>
          <a:xfrm>
            <a:off x="5659279" y="2114425"/>
            <a:ext cx="766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>
                <a:solidFill>
                  <a:srgbClr val="29A6FF"/>
                </a:solidFill>
              </a:rPr>
              <a:t>Pivots</a:t>
            </a:r>
            <a:endParaRPr lang="ca-ES" dirty="0">
              <a:solidFill>
                <a:srgbClr val="29A6FF"/>
              </a:solidFill>
            </a:endParaRPr>
          </a:p>
        </p:txBody>
      </p:sp>
      <p:cxnSp>
        <p:nvCxnSpPr>
          <p:cNvPr id="76" name="Conexão reta unidirecional 75">
            <a:extLst>
              <a:ext uri="{FF2B5EF4-FFF2-40B4-BE49-F238E27FC236}">
                <a16:creationId xmlns:a16="http://schemas.microsoft.com/office/drawing/2014/main" id="{2D66B7D1-F772-44C8-8B7A-301DB9B51924}"/>
              </a:ext>
            </a:extLst>
          </p:cNvPr>
          <p:cNvCxnSpPr>
            <a:cxnSpLocks/>
          </p:cNvCxnSpPr>
          <p:nvPr/>
        </p:nvCxnSpPr>
        <p:spPr>
          <a:xfrm flipH="1" flipV="1">
            <a:off x="3744539" y="2299091"/>
            <a:ext cx="1934866" cy="29489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xão reta unidirecional 76">
            <a:extLst>
              <a:ext uri="{FF2B5EF4-FFF2-40B4-BE49-F238E27FC236}">
                <a16:creationId xmlns:a16="http://schemas.microsoft.com/office/drawing/2014/main" id="{DC705161-F31C-47FC-AC4C-473725C29E5B}"/>
              </a:ext>
            </a:extLst>
          </p:cNvPr>
          <p:cNvCxnSpPr>
            <a:cxnSpLocks/>
          </p:cNvCxnSpPr>
          <p:nvPr/>
        </p:nvCxnSpPr>
        <p:spPr>
          <a:xfrm flipH="1" flipV="1">
            <a:off x="3311189" y="1994197"/>
            <a:ext cx="2346033" cy="326972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F7A90EBF-B896-445E-AD52-2067F171876D}"/>
                  </a:ext>
                </a:extLst>
              </p:cNvPr>
              <p:cNvSpPr/>
              <p:nvPr/>
            </p:nvSpPr>
            <p:spPr>
              <a:xfrm>
                <a:off x="2688084" y="4280855"/>
                <a:ext cx="2929263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F7A90EBF-B896-445E-AD52-2067F17187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084" y="4280855"/>
                <a:ext cx="2929263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D4724AD8-63F0-44F2-B1BE-8F77039578B3}"/>
              </a:ext>
            </a:extLst>
          </p:cNvPr>
          <p:cNvSpPr/>
          <p:nvPr/>
        </p:nvSpPr>
        <p:spPr>
          <a:xfrm>
            <a:off x="2667988" y="4039435"/>
            <a:ext cx="3069614" cy="1637938"/>
          </a:xfrm>
          <a:prstGeom prst="roundRect">
            <a:avLst/>
          </a:prstGeom>
          <a:noFill/>
          <a:ln w="1905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6" name="Seta: Para a Esquerda 15">
            <a:extLst>
              <a:ext uri="{FF2B5EF4-FFF2-40B4-BE49-F238E27FC236}">
                <a16:creationId xmlns:a16="http://schemas.microsoft.com/office/drawing/2014/main" id="{E4053C59-D089-4FB1-A28D-294F358058CE}"/>
              </a:ext>
            </a:extLst>
          </p:cNvPr>
          <p:cNvSpPr/>
          <p:nvPr/>
        </p:nvSpPr>
        <p:spPr>
          <a:xfrm>
            <a:off x="5769938" y="4558333"/>
            <a:ext cx="505767" cy="369332"/>
          </a:xfrm>
          <a:prstGeom prst="leftArrow">
            <a:avLst/>
          </a:prstGeom>
          <a:solidFill>
            <a:srgbClr val="F25E4F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tângulo 78">
                <a:extLst>
                  <a:ext uri="{FF2B5EF4-FFF2-40B4-BE49-F238E27FC236}">
                    <a16:creationId xmlns:a16="http://schemas.microsoft.com/office/drawing/2014/main" id="{92529BE4-83DE-4519-9ABB-6C86D226A56D}"/>
                  </a:ext>
                </a:extLst>
              </p:cNvPr>
              <p:cNvSpPr/>
              <p:nvPr/>
            </p:nvSpPr>
            <p:spPr>
              <a:xfrm>
                <a:off x="6327186" y="4419834"/>
                <a:ext cx="158310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a-ES" b="1" dirty="0">
                    <a:ln>
                      <a:solidFill>
                        <a:srgbClr val="F25E4F"/>
                      </a:solidFill>
                    </a:ln>
                    <a:solidFill>
                      <a:srgbClr val="0C2B8E"/>
                    </a:solidFill>
                  </a:rPr>
                  <a:t>Forma General </a:t>
                </a:r>
                <a14:m>
                  <m:oMath xmlns:m="http://schemas.openxmlformats.org/officeDocument/2006/math">
                    <m:r>
                      <a:rPr lang="ca-ES" b="1" i="0" smtClean="0">
                        <a:ln>
                          <a:solidFill>
                            <a:srgbClr val="F25E4F"/>
                          </a:solidFill>
                        </a:ln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𝐄𝐬𝐠𝐥𝐚𝐨𝐧𝐚𝐝𝐚</m:t>
                    </m:r>
                    <m:r>
                      <a:rPr lang="ca-ES" b="1" i="0" smtClean="0">
                        <a:ln>
                          <a:solidFill>
                            <a:srgbClr val="F25E4F"/>
                          </a:solidFill>
                        </a:ln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ca-ES" b="1" i="0" dirty="0">
                  <a:ln>
                    <a:solidFill>
                      <a:srgbClr val="F25E4F"/>
                    </a:solidFill>
                  </a:ln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ca-ES" b="1" i="0" smtClean="0">
                        <a:ln>
                          <a:solidFill>
                            <a:srgbClr val="F25E4F"/>
                          </a:solidFill>
                        </a:ln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𝐝𝐞</m:t>
                    </m:r>
                    <m:r>
                      <a:rPr lang="ca-ES" b="1" i="0" smtClean="0">
                        <a:ln>
                          <a:solidFill>
                            <a:srgbClr val="F25E4F"/>
                          </a:solidFill>
                        </a:ln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b="1" i="1" smtClean="0">
                        <a:ln>
                          <a:solidFill>
                            <a:srgbClr val="F25E4F"/>
                          </a:solidFill>
                        </a:ln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b="1" dirty="0">
                    <a:ln>
                      <a:solidFill>
                        <a:srgbClr val="F25E4F"/>
                      </a:solidFill>
                    </a:ln>
                    <a:solidFill>
                      <a:srgbClr val="0C2B8E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9" name="Retângulo 78">
                <a:extLst>
                  <a:ext uri="{FF2B5EF4-FFF2-40B4-BE49-F238E27FC236}">
                    <a16:creationId xmlns:a16="http://schemas.microsoft.com/office/drawing/2014/main" id="{92529BE4-83DE-4519-9ABB-6C86D226A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7186" y="4419834"/>
                <a:ext cx="1583100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m 22">
            <a:extLst>
              <a:ext uri="{FF2B5EF4-FFF2-40B4-BE49-F238E27FC236}">
                <a16:creationId xmlns:a16="http://schemas.microsoft.com/office/drawing/2014/main" id="{02A13D07-6896-4441-B9AD-74FF3A0A7C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352" y="1503000"/>
            <a:ext cx="2431732" cy="4572000"/>
          </a:xfrm>
          <a:prstGeom prst="rect">
            <a:avLst/>
          </a:prstGeom>
        </p:spPr>
      </p:pic>
      <p:sp>
        <p:nvSpPr>
          <p:cNvPr id="42" name="Retângulo: Cantos Arredondados 17">
            <a:hlinkClick r:id="rId16" action="ppaction://hlinksldjump"/>
            <a:extLst>
              <a:ext uri="{FF2B5EF4-FFF2-40B4-BE49-F238E27FC236}">
                <a16:creationId xmlns:a16="http://schemas.microsoft.com/office/drawing/2014/main" id="{9593414E-20DE-4DFB-BA14-5BDC63535112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7181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5" grpId="0" animBg="1"/>
      <p:bldP spid="67" grpId="0" animBg="1"/>
      <p:bldP spid="73" grpId="0" animBg="1"/>
      <p:bldP spid="75" grpId="0"/>
      <p:bldP spid="78" grpId="0"/>
      <p:bldP spid="15" grpId="0" animBg="1"/>
      <p:bldP spid="16" grpId="0" animBg="1"/>
      <p:bldP spid="7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Algorisme de Reducció per Files</a:t>
            </a: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17" name="Retângulo: Cantos Arredondados 16">
            <a:hlinkClick r:id="rId8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07D10-DBFC-4DFA-9971-B3A01DDCC2EB}"/>
              </a:ext>
            </a:extLst>
          </p:cNvPr>
          <p:cNvSpPr/>
          <p:nvPr/>
        </p:nvSpPr>
        <p:spPr>
          <a:xfrm>
            <a:off x="2148856" y="176412"/>
            <a:ext cx="9777070" cy="1376368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000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FDD1656-DC18-417D-B325-C3E77AE3CADC}"/>
              </a:ext>
            </a:extLst>
          </p:cNvPr>
          <p:cNvSpPr/>
          <p:nvPr/>
        </p:nvSpPr>
        <p:spPr>
          <a:xfrm>
            <a:off x="2309692" y="270449"/>
            <a:ext cx="94593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400" dirty="0">
                <a:solidFill>
                  <a:sysClr val="windowText" lastClr="000000"/>
                </a:solidFill>
              </a:rPr>
              <a:t>L’algorisme que segueix consta de </a:t>
            </a:r>
            <a:r>
              <a:rPr lang="ca-ES" sz="2400" b="1" dirty="0">
                <a:solidFill>
                  <a:sysClr val="windowText" lastClr="000000"/>
                </a:solidFill>
              </a:rPr>
              <a:t>quatre passos</a:t>
            </a:r>
            <a:r>
              <a:rPr lang="ca-ES" sz="2400" dirty="0">
                <a:solidFill>
                  <a:sysClr val="windowText" lastClr="000000"/>
                </a:solidFill>
              </a:rPr>
              <a:t> i “produeix” la </a:t>
            </a:r>
            <a:r>
              <a:rPr lang="ca-ES" sz="2400" i="1" u="sng" dirty="0">
                <a:solidFill>
                  <a:sysClr val="windowText" lastClr="000000"/>
                </a:solidFill>
              </a:rPr>
              <a:t>forma esglaonada d’una matriu donada</a:t>
            </a:r>
            <a:r>
              <a:rPr lang="ca-ES" sz="2400" dirty="0">
                <a:solidFill>
                  <a:sysClr val="windowText" lastClr="000000"/>
                </a:solidFill>
              </a:rPr>
              <a:t>. El </a:t>
            </a:r>
            <a:r>
              <a:rPr lang="ca-ES" sz="2400" b="1" dirty="0">
                <a:solidFill>
                  <a:sysClr val="windowText" lastClr="000000"/>
                </a:solidFill>
              </a:rPr>
              <a:t>cinquè pas </a:t>
            </a:r>
            <a:r>
              <a:rPr lang="ca-ES" sz="2400" dirty="0">
                <a:solidFill>
                  <a:sysClr val="windowText" lastClr="000000"/>
                </a:solidFill>
              </a:rPr>
              <a:t>presentat “produeix” </a:t>
            </a:r>
            <a:r>
              <a:rPr lang="ca-ES" sz="2400" i="1" u="sng" dirty="0">
                <a:solidFill>
                  <a:sysClr val="windowText" lastClr="000000"/>
                </a:solidFill>
              </a:rPr>
              <a:t>la forma esglaonada reduïda de la matriu</a:t>
            </a:r>
            <a:r>
              <a:rPr lang="ca-ES" sz="2400" dirty="0">
                <a:solidFill>
                  <a:sysClr val="windowText" lastClr="000000"/>
                </a:solidFill>
              </a:rPr>
              <a:t>.</a:t>
            </a:r>
            <a:endParaRPr lang="ca-ES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FE495EF-13C1-4004-AFE4-229E10CCD890}"/>
              </a:ext>
            </a:extLst>
          </p:cNvPr>
          <p:cNvSpPr/>
          <p:nvPr/>
        </p:nvSpPr>
        <p:spPr>
          <a:xfrm>
            <a:off x="2148856" y="1646817"/>
            <a:ext cx="4766592" cy="1911123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E4687E5-8106-44EB-A554-3FFF135DAD74}"/>
              </a:ext>
            </a:extLst>
          </p:cNvPr>
          <p:cNvSpPr/>
          <p:nvPr/>
        </p:nvSpPr>
        <p:spPr>
          <a:xfrm>
            <a:off x="2231424" y="1660133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b="1" u="sng" dirty="0">
                <a:solidFill>
                  <a:srgbClr val="F25E4F"/>
                </a:solidFill>
              </a:rPr>
              <a:t>Pas 1</a:t>
            </a:r>
            <a:r>
              <a:rPr lang="ca-ES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D9AB0B8-EDE9-44F2-9866-C49AAB002571}"/>
              </a:ext>
            </a:extLst>
          </p:cNvPr>
          <p:cNvSpPr/>
          <p:nvPr/>
        </p:nvSpPr>
        <p:spPr>
          <a:xfrm>
            <a:off x="2231425" y="2008918"/>
            <a:ext cx="45332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Comenceu per la </a:t>
            </a:r>
            <a:r>
              <a:rPr lang="ca-ES" sz="2400" u="sng" dirty="0">
                <a:solidFill>
                  <a:sysClr val="windowText" lastClr="000000"/>
                </a:solidFill>
              </a:rPr>
              <a:t>columna diferent de zero més a l’esquerra</a:t>
            </a:r>
            <a:r>
              <a:rPr lang="ca-ES" sz="2400" dirty="0">
                <a:solidFill>
                  <a:sysClr val="windowText" lastClr="000000"/>
                </a:solidFill>
              </a:rPr>
              <a:t>. Aquesta és una columna pivot. La posició pivot és a la part superior. 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55C9A3B4-684B-4E02-AE54-02BD9AB63330}"/>
              </a:ext>
            </a:extLst>
          </p:cNvPr>
          <p:cNvSpPr/>
          <p:nvPr/>
        </p:nvSpPr>
        <p:spPr>
          <a:xfrm>
            <a:off x="7159334" y="1646817"/>
            <a:ext cx="4766592" cy="2283289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00C4224-6D1A-4208-87D1-8AE650FDE954}"/>
              </a:ext>
            </a:extLst>
          </p:cNvPr>
          <p:cNvSpPr/>
          <p:nvPr/>
        </p:nvSpPr>
        <p:spPr>
          <a:xfrm>
            <a:off x="7241902" y="1674647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b="1" u="sng" dirty="0">
                <a:solidFill>
                  <a:srgbClr val="F25E4F"/>
                </a:solidFill>
              </a:rPr>
              <a:t>Pas 2</a:t>
            </a:r>
            <a:r>
              <a:rPr lang="ca-ES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2B666D9-4453-48F7-BD41-110EEC3C3E54}"/>
              </a:ext>
            </a:extLst>
          </p:cNvPr>
          <p:cNvSpPr/>
          <p:nvPr/>
        </p:nvSpPr>
        <p:spPr>
          <a:xfrm>
            <a:off x="7210304" y="2037946"/>
            <a:ext cx="45846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Seleccioneu una </a:t>
            </a:r>
            <a:r>
              <a:rPr lang="ca-ES" sz="2400" b="1" dirty="0">
                <a:solidFill>
                  <a:sysClr val="windowText" lastClr="000000"/>
                </a:solidFill>
              </a:rPr>
              <a:t>entrada diferent de zero </a:t>
            </a:r>
            <a:r>
              <a:rPr lang="ca-ES" sz="2400" dirty="0">
                <a:solidFill>
                  <a:sysClr val="windowText" lastClr="000000"/>
                </a:solidFill>
              </a:rPr>
              <a:t>en la columna pivot com a </a:t>
            </a:r>
            <a:r>
              <a:rPr lang="ca-ES" sz="2400" b="1" dirty="0">
                <a:solidFill>
                  <a:sysClr val="windowText" lastClr="000000"/>
                </a:solidFill>
              </a:rPr>
              <a:t>pivot</a:t>
            </a:r>
            <a:r>
              <a:rPr lang="ca-ES" sz="2400" dirty="0">
                <a:solidFill>
                  <a:sysClr val="windowText" lastClr="000000"/>
                </a:solidFill>
              </a:rPr>
              <a:t>. </a:t>
            </a:r>
            <a:r>
              <a:rPr lang="ca-ES" sz="2400" u="sng" dirty="0">
                <a:solidFill>
                  <a:sysClr val="windowText" lastClr="000000"/>
                </a:solidFill>
              </a:rPr>
              <a:t>Si cal, intercanvieu files</a:t>
            </a:r>
            <a:r>
              <a:rPr lang="ca-ES" sz="2400" dirty="0">
                <a:solidFill>
                  <a:sysClr val="windowText" lastClr="000000"/>
                </a:solidFill>
              </a:rPr>
              <a:t> per moure aquesta entrada a la posició pivot. 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23DA7D05-1901-4C09-92D3-179D5855D9C2}"/>
              </a:ext>
            </a:extLst>
          </p:cNvPr>
          <p:cNvSpPr/>
          <p:nvPr/>
        </p:nvSpPr>
        <p:spPr>
          <a:xfrm>
            <a:off x="7159334" y="4064868"/>
            <a:ext cx="4766592" cy="188062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823ABFF-CE80-44C8-8DE5-240C2F28D811}"/>
              </a:ext>
            </a:extLst>
          </p:cNvPr>
          <p:cNvSpPr/>
          <p:nvPr/>
        </p:nvSpPr>
        <p:spPr>
          <a:xfrm>
            <a:off x="7241902" y="4078537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b="1" u="sng" dirty="0">
                <a:solidFill>
                  <a:srgbClr val="F25E4F"/>
                </a:solidFill>
              </a:rPr>
              <a:t>Pas 3</a:t>
            </a:r>
            <a:r>
              <a:rPr lang="ca-ES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1D9005B-6099-4E03-9F84-6DE425AF2A41}"/>
              </a:ext>
            </a:extLst>
          </p:cNvPr>
          <p:cNvSpPr/>
          <p:nvPr/>
        </p:nvSpPr>
        <p:spPr>
          <a:xfrm>
            <a:off x="7241903" y="4427322"/>
            <a:ext cx="45530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Utilitzeu les OEF (sobretot la  </a:t>
            </a:r>
            <a:r>
              <a:rPr lang="ca-ES" sz="2400" u="sng" dirty="0">
                <a:solidFill>
                  <a:sysClr val="windowText" lastClr="000000"/>
                </a:solidFill>
              </a:rPr>
              <a:t>substitució de files</a:t>
            </a:r>
            <a:r>
              <a:rPr lang="ca-ES" sz="2400" dirty="0">
                <a:solidFill>
                  <a:sysClr val="windowText" lastClr="000000"/>
                </a:solidFill>
              </a:rPr>
              <a:t>) per crear zeros en totes les posicions que hi ha a sota del pivot.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4B5B078B-4FFA-4201-94EB-F66E0807BFB2}"/>
              </a:ext>
            </a:extLst>
          </p:cNvPr>
          <p:cNvSpPr/>
          <p:nvPr/>
        </p:nvSpPr>
        <p:spPr>
          <a:xfrm>
            <a:off x="2148856" y="3682613"/>
            <a:ext cx="4766592" cy="226287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D9A003C-8FDE-4AFC-9ABC-96C5D58BDEAF}"/>
              </a:ext>
            </a:extLst>
          </p:cNvPr>
          <p:cNvSpPr/>
          <p:nvPr/>
        </p:nvSpPr>
        <p:spPr>
          <a:xfrm>
            <a:off x="2231424" y="3705595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b="1" u="sng" dirty="0">
                <a:solidFill>
                  <a:srgbClr val="F25E4F"/>
                </a:solidFill>
              </a:rPr>
              <a:t>Pas 4</a:t>
            </a:r>
            <a:r>
              <a:rPr lang="ca-ES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B1BC8E6-7A1B-415A-A336-23AA29FF696D}"/>
              </a:ext>
            </a:extLst>
          </p:cNvPr>
          <p:cNvSpPr/>
          <p:nvPr/>
        </p:nvSpPr>
        <p:spPr>
          <a:xfrm>
            <a:off x="2231425" y="4068894"/>
            <a:ext cx="45332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Cobriu la fila que conté la posició pivot i totes les files, si n’hi ha, per sobre d’ella – no les utilitzeu. </a:t>
            </a:r>
            <a:r>
              <a:rPr lang="ca-ES" sz="2400" i="1" u="sng" dirty="0">
                <a:solidFill>
                  <a:sysClr val="windowText" lastClr="000000"/>
                </a:solidFill>
              </a:rPr>
              <a:t>Apliqueu els passos 1 a 3 a la </a:t>
            </a:r>
            <a:r>
              <a:rPr lang="ca-ES" sz="2400" i="1" u="sng" dirty="0" err="1">
                <a:solidFill>
                  <a:sysClr val="windowText" lastClr="000000"/>
                </a:solidFill>
              </a:rPr>
              <a:t>submatriu</a:t>
            </a:r>
            <a:r>
              <a:rPr lang="ca-ES" sz="2400" i="1" u="sng" dirty="0">
                <a:solidFill>
                  <a:sysClr val="windowText" lastClr="000000"/>
                </a:solidFill>
              </a:rPr>
              <a:t> restant</a:t>
            </a:r>
            <a:r>
              <a:rPr lang="ca-ES" sz="2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AF2A541F-550D-4B6E-AA4F-471DD07F997B}"/>
              </a:ext>
            </a:extLst>
          </p:cNvPr>
          <p:cNvSpPr/>
          <p:nvPr/>
        </p:nvSpPr>
        <p:spPr>
          <a:xfrm>
            <a:off x="6796321" y="1799320"/>
            <a:ext cx="445580" cy="546482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FC9AA9AD-4E55-41A9-9EB1-36AD2F7317BD}"/>
              </a:ext>
            </a:extLst>
          </p:cNvPr>
          <p:cNvSpPr/>
          <p:nvPr/>
        </p:nvSpPr>
        <p:spPr>
          <a:xfrm rot="5400000">
            <a:off x="8256815" y="3718477"/>
            <a:ext cx="445580" cy="546482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2" name="Seta: Para a Direita 41">
            <a:extLst>
              <a:ext uri="{FF2B5EF4-FFF2-40B4-BE49-F238E27FC236}">
                <a16:creationId xmlns:a16="http://schemas.microsoft.com/office/drawing/2014/main" id="{1CB4EE92-DE02-457D-B7FA-66FE035BF2A5}"/>
              </a:ext>
            </a:extLst>
          </p:cNvPr>
          <p:cNvSpPr/>
          <p:nvPr/>
        </p:nvSpPr>
        <p:spPr>
          <a:xfrm rot="10800000">
            <a:off x="6796389" y="4081567"/>
            <a:ext cx="445580" cy="546482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3" name="Seta: Para a Direita 42">
            <a:extLst>
              <a:ext uri="{FF2B5EF4-FFF2-40B4-BE49-F238E27FC236}">
                <a16:creationId xmlns:a16="http://schemas.microsoft.com/office/drawing/2014/main" id="{630B28FD-4D1C-474E-9586-1AE0E2368AE3}"/>
              </a:ext>
            </a:extLst>
          </p:cNvPr>
          <p:cNvSpPr/>
          <p:nvPr/>
        </p:nvSpPr>
        <p:spPr>
          <a:xfrm rot="5400000" flipH="1" flipV="1">
            <a:off x="5599969" y="3342592"/>
            <a:ext cx="445580" cy="546482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59C5DD4C-BB1B-4F5C-BD75-AA892B9F2E02}"/>
              </a:ext>
            </a:extLst>
          </p:cNvPr>
          <p:cNvSpPr/>
          <p:nvPr/>
        </p:nvSpPr>
        <p:spPr>
          <a:xfrm>
            <a:off x="2174769" y="6041933"/>
            <a:ext cx="9777070" cy="681305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000" dirty="0"/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946B53D-06C6-4CDC-8280-078D25602A66}"/>
              </a:ext>
            </a:extLst>
          </p:cNvPr>
          <p:cNvSpPr/>
          <p:nvPr/>
        </p:nvSpPr>
        <p:spPr>
          <a:xfrm>
            <a:off x="2102198" y="6135970"/>
            <a:ext cx="9981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400" i="1" u="sng" dirty="0">
                <a:solidFill>
                  <a:sysClr val="windowText" lastClr="000000"/>
                </a:solidFill>
              </a:rPr>
              <a:t>Repetiu el procés fins que no hi hagi més files diferents de zero per modificar.</a:t>
            </a:r>
            <a:r>
              <a:rPr lang="ca-ES" sz="2400" dirty="0">
                <a:solidFill>
                  <a:sysClr val="windowText" lastClr="000000"/>
                </a:solidFill>
              </a:rPr>
              <a:t>..</a:t>
            </a:r>
            <a:endParaRPr lang="ca-ES" sz="2800" dirty="0">
              <a:solidFill>
                <a:sysClr val="windowText" lastClr="000000"/>
              </a:solidFill>
            </a:endParaRPr>
          </a:p>
        </p:txBody>
      </p:sp>
      <p:sp>
        <p:nvSpPr>
          <p:cNvPr id="34" name="Retângulo: Cantos Arredondados 17">
            <a:hlinkClick r:id="rId9" action="ppaction://hlinksldjump"/>
            <a:extLst>
              <a:ext uri="{FF2B5EF4-FFF2-40B4-BE49-F238E27FC236}">
                <a16:creationId xmlns:a16="http://schemas.microsoft.com/office/drawing/2014/main" id="{CEA97ADB-F5BC-4B3A-814F-BC30C99C2BAC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9687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4" grpId="0" animBg="1"/>
      <p:bldP spid="27" grpId="0" animBg="1"/>
      <p:bldP spid="30" grpId="0" animBg="1"/>
      <p:bldP spid="3" grpId="0" animBg="1"/>
      <p:bldP spid="35" grpId="0" animBg="1"/>
      <p:bldP spid="42" grpId="0" animBg="1"/>
      <p:bldP spid="43" grpId="0" animBg="1"/>
      <p:bldP spid="44" grpId="0" animBg="1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ângulo 45">
            <a:extLst>
              <a:ext uri="{FF2B5EF4-FFF2-40B4-BE49-F238E27FC236}">
                <a16:creationId xmlns:a16="http://schemas.microsoft.com/office/drawing/2014/main" id="{E0F710E3-C46D-4CBB-843A-28CD633BA293}"/>
              </a:ext>
            </a:extLst>
          </p:cNvPr>
          <p:cNvSpPr/>
          <p:nvPr/>
        </p:nvSpPr>
        <p:spPr>
          <a:xfrm>
            <a:off x="7951632" y="2651266"/>
            <a:ext cx="4098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200" dirty="0">
                <a:solidFill>
                  <a:schemeClr val="bg1">
                    <a:lumMod val="50000"/>
                  </a:schemeClr>
                </a:solidFill>
              </a:rPr>
              <a:t>Aquest exemple és una adaptació del presentat a: </a:t>
            </a:r>
            <a:r>
              <a:rPr lang="ca-ES" sz="1200" dirty="0" err="1">
                <a:solidFill>
                  <a:schemeClr val="bg1">
                    <a:lumMod val="50000"/>
                  </a:schemeClr>
                </a:solidFill>
              </a:rPr>
              <a:t>Lay</a:t>
            </a:r>
            <a:r>
              <a:rPr lang="ca-ES" sz="1200" dirty="0">
                <a:solidFill>
                  <a:schemeClr val="bg1">
                    <a:lumMod val="50000"/>
                  </a:schemeClr>
                </a:solidFill>
              </a:rPr>
              <a:t>, D. C. (2012). </a:t>
            </a:r>
            <a:r>
              <a:rPr lang="ca-ES" sz="1200" i="1" dirty="0">
                <a:solidFill>
                  <a:schemeClr val="bg1">
                    <a:lumMod val="50000"/>
                  </a:schemeClr>
                </a:solidFill>
              </a:rPr>
              <a:t>Linear </a:t>
            </a:r>
            <a:r>
              <a:rPr lang="ca-ES" sz="1200" i="1" dirty="0" err="1">
                <a:solidFill>
                  <a:schemeClr val="bg1">
                    <a:lumMod val="50000"/>
                  </a:schemeClr>
                </a:solidFill>
              </a:rPr>
              <a:t>algebra</a:t>
            </a:r>
            <a:r>
              <a:rPr lang="ca-ES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a-ES" sz="1200" i="1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ca-ES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a-ES" sz="1200" i="1" dirty="0" err="1">
                <a:solidFill>
                  <a:schemeClr val="bg1">
                    <a:lumMod val="50000"/>
                  </a:schemeClr>
                </a:solidFill>
              </a:rPr>
              <a:t>its</a:t>
            </a:r>
            <a:r>
              <a:rPr lang="ca-ES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a-ES" sz="1200" i="1" dirty="0" err="1">
                <a:solidFill>
                  <a:schemeClr val="bg1">
                    <a:lumMod val="50000"/>
                  </a:schemeClr>
                </a:solidFill>
              </a:rPr>
              <a:t>applications</a:t>
            </a:r>
            <a:r>
              <a:rPr lang="ca-ES" sz="12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a-ES" sz="1200" dirty="0">
                <a:solidFill>
                  <a:schemeClr val="bg1">
                    <a:lumMod val="50000"/>
                  </a:schemeClr>
                </a:solidFill>
              </a:rPr>
              <a:t>pp.17, Boston: </a:t>
            </a:r>
            <a:r>
              <a:rPr lang="ca-ES" sz="1200" dirty="0" err="1">
                <a:solidFill>
                  <a:schemeClr val="bg1">
                    <a:lumMod val="50000"/>
                  </a:schemeClr>
                </a:solidFill>
              </a:rPr>
              <a:t>Addison</a:t>
            </a:r>
            <a:r>
              <a:rPr lang="ca-ES" sz="1200" dirty="0">
                <a:solidFill>
                  <a:schemeClr val="bg1">
                    <a:lumMod val="50000"/>
                  </a:schemeClr>
                </a:solidFill>
              </a:rPr>
              <a:t>-Wesley.</a:t>
            </a:r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3875AB78-9B13-4098-AFC6-D2FBA1268763}"/>
              </a:ext>
            </a:extLst>
          </p:cNvPr>
          <p:cNvSpPr/>
          <p:nvPr/>
        </p:nvSpPr>
        <p:spPr>
          <a:xfrm>
            <a:off x="8014892" y="171051"/>
            <a:ext cx="3982835" cy="2478654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B6EE641D-9B80-4578-8373-6AE646C3A81E}"/>
              </a:ext>
            </a:extLst>
          </p:cNvPr>
          <p:cNvSpPr/>
          <p:nvPr/>
        </p:nvSpPr>
        <p:spPr>
          <a:xfrm>
            <a:off x="8014892" y="172259"/>
            <a:ext cx="3982835" cy="3796839"/>
          </a:xfrm>
          <a:prstGeom prst="roundRect">
            <a:avLst>
              <a:gd name="adj" fmla="val 287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8559"/>
            <a:ext cx="3982835" cy="4900928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B432729B-BC49-4799-A89B-8A57B363145B}"/>
              </a:ext>
            </a:extLst>
          </p:cNvPr>
          <p:cNvSpPr/>
          <p:nvPr/>
        </p:nvSpPr>
        <p:spPr>
          <a:xfrm rot="5400000">
            <a:off x="8401917" y="1841017"/>
            <a:ext cx="781150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es-ES" b="1" dirty="0" err="1">
                <a:solidFill>
                  <a:schemeClr val="tx1"/>
                </a:solidFill>
              </a:rPr>
              <a:t>Algorisme</a:t>
            </a:r>
            <a:r>
              <a:rPr lang="es-ES" b="1" dirty="0">
                <a:solidFill>
                  <a:schemeClr val="tx1"/>
                </a:solidFill>
              </a:rPr>
              <a:t> de </a:t>
            </a:r>
            <a:r>
              <a:rPr lang="es-ES" b="1" dirty="0" err="1">
                <a:solidFill>
                  <a:schemeClr val="tx1"/>
                </a:solidFill>
              </a:rPr>
              <a:t>Reducció</a:t>
            </a:r>
            <a:r>
              <a:rPr lang="es-ES" b="1" dirty="0">
                <a:solidFill>
                  <a:schemeClr val="tx1"/>
                </a:solidFill>
              </a:rPr>
              <a:t> per Files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17" name="Retângulo: Cantos Arredondados 16">
            <a:hlinkClick r:id="rId8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07D10-DBFC-4DFA-9971-B3A01DDCC2EB}"/>
              </a:ext>
            </a:extLst>
          </p:cNvPr>
          <p:cNvSpPr/>
          <p:nvPr/>
        </p:nvSpPr>
        <p:spPr>
          <a:xfrm>
            <a:off x="2148856" y="176412"/>
            <a:ext cx="5759195" cy="555702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000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FDD1656-DC18-417D-B325-C3E77AE3CADC}"/>
              </a:ext>
            </a:extLst>
          </p:cNvPr>
          <p:cNvSpPr/>
          <p:nvPr/>
        </p:nvSpPr>
        <p:spPr>
          <a:xfrm>
            <a:off x="2176377" y="270449"/>
            <a:ext cx="5779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400" dirty="0">
                <a:solidFill>
                  <a:sysClr val="windowText" lastClr="000000"/>
                </a:solidFill>
              </a:rPr>
              <a:t>Treballarem l'algorisme amb un exemple!</a:t>
            </a:r>
            <a:endParaRPr lang="ca-ES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FE495EF-13C1-4004-AFE4-229E10CCD890}"/>
              </a:ext>
            </a:extLst>
          </p:cNvPr>
          <p:cNvSpPr/>
          <p:nvPr/>
        </p:nvSpPr>
        <p:spPr>
          <a:xfrm>
            <a:off x="2078518" y="826151"/>
            <a:ext cx="2842060" cy="115077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1400" dirty="0">
              <a:solidFill>
                <a:sysClr val="windowText" lastClr="000000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E4687E5-8106-44EB-A554-3FFF135DAD74}"/>
              </a:ext>
            </a:extLst>
          </p:cNvPr>
          <p:cNvSpPr/>
          <p:nvPr/>
        </p:nvSpPr>
        <p:spPr>
          <a:xfrm>
            <a:off x="2127749" y="828000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b="1" u="sng" dirty="0">
                <a:solidFill>
                  <a:srgbClr val="F25E4F"/>
                </a:solidFill>
              </a:rPr>
              <a:t>Pas 1</a:t>
            </a:r>
            <a:r>
              <a:rPr lang="ca-ES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D9AB0B8-EDE9-44F2-9866-C49AAB002571}"/>
              </a:ext>
            </a:extLst>
          </p:cNvPr>
          <p:cNvSpPr/>
          <p:nvPr/>
        </p:nvSpPr>
        <p:spPr>
          <a:xfrm>
            <a:off x="2127749" y="1051200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dirty="0">
                <a:solidFill>
                  <a:sysClr val="windowText" lastClr="000000"/>
                </a:solidFill>
              </a:rPr>
              <a:t>Comenceu per la </a:t>
            </a:r>
            <a:r>
              <a:rPr lang="ca-ES" sz="1400" u="sng" dirty="0">
                <a:solidFill>
                  <a:sysClr val="windowText" lastClr="000000"/>
                </a:solidFill>
              </a:rPr>
              <a:t>columna diferent de zero més a l’esquerra</a:t>
            </a:r>
            <a:r>
              <a:rPr lang="ca-ES" sz="1400" dirty="0">
                <a:solidFill>
                  <a:sysClr val="windowText" lastClr="000000"/>
                </a:solidFill>
              </a:rPr>
              <a:t>. Aquesta és una columna pivot. La posició pivot és a la part superior. 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55C9A3B4-684B-4E02-AE54-02BD9AB63330}"/>
              </a:ext>
            </a:extLst>
          </p:cNvPr>
          <p:cNvSpPr/>
          <p:nvPr/>
        </p:nvSpPr>
        <p:spPr>
          <a:xfrm>
            <a:off x="5065993" y="826151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14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00C4224-6D1A-4208-87D1-8AE650FDE954}"/>
              </a:ext>
            </a:extLst>
          </p:cNvPr>
          <p:cNvSpPr/>
          <p:nvPr/>
        </p:nvSpPr>
        <p:spPr>
          <a:xfrm>
            <a:off x="5115224" y="842400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b="1" u="sng" dirty="0">
                <a:solidFill>
                  <a:srgbClr val="F25E4F"/>
                </a:solidFill>
              </a:rPr>
              <a:t>Pas 2</a:t>
            </a:r>
            <a:r>
              <a:rPr lang="ca-ES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2B666D9-4453-48F7-BD41-110EEC3C3E54}"/>
              </a:ext>
            </a:extLst>
          </p:cNvPr>
          <p:cNvSpPr/>
          <p:nvPr/>
        </p:nvSpPr>
        <p:spPr>
          <a:xfrm>
            <a:off x="5115225" y="1065600"/>
            <a:ext cx="27029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dirty="0">
                <a:solidFill>
                  <a:sysClr val="windowText" lastClr="000000"/>
                </a:solidFill>
              </a:rPr>
              <a:t>Seleccioneu una </a:t>
            </a:r>
            <a:r>
              <a:rPr lang="ca-ES" sz="1400" b="1" dirty="0">
                <a:solidFill>
                  <a:sysClr val="windowText" lastClr="000000"/>
                </a:solidFill>
              </a:rPr>
              <a:t>entrada diferent de zero </a:t>
            </a:r>
            <a:r>
              <a:rPr lang="ca-ES" sz="1400" dirty="0">
                <a:solidFill>
                  <a:sysClr val="windowText" lastClr="000000"/>
                </a:solidFill>
              </a:rPr>
              <a:t>en la columna pivot com a </a:t>
            </a:r>
            <a:r>
              <a:rPr lang="ca-ES" sz="1400" b="1" dirty="0">
                <a:solidFill>
                  <a:sysClr val="windowText" lastClr="000000"/>
                </a:solidFill>
              </a:rPr>
              <a:t>pivot</a:t>
            </a:r>
            <a:r>
              <a:rPr lang="ca-ES" sz="1400" dirty="0">
                <a:solidFill>
                  <a:sysClr val="windowText" lastClr="000000"/>
                </a:solidFill>
              </a:rPr>
              <a:t>. </a:t>
            </a:r>
            <a:r>
              <a:rPr lang="ca-ES" sz="1400" u="sng" dirty="0">
                <a:solidFill>
                  <a:sysClr val="windowText" lastClr="000000"/>
                </a:solidFill>
              </a:rPr>
              <a:t>Si cal, intercanvieu files</a:t>
            </a:r>
            <a:r>
              <a:rPr lang="ca-ES" sz="1400" dirty="0">
                <a:solidFill>
                  <a:sysClr val="windowText" lastClr="000000"/>
                </a:solidFill>
              </a:rPr>
              <a:t> per moure aquesta entrada a la posició pivot. 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23DA7D05-1901-4C09-92D3-179D5855D9C2}"/>
              </a:ext>
            </a:extLst>
          </p:cNvPr>
          <p:cNvSpPr/>
          <p:nvPr/>
        </p:nvSpPr>
        <p:spPr>
          <a:xfrm>
            <a:off x="5065993" y="2296685"/>
            <a:ext cx="2842060" cy="115705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1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823ABFF-CE80-44C8-8DE5-240C2F28D811}"/>
              </a:ext>
            </a:extLst>
          </p:cNvPr>
          <p:cNvSpPr/>
          <p:nvPr/>
        </p:nvSpPr>
        <p:spPr>
          <a:xfrm>
            <a:off x="5115224" y="2314800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b="1" u="sng" dirty="0">
                <a:solidFill>
                  <a:srgbClr val="F25E4F"/>
                </a:solidFill>
              </a:rPr>
              <a:t>Pas 3</a:t>
            </a:r>
            <a:r>
              <a:rPr lang="ca-ES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1D9005B-6099-4E03-9F84-6DE425AF2A41}"/>
              </a:ext>
            </a:extLst>
          </p:cNvPr>
          <p:cNvSpPr/>
          <p:nvPr/>
        </p:nvSpPr>
        <p:spPr>
          <a:xfrm>
            <a:off x="5115225" y="2548800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dirty="0">
                <a:solidFill>
                  <a:sysClr val="windowText" lastClr="000000"/>
                </a:solidFill>
              </a:rPr>
              <a:t>Utilitzeu les OEF (sobretot la  </a:t>
            </a:r>
            <a:r>
              <a:rPr lang="ca-ES" sz="1400" u="sng" dirty="0">
                <a:solidFill>
                  <a:sysClr val="windowText" lastClr="000000"/>
                </a:solidFill>
              </a:rPr>
              <a:t>substitució de files</a:t>
            </a:r>
            <a:r>
              <a:rPr lang="ca-ES" sz="1400" dirty="0">
                <a:solidFill>
                  <a:sysClr val="windowText" lastClr="000000"/>
                </a:solidFill>
              </a:rPr>
              <a:t>) per crear zeros en totes les posicions que hi ha a sota del pivot.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4B5B078B-4FFA-4201-94EB-F66E0807BFB2}"/>
              </a:ext>
            </a:extLst>
          </p:cNvPr>
          <p:cNvSpPr/>
          <p:nvPr/>
        </p:nvSpPr>
        <p:spPr>
          <a:xfrm>
            <a:off x="2078518" y="2116373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14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D9A003C-8FDE-4AFC-9ABC-96C5D58BDEAF}"/>
              </a:ext>
            </a:extLst>
          </p:cNvPr>
          <p:cNvSpPr/>
          <p:nvPr/>
        </p:nvSpPr>
        <p:spPr>
          <a:xfrm>
            <a:off x="2127749" y="2131200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b="1" u="sng" dirty="0">
                <a:solidFill>
                  <a:srgbClr val="F25E4F"/>
                </a:solidFill>
              </a:rPr>
              <a:t>Pas 4</a:t>
            </a:r>
            <a:r>
              <a:rPr lang="ca-ES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B1BC8E6-7A1B-415A-A336-23AA29FF696D}"/>
              </a:ext>
            </a:extLst>
          </p:cNvPr>
          <p:cNvSpPr/>
          <p:nvPr/>
        </p:nvSpPr>
        <p:spPr>
          <a:xfrm>
            <a:off x="2127749" y="2354400"/>
            <a:ext cx="27029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dirty="0">
                <a:solidFill>
                  <a:sysClr val="windowText" lastClr="000000"/>
                </a:solidFill>
              </a:rPr>
              <a:t>Cobriu la fila que conté la posició pivot i totes les files, si n’hi ha, per sobre d’ella – no les utilitzeu. </a:t>
            </a:r>
            <a:r>
              <a:rPr lang="ca-ES" sz="1400" i="1" u="sng" dirty="0">
                <a:solidFill>
                  <a:sysClr val="windowText" lastClr="000000"/>
                </a:solidFill>
              </a:rPr>
              <a:t>Apliqueu els passos 1 a 3 a la </a:t>
            </a:r>
            <a:r>
              <a:rPr lang="ca-ES" sz="1400" i="1" u="sng" dirty="0" err="1">
                <a:solidFill>
                  <a:sysClr val="windowText" lastClr="000000"/>
                </a:solidFill>
              </a:rPr>
              <a:t>submatriu</a:t>
            </a:r>
            <a:r>
              <a:rPr lang="ca-ES" sz="1400" i="1" u="sng" dirty="0">
                <a:solidFill>
                  <a:sysClr val="windowText" lastClr="000000"/>
                </a:solidFill>
              </a:rPr>
              <a:t> restant</a:t>
            </a:r>
            <a:r>
              <a:rPr lang="ca-ES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AF2A541F-550D-4B6E-AA4F-471DD07F997B}"/>
              </a:ext>
            </a:extLst>
          </p:cNvPr>
          <p:cNvSpPr/>
          <p:nvPr/>
        </p:nvSpPr>
        <p:spPr>
          <a:xfrm>
            <a:off x="4849549" y="86763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100" dirty="0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FC9AA9AD-4E55-41A9-9EB1-36AD2F7317BD}"/>
              </a:ext>
            </a:extLst>
          </p:cNvPr>
          <p:cNvSpPr/>
          <p:nvPr/>
        </p:nvSpPr>
        <p:spPr>
          <a:xfrm rot="5400000">
            <a:off x="5712669" y="2087625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100" dirty="0"/>
          </a:p>
        </p:txBody>
      </p:sp>
      <p:sp>
        <p:nvSpPr>
          <p:cNvPr id="42" name="Seta: Para a Direita 41">
            <a:extLst>
              <a:ext uri="{FF2B5EF4-FFF2-40B4-BE49-F238E27FC236}">
                <a16:creationId xmlns:a16="http://schemas.microsoft.com/office/drawing/2014/main" id="{1CB4EE92-DE02-457D-B7FA-66FE035BF2A5}"/>
              </a:ext>
            </a:extLst>
          </p:cNvPr>
          <p:cNvSpPr/>
          <p:nvPr/>
        </p:nvSpPr>
        <p:spPr>
          <a:xfrm rot="10800000">
            <a:off x="4849589" y="230721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100" dirty="0"/>
          </a:p>
        </p:txBody>
      </p:sp>
      <p:sp>
        <p:nvSpPr>
          <p:cNvPr id="43" name="Seta: Para a Direita 42">
            <a:extLst>
              <a:ext uri="{FF2B5EF4-FFF2-40B4-BE49-F238E27FC236}">
                <a16:creationId xmlns:a16="http://schemas.microsoft.com/office/drawing/2014/main" id="{630B28FD-4D1C-474E-9586-1AE0E2368AE3}"/>
              </a:ext>
            </a:extLst>
          </p:cNvPr>
          <p:cNvSpPr/>
          <p:nvPr/>
        </p:nvSpPr>
        <p:spPr>
          <a:xfrm rot="5400000" flipH="1" flipV="1">
            <a:off x="4128537" y="1850527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100" dirty="0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 dirty="0">
                <a:solidFill>
                  <a:sysClr val="windowText" lastClr="000000"/>
                </a:solidFill>
              </a:rPr>
              <a:t>Apliqueu OEF per transformar la matriu següent primer en matriu esglaonada i després en forma esglaonada reduïda.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ta: Curvada Para a Esquerda 3">
            <a:extLst>
              <a:ext uri="{FF2B5EF4-FFF2-40B4-BE49-F238E27FC236}">
                <a16:creationId xmlns:a16="http://schemas.microsoft.com/office/drawing/2014/main" id="{C84EE58F-60A8-42BA-9F88-F737970F2A63}"/>
              </a:ext>
            </a:extLst>
          </p:cNvPr>
          <p:cNvSpPr/>
          <p:nvPr/>
        </p:nvSpPr>
        <p:spPr>
          <a:xfrm>
            <a:off x="11283245" y="199599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/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/>
              <p:nvPr/>
            </p:nvSpPr>
            <p:spPr>
              <a:xfrm>
                <a:off x="10616864" y="2369422"/>
                <a:ext cx="11206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a-ES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ca-ES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6864" y="2369422"/>
                <a:ext cx="112069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Seta: Curvada Para a Esquerda 55">
            <a:extLst>
              <a:ext uri="{FF2B5EF4-FFF2-40B4-BE49-F238E27FC236}">
                <a16:creationId xmlns:a16="http://schemas.microsoft.com/office/drawing/2014/main" id="{DA4F74CB-3EA0-49B3-A0BC-67734A3B1C1B}"/>
              </a:ext>
            </a:extLst>
          </p:cNvPr>
          <p:cNvSpPr/>
          <p:nvPr/>
        </p:nvSpPr>
        <p:spPr>
          <a:xfrm>
            <a:off x="11283245" y="326884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/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ca-ES" b="1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ca-ES" b="1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ca-ES" b="1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ca-ES" dirty="0"/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FE5B0229-8E1B-428A-B798-FD515981553E}"/>
              </a:ext>
            </a:extLst>
          </p:cNvPr>
          <p:cNvSpPr/>
          <p:nvPr/>
        </p:nvSpPr>
        <p:spPr>
          <a:xfrm>
            <a:off x="8702473" y="2764624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/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tângulo 61">
            <a:extLst>
              <a:ext uri="{FF2B5EF4-FFF2-40B4-BE49-F238E27FC236}">
                <a16:creationId xmlns:a16="http://schemas.microsoft.com/office/drawing/2014/main" id="{9DDEC0BE-4D7F-45E2-BFC8-04BE166B6F49}"/>
              </a:ext>
            </a:extLst>
          </p:cNvPr>
          <p:cNvSpPr/>
          <p:nvPr/>
        </p:nvSpPr>
        <p:spPr>
          <a:xfrm>
            <a:off x="8296902" y="2395757"/>
            <a:ext cx="12659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b="1" dirty="0">
                <a:solidFill>
                  <a:schemeClr val="accent4"/>
                </a:solidFill>
              </a:rPr>
              <a:t>Columna Pivot</a:t>
            </a:r>
            <a:endParaRPr lang="ca-ES" sz="1400" dirty="0">
              <a:solidFill>
                <a:schemeClr val="accent4"/>
              </a:solidFill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B3C36EF-1C7E-4461-A838-58CF739D6EDF}"/>
              </a:ext>
            </a:extLst>
          </p:cNvPr>
          <p:cNvSpPr/>
          <p:nvPr/>
        </p:nvSpPr>
        <p:spPr>
          <a:xfrm>
            <a:off x="8782259" y="3969098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93A04D77-9A05-424E-8A81-ED9FFBE57382}"/>
              </a:ext>
            </a:extLst>
          </p:cNvPr>
          <p:cNvSpPr/>
          <p:nvPr/>
        </p:nvSpPr>
        <p:spPr>
          <a:xfrm>
            <a:off x="8145078" y="2740084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b="1" dirty="0">
                <a:solidFill>
                  <a:srgbClr val="F25E4F"/>
                </a:solidFill>
              </a:rPr>
              <a:t>Pivot</a:t>
            </a:r>
            <a:endParaRPr lang="ca-ES" sz="1400" dirty="0">
              <a:solidFill>
                <a:srgbClr val="F25E4F"/>
              </a:solidFill>
            </a:endParaRPr>
          </a:p>
        </p:txBody>
      </p:sp>
      <p:sp>
        <p:nvSpPr>
          <p:cNvPr id="50" name="Retângulo: Cantos Arredondados 17">
            <a:hlinkClick r:id="rId15" action="ppaction://hlinksldjump"/>
            <a:extLst>
              <a:ext uri="{FF2B5EF4-FFF2-40B4-BE49-F238E27FC236}">
                <a16:creationId xmlns:a16="http://schemas.microsoft.com/office/drawing/2014/main" id="{6F315567-D412-4E2F-815A-C20380FE6477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15750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25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75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53" grpId="0" animBg="1"/>
      <p:bldP spid="55" grpId="0" animBg="1"/>
      <p:bldP spid="52" grpId="0" animBg="1"/>
      <p:bldP spid="18" grpId="0" animBg="1"/>
      <p:bldP spid="20" grpId="0" animBg="1"/>
      <p:bldP spid="21" grpId="0"/>
      <p:bldP spid="22" grpId="0"/>
      <p:bldP spid="24" grpId="0" animBg="1"/>
      <p:bldP spid="25" grpId="0"/>
      <p:bldP spid="26" grpId="0"/>
      <p:bldP spid="27" grpId="0" animBg="1"/>
      <p:bldP spid="28" grpId="0"/>
      <p:bldP spid="29" grpId="0"/>
      <p:bldP spid="30" grpId="0" animBg="1"/>
      <p:bldP spid="32" grpId="0"/>
      <p:bldP spid="33" grpId="0"/>
      <p:bldP spid="3" grpId="0" animBg="1"/>
      <p:bldP spid="35" grpId="0" animBg="1"/>
      <p:bldP spid="42" grpId="0" animBg="1"/>
      <p:bldP spid="43" grpId="0" animBg="1"/>
      <p:bldP spid="49" grpId="0"/>
      <p:bldP spid="51" grpId="0"/>
      <p:bldP spid="4" grpId="0" animBg="1"/>
      <p:bldP spid="54" grpId="0"/>
      <p:bldP spid="5" grpId="0"/>
      <p:bldP spid="56" grpId="0" animBg="1"/>
      <p:bldP spid="57" grpId="0"/>
      <p:bldP spid="58" grpId="0" animBg="1"/>
      <p:bldP spid="61" grpId="0"/>
      <p:bldP spid="62" grpId="0"/>
      <p:bldP spid="6" grpId="0" animBg="1"/>
      <p:bldP spid="6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tângulo: Cantos Arredondados 64">
            <a:extLst>
              <a:ext uri="{FF2B5EF4-FFF2-40B4-BE49-F238E27FC236}">
                <a16:creationId xmlns:a16="http://schemas.microsoft.com/office/drawing/2014/main" id="{B8FDE869-2DAE-417E-BE15-CF5322076AD6}"/>
              </a:ext>
            </a:extLst>
          </p:cNvPr>
          <p:cNvSpPr/>
          <p:nvPr/>
        </p:nvSpPr>
        <p:spPr>
          <a:xfrm>
            <a:off x="8014887" y="172259"/>
            <a:ext cx="3982835" cy="4900928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B432729B-BC49-4799-A89B-8A57B363145B}"/>
              </a:ext>
            </a:extLst>
          </p:cNvPr>
          <p:cNvSpPr/>
          <p:nvPr/>
        </p:nvSpPr>
        <p:spPr>
          <a:xfrm rot="5400000">
            <a:off x="8401917" y="1841017"/>
            <a:ext cx="781150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es-ES" b="1" dirty="0" err="1">
                <a:solidFill>
                  <a:schemeClr val="tx1"/>
                </a:solidFill>
              </a:rPr>
              <a:t>Algorisme</a:t>
            </a:r>
            <a:r>
              <a:rPr lang="es-ES" b="1" dirty="0">
                <a:solidFill>
                  <a:schemeClr val="tx1"/>
                </a:solidFill>
              </a:rPr>
              <a:t> de </a:t>
            </a:r>
            <a:r>
              <a:rPr lang="es-ES" b="1" dirty="0" err="1">
                <a:solidFill>
                  <a:schemeClr val="tx1"/>
                </a:solidFill>
              </a:rPr>
              <a:t>Reducció</a:t>
            </a:r>
            <a:r>
              <a:rPr lang="es-ES" b="1" dirty="0">
                <a:solidFill>
                  <a:schemeClr val="tx1"/>
                </a:solidFill>
              </a:rPr>
              <a:t> per Files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17" name="Retângulo: Cantos Arredondados 16">
            <a:hlinkClick r:id="rId8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07D10-DBFC-4DFA-9971-B3A01DDCC2EB}"/>
              </a:ext>
            </a:extLst>
          </p:cNvPr>
          <p:cNvSpPr/>
          <p:nvPr/>
        </p:nvSpPr>
        <p:spPr>
          <a:xfrm>
            <a:off x="2148856" y="176412"/>
            <a:ext cx="5759195" cy="555702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000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FDD1656-DC18-417D-B325-C3E77AE3CADC}"/>
              </a:ext>
            </a:extLst>
          </p:cNvPr>
          <p:cNvSpPr/>
          <p:nvPr/>
        </p:nvSpPr>
        <p:spPr>
          <a:xfrm>
            <a:off x="2176377" y="270449"/>
            <a:ext cx="5779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400" dirty="0">
                <a:solidFill>
                  <a:sysClr val="windowText" lastClr="000000"/>
                </a:solidFill>
              </a:rPr>
              <a:t>Treballarem l'algorisme amb un exemple!</a:t>
            </a:r>
            <a:endParaRPr lang="ca-ES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FE495EF-13C1-4004-AFE4-229E10CCD890}"/>
              </a:ext>
            </a:extLst>
          </p:cNvPr>
          <p:cNvSpPr/>
          <p:nvPr/>
        </p:nvSpPr>
        <p:spPr>
          <a:xfrm>
            <a:off x="2078518" y="826151"/>
            <a:ext cx="2842060" cy="1150777"/>
          </a:xfrm>
          <a:prstGeom prst="roundRect">
            <a:avLst>
              <a:gd name="adj" fmla="val 8023"/>
            </a:avLst>
          </a:prstGeom>
          <a:solidFill>
            <a:schemeClr val="accent2">
              <a:lumMod val="40000"/>
              <a:lumOff val="60000"/>
            </a:schemeClr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1400" dirty="0">
              <a:solidFill>
                <a:sysClr val="windowText" lastClr="000000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E4687E5-8106-44EB-A554-3FFF135DAD74}"/>
              </a:ext>
            </a:extLst>
          </p:cNvPr>
          <p:cNvSpPr/>
          <p:nvPr/>
        </p:nvSpPr>
        <p:spPr>
          <a:xfrm>
            <a:off x="2127749" y="828000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b="1" u="sng" dirty="0">
                <a:solidFill>
                  <a:srgbClr val="F25E4F"/>
                </a:solidFill>
              </a:rPr>
              <a:t>Pas 1</a:t>
            </a:r>
            <a:r>
              <a:rPr lang="ca-ES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D9AB0B8-EDE9-44F2-9866-C49AAB002571}"/>
              </a:ext>
            </a:extLst>
          </p:cNvPr>
          <p:cNvSpPr/>
          <p:nvPr/>
        </p:nvSpPr>
        <p:spPr>
          <a:xfrm>
            <a:off x="2127749" y="1051200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dirty="0">
                <a:solidFill>
                  <a:sysClr val="windowText" lastClr="000000"/>
                </a:solidFill>
              </a:rPr>
              <a:t>Comenceu per la </a:t>
            </a:r>
            <a:r>
              <a:rPr lang="ca-ES" sz="1400" u="sng" dirty="0">
                <a:solidFill>
                  <a:sysClr val="windowText" lastClr="000000"/>
                </a:solidFill>
              </a:rPr>
              <a:t>columna diferent de zero més a l’esquerra</a:t>
            </a:r>
            <a:r>
              <a:rPr lang="ca-ES" sz="1400" dirty="0">
                <a:solidFill>
                  <a:sysClr val="windowText" lastClr="000000"/>
                </a:solidFill>
              </a:rPr>
              <a:t>. Aquesta és una columna pivot. La posició pivot és a la part superior. 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55C9A3B4-684B-4E02-AE54-02BD9AB63330}"/>
              </a:ext>
            </a:extLst>
          </p:cNvPr>
          <p:cNvSpPr/>
          <p:nvPr/>
        </p:nvSpPr>
        <p:spPr>
          <a:xfrm>
            <a:off x="5065993" y="826151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14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00C4224-6D1A-4208-87D1-8AE650FDE954}"/>
              </a:ext>
            </a:extLst>
          </p:cNvPr>
          <p:cNvSpPr/>
          <p:nvPr/>
        </p:nvSpPr>
        <p:spPr>
          <a:xfrm>
            <a:off x="5115224" y="842400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b="1" u="sng" dirty="0">
                <a:solidFill>
                  <a:srgbClr val="F25E4F"/>
                </a:solidFill>
              </a:rPr>
              <a:t>Pas 2</a:t>
            </a:r>
            <a:r>
              <a:rPr lang="ca-ES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2B666D9-4453-48F7-BD41-110EEC3C3E54}"/>
              </a:ext>
            </a:extLst>
          </p:cNvPr>
          <p:cNvSpPr/>
          <p:nvPr/>
        </p:nvSpPr>
        <p:spPr>
          <a:xfrm>
            <a:off x="5115225" y="1065600"/>
            <a:ext cx="27029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dirty="0">
                <a:solidFill>
                  <a:sysClr val="windowText" lastClr="000000"/>
                </a:solidFill>
              </a:rPr>
              <a:t>Seleccioneu una </a:t>
            </a:r>
            <a:r>
              <a:rPr lang="ca-ES" sz="1400" b="1" dirty="0">
                <a:solidFill>
                  <a:sysClr val="windowText" lastClr="000000"/>
                </a:solidFill>
              </a:rPr>
              <a:t>entrada diferent de zero </a:t>
            </a:r>
            <a:r>
              <a:rPr lang="ca-ES" sz="1400" dirty="0">
                <a:solidFill>
                  <a:sysClr val="windowText" lastClr="000000"/>
                </a:solidFill>
              </a:rPr>
              <a:t>en la columna pivot com a </a:t>
            </a:r>
            <a:r>
              <a:rPr lang="ca-ES" sz="1400" b="1" dirty="0">
                <a:solidFill>
                  <a:sysClr val="windowText" lastClr="000000"/>
                </a:solidFill>
              </a:rPr>
              <a:t>pivot</a:t>
            </a:r>
            <a:r>
              <a:rPr lang="ca-ES" sz="1400" dirty="0">
                <a:solidFill>
                  <a:sysClr val="windowText" lastClr="000000"/>
                </a:solidFill>
              </a:rPr>
              <a:t>. </a:t>
            </a:r>
            <a:r>
              <a:rPr lang="ca-ES" sz="1400" u="sng" dirty="0">
                <a:solidFill>
                  <a:sysClr val="windowText" lastClr="000000"/>
                </a:solidFill>
              </a:rPr>
              <a:t>Si cal, intercanvieu files</a:t>
            </a:r>
            <a:r>
              <a:rPr lang="ca-ES" sz="1400" dirty="0">
                <a:solidFill>
                  <a:sysClr val="windowText" lastClr="000000"/>
                </a:solidFill>
              </a:rPr>
              <a:t> per moure aquesta entrada a la posició pivot. 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23DA7D05-1901-4C09-92D3-179D5855D9C2}"/>
              </a:ext>
            </a:extLst>
          </p:cNvPr>
          <p:cNvSpPr/>
          <p:nvPr/>
        </p:nvSpPr>
        <p:spPr>
          <a:xfrm>
            <a:off x="5065993" y="2296685"/>
            <a:ext cx="2842060" cy="115705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1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823ABFF-CE80-44C8-8DE5-240C2F28D811}"/>
              </a:ext>
            </a:extLst>
          </p:cNvPr>
          <p:cNvSpPr/>
          <p:nvPr/>
        </p:nvSpPr>
        <p:spPr>
          <a:xfrm>
            <a:off x="5115224" y="2314800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b="1" u="sng" dirty="0">
                <a:solidFill>
                  <a:srgbClr val="F25E4F"/>
                </a:solidFill>
              </a:rPr>
              <a:t>Pas 3</a:t>
            </a:r>
            <a:r>
              <a:rPr lang="ca-ES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1D9005B-6099-4E03-9F84-6DE425AF2A41}"/>
              </a:ext>
            </a:extLst>
          </p:cNvPr>
          <p:cNvSpPr/>
          <p:nvPr/>
        </p:nvSpPr>
        <p:spPr>
          <a:xfrm>
            <a:off x="5115225" y="2548800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dirty="0">
                <a:solidFill>
                  <a:sysClr val="windowText" lastClr="000000"/>
                </a:solidFill>
              </a:rPr>
              <a:t>Utilitzeu les OEF (sobretot la  </a:t>
            </a:r>
            <a:r>
              <a:rPr lang="ca-ES" sz="1400" u="sng" dirty="0">
                <a:solidFill>
                  <a:sysClr val="windowText" lastClr="000000"/>
                </a:solidFill>
              </a:rPr>
              <a:t>substitució de files</a:t>
            </a:r>
            <a:r>
              <a:rPr lang="ca-ES" sz="1400" dirty="0">
                <a:solidFill>
                  <a:sysClr val="windowText" lastClr="000000"/>
                </a:solidFill>
              </a:rPr>
              <a:t>) per crear zeros en totes les posicions que hi ha a sota del pivot.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4B5B078B-4FFA-4201-94EB-F66E0807BFB2}"/>
              </a:ext>
            </a:extLst>
          </p:cNvPr>
          <p:cNvSpPr/>
          <p:nvPr/>
        </p:nvSpPr>
        <p:spPr>
          <a:xfrm>
            <a:off x="2078518" y="2116373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14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D9A003C-8FDE-4AFC-9ABC-96C5D58BDEAF}"/>
              </a:ext>
            </a:extLst>
          </p:cNvPr>
          <p:cNvSpPr/>
          <p:nvPr/>
        </p:nvSpPr>
        <p:spPr>
          <a:xfrm>
            <a:off x="2127749" y="2131200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b="1" u="sng" dirty="0">
                <a:solidFill>
                  <a:srgbClr val="F25E4F"/>
                </a:solidFill>
              </a:rPr>
              <a:t>Pas 4</a:t>
            </a:r>
            <a:r>
              <a:rPr lang="ca-ES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B1BC8E6-7A1B-415A-A336-23AA29FF696D}"/>
              </a:ext>
            </a:extLst>
          </p:cNvPr>
          <p:cNvSpPr/>
          <p:nvPr/>
        </p:nvSpPr>
        <p:spPr>
          <a:xfrm>
            <a:off x="2127749" y="2354400"/>
            <a:ext cx="27029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dirty="0">
                <a:solidFill>
                  <a:sysClr val="windowText" lastClr="000000"/>
                </a:solidFill>
              </a:rPr>
              <a:t>Cobriu la fila que conté la posició pivot i totes les files, si n’hi ha, per sobre d’ella – no les utilitzeu. </a:t>
            </a:r>
            <a:r>
              <a:rPr lang="ca-ES" sz="1400" i="1" u="sng" dirty="0">
                <a:solidFill>
                  <a:sysClr val="windowText" lastClr="000000"/>
                </a:solidFill>
              </a:rPr>
              <a:t>Apliqueu els passos 1 a 3 a la </a:t>
            </a:r>
            <a:r>
              <a:rPr lang="ca-ES" sz="1400" i="1" u="sng" dirty="0" err="1">
                <a:solidFill>
                  <a:sysClr val="windowText" lastClr="000000"/>
                </a:solidFill>
              </a:rPr>
              <a:t>submatriu</a:t>
            </a:r>
            <a:r>
              <a:rPr lang="ca-ES" sz="1400" i="1" u="sng" dirty="0">
                <a:solidFill>
                  <a:sysClr val="windowText" lastClr="000000"/>
                </a:solidFill>
              </a:rPr>
              <a:t> restant</a:t>
            </a:r>
            <a:r>
              <a:rPr lang="ca-ES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AF2A541F-550D-4B6E-AA4F-471DD07F997B}"/>
              </a:ext>
            </a:extLst>
          </p:cNvPr>
          <p:cNvSpPr/>
          <p:nvPr/>
        </p:nvSpPr>
        <p:spPr>
          <a:xfrm>
            <a:off x="4849549" y="86763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100" dirty="0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FC9AA9AD-4E55-41A9-9EB1-36AD2F7317BD}"/>
              </a:ext>
            </a:extLst>
          </p:cNvPr>
          <p:cNvSpPr/>
          <p:nvPr/>
        </p:nvSpPr>
        <p:spPr>
          <a:xfrm rot="5400000">
            <a:off x="5712669" y="2087625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100" dirty="0"/>
          </a:p>
        </p:txBody>
      </p:sp>
      <p:sp>
        <p:nvSpPr>
          <p:cNvPr id="42" name="Seta: Para a Direita 41">
            <a:extLst>
              <a:ext uri="{FF2B5EF4-FFF2-40B4-BE49-F238E27FC236}">
                <a16:creationId xmlns:a16="http://schemas.microsoft.com/office/drawing/2014/main" id="{1CB4EE92-DE02-457D-B7FA-66FE035BF2A5}"/>
              </a:ext>
            </a:extLst>
          </p:cNvPr>
          <p:cNvSpPr/>
          <p:nvPr/>
        </p:nvSpPr>
        <p:spPr>
          <a:xfrm rot="10800000">
            <a:off x="4849589" y="230721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100" dirty="0"/>
          </a:p>
        </p:txBody>
      </p:sp>
      <p:sp>
        <p:nvSpPr>
          <p:cNvPr id="43" name="Seta: Para a Direita 42">
            <a:extLst>
              <a:ext uri="{FF2B5EF4-FFF2-40B4-BE49-F238E27FC236}">
                <a16:creationId xmlns:a16="http://schemas.microsoft.com/office/drawing/2014/main" id="{630B28FD-4D1C-474E-9586-1AE0E2368AE3}"/>
              </a:ext>
            </a:extLst>
          </p:cNvPr>
          <p:cNvSpPr/>
          <p:nvPr/>
        </p:nvSpPr>
        <p:spPr>
          <a:xfrm rot="5400000" flipH="1" flipV="1">
            <a:off x="4128537" y="1850527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100" dirty="0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 dirty="0">
                <a:solidFill>
                  <a:sysClr val="windowText" lastClr="000000"/>
                </a:solidFill>
              </a:rPr>
              <a:t>Apliqueu OEF per transformar la matriu següent primer en matriu esglaonada i després en forma esglaonada reduïda.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ta: Curvada Para a Esquerda 3">
            <a:extLst>
              <a:ext uri="{FF2B5EF4-FFF2-40B4-BE49-F238E27FC236}">
                <a16:creationId xmlns:a16="http://schemas.microsoft.com/office/drawing/2014/main" id="{C84EE58F-60A8-42BA-9F88-F737970F2A63}"/>
              </a:ext>
            </a:extLst>
          </p:cNvPr>
          <p:cNvSpPr/>
          <p:nvPr/>
        </p:nvSpPr>
        <p:spPr>
          <a:xfrm>
            <a:off x="11283245" y="199599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/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/>
              <p:nvPr/>
            </p:nvSpPr>
            <p:spPr>
              <a:xfrm>
                <a:off x="10616864" y="2369422"/>
                <a:ext cx="11206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a-ES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ca-ES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6864" y="2369422"/>
                <a:ext cx="112069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Seta: Curvada Para a Esquerda 55">
            <a:extLst>
              <a:ext uri="{FF2B5EF4-FFF2-40B4-BE49-F238E27FC236}">
                <a16:creationId xmlns:a16="http://schemas.microsoft.com/office/drawing/2014/main" id="{DA4F74CB-3EA0-49B3-A0BC-67734A3B1C1B}"/>
              </a:ext>
            </a:extLst>
          </p:cNvPr>
          <p:cNvSpPr/>
          <p:nvPr/>
        </p:nvSpPr>
        <p:spPr>
          <a:xfrm>
            <a:off x="11283245" y="326884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/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ca-ES" b="1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ca-ES" b="1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ca-ES" b="1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ca-ES" dirty="0"/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FE5B0229-8E1B-428A-B798-FD515981553E}"/>
              </a:ext>
            </a:extLst>
          </p:cNvPr>
          <p:cNvSpPr/>
          <p:nvPr/>
        </p:nvSpPr>
        <p:spPr>
          <a:xfrm>
            <a:off x="8702473" y="2764624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158CE19E-1979-48EA-B44B-C5C3EC11FC49}"/>
              </a:ext>
            </a:extLst>
          </p:cNvPr>
          <p:cNvSpPr/>
          <p:nvPr/>
        </p:nvSpPr>
        <p:spPr>
          <a:xfrm rot="5400000">
            <a:off x="8982745" y="4299535"/>
            <a:ext cx="546422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/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tângulo 61">
            <a:extLst>
              <a:ext uri="{FF2B5EF4-FFF2-40B4-BE49-F238E27FC236}">
                <a16:creationId xmlns:a16="http://schemas.microsoft.com/office/drawing/2014/main" id="{9DDEC0BE-4D7F-45E2-BFC8-04BE166B6F49}"/>
              </a:ext>
            </a:extLst>
          </p:cNvPr>
          <p:cNvSpPr/>
          <p:nvPr/>
        </p:nvSpPr>
        <p:spPr>
          <a:xfrm>
            <a:off x="8296902" y="2395757"/>
            <a:ext cx="12659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b="1" dirty="0">
                <a:solidFill>
                  <a:schemeClr val="accent4"/>
                </a:solidFill>
              </a:rPr>
              <a:t>Columna Pivot</a:t>
            </a:r>
            <a:endParaRPr lang="ca-ES" sz="1400" dirty="0">
              <a:solidFill>
                <a:schemeClr val="accent4"/>
              </a:solidFill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B3C36EF-1C7E-4461-A838-58CF739D6EDF}"/>
              </a:ext>
            </a:extLst>
          </p:cNvPr>
          <p:cNvSpPr/>
          <p:nvPr/>
        </p:nvSpPr>
        <p:spPr>
          <a:xfrm>
            <a:off x="8782259" y="3969098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CC87B4A9-78BD-43B8-8459-08CEAECBE0F3}"/>
              </a:ext>
            </a:extLst>
          </p:cNvPr>
          <p:cNvSpPr/>
          <p:nvPr/>
        </p:nvSpPr>
        <p:spPr>
          <a:xfrm>
            <a:off x="8487907" y="4708920"/>
            <a:ext cx="17669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b="1" dirty="0">
                <a:solidFill>
                  <a:schemeClr val="accent4"/>
                </a:solidFill>
              </a:rPr>
              <a:t>Nova Columna Pivot</a:t>
            </a:r>
            <a:endParaRPr lang="ca-ES" sz="1400" dirty="0">
              <a:solidFill>
                <a:schemeClr val="accent4"/>
              </a:solidFill>
            </a:endParaRP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93A04D77-9A05-424E-8A81-ED9FFBE57382}"/>
              </a:ext>
            </a:extLst>
          </p:cNvPr>
          <p:cNvSpPr/>
          <p:nvPr/>
        </p:nvSpPr>
        <p:spPr>
          <a:xfrm>
            <a:off x="8145078" y="2740084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b="1" dirty="0">
                <a:solidFill>
                  <a:srgbClr val="F25E4F"/>
                </a:solidFill>
              </a:rPr>
              <a:t>Pivot</a:t>
            </a:r>
            <a:endParaRPr lang="ca-ES" sz="1400" dirty="0">
              <a:solidFill>
                <a:srgbClr val="F25E4F"/>
              </a:solidFill>
            </a:endParaRPr>
          </a:p>
        </p:txBody>
      </p:sp>
      <p:sp>
        <p:nvSpPr>
          <p:cNvPr id="66" name="Seta: Curvada Para a Esquerda 65">
            <a:extLst>
              <a:ext uri="{FF2B5EF4-FFF2-40B4-BE49-F238E27FC236}">
                <a16:creationId xmlns:a16="http://schemas.microsoft.com/office/drawing/2014/main" id="{5BAD28E8-33DC-46F8-8821-33D1528222A6}"/>
              </a:ext>
            </a:extLst>
          </p:cNvPr>
          <p:cNvSpPr/>
          <p:nvPr/>
        </p:nvSpPr>
        <p:spPr>
          <a:xfrm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12D1204-23AE-4213-866E-15DB50485AFC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824346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ca-ES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ca-ES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ca-ES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ca-ES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12D1204-23AE-4213-866E-15DB50485A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824346" cy="61093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Oval 67">
            <a:extLst>
              <a:ext uri="{FF2B5EF4-FFF2-40B4-BE49-F238E27FC236}">
                <a16:creationId xmlns:a16="http://schemas.microsoft.com/office/drawing/2014/main" id="{D4D58774-C1E3-44CB-94C8-9A6B53592218}"/>
              </a:ext>
            </a:extLst>
          </p:cNvPr>
          <p:cNvSpPr/>
          <p:nvPr/>
        </p:nvSpPr>
        <p:spPr>
          <a:xfrm>
            <a:off x="9104121" y="4209802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tângulo: Cantos Arredondados 69">
            <a:extLst>
              <a:ext uri="{FF2B5EF4-FFF2-40B4-BE49-F238E27FC236}">
                <a16:creationId xmlns:a16="http://schemas.microsoft.com/office/drawing/2014/main" id="{642B5B3C-F69A-4108-866F-B6A94BA6A14A}"/>
              </a:ext>
            </a:extLst>
          </p:cNvPr>
          <p:cNvSpPr/>
          <p:nvPr/>
        </p:nvSpPr>
        <p:spPr>
          <a:xfrm>
            <a:off x="8782259" y="5316814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3" name="Seta: Para Baixo 72">
            <a:extLst>
              <a:ext uri="{FF2B5EF4-FFF2-40B4-BE49-F238E27FC236}">
                <a16:creationId xmlns:a16="http://schemas.microsoft.com/office/drawing/2014/main" id="{E82C00F6-7440-42A1-BA62-981D63085A9C}"/>
              </a:ext>
            </a:extLst>
          </p:cNvPr>
          <p:cNvSpPr/>
          <p:nvPr/>
        </p:nvSpPr>
        <p:spPr>
          <a:xfrm rot="16200000">
            <a:off x="7952877" y="4803310"/>
            <a:ext cx="473082" cy="641935"/>
          </a:xfrm>
          <a:prstGeom prst="downArrow">
            <a:avLst>
              <a:gd name="adj1" fmla="val 50000"/>
              <a:gd name="adj2" fmla="val 5156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4" name="CaixaDeTexto 73">
                <a:extLst>
                  <a:ext uri="{FF2B5EF4-FFF2-40B4-BE49-F238E27FC236}">
                    <a16:creationId xmlns:a16="http://schemas.microsoft.com/office/drawing/2014/main" id="{C046EBAB-BDEB-40B3-8C38-FF9D976640C0}"/>
                  </a:ext>
                </a:extLst>
              </p:cNvPr>
              <p:cNvSpPr txBox="1"/>
              <p:nvPr/>
            </p:nvSpPr>
            <p:spPr>
              <a:xfrm>
                <a:off x="3822233" y="4548609"/>
                <a:ext cx="4055756" cy="104509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ca-ES" dirty="0"/>
                  <a:t>Primer podríem haver </a:t>
                </a:r>
                <a:r>
                  <a:rPr lang="ca-ES" dirty="0" err="1"/>
                  <a:t>reescalat</a:t>
                </a:r>
                <a:r>
                  <a:rPr lang="ca-ES" dirty="0"/>
                  <a:t> la 2a fila: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ca-ES" b="1" i="1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ca-ES" b="1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a-ES" b="1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ca-ES" b="1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ca-ES" dirty="0"/>
                  <a:t>, i després substituir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ca-ES" b="1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dirty="0"/>
                  <a:t>sense utilitzar fraccions: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ca-ES" b="1" i="1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ca-ES" b="1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ca-ES" b="1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ca-ES" dirty="0"/>
              </a:p>
            </p:txBody>
          </p:sp>
        </mc:Choice>
        <mc:Fallback>
          <p:sp>
            <p:nvSpPr>
              <p:cNvPr id="74" name="CaixaDeTexto 73">
                <a:extLst>
                  <a:ext uri="{FF2B5EF4-FFF2-40B4-BE49-F238E27FC236}">
                    <a16:creationId xmlns:a16="http://schemas.microsoft.com/office/drawing/2014/main" id="{C046EBAB-BDEB-40B3-8C38-FF9D97664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233" y="4548609"/>
                <a:ext cx="4055756" cy="1045094"/>
              </a:xfrm>
              <a:prstGeom prst="rect">
                <a:avLst/>
              </a:prstGeom>
              <a:blipFill>
                <a:blip r:embed="rId17"/>
                <a:stretch>
                  <a:fillRect b="-505"/>
                </a:stretch>
              </a:blip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tângulo: Cantos Arredondados 75">
            <a:extLst>
              <a:ext uri="{FF2B5EF4-FFF2-40B4-BE49-F238E27FC236}">
                <a16:creationId xmlns:a16="http://schemas.microsoft.com/office/drawing/2014/main" id="{5D544298-8458-453D-98F7-D3B6409FEF21}"/>
              </a:ext>
            </a:extLst>
          </p:cNvPr>
          <p:cNvSpPr/>
          <p:nvPr/>
        </p:nvSpPr>
        <p:spPr>
          <a:xfrm>
            <a:off x="8782259" y="5567300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D48F4321-74EE-4135-8CFD-188DACB938E0}"/>
              </a:ext>
            </a:extLst>
          </p:cNvPr>
          <p:cNvSpPr/>
          <p:nvPr/>
        </p:nvSpPr>
        <p:spPr>
          <a:xfrm>
            <a:off x="8153948" y="4170649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b="1" dirty="0">
                <a:solidFill>
                  <a:srgbClr val="F25E4F"/>
                </a:solidFill>
              </a:rPr>
              <a:t>Pivot</a:t>
            </a:r>
            <a:endParaRPr lang="ca-ES" sz="1400" dirty="0">
              <a:solidFill>
                <a:srgbClr val="F25E4F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6BAAEE0-A737-4DD4-85E3-E232848C36F1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33570B47-ED77-4033-9B60-471F6CBEC7C0}"/>
              </a:ext>
            </a:extLst>
          </p:cNvPr>
          <p:cNvSpPr/>
          <p:nvPr/>
        </p:nvSpPr>
        <p:spPr>
          <a:xfrm>
            <a:off x="10254839" y="6111428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b="1" dirty="0">
                <a:solidFill>
                  <a:srgbClr val="F25E4F"/>
                </a:solidFill>
              </a:rPr>
              <a:t>Pivot</a:t>
            </a:r>
            <a:endParaRPr lang="ca-ES" sz="1400" dirty="0">
              <a:solidFill>
                <a:srgbClr val="F25E4F"/>
              </a:solidFill>
            </a:endParaRPr>
          </a:p>
        </p:txBody>
      </p:sp>
      <p:sp>
        <p:nvSpPr>
          <p:cNvPr id="71" name="Retângulo: Cantos Arredondados 17">
            <a:hlinkClick r:id="rId18" action="ppaction://hlinksldjump"/>
            <a:extLst>
              <a:ext uri="{FF2B5EF4-FFF2-40B4-BE49-F238E27FC236}">
                <a16:creationId xmlns:a16="http://schemas.microsoft.com/office/drawing/2014/main" id="{19C6CE57-1EA2-4A2F-9FD7-9C7282046EB7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402622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2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3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7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8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0" grpId="0" animBg="1"/>
      <p:bldP spid="63" grpId="0"/>
      <p:bldP spid="66" grpId="0" animBg="1"/>
      <p:bldP spid="67" grpId="0"/>
      <p:bldP spid="68" grpId="0" animBg="1"/>
      <p:bldP spid="69" grpId="0"/>
      <p:bldP spid="70" grpId="0" animBg="1"/>
      <p:bldP spid="73" grpId="0" animBg="1"/>
      <p:bldP spid="73" grpId="1" animBg="1"/>
      <p:bldP spid="74" grpId="0" animBg="1"/>
      <p:bldP spid="74" grpId="1" animBg="1"/>
      <p:bldP spid="76" grpId="0" animBg="1"/>
      <p:bldP spid="77" grpId="0"/>
      <p:bldP spid="78" grpId="0" animBg="1"/>
      <p:bldP spid="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B432729B-BC49-4799-A89B-8A57B363145B}"/>
              </a:ext>
            </a:extLst>
          </p:cNvPr>
          <p:cNvSpPr/>
          <p:nvPr/>
        </p:nvSpPr>
        <p:spPr>
          <a:xfrm rot="5400000">
            <a:off x="8401917" y="1841017"/>
            <a:ext cx="781150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es-ES" b="1" dirty="0" err="1">
                <a:solidFill>
                  <a:schemeClr val="tx1"/>
                </a:solidFill>
              </a:rPr>
              <a:t>Algorisme</a:t>
            </a:r>
            <a:r>
              <a:rPr lang="es-ES" b="1" dirty="0">
                <a:solidFill>
                  <a:schemeClr val="tx1"/>
                </a:solidFill>
              </a:rPr>
              <a:t> de </a:t>
            </a:r>
            <a:r>
              <a:rPr lang="es-ES" b="1" dirty="0" err="1">
                <a:solidFill>
                  <a:schemeClr val="tx1"/>
                </a:solidFill>
              </a:rPr>
              <a:t>Reducció</a:t>
            </a:r>
            <a:r>
              <a:rPr lang="es-ES" b="1" dirty="0">
                <a:solidFill>
                  <a:schemeClr val="tx1"/>
                </a:solidFill>
              </a:rPr>
              <a:t> per Files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17" name="Retângulo: Cantos Arredondados 16">
            <a:hlinkClick r:id="rId8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07D10-DBFC-4DFA-9971-B3A01DDCC2EB}"/>
              </a:ext>
            </a:extLst>
          </p:cNvPr>
          <p:cNvSpPr/>
          <p:nvPr/>
        </p:nvSpPr>
        <p:spPr>
          <a:xfrm>
            <a:off x="2148856" y="176412"/>
            <a:ext cx="5759195" cy="555702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000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FDD1656-DC18-417D-B325-C3E77AE3CADC}"/>
              </a:ext>
            </a:extLst>
          </p:cNvPr>
          <p:cNvSpPr/>
          <p:nvPr/>
        </p:nvSpPr>
        <p:spPr>
          <a:xfrm>
            <a:off x="2176377" y="270449"/>
            <a:ext cx="5779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400" dirty="0">
                <a:solidFill>
                  <a:sysClr val="windowText" lastClr="000000"/>
                </a:solidFill>
              </a:rPr>
              <a:t>Treballarem l'algorisme amb un exemple!</a:t>
            </a:r>
            <a:endParaRPr lang="ca-ES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FE495EF-13C1-4004-AFE4-229E10CCD890}"/>
              </a:ext>
            </a:extLst>
          </p:cNvPr>
          <p:cNvSpPr/>
          <p:nvPr/>
        </p:nvSpPr>
        <p:spPr>
          <a:xfrm>
            <a:off x="2078518" y="826151"/>
            <a:ext cx="2842060" cy="115077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1400" dirty="0">
              <a:solidFill>
                <a:sysClr val="windowText" lastClr="000000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E4687E5-8106-44EB-A554-3FFF135DAD74}"/>
              </a:ext>
            </a:extLst>
          </p:cNvPr>
          <p:cNvSpPr/>
          <p:nvPr/>
        </p:nvSpPr>
        <p:spPr>
          <a:xfrm>
            <a:off x="2127749" y="828000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b="1" u="sng" dirty="0">
                <a:solidFill>
                  <a:srgbClr val="F25E4F"/>
                </a:solidFill>
              </a:rPr>
              <a:t>Pas 1</a:t>
            </a:r>
            <a:r>
              <a:rPr lang="ca-ES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D9AB0B8-EDE9-44F2-9866-C49AAB002571}"/>
              </a:ext>
            </a:extLst>
          </p:cNvPr>
          <p:cNvSpPr/>
          <p:nvPr/>
        </p:nvSpPr>
        <p:spPr>
          <a:xfrm>
            <a:off x="2127749" y="1051200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dirty="0">
                <a:solidFill>
                  <a:sysClr val="windowText" lastClr="000000"/>
                </a:solidFill>
              </a:rPr>
              <a:t>Comenceu per la </a:t>
            </a:r>
            <a:r>
              <a:rPr lang="ca-ES" sz="1400" u="sng" dirty="0">
                <a:solidFill>
                  <a:sysClr val="windowText" lastClr="000000"/>
                </a:solidFill>
              </a:rPr>
              <a:t>columna diferent de zero més a l’esquerra</a:t>
            </a:r>
            <a:r>
              <a:rPr lang="ca-ES" sz="1400" dirty="0">
                <a:solidFill>
                  <a:sysClr val="windowText" lastClr="000000"/>
                </a:solidFill>
              </a:rPr>
              <a:t>. Aquesta és una columna pivot. La posició pivot és a la part superior. 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55C9A3B4-684B-4E02-AE54-02BD9AB63330}"/>
              </a:ext>
            </a:extLst>
          </p:cNvPr>
          <p:cNvSpPr/>
          <p:nvPr/>
        </p:nvSpPr>
        <p:spPr>
          <a:xfrm>
            <a:off x="5065993" y="826151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14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00C4224-6D1A-4208-87D1-8AE650FDE954}"/>
              </a:ext>
            </a:extLst>
          </p:cNvPr>
          <p:cNvSpPr/>
          <p:nvPr/>
        </p:nvSpPr>
        <p:spPr>
          <a:xfrm>
            <a:off x="5115224" y="842400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b="1" u="sng" dirty="0">
                <a:solidFill>
                  <a:srgbClr val="F25E4F"/>
                </a:solidFill>
              </a:rPr>
              <a:t>Pas 2</a:t>
            </a:r>
            <a:r>
              <a:rPr lang="ca-ES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2B666D9-4453-48F7-BD41-110EEC3C3E54}"/>
              </a:ext>
            </a:extLst>
          </p:cNvPr>
          <p:cNvSpPr/>
          <p:nvPr/>
        </p:nvSpPr>
        <p:spPr>
          <a:xfrm>
            <a:off x="5115225" y="1065600"/>
            <a:ext cx="27029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dirty="0">
                <a:solidFill>
                  <a:sysClr val="windowText" lastClr="000000"/>
                </a:solidFill>
              </a:rPr>
              <a:t>Seleccioneu una </a:t>
            </a:r>
            <a:r>
              <a:rPr lang="ca-ES" sz="1400" b="1" dirty="0">
                <a:solidFill>
                  <a:sysClr val="windowText" lastClr="000000"/>
                </a:solidFill>
              </a:rPr>
              <a:t>entrada diferent de zero </a:t>
            </a:r>
            <a:r>
              <a:rPr lang="ca-ES" sz="1400" dirty="0">
                <a:solidFill>
                  <a:sysClr val="windowText" lastClr="000000"/>
                </a:solidFill>
              </a:rPr>
              <a:t>en la columna pivot com a </a:t>
            </a:r>
            <a:r>
              <a:rPr lang="ca-ES" sz="1400" b="1" dirty="0">
                <a:solidFill>
                  <a:sysClr val="windowText" lastClr="000000"/>
                </a:solidFill>
              </a:rPr>
              <a:t>pivot</a:t>
            </a:r>
            <a:r>
              <a:rPr lang="ca-ES" sz="1400" dirty="0">
                <a:solidFill>
                  <a:sysClr val="windowText" lastClr="000000"/>
                </a:solidFill>
              </a:rPr>
              <a:t>. </a:t>
            </a:r>
            <a:r>
              <a:rPr lang="ca-ES" sz="1400" u="sng" dirty="0">
                <a:solidFill>
                  <a:sysClr val="windowText" lastClr="000000"/>
                </a:solidFill>
              </a:rPr>
              <a:t>Si cal, intercanvieu files</a:t>
            </a:r>
            <a:r>
              <a:rPr lang="ca-ES" sz="1400" dirty="0">
                <a:solidFill>
                  <a:sysClr val="windowText" lastClr="000000"/>
                </a:solidFill>
              </a:rPr>
              <a:t> per moure aquesta entrada a la posició pivot. 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23DA7D05-1901-4C09-92D3-179D5855D9C2}"/>
              </a:ext>
            </a:extLst>
          </p:cNvPr>
          <p:cNvSpPr/>
          <p:nvPr/>
        </p:nvSpPr>
        <p:spPr>
          <a:xfrm>
            <a:off x="5065993" y="2296685"/>
            <a:ext cx="2842060" cy="115705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1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823ABFF-CE80-44C8-8DE5-240C2F28D811}"/>
              </a:ext>
            </a:extLst>
          </p:cNvPr>
          <p:cNvSpPr/>
          <p:nvPr/>
        </p:nvSpPr>
        <p:spPr>
          <a:xfrm>
            <a:off x="5115224" y="2314800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b="1" u="sng" dirty="0">
                <a:solidFill>
                  <a:srgbClr val="F25E4F"/>
                </a:solidFill>
              </a:rPr>
              <a:t>Pas 3</a:t>
            </a:r>
            <a:r>
              <a:rPr lang="ca-ES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1D9005B-6099-4E03-9F84-6DE425AF2A41}"/>
              </a:ext>
            </a:extLst>
          </p:cNvPr>
          <p:cNvSpPr/>
          <p:nvPr/>
        </p:nvSpPr>
        <p:spPr>
          <a:xfrm>
            <a:off x="5115225" y="2548800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dirty="0">
                <a:solidFill>
                  <a:sysClr val="windowText" lastClr="000000"/>
                </a:solidFill>
              </a:rPr>
              <a:t>Utilitzeu les OEF (sobretot la  </a:t>
            </a:r>
            <a:r>
              <a:rPr lang="ca-ES" sz="1400" u="sng" dirty="0">
                <a:solidFill>
                  <a:sysClr val="windowText" lastClr="000000"/>
                </a:solidFill>
              </a:rPr>
              <a:t>substitució de files</a:t>
            </a:r>
            <a:r>
              <a:rPr lang="ca-ES" sz="1400" dirty="0">
                <a:solidFill>
                  <a:sysClr val="windowText" lastClr="000000"/>
                </a:solidFill>
              </a:rPr>
              <a:t>) per crear zeros en totes les posicions que hi ha a sota del pivot.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4B5B078B-4FFA-4201-94EB-F66E0807BFB2}"/>
              </a:ext>
            </a:extLst>
          </p:cNvPr>
          <p:cNvSpPr/>
          <p:nvPr/>
        </p:nvSpPr>
        <p:spPr>
          <a:xfrm>
            <a:off x="2078518" y="2116373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14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D9A003C-8FDE-4AFC-9ABC-96C5D58BDEAF}"/>
              </a:ext>
            </a:extLst>
          </p:cNvPr>
          <p:cNvSpPr/>
          <p:nvPr/>
        </p:nvSpPr>
        <p:spPr>
          <a:xfrm>
            <a:off x="2127749" y="2131200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b="1" u="sng" dirty="0">
                <a:solidFill>
                  <a:srgbClr val="F25E4F"/>
                </a:solidFill>
              </a:rPr>
              <a:t>Pas 4</a:t>
            </a:r>
            <a:r>
              <a:rPr lang="ca-ES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B1BC8E6-7A1B-415A-A336-23AA29FF696D}"/>
              </a:ext>
            </a:extLst>
          </p:cNvPr>
          <p:cNvSpPr/>
          <p:nvPr/>
        </p:nvSpPr>
        <p:spPr>
          <a:xfrm>
            <a:off x="2127749" y="2354400"/>
            <a:ext cx="27029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dirty="0">
                <a:solidFill>
                  <a:sysClr val="windowText" lastClr="000000"/>
                </a:solidFill>
              </a:rPr>
              <a:t>Cobriu la fila que conté la posició pivot i totes les files, si n’hi ha, per sobre d’ella – no les utilitzeu. </a:t>
            </a:r>
            <a:r>
              <a:rPr lang="ca-ES" sz="1400" i="1" u="sng" dirty="0">
                <a:solidFill>
                  <a:sysClr val="windowText" lastClr="000000"/>
                </a:solidFill>
              </a:rPr>
              <a:t>Apliqueu els passos 1 a 3 a la </a:t>
            </a:r>
            <a:r>
              <a:rPr lang="ca-ES" sz="1400" i="1" u="sng" dirty="0" err="1">
                <a:solidFill>
                  <a:sysClr val="windowText" lastClr="000000"/>
                </a:solidFill>
              </a:rPr>
              <a:t>submatriu</a:t>
            </a:r>
            <a:r>
              <a:rPr lang="ca-ES" sz="1400" i="1" u="sng" dirty="0">
                <a:solidFill>
                  <a:sysClr val="windowText" lastClr="000000"/>
                </a:solidFill>
              </a:rPr>
              <a:t> restant</a:t>
            </a:r>
            <a:r>
              <a:rPr lang="ca-ES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AF2A541F-550D-4B6E-AA4F-471DD07F997B}"/>
              </a:ext>
            </a:extLst>
          </p:cNvPr>
          <p:cNvSpPr/>
          <p:nvPr/>
        </p:nvSpPr>
        <p:spPr>
          <a:xfrm>
            <a:off x="4849549" y="86763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100" dirty="0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FC9AA9AD-4E55-41A9-9EB1-36AD2F7317BD}"/>
              </a:ext>
            </a:extLst>
          </p:cNvPr>
          <p:cNvSpPr/>
          <p:nvPr/>
        </p:nvSpPr>
        <p:spPr>
          <a:xfrm rot="5400000">
            <a:off x="5712669" y="2087625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100" dirty="0"/>
          </a:p>
        </p:txBody>
      </p:sp>
      <p:sp>
        <p:nvSpPr>
          <p:cNvPr id="42" name="Seta: Para a Direita 41">
            <a:extLst>
              <a:ext uri="{FF2B5EF4-FFF2-40B4-BE49-F238E27FC236}">
                <a16:creationId xmlns:a16="http://schemas.microsoft.com/office/drawing/2014/main" id="{1CB4EE92-DE02-457D-B7FA-66FE035BF2A5}"/>
              </a:ext>
            </a:extLst>
          </p:cNvPr>
          <p:cNvSpPr/>
          <p:nvPr/>
        </p:nvSpPr>
        <p:spPr>
          <a:xfrm rot="10800000">
            <a:off x="4849589" y="230721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100" dirty="0"/>
          </a:p>
        </p:txBody>
      </p:sp>
      <p:sp>
        <p:nvSpPr>
          <p:cNvPr id="43" name="Seta: Para a Direita 42">
            <a:extLst>
              <a:ext uri="{FF2B5EF4-FFF2-40B4-BE49-F238E27FC236}">
                <a16:creationId xmlns:a16="http://schemas.microsoft.com/office/drawing/2014/main" id="{630B28FD-4D1C-474E-9586-1AE0E2368AE3}"/>
              </a:ext>
            </a:extLst>
          </p:cNvPr>
          <p:cNvSpPr/>
          <p:nvPr/>
        </p:nvSpPr>
        <p:spPr>
          <a:xfrm rot="5400000" flipH="1" flipV="1">
            <a:off x="4128537" y="1850527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ta: Curvada Para a Esquerda 3">
            <a:extLst>
              <a:ext uri="{FF2B5EF4-FFF2-40B4-BE49-F238E27FC236}">
                <a16:creationId xmlns:a16="http://schemas.microsoft.com/office/drawing/2014/main" id="{C84EE58F-60A8-42BA-9F88-F737970F2A63}"/>
              </a:ext>
            </a:extLst>
          </p:cNvPr>
          <p:cNvSpPr/>
          <p:nvPr/>
        </p:nvSpPr>
        <p:spPr>
          <a:xfrm>
            <a:off x="11283245" y="199599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/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/>
              <p:nvPr/>
            </p:nvSpPr>
            <p:spPr>
              <a:xfrm>
                <a:off x="10616864" y="2369422"/>
                <a:ext cx="11206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a-ES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ca-ES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6864" y="2369422"/>
                <a:ext cx="112069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Seta: Curvada Para a Esquerda 55">
            <a:extLst>
              <a:ext uri="{FF2B5EF4-FFF2-40B4-BE49-F238E27FC236}">
                <a16:creationId xmlns:a16="http://schemas.microsoft.com/office/drawing/2014/main" id="{DA4F74CB-3EA0-49B3-A0BC-67734A3B1C1B}"/>
              </a:ext>
            </a:extLst>
          </p:cNvPr>
          <p:cNvSpPr/>
          <p:nvPr/>
        </p:nvSpPr>
        <p:spPr>
          <a:xfrm>
            <a:off x="11283245" y="326884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/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ca-ES" b="1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ca-ES" b="1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ca-ES" b="1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a-ES" b="1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a-ES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ca-ES" dirty="0"/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FE5B0229-8E1B-428A-B798-FD515981553E}"/>
              </a:ext>
            </a:extLst>
          </p:cNvPr>
          <p:cNvSpPr/>
          <p:nvPr/>
        </p:nvSpPr>
        <p:spPr>
          <a:xfrm>
            <a:off x="8702473" y="2764624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158CE19E-1979-48EA-B44B-C5C3EC11FC49}"/>
              </a:ext>
            </a:extLst>
          </p:cNvPr>
          <p:cNvSpPr/>
          <p:nvPr/>
        </p:nvSpPr>
        <p:spPr>
          <a:xfrm rot="5400000">
            <a:off x="8982745" y="4299535"/>
            <a:ext cx="546422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/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tângulo 61">
            <a:extLst>
              <a:ext uri="{FF2B5EF4-FFF2-40B4-BE49-F238E27FC236}">
                <a16:creationId xmlns:a16="http://schemas.microsoft.com/office/drawing/2014/main" id="{9DDEC0BE-4D7F-45E2-BFC8-04BE166B6F49}"/>
              </a:ext>
            </a:extLst>
          </p:cNvPr>
          <p:cNvSpPr/>
          <p:nvPr/>
        </p:nvSpPr>
        <p:spPr>
          <a:xfrm>
            <a:off x="8296902" y="2395757"/>
            <a:ext cx="12659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b="1" dirty="0">
                <a:solidFill>
                  <a:schemeClr val="accent4"/>
                </a:solidFill>
              </a:rPr>
              <a:t>Columna Pivot</a:t>
            </a:r>
            <a:endParaRPr lang="ca-ES" sz="1400" dirty="0">
              <a:solidFill>
                <a:schemeClr val="accent4"/>
              </a:solidFill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B3C36EF-1C7E-4461-A838-58CF739D6EDF}"/>
              </a:ext>
            </a:extLst>
          </p:cNvPr>
          <p:cNvSpPr/>
          <p:nvPr/>
        </p:nvSpPr>
        <p:spPr>
          <a:xfrm>
            <a:off x="8782259" y="3969098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CC87B4A9-78BD-43B8-8459-08CEAECBE0F3}"/>
              </a:ext>
            </a:extLst>
          </p:cNvPr>
          <p:cNvSpPr/>
          <p:nvPr/>
        </p:nvSpPr>
        <p:spPr>
          <a:xfrm>
            <a:off x="8487907" y="4708920"/>
            <a:ext cx="17398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b="1" dirty="0">
                <a:solidFill>
                  <a:schemeClr val="accent4"/>
                </a:solidFill>
              </a:rPr>
              <a:t>Nova Columna Pivot</a:t>
            </a:r>
            <a:endParaRPr lang="ca-ES" sz="1400" dirty="0">
              <a:solidFill>
                <a:schemeClr val="accent4"/>
              </a:solidFill>
            </a:endParaRP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93A04D77-9A05-424E-8A81-ED9FFBE57382}"/>
              </a:ext>
            </a:extLst>
          </p:cNvPr>
          <p:cNvSpPr/>
          <p:nvPr/>
        </p:nvSpPr>
        <p:spPr>
          <a:xfrm>
            <a:off x="8145078" y="2740084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b="1" dirty="0">
                <a:solidFill>
                  <a:srgbClr val="F25E4F"/>
                </a:solidFill>
              </a:rPr>
              <a:t>Pivot</a:t>
            </a:r>
            <a:endParaRPr lang="ca-ES" sz="1400" dirty="0">
              <a:solidFill>
                <a:srgbClr val="F25E4F"/>
              </a:solidFill>
            </a:endParaRPr>
          </a:p>
        </p:txBody>
      </p:sp>
      <p:sp>
        <p:nvSpPr>
          <p:cNvPr id="66" name="Seta: Curvada Para a Esquerda 65">
            <a:extLst>
              <a:ext uri="{FF2B5EF4-FFF2-40B4-BE49-F238E27FC236}">
                <a16:creationId xmlns:a16="http://schemas.microsoft.com/office/drawing/2014/main" id="{5BAD28E8-33DC-46F8-8821-33D1528222A6}"/>
              </a:ext>
            </a:extLst>
          </p:cNvPr>
          <p:cNvSpPr/>
          <p:nvPr/>
        </p:nvSpPr>
        <p:spPr>
          <a:xfrm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12D1204-23AE-4213-866E-15DB50485AFC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824346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ca-ES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ca-ES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ca-ES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ca-ES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12D1204-23AE-4213-866E-15DB50485A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824346" cy="61093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Oval 67">
            <a:extLst>
              <a:ext uri="{FF2B5EF4-FFF2-40B4-BE49-F238E27FC236}">
                <a16:creationId xmlns:a16="http://schemas.microsoft.com/office/drawing/2014/main" id="{D4D58774-C1E3-44CB-94C8-9A6B53592218}"/>
              </a:ext>
            </a:extLst>
          </p:cNvPr>
          <p:cNvSpPr/>
          <p:nvPr/>
        </p:nvSpPr>
        <p:spPr>
          <a:xfrm>
            <a:off x="9104121" y="4209802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tângulo: Cantos Arredondados 69">
            <a:extLst>
              <a:ext uri="{FF2B5EF4-FFF2-40B4-BE49-F238E27FC236}">
                <a16:creationId xmlns:a16="http://schemas.microsoft.com/office/drawing/2014/main" id="{642B5B3C-F69A-4108-866F-B6A94BA6A14A}"/>
              </a:ext>
            </a:extLst>
          </p:cNvPr>
          <p:cNvSpPr/>
          <p:nvPr/>
        </p:nvSpPr>
        <p:spPr>
          <a:xfrm>
            <a:off x="8782259" y="5316814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837887B7-6591-4700-8FD8-74D7A7EB9389}"/>
              </a:ext>
            </a:extLst>
          </p:cNvPr>
          <p:cNvSpPr/>
          <p:nvPr/>
        </p:nvSpPr>
        <p:spPr>
          <a:xfrm>
            <a:off x="9104122" y="6146791"/>
            <a:ext cx="1999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b="1" dirty="0">
                <a:ln>
                  <a:solidFill>
                    <a:srgbClr val="F25E4F"/>
                  </a:solidFill>
                </a:ln>
                <a:solidFill>
                  <a:srgbClr val="0C2B8E"/>
                </a:solidFill>
              </a:rPr>
              <a:t>Matriu Esglaonada</a:t>
            </a:r>
          </a:p>
        </p:txBody>
      </p:sp>
      <p:sp>
        <p:nvSpPr>
          <p:cNvPr id="78" name="Retângulo: Cantos Arredondados 77">
            <a:extLst>
              <a:ext uri="{FF2B5EF4-FFF2-40B4-BE49-F238E27FC236}">
                <a16:creationId xmlns:a16="http://schemas.microsoft.com/office/drawing/2014/main" id="{5311ED3A-B50A-4321-9840-DE4D8BDAF9FF}"/>
              </a:ext>
            </a:extLst>
          </p:cNvPr>
          <p:cNvSpPr/>
          <p:nvPr/>
        </p:nvSpPr>
        <p:spPr>
          <a:xfrm>
            <a:off x="8782259" y="5567300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CA32B07B-CE08-4B78-ADD7-21518FDD8429}"/>
              </a:ext>
            </a:extLst>
          </p:cNvPr>
          <p:cNvSpPr/>
          <p:nvPr/>
        </p:nvSpPr>
        <p:spPr>
          <a:xfrm>
            <a:off x="8153948" y="4170649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b="1" dirty="0">
                <a:solidFill>
                  <a:srgbClr val="F25E4F"/>
                </a:solidFill>
              </a:rPr>
              <a:t>Pivot</a:t>
            </a:r>
            <a:endParaRPr lang="ca-ES" sz="1400" dirty="0">
              <a:solidFill>
                <a:srgbClr val="F25E4F"/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050BE68-2A1A-4782-B74A-5ADAB7795814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D0EB0AEA-E298-477D-91AB-F1D398A4A125}"/>
              </a:ext>
            </a:extLst>
          </p:cNvPr>
          <p:cNvSpPr/>
          <p:nvPr/>
        </p:nvSpPr>
        <p:spPr>
          <a:xfrm>
            <a:off x="10254839" y="6111428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b="1" dirty="0">
                <a:solidFill>
                  <a:srgbClr val="F25E4F"/>
                </a:solidFill>
              </a:rPr>
              <a:t>Pivot</a:t>
            </a:r>
            <a:endParaRPr lang="ca-ES" sz="1400" dirty="0">
              <a:solidFill>
                <a:srgbClr val="F25E4F"/>
              </a:solidFill>
            </a:endParaRPr>
          </a:p>
        </p:txBody>
      </p:sp>
      <p:sp>
        <p:nvSpPr>
          <p:cNvPr id="82" name="Retângulo: Cantos Arredondados 81">
            <a:extLst>
              <a:ext uri="{FF2B5EF4-FFF2-40B4-BE49-F238E27FC236}">
                <a16:creationId xmlns:a16="http://schemas.microsoft.com/office/drawing/2014/main" id="{001C5174-0E70-4E67-81AA-92C002119460}"/>
              </a:ext>
            </a:extLst>
          </p:cNvPr>
          <p:cNvSpPr/>
          <p:nvPr/>
        </p:nvSpPr>
        <p:spPr>
          <a:xfrm>
            <a:off x="11103429" y="627816"/>
            <a:ext cx="789884" cy="2398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4A69D34D-C787-4883-9EAC-413CF8E1425C}"/>
              </a:ext>
            </a:extLst>
          </p:cNvPr>
          <p:cNvSpPr/>
          <p:nvPr/>
        </p:nvSpPr>
        <p:spPr>
          <a:xfrm>
            <a:off x="8145078" y="900546"/>
            <a:ext cx="1229941" cy="2917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84" name="Freeform 23">
            <a:extLst>
              <a:ext uri="{FF2B5EF4-FFF2-40B4-BE49-F238E27FC236}">
                <a16:creationId xmlns:a16="http://schemas.microsoft.com/office/drawing/2014/main" id="{BF51320B-B7E7-425A-BA5A-6856AD92841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836942" y="461312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85" name="Retângulo: Cantos Arredondados 84">
            <a:extLst>
              <a:ext uri="{FF2B5EF4-FFF2-40B4-BE49-F238E27FC236}">
                <a16:creationId xmlns:a16="http://schemas.microsoft.com/office/drawing/2014/main" id="{E56730E6-5338-4C41-A8F2-C7FA34DA3213}"/>
              </a:ext>
            </a:extLst>
          </p:cNvPr>
          <p:cNvSpPr/>
          <p:nvPr/>
        </p:nvSpPr>
        <p:spPr>
          <a:xfrm>
            <a:off x="11103429" y="930679"/>
            <a:ext cx="779633" cy="3020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E815A061-AE17-4F6D-8F35-132136A4677E}"/>
              </a:ext>
            </a:extLst>
          </p:cNvPr>
          <p:cNvSpPr/>
          <p:nvPr/>
        </p:nvSpPr>
        <p:spPr>
          <a:xfrm>
            <a:off x="8145077" y="1221833"/>
            <a:ext cx="2109762" cy="2822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 dirty="0">
                <a:solidFill>
                  <a:sysClr val="windowText" lastClr="000000"/>
                </a:solidFill>
              </a:rPr>
              <a:t>Apliqueu OEF per transformar la matriu següent primer en matriu esglaonada i després en forma esglaonada reduïda.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Freeform 26">
            <a:extLst>
              <a:ext uri="{FF2B5EF4-FFF2-40B4-BE49-F238E27FC236}">
                <a16:creationId xmlns:a16="http://schemas.microsoft.com/office/drawing/2014/main" id="{E581E592-3BA2-4155-9F47-B320D128C90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732106" y="1167468"/>
            <a:ext cx="396126" cy="622379"/>
          </a:xfrm>
          <a:custGeom>
            <a:avLst/>
            <a:gdLst>
              <a:gd name="T0" fmla="*/ 63 w 120"/>
              <a:gd name="T1" fmla="*/ 0 h 188"/>
              <a:gd name="T2" fmla="*/ 0 w 120"/>
              <a:gd name="T3" fmla="*/ 56 h 188"/>
              <a:gd name="T4" fmla="*/ 17 w 120"/>
              <a:gd name="T5" fmla="*/ 72 h 188"/>
              <a:gd name="T6" fmla="*/ 27 w 120"/>
              <a:gd name="T7" fmla="*/ 72 h 188"/>
              <a:gd name="T8" fmla="*/ 27 w 120"/>
              <a:gd name="T9" fmla="*/ 72 h 188"/>
              <a:gd name="T10" fmla="*/ 46 w 120"/>
              <a:gd name="T11" fmla="*/ 55 h 188"/>
              <a:gd name="T12" fmla="*/ 47 w 120"/>
              <a:gd name="T13" fmla="*/ 53 h 188"/>
              <a:gd name="T14" fmla="*/ 61 w 120"/>
              <a:gd name="T15" fmla="*/ 41 h 188"/>
              <a:gd name="T16" fmla="*/ 71 w 120"/>
              <a:gd name="T17" fmla="*/ 54 h 188"/>
              <a:gd name="T18" fmla="*/ 71 w 120"/>
              <a:gd name="T19" fmla="*/ 54 h 188"/>
              <a:gd name="T20" fmla="*/ 63 w 120"/>
              <a:gd name="T21" fmla="*/ 68 h 188"/>
              <a:gd name="T22" fmla="*/ 36 w 120"/>
              <a:gd name="T23" fmla="*/ 118 h 188"/>
              <a:gd name="T24" fmla="*/ 41 w 120"/>
              <a:gd name="T25" fmla="*/ 131 h 188"/>
              <a:gd name="T26" fmla="*/ 52 w 120"/>
              <a:gd name="T27" fmla="*/ 136 h 188"/>
              <a:gd name="T28" fmla="*/ 63 w 120"/>
              <a:gd name="T29" fmla="*/ 136 h 188"/>
              <a:gd name="T30" fmla="*/ 80 w 120"/>
              <a:gd name="T31" fmla="*/ 121 h 188"/>
              <a:gd name="T32" fmla="*/ 80 w 120"/>
              <a:gd name="T33" fmla="*/ 119 h 188"/>
              <a:gd name="T34" fmla="*/ 88 w 120"/>
              <a:gd name="T35" fmla="*/ 105 h 188"/>
              <a:gd name="T36" fmla="*/ 92 w 120"/>
              <a:gd name="T37" fmla="*/ 101 h 188"/>
              <a:gd name="T38" fmla="*/ 120 w 120"/>
              <a:gd name="T39" fmla="*/ 53 h 188"/>
              <a:gd name="T40" fmla="*/ 63 w 120"/>
              <a:gd name="T41" fmla="*/ 0 h 188"/>
              <a:gd name="T42" fmla="*/ 80 w 120"/>
              <a:gd name="T43" fmla="*/ 96 h 188"/>
              <a:gd name="T44" fmla="*/ 68 w 120"/>
              <a:gd name="T45" fmla="*/ 119 h 188"/>
              <a:gd name="T46" fmla="*/ 63 w 120"/>
              <a:gd name="T47" fmla="*/ 124 h 188"/>
              <a:gd name="T48" fmla="*/ 52 w 120"/>
              <a:gd name="T49" fmla="*/ 124 h 188"/>
              <a:gd name="T50" fmla="*/ 48 w 120"/>
              <a:gd name="T51" fmla="*/ 118 h 188"/>
              <a:gd name="T52" fmla="*/ 70 w 120"/>
              <a:gd name="T53" fmla="*/ 77 h 188"/>
              <a:gd name="T54" fmla="*/ 83 w 120"/>
              <a:gd name="T55" fmla="*/ 53 h 188"/>
              <a:gd name="T56" fmla="*/ 61 w 120"/>
              <a:gd name="T57" fmla="*/ 29 h 188"/>
              <a:gd name="T58" fmla="*/ 61 w 120"/>
              <a:gd name="T59" fmla="*/ 29 h 188"/>
              <a:gd name="T60" fmla="*/ 34 w 120"/>
              <a:gd name="T61" fmla="*/ 53 h 188"/>
              <a:gd name="T62" fmla="*/ 27 w 120"/>
              <a:gd name="T63" fmla="*/ 60 h 188"/>
              <a:gd name="T64" fmla="*/ 27 w 120"/>
              <a:gd name="T65" fmla="*/ 60 h 188"/>
              <a:gd name="T66" fmla="*/ 17 w 120"/>
              <a:gd name="T67" fmla="*/ 60 h 188"/>
              <a:gd name="T68" fmla="*/ 12 w 120"/>
              <a:gd name="T69" fmla="*/ 56 h 188"/>
              <a:gd name="T70" fmla="*/ 63 w 120"/>
              <a:gd name="T71" fmla="*/ 12 h 188"/>
              <a:gd name="T72" fmla="*/ 108 w 120"/>
              <a:gd name="T73" fmla="*/ 53 h 188"/>
              <a:gd name="T74" fmla="*/ 80 w 120"/>
              <a:gd name="T75" fmla="*/ 96 h 188"/>
              <a:gd name="T76" fmla="*/ 80 w 120"/>
              <a:gd name="T77" fmla="*/ 161 h 188"/>
              <a:gd name="T78" fmla="*/ 67 w 120"/>
              <a:gd name="T79" fmla="*/ 144 h 188"/>
              <a:gd name="T80" fmla="*/ 66 w 120"/>
              <a:gd name="T81" fmla="*/ 144 h 188"/>
              <a:gd name="T82" fmla="*/ 49 w 120"/>
              <a:gd name="T83" fmla="*/ 144 h 188"/>
              <a:gd name="T84" fmla="*/ 37 w 120"/>
              <a:gd name="T85" fmla="*/ 149 h 188"/>
              <a:gd name="T86" fmla="*/ 32 w 120"/>
              <a:gd name="T87" fmla="*/ 162 h 188"/>
              <a:gd name="T88" fmla="*/ 32 w 120"/>
              <a:gd name="T89" fmla="*/ 172 h 188"/>
              <a:gd name="T90" fmla="*/ 49 w 120"/>
              <a:gd name="T91" fmla="*/ 188 h 188"/>
              <a:gd name="T92" fmla="*/ 49 w 120"/>
              <a:gd name="T93" fmla="*/ 188 h 188"/>
              <a:gd name="T94" fmla="*/ 49 w 120"/>
              <a:gd name="T95" fmla="*/ 188 h 188"/>
              <a:gd name="T96" fmla="*/ 64 w 120"/>
              <a:gd name="T97" fmla="*/ 188 h 188"/>
              <a:gd name="T98" fmla="*/ 76 w 120"/>
              <a:gd name="T99" fmla="*/ 182 h 188"/>
              <a:gd name="T100" fmla="*/ 80 w 120"/>
              <a:gd name="T101" fmla="*/ 171 h 188"/>
              <a:gd name="T102" fmla="*/ 80 w 120"/>
              <a:gd name="T103" fmla="*/ 161 h 188"/>
              <a:gd name="T104" fmla="*/ 64 w 120"/>
              <a:gd name="T105" fmla="*/ 176 h 188"/>
              <a:gd name="T106" fmla="*/ 49 w 120"/>
              <a:gd name="T107" fmla="*/ 176 h 188"/>
              <a:gd name="T108" fmla="*/ 49 w 120"/>
              <a:gd name="T109" fmla="*/ 176 h 188"/>
              <a:gd name="T110" fmla="*/ 44 w 120"/>
              <a:gd name="T111" fmla="*/ 172 h 188"/>
              <a:gd name="T112" fmla="*/ 44 w 120"/>
              <a:gd name="T113" fmla="*/ 162 h 188"/>
              <a:gd name="T114" fmla="*/ 49 w 120"/>
              <a:gd name="T115" fmla="*/ 156 h 188"/>
              <a:gd name="T116" fmla="*/ 64 w 120"/>
              <a:gd name="T117" fmla="*/ 156 h 188"/>
              <a:gd name="T118" fmla="*/ 68 w 120"/>
              <a:gd name="T119" fmla="*/ 161 h 188"/>
              <a:gd name="T120" fmla="*/ 68 w 120"/>
              <a:gd name="T121" fmla="*/ 171 h 188"/>
              <a:gd name="T122" fmla="*/ 64 w 120"/>
              <a:gd name="T123" fmla="*/ 1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0" h="188">
                <a:moveTo>
                  <a:pt x="63" y="0"/>
                </a:moveTo>
                <a:cubicBezTo>
                  <a:pt x="23" y="0"/>
                  <a:pt x="0" y="19"/>
                  <a:pt x="0" y="56"/>
                </a:cubicBezTo>
                <a:cubicBezTo>
                  <a:pt x="0" y="64"/>
                  <a:pt x="6" y="72"/>
                  <a:pt x="1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35" y="72"/>
                  <a:pt x="44" y="67"/>
                  <a:pt x="46" y="55"/>
                </a:cubicBezTo>
                <a:cubicBezTo>
                  <a:pt x="46" y="54"/>
                  <a:pt x="46" y="54"/>
                  <a:pt x="47" y="53"/>
                </a:cubicBezTo>
                <a:cubicBezTo>
                  <a:pt x="48" y="44"/>
                  <a:pt x="49" y="41"/>
                  <a:pt x="61" y="41"/>
                </a:cubicBezTo>
                <a:cubicBezTo>
                  <a:pt x="65" y="41"/>
                  <a:pt x="71" y="43"/>
                  <a:pt x="71" y="54"/>
                </a:cubicBezTo>
                <a:cubicBezTo>
                  <a:pt x="71" y="54"/>
                  <a:pt x="71" y="54"/>
                  <a:pt x="71" y="54"/>
                </a:cubicBezTo>
                <a:cubicBezTo>
                  <a:pt x="71" y="56"/>
                  <a:pt x="71" y="61"/>
                  <a:pt x="63" y="68"/>
                </a:cubicBezTo>
                <a:cubicBezTo>
                  <a:pt x="43" y="82"/>
                  <a:pt x="36" y="95"/>
                  <a:pt x="36" y="118"/>
                </a:cubicBezTo>
                <a:cubicBezTo>
                  <a:pt x="36" y="120"/>
                  <a:pt x="36" y="126"/>
                  <a:pt x="41" y="131"/>
                </a:cubicBezTo>
                <a:cubicBezTo>
                  <a:pt x="44" y="134"/>
                  <a:pt x="48" y="136"/>
                  <a:pt x="52" y="13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71" y="136"/>
                  <a:pt x="78" y="131"/>
                  <a:pt x="80" y="121"/>
                </a:cubicBezTo>
                <a:cubicBezTo>
                  <a:pt x="80" y="120"/>
                  <a:pt x="80" y="120"/>
                  <a:pt x="80" y="119"/>
                </a:cubicBezTo>
                <a:cubicBezTo>
                  <a:pt x="81" y="114"/>
                  <a:pt x="81" y="111"/>
                  <a:pt x="88" y="105"/>
                </a:cubicBezTo>
                <a:cubicBezTo>
                  <a:pt x="89" y="104"/>
                  <a:pt x="91" y="103"/>
                  <a:pt x="92" y="101"/>
                </a:cubicBezTo>
                <a:cubicBezTo>
                  <a:pt x="103" y="93"/>
                  <a:pt x="120" y="80"/>
                  <a:pt x="120" y="53"/>
                </a:cubicBezTo>
                <a:cubicBezTo>
                  <a:pt x="120" y="24"/>
                  <a:pt x="105" y="0"/>
                  <a:pt x="63" y="0"/>
                </a:cubicBezTo>
                <a:close/>
                <a:moveTo>
                  <a:pt x="80" y="96"/>
                </a:moveTo>
                <a:cubicBezTo>
                  <a:pt x="69" y="106"/>
                  <a:pt x="69" y="114"/>
                  <a:pt x="68" y="119"/>
                </a:cubicBezTo>
                <a:cubicBezTo>
                  <a:pt x="67" y="124"/>
                  <a:pt x="63" y="124"/>
                  <a:pt x="63" y="124"/>
                </a:cubicBezTo>
                <a:cubicBezTo>
                  <a:pt x="63" y="124"/>
                  <a:pt x="57" y="124"/>
                  <a:pt x="52" y="124"/>
                </a:cubicBezTo>
                <a:cubicBezTo>
                  <a:pt x="48" y="124"/>
                  <a:pt x="48" y="118"/>
                  <a:pt x="48" y="118"/>
                </a:cubicBezTo>
                <a:cubicBezTo>
                  <a:pt x="48" y="97"/>
                  <a:pt x="55" y="89"/>
                  <a:pt x="70" y="77"/>
                </a:cubicBezTo>
                <a:cubicBezTo>
                  <a:pt x="85" y="66"/>
                  <a:pt x="83" y="53"/>
                  <a:pt x="83" y="53"/>
                </a:cubicBezTo>
                <a:cubicBezTo>
                  <a:pt x="82" y="29"/>
                  <a:pt x="62" y="29"/>
                  <a:pt x="61" y="29"/>
                </a:cubicBezTo>
                <a:cubicBezTo>
                  <a:pt x="61" y="29"/>
                  <a:pt x="61" y="29"/>
                  <a:pt x="61" y="29"/>
                </a:cubicBezTo>
                <a:cubicBezTo>
                  <a:pt x="37" y="29"/>
                  <a:pt x="36" y="45"/>
                  <a:pt x="34" y="53"/>
                </a:cubicBezTo>
                <a:cubicBezTo>
                  <a:pt x="33" y="60"/>
                  <a:pt x="28" y="60"/>
                  <a:pt x="27" y="60"/>
                </a:cubicBezTo>
                <a:cubicBezTo>
                  <a:pt x="27" y="60"/>
                  <a:pt x="27" y="60"/>
                  <a:pt x="2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2" y="60"/>
                  <a:pt x="12" y="56"/>
                  <a:pt x="12" y="56"/>
                </a:cubicBezTo>
                <a:cubicBezTo>
                  <a:pt x="12" y="25"/>
                  <a:pt x="30" y="12"/>
                  <a:pt x="63" y="12"/>
                </a:cubicBezTo>
                <a:cubicBezTo>
                  <a:pt x="95" y="12"/>
                  <a:pt x="108" y="28"/>
                  <a:pt x="108" y="53"/>
                </a:cubicBezTo>
                <a:cubicBezTo>
                  <a:pt x="108" y="77"/>
                  <a:pt x="91" y="87"/>
                  <a:pt x="80" y="96"/>
                </a:cubicBezTo>
                <a:close/>
                <a:moveTo>
                  <a:pt x="80" y="161"/>
                </a:moveTo>
                <a:cubicBezTo>
                  <a:pt x="80" y="151"/>
                  <a:pt x="73" y="146"/>
                  <a:pt x="67" y="144"/>
                </a:cubicBezTo>
                <a:cubicBezTo>
                  <a:pt x="66" y="144"/>
                  <a:pt x="66" y="144"/>
                  <a:pt x="66" y="144"/>
                </a:cubicBezTo>
                <a:cubicBezTo>
                  <a:pt x="49" y="144"/>
                  <a:pt x="49" y="144"/>
                  <a:pt x="49" y="144"/>
                </a:cubicBezTo>
                <a:cubicBezTo>
                  <a:pt x="44" y="144"/>
                  <a:pt x="40" y="146"/>
                  <a:pt x="37" y="149"/>
                </a:cubicBezTo>
                <a:cubicBezTo>
                  <a:pt x="32" y="154"/>
                  <a:pt x="32" y="159"/>
                  <a:pt x="32" y="162"/>
                </a:cubicBezTo>
                <a:cubicBezTo>
                  <a:pt x="32" y="164"/>
                  <a:pt x="32" y="168"/>
                  <a:pt x="32" y="172"/>
                </a:cubicBezTo>
                <a:cubicBezTo>
                  <a:pt x="32" y="181"/>
                  <a:pt x="3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9" y="188"/>
                  <a:pt x="73" y="186"/>
                  <a:pt x="76" y="182"/>
                </a:cubicBezTo>
                <a:cubicBezTo>
                  <a:pt x="80" y="178"/>
                  <a:pt x="80" y="174"/>
                  <a:pt x="80" y="171"/>
                </a:cubicBezTo>
                <a:lnTo>
                  <a:pt x="80" y="161"/>
                </a:lnTo>
                <a:close/>
                <a:moveTo>
                  <a:pt x="64" y="176"/>
                </a:moveTo>
                <a:cubicBezTo>
                  <a:pt x="58" y="176"/>
                  <a:pt x="49" y="176"/>
                  <a:pt x="49" y="176"/>
                </a:cubicBezTo>
                <a:cubicBezTo>
                  <a:pt x="49" y="176"/>
                  <a:pt x="49" y="176"/>
                  <a:pt x="49" y="176"/>
                </a:cubicBezTo>
                <a:cubicBezTo>
                  <a:pt x="48" y="176"/>
                  <a:pt x="44" y="176"/>
                  <a:pt x="44" y="172"/>
                </a:cubicBezTo>
                <a:cubicBezTo>
                  <a:pt x="44" y="167"/>
                  <a:pt x="44" y="162"/>
                  <a:pt x="44" y="162"/>
                </a:cubicBezTo>
                <a:cubicBezTo>
                  <a:pt x="44" y="162"/>
                  <a:pt x="44" y="156"/>
                  <a:pt x="49" y="156"/>
                </a:cubicBezTo>
                <a:cubicBezTo>
                  <a:pt x="54" y="156"/>
                  <a:pt x="64" y="156"/>
                  <a:pt x="64" y="156"/>
                </a:cubicBezTo>
                <a:cubicBezTo>
                  <a:pt x="64" y="156"/>
                  <a:pt x="68" y="157"/>
                  <a:pt x="68" y="161"/>
                </a:cubicBezTo>
                <a:cubicBezTo>
                  <a:pt x="68" y="165"/>
                  <a:pt x="68" y="171"/>
                  <a:pt x="68" y="171"/>
                </a:cubicBezTo>
                <a:cubicBezTo>
                  <a:pt x="68" y="171"/>
                  <a:pt x="69" y="176"/>
                  <a:pt x="64" y="176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000" dirty="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073796" y="3535581"/>
            <a:ext cx="58818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 dirty="0">
                <a:solidFill>
                  <a:sysClr val="windowText" lastClr="000000"/>
                </a:solidFill>
              </a:rPr>
              <a:t>Com que volem la </a:t>
            </a:r>
            <a:r>
              <a:rPr lang="ca-ES" sz="2000" b="1" dirty="0">
                <a:solidFill>
                  <a:sysClr val="windowText" lastClr="000000"/>
                </a:solidFill>
              </a:rPr>
              <a:t>forma esglaonada reduïda</a:t>
            </a:r>
            <a:r>
              <a:rPr lang="ca-ES" sz="2000" dirty="0">
                <a:solidFill>
                  <a:sysClr val="windowText" lastClr="000000"/>
                </a:solidFill>
              </a:rPr>
              <a:t>, hem de definir el </a:t>
            </a:r>
            <a:r>
              <a:rPr lang="ca-ES" sz="2000" b="1" dirty="0">
                <a:solidFill>
                  <a:sysClr val="windowText" lastClr="000000"/>
                </a:solidFill>
              </a:rPr>
              <a:t>cinquè pas</a:t>
            </a:r>
            <a:r>
              <a:rPr lang="ca-ES" sz="2000" dirty="0">
                <a:solidFill>
                  <a:sysClr val="windowText" lastClr="000000"/>
                </a:solidFill>
              </a:rPr>
              <a:t>, </a:t>
            </a:r>
            <a:r>
              <a:rPr lang="ca-ES" sz="2000" i="1" u="sng" dirty="0">
                <a:solidFill>
                  <a:sysClr val="windowText" lastClr="000000"/>
                </a:solidFill>
              </a:rPr>
              <a:t>repetint-lo segons sigui necessari</a:t>
            </a:r>
            <a:r>
              <a:rPr lang="ca-ES" sz="2000" dirty="0">
                <a:solidFill>
                  <a:sysClr val="windowText" lastClr="000000"/>
                </a:solidFill>
              </a:rPr>
              <a:t>.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73" name="Retângulo: Cantos Arredondados 17">
            <a:hlinkClick r:id="rId17" action="ppaction://hlinksldjump"/>
            <a:extLst>
              <a:ext uri="{FF2B5EF4-FFF2-40B4-BE49-F238E27FC236}">
                <a16:creationId xmlns:a16="http://schemas.microsoft.com/office/drawing/2014/main" id="{911BDBC9-4424-43E0-BE37-DB9456065A29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411701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" grpId="0" animBg="1"/>
      <p:bldP spid="54" grpId="0"/>
      <p:bldP spid="5" grpId="0"/>
      <p:bldP spid="56" grpId="0" animBg="1"/>
      <p:bldP spid="57" grpId="0"/>
      <p:bldP spid="58" grpId="0" animBg="1"/>
      <p:bldP spid="60" grpId="0" animBg="1"/>
      <p:bldP spid="61" grpId="0"/>
      <p:bldP spid="62" grpId="0"/>
      <p:bldP spid="6" grpId="0" animBg="1"/>
      <p:bldP spid="63" grpId="0"/>
      <p:bldP spid="64" grpId="0"/>
      <p:bldP spid="66" grpId="0" animBg="1"/>
      <p:bldP spid="67" grpId="0"/>
      <p:bldP spid="68" grpId="0" animBg="1"/>
      <p:bldP spid="70" grpId="0" animBg="1"/>
      <p:bldP spid="71" grpId="0"/>
      <p:bldP spid="71" grpId="1"/>
      <p:bldP spid="78" grpId="0" animBg="1"/>
      <p:bldP spid="79" grpId="0"/>
      <p:bldP spid="80" grpId="0" animBg="1"/>
      <p:bldP spid="81" grpId="0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6" grpId="0" animBg="1"/>
      <p:bldP spid="87" grpId="0" animBg="1"/>
      <p:bldP spid="89" grpId="0" animBg="1"/>
      <p:bldP spid="9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4. </a:t>
            </a:r>
            <a:r>
              <a:rPr lang="ca-ES" b="1">
                <a:solidFill>
                  <a:schemeClr val="tx1"/>
                </a:solidFill>
              </a:rPr>
              <a:t>Algorisme de Reducció per Files</a:t>
            </a: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1. </a:t>
            </a:r>
            <a:r>
              <a:rPr lang="ca-ES" b="1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17" name="Retângulo: Cantos Arredondados 16">
            <a:hlinkClick r:id="rId8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3. </a:t>
            </a:r>
            <a:r>
              <a:rPr lang="ca-ES" b="1">
                <a:solidFill>
                  <a:schemeClr val="tx1"/>
                </a:solidFill>
              </a:rPr>
              <a:t>Posicions i columnes Pivot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Retângulo: Cantos Arredondados 84">
            <a:extLst>
              <a:ext uri="{FF2B5EF4-FFF2-40B4-BE49-F238E27FC236}">
                <a16:creationId xmlns:a16="http://schemas.microsoft.com/office/drawing/2014/main" id="{E56730E6-5338-4C41-A8F2-C7FA34DA3213}"/>
              </a:ext>
            </a:extLst>
          </p:cNvPr>
          <p:cNvSpPr/>
          <p:nvPr/>
        </p:nvSpPr>
        <p:spPr>
          <a:xfrm>
            <a:off x="11102400" y="930680"/>
            <a:ext cx="781200" cy="302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E815A061-AE17-4F6D-8F35-132136A4677E}"/>
              </a:ext>
            </a:extLst>
          </p:cNvPr>
          <p:cNvSpPr/>
          <p:nvPr/>
        </p:nvSpPr>
        <p:spPr>
          <a:xfrm>
            <a:off x="8145077" y="1221833"/>
            <a:ext cx="2109600" cy="280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 dirty="0">
                <a:solidFill>
                  <a:sysClr val="windowText" lastClr="000000"/>
                </a:solidFill>
              </a:rPr>
              <a:t>Apliqueu OEF per transformar la matriu següent primer en matriu esglaonada i després en forma esglaonada reduïda.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Freeform 26">
            <a:extLst>
              <a:ext uri="{FF2B5EF4-FFF2-40B4-BE49-F238E27FC236}">
                <a16:creationId xmlns:a16="http://schemas.microsoft.com/office/drawing/2014/main" id="{E581E592-3BA2-4155-9F47-B320D128C90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732106" y="1167468"/>
            <a:ext cx="396126" cy="622379"/>
          </a:xfrm>
          <a:custGeom>
            <a:avLst/>
            <a:gdLst>
              <a:gd name="T0" fmla="*/ 63 w 120"/>
              <a:gd name="T1" fmla="*/ 0 h 188"/>
              <a:gd name="T2" fmla="*/ 0 w 120"/>
              <a:gd name="T3" fmla="*/ 56 h 188"/>
              <a:gd name="T4" fmla="*/ 17 w 120"/>
              <a:gd name="T5" fmla="*/ 72 h 188"/>
              <a:gd name="T6" fmla="*/ 27 w 120"/>
              <a:gd name="T7" fmla="*/ 72 h 188"/>
              <a:gd name="T8" fmla="*/ 27 w 120"/>
              <a:gd name="T9" fmla="*/ 72 h 188"/>
              <a:gd name="T10" fmla="*/ 46 w 120"/>
              <a:gd name="T11" fmla="*/ 55 h 188"/>
              <a:gd name="T12" fmla="*/ 47 w 120"/>
              <a:gd name="T13" fmla="*/ 53 h 188"/>
              <a:gd name="T14" fmla="*/ 61 w 120"/>
              <a:gd name="T15" fmla="*/ 41 h 188"/>
              <a:gd name="T16" fmla="*/ 71 w 120"/>
              <a:gd name="T17" fmla="*/ 54 h 188"/>
              <a:gd name="T18" fmla="*/ 71 w 120"/>
              <a:gd name="T19" fmla="*/ 54 h 188"/>
              <a:gd name="T20" fmla="*/ 63 w 120"/>
              <a:gd name="T21" fmla="*/ 68 h 188"/>
              <a:gd name="T22" fmla="*/ 36 w 120"/>
              <a:gd name="T23" fmla="*/ 118 h 188"/>
              <a:gd name="T24" fmla="*/ 41 w 120"/>
              <a:gd name="T25" fmla="*/ 131 h 188"/>
              <a:gd name="T26" fmla="*/ 52 w 120"/>
              <a:gd name="T27" fmla="*/ 136 h 188"/>
              <a:gd name="T28" fmla="*/ 63 w 120"/>
              <a:gd name="T29" fmla="*/ 136 h 188"/>
              <a:gd name="T30" fmla="*/ 80 w 120"/>
              <a:gd name="T31" fmla="*/ 121 h 188"/>
              <a:gd name="T32" fmla="*/ 80 w 120"/>
              <a:gd name="T33" fmla="*/ 119 h 188"/>
              <a:gd name="T34" fmla="*/ 88 w 120"/>
              <a:gd name="T35" fmla="*/ 105 h 188"/>
              <a:gd name="T36" fmla="*/ 92 w 120"/>
              <a:gd name="T37" fmla="*/ 101 h 188"/>
              <a:gd name="T38" fmla="*/ 120 w 120"/>
              <a:gd name="T39" fmla="*/ 53 h 188"/>
              <a:gd name="T40" fmla="*/ 63 w 120"/>
              <a:gd name="T41" fmla="*/ 0 h 188"/>
              <a:gd name="T42" fmla="*/ 80 w 120"/>
              <a:gd name="T43" fmla="*/ 96 h 188"/>
              <a:gd name="T44" fmla="*/ 68 w 120"/>
              <a:gd name="T45" fmla="*/ 119 h 188"/>
              <a:gd name="T46" fmla="*/ 63 w 120"/>
              <a:gd name="T47" fmla="*/ 124 h 188"/>
              <a:gd name="T48" fmla="*/ 52 w 120"/>
              <a:gd name="T49" fmla="*/ 124 h 188"/>
              <a:gd name="T50" fmla="*/ 48 w 120"/>
              <a:gd name="T51" fmla="*/ 118 h 188"/>
              <a:gd name="T52" fmla="*/ 70 w 120"/>
              <a:gd name="T53" fmla="*/ 77 h 188"/>
              <a:gd name="T54" fmla="*/ 83 w 120"/>
              <a:gd name="T55" fmla="*/ 53 h 188"/>
              <a:gd name="T56" fmla="*/ 61 w 120"/>
              <a:gd name="T57" fmla="*/ 29 h 188"/>
              <a:gd name="T58" fmla="*/ 61 w 120"/>
              <a:gd name="T59" fmla="*/ 29 h 188"/>
              <a:gd name="T60" fmla="*/ 34 w 120"/>
              <a:gd name="T61" fmla="*/ 53 h 188"/>
              <a:gd name="T62" fmla="*/ 27 w 120"/>
              <a:gd name="T63" fmla="*/ 60 h 188"/>
              <a:gd name="T64" fmla="*/ 27 w 120"/>
              <a:gd name="T65" fmla="*/ 60 h 188"/>
              <a:gd name="T66" fmla="*/ 17 w 120"/>
              <a:gd name="T67" fmla="*/ 60 h 188"/>
              <a:gd name="T68" fmla="*/ 12 w 120"/>
              <a:gd name="T69" fmla="*/ 56 h 188"/>
              <a:gd name="T70" fmla="*/ 63 w 120"/>
              <a:gd name="T71" fmla="*/ 12 h 188"/>
              <a:gd name="T72" fmla="*/ 108 w 120"/>
              <a:gd name="T73" fmla="*/ 53 h 188"/>
              <a:gd name="T74" fmla="*/ 80 w 120"/>
              <a:gd name="T75" fmla="*/ 96 h 188"/>
              <a:gd name="T76" fmla="*/ 80 w 120"/>
              <a:gd name="T77" fmla="*/ 161 h 188"/>
              <a:gd name="T78" fmla="*/ 67 w 120"/>
              <a:gd name="T79" fmla="*/ 144 h 188"/>
              <a:gd name="T80" fmla="*/ 66 w 120"/>
              <a:gd name="T81" fmla="*/ 144 h 188"/>
              <a:gd name="T82" fmla="*/ 49 w 120"/>
              <a:gd name="T83" fmla="*/ 144 h 188"/>
              <a:gd name="T84" fmla="*/ 37 w 120"/>
              <a:gd name="T85" fmla="*/ 149 h 188"/>
              <a:gd name="T86" fmla="*/ 32 w 120"/>
              <a:gd name="T87" fmla="*/ 162 h 188"/>
              <a:gd name="T88" fmla="*/ 32 w 120"/>
              <a:gd name="T89" fmla="*/ 172 h 188"/>
              <a:gd name="T90" fmla="*/ 49 w 120"/>
              <a:gd name="T91" fmla="*/ 188 h 188"/>
              <a:gd name="T92" fmla="*/ 49 w 120"/>
              <a:gd name="T93" fmla="*/ 188 h 188"/>
              <a:gd name="T94" fmla="*/ 49 w 120"/>
              <a:gd name="T95" fmla="*/ 188 h 188"/>
              <a:gd name="T96" fmla="*/ 64 w 120"/>
              <a:gd name="T97" fmla="*/ 188 h 188"/>
              <a:gd name="T98" fmla="*/ 76 w 120"/>
              <a:gd name="T99" fmla="*/ 182 h 188"/>
              <a:gd name="T100" fmla="*/ 80 w 120"/>
              <a:gd name="T101" fmla="*/ 171 h 188"/>
              <a:gd name="T102" fmla="*/ 80 w 120"/>
              <a:gd name="T103" fmla="*/ 161 h 188"/>
              <a:gd name="T104" fmla="*/ 64 w 120"/>
              <a:gd name="T105" fmla="*/ 176 h 188"/>
              <a:gd name="T106" fmla="*/ 49 w 120"/>
              <a:gd name="T107" fmla="*/ 176 h 188"/>
              <a:gd name="T108" fmla="*/ 49 w 120"/>
              <a:gd name="T109" fmla="*/ 176 h 188"/>
              <a:gd name="T110" fmla="*/ 44 w 120"/>
              <a:gd name="T111" fmla="*/ 172 h 188"/>
              <a:gd name="T112" fmla="*/ 44 w 120"/>
              <a:gd name="T113" fmla="*/ 162 h 188"/>
              <a:gd name="T114" fmla="*/ 49 w 120"/>
              <a:gd name="T115" fmla="*/ 156 h 188"/>
              <a:gd name="T116" fmla="*/ 64 w 120"/>
              <a:gd name="T117" fmla="*/ 156 h 188"/>
              <a:gd name="T118" fmla="*/ 68 w 120"/>
              <a:gd name="T119" fmla="*/ 161 h 188"/>
              <a:gd name="T120" fmla="*/ 68 w 120"/>
              <a:gd name="T121" fmla="*/ 171 h 188"/>
              <a:gd name="T122" fmla="*/ 64 w 120"/>
              <a:gd name="T123" fmla="*/ 1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0" h="188">
                <a:moveTo>
                  <a:pt x="63" y="0"/>
                </a:moveTo>
                <a:cubicBezTo>
                  <a:pt x="23" y="0"/>
                  <a:pt x="0" y="19"/>
                  <a:pt x="0" y="56"/>
                </a:cubicBezTo>
                <a:cubicBezTo>
                  <a:pt x="0" y="64"/>
                  <a:pt x="6" y="72"/>
                  <a:pt x="1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35" y="72"/>
                  <a:pt x="44" y="67"/>
                  <a:pt x="46" y="55"/>
                </a:cubicBezTo>
                <a:cubicBezTo>
                  <a:pt x="46" y="54"/>
                  <a:pt x="46" y="54"/>
                  <a:pt x="47" y="53"/>
                </a:cubicBezTo>
                <a:cubicBezTo>
                  <a:pt x="48" y="44"/>
                  <a:pt x="49" y="41"/>
                  <a:pt x="61" y="41"/>
                </a:cubicBezTo>
                <a:cubicBezTo>
                  <a:pt x="65" y="41"/>
                  <a:pt x="71" y="43"/>
                  <a:pt x="71" y="54"/>
                </a:cubicBezTo>
                <a:cubicBezTo>
                  <a:pt x="71" y="54"/>
                  <a:pt x="71" y="54"/>
                  <a:pt x="71" y="54"/>
                </a:cubicBezTo>
                <a:cubicBezTo>
                  <a:pt x="71" y="56"/>
                  <a:pt x="71" y="61"/>
                  <a:pt x="63" y="68"/>
                </a:cubicBezTo>
                <a:cubicBezTo>
                  <a:pt x="43" y="82"/>
                  <a:pt x="36" y="95"/>
                  <a:pt x="36" y="118"/>
                </a:cubicBezTo>
                <a:cubicBezTo>
                  <a:pt x="36" y="120"/>
                  <a:pt x="36" y="126"/>
                  <a:pt x="41" y="131"/>
                </a:cubicBezTo>
                <a:cubicBezTo>
                  <a:pt x="44" y="134"/>
                  <a:pt x="48" y="136"/>
                  <a:pt x="52" y="13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71" y="136"/>
                  <a:pt x="78" y="131"/>
                  <a:pt x="80" y="121"/>
                </a:cubicBezTo>
                <a:cubicBezTo>
                  <a:pt x="80" y="120"/>
                  <a:pt x="80" y="120"/>
                  <a:pt x="80" y="119"/>
                </a:cubicBezTo>
                <a:cubicBezTo>
                  <a:pt x="81" y="114"/>
                  <a:pt x="81" y="111"/>
                  <a:pt x="88" y="105"/>
                </a:cubicBezTo>
                <a:cubicBezTo>
                  <a:pt x="89" y="104"/>
                  <a:pt x="91" y="103"/>
                  <a:pt x="92" y="101"/>
                </a:cubicBezTo>
                <a:cubicBezTo>
                  <a:pt x="103" y="93"/>
                  <a:pt x="120" y="80"/>
                  <a:pt x="120" y="53"/>
                </a:cubicBezTo>
                <a:cubicBezTo>
                  <a:pt x="120" y="24"/>
                  <a:pt x="105" y="0"/>
                  <a:pt x="63" y="0"/>
                </a:cubicBezTo>
                <a:close/>
                <a:moveTo>
                  <a:pt x="80" y="96"/>
                </a:moveTo>
                <a:cubicBezTo>
                  <a:pt x="69" y="106"/>
                  <a:pt x="69" y="114"/>
                  <a:pt x="68" y="119"/>
                </a:cubicBezTo>
                <a:cubicBezTo>
                  <a:pt x="67" y="124"/>
                  <a:pt x="63" y="124"/>
                  <a:pt x="63" y="124"/>
                </a:cubicBezTo>
                <a:cubicBezTo>
                  <a:pt x="63" y="124"/>
                  <a:pt x="57" y="124"/>
                  <a:pt x="52" y="124"/>
                </a:cubicBezTo>
                <a:cubicBezTo>
                  <a:pt x="48" y="124"/>
                  <a:pt x="48" y="118"/>
                  <a:pt x="48" y="118"/>
                </a:cubicBezTo>
                <a:cubicBezTo>
                  <a:pt x="48" y="97"/>
                  <a:pt x="55" y="89"/>
                  <a:pt x="70" y="77"/>
                </a:cubicBezTo>
                <a:cubicBezTo>
                  <a:pt x="85" y="66"/>
                  <a:pt x="83" y="53"/>
                  <a:pt x="83" y="53"/>
                </a:cubicBezTo>
                <a:cubicBezTo>
                  <a:pt x="82" y="29"/>
                  <a:pt x="62" y="29"/>
                  <a:pt x="61" y="29"/>
                </a:cubicBezTo>
                <a:cubicBezTo>
                  <a:pt x="61" y="29"/>
                  <a:pt x="61" y="29"/>
                  <a:pt x="61" y="29"/>
                </a:cubicBezTo>
                <a:cubicBezTo>
                  <a:pt x="37" y="29"/>
                  <a:pt x="36" y="45"/>
                  <a:pt x="34" y="53"/>
                </a:cubicBezTo>
                <a:cubicBezTo>
                  <a:pt x="33" y="60"/>
                  <a:pt x="28" y="60"/>
                  <a:pt x="27" y="60"/>
                </a:cubicBezTo>
                <a:cubicBezTo>
                  <a:pt x="27" y="60"/>
                  <a:pt x="27" y="60"/>
                  <a:pt x="2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2" y="60"/>
                  <a:pt x="12" y="56"/>
                  <a:pt x="12" y="56"/>
                </a:cubicBezTo>
                <a:cubicBezTo>
                  <a:pt x="12" y="25"/>
                  <a:pt x="30" y="12"/>
                  <a:pt x="63" y="12"/>
                </a:cubicBezTo>
                <a:cubicBezTo>
                  <a:pt x="95" y="12"/>
                  <a:pt x="108" y="28"/>
                  <a:pt x="108" y="53"/>
                </a:cubicBezTo>
                <a:cubicBezTo>
                  <a:pt x="108" y="77"/>
                  <a:pt x="91" y="87"/>
                  <a:pt x="80" y="96"/>
                </a:cubicBezTo>
                <a:close/>
                <a:moveTo>
                  <a:pt x="80" y="161"/>
                </a:moveTo>
                <a:cubicBezTo>
                  <a:pt x="80" y="151"/>
                  <a:pt x="73" y="146"/>
                  <a:pt x="67" y="144"/>
                </a:cubicBezTo>
                <a:cubicBezTo>
                  <a:pt x="66" y="144"/>
                  <a:pt x="66" y="144"/>
                  <a:pt x="66" y="144"/>
                </a:cubicBezTo>
                <a:cubicBezTo>
                  <a:pt x="49" y="144"/>
                  <a:pt x="49" y="144"/>
                  <a:pt x="49" y="144"/>
                </a:cubicBezTo>
                <a:cubicBezTo>
                  <a:pt x="44" y="144"/>
                  <a:pt x="40" y="146"/>
                  <a:pt x="37" y="149"/>
                </a:cubicBezTo>
                <a:cubicBezTo>
                  <a:pt x="32" y="154"/>
                  <a:pt x="32" y="159"/>
                  <a:pt x="32" y="162"/>
                </a:cubicBezTo>
                <a:cubicBezTo>
                  <a:pt x="32" y="164"/>
                  <a:pt x="32" y="168"/>
                  <a:pt x="32" y="172"/>
                </a:cubicBezTo>
                <a:cubicBezTo>
                  <a:pt x="32" y="181"/>
                  <a:pt x="3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9" y="188"/>
                  <a:pt x="73" y="186"/>
                  <a:pt x="76" y="182"/>
                </a:cubicBezTo>
                <a:cubicBezTo>
                  <a:pt x="80" y="178"/>
                  <a:pt x="80" y="174"/>
                  <a:pt x="80" y="171"/>
                </a:cubicBezTo>
                <a:lnTo>
                  <a:pt x="80" y="161"/>
                </a:lnTo>
                <a:close/>
                <a:moveTo>
                  <a:pt x="64" y="176"/>
                </a:moveTo>
                <a:cubicBezTo>
                  <a:pt x="58" y="176"/>
                  <a:pt x="49" y="176"/>
                  <a:pt x="49" y="176"/>
                </a:cubicBezTo>
                <a:cubicBezTo>
                  <a:pt x="49" y="176"/>
                  <a:pt x="49" y="176"/>
                  <a:pt x="49" y="176"/>
                </a:cubicBezTo>
                <a:cubicBezTo>
                  <a:pt x="48" y="176"/>
                  <a:pt x="44" y="176"/>
                  <a:pt x="44" y="172"/>
                </a:cubicBezTo>
                <a:cubicBezTo>
                  <a:pt x="44" y="167"/>
                  <a:pt x="44" y="162"/>
                  <a:pt x="44" y="162"/>
                </a:cubicBezTo>
                <a:cubicBezTo>
                  <a:pt x="44" y="162"/>
                  <a:pt x="44" y="156"/>
                  <a:pt x="49" y="156"/>
                </a:cubicBezTo>
                <a:cubicBezTo>
                  <a:pt x="54" y="156"/>
                  <a:pt x="64" y="156"/>
                  <a:pt x="64" y="156"/>
                </a:cubicBezTo>
                <a:cubicBezTo>
                  <a:pt x="64" y="156"/>
                  <a:pt x="68" y="157"/>
                  <a:pt x="68" y="161"/>
                </a:cubicBezTo>
                <a:cubicBezTo>
                  <a:pt x="68" y="165"/>
                  <a:pt x="68" y="171"/>
                  <a:pt x="68" y="171"/>
                </a:cubicBezTo>
                <a:cubicBezTo>
                  <a:pt x="68" y="171"/>
                  <a:pt x="69" y="176"/>
                  <a:pt x="64" y="176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000"/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C17812AC-82BA-4BBB-ACC2-95DB2340EE72}"/>
              </a:ext>
            </a:extLst>
          </p:cNvPr>
          <p:cNvSpPr/>
          <p:nvPr/>
        </p:nvSpPr>
        <p:spPr>
          <a:xfrm>
            <a:off x="2073796" y="4438613"/>
            <a:ext cx="5847365" cy="208276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>
              <a:solidFill>
                <a:sysClr val="windowText" lastClr="000000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0BA14802-AAEA-4885-AEEB-9BAEABA0A615}"/>
              </a:ext>
            </a:extLst>
          </p:cNvPr>
          <p:cNvSpPr/>
          <p:nvPr/>
        </p:nvSpPr>
        <p:spPr>
          <a:xfrm>
            <a:off x="2157207" y="4510339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b="1" u="sng">
                <a:solidFill>
                  <a:srgbClr val="F25E4F"/>
                </a:solidFill>
              </a:rPr>
              <a:t>Pas 5</a:t>
            </a:r>
            <a:r>
              <a:rPr lang="ca-ES" sz="2400" b="1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7CF02B59-9588-4D75-92BB-1F2DBAE26826}"/>
              </a:ext>
            </a:extLst>
          </p:cNvPr>
          <p:cNvSpPr/>
          <p:nvPr/>
        </p:nvSpPr>
        <p:spPr>
          <a:xfrm>
            <a:off x="10254839" y="6111428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b="1">
                <a:solidFill>
                  <a:srgbClr val="F25E4F"/>
                </a:solidFill>
              </a:rPr>
              <a:t>Pivot</a:t>
            </a:r>
            <a:endParaRPr lang="ca-ES" sz="1400">
              <a:solidFill>
                <a:srgbClr val="F25E4F"/>
              </a:solidFill>
            </a:endParaRPr>
          </a:p>
        </p:txBody>
      </p:sp>
      <p:sp>
        <p:nvSpPr>
          <p:cNvPr id="88" name="Retângulo: Cantos Arredondados 87">
            <a:extLst>
              <a:ext uri="{FF2B5EF4-FFF2-40B4-BE49-F238E27FC236}">
                <a16:creationId xmlns:a16="http://schemas.microsoft.com/office/drawing/2014/main" id="{44336A9B-EBE6-406C-9BDB-BD26BD2404F8}"/>
              </a:ext>
            </a:extLst>
          </p:cNvPr>
          <p:cNvSpPr/>
          <p:nvPr/>
        </p:nvSpPr>
        <p:spPr>
          <a:xfrm rot="5400000">
            <a:off x="10093962" y="5543096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Oval 73">
            <a:extLst>
              <a:ext uri="{FF2B5EF4-FFF2-40B4-BE49-F238E27FC236}">
                <a16:creationId xmlns:a16="http://schemas.microsoft.com/office/drawing/2014/main" id="{2BC167EB-3190-4C01-B367-CA52036123FD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5" name="Retângulo: Cantos Arredondados 94">
            <a:extLst>
              <a:ext uri="{FF2B5EF4-FFF2-40B4-BE49-F238E27FC236}">
                <a16:creationId xmlns:a16="http://schemas.microsoft.com/office/drawing/2014/main" id="{CE3D0430-DE34-4016-B0D1-9977F8381013}"/>
              </a:ext>
            </a:extLst>
          </p:cNvPr>
          <p:cNvSpPr/>
          <p:nvPr/>
        </p:nvSpPr>
        <p:spPr>
          <a:xfrm rot="10800000">
            <a:off x="2208100" y="5749213"/>
            <a:ext cx="4700699" cy="335206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29ADFF31-BFCF-453E-B65B-0064FCC349B3}"/>
              </a:ext>
            </a:extLst>
          </p:cNvPr>
          <p:cNvSpPr/>
          <p:nvPr/>
        </p:nvSpPr>
        <p:spPr>
          <a:xfrm>
            <a:off x="2157208" y="4931694"/>
            <a:ext cx="5720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>
                <a:solidFill>
                  <a:sysClr val="windowText" lastClr="000000"/>
                </a:solidFill>
              </a:rPr>
              <a:t>Començant pel </a:t>
            </a:r>
            <a:r>
              <a:rPr lang="ca-ES" sz="2400" u="sng">
                <a:solidFill>
                  <a:sysClr val="windowText" lastClr="000000"/>
                </a:solidFill>
              </a:rPr>
              <a:t>pivot més a la dreta</a:t>
            </a:r>
            <a:r>
              <a:rPr lang="ca-ES" sz="2400">
                <a:solidFill>
                  <a:sysClr val="windowText" lastClr="000000"/>
                </a:solidFill>
              </a:rPr>
              <a:t> i </a:t>
            </a:r>
            <a:r>
              <a:rPr lang="ca-ES" sz="2400" b="1">
                <a:solidFill>
                  <a:sysClr val="windowText" lastClr="000000"/>
                </a:solidFill>
              </a:rPr>
              <a:t>treballant cap amunt </a:t>
            </a:r>
            <a:r>
              <a:rPr lang="ca-ES" sz="2400">
                <a:solidFill>
                  <a:sysClr val="windowText" lastClr="000000"/>
                </a:solidFill>
              </a:rPr>
              <a:t>i </a:t>
            </a:r>
            <a:r>
              <a:rPr lang="ca-ES" sz="2400" b="1">
                <a:solidFill>
                  <a:sysClr val="windowText" lastClr="000000"/>
                </a:solidFill>
              </a:rPr>
              <a:t>cap a l’esquerra</a:t>
            </a:r>
            <a:r>
              <a:rPr lang="ca-ES" sz="2400">
                <a:solidFill>
                  <a:sysClr val="windowText" lastClr="000000"/>
                </a:solidFill>
              </a:rPr>
              <a:t>, creeu zeros a sobre de cada pivot. Si un pivot no és 1, feu-lo 1 mitjançant reescalat... </a:t>
            </a:r>
          </a:p>
        </p:txBody>
      </p:sp>
      <p:sp>
        <p:nvSpPr>
          <p:cNvPr id="97" name="Retângulo: Cantos Arredondados 96">
            <a:extLst>
              <a:ext uri="{FF2B5EF4-FFF2-40B4-BE49-F238E27FC236}">
                <a16:creationId xmlns:a16="http://schemas.microsoft.com/office/drawing/2014/main" id="{BE985195-241A-4BD8-A6D1-22BFED57BE01}"/>
              </a:ext>
            </a:extLst>
          </p:cNvPr>
          <p:cNvSpPr/>
          <p:nvPr/>
        </p:nvSpPr>
        <p:spPr>
          <a:xfrm rot="10800000">
            <a:off x="4383314" y="5020675"/>
            <a:ext cx="3198721" cy="335206"/>
          </a:xfrm>
          <a:prstGeom prst="roundRect">
            <a:avLst>
              <a:gd name="adj" fmla="val 26019"/>
            </a:avLst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8" name="Seta: Curvada Para a Esquerda 97">
            <a:extLst>
              <a:ext uri="{FF2B5EF4-FFF2-40B4-BE49-F238E27FC236}">
                <a16:creationId xmlns:a16="http://schemas.microsoft.com/office/drawing/2014/main" id="{BFE31035-F2C8-4199-9D57-A60871299B99}"/>
              </a:ext>
            </a:extLst>
          </p:cNvPr>
          <p:cNvSpPr/>
          <p:nvPr/>
        </p:nvSpPr>
        <p:spPr>
          <a:xfrm flipV="1"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60806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ca-ES" sz="1600" b="1">
                  <a:solidFill>
                    <a:srgbClr val="0C2B8E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ca-ES" sz="1600"/>
              </a:p>
            </p:txBody>
          </p:sp>
        </mc:Choice>
        <mc:Fallback xmlns="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608068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/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tângulo 89">
            <a:extLst>
              <a:ext uri="{FF2B5EF4-FFF2-40B4-BE49-F238E27FC236}">
                <a16:creationId xmlns:a16="http://schemas.microsoft.com/office/drawing/2014/main" id="{4CF0A949-1872-4570-9688-9619850F0431}"/>
              </a:ext>
            </a:extLst>
          </p:cNvPr>
          <p:cNvSpPr/>
          <p:nvPr/>
        </p:nvSpPr>
        <p:spPr>
          <a:xfrm>
            <a:off x="2078801" y="3535581"/>
            <a:ext cx="58704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 dirty="0">
                <a:solidFill>
                  <a:sysClr val="windowText" lastClr="000000"/>
                </a:solidFill>
              </a:rPr>
              <a:t>Com que volem la </a:t>
            </a:r>
            <a:r>
              <a:rPr lang="ca-ES" sz="2000" b="1" dirty="0">
                <a:solidFill>
                  <a:sysClr val="windowText" lastClr="000000"/>
                </a:solidFill>
              </a:rPr>
              <a:t>forma esglaonada reduïda</a:t>
            </a:r>
            <a:r>
              <a:rPr lang="ca-ES" sz="2000" dirty="0">
                <a:solidFill>
                  <a:sysClr val="windowText" lastClr="000000"/>
                </a:solidFill>
              </a:rPr>
              <a:t>, hem de definir el </a:t>
            </a:r>
            <a:r>
              <a:rPr lang="ca-ES" sz="2000" b="1" dirty="0">
                <a:solidFill>
                  <a:sysClr val="windowText" lastClr="000000"/>
                </a:solidFill>
              </a:rPr>
              <a:t>cinquè pas</a:t>
            </a:r>
            <a:r>
              <a:rPr lang="ca-ES" sz="2000" dirty="0">
                <a:solidFill>
                  <a:sysClr val="windowText" lastClr="000000"/>
                </a:solidFill>
              </a:rPr>
              <a:t>, </a:t>
            </a:r>
            <a:r>
              <a:rPr lang="ca-ES" sz="2000" i="1" u="sng" dirty="0">
                <a:solidFill>
                  <a:sysClr val="windowText" lastClr="000000"/>
                </a:solidFill>
              </a:rPr>
              <a:t>repetint-lo segons sigui necessari</a:t>
            </a:r>
            <a:r>
              <a:rPr lang="ca-ES" sz="2000" dirty="0">
                <a:solidFill>
                  <a:sysClr val="windowText" lastClr="000000"/>
                </a:solidFill>
              </a:rPr>
              <a:t>.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43" name="Retângulo: Cantos Arredondados 17">
            <a:hlinkClick r:id="rId14" action="ppaction://hlinksldjump"/>
            <a:extLst>
              <a:ext uri="{FF2B5EF4-FFF2-40B4-BE49-F238E27FC236}">
                <a16:creationId xmlns:a16="http://schemas.microsoft.com/office/drawing/2014/main" id="{7C3FC291-3692-4B93-8CC0-AE41B10B5FCE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344844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91" grpId="0" animBg="1"/>
      <p:bldP spid="75" grpId="0"/>
      <p:bldP spid="88" grpId="0" animBg="1"/>
      <p:bldP spid="74" grpId="0" animBg="1"/>
      <p:bldP spid="95" grpId="0" animBg="1"/>
      <p:bldP spid="97" grpId="0" animBg="1"/>
      <p:bldP spid="98" grpId="0" animBg="1"/>
      <p:bldP spid="99" grpId="0"/>
      <p:bldP spid="10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25ACA875-5205-4CB8-B237-20964528F22C}"/>
              </a:ext>
            </a:extLst>
          </p:cNvPr>
          <p:cNvSpPr/>
          <p:nvPr/>
        </p:nvSpPr>
        <p:spPr>
          <a:xfrm rot="5400000">
            <a:off x="8787598" y="2842209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4. </a:t>
            </a:r>
            <a:r>
              <a:rPr lang="ca-ES" b="1">
                <a:solidFill>
                  <a:schemeClr val="tx1"/>
                </a:solidFill>
              </a:rPr>
              <a:t>Algorisme de Reducció per Files</a:t>
            </a: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1. </a:t>
            </a:r>
            <a:r>
              <a:rPr lang="ca-ES" b="1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17" name="Retângulo: Cantos Arredondados 16">
            <a:hlinkClick r:id="rId8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3. </a:t>
            </a:r>
            <a:r>
              <a:rPr lang="ca-ES" b="1">
                <a:solidFill>
                  <a:schemeClr val="tx1"/>
                </a:solidFill>
              </a:rPr>
              <a:t>Posicions i columnes Pivot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Retângulo: Cantos Arredondados 84">
            <a:extLst>
              <a:ext uri="{FF2B5EF4-FFF2-40B4-BE49-F238E27FC236}">
                <a16:creationId xmlns:a16="http://schemas.microsoft.com/office/drawing/2014/main" id="{E56730E6-5338-4C41-A8F2-C7FA34DA3213}"/>
              </a:ext>
            </a:extLst>
          </p:cNvPr>
          <p:cNvSpPr/>
          <p:nvPr/>
        </p:nvSpPr>
        <p:spPr>
          <a:xfrm>
            <a:off x="11102400" y="930680"/>
            <a:ext cx="781200" cy="302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E815A061-AE17-4F6D-8F35-132136A4677E}"/>
              </a:ext>
            </a:extLst>
          </p:cNvPr>
          <p:cNvSpPr/>
          <p:nvPr/>
        </p:nvSpPr>
        <p:spPr>
          <a:xfrm>
            <a:off x="8145077" y="1221832"/>
            <a:ext cx="2109600" cy="280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 dirty="0">
                <a:solidFill>
                  <a:sysClr val="windowText" lastClr="000000"/>
                </a:solidFill>
              </a:rPr>
              <a:t>Apliqueu OEF per transformar la matriu següent primer en matriu esglaonada i després en forma esglaonada reduïda.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000"/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C17812AC-82BA-4BBB-ACC2-95DB2340EE72}"/>
              </a:ext>
            </a:extLst>
          </p:cNvPr>
          <p:cNvSpPr/>
          <p:nvPr/>
        </p:nvSpPr>
        <p:spPr>
          <a:xfrm>
            <a:off x="2073796" y="4438613"/>
            <a:ext cx="5847365" cy="208276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>
              <a:solidFill>
                <a:sysClr val="windowText" lastClr="000000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0BA14802-AAEA-4885-AEEB-9BAEABA0A615}"/>
              </a:ext>
            </a:extLst>
          </p:cNvPr>
          <p:cNvSpPr/>
          <p:nvPr/>
        </p:nvSpPr>
        <p:spPr>
          <a:xfrm>
            <a:off x="2157207" y="4510339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b="1" u="sng">
                <a:solidFill>
                  <a:srgbClr val="F25E4F"/>
                </a:solidFill>
              </a:rPr>
              <a:t>Pas 5</a:t>
            </a:r>
            <a:r>
              <a:rPr lang="ca-ES" sz="2400" b="1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7CF02B59-9588-4D75-92BB-1F2DBAE26826}"/>
              </a:ext>
            </a:extLst>
          </p:cNvPr>
          <p:cNvSpPr/>
          <p:nvPr/>
        </p:nvSpPr>
        <p:spPr>
          <a:xfrm>
            <a:off x="10254839" y="6111428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b="1">
                <a:solidFill>
                  <a:srgbClr val="F25E4F"/>
                </a:solidFill>
              </a:rPr>
              <a:t>Pivot</a:t>
            </a:r>
            <a:endParaRPr lang="ca-ES" sz="1400">
              <a:solidFill>
                <a:srgbClr val="F25E4F"/>
              </a:solidFill>
            </a:endParaRPr>
          </a:p>
        </p:txBody>
      </p:sp>
      <p:sp>
        <p:nvSpPr>
          <p:cNvPr id="88" name="Retângulo: Cantos Arredondados 87">
            <a:extLst>
              <a:ext uri="{FF2B5EF4-FFF2-40B4-BE49-F238E27FC236}">
                <a16:creationId xmlns:a16="http://schemas.microsoft.com/office/drawing/2014/main" id="{44336A9B-EBE6-406C-9BDB-BD26BD2404F8}"/>
              </a:ext>
            </a:extLst>
          </p:cNvPr>
          <p:cNvSpPr/>
          <p:nvPr/>
        </p:nvSpPr>
        <p:spPr>
          <a:xfrm rot="5400000">
            <a:off x="10093962" y="5543096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Oval 73">
            <a:extLst>
              <a:ext uri="{FF2B5EF4-FFF2-40B4-BE49-F238E27FC236}">
                <a16:creationId xmlns:a16="http://schemas.microsoft.com/office/drawing/2014/main" id="{2BC167EB-3190-4C01-B367-CA52036123FD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5" name="Retângulo: Cantos Arredondados 94">
            <a:extLst>
              <a:ext uri="{FF2B5EF4-FFF2-40B4-BE49-F238E27FC236}">
                <a16:creationId xmlns:a16="http://schemas.microsoft.com/office/drawing/2014/main" id="{CE3D0430-DE34-4016-B0D1-9977F8381013}"/>
              </a:ext>
            </a:extLst>
          </p:cNvPr>
          <p:cNvSpPr/>
          <p:nvPr/>
        </p:nvSpPr>
        <p:spPr>
          <a:xfrm rot="10800000">
            <a:off x="2208099" y="5749213"/>
            <a:ext cx="4696515" cy="335206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7" name="Retângulo: Cantos Arredondados 96">
            <a:extLst>
              <a:ext uri="{FF2B5EF4-FFF2-40B4-BE49-F238E27FC236}">
                <a16:creationId xmlns:a16="http://schemas.microsoft.com/office/drawing/2014/main" id="{BE985195-241A-4BD8-A6D1-22BFED57BE01}"/>
              </a:ext>
            </a:extLst>
          </p:cNvPr>
          <p:cNvSpPr/>
          <p:nvPr/>
        </p:nvSpPr>
        <p:spPr>
          <a:xfrm rot="10800000">
            <a:off x="7064727" y="5741369"/>
            <a:ext cx="799158" cy="321922"/>
          </a:xfrm>
          <a:prstGeom prst="roundRect">
            <a:avLst>
              <a:gd name="adj" fmla="val 26019"/>
            </a:avLst>
          </a:prstGeom>
          <a:solidFill>
            <a:srgbClr val="F68D82"/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8" name="Seta: Curvada Para a Esquerda 97">
            <a:extLst>
              <a:ext uri="{FF2B5EF4-FFF2-40B4-BE49-F238E27FC236}">
                <a16:creationId xmlns:a16="http://schemas.microsoft.com/office/drawing/2014/main" id="{BFE31035-F2C8-4199-9D57-A60871299B99}"/>
              </a:ext>
            </a:extLst>
          </p:cNvPr>
          <p:cNvSpPr/>
          <p:nvPr/>
        </p:nvSpPr>
        <p:spPr>
          <a:xfrm flipV="1"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60806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ca-ES" sz="1600" b="1">
                  <a:solidFill>
                    <a:srgbClr val="0C2B8E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ca-ES" sz="1600"/>
              </a:p>
            </p:txBody>
          </p:sp>
        </mc:Choice>
        <mc:Fallback xmlns="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608068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/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tângulo 57">
            <a:extLst>
              <a:ext uri="{FF2B5EF4-FFF2-40B4-BE49-F238E27FC236}">
                <a16:creationId xmlns:a16="http://schemas.microsoft.com/office/drawing/2014/main" id="{5E93FE52-B54C-4175-91C9-EA628771901B}"/>
              </a:ext>
            </a:extLst>
          </p:cNvPr>
          <p:cNvSpPr/>
          <p:nvPr/>
        </p:nvSpPr>
        <p:spPr>
          <a:xfrm>
            <a:off x="8097650" y="4243467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b="1">
                <a:solidFill>
                  <a:srgbClr val="F25E4F"/>
                </a:solidFill>
              </a:rPr>
              <a:t>Pivots</a:t>
            </a:r>
            <a:endParaRPr lang="ca-ES" sz="1400">
              <a:solidFill>
                <a:srgbClr val="F25E4F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91ADAA5-B197-43A9-B9AB-FC58015420DA}"/>
              </a:ext>
            </a:extLst>
          </p:cNvPr>
          <p:cNvSpPr/>
          <p:nvPr/>
        </p:nvSpPr>
        <p:spPr>
          <a:xfrm>
            <a:off x="9108359" y="4274059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EC9B545-A796-4006-8AC5-A32C003B02B0}"/>
              </a:ext>
            </a:extLst>
          </p:cNvPr>
          <p:cNvSpPr/>
          <p:nvPr/>
        </p:nvSpPr>
        <p:spPr>
          <a:xfrm>
            <a:off x="8726218" y="3995006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EB0F9A03-7EF6-42F2-8CAD-BE818CF434EB}"/>
              </a:ext>
            </a:extLst>
          </p:cNvPr>
          <p:cNvSpPr/>
          <p:nvPr/>
        </p:nvSpPr>
        <p:spPr>
          <a:xfrm rot="10800000">
            <a:off x="2201041" y="6126499"/>
            <a:ext cx="5292033" cy="335207"/>
          </a:xfrm>
          <a:prstGeom prst="roundRect">
            <a:avLst>
              <a:gd name="adj" fmla="val 26019"/>
            </a:avLst>
          </a:prstGeom>
          <a:solidFill>
            <a:srgbClr val="F68D82"/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6" name="Seta: Curvada Para a Esquerda 65">
            <a:extLst>
              <a:ext uri="{FF2B5EF4-FFF2-40B4-BE49-F238E27FC236}">
                <a16:creationId xmlns:a16="http://schemas.microsoft.com/office/drawing/2014/main" id="{C3A618DE-E853-48F5-B9E3-CE5897B60B19}"/>
              </a:ext>
            </a:extLst>
          </p:cNvPr>
          <p:cNvSpPr/>
          <p:nvPr/>
        </p:nvSpPr>
        <p:spPr>
          <a:xfrm flipV="1">
            <a:off x="11307252" y="3188407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BEB08DCE-F11E-438C-8A61-10C4F432D76C}"/>
                  </a:ext>
                </a:extLst>
              </p:cNvPr>
              <p:cNvSpPr/>
              <p:nvPr/>
            </p:nvSpPr>
            <p:spPr>
              <a:xfrm>
                <a:off x="9319367" y="3390405"/>
                <a:ext cx="2266903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ox>
                            <m:boxPr>
                              <m:ctrlPr>
                                <a:rPr lang="ca-ES" sz="16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f>
                                <m:fPr>
                                  <m:ctrlPr>
                                    <a:rPr lang="ca-ES" sz="16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a-ES" sz="16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ca-ES" sz="16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box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box>
                        <m:box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ca-ES" sz="16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sz="16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ca-ES" sz="16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ca-ES" sz="160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BEB08DCE-F11E-438C-8A61-10C4F43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9367" y="3390405"/>
                <a:ext cx="2266903" cy="5549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/>
              <p:nvPr/>
            </p:nvSpPr>
            <p:spPr>
              <a:xfrm>
                <a:off x="8502314" y="2594538"/>
                <a:ext cx="2796728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314" y="2594538"/>
                <a:ext cx="2796728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FD05AEF9-87A8-42E5-839C-65F17C095FB8}"/>
              </a:ext>
            </a:extLst>
          </p:cNvPr>
          <p:cNvSpPr/>
          <p:nvPr/>
        </p:nvSpPr>
        <p:spPr>
          <a:xfrm>
            <a:off x="9059697" y="2900571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D449E63-DBD2-4C3F-9F6F-6B6D73B67389}"/>
              </a:ext>
            </a:extLst>
          </p:cNvPr>
          <p:cNvSpPr/>
          <p:nvPr/>
        </p:nvSpPr>
        <p:spPr>
          <a:xfrm>
            <a:off x="8677556" y="2621518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29ADFF31-BFCF-453E-B65B-0064FCC349B3}"/>
              </a:ext>
            </a:extLst>
          </p:cNvPr>
          <p:cNvSpPr/>
          <p:nvPr/>
        </p:nvSpPr>
        <p:spPr>
          <a:xfrm>
            <a:off x="2157208" y="4931694"/>
            <a:ext cx="5720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>
                <a:solidFill>
                  <a:sysClr val="windowText" lastClr="000000"/>
                </a:solidFill>
              </a:rPr>
              <a:t>Començant pel </a:t>
            </a:r>
            <a:r>
              <a:rPr lang="ca-ES" sz="2400" u="sng">
                <a:solidFill>
                  <a:sysClr val="windowText" lastClr="000000"/>
                </a:solidFill>
              </a:rPr>
              <a:t>pivot més a la dreta</a:t>
            </a:r>
            <a:r>
              <a:rPr lang="ca-ES" sz="2400">
                <a:solidFill>
                  <a:sysClr val="windowText" lastClr="000000"/>
                </a:solidFill>
              </a:rPr>
              <a:t> i </a:t>
            </a:r>
            <a:r>
              <a:rPr lang="ca-ES" sz="2400" b="1">
                <a:solidFill>
                  <a:sysClr val="windowText" lastClr="000000"/>
                </a:solidFill>
              </a:rPr>
              <a:t>treballant cap amunt </a:t>
            </a:r>
            <a:r>
              <a:rPr lang="ca-ES" sz="2400">
                <a:solidFill>
                  <a:sysClr val="windowText" lastClr="000000"/>
                </a:solidFill>
              </a:rPr>
              <a:t>i </a:t>
            </a:r>
            <a:r>
              <a:rPr lang="ca-ES" sz="2400" b="1">
                <a:solidFill>
                  <a:sysClr val="windowText" lastClr="000000"/>
                </a:solidFill>
              </a:rPr>
              <a:t>cap a l’esquerra</a:t>
            </a:r>
            <a:r>
              <a:rPr lang="ca-ES" sz="2400">
                <a:solidFill>
                  <a:sysClr val="windowText" lastClr="000000"/>
                </a:solidFill>
              </a:rPr>
              <a:t>, creeu zeros a sobre de cada pivot. Si un pivot no és 1, feu-lo 1 mitjançant reescalat... </a:t>
            </a:r>
          </a:p>
        </p:txBody>
      </p:sp>
      <p:sp>
        <p:nvSpPr>
          <p:cNvPr id="48" name="Retângulo 89">
            <a:extLst>
              <a:ext uri="{FF2B5EF4-FFF2-40B4-BE49-F238E27FC236}">
                <a16:creationId xmlns:a16="http://schemas.microsoft.com/office/drawing/2014/main" id="{BC9EBF95-5379-4FCD-B675-7D4306C2F03D}"/>
              </a:ext>
            </a:extLst>
          </p:cNvPr>
          <p:cNvSpPr/>
          <p:nvPr/>
        </p:nvSpPr>
        <p:spPr>
          <a:xfrm>
            <a:off x="2078801" y="3535581"/>
            <a:ext cx="58704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 dirty="0">
                <a:solidFill>
                  <a:sysClr val="windowText" lastClr="000000"/>
                </a:solidFill>
              </a:rPr>
              <a:t>Com que volem la </a:t>
            </a:r>
            <a:r>
              <a:rPr lang="ca-ES" sz="2000" b="1" dirty="0">
                <a:solidFill>
                  <a:sysClr val="windowText" lastClr="000000"/>
                </a:solidFill>
              </a:rPr>
              <a:t>forma esglaonada reduïda</a:t>
            </a:r>
            <a:r>
              <a:rPr lang="ca-ES" sz="2000" dirty="0">
                <a:solidFill>
                  <a:sysClr val="windowText" lastClr="000000"/>
                </a:solidFill>
              </a:rPr>
              <a:t>, hem de definir el </a:t>
            </a:r>
            <a:r>
              <a:rPr lang="ca-ES" sz="2000" b="1" dirty="0">
                <a:solidFill>
                  <a:sysClr val="windowText" lastClr="000000"/>
                </a:solidFill>
              </a:rPr>
              <a:t>cinquè pas</a:t>
            </a:r>
            <a:r>
              <a:rPr lang="ca-ES" sz="2000" dirty="0">
                <a:solidFill>
                  <a:sysClr val="windowText" lastClr="000000"/>
                </a:solidFill>
              </a:rPr>
              <a:t>, </a:t>
            </a:r>
            <a:r>
              <a:rPr lang="ca-ES" sz="2000" i="1" u="sng" dirty="0">
                <a:solidFill>
                  <a:sysClr val="windowText" lastClr="000000"/>
                </a:solidFill>
              </a:rPr>
              <a:t>repetint-lo segons sigui necessari</a:t>
            </a:r>
            <a:r>
              <a:rPr lang="ca-ES" sz="2000" dirty="0">
                <a:solidFill>
                  <a:sysClr val="windowText" lastClr="000000"/>
                </a:solidFill>
              </a:rPr>
              <a:t>.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47" name="Retângulo: Cantos Arredondados 17">
            <a:hlinkClick r:id="rId16" action="ppaction://hlinksldjump"/>
            <a:extLst>
              <a:ext uri="{FF2B5EF4-FFF2-40B4-BE49-F238E27FC236}">
                <a16:creationId xmlns:a16="http://schemas.microsoft.com/office/drawing/2014/main" id="{3406D4F5-DE62-4B26-A7B7-1B699DD75686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364779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51" grpId="0"/>
      <p:bldP spid="95" grpId="0" animBg="1"/>
      <p:bldP spid="97" grpId="0" animBg="1"/>
      <p:bldP spid="97" grpId="1" animBg="1"/>
      <p:bldP spid="58" grpId="0"/>
      <p:bldP spid="60" grpId="0" animBg="1"/>
      <p:bldP spid="61" grpId="0" animBg="1"/>
      <p:bldP spid="62" grpId="0" animBg="1"/>
      <p:bldP spid="62" grpId="1" animBg="1"/>
      <p:bldP spid="66" grpId="0" animBg="1"/>
      <p:bldP spid="67" grpId="0"/>
      <p:bldP spid="68" grpId="0"/>
      <p:bldP spid="70" grpId="0" animBg="1"/>
      <p:bldP spid="7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25ACA875-5205-4CB8-B237-20964528F22C}"/>
              </a:ext>
            </a:extLst>
          </p:cNvPr>
          <p:cNvSpPr/>
          <p:nvPr/>
        </p:nvSpPr>
        <p:spPr>
          <a:xfrm rot="5400000">
            <a:off x="8787598" y="2842209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4. </a:t>
            </a:r>
            <a:r>
              <a:rPr lang="ca-ES" b="1">
                <a:solidFill>
                  <a:schemeClr val="tx1"/>
                </a:solidFill>
              </a:rPr>
              <a:t>Algorisme de Reducció per Files</a:t>
            </a: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1. </a:t>
            </a:r>
            <a:r>
              <a:rPr lang="ca-ES" b="1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17" name="Retângulo: Cantos Arredondados 16">
            <a:hlinkClick r:id="rId8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3. </a:t>
            </a:r>
            <a:r>
              <a:rPr lang="ca-ES" b="1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85" name="Retângulo: Cantos Arredondados 84">
            <a:extLst>
              <a:ext uri="{FF2B5EF4-FFF2-40B4-BE49-F238E27FC236}">
                <a16:creationId xmlns:a16="http://schemas.microsoft.com/office/drawing/2014/main" id="{E56730E6-5338-4C41-A8F2-C7FA34DA3213}"/>
              </a:ext>
            </a:extLst>
          </p:cNvPr>
          <p:cNvSpPr/>
          <p:nvPr/>
        </p:nvSpPr>
        <p:spPr>
          <a:xfrm>
            <a:off x="11102400" y="930680"/>
            <a:ext cx="781200" cy="302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E815A061-AE17-4F6D-8F35-132136A4677E}"/>
              </a:ext>
            </a:extLst>
          </p:cNvPr>
          <p:cNvSpPr/>
          <p:nvPr/>
        </p:nvSpPr>
        <p:spPr>
          <a:xfrm>
            <a:off x="8145077" y="1221832"/>
            <a:ext cx="2109600" cy="280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 dirty="0">
                <a:solidFill>
                  <a:sysClr val="windowText" lastClr="000000"/>
                </a:solidFill>
              </a:rPr>
              <a:t>Apliqueu OEF per transformar la matriu següent primer en matriu esglaonada i després en forma esglaonada reduïda.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000"/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C17812AC-82BA-4BBB-ACC2-95DB2340EE72}"/>
              </a:ext>
            </a:extLst>
          </p:cNvPr>
          <p:cNvSpPr/>
          <p:nvPr/>
        </p:nvSpPr>
        <p:spPr>
          <a:xfrm>
            <a:off x="2073796" y="4438613"/>
            <a:ext cx="5847365" cy="208276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>
              <a:solidFill>
                <a:sysClr val="windowText" lastClr="000000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0BA14802-AAEA-4885-AEEB-9BAEABA0A615}"/>
              </a:ext>
            </a:extLst>
          </p:cNvPr>
          <p:cNvSpPr/>
          <p:nvPr/>
        </p:nvSpPr>
        <p:spPr>
          <a:xfrm>
            <a:off x="2157207" y="4510339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b="1" u="sng">
                <a:solidFill>
                  <a:srgbClr val="F25E4F"/>
                </a:solidFill>
              </a:rPr>
              <a:t>Pas 5</a:t>
            </a:r>
            <a:r>
              <a:rPr lang="ca-ES" sz="2400" b="1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7CF02B59-9588-4D75-92BB-1F2DBAE26826}"/>
              </a:ext>
            </a:extLst>
          </p:cNvPr>
          <p:cNvSpPr/>
          <p:nvPr/>
        </p:nvSpPr>
        <p:spPr>
          <a:xfrm>
            <a:off x="10254839" y="6111428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b="1">
                <a:solidFill>
                  <a:srgbClr val="F25E4F"/>
                </a:solidFill>
              </a:rPr>
              <a:t>Pivot</a:t>
            </a:r>
            <a:endParaRPr lang="ca-ES" sz="1400">
              <a:solidFill>
                <a:srgbClr val="F25E4F"/>
              </a:solidFill>
            </a:endParaRPr>
          </a:p>
        </p:txBody>
      </p:sp>
      <p:sp>
        <p:nvSpPr>
          <p:cNvPr id="88" name="Retângulo: Cantos Arredondados 87">
            <a:extLst>
              <a:ext uri="{FF2B5EF4-FFF2-40B4-BE49-F238E27FC236}">
                <a16:creationId xmlns:a16="http://schemas.microsoft.com/office/drawing/2014/main" id="{44336A9B-EBE6-406C-9BDB-BD26BD2404F8}"/>
              </a:ext>
            </a:extLst>
          </p:cNvPr>
          <p:cNvSpPr/>
          <p:nvPr/>
        </p:nvSpPr>
        <p:spPr>
          <a:xfrm rot="5400000">
            <a:off x="10093962" y="5543096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Oval 73">
            <a:extLst>
              <a:ext uri="{FF2B5EF4-FFF2-40B4-BE49-F238E27FC236}">
                <a16:creationId xmlns:a16="http://schemas.microsoft.com/office/drawing/2014/main" id="{2BC167EB-3190-4C01-B367-CA52036123FD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5" name="Retângulo: Cantos Arredondados 94">
            <a:extLst>
              <a:ext uri="{FF2B5EF4-FFF2-40B4-BE49-F238E27FC236}">
                <a16:creationId xmlns:a16="http://schemas.microsoft.com/office/drawing/2014/main" id="{CE3D0430-DE34-4016-B0D1-9977F8381013}"/>
              </a:ext>
            </a:extLst>
          </p:cNvPr>
          <p:cNvSpPr/>
          <p:nvPr/>
        </p:nvSpPr>
        <p:spPr>
          <a:xfrm rot="10800000">
            <a:off x="2208100" y="5749213"/>
            <a:ext cx="4700699" cy="335206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8" name="Seta: Curvada Para a Esquerda 97">
            <a:extLst>
              <a:ext uri="{FF2B5EF4-FFF2-40B4-BE49-F238E27FC236}">
                <a16:creationId xmlns:a16="http://schemas.microsoft.com/office/drawing/2014/main" id="{BFE31035-F2C8-4199-9D57-A60871299B99}"/>
              </a:ext>
            </a:extLst>
          </p:cNvPr>
          <p:cNvSpPr/>
          <p:nvPr/>
        </p:nvSpPr>
        <p:spPr>
          <a:xfrm flipV="1"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60806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ca-ES" sz="1600" b="1">
                  <a:solidFill>
                    <a:srgbClr val="0C2B8E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ca-ES" sz="1600"/>
              </a:p>
            </p:txBody>
          </p:sp>
        </mc:Choice>
        <mc:Fallback xmlns="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608068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/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tângulo 57">
            <a:extLst>
              <a:ext uri="{FF2B5EF4-FFF2-40B4-BE49-F238E27FC236}">
                <a16:creationId xmlns:a16="http://schemas.microsoft.com/office/drawing/2014/main" id="{5E93FE52-B54C-4175-91C9-EA628771901B}"/>
              </a:ext>
            </a:extLst>
          </p:cNvPr>
          <p:cNvSpPr/>
          <p:nvPr/>
        </p:nvSpPr>
        <p:spPr>
          <a:xfrm>
            <a:off x="8097650" y="4243467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b="1">
                <a:solidFill>
                  <a:srgbClr val="F25E4F"/>
                </a:solidFill>
              </a:rPr>
              <a:t>Pivots</a:t>
            </a:r>
            <a:endParaRPr lang="ca-ES" sz="1400">
              <a:solidFill>
                <a:srgbClr val="F25E4F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91ADAA5-B197-43A9-B9AB-FC58015420DA}"/>
              </a:ext>
            </a:extLst>
          </p:cNvPr>
          <p:cNvSpPr/>
          <p:nvPr/>
        </p:nvSpPr>
        <p:spPr>
          <a:xfrm>
            <a:off x="9108359" y="4274059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EC9B545-A796-4006-8AC5-A32C003B02B0}"/>
              </a:ext>
            </a:extLst>
          </p:cNvPr>
          <p:cNvSpPr/>
          <p:nvPr/>
        </p:nvSpPr>
        <p:spPr>
          <a:xfrm>
            <a:off x="8726218" y="3995006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6" name="Seta: Curvada Para a Esquerda 65">
            <a:extLst>
              <a:ext uri="{FF2B5EF4-FFF2-40B4-BE49-F238E27FC236}">
                <a16:creationId xmlns:a16="http://schemas.microsoft.com/office/drawing/2014/main" id="{C3A618DE-E853-48F5-B9E3-CE5897B60B19}"/>
              </a:ext>
            </a:extLst>
          </p:cNvPr>
          <p:cNvSpPr/>
          <p:nvPr/>
        </p:nvSpPr>
        <p:spPr>
          <a:xfrm flipV="1">
            <a:off x="11307252" y="3188407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BEB08DCE-F11E-438C-8A61-10C4F432D76C}"/>
                  </a:ext>
                </a:extLst>
              </p:cNvPr>
              <p:cNvSpPr/>
              <p:nvPr/>
            </p:nvSpPr>
            <p:spPr>
              <a:xfrm>
                <a:off x="9319367" y="3390405"/>
                <a:ext cx="2266903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ox>
                            <m:boxPr>
                              <m:ctrlPr>
                                <a:rPr lang="ca-ES" sz="16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f>
                                <m:fPr>
                                  <m:ctrlPr>
                                    <a:rPr lang="ca-ES" sz="16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a-ES" sz="16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ca-ES" sz="16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box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box>
                        <m:box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ca-ES" sz="16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sz="16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ca-ES" sz="16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ca-ES" sz="160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BEB08DCE-F11E-438C-8A61-10C4F43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9367" y="3390405"/>
                <a:ext cx="2266903" cy="55496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FD05AEF9-87A8-42E5-839C-65F17C095FB8}"/>
              </a:ext>
            </a:extLst>
          </p:cNvPr>
          <p:cNvSpPr/>
          <p:nvPr/>
        </p:nvSpPr>
        <p:spPr>
          <a:xfrm>
            <a:off x="9059697" y="2900571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D449E63-DBD2-4C3F-9F6F-6B6D73B67389}"/>
              </a:ext>
            </a:extLst>
          </p:cNvPr>
          <p:cNvSpPr/>
          <p:nvPr/>
        </p:nvSpPr>
        <p:spPr>
          <a:xfrm>
            <a:off x="8677556" y="2621518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29ADFF31-BFCF-453E-B65B-0064FCC349B3}"/>
              </a:ext>
            </a:extLst>
          </p:cNvPr>
          <p:cNvSpPr/>
          <p:nvPr/>
        </p:nvSpPr>
        <p:spPr>
          <a:xfrm>
            <a:off x="2157208" y="4931694"/>
            <a:ext cx="5720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>
                <a:solidFill>
                  <a:sysClr val="windowText" lastClr="000000"/>
                </a:solidFill>
              </a:rPr>
              <a:t>Començant pel </a:t>
            </a:r>
            <a:r>
              <a:rPr lang="ca-ES" sz="2400" u="sng">
                <a:solidFill>
                  <a:sysClr val="windowText" lastClr="000000"/>
                </a:solidFill>
              </a:rPr>
              <a:t>pivot més a la dreta</a:t>
            </a:r>
            <a:r>
              <a:rPr lang="ca-ES" sz="2400">
                <a:solidFill>
                  <a:sysClr val="windowText" lastClr="000000"/>
                </a:solidFill>
              </a:rPr>
              <a:t> i </a:t>
            </a:r>
            <a:r>
              <a:rPr lang="ca-ES" sz="2400" b="1">
                <a:solidFill>
                  <a:sysClr val="windowText" lastClr="000000"/>
                </a:solidFill>
              </a:rPr>
              <a:t>treballant cap amunt </a:t>
            </a:r>
            <a:r>
              <a:rPr lang="ca-ES" sz="2400">
                <a:solidFill>
                  <a:sysClr val="windowText" lastClr="000000"/>
                </a:solidFill>
              </a:rPr>
              <a:t>i </a:t>
            </a:r>
            <a:r>
              <a:rPr lang="ca-ES" sz="2400" b="1">
                <a:solidFill>
                  <a:sysClr val="windowText" lastClr="000000"/>
                </a:solidFill>
              </a:rPr>
              <a:t>cap a l’esquerra</a:t>
            </a:r>
            <a:r>
              <a:rPr lang="ca-ES" sz="2400">
                <a:solidFill>
                  <a:sysClr val="windowText" lastClr="000000"/>
                </a:solidFill>
              </a:rPr>
              <a:t>, creeu zeros a sobre de cada pivot. Si un pivot no és 1, feu-lo 1 mitjançant reescalat... </a:t>
            </a:r>
          </a:p>
        </p:txBody>
      </p:sp>
      <p:sp>
        <p:nvSpPr>
          <p:cNvPr id="80" name="Seta: Curvada Para a Esquerda 79">
            <a:extLst>
              <a:ext uri="{FF2B5EF4-FFF2-40B4-BE49-F238E27FC236}">
                <a16:creationId xmlns:a16="http://schemas.microsoft.com/office/drawing/2014/main" id="{B3E277B6-A46B-43E2-B5BA-49EC9E464B78}"/>
              </a:ext>
            </a:extLst>
          </p:cNvPr>
          <p:cNvSpPr/>
          <p:nvPr/>
        </p:nvSpPr>
        <p:spPr>
          <a:xfrm flipV="1">
            <a:off x="11287940" y="1914616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tângulo 80">
                <a:extLst>
                  <a:ext uri="{FF2B5EF4-FFF2-40B4-BE49-F238E27FC236}">
                    <a16:creationId xmlns:a16="http://schemas.microsoft.com/office/drawing/2014/main" id="{33CB855D-0C43-49C5-BFCC-6F198FDFB887}"/>
                  </a:ext>
                </a:extLst>
              </p:cNvPr>
              <p:cNvSpPr/>
              <p:nvPr/>
            </p:nvSpPr>
            <p:spPr>
              <a:xfrm>
                <a:off x="9941374" y="2329635"/>
                <a:ext cx="158562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ca-ES" sz="16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sSub>
                        <m:sSubPr>
                          <m:ctrlP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ca-ES" sz="16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ca-ES" sz="1600" b="1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81" name="Retângulo 80">
                <a:extLst>
                  <a:ext uri="{FF2B5EF4-FFF2-40B4-BE49-F238E27FC236}">
                    <a16:creationId xmlns:a16="http://schemas.microsoft.com/office/drawing/2014/main" id="{33CB855D-0C43-49C5-BFCC-6F198FDFB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374" y="2329635"/>
                <a:ext cx="1585627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tângulo 81">
                <a:extLst>
                  <a:ext uri="{FF2B5EF4-FFF2-40B4-BE49-F238E27FC236}">
                    <a16:creationId xmlns:a16="http://schemas.microsoft.com/office/drawing/2014/main" id="{51F7D26E-2371-4302-9FAB-935A4CDDDB87}"/>
                  </a:ext>
                </a:extLst>
              </p:cNvPr>
              <p:cNvSpPr/>
              <p:nvPr/>
            </p:nvSpPr>
            <p:spPr>
              <a:xfrm>
                <a:off x="8502314" y="2594538"/>
                <a:ext cx="2796728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82" name="Retângulo 81">
                <a:extLst>
                  <a:ext uri="{FF2B5EF4-FFF2-40B4-BE49-F238E27FC236}">
                    <a16:creationId xmlns:a16="http://schemas.microsoft.com/office/drawing/2014/main" id="{51F7D26E-2371-4302-9FAB-935A4CDDDB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314" y="2594538"/>
                <a:ext cx="2796728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Agrupar 82">
            <a:extLst>
              <a:ext uri="{FF2B5EF4-FFF2-40B4-BE49-F238E27FC236}">
                <a16:creationId xmlns:a16="http://schemas.microsoft.com/office/drawing/2014/main" id="{93468640-565B-46F0-B8BB-49EEC2AFBB29}"/>
              </a:ext>
            </a:extLst>
          </p:cNvPr>
          <p:cNvGrpSpPr/>
          <p:nvPr/>
        </p:nvGrpSpPr>
        <p:grpSpPr>
          <a:xfrm>
            <a:off x="8758733" y="1544356"/>
            <a:ext cx="2283889" cy="753293"/>
            <a:chOff x="2916568" y="1853128"/>
            <a:chExt cx="2283889" cy="876420"/>
          </a:xfrm>
        </p:grpSpPr>
        <p:sp>
          <p:nvSpPr>
            <p:cNvPr id="84" name="Retângulo 83">
              <a:extLst>
                <a:ext uri="{FF2B5EF4-FFF2-40B4-BE49-F238E27FC236}">
                  <a16:creationId xmlns:a16="http://schemas.microsoft.com/office/drawing/2014/main" id="{4F9B4E57-12EA-48BA-A0E2-AF21E8A868CB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F9A13F16-76E0-4F92-8169-7ED003B06406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96" name="Retângulo 95">
              <a:extLst>
                <a:ext uri="{FF2B5EF4-FFF2-40B4-BE49-F238E27FC236}">
                  <a16:creationId xmlns:a16="http://schemas.microsoft.com/office/drawing/2014/main" id="{A6F69698-4B1B-4D65-A84C-80BDB47AB3E6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/>
              <p:nvPr/>
            </p:nvSpPr>
            <p:spPr>
              <a:xfrm>
                <a:off x="8502314" y="1508756"/>
                <a:ext cx="2739020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314" y="1508756"/>
                <a:ext cx="2739020" cy="82490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tângulo 89">
            <a:extLst>
              <a:ext uri="{FF2B5EF4-FFF2-40B4-BE49-F238E27FC236}">
                <a16:creationId xmlns:a16="http://schemas.microsoft.com/office/drawing/2014/main" id="{71C472E5-3392-4839-A480-9761D04FFD50}"/>
              </a:ext>
            </a:extLst>
          </p:cNvPr>
          <p:cNvSpPr/>
          <p:nvPr/>
        </p:nvSpPr>
        <p:spPr>
          <a:xfrm>
            <a:off x="2078801" y="3535581"/>
            <a:ext cx="58704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 dirty="0">
                <a:solidFill>
                  <a:sysClr val="windowText" lastClr="000000"/>
                </a:solidFill>
              </a:rPr>
              <a:t>Com que volem la </a:t>
            </a:r>
            <a:r>
              <a:rPr lang="ca-ES" sz="2000" b="1" dirty="0">
                <a:solidFill>
                  <a:sysClr val="windowText" lastClr="000000"/>
                </a:solidFill>
              </a:rPr>
              <a:t>forma esglaonada reduïda</a:t>
            </a:r>
            <a:r>
              <a:rPr lang="ca-ES" sz="2000" dirty="0">
                <a:solidFill>
                  <a:sysClr val="windowText" lastClr="000000"/>
                </a:solidFill>
              </a:rPr>
              <a:t>, hem de definir el </a:t>
            </a:r>
            <a:r>
              <a:rPr lang="ca-ES" sz="2000" b="1" dirty="0">
                <a:solidFill>
                  <a:sysClr val="windowText" lastClr="000000"/>
                </a:solidFill>
              </a:rPr>
              <a:t>cinquè pas</a:t>
            </a:r>
            <a:r>
              <a:rPr lang="ca-ES" sz="2000" dirty="0">
                <a:solidFill>
                  <a:sysClr val="windowText" lastClr="000000"/>
                </a:solidFill>
              </a:rPr>
              <a:t>, </a:t>
            </a:r>
            <a:r>
              <a:rPr lang="ca-ES" sz="2000" i="1" u="sng" dirty="0">
                <a:solidFill>
                  <a:sysClr val="windowText" lastClr="000000"/>
                </a:solidFill>
              </a:rPr>
              <a:t>repetint-lo segons sigui necessari</a:t>
            </a:r>
            <a:r>
              <a:rPr lang="ca-ES" sz="2000" dirty="0">
                <a:solidFill>
                  <a:sysClr val="windowText" lastClr="000000"/>
                </a:solidFill>
              </a:rPr>
              <a:t>.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51" name="Retângulo: Cantos Arredondados 17">
            <a:hlinkClick r:id="rId17" action="ppaction://hlinksldjump"/>
            <a:extLst>
              <a:ext uri="{FF2B5EF4-FFF2-40B4-BE49-F238E27FC236}">
                <a16:creationId xmlns:a16="http://schemas.microsoft.com/office/drawing/2014/main" id="{B28A2E97-529E-49DC-A9E2-B574A3B7739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11005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/>
      <p:bldP spid="88" grpId="0" animBg="1"/>
      <p:bldP spid="74" grpId="0" animBg="1"/>
      <p:bldP spid="95" grpId="0" animBg="1"/>
      <p:bldP spid="98" grpId="0" animBg="1"/>
      <p:bldP spid="99" grpId="0"/>
      <p:bldP spid="100" grpId="0"/>
      <p:bldP spid="58" grpId="0"/>
      <p:bldP spid="60" grpId="0" animBg="1"/>
      <p:bldP spid="61" grpId="0" animBg="1"/>
      <p:bldP spid="66" grpId="0" animBg="1"/>
      <p:bldP spid="67" grpId="0"/>
      <p:bldP spid="70" grpId="0" animBg="1"/>
      <p:bldP spid="71" grpId="0" animBg="1"/>
      <p:bldP spid="80" grpId="0" animBg="1"/>
      <p:bldP spid="80" grpId="1" animBg="1"/>
      <p:bldP spid="81" grpId="0"/>
      <p:bldP spid="81" grpId="1"/>
      <p:bldP spid="82" grpId="0"/>
      <p:bldP spid="6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es-ES" b="1" dirty="0" err="1">
                <a:solidFill>
                  <a:schemeClr val="tx1"/>
                </a:solidFill>
              </a:rPr>
              <a:t>Algorisme</a:t>
            </a:r>
            <a:r>
              <a:rPr lang="es-ES" b="1" dirty="0">
                <a:solidFill>
                  <a:schemeClr val="tx1"/>
                </a:solidFill>
              </a:rPr>
              <a:t> de </a:t>
            </a:r>
            <a:r>
              <a:rPr lang="es-ES" b="1" dirty="0" err="1">
                <a:solidFill>
                  <a:schemeClr val="tx1"/>
                </a:solidFill>
              </a:rPr>
              <a:t>Reducció</a:t>
            </a:r>
            <a:r>
              <a:rPr lang="es-ES" b="1" dirty="0">
                <a:solidFill>
                  <a:schemeClr val="tx1"/>
                </a:solidFill>
              </a:rPr>
              <a:t> per Files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17" name="Retângulo: Cantos Arredondados 16">
            <a:hlinkClick r:id="rId8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 dirty="0">
                <a:solidFill>
                  <a:sysClr val="windowText" lastClr="000000"/>
                </a:solidFill>
              </a:rPr>
              <a:t>Apliqueu OEF per transformar la matriu següent primer en matriu esglaonada i després en forma esglaonada reduïda.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000"/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C17812AC-82BA-4BBB-ACC2-95DB2340EE72}"/>
              </a:ext>
            </a:extLst>
          </p:cNvPr>
          <p:cNvSpPr/>
          <p:nvPr/>
        </p:nvSpPr>
        <p:spPr>
          <a:xfrm>
            <a:off x="2073796" y="4438613"/>
            <a:ext cx="5847365" cy="208276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>
              <a:solidFill>
                <a:sysClr val="windowText" lastClr="000000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0BA14802-AAEA-4885-AEEB-9BAEABA0A615}"/>
              </a:ext>
            </a:extLst>
          </p:cNvPr>
          <p:cNvSpPr/>
          <p:nvPr/>
        </p:nvSpPr>
        <p:spPr>
          <a:xfrm>
            <a:off x="2157207" y="4510339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b="1" u="sng">
                <a:solidFill>
                  <a:srgbClr val="F25E4F"/>
                </a:solidFill>
              </a:rPr>
              <a:t>Pas 5</a:t>
            </a:r>
            <a:r>
              <a:rPr lang="ca-ES" sz="2400" b="1">
                <a:solidFill>
                  <a:srgbClr val="F25E4F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Retângulo 92">
            <a:extLst>
              <a:ext uri="{FF2B5EF4-FFF2-40B4-BE49-F238E27FC236}">
                <a16:creationId xmlns:a16="http://schemas.microsoft.com/office/drawing/2014/main" id="{29ADFF31-BFCF-453E-B65B-0064FCC349B3}"/>
              </a:ext>
            </a:extLst>
          </p:cNvPr>
          <p:cNvSpPr/>
          <p:nvPr/>
        </p:nvSpPr>
        <p:spPr>
          <a:xfrm>
            <a:off x="2157208" y="4931694"/>
            <a:ext cx="5720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>
                <a:solidFill>
                  <a:sysClr val="windowText" lastClr="000000"/>
                </a:solidFill>
              </a:rPr>
              <a:t>Començant pel </a:t>
            </a:r>
            <a:r>
              <a:rPr lang="ca-ES" sz="2400" u="sng">
                <a:solidFill>
                  <a:sysClr val="windowText" lastClr="000000"/>
                </a:solidFill>
              </a:rPr>
              <a:t>pivot més a la dreta</a:t>
            </a:r>
            <a:r>
              <a:rPr lang="ca-ES" sz="2400">
                <a:solidFill>
                  <a:sysClr val="windowText" lastClr="000000"/>
                </a:solidFill>
              </a:rPr>
              <a:t> i </a:t>
            </a:r>
            <a:r>
              <a:rPr lang="ca-ES" sz="2400" b="1">
                <a:solidFill>
                  <a:sysClr val="windowText" lastClr="000000"/>
                </a:solidFill>
              </a:rPr>
              <a:t>treballant cap amunt </a:t>
            </a:r>
            <a:r>
              <a:rPr lang="ca-ES" sz="2400">
                <a:solidFill>
                  <a:sysClr val="windowText" lastClr="000000"/>
                </a:solidFill>
              </a:rPr>
              <a:t>i </a:t>
            </a:r>
            <a:r>
              <a:rPr lang="ca-ES" sz="2400" b="1">
                <a:solidFill>
                  <a:sysClr val="windowText" lastClr="000000"/>
                </a:solidFill>
              </a:rPr>
              <a:t>cap a l’esquerra</a:t>
            </a:r>
            <a:r>
              <a:rPr lang="ca-ES" sz="2400">
                <a:solidFill>
                  <a:sysClr val="windowText" lastClr="000000"/>
                </a:solidFill>
              </a:rPr>
              <a:t>, creeu zeros a sobre de cada pivot. Si un pivot no és 1, feu-lo 1 mitjançant reescalat... </a:t>
            </a:r>
          </a:p>
        </p:txBody>
      </p: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93468640-565B-46F0-B8BB-49EEC2AFBB29}"/>
              </a:ext>
            </a:extLst>
          </p:cNvPr>
          <p:cNvGrpSpPr/>
          <p:nvPr/>
        </p:nvGrpSpPr>
        <p:grpSpPr>
          <a:xfrm>
            <a:off x="8758733" y="1544356"/>
            <a:ext cx="2283889" cy="753293"/>
            <a:chOff x="2916568" y="1853128"/>
            <a:chExt cx="2283889" cy="876420"/>
          </a:xfrm>
        </p:grpSpPr>
        <p:sp>
          <p:nvSpPr>
            <p:cNvPr id="84" name="Retângulo 83">
              <a:extLst>
                <a:ext uri="{FF2B5EF4-FFF2-40B4-BE49-F238E27FC236}">
                  <a16:creationId xmlns:a16="http://schemas.microsoft.com/office/drawing/2014/main" id="{4F9B4E57-12EA-48BA-A0E2-AF21E8A868CB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F9A13F16-76E0-4F92-8169-7ED003B06406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96" name="Retângulo 95">
              <a:extLst>
                <a:ext uri="{FF2B5EF4-FFF2-40B4-BE49-F238E27FC236}">
                  <a16:creationId xmlns:a16="http://schemas.microsoft.com/office/drawing/2014/main" id="{A6F69698-4B1B-4D65-A84C-80BDB47AB3E6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/>
              <p:nvPr/>
            </p:nvSpPr>
            <p:spPr>
              <a:xfrm>
                <a:off x="8502314" y="1508756"/>
                <a:ext cx="2739020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314" y="1508756"/>
                <a:ext cx="2739020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tângulo 53">
            <a:extLst>
              <a:ext uri="{FF2B5EF4-FFF2-40B4-BE49-F238E27FC236}">
                <a16:creationId xmlns:a16="http://schemas.microsoft.com/office/drawing/2014/main" id="{5507580C-B6BB-446F-8BA9-EDE1615B37E9}"/>
              </a:ext>
            </a:extLst>
          </p:cNvPr>
          <p:cNvSpPr/>
          <p:nvPr/>
        </p:nvSpPr>
        <p:spPr>
          <a:xfrm>
            <a:off x="8101023" y="2450868"/>
            <a:ext cx="3720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b="1" dirty="0"/>
              <a:t>Forma General Esglaonada Reduïda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DF732F3D-C9F5-4F77-B506-8E57AD7D31AD}"/>
                  </a:ext>
                </a:extLst>
              </p:cNvPr>
              <p:cNvSpPr/>
              <p:nvPr/>
            </p:nvSpPr>
            <p:spPr>
              <a:xfrm>
                <a:off x="8726733" y="3889524"/>
                <a:ext cx="2347887" cy="808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∗</m:t>
                                  </m:r>
                                </m:e>
                                <m:e>
                                  <m: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DF732F3D-C9F5-4F77-B506-8E57AD7D31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6733" y="3889524"/>
                <a:ext cx="2347887" cy="8082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CDFB84F-4EE3-42A5-BC0B-895DA37B9ECB}"/>
                  </a:ext>
                </a:extLst>
              </p:cNvPr>
              <p:cNvSpPr/>
              <p:nvPr/>
            </p:nvSpPr>
            <p:spPr>
              <a:xfrm>
                <a:off x="8808673" y="2804055"/>
                <a:ext cx="2190792" cy="8469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ca-E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ca-E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0   </m:t>
                                  </m:r>
                                </m:e>
                              </m:eqAr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ca-E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ca-E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0   </m:t>
                                  </m:r>
                                </m:e>
                              </m:eqAr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ca-E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ca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ca-ES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CDFB84F-4EE3-42A5-BC0B-895DA37B9E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673" y="2804055"/>
                <a:ext cx="2190792" cy="84696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tângulo 61">
            <a:extLst>
              <a:ext uri="{FF2B5EF4-FFF2-40B4-BE49-F238E27FC236}">
                <a16:creationId xmlns:a16="http://schemas.microsoft.com/office/drawing/2014/main" id="{63592F19-C613-4F7E-BC14-6C1A9FBDCC6E}"/>
              </a:ext>
            </a:extLst>
          </p:cNvPr>
          <p:cNvSpPr/>
          <p:nvPr/>
        </p:nvSpPr>
        <p:spPr>
          <a:xfrm>
            <a:off x="8277031" y="4787227"/>
            <a:ext cx="3294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b="1"/>
              <a:t>Forma General Esglaonada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35F0ABBF-B9FE-4C1D-AC63-862CEB2B8718}"/>
              </a:ext>
            </a:extLst>
          </p:cNvPr>
          <p:cNvSpPr/>
          <p:nvPr/>
        </p:nvSpPr>
        <p:spPr>
          <a:xfrm>
            <a:off x="8062444" y="3558273"/>
            <a:ext cx="2394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>
                <a:solidFill>
                  <a:schemeClr val="bg1">
                    <a:lumMod val="50000"/>
                  </a:schemeClr>
                </a:solidFill>
              </a:rPr>
              <a:t>Només per recordar!...</a:t>
            </a:r>
            <a:endParaRPr lang="ca-ES" sz="2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Retângulo 89">
            <a:extLst>
              <a:ext uri="{FF2B5EF4-FFF2-40B4-BE49-F238E27FC236}">
                <a16:creationId xmlns:a16="http://schemas.microsoft.com/office/drawing/2014/main" id="{986E3BC4-31C8-443B-A70B-ECB6BB21A39E}"/>
              </a:ext>
            </a:extLst>
          </p:cNvPr>
          <p:cNvSpPr/>
          <p:nvPr/>
        </p:nvSpPr>
        <p:spPr>
          <a:xfrm>
            <a:off x="2078801" y="3535581"/>
            <a:ext cx="58704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 dirty="0">
                <a:solidFill>
                  <a:sysClr val="windowText" lastClr="000000"/>
                </a:solidFill>
              </a:rPr>
              <a:t>Com que volem la </a:t>
            </a:r>
            <a:r>
              <a:rPr lang="ca-ES" sz="2000" b="1" dirty="0">
                <a:solidFill>
                  <a:sysClr val="windowText" lastClr="000000"/>
                </a:solidFill>
              </a:rPr>
              <a:t>forma esglaonada reduïda</a:t>
            </a:r>
            <a:r>
              <a:rPr lang="ca-ES" sz="2000" dirty="0">
                <a:solidFill>
                  <a:sysClr val="windowText" lastClr="000000"/>
                </a:solidFill>
              </a:rPr>
              <a:t>, hem de definir el </a:t>
            </a:r>
            <a:r>
              <a:rPr lang="ca-ES" sz="2000" b="1" dirty="0">
                <a:solidFill>
                  <a:sysClr val="windowText" lastClr="000000"/>
                </a:solidFill>
              </a:rPr>
              <a:t>cinquè pas</a:t>
            </a:r>
            <a:r>
              <a:rPr lang="ca-ES" sz="2000" dirty="0">
                <a:solidFill>
                  <a:sysClr val="windowText" lastClr="000000"/>
                </a:solidFill>
              </a:rPr>
              <a:t>, </a:t>
            </a:r>
            <a:r>
              <a:rPr lang="ca-ES" sz="2000" i="1" u="sng" dirty="0">
                <a:solidFill>
                  <a:sysClr val="windowText" lastClr="000000"/>
                </a:solidFill>
              </a:rPr>
              <a:t>repetint-lo segons sigui necessari</a:t>
            </a:r>
            <a:r>
              <a:rPr lang="ca-ES" sz="2000" dirty="0">
                <a:solidFill>
                  <a:sysClr val="windowText" lastClr="000000"/>
                </a:solidFill>
              </a:rPr>
              <a:t>.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43" name="Retângulo: Cantos Arredondados 17">
            <a:hlinkClick r:id="rId14" action="ppaction://hlinksldjump"/>
            <a:extLst>
              <a:ext uri="{FF2B5EF4-FFF2-40B4-BE49-F238E27FC236}">
                <a16:creationId xmlns:a16="http://schemas.microsoft.com/office/drawing/2014/main" id="{1CE59BF9-5F76-4366-A98B-B4B9387FF6B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245954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62" grpId="0"/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80" name="Retângulo: Cantos Arredondados 79">
            <a:extLst>
              <a:ext uri="{FF2B5EF4-FFF2-40B4-BE49-F238E27FC236}">
                <a16:creationId xmlns:a16="http://schemas.microsoft.com/office/drawing/2014/main" id="{BD15A15B-DC14-4FB3-A86B-386065BC5459}"/>
              </a:ext>
            </a:extLst>
          </p:cNvPr>
          <p:cNvSpPr/>
          <p:nvPr/>
        </p:nvSpPr>
        <p:spPr>
          <a:xfrm>
            <a:off x="8620209" y="2229941"/>
            <a:ext cx="3074572" cy="3525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81" name="Retângulo: Cantos Arredondados 80">
            <a:extLst>
              <a:ext uri="{FF2B5EF4-FFF2-40B4-BE49-F238E27FC236}">
                <a16:creationId xmlns:a16="http://schemas.microsoft.com/office/drawing/2014/main" id="{D76C3432-C2A2-4DC0-BACA-7C0E1F43627B}"/>
              </a:ext>
            </a:extLst>
          </p:cNvPr>
          <p:cNvSpPr/>
          <p:nvPr/>
        </p:nvSpPr>
        <p:spPr>
          <a:xfrm>
            <a:off x="2700345" y="2592980"/>
            <a:ext cx="6226609" cy="3511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482613C5-11F3-4031-BA18-807A48BB5CA3}"/>
              </a:ext>
            </a:extLst>
          </p:cNvPr>
          <p:cNvSpPr/>
          <p:nvPr/>
        </p:nvSpPr>
        <p:spPr>
          <a:xfrm>
            <a:off x="2700345" y="2229942"/>
            <a:ext cx="4322295" cy="3390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4. </a:t>
            </a:r>
            <a:r>
              <a:rPr lang="ca-ES" b="1">
                <a:solidFill>
                  <a:schemeClr val="tx1"/>
                </a:solidFill>
              </a:rPr>
              <a:t>Algorisme de Reducció per Files</a:t>
            </a: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1. </a:t>
            </a:r>
            <a:r>
              <a:rPr lang="ca-ES" b="1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3. </a:t>
            </a:r>
            <a:r>
              <a:rPr lang="ca-ES" b="1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b="1" u="sng" dirty="0">
                <a:solidFill>
                  <a:srgbClr val="F25E4F"/>
                </a:solidFill>
              </a:rPr>
              <a:t>Definició</a:t>
            </a:r>
            <a:r>
              <a:rPr lang="ca-ES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Una matriu rectangular té </a:t>
            </a:r>
            <a:r>
              <a:rPr lang="ca-ES" sz="2400" b="1" dirty="0">
                <a:solidFill>
                  <a:sysClr val="windowText" lastClr="000000"/>
                </a:solidFill>
              </a:rPr>
              <a:t>forma esglaonada </a:t>
            </a:r>
            <a:r>
              <a:rPr lang="ca-ES" sz="2400" dirty="0">
                <a:solidFill>
                  <a:sysClr val="windowText" lastClr="000000"/>
                </a:solidFill>
              </a:rPr>
              <a:t>(o </a:t>
            </a:r>
            <a:r>
              <a:rPr lang="ca-ES" sz="2400" b="1" dirty="0">
                <a:solidFill>
                  <a:sysClr val="windowText" lastClr="000000"/>
                </a:solidFill>
              </a:rPr>
              <a:t>esglaonada per files</a:t>
            </a:r>
            <a:r>
              <a:rPr lang="ca-ES" sz="2400" dirty="0">
                <a:solidFill>
                  <a:sysClr val="windowText" lastClr="000000"/>
                </a:solidFill>
              </a:rPr>
              <a:t>) si té les propietats següents: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268414" y="1742119"/>
            <a:ext cx="9197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ca-ES" sz="2400" b="1" dirty="0">
                <a:solidFill>
                  <a:sysClr val="windowText" lastClr="000000"/>
                </a:solidFill>
              </a:rPr>
              <a:t>Les files diferents de zero estan per sobre de les files de tot zeros</a:t>
            </a:r>
            <a:r>
              <a:rPr lang="ca-ES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000" dirty="0">
                <a:solidFill>
                  <a:sysClr val="windowText" lastClr="000000"/>
                </a:solidFill>
              </a:rPr>
              <a:t>Quines de les següents matrius estan en forma esglaonada?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57724" cy="1055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57724" cy="105599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tângulo 47">
            <a:extLst>
              <a:ext uri="{FF2B5EF4-FFF2-40B4-BE49-F238E27FC236}">
                <a16:creationId xmlns:a16="http://schemas.microsoft.com/office/drawing/2014/main" id="{6C95AB43-89B4-475A-AA04-E726823352BF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ca-ES" sz="2400" b="1" dirty="0">
                <a:solidFill>
                  <a:sysClr val="windowText" lastClr="000000"/>
                </a:solidFill>
              </a:rPr>
              <a:t>Cada entrada principal d'una fila es troba en una columna a la dreta de l'entrada principal de la fila que hi ha a sobre</a:t>
            </a:r>
            <a:r>
              <a:rPr lang="ca-ES" sz="2400" dirty="0">
                <a:solidFill>
                  <a:sysClr val="windowText" lastClr="000000"/>
                </a:solidFill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57724" cy="1055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57724" cy="105599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57724" cy="10560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57724" cy="105605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307618-BBEB-493B-B54A-8842E576F347}"/>
              </a:ext>
            </a:extLst>
          </p:cNvPr>
          <p:cNvSpPr/>
          <p:nvPr/>
        </p:nvSpPr>
        <p:spPr>
          <a:xfrm>
            <a:off x="5001832" y="451234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EFBC394-C5F1-413E-B47D-29D213D39C75}"/>
              </a:ext>
            </a:extLst>
          </p:cNvPr>
          <p:cNvSpPr/>
          <p:nvPr/>
        </p:nvSpPr>
        <p:spPr>
          <a:xfrm>
            <a:off x="5345146" y="475517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76610B6-3B6F-498E-979E-03BF13E70203}"/>
              </a:ext>
            </a:extLst>
          </p:cNvPr>
          <p:cNvSpPr/>
          <p:nvPr/>
        </p:nvSpPr>
        <p:spPr>
          <a:xfrm>
            <a:off x="3043808" y="450728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F1C7BB9-BDBB-4A1B-81B3-A7983F0EADE2}"/>
              </a:ext>
            </a:extLst>
          </p:cNvPr>
          <p:cNvSpPr/>
          <p:nvPr/>
        </p:nvSpPr>
        <p:spPr>
          <a:xfrm>
            <a:off x="3738810" y="475012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1E2F0BC-59CF-4358-A745-73E274C2B43F}"/>
              </a:ext>
            </a:extLst>
          </p:cNvPr>
          <p:cNvSpPr/>
          <p:nvPr/>
        </p:nvSpPr>
        <p:spPr>
          <a:xfrm>
            <a:off x="3388252" y="502156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775CB08-E35A-42B8-8166-3166CD3B424C}"/>
              </a:ext>
            </a:extLst>
          </p:cNvPr>
          <p:cNvSpPr/>
          <p:nvPr/>
        </p:nvSpPr>
        <p:spPr>
          <a:xfrm>
            <a:off x="5345146" y="503749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6F6368A7-1CC1-4C1C-9810-D54AC624E632}"/>
              </a:ext>
            </a:extLst>
          </p:cNvPr>
          <p:cNvSpPr txBox="1"/>
          <p:nvPr/>
        </p:nvSpPr>
        <p:spPr>
          <a:xfrm>
            <a:off x="2496624" y="3099210"/>
            <a:ext cx="250520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ca-ES" dirty="0"/>
              <a:t>Falla perquè l’“1” no es troba a la dreta del “3”</a:t>
            </a:r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AEB0CDF3-29AC-48BD-B310-1A291C121BC3}"/>
              </a:ext>
            </a:extLst>
          </p:cNvPr>
          <p:cNvSpPr/>
          <p:nvPr/>
        </p:nvSpPr>
        <p:spPr>
          <a:xfrm>
            <a:off x="3425188" y="3752837"/>
            <a:ext cx="940193" cy="64193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83" name="Freeform 18">
            <a:extLst>
              <a:ext uri="{FF2B5EF4-FFF2-40B4-BE49-F238E27FC236}">
                <a16:creationId xmlns:a16="http://schemas.microsoft.com/office/drawing/2014/main" id="{764F304E-85C3-4C89-B2C4-3F670ACD4A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70489" y="4587757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60" name="Retângulo 36">
            <a:extLst>
              <a:ext uri="{FF2B5EF4-FFF2-40B4-BE49-F238E27FC236}">
                <a16:creationId xmlns:a16="http://schemas.microsoft.com/office/drawing/2014/main" id="{D4F9ECD9-677A-44DB-BDFD-248A6A55610D}"/>
              </a:ext>
            </a:extLst>
          </p:cNvPr>
          <p:cNvSpPr/>
          <p:nvPr/>
        </p:nvSpPr>
        <p:spPr>
          <a:xfrm>
            <a:off x="2148856" y="5683160"/>
            <a:ext cx="9777070" cy="8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tângulo 37">
            <a:extLst>
              <a:ext uri="{FF2B5EF4-FFF2-40B4-BE49-F238E27FC236}">
                <a16:creationId xmlns:a16="http://schemas.microsoft.com/office/drawing/2014/main" id="{107B4932-2950-4067-9E0B-E94DF7512CAA}"/>
              </a:ext>
            </a:extLst>
          </p:cNvPr>
          <p:cNvSpPr/>
          <p:nvPr/>
        </p:nvSpPr>
        <p:spPr>
          <a:xfrm>
            <a:off x="2237122" y="5706861"/>
            <a:ext cx="94593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b="1" dirty="0" err="1">
                <a:solidFill>
                  <a:srgbClr val="F25E4F"/>
                </a:solidFill>
              </a:rPr>
              <a:t>Observació</a:t>
            </a:r>
            <a:r>
              <a:rPr lang="en-GB" sz="2400" b="1" dirty="0">
                <a:solidFill>
                  <a:srgbClr val="F25E4F"/>
                </a:solidFill>
              </a:rPr>
              <a:t>  - </a:t>
            </a:r>
            <a:r>
              <a:rPr lang="ca-ES" sz="2000" dirty="0">
                <a:solidFill>
                  <a:sysClr val="windowText" lastClr="000000"/>
                </a:solidFill>
              </a:rPr>
              <a:t>Una fila </a:t>
            </a:r>
            <a:r>
              <a:rPr lang="ca-ES" sz="2000" b="1" dirty="0">
                <a:solidFill>
                  <a:sysClr val="windowText" lastClr="000000"/>
                </a:solidFill>
              </a:rPr>
              <a:t>diferent de zero</a:t>
            </a:r>
            <a:r>
              <a:rPr lang="ca-ES" sz="2000" dirty="0">
                <a:solidFill>
                  <a:sysClr val="windowText" lastClr="000000"/>
                </a:solidFill>
              </a:rPr>
              <a:t> significa una fila que </a:t>
            </a:r>
            <a:r>
              <a:rPr lang="ca-ES" sz="2000" i="1" u="sng" dirty="0">
                <a:solidFill>
                  <a:sysClr val="windowText" lastClr="000000"/>
                </a:solidFill>
              </a:rPr>
              <a:t>conté almenys una entrada diferent de zero</a:t>
            </a:r>
            <a:r>
              <a:rPr lang="en-GB" sz="2000" dirty="0">
                <a:solidFill>
                  <a:sysClr val="windowText" lastClr="000000"/>
                </a:solidFill>
              </a:rPr>
              <a:t>;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2" name="Retângulo 38">
            <a:extLst>
              <a:ext uri="{FF2B5EF4-FFF2-40B4-BE49-F238E27FC236}">
                <a16:creationId xmlns:a16="http://schemas.microsoft.com/office/drawing/2014/main" id="{2BC6019F-D17D-42E0-8B84-948FE739BCFB}"/>
              </a:ext>
            </a:extLst>
          </p:cNvPr>
          <p:cNvSpPr/>
          <p:nvPr/>
        </p:nvSpPr>
        <p:spPr>
          <a:xfrm>
            <a:off x="3915194" y="6092201"/>
            <a:ext cx="8026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 dirty="0">
                <a:solidFill>
                  <a:sysClr val="windowText" lastClr="000000"/>
                </a:solidFill>
              </a:rPr>
              <a:t>l’</a:t>
            </a:r>
            <a:r>
              <a:rPr lang="ca-ES" sz="2000" b="1" dirty="0">
                <a:solidFill>
                  <a:sysClr val="windowText" lastClr="000000"/>
                </a:solidFill>
              </a:rPr>
              <a:t>entrada principal</a:t>
            </a:r>
            <a:r>
              <a:rPr lang="it-IT" sz="2000" dirty="0">
                <a:solidFill>
                  <a:sysClr val="windowText" lastClr="000000"/>
                </a:solidFill>
              </a:rPr>
              <a:t> fa referència a</a:t>
            </a:r>
            <a:r>
              <a:rPr lang="ca-ES" sz="2000" dirty="0">
                <a:solidFill>
                  <a:sysClr val="windowText" lastClr="000000"/>
                </a:solidFill>
              </a:rPr>
              <a:t> </a:t>
            </a:r>
            <a:r>
              <a:rPr lang="ca-ES" sz="2000" i="1" u="sng" dirty="0">
                <a:solidFill>
                  <a:sysClr val="windowText" lastClr="000000"/>
                </a:solidFill>
              </a:rPr>
              <a:t>l'entrada diferent de zero a més l'esquerra </a:t>
            </a:r>
            <a:endParaRPr lang="ca-ES" sz="2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80" grpId="0" animBg="1"/>
      <p:bldP spid="81" grpId="0" animBg="1"/>
      <p:bldP spid="54" grpId="0" animBg="1"/>
      <p:bldP spid="3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3" grpId="0" animBg="1"/>
      <p:bldP spid="64" grpId="0" animBg="1"/>
      <p:bldP spid="67" grpId="0" animBg="1"/>
      <p:bldP spid="68" grpId="0" animBg="1"/>
      <p:bldP spid="69" grpId="0" animBg="1"/>
      <p:bldP spid="70" grpId="0" animBg="1"/>
      <p:bldP spid="78" grpId="0" animBg="1"/>
      <p:bldP spid="79" grpId="0" animBg="1"/>
      <p:bldP spid="82" grpId="0" animBg="1"/>
      <p:bldP spid="7" grpId="0" animBg="1"/>
      <p:bldP spid="8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Algorisme de Reducció per Files</a:t>
            </a: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17" name="Retângulo: Cantos Arredondados 16">
            <a:hlinkClick r:id="rId8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000" dirty="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078801" y="3535581"/>
            <a:ext cx="58704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 dirty="0">
                <a:solidFill>
                  <a:sysClr val="windowText" lastClr="000000"/>
                </a:solidFill>
              </a:rPr>
              <a:t>Com que volem la </a:t>
            </a:r>
            <a:r>
              <a:rPr lang="ca-ES" sz="2000" b="1" dirty="0">
                <a:solidFill>
                  <a:sysClr val="windowText" lastClr="000000"/>
                </a:solidFill>
              </a:rPr>
              <a:t>forma esglaonada reduïda</a:t>
            </a:r>
            <a:r>
              <a:rPr lang="ca-ES" sz="2000" dirty="0">
                <a:solidFill>
                  <a:sysClr val="windowText" lastClr="000000"/>
                </a:solidFill>
              </a:rPr>
              <a:t>, hem de definir el </a:t>
            </a:r>
            <a:r>
              <a:rPr lang="ca-ES" sz="2000" b="1" dirty="0">
                <a:solidFill>
                  <a:sysClr val="windowText" lastClr="000000"/>
                </a:solidFill>
              </a:rPr>
              <a:t>cinquè pas</a:t>
            </a:r>
            <a:r>
              <a:rPr lang="ca-ES" sz="2000" dirty="0">
                <a:solidFill>
                  <a:sysClr val="windowText" lastClr="000000"/>
                </a:solidFill>
              </a:rPr>
              <a:t>, </a:t>
            </a:r>
            <a:r>
              <a:rPr lang="ca-ES" sz="2000" i="1" u="sng" dirty="0">
                <a:solidFill>
                  <a:sysClr val="windowText" lastClr="000000"/>
                </a:solidFill>
              </a:rPr>
              <a:t>repetint-lo segons sigui necessari</a:t>
            </a:r>
            <a:r>
              <a:rPr lang="ca-ES" sz="2000" dirty="0">
                <a:solidFill>
                  <a:sysClr val="windowText" lastClr="000000"/>
                </a:solidFill>
              </a:rPr>
              <a:t>.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C17812AC-82BA-4BBB-ACC2-95DB2340EE72}"/>
              </a:ext>
            </a:extLst>
          </p:cNvPr>
          <p:cNvSpPr/>
          <p:nvPr/>
        </p:nvSpPr>
        <p:spPr>
          <a:xfrm>
            <a:off x="2073796" y="4438613"/>
            <a:ext cx="5847365" cy="208276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0BA14802-AAEA-4885-AEEB-9BAEABA0A615}"/>
              </a:ext>
            </a:extLst>
          </p:cNvPr>
          <p:cNvSpPr/>
          <p:nvPr/>
        </p:nvSpPr>
        <p:spPr>
          <a:xfrm>
            <a:off x="2157207" y="4510339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b="1" u="sng" dirty="0">
                <a:solidFill>
                  <a:srgbClr val="F25E4F"/>
                </a:solidFill>
              </a:rPr>
              <a:t>Pas 5</a:t>
            </a:r>
            <a:r>
              <a:rPr lang="ca-ES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29ADFF31-BFCF-453E-B65B-0064FCC349B3}"/>
              </a:ext>
            </a:extLst>
          </p:cNvPr>
          <p:cNvSpPr/>
          <p:nvPr/>
        </p:nvSpPr>
        <p:spPr>
          <a:xfrm>
            <a:off x="2157208" y="4931694"/>
            <a:ext cx="5720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Començant pel </a:t>
            </a:r>
            <a:r>
              <a:rPr lang="ca-ES" sz="2400" u="sng" dirty="0">
                <a:solidFill>
                  <a:sysClr val="windowText" lastClr="000000"/>
                </a:solidFill>
              </a:rPr>
              <a:t>pivot més a la dreta</a:t>
            </a:r>
            <a:r>
              <a:rPr lang="ca-ES" sz="2400" dirty="0">
                <a:solidFill>
                  <a:sysClr val="windowText" lastClr="000000"/>
                </a:solidFill>
              </a:rPr>
              <a:t> i </a:t>
            </a:r>
            <a:r>
              <a:rPr lang="ca-ES" sz="2400" b="1" dirty="0">
                <a:solidFill>
                  <a:sysClr val="windowText" lastClr="000000"/>
                </a:solidFill>
              </a:rPr>
              <a:t>treballant cap amunt </a:t>
            </a:r>
            <a:r>
              <a:rPr lang="ca-ES" sz="2400" dirty="0">
                <a:solidFill>
                  <a:sysClr val="windowText" lastClr="000000"/>
                </a:solidFill>
              </a:rPr>
              <a:t>i </a:t>
            </a:r>
            <a:r>
              <a:rPr lang="ca-ES" sz="2400" b="1" dirty="0">
                <a:solidFill>
                  <a:sysClr val="windowText" lastClr="000000"/>
                </a:solidFill>
              </a:rPr>
              <a:t>cap a l’esquerra</a:t>
            </a:r>
            <a:r>
              <a:rPr lang="ca-ES" sz="2400" dirty="0">
                <a:solidFill>
                  <a:sysClr val="windowText" lastClr="000000"/>
                </a:solidFill>
              </a:rPr>
              <a:t>, creeu zeros a sobre de cada pivot. Si un pivot no és 1, feu-lo 1 mitjançant </a:t>
            </a:r>
            <a:r>
              <a:rPr lang="ca-ES" sz="2400" dirty="0" err="1">
                <a:solidFill>
                  <a:sysClr val="windowText" lastClr="000000"/>
                </a:solidFill>
              </a:rPr>
              <a:t>reescalat</a:t>
            </a:r>
            <a:r>
              <a:rPr lang="ca-ES" sz="2400" dirty="0">
                <a:solidFill>
                  <a:sysClr val="windowText" lastClr="000000"/>
                </a:solidFill>
              </a:rPr>
              <a:t>... 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5417B1E0-E9C8-4A67-8A3D-821D61F52564}"/>
              </a:ext>
            </a:extLst>
          </p:cNvPr>
          <p:cNvSpPr/>
          <p:nvPr/>
        </p:nvSpPr>
        <p:spPr>
          <a:xfrm>
            <a:off x="2148856" y="176412"/>
            <a:ext cx="5759195" cy="555702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000" dirty="0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289C852B-B789-4F91-B331-6C4334CDC0BF}"/>
              </a:ext>
            </a:extLst>
          </p:cNvPr>
          <p:cNvSpPr/>
          <p:nvPr/>
        </p:nvSpPr>
        <p:spPr>
          <a:xfrm>
            <a:off x="2176377" y="270449"/>
            <a:ext cx="5779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400" dirty="0">
                <a:solidFill>
                  <a:sysClr val="windowText" lastClr="000000"/>
                </a:solidFill>
              </a:rPr>
              <a:t>Treballarem l'algorisme amb un exemple!</a:t>
            </a:r>
            <a:endParaRPr lang="ca-ES" sz="2800" dirty="0">
              <a:solidFill>
                <a:sysClr val="windowText" lastClr="000000"/>
              </a:solidFill>
            </a:endParaRP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E0E64D79-57DE-49B5-BDBF-AF0A69D745BE}"/>
              </a:ext>
            </a:extLst>
          </p:cNvPr>
          <p:cNvSpPr/>
          <p:nvPr/>
        </p:nvSpPr>
        <p:spPr>
          <a:xfrm>
            <a:off x="2078518" y="826151"/>
            <a:ext cx="2842060" cy="115077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1400" dirty="0">
              <a:solidFill>
                <a:sysClr val="windowText" lastClr="000000"/>
              </a:solidFill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6C05EB73-9837-46A8-8B33-AEC1A98F3BC0}"/>
              </a:ext>
            </a:extLst>
          </p:cNvPr>
          <p:cNvSpPr/>
          <p:nvPr/>
        </p:nvSpPr>
        <p:spPr>
          <a:xfrm>
            <a:off x="2127749" y="827851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b="1" u="sng" dirty="0">
                <a:solidFill>
                  <a:srgbClr val="F25E4F"/>
                </a:solidFill>
              </a:rPr>
              <a:t>Pas 1</a:t>
            </a:r>
            <a:r>
              <a:rPr lang="ca-ES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FDF065DC-2A49-4A0D-8578-72728FBF974B}"/>
              </a:ext>
            </a:extLst>
          </p:cNvPr>
          <p:cNvSpPr/>
          <p:nvPr/>
        </p:nvSpPr>
        <p:spPr>
          <a:xfrm>
            <a:off x="2127749" y="1050089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dirty="0">
                <a:solidFill>
                  <a:sysClr val="windowText" lastClr="000000"/>
                </a:solidFill>
              </a:rPr>
              <a:t>Comenceu per la </a:t>
            </a:r>
            <a:r>
              <a:rPr lang="ca-ES" sz="1400" u="sng" dirty="0">
                <a:solidFill>
                  <a:sysClr val="windowText" lastClr="000000"/>
                </a:solidFill>
              </a:rPr>
              <a:t>columna diferent de zero més a l’esquerra</a:t>
            </a:r>
            <a:r>
              <a:rPr lang="ca-ES" sz="1400" dirty="0">
                <a:solidFill>
                  <a:sysClr val="windowText" lastClr="000000"/>
                </a:solidFill>
              </a:rPr>
              <a:t>. Aquesta és una columna pivot. La posició pivot és a la part superior. </a:t>
            </a: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7A1049E0-F461-471F-98B5-914A2DEE21FD}"/>
              </a:ext>
            </a:extLst>
          </p:cNvPr>
          <p:cNvSpPr/>
          <p:nvPr/>
        </p:nvSpPr>
        <p:spPr>
          <a:xfrm>
            <a:off x="5065993" y="826151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1400" dirty="0">
              <a:solidFill>
                <a:sysClr val="windowText" lastClr="000000"/>
              </a:solidFill>
            </a:endParaRP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0308CE6C-D343-4144-BA1E-075551B0F6E1}"/>
              </a:ext>
            </a:extLst>
          </p:cNvPr>
          <p:cNvSpPr/>
          <p:nvPr/>
        </p:nvSpPr>
        <p:spPr>
          <a:xfrm>
            <a:off x="5115224" y="842365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b="1" u="sng" dirty="0">
                <a:solidFill>
                  <a:srgbClr val="F25E4F"/>
                </a:solidFill>
              </a:rPr>
              <a:t>Pas 2</a:t>
            </a:r>
            <a:r>
              <a:rPr lang="ca-ES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1274F148-975A-49CD-B51C-CE5929DCE884}"/>
              </a:ext>
            </a:extLst>
          </p:cNvPr>
          <p:cNvSpPr/>
          <p:nvPr/>
        </p:nvSpPr>
        <p:spPr>
          <a:xfrm>
            <a:off x="5115225" y="1064603"/>
            <a:ext cx="27029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dirty="0">
                <a:solidFill>
                  <a:sysClr val="windowText" lastClr="000000"/>
                </a:solidFill>
              </a:rPr>
              <a:t>Seleccioneu una </a:t>
            </a:r>
            <a:r>
              <a:rPr lang="ca-ES" sz="1400" b="1" dirty="0">
                <a:solidFill>
                  <a:sysClr val="windowText" lastClr="000000"/>
                </a:solidFill>
              </a:rPr>
              <a:t>entrada diferent de zero </a:t>
            </a:r>
            <a:r>
              <a:rPr lang="ca-ES" sz="1400" dirty="0">
                <a:solidFill>
                  <a:sysClr val="windowText" lastClr="000000"/>
                </a:solidFill>
              </a:rPr>
              <a:t>en la columna pivot com a </a:t>
            </a:r>
            <a:r>
              <a:rPr lang="ca-ES" sz="1400" b="1" dirty="0">
                <a:solidFill>
                  <a:sysClr val="windowText" lastClr="000000"/>
                </a:solidFill>
              </a:rPr>
              <a:t>pivot</a:t>
            </a:r>
            <a:r>
              <a:rPr lang="ca-ES" sz="1400" dirty="0">
                <a:solidFill>
                  <a:sysClr val="windowText" lastClr="000000"/>
                </a:solidFill>
              </a:rPr>
              <a:t>. </a:t>
            </a:r>
            <a:r>
              <a:rPr lang="ca-ES" sz="1400" u="sng" dirty="0">
                <a:solidFill>
                  <a:sysClr val="windowText" lastClr="000000"/>
                </a:solidFill>
              </a:rPr>
              <a:t>Si cal, intercanvieu files</a:t>
            </a:r>
            <a:r>
              <a:rPr lang="ca-ES" sz="1400" dirty="0">
                <a:solidFill>
                  <a:sysClr val="windowText" lastClr="000000"/>
                </a:solidFill>
              </a:rPr>
              <a:t> per moure aquesta entrada a la posició pivot. </a:t>
            </a:r>
          </a:p>
        </p:txBody>
      </p: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3EA22FA3-FBF0-41C6-9CC3-568A86BE25EA}"/>
              </a:ext>
            </a:extLst>
          </p:cNvPr>
          <p:cNvSpPr/>
          <p:nvPr/>
        </p:nvSpPr>
        <p:spPr>
          <a:xfrm>
            <a:off x="5065993" y="2296685"/>
            <a:ext cx="2842060" cy="115705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1400" dirty="0">
              <a:solidFill>
                <a:sysClr val="windowText" lastClr="000000"/>
              </a:solidFill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AF129A5B-74CF-4B94-9446-DCA03F545A43}"/>
              </a:ext>
            </a:extLst>
          </p:cNvPr>
          <p:cNvSpPr/>
          <p:nvPr/>
        </p:nvSpPr>
        <p:spPr>
          <a:xfrm>
            <a:off x="5115224" y="2312900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b="1" u="sng" dirty="0">
                <a:solidFill>
                  <a:srgbClr val="F25E4F"/>
                </a:solidFill>
              </a:rPr>
              <a:t>Pas 3</a:t>
            </a:r>
            <a:r>
              <a:rPr lang="ca-ES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BEDACECA-C41F-4D5C-9D39-689245908EC2}"/>
              </a:ext>
            </a:extLst>
          </p:cNvPr>
          <p:cNvSpPr/>
          <p:nvPr/>
        </p:nvSpPr>
        <p:spPr>
          <a:xfrm>
            <a:off x="5115225" y="2549651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dirty="0">
                <a:solidFill>
                  <a:sysClr val="windowText" lastClr="000000"/>
                </a:solidFill>
              </a:rPr>
              <a:t>Utilitzeu les OEF (sobretot la  </a:t>
            </a:r>
            <a:r>
              <a:rPr lang="ca-ES" sz="1400" u="sng" dirty="0">
                <a:solidFill>
                  <a:sysClr val="windowText" lastClr="000000"/>
                </a:solidFill>
              </a:rPr>
              <a:t>substitució de files</a:t>
            </a:r>
            <a:r>
              <a:rPr lang="ca-ES" sz="1400" dirty="0">
                <a:solidFill>
                  <a:sysClr val="windowText" lastClr="000000"/>
                </a:solidFill>
              </a:rPr>
              <a:t>) per crear zeros en totes les posicions que hi ha a sota del pivot.</a:t>
            </a:r>
          </a:p>
        </p:txBody>
      </p:sp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id="{3E501E03-C3D1-4098-8564-1DEA299DBD51}"/>
              </a:ext>
            </a:extLst>
          </p:cNvPr>
          <p:cNvSpPr/>
          <p:nvPr/>
        </p:nvSpPr>
        <p:spPr>
          <a:xfrm>
            <a:off x="2078518" y="2116373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1400" dirty="0">
              <a:solidFill>
                <a:sysClr val="windowText" lastClr="000000"/>
              </a:solidFill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71938880-AD23-40F1-B28C-CE1FE5B612F3}"/>
              </a:ext>
            </a:extLst>
          </p:cNvPr>
          <p:cNvSpPr/>
          <p:nvPr/>
        </p:nvSpPr>
        <p:spPr>
          <a:xfrm>
            <a:off x="2127749" y="2132588"/>
            <a:ext cx="688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b="1" u="sng" dirty="0">
                <a:solidFill>
                  <a:srgbClr val="F25E4F"/>
                </a:solidFill>
              </a:rPr>
              <a:t>Pas 4</a:t>
            </a:r>
            <a:r>
              <a:rPr lang="ca-ES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6BD39018-9B60-4C60-814B-04AAB1D863AF}"/>
              </a:ext>
            </a:extLst>
          </p:cNvPr>
          <p:cNvSpPr/>
          <p:nvPr/>
        </p:nvSpPr>
        <p:spPr>
          <a:xfrm>
            <a:off x="2127749" y="2354825"/>
            <a:ext cx="27029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1400" dirty="0">
                <a:solidFill>
                  <a:sysClr val="windowText" lastClr="000000"/>
                </a:solidFill>
              </a:rPr>
              <a:t>Cobriu la fila que conté la posició pivot i totes les files, si n’hi ha, per sobre d’ella – no les utilitzeu. </a:t>
            </a:r>
            <a:r>
              <a:rPr lang="ca-ES" sz="1400" i="1" u="sng" dirty="0">
                <a:solidFill>
                  <a:sysClr val="windowText" lastClr="000000"/>
                </a:solidFill>
              </a:rPr>
              <a:t>Apliqueu els passos 1 a 3 a la </a:t>
            </a:r>
            <a:r>
              <a:rPr lang="ca-ES" sz="1400" i="1" u="sng" dirty="0" err="1">
                <a:solidFill>
                  <a:sysClr val="windowText" lastClr="000000"/>
                </a:solidFill>
              </a:rPr>
              <a:t>submatriu</a:t>
            </a:r>
            <a:r>
              <a:rPr lang="ca-ES" sz="1400" i="1" u="sng" dirty="0">
                <a:solidFill>
                  <a:sysClr val="windowText" lastClr="000000"/>
                </a:solidFill>
              </a:rPr>
              <a:t> restant</a:t>
            </a:r>
            <a:r>
              <a:rPr lang="ca-ES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64" name="Seta: Para a Direita 63">
            <a:extLst>
              <a:ext uri="{FF2B5EF4-FFF2-40B4-BE49-F238E27FC236}">
                <a16:creationId xmlns:a16="http://schemas.microsoft.com/office/drawing/2014/main" id="{CC7328CC-9CFF-41F5-AB6D-2AF0BE7F4626}"/>
              </a:ext>
            </a:extLst>
          </p:cNvPr>
          <p:cNvSpPr/>
          <p:nvPr/>
        </p:nvSpPr>
        <p:spPr>
          <a:xfrm>
            <a:off x="4849549" y="86763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100" dirty="0"/>
          </a:p>
        </p:txBody>
      </p:sp>
      <p:sp>
        <p:nvSpPr>
          <p:cNvPr id="65" name="Seta: Para a Direita 64">
            <a:extLst>
              <a:ext uri="{FF2B5EF4-FFF2-40B4-BE49-F238E27FC236}">
                <a16:creationId xmlns:a16="http://schemas.microsoft.com/office/drawing/2014/main" id="{FB288454-EC16-4420-AD0A-DED431DE387D}"/>
              </a:ext>
            </a:extLst>
          </p:cNvPr>
          <p:cNvSpPr/>
          <p:nvPr/>
        </p:nvSpPr>
        <p:spPr>
          <a:xfrm rot="5400000">
            <a:off x="5712669" y="2087625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100" dirty="0"/>
          </a:p>
        </p:txBody>
      </p:sp>
      <p:sp>
        <p:nvSpPr>
          <p:cNvPr id="66" name="Seta: Para a Direita 65">
            <a:extLst>
              <a:ext uri="{FF2B5EF4-FFF2-40B4-BE49-F238E27FC236}">
                <a16:creationId xmlns:a16="http://schemas.microsoft.com/office/drawing/2014/main" id="{372143A9-8D07-4F47-A906-FD6899DDD328}"/>
              </a:ext>
            </a:extLst>
          </p:cNvPr>
          <p:cNvSpPr/>
          <p:nvPr/>
        </p:nvSpPr>
        <p:spPr>
          <a:xfrm rot="10800000">
            <a:off x="4849589" y="230721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100" dirty="0"/>
          </a:p>
        </p:txBody>
      </p:sp>
      <p:sp>
        <p:nvSpPr>
          <p:cNvPr id="67" name="Seta: Para a Direita 66">
            <a:extLst>
              <a:ext uri="{FF2B5EF4-FFF2-40B4-BE49-F238E27FC236}">
                <a16:creationId xmlns:a16="http://schemas.microsoft.com/office/drawing/2014/main" id="{AC10E7D7-45FD-4E9B-A1BD-766C0A2B810F}"/>
              </a:ext>
            </a:extLst>
          </p:cNvPr>
          <p:cNvSpPr/>
          <p:nvPr/>
        </p:nvSpPr>
        <p:spPr>
          <a:xfrm rot="5400000" flipH="1" flipV="1">
            <a:off x="4128537" y="1850527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100" dirty="0"/>
          </a:p>
        </p:txBody>
      </p:sp>
      <p:sp>
        <p:nvSpPr>
          <p:cNvPr id="2" name="Parêntese direito 1">
            <a:extLst>
              <a:ext uri="{FF2B5EF4-FFF2-40B4-BE49-F238E27FC236}">
                <a16:creationId xmlns:a16="http://schemas.microsoft.com/office/drawing/2014/main" id="{817F1337-3250-4E91-9267-42F823C55FD9}"/>
              </a:ext>
            </a:extLst>
          </p:cNvPr>
          <p:cNvSpPr/>
          <p:nvPr/>
        </p:nvSpPr>
        <p:spPr>
          <a:xfrm>
            <a:off x="8017754" y="835766"/>
            <a:ext cx="325838" cy="2602849"/>
          </a:xfrm>
          <a:prstGeom prst="rightBracket">
            <a:avLst/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0" name="Parêntese direito 69">
            <a:extLst>
              <a:ext uri="{FF2B5EF4-FFF2-40B4-BE49-F238E27FC236}">
                <a16:creationId xmlns:a16="http://schemas.microsoft.com/office/drawing/2014/main" id="{DAF0C379-0132-4AE0-B8AA-842774F80D75}"/>
              </a:ext>
            </a:extLst>
          </p:cNvPr>
          <p:cNvSpPr/>
          <p:nvPr/>
        </p:nvSpPr>
        <p:spPr>
          <a:xfrm>
            <a:off x="8017754" y="4412671"/>
            <a:ext cx="325838" cy="2128806"/>
          </a:xfrm>
          <a:prstGeom prst="rightBracket">
            <a:avLst/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C9AAD152-4846-4077-96D0-04D3332FB161}"/>
              </a:ext>
            </a:extLst>
          </p:cNvPr>
          <p:cNvSpPr/>
          <p:nvPr/>
        </p:nvSpPr>
        <p:spPr>
          <a:xfrm>
            <a:off x="8587887" y="1548080"/>
            <a:ext cx="328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800" b="1" dirty="0">
                <a:ln>
                  <a:solidFill>
                    <a:srgbClr val="F25E4F"/>
                  </a:solidFill>
                </a:ln>
              </a:rPr>
              <a:t>FASE CAP ENDAVANT</a:t>
            </a:r>
          </a:p>
          <a:p>
            <a:pPr algn="ctr"/>
            <a:r>
              <a:rPr lang="ca-ES" sz="2000" b="1" dirty="0"/>
              <a:t>de l’algorisme</a:t>
            </a:r>
          </a:p>
          <a:p>
            <a:pPr algn="ctr"/>
            <a:r>
              <a:rPr lang="ca-ES" sz="2400" b="1" dirty="0"/>
              <a:t>Passos 1-4</a:t>
            </a: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0329BE08-9295-43B4-B657-267D3DE80199}"/>
              </a:ext>
            </a:extLst>
          </p:cNvPr>
          <p:cNvSpPr/>
          <p:nvPr/>
        </p:nvSpPr>
        <p:spPr>
          <a:xfrm>
            <a:off x="8587887" y="4655835"/>
            <a:ext cx="3429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800" b="1" dirty="0">
                <a:ln>
                  <a:solidFill>
                    <a:srgbClr val="F25E4F"/>
                  </a:solidFill>
                </a:ln>
              </a:rPr>
              <a:t>FASE CAP ENDARRERE</a:t>
            </a:r>
          </a:p>
          <a:p>
            <a:pPr algn="ctr"/>
            <a:r>
              <a:rPr lang="ca-ES" sz="2000" b="1" dirty="0"/>
              <a:t>de l’algorisme</a:t>
            </a:r>
          </a:p>
          <a:p>
            <a:pPr algn="ctr"/>
            <a:r>
              <a:rPr lang="ca-ES" sz="2400" b="1" dirty="0"/>
              <a:t>Pas 5</a:t>
            </a:r>
          </a:p>
        </p:txBody>
      </p:sp>
      <p:sp>
        <p:nvSpPr>
          <p:cNvPr id="74" name="Retângulo 73">
            <a:extLst>
              <a:ext uri="{FF2B5EF4-FFF2-40B4-BE49-F238E27FC236}">
                <a16:creationId xmlns:a16="http://schemas.microsoft.com/office/drawing/2014/main" id="{A92FC0A6-AF82-4B96-BFE5-32E00AE8AFF1}"/>
              </a:ext>
            </a:extLst>
          </p:cNvPr>
          <p:cNvSpPr/>
          <p:nvPr/>
        </p:nvSpPr>
        <p:spPr>
          <a:xfrm>
            <a:off x="8882744" y="2699572"/>
            <a:ext cx="2627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ca-ES" sz="2400" b="1" u="sng" dirty="0">
                <a:solidFill>
                  <a:srgbClr val="F25E4F"/>
                </a:solidFill>
              </a:rPr>
              <a:t>Forma Esglaonada</a:t>
            </a:r>
            <a:r>
              <a:rPr lang="ca-ES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AE7A3628-4983-4B39-8EF2-C4734422775F}"/>
              </a:ext>
            </a:extLst>
          </p:cNvPr>
          <p:cNvSpPr/>
          <p:nvPr/>
        </p:nvSpPr>
        <p:spPr>
          <a:xfrm>
            <a:off x="8440185" y="5791401"/>
            <a:ext cx="37158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ca-ES" sz="2400" b="1" u="sng" dirty="0">
                <a:solidFill>
                  <a:srgbClr val="F25E4F"/>
                </a:solidFill>
              </a:rPr>
              <a:t>Forma Esglaonada Reduïda</a:t>
            </a:r>
            <a:endParaRPr lang="ca-ES" sz="2400" b="1" dirty="0">
              <a:solidFill>
                <a:srgbClr val="F25E4F"/>
              </a:solidFill>
            </a:endParaRPr>
          </a:p>
        </p:txBody>
      </p:sp>
      <p:sp>
        <p:nvSpPr>
          <p:cNvPr id="49" name="Retângulo: Cantos Arredondados 17">
            <a:hlinkClick r:id="rId9" action="ppaction://hlinksldjump"/>
            <a:extLst>
              <a:ext uri="{FF2B5EF4-FFF2-40B4-BE49-F238E27FC236}">
                <a16:creationId xmlns:a16="http://schemas.microsoft.com/office/drawing/2014/main" id="{D5C5AB25-3CE7-4122-8DD1-AF20BEE1B1E8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64828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0" grpId="0" animBg="1"/>
      <p:bldP spid="71" grpId="0"/>
      <p:bldP spid="73" grpId="0"/>
      <p:bldP spid="74" grpId="0"/>
      <p:bldP spid="7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43A5FC8D-AC2D-4AF7-9ACC-685D6D11D5AE}"/>
              </a:ext>
            </a:extLst>
          </p:cNvPr>
          <p:cNvSpPr/>
          <p:nvPr/>
        </p:nvSpPr>
        <p:spPr>
          <a:xfrm>
            <a:off x="7836812" y="81178"/>
            <a:ext cx="2974311" cy="1446963"/>
          </a:xfrm>
          <a:prstGeom prst="cloudCallout">
            <a:avLst>
              <a:gd name="adj1" fmla="val 36599"/>
              <a:gd name="adj2" fmla="val 50695"/>
            </a:avLst>
          </a:prstGeom>
          <a:solidFill>
            <a:srgbClr val="F68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/>
              <a:t>És massa</a:t>
            </a:r>
            <a:r>
              <a:rPr lang="ca-ES" sz="2000" dirty="0"/>
              <a:t>… </a:t>
            </a:r>
          </a:p>
          <a:p>
            <a:pPr algn="ctr"/>
            <a:r>
              <a:rPr lang="ca-ES" sz="2000" dirty="0"/>
              <a:t>Me’n vaig… </a:t>
            </a:r>
          </a:p>
        </p:txBody>
      </p:sp>
      <p:sp>
        <p:nvSpPr>
          <p:cNvPr id="24" name="Bolha de Pensamento: Nuvem 23">
            <a:extLst>
              <a:ext uri="{FF2B5EF4-FFF2-40B4-BE49-F238E27FC236}">
                <a16:creationId xmlns:a16="http://schemas.microsoft.com/office/drawing/2014/main" id="{5D08B2FF-6BDD-462A-ABB7-EC0F03041FAA}"/>
              </a:ext>
            </a:extLst>
          </p:cNvPr>
          <p:cNvSpPr/>
          <p:nvPr/>
        </p:nvSpPr>
        <p:spPr>
          <a:xfrm>
            <a:off x="7836811" y="83644"/>
            <a:ext cx="2974311" cy="1446963"/>
          </a:xfrm>
          <a:prstGeom prst="cloudCallout">
            <a:avLst>
              <a:gd name="adj1" fmla="val 36599"/>
              <a:gd name="adj2" fmla="val 50695"/>
            </a:avLst>
          </a:prstGeom>
          <a:solidFill>
            <a:srgbClr val="F6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dirty="0">
                <a:solidFill>
                  <a:srgbClr val="0C2B8E"/>
                </a:solidFill>
              </a:rPr>
              <a:t>És broma…</a:t>
            </a:r>
          </a:p>
          <a:p>
            <a:pPr algn="ctr"/>
            <a:r>
              <a:rPr lang="ca-ES" sz="2000" b="1" dirty="0">
                <a:solidFill>
                  <a:srgbClr val="0C2B8E"/>
                </a:solidFill>
              </a:rPr>
              <a:t>Som-hi!!!!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5203F0D1-081D-49B7-814B-7B0C702DC05D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6D9DE7E-8163-4A4B-AEF8-F8967E46F93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D925C60A-2E31-4D6C-8EAD-83703F95057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5" name="Conexão reta 24">
            <a:extLst>
              <a:ext uri="{FF2B5EF4-FFF2-40B4-BE49-F238E27FC236}">
                <a16:creationId xmlns:a16="http://schemas.microsoft.com/office/drawing/2014/main" id="{58211910-DAEA-4C65-A286-F938C62371ED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xão reta 30">
            <a:extLst>
              <a:ext uri="{FF2B5EF4-FFF2-40B4-BE49-F238E27FC236}">
                <a16:creationId xmlns:a16="http://schemas.microsoft.com/office/drawing/2014/main" id="{037880A7-324E-4E05-99DB-2A0EADDB625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: Cantos Arredondados 31">
            <a:hlinkClick r:id="rId8" action="ppaction://hlinksldjump"/>
            <a:extLst>
              <a:ext uri="{FF2B5EF4-FFF2-40B4-BE49-F238E27FC236}">
                <a16:creationId xmlns:a16="http://schemas.microsoft.com/office/drawing/2014/main" id="{3D9E068E-6BF4-41AD-8777-2556348637C4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7B8F371-A5F0-4822-BCB1-672E0CF2D4C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14" name="Retângulo: Cantos Arredondados 13">
            <a:hlinkClick r:id="rId9" action="ppaction://hlinksldjump"/>
            <a:extLst>
              <a:ext uri="{FF2B5EF4-FFF2-40B4-BE49-F238E27FC236}">
                <a16:creationId xmlns:a16="http://schemas.microsoft.com/office/drawing/2014/main" id="{27CF901C-3E7A-4DE0-9DB7-F7655CA2CE0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4. </a:t>
            </a:r>
            <a:r>
              <a:rPr lang="ca-ES" b="1">
                <a:solidFill>
                  <a:schemeClr val="tx1"/>
                </a:solidFill>
              </a:rPr>
              <a:t>Algorisme de Reducció per Files</a:t>
            </a:r>
          </a:p>
        </p:txBody>
      </p:sp>
      <p:sp>
        <p:nvSpPr>
          <p:cNvPr id="21" name="Retângulo: Cantos Arredondados 20">
            <a:hlinkClick r:id="rId10" action="ppaction://hlinksldjump"/>
            <a:extLst>
              <a:ext uri="{FF2B5EF4-FFF2-40B4-BE49-F238E27FC236}">
                <a16:creationId xmlns:a16="http://schemas.microsoft.com/office/drawing/2014/main" id="{987FA496-A4BE-4F40-B247-43B29DF64380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23" name="Retângulo: Cantos Arredondados 22">
            <a:hlinkClick r:id="rId11" action="ppaction://hlinksldjump"/>
            <a:extLst>
              <a:ext uri="{FF2B5EF4-FFF2-40B4-BE49-F238E27FC236}">
                <a16:creationId xmlns:a16="http://schemas.microsoft.com/office/drawing/2014/main" id="{A63C7377-386A-4696-91BF-A990D48E57A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pic>
        <p:nvPicPr>
          <p:cNvPr id="16" name="Imagem 15" descr="Uma imagem com edifício&#10;&#10;Descrição gerada automaticamente">
            <a:extLst>
              <a:ext uri="{FF2B5EF4-FFF2-40B4-BE49-F238E27FC236}">
                <a16:creationId xmlns:a16="http://schemas.microsoft.com/office/drawing/2014/main" id="{987B432D-FF51-41D2-95FB-6FB399108B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2" y="936000"/>
            <a:ext cx="5402428" cy="511734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08BF120-C558-4B0B-ADE9-DC317C0E96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911" y="1377000"/>
            <a:ext cx="1497330" cy="4572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93F1747-A81B-433F-807E-D17AA3BFAF5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974" y="1376999"/>
            <a:ext cx="1640392" cy="470363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89A4912-4105-4FE8-8C15-4106B3CDDDA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315" y="1336806"/>
            <a:ext cx="1425654" cy="4822510"/>
          </a:xfrm>
          <a:prstGeom prst="rect">
            <a:avLst/>
          </a:prstGeom>
        </p:spPr>
      </p:pic>
      <p:sp>
        <p:nvSpPr>
          <p:cNvPr id="26" name="Retângulo: Cantos Arredondados 17">
            <a:hlinkClick r:id="rId16" action="ppaction://hlinksldjump"/>
            <a:extLst>
              <a:ext uri="{FF2B5EF4-FFF2-40B4-BE49-F238E27FC236}">
                <a16:creationId xmlns:a16="http://schemas.microsoft.com/office/drawing/2014/main" id="{10693FA0-FA43-4FC6-BB22-986D7CA6D3A8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117631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5203F0D1-081D-49B7-814B-7B0C702DC05D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6D9DE7E-8163-4A4B-AEF8-F8967E46F93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D925C60A-2E31-4D6C-8EAD-83703F95057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5" name="Conexão reta 24">
            <a:extLst>
              <a:ext uri="{FF2B5EF4-FFF2-40B4-BE49-F238E27FC236}">
                <a16:creationId xmlns:a16="http://schemas.microsoft.com/office/drawing/2014/main" id="{58211910-DAEA-4C65-A286-F938C62371ED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xão reta 30">
            <a:extLst>
              <a:ext uri="{FF2B5EF4-FFF2-40B4-BE49-F238E27FC236}">
                <a16:creationId xmlns:a16="http://schemas.microsoft.com/office/drawing/2014/main" id="{037880A7-324E-4E05-99DB-2A0EADDB625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: Cantos Arredondados 31">
            <a:hlinkClick r:id="rId6" action="ppaction://hlinksldjump"/>
            <a:extLst>
              <a:ext uri="{FF2B5EF4-FFF2-40B4-BE49-F238E27FC236}">
                <a16:creationId xmlns:a16="http://schemas.microsoft.com/office/drawing/2014/main" id="{3D9E068E-6BF4-41AD-8777-2556348637C4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7B8F371-A5F0-4822-BCB1-672E0CF2D4C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14" name="Retângulo: Cantos Arredondados 13">
            <a:hlinkClick r:id="rId7" action="ppaction://hlinksldjump"/>
            <a:extLst>
              <a:ext uri="{FF2B5EF4-FFF2-40B4-BE49-F238E27FC236}">
                <a16:creationId xmlns:a16="http://schemas.microsoft.com/office/drawing/2014/main" id="{27CF901C-3E7A-4DE0-9DB7-F7655CA2CE0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4. </a:t>
            </a:r>
            <a:r>
              <a:rPr lang="ca-ES" b="1">
                <a:solidFill>
                  <a:schemeClr val="tx1"/>
                </a:solidFill>
              </a:rPr>
              <a:t>Algorisme de Reducció per Files</a:t>
            </a:r>
          </a:p>
        </p:txBody>
      </p:sp>
      <p:sp>
        <p:nvSpPr>
          <p:cNvPr id="21" name="Retângulo: Cantos Arredondados 20">
            <a:hlinkClick r:id="rId8" action="ppaction://hlinksldjump"/>
            <a:extLst>
              <a:ext uri="{FF2B5EF4-FFF2-40B4-BE49-F238E27FC236}">
                <a16:creationId xmlns:a16="http://schemas.microsoft.com/office/drawing/2014/main" id="{987FA496-A4BE-4F40-B247-43B29DF64380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23" name="Retângulo: Cantos Arredondados 22">
            <a:hlinkClick r:id="rId9" action="ppaction://hlinksldjump"/>
            <a:extLst>
              <a:ext uri="{FF2B5EF4-FFF2-40B4-BE49-F238E27FC236}">
                <a16:creationId xmlns:a16="http://schemas.microsoft.com/office/drawing/2014/main" id="{A63C7377-386A-4696-91BF-A990D48E57A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26" name="Retângulo: Cantos Arredondados 17">
            <a:hlinkClick r:id="rId10" action="ppaction://hlinksldjump"/>
            <a:extLst>
              <a:ext uri="{FF2B5EF4-FFF2-40B4-BE49-F238E27FC236}">
                <a16:creationId xmlns:a16="http://schemas.microsoft.com/office/drawing/2014/main" id="{10693FA0-FA43-4FC6-BB22-986D7CA6D3A8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0A2E36A5-3A50-4C6E-BC1E-E6299F195A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8" name="ISPRING_QUIZ_SHAPE1">
            <a:extLst>
              <a:ext uri="{FF2B5EF4-FFF2-40B4-BE49-F238E27FC236}">
                <a16:creationId xmlns:a16="http://schemas.microsoft.com/office/drawing/2014/main" id="{7A786B52-A768-4804-B4FA-845C447C73E5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0" name="ISPRING_QUIZ_SHAPE2">
            <a:extLst>
              <a:ext uri="{FF2B5EF4-FFF2-40B4-BE49-F238E27FC236}">
                <a16:creationId xmlns:a16="http://schemas.microsoft.com/office/drawing/2014/main" id="{B3D4F12A-AC4C-4085-A108-7977C71C979F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ca-E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2" name="ISPRING_QUIZ_SHAPE3">
            <a:extLst>
              <a:ext uri="{FF2B5EF4-FFF2-40B4-BE49-F238E27FC236}">
                <a16:creationId xmlns:a16="http://schemas.microsoft.com/office/drawing/2014/main" id="{7286EFC2-ED34-4930-85FE-FD5FA745EF19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5" name="ISPRING_QUIZ_SHAPE4">
            <a:extLst>
              <a:ext uri="{FF2B5EF4-FFF2-40B4-BE49-F238E27FC236}">
                <a16:creationId xmlns:a16="http://schemas.microsoft.com/office/drawing/2014/main" id="{4FC7E3ED-809D-4F5A-B978-B779D827C307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ca-E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4164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7D4C189-D4AD-4072-A44D-852924A69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027" y="1706736"/>
            <a:ext cx="3658410" cy="3472017"/>
          </a:xfrm>
          <a:prstGeom prst="ellipse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2A69B5-E165-4874-A7D7-F428BD26C31C}"/>
              </a:ext>
            </a:extLst>
          </p:cNvPr>
          <p:cNvSpPr txBox="1"/>
          <p:nvPr/>
        </p:nvSpPr>
        <p:spPr>
          <a:xfrm>
            <a:off x="5760743" y="5206344"/>
            <a:ext cx="247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/>
              <a:t>By </a:t>
            </a:r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ca-ES" sz="1600"/>
              <a:t> TEAM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580" y="1674932"/>
            <a:ext cx="3749065" cy="3518238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6DD0D-E871-463E-99CA-7B57B9FCDAFE}"/>
              </a:ext>
            </a:extLst>
          </p:cNvPr>
          <p:cNvSpPr txBox="1"/>
          <p:nvPr/>
        </p:nvSpPr>
        <p:spPr>
          <a:xfrm>
            <a:off x="3987197" y="450644"/>
            <a:ext cx="5942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3600" dirty="0"/>
              <a:t>Esperem que us hagi estat útil!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1453A01F-A6BB-4D35-A06F-191DF89876B5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1712018A-90AA-465E-AEAF-09DCA4CB9149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Fi de la Lliçó 13</a:t>
            </a:r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3DF20537-CF5C-4FF6-A1FD-3BC6FC03A77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id="{48DF5382-3DC3-46AC-B24F-CF1E82BBEB83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>
            <a:extLst>
              <a:ext uri="{FF2B5EF4-FFF2-40B4-BE49-F238E27FC236}">
                <a16:creationId xmlns:a16="http://schemas.microsoft.com/office/drawing/2014/main" id="{DEE2C1EE-B7BD-454F-A133-9A5E9107186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2DB13659-BE35-40DF-938F-36079C34032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3" name="Retângulo: Cantos Arredondados 42">
            <a:hlinkClick r:id="rId8" action="ppaction://hlinksldjump"/>
            <a:extLst>
              <a:ext uri="{FF2B5EF4-FFF2-40B4-BE49-F238E27FC236}">
                <a16:creationId xmlns:a16="http://schemas.microsoft.com/office/drawing/2014/main" id="{7B186728-68FB-4E3D-B290-52D9840674A1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24" name="Retângulo: Cantos Arredondados 23">
            <a:hlinkClick r:id="rId9" action="ppaction://hlinksldjump"/>
            <a:extLst>
              <a:ext uri="{FF2B5EF4-FFF2-40B4-BE49-F238E27FC236}">
                <a16:creationId xmlns:a16="http://schemas.microsoft.com/office/drawing/2014/main" id="{B569757A-0F75-4E26-823C-AB38619F0E08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es-ES" b="1" dirty="0" err="1">
                <a:solidFill>
                  <a:schemeClr val="tx1"/>
                </a:solidFill>
              </a:rPr>
              <a:t>Algorisme</a:t>
            </a:r>
            <a:r>
              <a:rPr lang="es-ES" b="1" dirty="0">
                <a:solidFill>
                  <a:schemeClr val="tx1"/>
                </a:solidFill>
              </a:rPr>
              <a:t> de </a:t>
            </a:r>
            <a:r>
              <a:rPr lang="es-ES" b="1" dirty="0" err="1">
                <a:solidFill>
                  <a:schemeClr val="tx1"/>
                </a:solidFill>
              </a:rPr>
              <a:t>Reducció</a:t>
            </a:r>
            <a:r>
              <a:rPr lang="es-ES" b="1" dirty="0">
                <a:solidFill>
                  <a:schemeClr val="tx1"/>
                </a:solidFill>
              </a:rPr>
              <a:t> per Files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10" action="ppaction://hlinksldjump"/>
            <a:extLst>
              <a:ext uri="{FF2B5EF4-FFF2-40B4-BE49-F238E27FC236}">
                <a16:creationId xmlns:a16="http://schemas.microsoft.com/office/drawing/2014/main" id="{D0982ABC-5748-4605-A819-8D4A77FB63E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1. </a:t>
            </a:r>
            <a:r>
              <a:rPr lang="ca-ES" b="1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27" name="Retângulo: Cantos Arredondados 26">
            <a:hlinkClick r:id="rId11" action="ppaction://hlinksldjump"/>
            <a:extLst>
              <a:ext uri="{FF2B5EF4-FFF2-40B4-BE49-F238E27FC236}">
                <a16:creationId xmlns:a16="http://schemas.microsoft.com/office/drawing/2014/main" id="{DA2D930F-E1D3-4AAB-B8FE-0AD5301C6F72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  <p:sp>
        <p:nvSpPr>
          <p:cNvPr id="28" name="Retângulo: Cantos Arredondados 27">
            <a:hlinkClick r:id="rId12" action="ppaction://hlinksldjump"/>
            <a:extLst>
              <a:ext uri="{FF2B5EF4-FFF2-40B4-BE49-F238E27FC236}">
                <a16:creationId xmlns:a16="http://schemas.microsoft.com/office/drawing/2014/main" id="{C9A65C13-9727-45C6-B38D-E818041520F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A600791D-E381-47A5-A8DE-74BAD1D5F9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621" y="1377000"/>
            <a:ext cx="170878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80" name="Retângulo: Cantos Arredondados 79">
            <a:extLst>
              <a:ext uri="{FF2B5EF4-FFF2-40B4-BE49-F238E27FC236}">
                <a16:creationId xmlns:a16="http://schemas.microsoft.com/office/drawing/2014/main" id="{BD15A15B-DC14-4FB3-A86B-386065BC5459}"/>
              </a:ext>
            </a:extLst>
          </p:cNvPr>
          <p:cNvSpPr/>
          <p:nvPr/>
        </p:nvSpPr>
        <p:spPr>
          <a:xfrm>
            <a:off x="8622000" y="2229940"/>
            <a:ext cx="3074400" cy="352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81" name="Retângulo: Cantos Arredondados 80">
            <a:extLst>
              <a:ext uri="{FF2B5EF4-FFF2-40B4-BE49-F238E27FC236}">
                <a16:creationId xmlns:a16="http://schemas.microsoft.com/office/drawing/2014/main" id="{D76C3432-C2A2-4DC0-BACA-7C0E1F43627B}"/>
              </a:ext>
            </a:extLst>
          </p:cNvPr>
          <p:cNvSpPr/>
          <p:nvPr/>
        </p:nvSpPr>
        <p:spPr>
          <a:xfrm>
            <a:off x="2700346" y="2592000"/>
            <a:ext cx="6228000" cy="352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482613C5-11F3-4031-BA18-807A48BB5CA3}"/>
              </a:ext>
            </a:extLst>
          </p:cNvPr>
          <p:cNvSpPr/>
          <p:nvPr/>
        </p:nvSpPr>
        <p:spPr>
          <a:xfrm>
            <a:off x="2700346" y="2229941"/>
            <a:ext cx="4323600" cy="3391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4. </a:t>
            </a:r>
            <a:r>
              <a:rPr lang="ca-ES" b="1">
                <a:solidFill>
                  <a:schemeClr val="tx1"/>
                </a:solidFill>
              </a:rPr>
              <a:t>Algorisme de Reducció per Files</a:t>
            </a: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1. </a:t>
            </a:r>
            <a:r>
              <a:rPr lang="ca-ES" b="1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19" name="Retângulo: Cantos Arredondados 18">
            <a:hlinkClick r:id="rId7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F25E4F"/>
                </a:solidFill>
              </a:rPr>
              <a:t>3. </a:t>
            </a:r>
            <a:r>
              <a:rPr lang="ca-ES" b="1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b="1" u="sng" dirty="0">
                <a:solidFill>
                  <a:srgbClr val="F25E4F"/>
                </a:solidFill>
              </a:rPr>
              <a:t>Definició</a:t>
            </a:r>
            <a:r>
              <a:rPr lang="ca-ES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Una matriu rectangular té </a:t>
            </a:r>
            <a:r>
              <a:rPr lang="ca-ES" sz="2400" b="1" dirty="0">
                <a:solidFill>
                  <a:sysClr val="windowText" lastClr="000000"/>
                </a:solidFill>
              </a:rPr>
              <a:t>forma esglaonada </a:t>
            </a:r>
            <a:r>
              <a:rPr lang="ca-ES" sz="2400" dirty="0">
                <a:solidFill>
                  <a:sysClr val="windowText" lastClr="000000"/>
                </a:solidFill>
              </a:rPr>
              <a:t>(o </a:t>
            </a:r>
            <a:r>
              <a:rPr lang="ca-ES" sz="2400" b="1" dirty="0">
                <a:solidFill>
                  <a:sysClr val="windowText" lastClr="000000"/>
                </a:solidFill>
              </a:rPr>
              <a:t>esglaonada per files</a:t>
            </a:r>
            <a:r>
              <a:rPr lang="ca-ES" sz="2400" dirty="0">
                <a:solidFill>
                  <a:sysClr val="windowText" lastClr="000000"/>
                </a:solidFill>
              </a:rPr>
              <a:t>) si té les propietats següents: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268414" y="1742119"/>
            <a:ext cx="8998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ca-ES" sz="2400" b="1" dirty="0">
                <a:solidFill>
                  <a:sysClr val="windowText" lastClr="000000"/>
                </a:solidFill>
              </a:rPr>
              <a:t>Les files diferents de zero estan per sobre de les files de tot zeros</a:t>
            </a:r>
            <a:r>
              <a:rPr lang="ca-ES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000" dirty="0">
                <a:solidFill>
                  <a:sysClr val="windowText" lastClr="000000"/>
                </a:solidFill>
              </a:rPr>
              <a:t>Quines de les següents matrius estan en forma esglaonada?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57724" cy="1055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57724" cy="105599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2344E329-306B-4CBB-B68C-A4086252EF60}"/>
              </a:ext>
            </a:extLst>
          </p:cNvPr>
          <p:cNvSpPr/>
          <p:nvPr/>
        </p:nvSpPr>
        <p:spPr>
          <a:xfrm>
            <a:off x="2148856" y="5683160"/>
            <a:ext cx="9777070" cy="8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C81AA4EC-0E9B-4AB0-98E4-B467EAB3145C}"/>
              </a:ext>
            </a:extLst>
          </p:cNvPr>
          <p:cNvSpPr/>
          <p:nvPr/>
        </p:nvSpPr>
        <p:spPr>
          <a:xfrm>
            <a:off x="2237122" y="5706861"/>
            <a:ext cx="94593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400" b="1" dirty="0">
                <a:solidFill>
                  <a:srgbClr val="F25E4F"/>
                </a:solidFill>
              </a:rPr>
              <a:t>Observació  - </a:t>
            </a:r>
            <a:r>
              <a:rPr lang="ca-ES" sz="2000" dirty="0">
                <a:solidFill>
                  <a:sysClr val="windowText" lastClr="000000"/>
                </a:solidFill>
              </a:rPr>
              <a:t>Una fila </a:t>
            </a:r>
            <a:r>
              <a:rPr lang="ca-ES" sz="2000" b="1" dirty="0">
                <a:solidFill>
                  <a:sysClr val="windowText" lastClr="000000"/>
                </a:solidFill>
              </a:rPr>
              <a:t>diferent de zero</a:t>
            </a:r>
            <a:r>
              <a:rPr lang="ca-ES" sz="2000" dirty="0">
                <a:solidFill>
                  <a:sysClr val="windowText" lastClr="000000"/>
                </a:solidFill>
              </a:rPr>
              <a:t> significa una fila que </a:t>
            </a:r>
            <a:r>
              <a:rPr lang="ca-ES" sz="2000" i="1" u="sng" dirty="0">
                <a:solidFill>
                  <a:sysClr val="windowText" lastClr="000000"/>
                </a:solidFill>
              </a:rPr>
              <a:t>conté almenys una entrada diferent de zero</a:t>
            </a:r>
            <a:r>
              <a:rPr lang="ca-ES" sz="2000" dirty="0">
                <a:solidFill>
                  <a:sysClr val="windowText" lastClr="000000"/>
                </a:solidFill>
              </a:rPr>
              <a:t>;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5CAEB96-B8CB-4914-B354-60D4087A9F7F}"/>
              </a:ext>
            </a:extLst>
          </p:cNvPr>
          <p:cNvSpPr/>
          <p:nvPr/>
        </p:nvSpPr>
        <p:spPr>
          <a:xfrm>
            <a:off x="3915194" y="6092201"/>
            <a:ext cx="8026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 dirty="0">
                <a:solidFill>
                  <a:sysClr val="windowText" lastClr="000000"/>
                </a:solidFill>
              </a:rPr>
              <a:t>l’</a:t>
            </a:r>
            <a:r>
              <a:rPr lang="ca-ES" sz="2000" b="1" dirty="0">
                <a:solidFill>
                  <a:sysClr val="windowText" lastClr="000000"/>
                </a:solidFill>
              </a:rPr>
              <a:t>entrada principal</a:t>
            </a:r>
            <a:r>
              <a:rPr lang="ca-ES" sz="2000" dirty="0">
                <a:solidFill>
                  <a:sysClr val="windowText" lastClr="000000"/>
                </a:solidFill>
              </a:rPr>
              <a:t> fa referència a </a:t>
            </a:r>
            <a:r>
              <a:rPr lang="ca-ES" sz="2000" i="1" u="sng" dirty="0">
                <a:solidFill>
                  <a:sysClr val="windowText" lastClr="000000"/>
                </a:solidFill>
              </a:rPr>
              <a:t>l'entrada diferent de zero a més l'esquerra </a:t>
            </a:r>
            <a:endParaRPr lang="ca-ES" sz="20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57724" cy="1055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57724" cy="105599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57724" cy="10560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57724" cy="105605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tângulo 47">
            <a:extLst>
              <a:ext uri="{FF2B5EF4-FFF2-40B4-BE49-F238E27FC236}">
                <a16:creationId xmlns:a16="http://schemas.microsoft.com/office/drawing/2014/main" id="{6C95AB43-89B4-475A-AA04-E726823352BF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ca-ES" sz="2400" b="1" dirty="0">
                <a:solidFill>
                  <a:sysClr val="windowText" lastClr="000000"/>
                </a:solidFill>
              </a:rPr>
              <a:t>Cada entrada principal d'una fila es troba en una columna a la dreta de l'entrada principal de la fila que hi ha a sobre</a:t>
            </a:r>
            <a:r>
              <a:rPr lang="ca-ES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307618-BBEB-493B-B54A-8842E576F347}"/>
              </a:ext>
            </a:extLst>
          </p:cNvPr>
          <p:cNvSpPr/>
          <p:nvPr/>
        </p:nvSpPr>
        <p:spPr>
          <a:xfrm>
            <a:off x="5001832" y="451234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EFBC394-C5F1-413E-B47D-29D213D39C75}"/>
              </a:ext>
            </a:extLst>
          </p:cNvPr>
          <p:cNvSpPr/>
          <p:nvPr/>
        </p:nvSpPr>
        <p:spPr>
          <a:xfrm>
            <a:off x="5345146" y="475517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76610B6-3B6F-498E-979E-03BF13E70203}"/>
              </a:ext>
            </a:extLst>
          </p:cNvPr>
          <p:cNvSpPr/>
          <p:nvPr/>
        </p:nvSpPr>
        <p:spPr>
          <a:xfrm>
            <a:off x="3043808" y="450728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F1C7BB9-BDBB-4A1B-81B3-A7983F0EADE2}"/>
              </a:ext>
            </a:extLst>
          </p:cNvPr>
          <p:cNvSpPr/>
          <p:nvPr/>
        </p:nvSpPr>
        <p:spPr>
          <a:xfrm>
            <a:off x="3738810" y="475012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1E2F0BC-59CF-4358-A745-73E274C2B43F}"/>
              </a:ext>
            </a:extLst>
          </p:cNvPr>
          <p:cNvSpPr/>
          <p:nvPr/>
        </p:nvSpPr>
        <p:spPr>
          <a:xfrm>
            <a:off x="3388252" y="502156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775CB08-E35A-42B8-8166-3166CD3B424C}"/>
              </a:ext>
            </a:extLst>
          </p:cNvPr>
          <p:cNvSpPr/>
          <p:nvPr/>
        </p:nvSpPr>
        <p:spPr>
          <a:xfrm>
            <a:off x="5345146" y="503749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6F6368A7-1CC1-4C1C-9810-D54AC624E632}"/>
              </a:ext>
            </a:extLst>
          </p:cNvPr>
          <p:cNvSpPr txBox="1"/>
          <p:nvPr/>
        </p:nvSpPr>
        <p:spPr>
          <a:xfrm>
            <a:off x="2496625" y="3099210"/>
            <a:ext cx="250520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ca-ES" dirty="0"/>
              <a:t>Falla perquè l’“1” no es troba a la dreta del “3”</a:t>
            </a:r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AEB0CDF3-29AC-48BD-B310-1A291C121BC3}"/>
              </a:ext>
            </a:extLst>
          </p:cNvPr>
          <p:cNvSpPr/>
          <p:nvPr/>
        </p:nvSpPr>
        <p:spPr>
          <a:xfrm>
            <a:off x="3425188" y="3752837"/>
            <a:ext cx="940193" cy="64193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83" name="Freeform 18">
            <a:extLst>
              <a:ext uri="{FF2B5EF4-FFF2-40B4-BE49-F238E27FC236}">
                <a16:creationId xmlns:a16="http://schemas.microsoft.com/office/drawing/2014/main" id="{764F304E-85C3-4C89-B2C4-3F670ACD4A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70489" y="4587757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3FBFA501-1D06-4C05-9B49-AA650B00D775}"/>
              </a:ext>
            </a:extLst>
          </p:cNvPr>
          <p:cNvSpPr txBox="1"/>
          <p:nvPr/>
        </p:nvSpPr>
        <p:spPr>
          <a:xfrm>
            <a:off x="4505997" y="3099553"/>
            <a:ext cx="250520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ca-ES" dirty="0"/>
              <a:t>Falla perquè el “2” no es troba a la dreta de l’“1”</a:t>
            </a:r>
          </a:p>
        </p:txBody>
      </p:sp>
      <p:sp>
        <p:nvSpPr>
          <p:cNvPr id="84" name="Seta: Para Baixo 83">
            <a:extLst>
              <a:ext uri="{FF2B5EF4-FFF2-40B4-BE49-F238E27FC236}">
                <a16:creationId xmlns:a16="http://schemas.microsoft.com/office/drawing/2014/main" id="{6A5E490D-3C30-4066-90C0-EEE33D78E44B}"/>
              </a:ext>
            </a:extLst>
          </p:cNvPr>
          <p:cNvSpPr/>
          <p:nvPr/>
        </p:nvSpPr>
        <p:spPr>
          <a:xfrm>
            <a:off x="5434560" y="3743132"/>
            <a:ext cx="940193" cy="64193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85" name="Freeform 18">
            <a:extLst>
              <a:ext uri="{FF2B5EF4-FFF2-40B4-BE49-F238E27FC236}">
                <a16:creationId xmlns:a16="http://schemas.microsoft.com/office/drawing/2014/main" id="{17FA2294-9ED7-4832-9B5A-D2EE5C9EDE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79861" y="4588100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60" name="Retângulo: Cantos Arredondados 17">
            <a:hlinkClick r:id="rId16" action="ppaction://hlinksldjump"/>
            <a:extLst>
              <a:ext uri="{FF2B5EF4-FFF2-40B4-BE49-F238E27FC236}">
                <a16:creationId xmlns:a16="http://schemas.microsoft.com/office/drawing/2014/main" id="{987582AE-2B19-4041-AB80-2086337F75DC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342471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7" grpId="0" animBg="1"/>
      <p:bldP spid="71" grpId="0" animBg="1"/>
      <p:bldP spid="84" grpId="0" animBg="1"/>
      <p:bldP spid="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>
              <a:solidFill>
                <a:sysClr val="windowText" lastClr="000000"/>
              </a:solidFill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>
              <a:solidFill>
                <a:sysClr val="windowText" lastClr="000000"/>
              </a:solidFill>
            </a:endParaRPr>
          </a:p>
        </p:txBody>
      </p:sp>
      <p:sp>
        <p:nvSpPr>
          <p:cNvPr id="80" name="Retângulo: Cantos Arredondados 79">
            <a:extLst>
              <a:ext uri="{FF2B5EF4-FFF2-40B4-BE49-F238E27FC236}">
                <a16:creationId xmlns:a16="http://schemas.microsoft.com/office/drawing/2014/main" id="{BD15A15B-DC14-4FB3-A86B-386065BC5459}"/>
              </a:ext>
            </a:extLst>
          </p:cNvPr>
          <p:cNvSpPr/>
          <p:nvPr/>
        </p:nvSpPr>
        <p:spPr>
          <a:xfrm>
            <a:off x="8622000" y="2229940"/>
            <a:ext cx="3074400" cy="352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1" name="Retângulo: Cantos Arredondados 80">
            <a:extLst>
              <a:ext uri="{FF2B5EF4-FFF2-40B4-BE49-F238E27FC236}">
                <a16:creationId xmlns:a16="http://schemas.microsoft.com/office/drawing/2014/main" id="{D76C3432-C2A2-4DC0-BACA-7C0E1F43627B}"/>
              </a:ext>
            </a:extLst>
          </p:cNvPr>
          <p:cNvSpPr/>
          <p:nvPr/>
        </p:nvSpPr>
        <p:spPr>
          <a:xfrm>
            <a:off x="2700346" y="2592000"/>
            <a:ext cx="6228000" cy="352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482613C5-11F3-4031-BA18-807A48BB5CA3}"/>
              </a:ext>
            </a:extLst>
          </p:cNvPr>
          <p:cNvSpPr/>
          <p:nvPr/>
        </p:nvSpPr>
        <p:spPr>
          <a:xfrm>
            <a:off x="2700346" y="2229941"/>
            <a:ext cx="4323600" cy="3391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es-ES" b="1" dirty="0" err="1">
                <a:solidFill>
                  <a:schemeClr val="tx1"/>
                </a:solidFill>
              </a:rPr>
              <a:t>Algorisme</a:t>
            </a:r>
            <a:r>
              <a:rPr lang="es-ES" b="1" dirty="0">
                <a:solidFill>
                  <a:schemeClr val="tx1"/>
                </a:solidFill>
              </a:rPr>
              <a:t> de </a:t>
            </a:r>
            <a:r>
              <a:rPr lang="es-ES" b="1" dirty="0" err="1">
                <a:solidFill>
                  <a:schemeClr val="tx1"/>
                </a:solidFill>
              </a:rPr>
              <a:t>Reducció</a:t>
            </a:r>
            <a:r>
              <a:rPr lang="es-ES" b="1" dirty="0">
                <a:solidFill>
                  <a:schemeClr val="tx1"/>
                </a:solidFill>
              </a:rPr>
              <a:t> per Files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19" name="Retângulo: Cantos Arredondados 18">
            <a:hlinkClick r:id="rId7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b="1" u="sng">
                <a:solidFill>
                  <a:srgbClr val="F25E4F"/>
                </a:solidFill>
              </a:rPr>
              <a:t>Definició</a:t>
            </a:r>
            <a:r>
              <a:rPr lang="ca-ES" sz="2400" b="1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>
                <a:solidFill>
                  <a:sysClr val="windowText" lastClr="000000"/>
                </a:solidFill>
              </a:rPr>
              <a:t>Una matriu rectangular té </a:t>
            </a:r>
            <a:r>
              <a:rPr lang="ca-ES" sz="2400" b="1">
                <a:solidFill>
                  <a:sysClr val="windowText" lastClr="000000"/>
                </a:solidFill>
              </a:rPr>
              <a:t>forma esglaonada </a:t>
            </a:r>
            <a:r>
              <a:rPr lang="ca-ES" sz="2400">
                <a:solidFill>
                  <a:sysClr val="windowText" lastClr="000000"/>
                </a:solidFill>
              </a:rPr>
              <a:t>(o </a:t>
            </a:r>
            <a:r>
              <a:rPr lang="ca-ES" sz="2400" b="1">
                <a:solidFill>
                  <a:sysClr val="windowText" lastClr="000000"/>
                </a:solidFill>
              </a:rPr>
              <a:t>esglaonada per files</a:t>
            </a:r>
            <a:r>
              <a:rPr lang="ca-ES" sz="2400">
                <a:solidFill>
                  <a:sysClr val="windowText" lastClr="000000"/>
                </a:solidFill>
              </a:rPr>
              <a:t>) si té les propietats següents: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268414" y="1742119"/>
            <a:ext cx="8998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ca-ES" sz="2400" b="1">
                <a:solidFill>
                  <a:sysClr val="windowText" lastClr="000000"/>
                </a:solidFill>
              </a:rPr>
              <a:t>Les files diferents de zero estan per sobre de les files de tot zeros</a:t>
            </a:r>
            <a:r>
              <a:rPr lang="ca-ES" sz="240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>
                <a:solidFill>
                  <a:srgbClr val="29A6FF"/>
                </a:solidFill>
              </a:rPr>
              <a:t>Exemples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000">
                <a:solidFill>
                  <a:sysClr val="windowText" lastClr="000000"/>
                </a:solidFill>
              </a:rPr>
              <a:t>Quines de les següents matrius estan en forma esglaonada?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57724" cy="1055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57724" cy="105599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57724" cy="1055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57724" cy="105599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57724" cy="10560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57724" cy="105605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tângulo 47">
            <a:extLst>
              <a:ext uri="{FF2B5EF4-FFF2-40B4-BE49-F238E27FC236}">
                <a16:creationId xmlns:a16="http://schemas.microsoft.com/office/drawing/2014/main" id="{6C95AB43-89B4-475A-AA04-E726823352BF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ca-ES" sz="2400" b="1">
                <a:solidFill>
                  <a:sysClr val="windowText" lastClr="000000"/>
                </a:solidFill>
              </a:rPr>
              <a:t>Cada entrada principal d'una fila es troba en una columna a la dreta de l'entrada principal de la fila que hi ha a sobre</a:t>
            </a:r>
            <a:r>
              <a:rPr lang="ca-ES" sz="240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307618-BBEB-493B-B54A-8842E576F347}"/>
              </a:ext>
            </a:extLst>
          </p:cNvPr>
          <p:cNvSpPr/>
          <p:nvPr/>
        </p:nvSpPr>
        <p:spPr>
          <a:xfrm>
            <a:off x="5001832" y="451234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EFBC394-C5F1-413E-B47D-29D213D39C75}"/>
              </a:ext>
            </a:extLst>
          </p:cNvPr>
          <p:cNvSpPr/>
          <p:nvPr/>
        </p:nvSpPr>
        <p:spPr>
          <a:xfrm>
            <a:off x="5345146" y="475517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76610B6-3B6F-498E-979E-03BF13E70203}"/>
              </a:ext>
            </a:extLst>
          </p:cNvPr>
          <p:cNvSpPr/>
          <p:nvPr/>
        </p:nvSpPr>
        <p:spPr>
          <a:xfrm>
            <a:off x="3043808" y="450728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F1C7BB9-BDBB-4A1B-81B3-A7983F0EADE2}"/>
              </a:ext>
            </a:extLst>
          </p:cNvPr>
          <p:cNvSpPr/>
          <p:nvPr/>
        </p:nvSpPr>
        <p:spPr>
          <a:xfrm>
            <a:off x="3738810" y="475012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1E2F0BC-59CF-4358-A745-73E274C2B43F}"/>
              </a:ext>
            </a:extLst>
          </p:cNvPr>
          <p:cNvSpPr/>
          <p:nvPr/>
        </p:nvSpPr>
        <p:spPr>
          <a:xfrm>
            <a:off x="3388252" y="502156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775CB08-E35A-42B8-8166-3166CD3B424C}"/>
              </a:ext>
            </a:extLst>
          </p:cNvPr>
          <p:cNvSpPr/>
          <p:nvPr/>
        </p:nvSpPr>
        <p:spPr>
          <a:xfrm>
            <a:off x="5345146" y="503749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3" name="Freeform 18">
            <a:extLst>
              <a:ext uri="{FF2B5EF4-FFF2-40B4-BE49-F238E27FC236}">
                <a16:creationId xmlns:a16="http://schemas.microsoft.com/office/drawing/2014/main" id="{764F304E-85C3-4C89-B2C4-3F670ACD4A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70489" y="4587757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3FBFA501-1D06-4C05-9B49-AA650B00D775}"/>
              </a:ext>
            </a:extLst>
          </p:cNvPr>
          <p:cNvSpPr txBox="1"/>
          <p:nvPr/>
        </p:nvSpPr>
        <p:spPr>
          <a:xfrm>
            <a:off x="4505996" y="3099553"/>
            <a:ext cx="250964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ca-ES" dirty="0"/>
              <a:t>Falla perquè el “2” no es troba a la dreta de l’“1”</a:t>
            </a:r>
          </a:p>
        </p:txBody>
      </p:sp>
      <p:sp>
        <p:nvSpPr>
          <p:cNvPr id="84" name="Seta: Para Baixo 83">
            <a:extLst>
              <a:ext uri="{FF2B5EF4-FFF2-40B4-BE49-F238E27FC236}">
                <a16:creationId xmlns:a16="http://schemas.microsoft.com/office/drawing/2014/main" id="{6A5E490D-3C30-4066-90C0-EEE33D78E44B}"/>
              </a:ext>
            </a:extLst>
          </p:cNvPr>
          <p:cNvSpPr/>
          <p:nvPr/>
        </p:nvSpPr>
        <p:spPr>
          <a:xfrm>
            <a:off x="5434560" y="3743132"/>
            <a:ext cx="940193" cy="64193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5" name="Freeform 18">
            <a:extLst>
              <a:ext uri="{FF2B5EF4-FFF2-40B4-BE49-F238E27FC236}">
                <a16:creationId xmlns:a16="http://schemas.microsoft.com/office/drawing/2014/main" id="{17FA2294-9ED7-4832-9B5A-D2EE5C9EDE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79861" y="4588100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5EC44C02-3126-4A88-9193-4B8FAE2B09E8}"/>
              </a:ext>
            </a:extLst>
          </p:cNvPr>
          <p:cNvSpPr txBox="1"/>
          <p:nvPr/>
        </p:nvSpPr>
        <p:spPr>
          <a:xfrm>
            <a:off x="8816717" y="3100422"/>
            <a:ext cx="304249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Totes les entrades principals verifiquen la segona condició!</a:t>
            </a:r>
          </a:p>
        </p:txBody>
      </p:sp>
      <p:sp>
        <p:nvSpPr>
          <p:cNvPr id="61" name="Seta: Para Baixo 60">
            <a:extLst>
              <a:ext uri="{FF2B5EF4-FFF2-40B4-BE49-F238E27FC236}">
                <a16:creationId xmlns:a16="http://schemas.microsoft.com/office/drawing/2014/main" id="{0D3A13C7-0B44-4F6B-ABB8-9FDF7E088624}"/>
              </a:ext>
            </a:extLst>
          </p:cNvPr>
          <p:cNvSpPr/>
          <p:nvPr/>
        </p:nvSpPr>
        <p:spPr>
          <a:xfrm>
            <a:off x="8872771" y="3744001"/>
            <a:ext cx="940193" cy="64193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6" name="Freeform 23">
            <a:extLst>
              <a:ext uri="{FF2B5EF4-FFF2-40B4-BE49-F238E27FC236}">
                <a16:creationId xmlns:a16="http://schemas.microsoft.com/office/drawing/2014/main" id="{740BD6BF-551E-46AC-B4A1-CA6FEAF1F26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52979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87" name="Seta: Para Baixo 86">
            <a:extLst>
              <a:ext uri="{FF2B5EF4-FFF2-40B4-BE49-F238E27FC236}">
                <a16:creationId xmlns:a16="http://schemas.microsoft.com/office/drawing/2014/main" id="{52FB0DC7-AF4B-4929-84AE-223A8E0BF593}"/>
              </a:ext>
            </a:extLst>
          </p:cNvPr>
          <p:cNvSpPr/>
          <p:nvPr/>
        </p:nvSpPr>
        <p:spPr>
          <a:xfrm>
            <a:off x="10530563" y="3745226"/>
            <a:ext cx="940193" cy="64193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9" name="Freeform 23">
            <a:extLst>
              <a:ext uri="{FF2B5EF4-FFF2-40B4-BE49-F238E27FC236}">
                <a16:creationId xmlns:a16="http://schemas.microsoft.com/office/drawing/2014/main" id="{56FB94A1-F1D2-407D-8398-A26C1768F0B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95523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62" name="Retângulo 36">
            <a:extLst>
              <a:ext uri="{FF2B5EF4-FFF2-40B4-BE49-F238E27FC236}">
                <a16:creationId xmlns:a16="http://schemas.microsoft.com/office/drawing/2014/main" id="{CC319D26-E21E-4F68-9E8A-739D2B67DB7E}"/>
              </a:ext>
            </a:extLst>
          </p:cNvPr>
          <p:cNvSpPr/>
          <p:nvPr/>
        </p:nvSpPr>
        <p:spPr>
          <a:xfrm>
            <a:off x="2148856" y="5683160"/>
            <a:ext cx="9777070" cy="8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5" name="Retângulo 37">
            <a:extLst>
              <a:ext uri="{FF2B5EF4-FFF2-40B4-BE49-F238E27FC236}">
                <a16:creationId xmlns:a16="http://schemas.microsoft.com/office/drawing/2014/main" id="{CB3D99CD-955F-4FB9-82F0-0FBD1132A9E4}"/>
              </a:ext>
            </a:extLst>
          </p:cNvPr>
          <p:cNvSpPr/>
          <p:nvPr/>
        </p:nvSpPr>
        <p:spPr>
          <a:xfrm>
            <a:off x="2237122" y="5706861"/>
            <a:ext cx="94593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400" b="1">
                <a:solidFill>
                  <a:srgbClr val="F25E4F"/>
                </a:solidFill>
              </a:rPr>
              <a:t>Observació  - </a:t>
            </a:r>
            <a:r>
              <a:rPr lang="ca-ES" sz="2000">
                <a:solidFill>
                  <a:sysClr val="windowText" lastClr="000000"/>
                </a:solidFill>
              </a:rPr>
              <a:t>Una fila </a:t>
            </a:r>
            <a:r>
              <a:rPr lang="ca-ES" sz="2000" b="1">
                <a:solidFill>
                  <a:sysClr val="windowText" lastClr="000000"/>
                </a:solidFill>
              </a:rPr>
              <a:t>diferent de zero</a:t>
            </a:r>
            <a:r>
              <a:rPr lang="ca-ES" sz="2000">
                <a:solidFill>
                  <a:sysClr val="windowText" lastClr="000000"/>
                </a:solidFill>
              </a:rPr>
              <a:t> significa una fila que </a:t>
            </a:r>
            <a:r>
              <a:rPr lang="ca-ES" sz="2000" i="1" u="sng">
                <a:solidFill>
                  <a:sysClr val="windowText" lastClr="000000"/>
                </a:solidFill>
              </a:rPr>
              <a:t>conté almenys una entrada diferent de zero</a:t>
            </a:r>
            <a:r>
              <a:rPr lang="ca-ES" sz="2000">
                <a:solidFill>
                  <a:sysClr val="windowText" lastClr="000000"/>
                </a:solidFill>
              </a:rPr>
              <a:t>;</a:t>
            </a:r>
            <a:endParaRPr lang="ca-ES" sz="2400">
              <a:solidFill>
                <a:sysClr val="windowText" lastClr="000000"/>
              </a:solidFill>
            </a:endParaRPr>
          </a:p>
        </p:txBody>
      </p:sp>
      <p:sp>
        <p:nvSpPr>
          <p:cNvPr id="82" name="Retângulo 38">
            <a:extLst>
              <a:ext uri="{FF2B5EF4-FFF2-40B4-BE49-F238E27FC236}">
                <a16:creationId xmlns:a16="http://schemas.microsoft.com/office/drawing/2014/main" id="{3D4EE7BD-2E04-4A84-8C94-BF4BF69317D1}"/>
              </a:ext>
            </a:extLst>
          </p:cNvPr>
          <p:cNvSpPr/>
          <p:nvPr/>
        </p:nvSpPr>
        <p:spPr>
          <a:xfrm>
            <a:off x="3915194" y="6092201"/>
            <a:ext cx="8026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>
                <a:solidFill>
                  <a:sysClr val="windowText" lastClr="000000"/>
                </a:solidFill>
              </a:rPr>
              <a:t>l’</a:t>
            </a:r>
            <a:r>
              <a:rPr lang="ca-ES" sz="2000" b="1">
                <a:solidFill>
                  <a:sysClr val="windowText" lastClr="000000"/>
                </a:solidFill>
              </a:rPr>
              <a:t>entrada principal</a:t>
            </a:r>
            <a:r>
              <a:rPr lang="ca-ES" sz="2000">
                <a:solidFill>
                  <a:sysClr val="windowText" lastClr="000000"/>
                </a:solidFill>
              </a:rPr>
              <a:t> fa referència a </a:t>
            </a:r>
            <a:r>
              <a:rPr lang="ca-ES" sz="2000" i="1" u="sng">
                <a:solidFill>
                  <a:sysClr val="windowText" lastClr="000000"/>
                </a:solidFill>
              </a:rPr>
              <a:t>l'entrada diferent de zero a més l'esquerra </a:t>
            </a:r>
            <a:endParaRPr lang="ca-ES" sz="2000" b="1">
              <a:solidFill>
                <a:sysClr val="windowText" lastClr="000000"/>
              </a:solidFill>
            </a:endParaRPr>
          </a:p>
        </p:txBody>
      </p:sp>
      <p:sp>
        <p:nvSpPr>
          <p:cNvPr id="88" name="Retângulo: Cantos Arredondados 17">
            <a:hlinkClick r:id="rId16" action="ppaction://hlinksldjump"/>
            <a:extLst>
              <a:ext uri="{FF2B5EF4-FFF2-40B4-BE49-F238E27FC236}">
                <a16:creationId xmlns:a16="http://schemas.microsoft.com/office/drawing/2014/main" id="{DDF04F96-398C-4CF4-8B03-C603E8F415FC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394879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84" grpId="0" animBg="1"/>
      <p:bldP spid="60" grpId="0" animBg="1"/>
      <p:bldP spid="61" grpId="0" animBg="1"/>
      <p:bldP spid="86" grpId="0" animBg="1"/>
      <p:bldP spid="87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0" name="Retângulo: Cantos Arredondados 79">
            <a:extLst>
              <a:ext uri="{FF2B5EF4-FFF2-40B4-BE49-F238E27FC236}">
                <a16:creationId xmlns:a16="http://schemas.microsoft.com/office/drawing/2014/main" id="{BD15A15B-DC14-4FB3-A86B-386065BC5459}"/>
              </a:ext>
            </a:extLst>
          </p:cNvPr>
          <p:cNvSpPr/>
          <p:nvPr/>
        </p:nvSpPr>
        <p:spPr>
          <a:xfrm>
            <a:off x="8622000" y="2229940"/>
            <a:ext cx="3074400" cy="352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tângulo: Cantos Arredondados 80">
            <a:extLst>
              <a:ext uri="{FF2B5EF4-FFF2-40B4-BE49-F238E27FC236}">
                <a16:creationId xmlns:a16="http://schemas.microsoft.com/office/drawing/2014/main" id="{D76C3432-C2A2-4DC0-BACA-7C0E1F43627B}"/>
              </a:ext>
            </a:extLst>
          </p:cNvPr>
          <p:cNvSpPr/>
          <p:nvPr/>
        </p:nvSpPr>
        <p:spPr>
          <a:xfrm>
            <a:off x="2700346" y="2592000"/>
            <a:ext cx="6228000" cy="352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482613C5-11F3-4031-BA18-807A48BB5CA3}"/>
              </a:ext>
            </a:extLst>
          </p:cNvPr>
          <p:cNvSpPr/>
          <p:nvPr/>
        </p:nvSpPr>
        <p:spPr>
          <a:xfrm>
            <a:off x="2700346" y="2229941"/>
            <a:ext cx="4323600" cy="3391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ca-ES" b="1" dirty="0">
                <a:solidFill>
                  <a:schemeClr val="tx1"/>
                </a:solidFill>
              </a:rPr>
              <a:t>Algorisme de Reducció per Files</a:t>
            </a: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19" name="Retângulo: Cantos Arredondados 18">
            <a:hlinkClick r:id="rId7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Definició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Una matriu rectangular té </a:t>
            </a:r>
            <a:r>
              <a:rPr lang="ca-ES" sz="2400" b="1" dirty="0">
                <a:solidFill>
                  <a:sysClr val="windowText" lastClr="000000"/>
                </a:solidFill>
              </a:rPr>
              <a:t>forma esglaonada </a:t>
            </a:r>
            <a:r>
              <a:rPr lang="ca-ES" sz="2400" dirty="0">
                <a:solidFill>
                  <a:sysClr val="windowText" lastClr="000000"/>
                </a:solidFill>
              </a:rPr>
              <a:t>(o </a:t>
            </a:r>
            <a:r>
              <a:rPr lang="ca-ES" sz="2400" b="1" dirty="0">
                <a:solidFill>
                  <a:sysClr val="windowText" lastClr="000000"/>
                </a:solidFill>
              </a:rPr>
              <a:t>esglaonada per files</a:t>
            </a:r>
            <a:r>
              <a:rPr lang="ca-ES" sz="2400" dirty="0">
                <a:solidFill>
                  <a:sysClr val="windowText" lastClr="000000"/>
                </a:solidFill>
              </a:rPr>
              <a:t>) si té les propietats següents</a:t>
            </a:r>
            <a:r>
              <a:rPr lang="en-GB" sz="2400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268414" y="1742119"/>
            <a:ext cx="8998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ca-ES" sz="2400" b="1" dirty="0">
                <a:solidFill>
                  <a:sysClr val="windowText" lastClr="000000"/>
                </a:solidFill>
              </a:rPr>
              <a:t>Les files diferents de zero estan per sobre de les files de tot zeros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Exemples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000" dirty="0">
                <a:solidFill>
                  <a:sysClr val="windowText" lastClr="000000"/>
                </a:solidFill>
              </a:rPr>
              <a:t>Quines de les següents matrius estan en forma esglaonada?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tângulo 47">
            <a:extLst>
              <a:ext uri="{FF2B5EF4-FFF2-40B4-BE49-F238E27FC236}">
                <a16:creationId xmlns:a16="http://schemas.microsoft.com/office/drawing/2014/main" id="{6C95AB43-89B4-475A-AA04-E726823352BF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ca-ES" sz="2400" b="1" dirty="0">
                <a:solidFill>
                  <a:sysClr val="windowText" lastClr="000000"/>
                </a:solidFill>
              </a:rPr>
              <a:t>Cada entrada principal d'una fila es troba en una columna a la dreta de l'entrada principal de la fila que hi ha a sobre</a:t>
            </a:r>
            <a:r>
              <a:rPr lang="en-GB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307618-BBEB-493B-B54A-8842E576F347}"/>
              </a:ext>
            </a:extLst>
          </p:cNvPr>
          <p:cNvSpPr/>
          <p:nvPr/>
        </p:nvSpPr>
        <p:spPr>
          <a:xfrm>
            <a:off x="5001832" y="451234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EFBC394-C5F1-413E-B47D-29D213D39C75}"/>
              </a:ext>
            </a:extLst>
          </p:cNvPr>
          <p:cNvSpPr/>
          <p:nvPr/>
        </p:nvSpPr>
        <p:spPr>
          <a:xfrm>
            <a:off x="5345146" y="475517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76610B6-3B6F-498E-979E-03BF13E70203}"/>
              </a:ext>
            </a:extLst>
          </p:cNvPr>
          <p:cNvSpPr/>
          <p:nvPr/>
        </p:nvSpPr>
        <p:spPr>
          <a:xfrm>
            <a:off x="3043808" y="450728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F1C7BB9-BDBB-4A1B-81B3-A7983F0EADE2}"/>
              </a:ext>
            </a:extLst>
          </p:cNvPr>
          <p:cNvSpPr/>
          <p:nvPr/>
        </p:nvSpPr>
        <p:spPr>
          <a:xfrm>
            <a:off x="3738810" y="475012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1E2F0BC-59CF-4358-A745-73E274C2B43F}"/>
              </a:ext>
            </a:extLst>
          </p:cNvPr>
          <p:cNvSpPr/>
          <p:nvPr/>
        </p:nvSpPr>
        <p:spPr>
          <a:xfrm>
            <a:off x="3388252" y="502156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775CB08-E35A-42B8-8166-3166CD3B424C}"/>
              </a:ext>
            </a:extLst>
          </p:cNvPr>
          <p:cNvSpPr/>
          <p:nvPr/>
        </p:nvSpPr>
        <p:spPr>
          <a:xfrm>
            <a:off x="5345146" y="503749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 18">
            <a:extLst>
              <a:ext uri="{FF2B5EF4-FFF2-40B4-BE49-F238E27FC236}">
                <a16:creationId xmlns:a16="http://schemas.microsoft.com/office/drawing/2014/main" id="{764F304E-85C3-4C89-B2C4-3F670ACD4A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70489" y="4587757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" name="Freeform 18">
            <a:extLst>
              <a:ext uri="{FF2B5EF4-FFF2-40B4-BE49-F238E27FC236}">
                <a16:creationId xmlns:a16="http://schemas.microsoft.com/office/drawing/2014/main" id="{17FA2294-9ED7-4832-9B5A-D2EE5C9EDE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79861" y="4588100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5EC44C02-3126-4A88-9193-4B8FAE2B09E8}"/>
              </a:ext>
            </a:extLst>
          </p:cNvPr>
          <p:cNvSpPr txBox="1"/>
          <p:nvPr/>
        </p:nvSpPr>
        <p:spPr>
          <a:xfrm>
            <a:off x="8816717" y="3100422"/>
            <a:ext cx="304249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Totes les entrades principals verifiquen la segona condició!</a:t>
            </a:r>
          </a:p>
        </p:txBody>
      </p:sp>
      <p:sp>
        <p:nvSpPr>
          <p:cNvPr id="61" name="Seta: Para Baixo 60">
            <a:extLst>
              <a:ext uri="{FF2B5EF4-FFF2-40B4-BE49-F238E27FC236}">
                <a16:creationId xmlns:a16="http://schemas.microsoft.com/office/drawing/2014/main" id="{0D3A13C7-0B44-4F6B-ABB8-9FDF7E088624}"/>
              </a:ext>
            </a:extLst>
          </p:cNvPr>
          <p:cNvSpPr/>
          <p:nvPr/>
        </p:nvSpPr>
        <p:spPr>
          <a:xfrm>
            <a:off x="8872771" y="3744001"/>
            <a:ext cx="940193" cy="64193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 23">
            <a:extLst>
              <a:ext uri="{FF2B5EF4-FFF2-40B4-BE49-F238E27FC236}">
                <a16:creationId xmlns:a16="http://schemas.microsoft.com/office/drawing/2014/main" id="{740BD6BF-551E-46AC-B4A1-CA6FEAF1F26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52979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Seta: Para Baixo 86">
            <a:extLst>
              <a:ext uri="{FF2B5EF4-FFF2-40B4-BE49-F238E27FC236}">
                <a16:creationId xmlns:a16="http://schemas.microsoft.com/office/drawing/2014/main" id="{52FB0DC7-AF4B-4929-84AE-223A8E0BF593}"/>
              </a:ext>
            </a:extLst>
          </p:cNvPr>
          <p:cNvSpPr/>
          <p:nvPr/>
        </p:nvSpPr>
        <p:spPr>
          <a:xfrm>
            <a:off x="10530563" y="3745226"/>
            <a:ext cx="940193" cy="64193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 23">
            <a:extLst>
              <a:ext uri="{FF2B5EF4-FFF2-40B4-BE49-F238E27FC236}">
                <a16:creationId xmlns:a16="http://schemas.microsoft.com/office/drawing/2014/main" id="{56FB94A1-F1D2-407D-8398-A26C1768F0B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95523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Seta: Para Baixo 64">
            <a:extLst>
              <a:ext uri="{FF2B5EF4-FFF2-40B4-BE49-F238E27FC236}">
                <a16:creationId xmlns:a16="http://schemas.microsoft.com/office/drawing/2014/main" id="{F46FAA5A-4D82-4BA2-B7E4-8375997677B9}"/>
              </a:ext>
            </a:extLst>
          </p:cNvPr>
          <p:cNvSpPr/>
          <p:nvPr/>
        </p:nvSpPr>
        <p:spPr>
          <a:xfrm>
            <a:off x="2098414" y="3752837"/>
            <a:ext cx="940193" cy="641935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1F2E8C7A-E949-4511-B835-FBE6419D8832}"/>
              </a:ext>
            </a:extLst>
          </p:cNvPr>
          <p:cNvSpPr txBox="1"/>
          <p:nvPr/>
        </p:nvSpPr>
        <p:spPr>
          <a:xfrm>
            <a:off x="2001820" y="3099210"/>
            <a:ext cx="726844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ca-ES" dirty="0"/>
              <a:t>Sembla que això falla perquè el "3" no es troba a la dreta del "4" ... Tot i això no hi ha una "columna a la dreta"! ... Per tant, vegem la següent condició ...</a:t>
            </a:r>
          </a:p>
        </p:txBody>
      </p:sp>
      <p:sp>
        <p:nvSpPr>
          <p:cNvPr id="88" name="Freeform 26">
            <a:extLst>
              <a:ext uri="{FF2B5EF4-FFF2-40B4-BE49-F238E27FC236}">
                <a16:creationId xmlns:a16="http://schemas.microsoft.com/office/drawing/2014/main" id="{22DA003B-8BE6-4BCD-8415-1700FD728C1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375517" y="4613843"/>
            <a:ext cx="343535" cy="539750"/>
          </a:xfrm>
          <a:custGeom>
            <a:avLst/>
            <a:gdLst>
              <a:gd name="T0" fmla="*/ 63 w 120"/>
              <a:gd name="T1" fmla="*/ 0 h 188"/>
              <a:gd name="T2" fmla="*/ 0 w 120"/>
              <a:gd name="T3" fmla="*/ 56 h 188"/>
              <a:gd name="T4" fmla="*/ 17 w 120"/>
              <a:gd name="T5" fmla="*/ 72 h 188"/>
              <a:gd name="T6" fmla="*/ 27 w 120"/>
              <a:gd name="T7" fmla="*/ 72 h 188"/>
              <a:gd name="T8" fmla="*/ 27 w 120"/>
              <a:gd name="T9" fmla="*/ 72 h 188"/>
              <a:gd name="T10" fmla="*/ 46 w 120"/>
              <a:gd name="T11" fmla="*/ 55 h 188"/>
              <a:gd name="T12" fmla="*/ 47 w 120"/>
              <a:gd name="T13" fmla="*/ 53 h 188"/>
              <a:gd name="T14" fmla="*/ 61 w 120"/>
              <a:gd name="T15" fmla="*/ 41 h 188"/>
              <a:gd name="T16" fmla="*/ 71 w 120"/>
              <a:gd name="T17" fmla="*/ 54 h 188"/>
              <a:gd name="T18" fmla="*/ 71 w 120"/>
              <a:gd name="T19" fmla="*/ 54 h 188"/>
              <a:gd name="T20" fmla="*/ 63 w 120"/>
              <a:gd name="T21" fmla="*/ 68 h 188"/>
              <a:gd name="T22" fmla="*/ 36 w 120"/>
              <a:gd name="T23" fmla="*/ 118 h 188"/>
              <a:gd name="T24" fmla="*/ 41 w 120"/>
              <a:gd name="T25" fmla="*/ 131 h 188"/>
              <a:gd name="T26" fmla="*/ 52 w 120"/>
              <a:gd name="T27" fmla="*/ 136 h 188"/>
              <a:gd name="T28" fmla="*/ 63 w 120"/>
              <a:gd name="T29" fmla="*/ 136 h 188"/>
              <a:gd name="T30" fmla="*/ 80 w 120"/>
              <a:gd name="T31" fmla="*/ 121 h 188"/>
              <a:gd name="T32" fmla="*/ 80 w 120"/>
              <a:gd name="T33" fmla="*/ 119 h 188"/>
              <a:gd name="T34" fmla="*/ 88 w 120"/>
              <a:gd name="T35" fmla="*/ 105 h 188"/>
              <a:gd name="T36" fmla="*/ 92 w 120"/>
              <a:gd name="T37" fmla="*/ 101 h 188"/>
              <a:gd name="T38" fmla="*/ 120 w 120"/>
              <a:gd name="T39" fmla="*/ 53 h 188"/>
              <a:gd name="T40" fmla="*/ 63 w 120"/>
              <a:gd name="T41" fmla="*/ 0 h 188"/>
              <a:gd name="T42" fmla="*/ 80 w 120"/>
              <a:gd name="T43" fmla="*/ 96 h 188"/>
              <a:gd name="T44" fmla="*/ 68 w 120"/>
              <a:gd name="T45" fmla="*/ 119 h 188"/>
              <a:gd name="T46" fmla="*/ 63 w 120"/>
              <a:gd name="T47" fmla="*/ 124 h 188"/>
              <a:gd name="T48" fmla="*/ 52 w 120"/>
              <a:gd name="T49" fmla="*/ 124 h 188"/>
              <a:gd name="T50" fmla="*/ 48 w 120"/>
              <a:gd name="T51" fmla="*/ 118 h 188"/>
              <a:gd name="T52" fmla="*/ 70 w 120"/>
              <a:gd name="T53" fmla="*/ 77 h 188"/>
              <a:gd name="T54" fmla="*/ 83 w 120"/>
              <a:gd name="T55" fmla="*/ 53 h 188"/>
              <a:gd name="T56" fmla="*/ 61 w 120"/>
              <a:gd name="T57" fmla="*/ 29 h 188"/>
              <a:gd name="T58" fmla="*/ 61 w 120"/>
              <a:gd name="T59" fmla="*/ 29 h 188"/>
              <a:gd name="T60" fmla="*/ 34 w 120"/>
              <a:gd name="T61" fmla="*/ 53 h 188"/>
              <a:gd name="T62" fmla="*/ 27 w 120"/>
              <a:gd name="T63" fmla="*/ 60 h 188"/>
              <a:gd name="T64" fmla="*/ 27 w 120"/>
              <a:gd name="T65" fmla="*/ 60 h 188"/>
              <a:gd name="T66" fmla="*/ 17 w 120"/>
              <a:gd name="T67" fmla="*/ 60 h 188"/>
              <a:gd name="T68" fmla="*/ 12 w 120"/>
              <a:gd name="T69" fmla="*/ 56 h 188"/>
              <a:gd name="T70" fmla="*/ 63 w 120"/>
              <a:gd name="T71" fmla="*/ 12 h 188"/>
              <a:gd name="T72" fmla="*/ 108 w 120"/>
              <a:gd name="T73" fmla="*/ 53 h 188"/>
              <a:gd name="T74" fmla="*/ 80 w 120"/>
              <a:gd name="T75" fmla="*/ 96 h 188"/>
              <a:gd name="T76" fmla="*/ 80 w 120"/>
              <a:gd name="T77" fmla="*/ 161 h 188"/>
              <a:gd name="T78" fmla="*/ 67 w 120"/>
              <a:gd name="T79" fmla="*/ 144 h 188"/>
              <a:gd name="T80" fmla="*/ 66 w 120"/>
              <a:gd name="T81" fmla="*/ 144 h 188"/>
              <a:gd name="T82" fmla="*/ 49 w 120"/>
              <a:gd name="T83" fmla="*/ 144 h 188"/>
              <a:gd name="T84" fmla="*/ 37 w 120"/>
              <a:gd name="T85" fmla="*/ 149 h 188"/>
              <a:gd name="T86" fmla="*/ 32 w 120"/>
              <a:gd name="T87" fmla="*/ 162 h 188"/>
              <a:gd name="T88" fmla="*/ 32 w 120"/>
              <a:gd name="T89" fmla="*/ 172 h 188"/>
              <a:gd name="T90" fmla="*/ 49 w 120"/>
              <a:gd name="T91" fmla="*/ 188 h 188"/>
              <a:gd name="T92" fmla="*/ 49 w 120"/>
              <a:gd name="T93" fmla="*/ 188 h 188"/>
              <a:gd name="T94" fmla="*/ 49 w 120"/>
              <a:gd name="T95" fmla="*/ 188 h 188"/>
              <a:gd name="T96" fmla="*/ 64 w 120"/>
              <a:gd name="T97" fmla="*/ 188 h 188"/>
              <a:gd name="T98" fmla="*/ 76 w 120"/>
              <a:gd name="T99" fmla="*/ 182 h 188"/>
              <a:gd name="T100" fmla="*/ 80 w 120"/>
              <a:gd name="T101" fmla="*/ 171 h 188"/>
              <a:gd name="T102" fmla="*/ 80 w 120"/>
              <a:gd name="T103" fmla="*/ 161 h 188"/>
              <a:gd name="T104" fmla="*/ 64 w 120"/>
              <a:gd name="T105" fmla="*/ 176 h 188"/>
              <a:gd name="T106" fmla="*/ 49 w 120"/>
              <a:gd name="T107" fmla="*/ 176 h 188"/>
              <a:gd name="T108" fmla="*/ 49 w 120"/>
              <a:gd name="T109" fmla="*/ 176 h 188"/>
              <a:gd name="T110" fmla="*/ 44 w 120"/>
              <a:gd name="T111" fmla="*/ 172 h 188"/>
              <a:gd name="T112" fmla="*/ 44 w 120"/>
              <a:gd name="T113" fmla="*/ 162 h 188"/>
              <a:gd name="T114" fmla="*/ 49 w 120"/>
              <a:gd name="T115" fmla="*/ 156 h 188"/>
              <a:gd name="T116" fmla="*/ 64 w 120"/>
              <a:gd name="T117" fmla="*/ 156 h 188"/>
              <a:gd name="T118" fmla="*/ 68 w 120"/>
              <a:gd name="T119" fmla="*/ 161 h 188"/>
              <a:gd name="T120" fmla="*/ 68 w 120"/>
              <a:gd name="T121" fmla="*/ 171 h 188"/>
              <a:gd name="T122" fmla="*/ 64 w 120"/>
              <a:gd name="T123" fmla="*/ 1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0" h="188">
                <a:moveTo>
                  <a:pt x="63" y="0"/>
                </a:moveTo>
                <a:cubicBezTo>
                  <a:pt x="23" y="0"/>
                  <a:pt x="0" y="19"/>
                  <a:pt x="0" y="56"/>
                </a:cubicBezTo>
                <a:cubicBezTo>
                  <a:pt x="0" y="64"/>
                  <a:pt x="6" y="72"/>
                  <a:pt x="1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35" y="72"/>
                  <a:pt x="44" y="67"/>
                  <a:pt x="46" y="55"/>
                </a:cubicBezTo>
                <a:cubicBezTo>
                  <a:pt x="46" y="54"/>
                  <a:pt x="46" y="54"/>
                  <a:pt x="47" y="53"/>
                </a:cubicBezTo>
                <a:cubicBezTo>
                  <a:pt x="48" y="44"/>
                  <a:pt x="49" y="41"/>
                  <a:pt x="61" y="41"/>
                </a:cubicBezTo>
                <a:cubicBezTo>
                  <a:pt x="65" y="41"/>
                  <a:pt x="71" y="43"/>
                  <a:pt x="71" y="54"/>
                </a:cubicBezTo>
                <a:cubicBezTo>
                  <a:pt x="71" y="54"/>
                  <a:pt x="71" y="54"/>
                  <a:pt x="71" y="54"/>
                </a:cubicBezTo>
                <a:cubicBezTo>
                  <a:pt x="71" y="56"/>
                  <a:pt x="71" y="61"/>
                  <a:pt x="63" y="68"/>
                </a:cubicBezTo>
                <a:cubicBezTo>
                  <a:pt x="43" y="82"/>
                  <a:pt x="36" y="95"/>
                  <a:pt x="36" y="118"/>
                </a:cubicBezTo>
                <a:cubicBezTo>
                  <a:pt x="36" y="120"/>
                  <a:pt x="36" y="126"/>
                  <a:pt x="41" y="131"/>
                </a:cubicBezTo>
                <a:cubicBezTo>
                  <a:pt x="44" y="134"/>
                  <a:pt x="48" y="136"/>
                  <a:pt x="52" y="13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71" y="136"/>
                  <a:pt x="78" y="131"/>
                  <a:pt x="80" y="121"/>
                </a:cubicBezTo>
                <a:cubicBezTo>
                  <a:pt x="80" y="120"/>
                  <a:pt x="80" y="120"/>
                  <a:pt x="80" y="119"/>
                </a:cubicBezTo>
                <a:cubicBezTo>
                  <a:pt x="81" y="114"/>
                  <a:pt x="81" y="111"/>
                  <a:pt x="88" y="105"/>
                </a:cubicBezTo>
                <a:cubicBezTo>
                  <a:pt x="89" y="104"/>
                  <a:pt x="91" y="103"/>
                  <a:pt x="92" y="101"/>
                </a:cubicBezTo>
                <a:cubicBezTo>
                  <a:pt x="103" y="93"/>
                  <a:pt x="120" y="80"/>
                  <a:pt x="120" y="53"/>
                </a:cubicBezTo>
                <a:cubicBezTo>
                  <a:pt x="120" y="24"/>
                  <a:pt x="105" y="0"/>
                  <a:pt x="63" y="0"/>
                </a:cubicBezTo>
                <a:close/>
                <a:moveTo>
                  <a:pt x="80" y="96"/>
                </a:moveTo>
                <a:cubicBezTo>
                  <a:pt x="69" y="106"/>
                  <a:pt x="69" y="114"/>
                  <a:pt x="68" y="119"/>
                </a:cubicBezTo>
                <a:cubicBezTo>
                  <a:pt x="67" y="124"/>
                  <a:pt x="63" y="124"/>
                  <a:pt x="63" y="124"/>
                </a:cubicBezTo>
                <a:cubicBezTo>
                  <a:pt x="63" y="124"/>
                  <a:pt x="57" y="124"/>
                  <a:pt x="52" y="124"/>
                </a:cubicBezTo>
                <a:cubicBezTo>
                  <a:pt x="48" y="124"/>
                  <a:pt x="48" y="118"/>
                  <a:pt x="48" y="118"/>
                </a:cubicBezTo>
                <a:cubicBezTo>
                  <a:pt x="48" y="97"/>
                  <a:pt x="55" y="89"/>
                  <a:pt x="70" y="77"/>
                </a:cubicBezTo>
                <a:cubicBezTo>
                  <a:pt x="85" y="66"/>
                  <a:pt x="83" y="53"/>
                  <a:pt x="83" y="53"/>
                </a:cubicBezTo>
                <a:cubicBezTo>
                  <a:pt x="82" y="29"/>
                  <a:pt x="62" y="29"/>
                  <a:pt x="61" y="29"/>
                </a:cubicBezTo>
                <a:cubicBezTo>
                  <a:pt x="61" y="29"/>
                  <a:pt x="61" y="29"/>
                  <a:pt x="61" y="29"/>
                </a:cubicBezTo>
                <a:cubicBezTo>
                  <a:pt x="37" y="29"/>
                  <a:pt x="36" y="45"/>
                  <a:pt x="34" y="53"/>
                </a:cubicBezTo>
                <a:cubicBezTo>
                  <a:pt x="33" y="60"/>
                  <a:pt x="28" y="60"/>
                  <a:pt x="27" y="60"/>
                </a:cubicBezTo>
                <a:cubicBezTo>
                  <a:pt x="27" y="60"/>
                  <a:pt x="27" y="60"/>
                  <a:pt x="2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2" y="60"/>
                  <a:pt x="12" y="56"/>
                  <a:pt x="12" y="56"/>
                </a:cubicBezTo>
                <a:cubicBezTo>
                  <a:pt x="12" y="25"/>
                  <a:pt x="30" y="12"/>
                  <a:pt x="63" y="12"/>
                </a:cubicBezTo>
                <a:cubicBezTo>
                  <a:pt x="95" y="12"/>
                  <a:pt x="108" y="28"/>
                  <a:pt x="108" y="53"/>
                </a:cubicBezTo>
                <a:cubicBezTo>
                  <a:pt x="108" y="77"/>
                  <a:pt x="91" y="87"/>
                  <a:pt x="80" y="96"/>
                </a:cubicBezTo>
                <a:close/>
                <a:moveTo>
                  <a:pt x="80" y="161"/>
                </a:moveTo>
                <a:cubicBezTo>
                  <a:pt x="80" y="151"/>
                  <a:pt x="73" y="146"/>
                  <a:pt x="67" y="144"/>
                </a:cubicBezTo>
                <a:cubicBezTo>
                  <a:pt x="66" y="144"/>
                  <a:pt x="66" y="144"/>
                  <a:pt x="66" y="144"/>
                </a:cubicBezTo>
                <a:cubicBezTo>
                  <a:pt x="49" y="144"/>
                  <a:pt x="49" y="144"/>
                  <a:pt x="49" y="144"/>
                </a:cubicBezTo>
                <a:cubicBezTo>
                  <a:pt x="44" y="144"/>
                  <a:pt x="40" y="146"/>
                  <a:pt x="37" y="149"/>
                </a:cubicBezTo>
                <a:cubicBezTo>
                  <a:pt x="32" y="154"/>
                  <a:pt x="32" y="159"/>
                  <a:pt x="32" y="162"/>
                </a:cubicBezTo>
                <a:cubicBezTo>
                  <a:pt x="32" y="164"/>
                  <a:pt x="32" y="168"/>
                  <a:pt x="32" y="172"/>
                </a:cubicBezTo>
                <a:cubicBezTo>
                  <a:pt x="32" y="181"/>
                  <a:pt x="3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9" y="188"/>
                  <a:pt x="73" y="186"/>
                  <a:pt x="76" y="182"/>
                </a:cubicBezTo>
                <a:cubicBezTo>
                  <a:pt x="80" y="178"/>
                  <a:pt x="80" y="174"/>
                  <a:pt x="80" y="171"/>
                </a:cubicBezTo>
                <a:lnTo>
                  <a:pt x="80" y="161"/>
                </a:lnTo>
                <a:close/>
                <a:moveTo>
                  <a:pt x="64" y="176"/>
                </a:moveTo>
                <a:cubicBezTo>
                  <a:pt x="58" y="176"/>
                  <a:pt x="49" y="176"/>
                  <a:pt x="49" y="176"/>
                </a:cubicBezTo>
                <a:cubicBezTo>
                  <a:pt x="49" y="176"/>
                  <a:pt x="49" y="176"/>
                  <a:pt x="49" y="176"/>
                </a:cubicBezTo>
                <a:cubicBezTo>
                  <a:pt x="48" y="176"/>
                  <a:pt x="44" y="176"/>
                  <a:pt x="44" y="172"/>
                </a:cubicBezTo>
                <a:cubicBezTo>
                  <a:pt x="44" y="167"/>
                  <a:pt x="44" y="162"/>
                  <a:pt x="44" y="162"/>
                </a:cubicBezTo>
                <a:cubicBezTo>
                  <a:pt x="44" y="162"/>
                  <a:pt x="44" y="156"/>
                  <a:pt x="49" y="156"/>
                </a:cubicBezTo>
                <a:cubicBezTo>
                  <a:pt x="54" y="156"/>
                  <a:pt x="64" y="156"/>
                  <a:pt x="64" y="156"/>
                </a:cubicBezTo>
                <a:cubicBezTo>
                  <a:pt x="64" y="156"/>
                  <a:pt x="68" y="157"/>
                  <a:pt x="68" y="161"/>
                </a:cubicBezTo>
                <a:cubicBezTo>
                  <a:pt x="68" y="165"/>
                  <a:pt x="68" y="171"/>
                  <a:pt x="68" y="171"/>
                </a:cubicBezTo>
                <a:cubicBezTo>
                  <a:pt x="68" y="171"/>
                  <a:pt x="69" y="176"/>
                  <a:pt x="64" y="176"/>
                </a:cubicBezTo>
                <a:close/>
              </a:path>
            </a:pathLst>
          </a:custGeom>
          <a:solidFill>
            <a:srgbClr val="F89A3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62" name="Retângulo 36">
            <a:extLst>
              <a:ext uri="{FF2B5EF4-FFF2-40B4-BE49-F238E27FC236}">
                <a16:creationId xmlns:a16="http://schemas.microsoft.com/office/drawing/2014/main" id="{DCD35D3B-C4AB-4D78-8998-C05ACA0FB3A1}"/>
              </a:ext>
            </a:extLst>
          </p:cNvPr>
          <p:cNvSpPr/>
          <p:nvPr/>
        </p:nvSpPr>
        <p:spPr>
          <a:xfrm>
            <a:off x="2148856" y="5683160"/>
            <a:ext cx="9777070" cy="8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tângulo 37">
            <a:extLst>
              <a:ext uri="{FF2B5EF4-FFF2-40B4-BE49-F238E27FC236}">
                <a16:creationId xmlns:a16="http://schemas.microsoft.com/office/drawing/2014/main" id="{4417E6F8-9898-4940-8805-88CE1928CDB3}"/>
              </a:ext>
            </a:extLst>
          </p:cNvPr>
          <p:cNvSpPr/>
          <p:nvPr/>
        </p:nvSpPr>
        <p:spPr>
          <a:xfrm>
            <a:off x="2237122" y="5706861"/>
            <a:ext cx="94593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b="1" dirty="0" err="1">
                <a:solidFill>
                  <a:srgbClr val="F25E4F"/>
                </a:solidFill>
              </a:rPr>
              <a:t>Observació</a:t>
            </a:r>
            <a:r>
              <a:rPr lang="en-GB" sz="2400" b="1" dirty="0">
                <a:solidFill>
                  <a:srgbClr val="F25E4F"/>
                </a:solidFill>
              </a:rPr>
              <a:t>  - </a:t>
            </a:r>
            <a:r>
              <a:rPr lang="ca-ES" sz="2000" dirty="0">
                <a:solidFill>
                  <a:sysClr val="windowText" lastClr="000000"/>
                </a:solidFill>
              </a:rPr>
              <a:t>Una fila </a:t>
            </a:r>
            <a:r>
              <a:rPr lang="ca-ES" sz="2000" b="1" dirty="0">
                <a:solidFill>
                  <a:sysClr val="windowText" lastClr="000000"/>
                </a:solidFill>
              </a:rPr>
              <a:t>diferent de zero</a:t>
            </a:r>
            <a:r>
              <a:rPr lang="ca-ES" sz="2000" dirty="0">
                <a:solidFill>
                  <a:sysClr val="windowText" lastClr="000000"/>
                </a:solidFill>
              </a:rPr>
              <a:t> significa una fila que </a:t>
            </a:r>
            <a:r>
              <a:rPr lang="ca-ES" sz="2000" i="1" u="sng" dirty="0">
                <a:solidFill>
                  <a:sysClr val="windowText" lastClr="000000"/>
                </a:solidFill>
              </a:rPr>
              <a:t>conté almenys una entrada diferent de zero</a:t>
            </a:r>
            <a:r>
              <a:rPr lang="en-GB" sz="2000" dirty="0">
                <a:solidFill>
                  <a:sysClr val="windowText" lastClr="000000"/>
                </a:solidFill>
              </a:rPr>
              <a:t>;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4" name="Retângulo 38">
            <a:extLst>
              <a:ext uri="{FF2B5EF4-FFF2-40B4-BE49-F238E27FC236}">
                <a16:creationId xmlns:a16="http://schemas.microsoft.com/office/drawing/2014/main" id="{D9A877B3-8A9A-43DA-9FF9-C7C050E2B631}"/>
              </a:ext>
            </a:extLst>
          </p:cNvPr>
          <p:cNvSpPr/>
          <p:nvPr/>
        </p:nvSpPr>
        <p:spPr>
          <a:xfrm>
            <a:off x="3915194" y="6092201"/>
            <a:ext cx="8026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 dirty="0">
                <a:solidFill>
                  <a:sysClr val="windowText" lastClr="000000"/>
                </a:solidFill>
              </a:rPr>
              <a:t>l’</a:t>
            </a:r>
            <a:r>
              <a:rPr lang="ca-ES" sz="2000" b="1" dirty="0">
                <a:solidFill>
                  <a:sysClr val="windowText" lastClr="000000"/>
                </a:solidFill>
              </a:rPr>
              <a:t>entrada principal</a:t>
            </a:r>
            <a:r>
              <a:rPr lang="it-IT" sz="2000" dirty="0">
                <a:solidFill>
                  <a:sysClr val="windowText" lastClr="000000"/>
                </a:solidFill>
              </a:rPr>
              <a:t> fa referència a</a:t>
            </a:r>
            <a:r>
              <a:rPr lang="ca-ES" sz="2000" dirty="0">
                <a:solidFill>
                  <a:sysClr val="windowText" lastClr="000000"/>
                </a:solidFill>
              </a:rPr>
              <a:t> </a:t>
            </a:r>
            <a:r>
              <a:rPr lang="ca-ES" sz="2000" i="1" u="sng" dirty="0">
                <a:solidFill>
                  <a:sysClr val="windowText" lastClr="000000"/>
                </a:solidFill>
              </a:rPr>
              <a:t>l'entrada diferent de zero a més l'esquerra </a:t>
            </a:r>
            <a:endParaRPr lang="ca-ES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90" name="Retângulo: Cantos Arredondados 17">
            <a:hlinkClick r:id="rId16" action="ppaction://hlinksldjump"/>
            <a:extLst>
              <a:ext uri="{FF2B5EF4-FFF2-40B4-BE49-F238E27FC236}">
                <a16:creationId xmlns:a16="http://schemas.microsoft.com/office/drawing/2014/main" id="{210350F6-3E25-49D6-8F74-2DE37A9A503C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40830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87" grpId="0" animBg="1"/>
      <p:bldP spid="65" grpId="0" animBg="1"/>
      <p:bldP spid="82" grpId="0" animBg="1"/>
      <p:bldP spid="8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>
              <a:solidFill>
                <a:sysClr val="windowText" lastClr="000000"/>
              </a:solidFill>
            </a:endParaRPr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93A192B3-8142-4ED5-BFC7-7263BBE4F303}"/>
              </a:ext>
            </a:extLst>
          </p:cNvPr>
          <p:cNvSpPr/>
          <p:nvPr/>
        </p:nvSpPr>
        <p:spPr>
          <a:xfrm>
            <a:off x="2066293" y="305859"/>
            <a:ext cx="9859639" cy="3297703"/>
          </a:xfrm>
          <a:prstGeom prst="roundRect">
            <a:avLst>
              <a:gd name="adj" fmla="val 6195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>
              <a:solidFill>
                <a:sysClr val="windowText" lastClr="000000"/>
              </a:solidFill>
            </a:endParaRPr>
          </a:p>
        </p:txBody>
      </p:sp>
      <p:sp>
        <p:nvSpPr>
          <p:cNvPr id="84" name="Retângulo: Cantos Arredondados 83">
            <a:extLst>
              <a:ext uri="{FF2B5EF4-FFF2-40B4-BE49-F238E27FC236}">
                <a16:creationId xmlns:a16="http://schemas.microsoft.com/office/drawing/2014/main" id="{317A7BD1-BD59-4A19-B9F2-87AED503152A}"/>
              </a:ext>
            </a:extLst>
          </p:cNvPr>
          <p:cNvSpPr/>
          <p:nvPr/>
        </p:nvSpPr>
        <p:spPr>
          <a:xfrm>
            <a:off x="5912461" y="3001233"/>
            <a:ext cx="5873870" cy="36657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es-ES" b="1" dirty="0" err="1">
                <a:solidFill>
                  <a:schemeClr val="tx1"/>
                </a:solidFill>
              </a:rPr>
              <a:t>Algorisme</a:t>
            </a:r>
            <a:r>
              <a:rPr lang="es-ES" b="1" dirty="0">
                <a:solidFill>
                  <a:schemeClr val="tx1"/>
                </a:solidFill>
              </a:rPr>
              <a:t> de </a:t>
            </a:r>
            <a:r>
              <a:rPr lang="es-ES" b="1" dirty="0" err="1">
                <a:solidFill>
                  <a:schemeClr val="tx1"/>
                </a:solidFill>
              </a:rPr>
              <a:t>Reducció</a:t>
            </a:r>
            <a:r>
              <a:rPr lang="es-ES" b="1" dirty="0">
                <a:solidFill>
                  <a:schemeClr val="tx1"/>
                </a:solidFill>
              </a:rPr>
              <a:t> per Files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19" name="Retângulo: Cantos Arredondados 18">
            <a:hlinkClick r:id="rId7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b="1" u="sng">
                <a:solidFill>
                  <a:srgbClr val="F25E4F"/>
                </a:solidFill>
              </a:rPr>
              <a:t>Definició</a:t>
            </a:r>
            <a:r>
              <a:rPr lang="ca-ES" sz="2400" b="1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>
                <a:solidFill>
                  <a:sysClr val="windowText" lastClr="000000"/>
                </a:solidFill>
              </a:rPr>
              <a:t>Una matriu rectangular té </a:t>
            </a:r>
            <a:r>
              <a:rPr lang="ca-ES" sz="2400" b="1">
                <a:solidFill>
                  <a:sysClr val="windowText" lastClr="000000"/>
                </a:solidFill>
              </a:rPr>
              <a:t>forma esglaonada </a:t>
            </a:r>
            <a:r>
              <a:rPr lang="ca-ES" sz="2400">
                <a:solidFill>
                  <a:sysClr val="windowText" lastClr="000000"/>
                </a:solidFill>
              </a:rPr>
              <a:t>(o </a:t>
            </a:r>
            <a:r>
              <a:rPr lang="ca-ES" sz="2400" b="1">
                <a:solidFill>
                  <a:sysClr val="windowText" lastClr="000000"/>
                </a:solidFill>
              </a:rPr>
              <a:t>esglaonada per files</a:t>
            </a:r>
            <a:r>
              <a:rPr lang="ca-ES" sz="2400">
                <a:solidFill>
                  <a:sysClr val="windowText" lastClr="000000"/>
                </a:solidFill>
              </a:rPr>
              <a:t>) si té les propietats següents: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268414" y="1742119"/>
            <a:ext cx="8998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ca-ES" sz="2400" b="1" dirty="0">
                <a:solidFill>
                  <a:sysClr val="windowText" lastClr="000000"/>
                </a:solidFill>
              </a:rPr>
              <a:t>Les files diferents de zero estan per sobre de les files de tot zeros</a:t>
            </a:r>
            <a:r>
              <a:rPr lang="ca-ES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>
                <a:solidFill>
                  <a:srgbClr val="29A6FF"/>
                </a:solidFill>
              </a:rPr>
              <a:t>Exemples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000">
                <a:solidFill>
                  <a:sysClr val="windowText" lastClr="000000"/>
                </a:solidFill>
              </a:rPr>
              <a:t>Quines de les següents matrius estan en forma d’esglaonada?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57724" cy="1055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57724" cy="105599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57724" cy="1055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57724" cy="105599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57724" cy="10560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57724" cy="105605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tângulo 47">
            <a:extLst>
              <a:ext uri="{FF2B5EF4-FFF2-40B4-BE49-F238E27FC236}">
                <a16:creationId xmlns:a16="http://schemas.microsoft.com/office/drawing/2014/main" id="{6C95AB43-89B4-475A-AA04-E726823352BF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ca-ES" sz="2400" b="1" dirty="0">
                <a:solidFill>
                  <a:sysClr val="windowText" lastClr="000000"/>
                </a:solidFill>
              </a:rPr>
              <a:t>Cada entrada principal d'una fila es troba en una columna a la dreta de l'entrada principal de la fila que hi ha a sobre</a:t>
            </a:r>
            <a:r>
              <a:rPr lang="ca-ES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08A13E3B-46AA-4894-9A86-E3FBBAC2BE86}"/>
              </a:ext>
            </a:extLst>
          </p:cNvPr>
          <p:cNvSpPr/>
          <p:nvPr/>
        </p:nvSpPr>
        <p:spPr>
          <a:xfrm>
            <a:off x="2268412" y="2929754"/>
            <a:ext cx="9657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3"/>
            </a:pPr>
            <a:r>
              <a:rPr lang="ca-ES" sz="2400" b="1" dirty="0">
                <a:solidFill>
                  <a:sysClr val="windowText" lastClr="000000"/>
                </a:solidFill>
              </a:rPr>
              <a:t>Totes les entrades d’una columna sota d’una entrada principal són zero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91" name="Freeform 18">
            <a:extLst>
              <a:ext uri="{FF2B5EF4-FFF2-40B4-BE49-F238E27FC236}">
                <a16:creationId xmlns:a16="http://schemas.microsoft.com/office/drawing/2014/main" id="{9C6C1897-223C-4DD8-BDE6-510BF771965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264398" y="4588100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92" name="Freeform 23">
            <a:extLst>
              <a:ext uri="{FF2B5EF4-FFF2-40B4-BE49-F238E27FC236}">
                <a16:creationId xmlns:a16="http://schemas.microsoft.com/office/drawing/2014/main" id="{9F02B845-AB8C-4E0A-855F-CB685D1E8C8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59256" y="3881637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93" name="Freeform 23">
            <a:extLst>
              <a:ext uri="{FF2B5EF4-FFF2-40B4-BE49-F238E27FC236}">
                <a16:creationId xmlns:a16="http://schemas.microsoft.com/office/drawing/2014/main" id="{F15F1FD3-54D0-48A9-A06A-2F83B8A430B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401800" y="3881637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46" name="Retângulo 36">
            <a:extLst>
              <a:ext uri="{FF2B5EF4-FFF2-40B4-BE49-F238E27FC236}">
                <a16:creationId xmlns:a16="http://schemas.microsoft.com/office/drawing/2014/main" id="{1254F0E2-AEB3-4091-B5DC-3F873B868594}"/>
              </a:ext>
            </a:extLst>
          </p:cNvPr>
          <p:cNvSpPr/>
          <p:nvPr/>
        </p:nvSpPr>
        <p:spPr>
          <a:xfrm>
            <a:off x="2148856" y="5683160"/>
            <a:ext cx="9777070" cy="8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7" name="Retângulo 37">
            <a:extLst>
              <a:ext uri="{FF2B5EF4-FFF2-40B4-BE49-F238E27FC236}">
                <a16:creationId xmlns:a16="http://schemas.microsoft.com/office/drawing/2014/main" id="{A52D628F-2BF8-4B03-8A74-53FF55495DAF}"/>
              </a:ext>
            </a:extLst>
          </p:cNvPr>
          <p:cNvSpPr/>
          <p:nvPr/>
        </p:nvSpPr>
        <p:spPr>
          <a:xfrm>
            <a:off x="2237122" y="5706861"/>
            <a:ext cx="94593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400" b="1">
                <a:solidFill>
                  <a:srgbClr val="F25E4F"/>
                </a:solidFill>
              </a:rPr>
              <a:t>Observació  - </a:t>
            </a:r>
            <a:r>
              <a:rPr lang="ca-ES" sz="2000">
                <a:solidFill>
                  <a:sysClr val="windowText" lastClr="000000"/>
                </a:solidFill>
              </a:rPr>
              <a:t>Una fila </a:t>
            </a:r>
            <a:r>
              <a:rPr lang="ca-ES" sz="2000" b="1">
                <a:solidFill>
                  <a:sysClr val="windowText" lastClr="000000"/>
                </a:solidFill>
              </a:rPr>
              <a:t>diferent de zero</a:t>
            </a:r>
            <a:r>
              <a:rPr lang="ca-ES" sz="2000">
                <a:solidFill>
                  <a:sysClr val="windowText" lastClr="000000"/>
                </a:solidFill>
              </a:rPr>
              <a:t> significa una fila que </a:t>
            </a:r>
            <a:r>
              <a:rPr lang="ca-ES" sz="2000" i="1" u="sng">
                <a:solidFill>
                  <a:sysClr val="windowText" lastClr="000000"/>
                </a:solidFill>
              </a:rPr>
              <a:t>conté almenys una entrada diferent de zero</a:t>
            </a:r>
            <a:r>
              <a:rPr lang="ca-ES" sz="2000">
                <a:solidFill>
                  <a:sysClr val="windowText" lastClr="000000"/>
                </a:solidFill>
              </a:rPr>
              <a:t>;</a:t>
            </a:r>
            <a:endParaRPr lang="ca-ES" sz="2400">
              <a:solidFill>
                <a:sysClr val="windowText" lastClr="000000"/>
              </a:solidFill>
            </a:endParaRPr>
          </a:p>
        </p:txBody>
      </p:sp>
      <p:sp>
        <p:nvSpPr>
          <p:cNvPr id="49" name="Retângulo 38">
            <a:extLst>
              <a:ext uri="{FF2B5EF4-FFF2-40B4-BE49-F238E27FC236}">
                <a16:creationId xmlns:a16="http://schemas.microsoft.com/office/drawing/2014/main" id="{12E9045B-5577-41EA-9EA1-C48138DE126C}"/>
              </a:ext>
            </a:extLst>
          </p:cNvPr>
          <p:cNvSpPr/>
          <p:nvPr/>
        </p:nvSpPr>
        <p:spPr>
          <a:xfrm>
            <a:off x="3915194" y="6092201"/>
            <a:ext cx="8026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>
                <a:solidFill>
                  <a:sysClr val="windowText" lastClr="000000"/>
                </a:solidFill>
              </a:rPr>
              <a:t>l’</a:t>
            </a:r>
            <a:r>
              <a:rPr lang="ca-ES" sz="2000" b="1">
                <a:solidFill>
                  <a:sysClr val="windowText" lastClr="000000"/>
                </a:solidFill>
              </a:rPr>
              <a:t>entrada principal</a:t>
            </a:r>
            <a:r>
              <a:rPr lang="ca-ES" sz="2000">
                <a:solidFill>
                  <a:sysClr val="windowText" lastClr="000000"/>
                </a:solidFill>
              </a:rPr>
              <a:t> fa referència a </a:t>
            </a:r>
            <a:r>
              <a:rPr lang="ca-ES" sz="2000" i="1" u="sng">
                <a:solidFill>
                  <a:sysClr val="windowText" lastClr="000000"/>
                </a:solidFill>
              </a:rPr>
              <a:t>l'entrada diferent de zero a més l'esquerra </a:t>
            </a:r>
            <a:endParaRPr lang="ca-ES" sz="2000" b="1">
              <a:solidFill>
                <a:sysClr val="windowText" lastClr="000000"/>
              </a:solidFill>
            </a:endParaRPr>
          </a:p>
        </p:txBody>
      </p:sp>
      <p:sp>
        <p:nvSpPr>
          <p:cNvPr id="51" name="Retângulo: Cantos Arredondados 17">
            <a:hlinkClick r:id="rId16" action="ppaction://hlinksldjump"/>
            <a:extLst>
              <a:ext uri="{FF2B5EF4-FFF2-40B4-BE49-F238E27FC236}">
                <a16:creationId xmlns:a16="http://schemas.microsoft.com/office/drawing/2014/main" id="{7D94E6C5-9BFD-4D68-85E8-22EA3202771E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31248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84" grpId="0" animBg="1"/>
      <p:bldP spid="91" grpId="0" animBg="1"/>
      <p:bldP spid="92" grpId="0" animBg="1"/>
      <p:bldP spid="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2848856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66FDE549-8044-4A09-BBD1-B7D8CBF34197}"/>
              </a:ext>
            </a:extLst>
          </p:cNvPr>
          <p:cNvGrpSpPr/>
          <p:nvPr/>
        </p:nvGrpSpPr>
        <p:grpSpPr>
          <a:xfrm>
            <a:off x="5310720" y="4679099"/>
            <a:ext cx="3370682" cy="1314960"/>
            <a:chOff x="5310720" y="4679099"/>
            <a:chExt cx="3370682" cy="1314960"/>
          </a:xfrm>
        </p:grpSpPr>
        <p:sp>
          <p:nvSpPr>
            <p:cNvPr id="90" name="Retângulo 89">
              <a:extLst>
                <a:ext uri="{FF2B5EF4-FFF2-40B4-BE49-F238E27FC236}">
                  <a16:creationId xmlns:a16="http://schemas.microsoft.com/office/drawing/2014/main" id="{CA528B28-C1D7-4997-9D91-F5485247BA39}"/>
                </a:ext>
              </a:extLst>
            </p:cNvPr>
            <p:cNvSpPr/>
            <p:nvPr/>
          </p:nvSpPr>
          <p:spPr>
            <a:xfrm>
              <a:off x="5310720" y="4679099"/>
              <a:ext cx="3370682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4" name="Retângulo 93">
              <a:extLst>
                <a:ext uri="{FF2B5EF4-FFF2-40B4-BE49-F238E27FC236}">
                  <a16:creationId xmlns:a16="http://schemas.microsoft.com/office/drawing/2014/main" id="{D3A22993-571A-4E9F-B2D7-2E561F00DE41}"/>
                </a:ext>
              </a:extLst>
            </p:cNvPr>
            <p:cNvSpPr/>
            <p:nvPr/>
          </p:nvSpPr>
          <p:spPr>
            <a:xfrm>
              <a:off x="7734685" y="5633336"/>
              <a:ext cx="946717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8" name="Retângulo 97">
              <a:extLst>
                <a:ext uri="{FF2B5EF4-FFF2-40B4-BE49-F238E27FC236}">
                  <a16:creationId xmlns:a16="http://schemas.microsoft.com/office/drawing/2014/main" id="{10E605CE-494B-4181-8DD1-945CFC64326A}"/>
                </a:ext>
              </a:extLst>
            </p:cNvPr>
            <p:cNvSpPr/>
            <p:nvPr/>
          </p:nvSpPr>
          <p:spPr>
            <a:xfrm>
              <a:off x="6251980" y="5000094"/>
              <a:ext cx="2429422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9" name="Retângulo 98">
              <a:extLst>
                <a:ext uri="{FF2B5EF4-FFF2-40B4-BE49-F238E27FC236}">
                  <a16:creationId xmlns:a16="http://schemas.microsoft.com/office/drawing/2014/main" id="{9744CC33-9BBB-463D-9ECA-C5DCC6E8428F}"/>
                </a:ext>
              </a:extLst>
            </p:cNvPr>
            <p:cNvSpPr/>
            <p:nvPr/>
          </p:nvSpPr>
          <p:spPr>
            <a:xfrm>
              <a:off x="6819112" y="5301464"/>
              <a:ext cx="1862290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69F8FD89-8747-4BFB-8E2A-BB79A4C8C935}"/>
              </a:ext>
            </a:extLst>
          </p:cNvPr>
          <p:cNvGrpSpPr/>
          <p:nvPr/>
        </p:nvGrpSpPr>
        <p:grpSpPr>
          <a:xfrm>
            <a:off x="2542233" y="4653403"/>
            <a:ext cx="1752299" cy="653337"/>
            <a:chOff x="2542233" y="4653403"/>
            <a:chExt cx="1752299" cy="653337"/>
          </a:xfrm>
        </p:grpSpPr>
        <p:sp>
          <p:nvSpPr>
            <p:cNvPr id="70" name="Retângulo 69">
              <a:extLst>
                <a:ext uri="{FF2B5EF4-FFF2-40B4-BE49-F238E27FC236}">
                  <a16:creationId xmlns:a16="http://schemas.microsoft.com/office/drawing/2014/main" id="{24E4E3FD-7653-4253-B9B8-6DDC0596E831}"/>
                </a:ext>
              </a:extLst>
            </p:cNvPr>
            <p:cNvSpPr/>
            <p:nvPr/>
          </p:nvSpPr>
          <p:spPr>
            <a:xfrm>
              <a:off x="2542233" y="4653403"/>
              <a:ext cx="1752299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C6CCB20D-0C21-4A21-9111-F9EC8A83E8AD}"/>
                </a:ext>
              </a:extLst>
            </p:cNvPr>
            <p:cNvSpPr/>
            <p:nvPr/>
          </p:nvSpPr>
          <p:spPr>
            <a:xfrm>
              <a:off x="3039841" y="4946017"/>
              <a:ext cx="1254691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93A192B3-8142-4ED5-BFC7-7263BBE4F303}"/>
              </a:ext>
            </a:extLst>
          </p:cNvPr>
          <p:cNvSpPr/>
          <p:nvPr/>
        </p:nvSpPr>
        <p:spPr>
          <a:xfrm>
            <a:off x="2066293" y="305859"/>
            <a:ext cx="9859639" cy="3297703"/>
          </a:xfrm>
          <a:prstGeom prst="roundRect">
            <a:avLst>
              <a:gd name="adj" fmla="val 6195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es-ES" b="1" dirty="0" err="1">
                <a:solidFill>
                  <a:schemeClr val="tx1"/>
                </a:solidFill>
              </a:rPr>
              <a:t>Algorisme</a:t>
            </a:r>
            <a:r>
              <a:rPr lang="es-ES" b="1" dirty="0">
                <a:solidFill>
                  <a:schemeClr val="tx1"/>
                </a:solidFill>
              </a:rPr>
              <a:t> de </a:t>
            </a:r>
            <a:r>
              <a:rPr lang="es-ES" b="1" dirty="0" err="1">
                <a:solidFill>
                  <a:schemeClr val="tx1"/>
                </a:solidFill>
              </a:rPr>
              <a:t>Reducció</a:t>
            </a:r>
            <a:r>
              <a:rPr lang="es-ES" b="1" dirty="0">
                <a:solidFill>
                  <a:schemeClr val="tx1"/>
                </a:solidFill>
              </a:rPr>
              <a:t> per Files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19" name="Retângulo: Cantos Arredondados 18">
            <a:hlinkClick r:id="rId7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b="1" u="sng" dirty="0">
                <a:solidFill>
                  <a:srgbClr val="F25E4F"/>
                </a:solidFill>
              </a:rPr>
              <a:t>Definició</a:t>
            </a:r>
            <a:r>
              <a:rPr lang="ca-ES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Una matriu rectangular té </a:t>
            </a:r>
            <a:r>
              <a:rPr lang="ca-ES" sz="2400" b="1" dirty="0">
                <a:solidFill>
                  <a:sysClr val="windowText" lastClr="000000"/>
                </a:solidFill>
              </a:rPr>
              <a:t>forma esglaonada </a:t>
            </a:r>
            <a:r>
              <a:rPr lang="ca-ES" sz="2400" dirty="0">
                <a:solidFill>
                  <a:sysClr val="windowText" lastClr="000000"/>
                </a:solidFill>
              </a:rPr>
              <a:t>(o </a:t>
            </a:r>
            <a:r>
              <a:rPr lang="ca-ES" sz="2400" b="1" dirty="0">
                <a:solidFill>
                  <a:sysClr val="windowText" lastClr="000000"/>
                </a:solidFill>
              </a:rPr>
              <a:t>esglaonada per files</a:t>
            </a:r>
            <a:r>
              <a:rPr lang="ca-ES" sz="2400" dirty="0">
                <a:solidFill>
                  <a:sysClr val="windowText" lastClr="000000"/>
                </a:solidFill>
              </a:rPr>
              <a:t>) si té les propietats següents: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268414" y="1742119"/>
            <a:ext cx="8907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ca-ES" sz="2400" b="1" dirty="0">
                <a:solidFill>
                  <a:sysClr val="windowText" lastClr="000000"/>
                </a:solidFill>
              </a:rPr>
              <a:t>Les files diferents de zero estan per sobre de les files de tot zeros</a:t>
            </a:r>
            <a:r>
              <a:rPr lang="ca-ES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187644" y="3935272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000" dirty="0">
                <a:solidFill>
                  <a:srgbClr val="0C2B8E"/>
                </a:solidFill>
              </a:rPr>
              <a:t>Les següents matrius </a:t>
            </a:r>
            <a:r>
              <a:rPr lang="ca-ES" sz="2000" b="1" dirty="0">
                <a:solidFill>
                  <a:srgbClr val="0C2B8E"/>
                </a:solidFill>
              </a:rPr>
              <a:t>tenen forma esglaonada</a:t>
            </a:r>
            <a:r>
              <a:rPr lang="ca-ES" sz="2000" dirty="0">
                <a:solidFill>
                  <a:srgbClr val="0C2B8E"/>
                </a:solidFill>
              </a:rPr>
              <a:t>.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6C95AB43-89B4-475A-AA04-E726823352BF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ca-ES" sz="2400" b="1" dirty="0">
                <a:solidFill>
                  <a:sysClr val="windowText" lastClr="000000"/>
                </a:solidFill>
              </a:rPr>
              <a:t>Cada entrada principal d'una fila es troba en una columna a la dreta de l'entrada principal de la fila que hi ha a sobre</a:t>
            </a:r>
            <a:r>
              <a:rPr lang="ca-ES" sz="24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08A13E3B-46AA-4894-9A86-E3FBBAC2BE86}"/>
              </a:ext>
            </a:extLst>
          </p:cNvPr>
          <p:cNvSpPr/>
          <p:nvPr/>
        </p:nvSpPr>
        <p:spPr>
          <a:xfrm>
            <a:off x="2268412" y="2929754"/>
            <a:ext cx="96332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3"/>
            </a:pPr>
            <a:r>
              <a:rPr lang="ca-ES" sz="2400" b="1" dirty="0">
                <a:solidFill>
                  <a:sysClr val="windowText" lastClr="000000"/>
                </a:solidFill>
              </a:rPr>
              <a:t>Totes les entrades d’una columna sota d’una entrada principal són zero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307B6B1E-BA32-4CF6-B99B-8489561D3310}"/>
                  </a:ext>
                </a:extLst>
              </p:cNvPr>
              <p:cNvSpPr/>
              <p:nvPr/>
            </p:nvSpPr>
            <p:spPr>
              <a:xfrm>
                <a:off x="2211616" y="4653404"/>
                <a:ext cx="2417265" cy="1326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sz="240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307B6B1E-BA32-4CF6-B99B-8489561D33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616" y="4653404"/>
                <a:ext cx="2417265" cy="13267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4DF2EE9-174C-47D8-86AC-81189DB4B4A0}"/>
                  </a:ext>
                </a:extLst>
              </p:cNvPr>
              <p:cNvSpPr/>
              <p:nvPr/>
            </p:nvSpPr>
            <p:spPr>
              <a:xfrm>
                <a:off x="4506824" y="4607779"/>
                <a:ext cx="4409797" cy="13769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  <m:r>
                            <a:rPr lang="ca-ES" sz="24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  <m:e>
                                      <m:r>
                                        <a:rPr lang="ca-ES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z="2400" dirty="0"/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4DF2EE9-174C-47D8-86AC-81189DB4B4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824" y="4607779"/>
                <a:ext cx="4409797" cy="137698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F328E334-5034-4187-B259-E8C609C21F9A}"/>
                  </a:ext>
                </a:extLst>
              </p:cNvPr>
              <p:cNvSpPr/>
              <p:nvPr/>
            </p:nvSpPr>
            <p:spPr>
              <a:xfrm>
                <a:off x="9015751" y="4428133"/>
                <a:ext cx="2697279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975" indent="-180975"/>
                <a14:m>
                  <m:oMath xmlns:m="http://schemas.openxmlformats.org/officeDocument/2006/math">
                    <m:r>
                      <a:rPr lang="ca-ES" sz="240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</m:t>
                    </m:r>
                  </m:oMath>
                </a14:m>
                <a:r>
                  <a:rPr lang="ca-ES" sz="2400" dirty="0"/>
                  <a:t> </a:t>
                </a:r>
                <a:r>
                  <a:rPr lang="ca-ES" dirty="0"/>
                  <a:t>són les entrades principals i poden tenir qualsevol valor diferent de zero</a:t>
                </a:r>
              </a:p>
            </p:txBody>
          </p:sp>
        </mc:Choice>
        <mc:Fallback xmlns="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F328E334-5034-4187-B259-E8C609C21F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751" y="4428133"/>
                <a:ext cx="2697279" cy="1292662"/>
              </a:xfrm>
              <a:prstGeom prst="rect">
                <a:avLst/>
              </a:prstGeom>
              <a:blipFill>
                <a:blip r:embed="rId12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8E71E6E-3CFF-4BF3-A926-B0FD1062E674}"/>
                  </a:ext>
                </a:extLst>
              </p:cNvPr>
              <p:cNvSpPr/>
              <p:nvPr/>
            </p:nvSpPr>
            <p:spPr>
              <a:xfrm>
                <a:off x="9026531" y="5633336"/>
                <a:ext cx="287518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975" indent="-180975"/>
                <a14:m>
                  <m:oMath xmlns:m="http://schemas.openxmlformats.org/officeDocument/2006/math">
                    <m:r>
                      <a:rPr lang="ca-ES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ca-ES" sz="2400" dirty="0"/>
                  <a:t> </a:t>
                </a:r>
                <a:r>
                  <a:rPr lang="ca-ES" dirty="0"/>
                  <a:t>entrades  que poden tenir qualsevol valor, inclòs zero</a:t>
                </a: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8E71E6E-3CFF-4BF3-A926-B0FD1062E6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531" y="5633336"/>
                <a:ext cx="2875180" cy="738664"/>
              </a:xfrm>
              <a:prstGeom prst="rect">
                <a:avLst/>
              </a:prstGeom>
              <a:blipFill>
                <a:blip r:embed="rId13"/>
                <a:stretch>
                  <a:fillRect r="-1699" b="-1239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Retângulo 101">
            <a:extLst>
              <a:ext uri="{FF2B5EF4-FFF2-40B4-BE49-F238E27FC236}">
                <a16:creationId xmlns:a16="http://schemas.microsoft.com/office/drawing/2014/main" id="{67A58A31-31B5-4769-9A3A-8AFE1D633024}"/>
              </a:ext>
            </a:extLst>
          </p:cNvPr>
          <p:cNvSpPr/>
          <p:nvPr/>
        </p:nvSpPr>
        <p:spPr>
          <a:xfrm>
            <a:off x="2066292" y="241697"/>
            <a:ext cx="9874909" cy="1461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698E2703-1AAA-431D-B833-178AABD24C8B}"/>
              </a:ext>
            </a:extLst>
          </p:cNvPr>
          <p:cNvSpPr/>
          <p:nvPr/>
        </p:nvSpPr>
        <p:spPr>
          <a:xfrm>
            <a:off x="2091442" y="345783"/>
            <a:ext cx="9874908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  <a:buClr>
                <a:srgbClr val="F25E4F"/>
              </a:buClr>
              <a:buSzPct val="120000"/>
            </a:pPr>
            <a:r>
              <a:rPr lang="ca-ES" sz="2400" b="1" u="sng" dirty="0"/>
              <a:t>La condició 2</a:t>
            </a:r>
            <a:r>
              <a:rPr lang="ca-ES" sz="2400" b="1" dirty="0"/>
              <a:t> </a:t>
            </a:r>
            <a:r>
              <a:rPr lang="ca-ES" sz="2400" dirty="0"/>
              <a:t>diu que les entrades principals formen un </a:t>
            </a:r>
            <a:r>
              <a:rPr lang="ca-ES" sz="2400" b="1" i="1" dirty="0"/>
              <a:t>patró</a:t>
            </a:r>
            <a:r>
              <a:rPr lang="ca-ES" sz="2400" dirty="0"/>
              <a:t> (“a mode d’esglaó”) que es </a:t>
            </a:r>
            <a:r>
              <a:rPr lang="ca-ES" sz="2400" u="sng" dirty="0"/>
              <a:t>mou cap avall i cap a la dreta</a:t>
            </a:r>
            <a:r>
              <a:rPr lang="ca-ES" sz="2400" dirty="0"/>
              <a:t> a través de la matriu. </a:t>
            </a:r>
          </a:p>
          <a:p>
            <a:pPr algn="just">
              <a:spcAft>
                <a:spcPts val="300"/>
              </a:spcAft>
              <a:buClr>
                <a:srgbClr val="F25E4F"/>
              </a:buClr>
              <a:buSzPct val="120000"/>
            </a:pPr>
            <a:r>
              <a:rPr lang="ca-ES" sz="2400" b="1" u="sng" dirty="0"/>
              <a:t>La condició 3</a:t>
            </a:r>
            <a:r>
              <a:rPr lang="ca-ES" sz="2400" b="1" dirty="0"/>
              <a:t> </a:t>
            </a:r>
            <a:r>
              <a:rPr lang="ca-ES" sz="2400" dirty="0"/>
              <a:t>és una conseqüència de la 2, generalment inclosa per emfatitzar.</a:t>
            </a:r>
          </a:p>
        </p:txBody>
      </p:sp>
      <p:sp>
        <p:nvSpPr>
          <p:cNvPr id="38" name="Retângulo: Cantos Arredondados 17">
            <a:hlinkClick r:id="rId14" action="ppaction://hlinksldjump"/>
            <a:extLst>
              <a:ext uri="{FF2B5EF4-FFF2-40B4-BE49-F238E27FC236}">
                <a16:creationId xmlns:a16="http://schemas.microsoft.com/office/drawing/2014/main" id="{BE3654DC-C730-4F81-B882-CEDBC4B64D36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179661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46" grpId="0"/>
      <p:bldP spid="6" grpId="0"/>
      <p:bldP spid="7" grpId="0"/>
      <p:bldP spid="54" grpId="0"/>
      <p:bldP spid="102" grpId="0" animBg="1"/>
      <p:bldP spid="1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93A192B3-8142-4ED5-BFC7-7263BBE4F303}"/>
              </a:ext>
            </a:extLst>
          </p:cNvPr>
          <p:cNvSpPr/>
          <p:nvPr/>
        </p:nvSpPr>
        <p:spPr>
          <a:xfrm>
            <a:off x="2066293" y="305859"/>
            <a:ext cx="9859639" cy="1607201"/>
          </a:xfrm>
          <a:prstGeom prst="roundRect">
            <a:avLst>
              <a:gd name="adj" fmla="val 6195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solidFill>
                  <a:schemeClr val="tx1"/>
                </a:solidFill>
              </a:rPr>
              <a:t>Posa't a prova!</a:t>
            </a: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4. </a:t>
            </a:r>
            <a:r>
              <a:rPr lang="es-ES" b="1" dirty="0" err="1">
                <a:solidFill>
                  <a:schemeClr val="tx1"/>
                </a:solidFill>
              </a:rPr>
              <a:t>Algorisme</a:t>
            </a:r>
            <a:r>
              <a:rPr lang="es-ES" b="1" dirty="0">
                <a:solidFill>
                  <a:schemeClr val="tx1"/>
                </a:solidFill>
              </a:rPr>
              <a:t> de </a:t>
            </a:r>
            <a:r>
              <a:rPr lang="es-ES" b="1" dirty="0" err="1">
                <a:solidFill>
                  <a:schemeClr val="tx1"/>
                </a:solidFill>
              </a:rPr>
              <a:t>Reducció</a:t>
            </a:r>
            <a:r>
              <a:rPr lang="es-ES" b="1" dirty="0">
                <a:solidFill>
                  <a:schemeClr val="tx1"/>
                </a:solidFill>
              </a:rPr>
              <a:t> per Files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Matriu Esglaonada i Rang</a:t>
            </a:r>
          </a:p>
        </p:txBody>
      </p:sp>
      <p:sp>
        <p:nvSpPr>
          <p:cNvPr id="19" name="Retângulo: Cantos Arredondados 18">
            <a:hlinkClick r:id="rId7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3. </a:t>
            </a:r>
            <a:r>
              <a:rPr lang="ca-ES" b="1" dirty="0">
                <a:solidFill>
                  <a:schemeClr val="tx1"/>
                </a:solidFill>
              </a:rPr>
              <a:t>Posicions i columnes Pivot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b="1" u="sng" dirty="0">
                <a:solidFill>
                  <a:srgbClr val="F25E4F"/>
                </a:solidFill>
              </a:rPr>
              <a:t>Definició</a:t>
            </a:r>
            <a:r>
              <a:rPr lang="ca-ES" sz="2400" b="1" dirty="0">
                <a:solidFill>
                  <a:srgbClr val="F25E4F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A17D4582-E3DB-496C-A0DC-177194CD694C}"/>
                  </a:ext>
                </a:extLst>
              </p:cNvPr>
              <p:cNvSpPr/>
              <p:nvPr/>
            </p:nvSpPr>
            <p:spPr>
              <a:xfrm>
                <a:off x="2269885" y="867579"/>
                <a:ext cx="945539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ca-ES" sz="2400" dirty="0">
                    <a:solidFill>
                      <a:sysClr val="windowText" lastClr="000000"/>
                    </a:solidFill>
                  </a:rPr>
                  <a:t>Si una matriu està en forma </a:t>
                </a:r>
                <a:r>
                  <a:rPr lang="ca-ES" sz="2400" u="sng" dirty="0">
                    <a:solidFill>
                      <a:sysClr val="windowText" lastClr="000000"/>
                    </a:solidFill>
                  </a:rPr>
                  <a:t>esglaonada per files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aleshores el seu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rang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és el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nombre de files diferents de zero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i es representa per </a:t>
                </a:r>
                <a14:m>
                  <m:oMath xmlns:m="http://schemas.openxmlformats.org/officeDocument/2006/math">
                    <m:r>
                      <a:rPr lang="ca-ES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𝒓𝒂𝒏</m:t>
                    </m:r>
                    <m:r>
                      <a:rPr lang="ca-ES" sz="24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𝒈</m:t>
                    </m:r>
                    <m:d>
                      <m:dPr>
                        <m:ctrlPr>
                          <a:rPr lang="ca-ES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a-ES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A17D4582-E3DB-496C-A0DC-177194CD69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885" y="867579"/>
                <a:ext cx="9455397" cy="830997"/>
              </a:xfrm>
              <a:prstGeom prst="rect">
                <a:avLst/>
              </a:prstGeom>
              <a:blipFill>
                <a:blip r:embed="rId9"/>
                <a:stretch>
                  <a:fillRect l="-967" t="-5839" r="-1032" b="-1532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1" name="Retângulo 40">
            <a:extLst>
              <a:ext uri="{FF2B5EF4-FFF2-40B4-BE49-F238E27FC236}">
                <a16:creationId xmlns:a16="http://schemas.microsoft.com/office/drawing/2014/main" id="{29D0202F-AF8C-4402-B899-12AA5A8EA675}"/>
              </a:ext>
            </a:extLst>
          </p:cNvPr>
          <p:cNvSpPr/>
          <p:nvPr/>
        </p:nvSpPr>
        <p:spPr>
          <a:xfrm>
            <a:off x="2066293" y="2118906"/>
            <a:ext cx="9874909" cy="30158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A3CB304B-8A80-4A05-98E5-9455B45F954A}"/>
                  </a:ext>
                </a:extLst>
              </p:cNvPr>
              <p:cNvSpPr/>
              <p:nvPr/>
            </p:nvSpPr>
            <p:spPr>
              <a:xfrm>
                <a:off x="2211616" y="2647658"/>
                <a:ext cx="945539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spcAft>
                    <a:spcPts val="1200"/>
                  </a:spcAft>
                  <a:buClr>
                    <a:srgbClr val="F25E4F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ca-ES" sz="2000" dirty="0">
                    <a:solidFill>
                      <a:sysClr val="windowText" lastClr="000000"/>
                    </a:solidFill>
                  </a:rPr>
                  <a:t>La definició formal de rang és: El </a:t>
                </a:r>
                <a:r>
                  <a:rPr lang="ca-ES" sz="2000" b="1" dirty="0">
                    <a:solidFill>
                      <a:sysClr val="windowText" lastClr="000000"/>
                    </a:solidFill>
                  </a:rPr>
                  <a:t>rang d’una Matriu </a:t>
                </a:r>
                <a14:m>
                  <m:oMath xmlns:m="http://schemas.openxmlformats.org/officeDocument/2006/math">
                    <m:r>
                      <a:rPr lang="ca-ES" sz="20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sz="20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és </a:t>
                </a:r>
                <a:r>
                  <a:rPr lang="ca-ES" sz="2000" b="1" dirty="0">
                    <a:solidFill>
                      <a:sysClr val="windowText" lastClr="000000"/>
                    </a:solidFill>
                  </a:rPr>
                  <a:t>el nombre de files o columnes linealment independents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A3CB304B-8A80-4A05-98E5-9455B45F95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616" y="2647658"/>
                <a:ext cx="9455396" cy="707886"/>
              </a:xfrm>
              <a:prstGeom prst="rect">
                <a:avLst/>
              </a:prstGeom>
              <a:blipFill>
                <a:blip r:embed="rId11"/>
                <a:stretch>
                  <a:fillRect l="-580" t="-4310" r="-645" b="-14655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tângulo 42">
            <a:extLst>
              <a:ext uri="{FF2B5EF4-FFF2-40B4-BE49-F238E27FC236}">
                <a16:creationId xmlns:a16="http://schemas.microsoft.com/office/drawing/2014/main" id="{2E5A9CD3-27B5-4BFC-ADA3-7CAAFBB7F490}"/>
              </a:ext>
            </a:extLst>
          </p:cNvPr>
          <p:cNvSpPr/>
          <p:nvPr/>
        </p:nvSpPr>
        <p:spPr>
          <a:xfrm>
            <a:off x="2213178" y="2280120"/>
            <a:ext cx="94553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ca-ES" sz="2000" b="1" dirty="0">
                <a:solidFill>
                  <a:srgbClr val="F25E4F"/>
                </a:solidFill>
              </a:rPr>
              <a:t>Observeu que:</a:t>
            </a:r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5B9215EC-849D-4FCF-B1E3-8F19C3FA2818}"/>
              </a:ext>
            </a:extLst>
          </p:cNvPr>
          <p:cNvSpPr/>
          <p:nvPr/>
        </p:nvSpPr>
        <p:spPr>
          <a:xfrm>
            <a:off x="2562330" y="3280463"/>
            <a:ext cx="91046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000" dirty="0">
                <a:solidFill>
                  <a:sysClr val="windowText" lastClr="000000"/>
                </a:solidFill>
              </a:rPr>
              <a:t>Tanmateix, atès que aquesta definició va més enllà de l’abast d’aquestes lliçons, la presentada anteriorment és la seva “versió pràctica” equivalent, és a dir, la que s’utilitza habitualment amb finalitats pràctiques.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E23BD914-11D9-4DDE-9DDC-4A7367E9D4F8}"/>
              </a:ext>
            </a:extLst>
          </p:cNvPr>
          <p:cNvSpPr/>
          <p:nvPr/>
        </p:nvSpPr>
        <p:spPr>
          <a:xfrm>
            <a:off x="2211616" y="4258381"/>
            <a:ext cx="94553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Clr>
                <a:srgbClr val="F25E4F"/>
              </a:buClr>
              <a:buFont typeface="Arial" panose="020B0604020202020204" pitchFamily="34" charset="0"/>
              <a:buChar char="•"/>
            </a:pPr>
            <a:r>
              <a:rPr lang="ca-ES" sz="2000" dirty="0">
                <a:solidFill>
                  <a:sysClr val="windowText" lastClr="000000"/>
                </a:solidFill>
              </a:rPr>
              <a:t>Hi ha altres resultats equivalents que condueixen a definicions "equivalents" de rang d’una matriu com, per exemple, la </a:t>
            </a:r>
            <a:r>
              <a:rPr lang="ca-ES" sz="2000" u="sng" dirty="0">
                <a:solidFill>
                  <a:sysClr val="windowText" lastClr="000000"/>
                </a:solidFill>
              </a:rPr>
              <a:t>dimensió de l’espai de les matrius fila</a:t>
            </a:r>
            <a:r>
              <a:rPr lang="ca-ES" sz="2000" dirty="0">
                <a:solidFill>
                  <a:sysClr val="windowText" lastClr="000000"/>
                </a:solidFill>
              </a:rPr>
              <a:t>.</a:t>
            </a:r>
          </a:p>
        </p:txBody>
      </p:sp>
      <p:cxnSp>
        <p:nvCxnSpPr>
          <p:cNvPr id="3" name="Conexão reta 2">
            <a:extLst>
              <a:ext uri="{FF2B5EF4-FFF2-40B4-BE49-F238E27FC236}">
                <a16:creationId xmlns:a16="http://schemas.microsoft.com/office/drawing/2014/main" id="{A4834B5E-07FB-4B51-B53A-5FF755730028}"/>
              </a:ext>
            </a:extLst>
          </p:cNvPr>
          <p:cNvCxnSpPr>
            <a:cxnSpLocks/>
          </p:cNvCxnSpPr>
          <p:nvPr/>
        </p:nvCxnSpPr>
        <p:spPr>
          <a:xfrm>
            <a:off x="6189785" y="2964264"/>
            <a:ext cx="540601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xão reta 48">
            <a:extLst>
              <a:ext uri="{FF2B5EF4-FFF2-40B4-BE49-F238E27FC236}">
                <a16:creationId xmlns:a16="http://schemas.microsoft.com/office/drawing/2014/main" id="{DC01EC49-FEF7-42C4-8751-3C1A08636111}"/>
              </a:ext>
            </a:extLst>
          </p:cNvPr>
          <p:cNvCxnSpPr>
            <a:cxnSpLocks/>
          </p:cNvCxnSpPr>
          <p:nvPr/>
        </p:nvCxnSpPr>
        <p:spPr>
          <a:xfrm>
            <a:off x="2634343" y="3277437"/>
            <a:ext cx="369611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02C14300-BF0D-4BAA-B030-6EBB6799E3C5}"/>
              </a:ext>
            </a:extLst>
          </p:cNvPr>
          <p:cNvSpPr/>
          <p:nvPr/>
        </p:nvSpPr>
        <p:spPr>
          <a:xfrm>
            <a:off x="2105783" y="5310000"/>
            <a:ext cx="9835419" cy="1497030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38185E0D-F13B-434B-AB89-97907E0B28D3}"/>
              </a:ext>
            </a:extLst>
          </p:cNvPr>
          <p:cNvSpPr/>
          <p:nvPr/>
        </p:nvSpPr>
        <p:spPr>
          <a:xfrm>
            <a:off x="2227134" y="5329404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>
                <a:solidFill>
                  <a:srgbClr val="29A6FF"/>
                </a:solidFill>
              </a:rPr>
              <a:t>Exemples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223AD711-BC03-4E5A-8EA9-7C4F03D6A498}"/>
                  </a:ext>
                </a:extLst>
              </p:cNvPr>
              <p:cNvSpPr/>
              <p:nvPr/>
            </p:nvSpPr>
            <p:spPr>
              <a:xfrm>
                <a:off x="4907361" y="5686497"/>
                <a:ext cx="2217595" cy="1055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ca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223AD711-BC03-4E5A-8EA9-7C4F03D6A4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361" y="5686497"/>
                <a:ext cx="2217595" cy="10559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43EAF212-4747-4BF7-B8D9-3B16595C94E5}"/>
                  </a:ext>
                </a:extLst>
              </p:cNvPr>
              <p:cNvSpPr/>
              <p:nvPr/>
            </p:nvSpPr>
            <p:spPr>
              <a:xfrm>
                <a:off x="2395416" y="5837531"/>
                <a:ext cx="2532937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ca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43EAF212-4747-4BF7-B8D9-3B16595C94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416" y="5837531"/>
                <a:ext cx="2532937" cy="8249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tângulo 59">
                <a:extLst>
                  <a:ext uri="{FF2B5EF4-FFF2-40B4-BE49-F238E27FC236}">
                    <a16:creationId xmlns:a16="http://schemas.microsoft.com/office/drawing/2014/main" id="{6415CDB0-3399-440C-ABA3-7DF862CF4A3E}"/>
                  </a:ext>
                </a:extLst>
              </p:cNvPr>
              <p:cNvSpPr/>
              <p:nvPr/>
            </p:nvSpPr>
            <p:spPr>
              <a:xfrm>
                <a:off x="7209995" y="5686497"/>
                <a:ext cx="2207078" cy="1055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ca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60" name="Retângulo 59">
                <a:extLst>
                  <a:ext uri="{FF2B5EF4-FFF2-40B4-BE49-F238E27FC236}">
                    <a16:creationId xmlns:a16="http://schemas.microsoft.com/office/drawing/2014/main" id="{6415CDB0-3399-440C-ABA3-7DF862CF4A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995" y="5686497"/>
                <a:ext cx="2207078" cy="105599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0395676D-E6F6-49E5-BFE0-8E6C469481B6}"/>
                  </a:ext>
                </a:extLst>
              </p:cNvPr>
              <p:cNvSpPr/>
              <p:nvPr/>
            </p:nvSpPr>
            <p:spPr>
              <a:xfrm>
                <a:off x="9440927" y="5654024"/>
                <a:ext cx="2226122" cy="10560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ca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ca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0395676D-E6F6-49E5-BFE0-8E6C469481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927" y="5654024"/>
                <a:ext cx="2226122" cy="105605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tângulo 62">
            <a:extLst>
              <a:ext uri="{FF2B5EF4-FFF2-40B4-BE49-F238E27FC236}">
                <a16:creationId xmlns:a16="http://schemas.microsoft.com/office/drawing/2014/main" id="{7B48ED66-6917-4E4D-98A6-ABCEE8709BDE}"/>
              </a:ext>
            </a:extLst>
          </p:cNvPr>
          <p:cNvSpPr/>
          <p:nvPr/>
        </p:nvSpPr>
        <p:spPr>
          <a:xfrm>
            <a:off x="3587439" y="5392170"/>
            <a:ext cx="4671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</a:pPr>
            <a:r>
              <a:rPr lang="ca-ES" dirty="0">
                <a:solidFill>
                  <a:srgbClr val="0C2B8E"/>
                </a:solidFill>
              </a:rPr>
              <a:t>Feu clic sobre cada matriu per veure el seu rang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C2CEC997-89EC-47C0-899D-D576BEC9EC33}"/>
                  </a:ext>
                </a:extLst>
              </p:cNvPr>
              <p:cNvSpPr/>
              <p:nvPr/>
            </p:nvSpPr>
            <p:spPr>
              <a:xfrm>
                <a:off x="10045756" y="5350690"/>
                <a:ext cx="1550746" cy="369332"/>
              </a:xfrm>
              <a:prstGeom prst="rect">
                <a:avLst/>
              </a:prstGeom>
              <a:solidFill>
                <a:srgbClr val="29A6FF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𝑟𝑎𝑛</m:t>
                      </m:r>
                      <m:r>
                        <a:rPr lang="es-E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ca-E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ca-E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C2CEC997-89EC-47C0-899D-D576BEC9EC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5756" y="5350690"/>
                <a:ext cx="1550746" cy="369332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FB5386D0-B80B-44F7-8464-3C2135796F69}"/>
                  </a:ext>
                </a:extLst>
              </p:cNvPr>
              <p:cNvSpPr/>
              <p:nvPr/>
            </p:nvSpPr>
            <p:spPr>
              <a:xfrm>
                <a:off x="7858705" y="5350690"/>
                <a:ext cx="1393843" cy="369332"/>
              </a:xfrm>
              <a:prstGeom prst="rect">
                <a:avLst/>
              </a:prstGeom>
              <a:solidFill>
                <a:srgbClr val="29A6FF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𝑟𝑎𝑛</m:t>
                    </m:r>
                    <m:r>
                      <a:rPr lang="es-E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ca-E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a-E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ca-E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a-ES" dirty="0"/>
                  <a:t>4</a:t>
                </a:r>
              </a:p>
            </p:txBody>
          </p:sp>
        </mc:Choice>
        <mc:Fallback xmlns="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FB5386D0-B80B-44F7-8464-3C2135796F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705" y="5350690"/>
                <a:ext cx="1393843" cy="369332"/>
              </a:xfrm>
              <a:prstGeom prst="rect">
                <a:avLst/>
              </a:prstGeom>
              <a:blipFill>
                <a:blip r:embed="rId17"/>
                <a:stretch>
                  <a:fillRect t="-10000" r="-2620" b="-26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3AEEC880-A890-43A4-907D-2546E04CA104}"/>
                  </a:ext>
                </a:extLst>
              </p:cNvPr>
              <p:cNvSpPr/>
              <p:nvPr/>
            </p:nvSpPr>
            <p:spPr>
              <a:xfrm>
                <a:off x="5504039" y="5350690"/>
                <a:ext cx="1532599" cy="369332"/>
              </a:xfrm>
              <a:prstGeom prst="rect">
                <a:avLst/>
              </a:prstGeom>
              <a:solidFill>
                <a:srgbClr val="29A6FF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𝑟𝑎𝑛</m:t>
                      </m:r>
                      <m:r>
                        <a:rPr lang="es-E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ca-E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ca-E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3AEEC880-A890-43A4-907D-2546E04CA1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4039" y="5350690"/>
                <a:ext cx="1532599" cy="369332"/>
              </a:xfrm>
              <a:prstGeom prst="rect">
                <a:avLst/>
              </a:prstGeom>
              <a:blipFill>
                <a:blip r:embed="rId1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AC49784B-1636-4CBB-AA1C-2E9FA9626564}"/>
                  </a:ext>
                </a:extLst>
              </p:cNvPr>
              <p:cNvSpPr/>
              <p:nvPr/>
            </p:nvSpPr>
            <p:spPr>
              <a:xfrm>
                <a:off x="3078672" y="5350690"/>
                <a:ext cx="1531830" cy="369332"/>
              </a:xfrm>
              <a:prstGeom prst="rect">
                <a:avLst/>
              </a:prstGeom>
              <a:solidFill>
                <a:srgbClr val="29A6FF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𝑟𝑎𝑛</m:t>
                      </m:r>
                      <m:r>
                        <a:rPr lang="es-E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ca-E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ca-E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AC49784B-1636-4CBB-AA1C-2E9FA96265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672" y="5350690"/>
                <a:ext cx="1531830" cy="369332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tângulo: Cantos Arredondados 17">
            <a:hlinkClick r:id="rId20" action="ppaction://hlinksldjump"/>
            <a:extLst>
              <a:ext uri="{FF2B5EF4-FFF2-40B4-BE49-F238E27FC236}">
                <a16:creationId xmlns:a16="http://schemas.microsoft.com/office/drawing/2014/main" id="{82B687B6-2A5C-461C-A349-CD3F09EA8BDD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b="1" dirty="0">
                <a:solidFill>
                  <a:schemeClr val="tx1"/>
                </a:solidFill>
              </a:rPr>
              <a:t>Forma Esglaonada</a:t>
            </a:r>
          </a:p>
          <a:p>
            <a:pPr algn="ctr"/>
            <a:r>
              <a:rPr lang="ca-ES" b="1" dirty="0">
                <a:solidFill>
                  <a:schemeClr val="tx1"/>
                </a:solidFill>
              </a:rPr>
              <a:t>Reduïda</a:t>
            </a:r>
          </a:p>
        </p:txBody>
      </p:sp>
    </p:spTree>
    <p:extLst>
      <p:ext uri="{BB962C8B-B14F-4D97-AF65-F5344CB8AC3E}">
        <p14:creationId xmlns:p14="http://schemas.microsoft.com/office/powerpoint/2010/main" val="118231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xit" presetSubtype="0" fill="hold" grpId="2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62" grpId="0" animBg="1"/>
      <p:bldP spid="21" grpId="0"/>
      <p:bldP spid="22" grpId="0"/>
      <p:bldP spid="41" grpId="0" animBg="1"/>
      <p:bldP spid="42" grpId="0"/>
      <p:bldP spid="43" grpId="0"/>
      <p:bldP spid="44" grpId="0"/>
      <p:bldP spid="45" grpId="0"/>
      <p:bldP spid="55" grpId="0" animBg="1"/>
      <p:bldP spid="56" grpId="0"/>
      <p:bldP spid="58" grpId="0"/>
      <p:bldP spid="59" grpId="0"/>
      <p:bldP spid="60" grpId="0"/>
      <p:bldP spid="61" grpId="0"/>
      <p:bldP spid="63" grpId="0"/>
      <p:bldP spid="12" grpId="0" animBg="1"/>
      <p:bldP spid="12" grpId="1" animBg="1"/>
      <p:bldP spid="65" grpId="0" animBg="1"/>
      <p:bldP spid="65" grpId="1" animBg="1"/>
      <p:bldP spid="67" grpId="0" animBg="1"/>
      <p:bldP spid="67" grpId="2" animBg="1"/>
      <p:bldP spid="68" grpId="0" animBg="1"/>
      <p:bldP spid="6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LMS_API_VERSION" val="SCORM 1.2"/>
  <p:tag name="ISPRING_ULTRA_SCORM_COURSE_ID" val="1659377C-373D-46B5-8979-918BB94479B4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PRESENTATION_COURSE_TITLE" val="L1 version 1"/>
  <p:tag name="ISPRING_SCORM_RATE_QUIZZES" val="1"/>
  <p:tag name="ISPRING_SCORM_PASSING_SCORE" val="80.000000"/>
  <p:tag name="ISPRING_PLAYERS_CUSTOMIZATION_2" val="UEsDBBQAAgAIABJEbE5rXzME1QIAAPcHAAAPAAAAbm9uZS9wbGF5ZXIueG1spVVbb9owFH6mUv9D5PfaMLStQqHVVAntYa0qdbe3yCQm8erYnu2Qsl+/Y+cCSYFtGhLIOTnfd26fD/HtSymiLTOWK7lEMzxFEZOpyrjMl+jL59XVNbq9ubyItaA7ZiKeLZFUkqEoYzY1XDvAPVJXLNGBAQMpirThynC3A9op0PZB5lN0eTEBF2mXqHBOLwip6xpzCwiZWyUqT2JxqkqiDbNMOmZIkwGKOuzC/RkN31JJ4naa2QOkdv8euCXpOV4sH5DUc6xMTt5MpzPy/f7TU1qwkl5xaR2VKfQLmjgJXVzT9PleZZVg1tsmcZPkE3POJxFsk9gt+OxaRtakS9Q4JCWzlubMYiFzRHq/jrMjaDCdNaEySyTd8pz62hLbeoUR7UlsoYxLK9ein9lurajJkt5+4B+TIxnHG0Ft0fLZQS2B/5m3xQS/xD8fzSVUVK0FtwW8OoTsrceLIMOocRl6HBT7AIpdeRIUGfaz4oZl4fFrr/vpDDWxZCVEyA7bOgUbnFY0dcrs7gABgm3Fgnt94EYfOIA8PBwe4PDYTWZPgroqN4y6yrCuRZN4yzOmHqgxYU43Gyosi8nI2oLJEB2TptZ2OvtJxIUrxdu/GIr3G83khz03kgD4z4l8BI6+H1xm7GXF4bVjJXTUMWi1t2GnBfbh9unYal0eXKCBaa9+GAnUEDlqcgb3PaOOkr2dnIKujaot6KLSGqT/muL1+z4vMk5sNJh+GjE5sgjitLJOlfxXGPVgQ7hFmOkZ8V5eRKc+HeiD5j3k/fQcorkIMKFkkFJ3LTbnsHAttpzVTx3FVWvAGpbWkd3mT6OF5k2P/nZ128gbEt1YxnuLuUo3Xp18Kz3yydiGVsLdHdYyXJYBOqr1+J48xvUNdKrqJ/6LRTXP/F/hbA4NjgrG8wJk8+56fsAgVErFMHwwnYq4UbLrA8YkPDW/YRLdRm4V0ojrhJDiVv5w/A1QSwMEFAACAAgAqZp6Trj5mLriAgAAZwoAABgAAABub25lL2NvbW1vbl9tZXNzYWdlcy5sbmetVl1v2jAUfa/U/2BF6tvWbm97gKAAbmU1JDQxpd2L5SYuWE1iFjt07NfvxoEOtqEArYQibOd+nXPudTq9n3mGlqLUUhVd5+vlFweJIlGpLGZdZ0KvP39zkDa8SHmmCtF1CuWgnnt+1sl4Mav4TMD/8zOEOrnQGpbarVd/1kimXWfcZ31vcMtoyLzxmPUnlIYB870+9h23z5OXztX69T3WgzCgUeizsRdgnwX4gTpu/TzObhzhe8etn612kyjCAWWxT4aYkZgFIQVno7GPKR467qOq0JwvBTIKLaV4RWYuADcjS4F0JlN7kCjYKCrRFmwYjjwSsAjHNCIDSsLAcWNVlqtP1i2vzFyVEE6jVGr+lInUxgSG7PmiFBpCcwMMIviZuYQ3Vc5lcdkWGmrEEaATx9MwgrpwYUSJOFpwrV9Vme7Utx2ozTEJBiFAOKBbzmntY+MYcpSgs7IUiWl3Bll6Fpk1I1MSDMMpo1YINRl5pQ0Ani8yYYTNVtal8MSi8iSeFTCTCb5sUIPolqZWgEY4jr0bzPrhA2gARBceYxHeOm54e4zFI46hIBy32QTePbnxLCKgzo10NtJMeK2EbIV4koBdzdxSqkrDTs0mCMhWry+PCxPjuwkohnj+ng5ovAL0djWTSwF5lKkoWwNBUw7wkAQ37G5CvrNrj/h4+B+a+QoVyiCeLnmRCCA24ZUWaAVnqUztWS0xG/9HJX8hbtYNebHu5WCIHy6OzWen/feojxsj8oVpC10Dtk7/lCzqdtqbwiGlnxY/HuDAi0j4McxomVdZM7Dezc9bZsdy1JrEO5E6nK0PzcQq5eApaYVy+njcurN2xhgl1McwLcHhrCkMXGYyl0akB/icjHCNaAzDphk+O5VMVZWlVliZfLEDCC6mKhf/3obPpcrtbsb1BthmAPbek0VTXNQEHR9xK75p42B+tqRxOkuUQCUf8nnBm9bJVQ5bf8V9W2n7Sdi52vpC/A1QSwMEFAACAAgAqZp6Tray98ilAAAAggEAACkAAABub25l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CpmnpOH1SKajADAADHDgAAIgAAAG5vbmUvZmxhc2hfcHVibGlzaGluZ19zZXR0aW5ncy54bWzll91P2zAQwN/7V1iZeFwD2iZNKC1i/ZCqjYJIYfCE3NhtTjh25o925a/fOW5L2coWviS2PVRN7Lvfne/O5zg5+F4IMuPagJKtaK+5GxEuM8VATlvR2aj/9mNEjKWSUaEkb0VSReSg3UhKNxZg8pRbi6KGIEaa/dK2otzacj+O5/N5E0yp/awSziLfNDNVxKXmhkvLdVwKusA/uyi5iZaEGgD8FUou1dqNBiFJIB0p5gQnwFrREJ3tC2ryKA4SY5pdT7VyknWUUJro6bgVven0unvddyuZQOlCwaUPh2njoB+2+5Qx8A5QkcINJzmHaY6eYrDmwGzun2IvncS/MipyWDP1jI7CxUu7hOOEcjrjS2M4Qq2lWY761rQnVBiexJtDKzHwIaSZhRl6dqse/J04IVJXlkrbttUOET8NrijxPZhkojaMLd/JWAmMbeUUlkkx5mxICx6inV6D7KPQXkQmtACxaEXHJZckpRKTC5YKyNa6xo2NBVsltb+UPtRABTmTgNXHyVEa3VoPi8pyqg3f9Go1Y3xks/ZX5QQjC+WIgGtOrCIYXVfgU87JZgrIRKuiGsUSscQIQIsz4HPODqpQLYH3GbpEE4VDTSzFUnAbLHxzcEPGfKI0cjmdYeHiOJjAbz4IXFJjbqF05eNO+mXQ7V0Nht3exY5fIGUzKrMHwrGceFHaF+HTBZHKrvQwHBl1hldJYcCquTpraz4+DeuKxjw/Uzbu8A0UTtDnxK8DsoF+wZS/jJWHJP6PHtQ2m9NZtdH95q3QuMUBUxKYOJFhSwK57IA1gBmVREmxIDTDpmx825iBcgZHQoMIaPN4D4M+lmn1NoUZNkmlGde/R7KFxEaZ9ZUufDIZ8edfK+p2RhizUe/0sDManA9Gl1ej3sUonEZr9Xhr90xi39S393h/aLzGFn9y2juvE/khBqFWhnppLdxxHanjz3WkTsOZdLJxHtVyAXvMNOwZ7DICCsAieEUV85SvglBtz1wxf82G+QdW//o+CWuvP+0dDT4df+n+77vgqXEIb6s7U3znXpPEWy9AfqYACQVeq/yhuL41tT+8303i7VONBtLuXj7bjR9QSwMEFAACAAgAqZp6TkKBxMUYAQAA1AIAABwAAABub25lL2ZsYXNoX3NraW5fc2V0dGluZ3MueG1sjZLRToMwFIbvfQqC95BNjZp0TdzQG6Mu2V7gAAfSrPSQtpDw9naFjakQx1X5///rac8pMwehgha1EaRW4SLkN0HAMpKkd2itUKU5KictEPkqTBtrSUUZKYvKRop0BTLkt2/+Y7FP/keRq3ktU0CGY5mH5dM6uQoZatyvH5PN8xxQQ4lRCtmh1NSo3OU3r8kiubvID8vLhjDzszvQWNpZ0JZb3SCLx//eN9DiixIVWNdnZ1g0Q3LK6RlJVG81Gtcub/ICpHHEH308wlZCd97MnIAJZw7Ziwr5cgrxTo8paEXp1X1XIy80uiK/xD6JClKJ79ilBDr/PEeGu8/aPe3u2FT4QTlyc+zll5sniy9UP5txEm7tXjP/BlBLAwQUAAIACACpmnpO15twlisDAABvDgAAIQAAAG5vbmUvaHRtbF9wdWJsaXNoaW5nX3NldHRpbmdzLnhtbN1XTU8bMRC951dYW3FstqiXCiVBNB9qVEgQGyickLN2siO89tYfScOv73idhEADXSgRqIco2fHMm/Gb8XO2cfgrF2TGtQElm9F+/VNEuEwVAzltRuej3scvETGWSkaFkrwZSRWRw1atUbixAJMl3Fp0NQRhpDkobDPKrC0O4ng+n9fBFNqvKuEs4pt6qvK40NxwabmOC0EX+GUXBTfREqECAH5yJZdhrVqNkEZAOlHMCU6ANaMBFvvN5iKKg8OYpjdTrZxkbSWUJno6bkYf2t3OfufzyieAdCDn0rNhWmj0ZntAGQOfn4oEbjnJOEwzLBS5mgOzmf8Ve+9G/CdGiRy2TD1GW+HepV2C44JyOuXLZGih1tI0w3hrWhMqDG/Em6aVG3gGaWphhpXdhYd6J06IxBWF0rZltUOIB8YVSvwITGOiNpItn8lYCaS2LAqnJB9zNqA5zsRpT0ZkQnMQi2Y0LLgkCZXYUbBUQLqOMG5sLNiyk72l95EGKsi5BBw5Tk6S6C5n2EqaUW34Zi2rFeP5TFs/lBOMLJQjAm44sYogpy7HXxknm8STiVZ5aRXUWGIEYMYZ8DlnhyVBS8DHEl1hitxhJM5fIbgNGX46uCVjPlEacTmd4bSiHUzArz8LuKDG3IHSVY17yXG/073uDzrdyz2/QcpmVKbPBMch4nlhd4JPF0Qqu4pDOlLqDC+bwoCVa1X2Vn95G9ZzjH1+pW7cwzeQO0FfE35NyAb0Dlu+myzPafxfK6icNqOz8qD7w1tC4xEHbEnAxIUU1QrkUvcqAKZUEiXFgtAUpdh42ZiBcgYtQSACtHl5hSEex7R8msIMRVJpxvXTkGwhUSjTntK5byYj/tJrRp32CDkbdc+O2qP+RX90dT3qXo7CHbQOj7eqZyP2Ur5d2f1V8VDYx2+n7Kdn3YsqhA9w75Ua000qwQ2reA2/V/E6C1fR6cY1VKkElJZpOCooLgJywN6/o0HZ+hcAnpyUMFuvPCjv4Hj897ve2muzTRZIwnPwQbvWh8oEJN2T/tfhcWenTEA1Kt52FP6VifC0eiWK7722NOKt7zc1tN9/SWzVfgNQSwMEFAACAAgAqZp6To5z9vpqAAAA5QAAABoAAABub25lL2h0bWxfc2tpbl9zZXR0aW5ncy5qc6vmUgACpRwlBSuFajAbzE8qLSnJz9NLzs8rSc0r0cvLL8pNBKtRUnYDAyUdnIrzy1KLCChNS0xORTHU1MjCyQWnSoSJJk7mLs6WyOoKEtNT9ZISk7PTi/JL81IgypxdXQxdjJXAqmq5agFQSwMEFAACAAgAsJp6Trx9NfdKAAAASQAAABcAAABub25lL2xvY2FsX3NldHRpbmdzLnhtbLOxr8jNUShLLSrOzM+zVTLUM1BSSM1Lzk/JzEu3VQoNcdO1UFIoLknMS0nMyc9LtVXKy1dSsLfjssnJT07MCU4tKQEqLNa34wIAUEsDBBQAAgAIAJO+ll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iXERS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olxEUmayotWlAAAAgwEAAC4AAAB1bml2ZXJzYWwvcGxheWJhY2tfYW5kX25hdmlnYXRpb25fc2V0dGluZ3MueG1sdZDBCoMwEETvfoV/IPQcAj2XtkL9gRVHCcREsqvg3zeRakubHnfezC47iiFi3MC6KEtFs/iHUBAtYYaq3nOiTAvOzowkxrsoC1j3ZDkacyhFrPdTHcBwsqHd/6Pv12tL67HoWJ8h+UBjRuhTLrCRFHK0mGHTmnWC7gPigS8x+eCotbhgbT2F7nYYXtX8xSkbP5tHXH0Hzam++4Kgqg+1iJXtxT8BUEsDBBQAAgAIAKJcRFLQvS+0TgQAAIcVAAAnAAAAdW5pdmVyc2FsL2ZsYXNoX3B1Ymxpc2hpbmdfc2V0dGluZ3MueG1s5Vjdbts2FL73UxAaelkraZMlNWQHmS0jRh07s5SuwTAEtERbXChSFSmn7tWeZg+2J9mhaCt24rR0FgPpehEkOjznO4ff+SFD7+RzytCM5JIK3nT263sOIjwSMeXTpnMZdl8fO0gqzGPMBCdNhwsHnbRqXlaMGZVJQJQCVYkAhstGpppOolTWcN3b29s6lVmuVwUrFODLeiRSN8uJJFyR3M0YnsMvNc+IdBYIFgDwkwq+MGvVagh5BulcxAUjiMYQOad6U5h1GZaJ4xq1MY5uprkoeNwWTOQon46bzk9tv7PfebvUMVAdmhKuOZEtEGqxauA4pjoKzAL6haCE0GkC4R4dOOiWxippOm8ONApouw9RSmyzdaxR2gI44GoBnxKFY6yw+TT+FPms5FJgRPGc45RGIawgvf+m0wmvg36v418PhqEfXJ+F530TwxZGof8x3MIo7IV9fxt9W/izqwt/1O8N3l+Hw2E/7F3cWQGja4R47jpjHjArijwiFWGeSop0zDFlUKP3aJREQZUznE9JKLoUkjjBTBIH/ZmR6a8FZlTNoRn2oBluCMlOZUYiNdJpazoqL4hzB2cAITDIZVUSh++qkjg6Xtu6a7zfbWtjlB5WCkcJFA/IytA8d1W0VKO6jXCk6AwKk9zb5KRgLCiyTOSqpYMufa8KqxgegfEmgq8xp7/RWLC44oukYxIPcEpWOi64obwLmvsOmkCOGTA5zAhHAebQ5VQBu1EFIIuxVFSV3d1daJ/mFDMEeDCGCDoPHrAdJTiXa0mtEqt7K2r9PhCKyD8M20b0qGrAKHjRpWWl/5soWIzmokCM3oCdQFB5RQp/JQSt9jea5CItpTCBFJKlmxkltyQ+sXF0BS7SAixh3GWMKOPhU0G/oDGZiBxwCZ7BcAQ5lQa/vhVwhqW8A8XLGF+Zru0NOv7HV3qDOJ5hHm0JDuVK0kztBB/PERdqaQd0RLiQpExKTONyzWZv9aenoeoYyPMzZWMNX9K0YPg54StCVqB3mPLdeNkm8d+MwNptgmdlo+vmLaGhxSmkxGDCQgTTjvLFhLUAjDBHgrM5whEcWFKPjRkVhQSJGRAGWj49QmMPZVp+TWEyg8c8JrkV5N7+m7cHhz8fHb9r1N1//vr79VeNFkf5BcPanTnL24/eFeys7t0YvmH0lXvDA9uuyFNdqPEDp5vvQhbmvUHoj07bYe9DL7zaAFCy9/DM8lx9nm4+XstLxks9XQP/dNQ+QyM/uOyHQcOmogYCmldFCdTkRF+/bWwuRv4HK2wg3EZveBlCjfhWPeUHVp6HVn7f22iNzC3iYuUGYRUCnApTM+XgXGA0pVCb30WPW7Xbk8bD99Hi//kGbWbEjlqc4DxKdlZHP8YQ3mWC/se0v+x/LZ+N+HXmAv+898uw3/kBZssLZdB8Vc9La+9Jnrvx5U6vpJTTFGjVF+7qua91eLDnuZuXajVAW388bdX+BVBLAwQUAAIACACiXERSLLvIRHsDAAACDAAAIQAAAHVuaXZlcnNhbC9mbGFzaF9za2luX3NldHRpbmdzLnhtbI1WUW/aMBB+Lr8CsXdYKRutlCLRlkrVWFutXd+d5ACrjh3ZDh3/fndOHBxIS4iQ4rvvs8/fnc+JzDuX/S1ow5W8HowHs95ZlBRag7SvkOWCWejHzMBDej24/7tcDkYOoYTSL2Atl2uDhsrS54hKVJYzuVuqtRrGLHlfa1XIdDD7dn9BTzRy0APSZpeDFly+I+7H+PLm7r4dJ7ixDxay4YolMFQYOBIW54vxYtyFkGswBiiYq7v5eP7zBEewGIRfZTKdXE7mnRj7Ze7drxNpyw23jjQdTy+mk3YSSovYpq5frJGrvMi7pyHXak2xHzCm9JxgCMVSrAaE313RcwKOlbWjRU7k28I/e0L7uLBWyWGipMWiHUqlMyaQs3K/Tpwqwx0YrorqJTDyOO1A8BUUT9PkM2HYGpqqJ5Cep5/lCdUD3cR/FX1ZNaGYrB1oBE8xDqVTFzF8p2cPrd6Ckx+RhlqJZ1qh0RGonmMBM6sLiEZ+RB6zUR9PhcXj7r2hxSOecY/PrDAwWzFhKtDe6GF/4IPLNJinMnj/mxJFBrdllOFUTYeH397euMSFyNpWh6ZhW5n26wZGj3tEwY9wgdHjXkj1Jyl2R+BDDzH8GbphLnt7pauQA6nPIpAM370+fuRcNP+SWo8JFqwMDpCpFGauIl55BpScaORsFMXoIIxIsi1fM4v3yG/CxLsXC7mJRgf2sohaayay3Ao4rqREFdpgDOh8a261xUOE8uyZuV3Cynps0+ilp2sqzLUb974U1U9filQO+hYvsOtBxvQ76FelhBn0Kwo2MVTX3ZuHcLonsP+AfpArFRDcmq0MqSyYTkhVHqdOWGYtSzYZhtIedi2ey15rlqJqvePsySKLQS8w4xx8pTVthNrw9Ubg375x+IC0Cf/ESTy7wakk43URBwaXY2A62fgCLwdkzwphuYAtiMoXGGiTn2wnMngajvdIldOstsBystSq7rEvhUbHaziO4G8YTzu+9JwoZcti47azbwm+DwdzBq25amxUhmFPc2NXKeGM6GyRC3MSSMcKq14s07aabj92e2VbmEueuf6BZlrGB9biIopQKq9EcC6PP7L71elOqSeqp2/xtBOoN87GbQTnabbGVzxvs5UGCPuiM/bqZv0LdrFiOn2sAY3u3eImLu4MrzPXYg3J94TfHNEosLp01MrjO375z3q9/1BLAwQUAAIACACiXERS5kXGEUgEAAARFQAAJgAAAHVuaXZlcnNhbC9odG1sX3B1Ymxpc2hpbmdfc2V0dGluZ3MueG1s3Vjdcto4FL7PU2i808vipE03KWPIZMFMmBKg2Ok2s7OTEbbA2siSa8lQerVPsw/WJ9kjCwgEkopM2E72IkN8fM53jr7zp7F39jVlaEJySQWvOUeVQwcRHomY8nHNuQpbr08dJBXmMWaCk5rDhYPO6gdeVgwZlUlAlAJViQCGy2qmak6iVFZ13el0WqEyy/VbwQoF+LISidTNciIJVyR3M4Zn8KNmGZHOHMECAP5Swedm9YMDhDyDdCnighFEY4icU30ozC5UyhzXaA1xdDvORcHjhmAiR/l4WHN+afjNo+bbhY5BatKUcE2JrINQi1UVxzHVQWAW0G8EJYSOE4j25NhBUxqrpOa8OdYooO1uopTY5uRYozQEUMDVHD4lCsdYYfNo/CnyVcmFwIjiGccpjUJ4g/Txa04zvAk67aZ/0+2FfnBzEV52TAw7GIX+53AHo7Addvxd9G3hL677/qDT7n64CXu9Ttju31kBo2uEeO46Yx4wK4o8IkvCPJUU6ZBjyqBE79EoiYIiZzgfk1C0KCRxhJkkDvorI+OPBWZUzaAXDqEXbgnJzmVGIjXQaas5Ki+IcwdnACEwyOWyJN69X5bEyena0V3j/e5YW6P0sFI4SqB4QFaG5rmrooUa1V2EI0UnUJjk3iFHBWNBkWUiV3UddOl7VbiM4QEYbyT4GnP6GQ0Fi5d8kXRI4i5OIX/9FnfQCJLKgLpeRjgKMIeupgrojJYWshhKRVXZza259nlOMUPQsTB2CLoMNuiNEpzLtSwuM6mbKar/0RWKyD8NvUb0oGrAKHjRtWSl/7soWIxmokCM3oKdQFBqRQr/JQStNjQa5SItpQxLhWTpZkLJlMRnNo6uwUVagCWMt4wRZTx8Keg3NCQjkQMuwRMYhiCn0uBXdgLOsJR3oHgR4yvTpu1u0//8Sh8QxxPMox3BoT5Jmqm94OMZ4kIt7ICOCBeSlEmJaVy+szlb5elpWLYI5PmZsrGGL2laMPyc8EtCVqD3mPL9eNkl8T+MwNptgidlo+vmLaGhxSmkxGDCiwgGIeXzkWoBGGGOBGczhCPYUFKPjQkVhQSJGRAGWj49QmMPZVo+jeHuAx7zmORWkIdHb94ev/v15PR9teJ+//uf148azXd3n2HtzizvxoOXAzure1eEHxg9clHYsG2JPNWFGm843X75sTBvd0N/cN4I25/a4fUWgJK9zZ3luXqBbt+n5a3i3jod/rx9Gvjng8YFGvjBVScMqjY11BXQripKoApH+oZtY9Mf+J+ssIFiG73eVQhV4Vt1kR9Yee5Z+f1gozUw94b+yp3BKgTYA2Mz12ATMJpSqMYX0dVWDfakgfAymnrrJZk+2tVmDuypqQnOo2RvlfOCB+3Py8n/mOmt1S+3LTUUkJRqo/9ouz0b6eusBf5l+7dep7lX+qgdfy+iZp+XPvO0/D609kHIc7d+ejsA+fpnzPrBv1BLAwQUAAIACACiXERSG4wamroBAABtBgAAHwAAAHVuaXZlcnNhbC9odG1sX3NraW5fc2V0dGluZ3MuanONlM1O6zAQhfd9isp3iypIC6HsetVWuhILJNghFo4zTaM6Hst2CwXx7sQpLY4z4dbe1Edfz/w4no/BsF5MsOHd8KP53Zwf2udGA685s4WLti579MrrzMoyh6eyAlkqYBGy88iKSwsn/fMHoZyZalyz/aMDbQM/hgSsT/6BaAjQEtqO0F4pwzdKfD/+exBUdago6HO2dQ7VSKByoNxIoal4w7A/q2aFFUYw7sD8B11xAS3T6+Q2y3vJH8dJluZiGnICK83V/h4LHGVcbAqDW5Uf6OXY75Be7zWY+sY3p7B/58sQkKV1/xxUceDF1SJZJP2kNmAtfMedzmfJ7IaEJc9AhgWlk9vJ7Be0Zbxs1i/0rrSlO9Jpko7TSUhrXkCnSwLyq3zcxlTt1elmJ/iBc/DmgmJ4i5B8D6Zj1f0wNOqtPuMCtcHCd6SLpn6TqESel6o4cPOp3yTnk/W2fd9GMzJGGZr8eHtw6XfIRM2YsdYzw+iZrYmnXPUNlzNGgyMft42i3lNzQVIiFRcpkBxo0RQ9puPiWePPz3Xh3GzAPCHKen4OGXeOi3VVT5Q6/5dwMpCpirOLitMafH4BUEsDBBQAAgAIAKJcRFKUE7MiaQAAAG4AAAAcAAAAdW5pdmVyc2FsL2xvY2FsX3NldHRpbmdzLnhtbA3MMQ6DMAxA0Z1TWN4p7daBwMZWltIDWMRFkRwbkYDg9mT7w9Nv+zMKHLylYOrw9XgisM7mgy4Of9NQvxFSJvUkpuxQDaHvqlZsJvlyzgUmWIUu3iaOJTKPFIscdhGo4VNe/8Aem666AVBLAwQUAAIACADgm0JSqp+OWRYKAAAWGQAAFwAAAHVuaXZlcnNhbC91bml2ZXJzYWwucG5n7ZhrVFNXFsePAoooBexyfCHBodZ2YaWICAQCQqnoYGHGcQrIS0QSlUfAAAECRB6rohVo0RICJLGvQSuQYoQQIKD4SC0xKWCDMQ+I0FwghICBG0JIMhdt58PMrFkz83X4cNdd99zf2f99ztl373PupT+GhdjabLMBANgeORx8DACLUgBWD1qvQVrCbvPvIrdVhGMhQaBZ4DiBPFjiAj8KBKClcv1SghXyvC79cBQBgI2Zy9cqORaVA8CWW0eCA4/nxKllLZ+6GnIvKJbKbw42EBn+nwlibUpCie9umJjaO9IrU8d4e617O4a/y72NU3MybKFZ6Lbh1J2qQwOXsoehokpSNhG733cgTvnzmVby/DoALrwVaA2A/S7rVQB8ZbkTgIPXnC0BKNuIuAz+VGwPgPMf7FcDELwuCIHf+Uf46UeBC/ND8dsTr7g/2pJ4Jbef8/OTZeauyuE/M/Bfqa3AK/AKvAKvwCvwCrwCr8Ar8Aq8Aq/A/5/w083rgn49ebozvYYLDWrofKf8o1cHUN7Of2N0Uum8dJ9INs1dJeuZ4WTdVfPSHNu8gGKYFlGm+V1YOAk+C6fCDuBCM8P0kjjM2C5YemJnTtUt9cfQUUsLXsOo+yiTFh9gXKwLKPDvYNdptSjjlMTcGQ6n9UkPqCIFGdwGcppNL95kIMsf2j2dGp1yBQDzpjsJKlOa9A+ZpgX9O/H4oGPXAojKBSdbuK44nb71maQool4cAcAJ5Y8jcs6XufyjOdJJjXmiTpZK5QkcIRfEpO44HOLUCEAXPq5iYUk/OdxjyL/DZLFttfU+L/7qLO3sj3BCLHTFzOkJqr5DurYEukfIWMlMP76KMPckNS4pAAC5R4Q1I6DZvnva8fM3enE9RwQphlovdu4XRgByNJYKbcivr9xm3/YZ6uI8uTW1Ftwl7UY6Fc9kQWWZ9v7a76S1nPLQ1+Z8AxeWHEqZviHflKTjaTj+LpLKLxEAf/Rv7da9bu9TpLcFGDc3K7Aw/pvCTms3/lIRLzdZljuCKm8JbY6F5MOelgjhtLVUMkMla977s2NgTj7dWIN+cTOwfapgukyd3UwNhUVRHuT7yqHhpQltFdmd3JuAF4cSHnuqHLlqNQD5mZU2vcsrIoxe6mOs7fxFWGyco/QYTKfJ2L17+LlSfvZ2QjOnmhrVx7e6oD6vnc3meBK2s6SLORrMu4WmnzU95ucxI97G5xgPSddD+YFpqnoWY5SLMmhJIkiO/oQgFfEaJLWVQ0PKjFZTQVqbil7HEbaRN6Y54Uh9O2gulgoB3yLRgNumHCbsZsR9Weeb3n2AQVaVJ+zlYGm5I1LDxY9XAf+OEEtFPSFVtu04Qd6OE0Ain9EpyEdSQz0sZa0+TWPR6Q1hOXskd/Mf1BtMArHkEYbFNepN7PhoXtYOBjWUl16h85aJ0G3aefY0M6lzOtqjsqGJJJxlE0opV6b5cOABu+vcJKxyK6Mp93dYzRvcsUy9Gs16kmQI+NzFAsz0Y35vzWZurNNyuUny2qy9PlAG4WWPbZVeuodle6WVD3fhP5SeIMJnRVEsgU8Ev1HdTD3oyJLD2soaNeelJ9yWIayXm+D8gh1Dm0gelAoFfOqn56ITOP+AeEaUKpXphGez0zS14uwHLpqvkWl53IiiZyyWZKGhFNQ1/HvsFIqsmUWfEE8P+p2sOLQT3A0hqi7pJxrtt4QwrsTfu43ZHdPCDkqCCchS7VEZIg0s23p1o2sRiykRMke8uecXynxsb4cu+9EoiTfLOl92YOIQN/gd57wkz7sbCZrJGY5huppqjGW7hxkU40jQhWONM404C7ia6sN96kscl35Oooy5+cQWKucuEun3aiQ1PnlRW8HI1527rdm7F0fH2z6+MWWl6HjRvnmTREiL21lPGNTratXdT6xKWl4kCRIoLoGksyIdsYmbKvVQwdDkOJxE07ZmbdAVzzQlerPUF1qmbw2KOzUV/Gzf0UxyBd/BzehbKpmv4O/CN7GcjkNY0hFyV9ZNXRU3C8YGzZzZIFiOYl39ceb326BTI7VR9/YluJvla57mDZj3r2lrYx6Ldiec8++pjnJLiIGYqt6HmOH70SxjYXMLu5yElZkcS9Qf1l4az4rBUVuXPHnpWAGLLaAR8ZpOLnN4n2sQzyUOnVfq7McSTFiMZYos0g1AEp2mRPSbaVzXKmjN6+FrcnH96imrwRQ86Z4ixp5u+nEAPVQfWZMlStGlmjBvH4RGsxQvtrptpuV+6ywt9MtorVDF2XdnbcApTWI0seiM7NEzw2KrBzug8tNfHDTeeUhY0qOggU29npK1AvkQbq84GqqlomAu5TM66YAFolp3dZ6rvZ4MOUSkfHydz3l+uXKQkkY/9PBytQ9bsrfTv8e2nhsV4YXrdN1Hnz3fT503xibjt+v4HcZNpRJXkuqy4pUDbElkXyVXOzlomB5vNKT4TZ6bdiieOS2ySMHcP39WtEMvMr+/LD6QgiqTvFNvFvAa+oTLk06ouEN0ylQfDW66vs0VnUYdPCmu496IhL5gP+Lz897sbS0fdC2vrP9NVj4bu/msSGOW5W0YyohOaKNveebLIwfbNxdsawhfLfVAct/VqICjo02oF1R1cvVwxwPSYzl6iJ8dDxXtRzHNRer37JDvULa91ENC6GohfjHeJF5fPSj+9PL8A1MkVC1Jf4Yur1t3uUnv1BZPHmvUaE6QJO04uEJz9gd8pfDbxPbubluWGg7T8Egl6dNQU4g8IqRrTGOfRulZnl0cFsN6PwwFkpUV0XZV6hIcfnnUz8WHFCL5bQBQMpfidKzRSV5zKxhPU9EEcd/XCzg3Int43hBF64ulnML6qr4TNZIWW0MEi6bmViS8lNJZGX0zIh7NSzeQ8lkmOSwqaPEnh9sLRs/EljtWdleRSp2lVDXLI3H6Tq5zk7i7LT/mu0UkbXOSYKcxUt+q1ynaJ2M47q122LjLRmveUarJbdME7KtkRtPPtGMrZqr6PTyEq1NUBcLgUU/zIOc0npYM7Y+jcJNeJU6rL31eFSPrwIVHR1uESQY164NEf3rHcBy6MPlVVPlsLknE54ILlWH2/mRLhUqArP/6f65N3yC1kSmW1f2rajYzRyulu0Nyq0zVX2AkOLlvlgpRgQsdhGC0NWNW4C+hpjJMJgU9QmwHLuj+rjPh7KgN+0q4gOKlaAc6r6VxfyxECjaueEbvYh1PrPhhLbItQV10zjdZ9w7Rlos6rrtxtt/DYAMO9lFy8J8sShdvHR4y3TxAGOZn+CNVPT884KQ82Apch6B4Y6FO+pMftiL44mHzPsKd5W0Grkf/+OtHdTcAyDSO8HrEmJD9OqFb4TxPGKLP03y7U66VDgZ4WSlyRHUMv3NdlxAdCarbwLp1zI7O2Zfz1hpKBL5M56eDha9/3/Oc/8ct2UBDuHl9S8sH5Lm688s9wJEPw4Kbg04W/w1QSwMEFAACAAgA4JtCUuVlxrFLAAAAagAAABsAAAB1bml2ZXJzYWwvdW5pdmVyc2FsLnBuZy54bWyzsa/IzVEoSy0qzszPs1Uy1DNQsrfj5bIpKEoty0wtV6gAigEFIUBJoRLINUJwyzNTSjJslSzMzRBiGamZ6RkltkpmpuZwQX2gkQBQSwECAAAUAAIACAASRGxOa18zBNUCAAD3BwAADwAAAAAAAAABAAAAAAAAAAAAbm9uZS9wbGF5ZXIueG1sUEsBAgAAFAACAAgAqZp6Trj5mLriAgAAZwoAABgAAAAAAAAAAQAAAAAAAgMAAG5vbmUvY29tbW9uX21lc3NhZ2VzLmxuZ1BLAQIAABQAAgAIAKmaek62svfIpQAAAIIBAAApAAAAAAAAAAEAAAAAABoGAABub25lL3BsYXliYWNrX2FuZF9uYXZpZ2F0aW9uX3NldHRpbmdzLnhtbFBLAQIAABQAAgAIAKmaek4fVIpqMAMAAMcOAAAiAAAAAAAAAAEAAAAAAAYHAABub25lL2ZsYXNoX3B1Ymxpc2hpbmdfc2V0dGluZ3MueG1sUEsBAgAAFAACAAgAqZp6TkKBxMUYAQAA1AIAABwAAAAAAAAAAQAAAAAAdgoAAG5vbmUvZmxhc2hfc2tpbl9zZXR0aW5ncy54bWxQSwECAAAUAAIACACpmnpO15twlisDAABvDgAAIQAAAAAAAAABAAAAAADICwAAbm9uZS9odG1sX3B1Ymxpc2hpbmdfc2V0dGluZ3MueG1sUEsBAgAAFAACAAgAqZp6To5z9vpqAAAA5QAAABoAAAAAAAAAAQAAAAAAMg8AAG5vbmUvaHRtbF9za2luX3NldHRpbmdzLmpzUEsBAgAAFAACAAgAsJp6Trx9NfdKAAAASQAAABcAAAAAAAAAAQAAAAAA1A8AAG5vbmUvbG9jYWxfc2V0dGluZ3MueG1sUEsBAgAAFAACAAgAk76WUDZhWAJHAwAA4QkAABQAAAAAAAAAAQAAAAAAUxAAAHVuaXZlcnNhbC9wbGF5ZXIueG1sUEsBAgAAFAACAAgAolxEUpxeMggUBgAANxcAAB0AAAAAAAAAAQAAAAAAzBMAAHVuaXZlcnNhbC9jb21tb25fbWVzc2FnZXMubG5nUEsBAgAAFAACAAgAolxEUmayotWlAAAAgwEAAC4AAAAAAAAAAQAAAAAAGxoAAHVuaXZlcnNhbC9wbGF5YmFja19hbmRfbmF2aWdhdGlvbl9zZXR0aW5ncy54bWxQSwECAAAUAAIACACiXERS0L0vtE4EAACHFQAAJwAAAAAAAAABAAAAAAAMGwAAdW5pdmVyc2FsL2ZsYXNoX3B1Ymxpc2hpbmdfc2V0dGluZ3MueG1sUEsBAgAAFAACAAgAolxEUiy7yER7AwAAAgwAACEAAAAAAAAAAQAAAAAAnx8AAHVuaXZlcnNhbC9mbGFzaF9za2luX3NldHRpbmdzLnhtbFBLAQIAABQAAgAIAKJcRFLmRcYRSAQAABEVAAAmAAAAAAAAAAEAAAAAAFkjAAB1bml2ZXJzYWwvaHRtbF9wdWJsaXNoaW5nX3NldHRpbmdzLnhtbFBLAQIAABQAAgAIAKJcRFIbjBqaugEAAG0GAAAfAAAAAAAAAAEAAAAAAOUnAAB1bml2ZXJzYWwvaHRtbF9za2luX3NldHRpbmdzLmpzUEsBAgAAFAACAAgAolxEUpQTsyJpAAAAbgAAABwAAAAAAAAAAQAAAAAA3CkAAHVuaXZlcnNhbC9sb2NhbF9zZXR0aW5ncy54bWxQSwECAAAUAAIACADgm0JSqp+OWRYKAAAWGQAAFwAAAAAAAAAAAAAAAAB/KgAAdW5pdmVyc2FsL3VuaXZlcnNhbC5wbmdQSwECAAAUAAIACADgm0JS5WXGsUsAAABqAAAAGwAAAAAAAAABAAAAAADKNAAAdW5pdmVyc2FsL3VuaXZlcnNhbC5wbmcueG1sUEsFBgAAAAASABIAVgUAAE41AAAAAA=="/>
  <p:tag name="ISPRING_UUID" val="{9F505372-C0A1-4836-8066-E60B813CADD3}"/>
  <p:tag name="ISPRING_ULTRA_SCORM_COURCE_TITLE" val="Lliçó_13_N1_CT"/>
  <p:tag name="ISPRING_PRESENTATION_TITLE" val="Lliçó_13_N1_CT"/>
  <p:tag name="ISPRING_RESOURCE_FOLDER" val="C:\Users\usuari\Downloads\MBruguera\CatDef\LLIÇONS\LLIÇÓ 13\Lliçó_13_N1_CT"/>
  <p:tag name="ISPRING_PRESENTATION_PATH" val="C:\Users\usuari\Downloads\MBruguera\CatDef\LLIÇONS\LLIÇÓ 13\Lliçó_13_N1_CT.pptx"/>
  <p:tag name="ISPRING_SCREEN_RECS_UPDATED" val="C:\Users\usuari\Downloads\MBruguera\CatDef\LLIÇONS\LLIÇÓ 13\Lliçó_13_N1_CT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b\uFFFD0F{AB8C8627-7FDD-4AB7-AE54-4F642AE82300}&quot;,&quot;C:\\Users\\usuari\\Downloads\\MBruguera\\CatDef\\LLIÇONS\\LLIÇÓ 13&quot;],[&quot;\uFFFDd\u0013*{0FCB5101-AEB5-4723-8DCE-7D5C9063266D}&quot;,&quot;C:\\Users\\Carles Serrat\\Desktop\\EngiMath-UPC\\Execution\\LLIÇONS\\LLIÇÓ 13&quot;],[&quot;*\uFFFD\uFFFD\uFFFD{BB4CDCA5-F38E-475C-8C53-186BBAA01A72}&quot;,&quot;C:\\Users\\filom\\Documents\\ENGIMATH\\LESSONS\\MATRICES\\LESSON 1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i33WfqIVbX15uVYC8Zi5A&quot;,&quot;gi&quot;:&quot;Kw65In8iFJPdfKJJI3p3GA&quot;,&quot;ti&quot;:&quot;characters&quot;,&quot;vs&quot;:{&quot;f&quot;:[825,674],&quot;i&quot;:{&quot;d&quot;:&quot;5i33WfqIVbX15uVYC8Zi5A&quot;,&quot;p&quot;:true}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i33WfqIVbX15uVYC8Zi5A&quot;,&quot;gi&quot;:&quot;Kw65In8iFJPdfKJJI3p3GA&quot;,&quot;ti&quot;:&quot;characters&quot;,&quot;vs&quot;:{&quot;f&quot;:[825,674],&quot;i&quot;:{&quot;d&quot;:&quot;5i33WfqIVbX15uVYC8Zi5A&quot;,&quot;p&quot;:true}}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i33WfqIVbX15uVYC8Zi5A&quot;,&quot;gi&quot;:&quot;Kw65In8iFJPdfKJJI3p3GA&quot;,&quot;ti&quot;:&quot;characters&quot;,&quot;vs&quot;:{&quot;f&quot;:[825,674],&quot;i&quot;:{&quot;d&quot;:&quot;5i33WfqIVbX15uVYC8Zi5A&quot;,&quot;p&quot;:true}}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i33WfqIVbX15uVYC8Zi5A&quot;,&quot;gi&quot;:&quot;Kw65In8iFJPdfKJJI3p3GA&quot;,&quot;ti&quot;:&quot;characters&quot;,&quot;vs&quot;:{&quot;f&quot;:[825,674],&quot;i&quot;:{&quot;d&quot;:&quot;5i33WfqIVbX15uVYC8Zi5A&quot;,&quot;p&quot;:true}}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8XdjRW2yHEkjwDoHpAu2QQ&quot;,&quot;gi&quot;:&quot;Kw65In8iFJPdfKJJI3p3GA&quot;,&quot;ti&quot;:&quot;characters&quot;,&quot;vs&quot;:{&quot;f&quot;:[825,674],&quot;i&quot;:{&quot;d&quot;:&quot;8XdjRW2yHEkjwDoHpAu2QQ&quot;,&quot;p&quot;:true}}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Sa4MbUyQF5A-0I0l5u1uQ&quot;,&quot;gi&quot;:&quot;Kw65In8iFJPdfKJJI3p3GA&quot;,&quot;ti&quot;:&quot;characters&quot;,&quot;vs&quot;:{&quot;f&quot;:[825,674],&quot;i&quot;:{&quot;d&quot;:&quot;FSa4MbUyQF5A-0I0l5u1uQ&quot;,&quot;p&quot;:true}}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Sa4MbUyQF5A-0I0l5u1uQ&quot;,&quot;gi&quot;:&quot;Kw65In8iFJPdfKJJI3p3GA&quot;,&quot;ti&quot;:&quot;characters&quot;,&quot;vs&quot;:{&quot;f&quot;:[825,674],&quot;i&quot;:{&quot;d&quot;:&quot;FSa4MbUyQF5A-0I0l5u1uQ&quot;,&quot;p&quot;:true}}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qeudhJAylAlOqi75tVggog&quot;,&quot;gi&quot;:&quot;Kw65In8iFJPdfKJJI3p3GA&quot;,&quot;ti&quot;:&quot;characters&quot;,&quot;vs&quot;:{&quot;f&quot;:[825,674],&quot;i&quot;:{&quot;d&quot;:&quot;qeudhJAylAlOqi75tVggog&quot;,&quot;p&quot;:true}}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2w-yjZrHF3K-sXWSbWuK7w&quot;,&quot;gi&quot;:&quot;Kw65In8iFJPdfKJJI3p3GA&quot;,&quot;ti&quot;:&quot;characters&quot;,&quot;vs&quot;:{&quot;f&quot;:[825,674],&quot;i&quot;:{&quot;d&quot;:&quot;2w-yjZrHF3K-sXWSbWuK7w&quot;,&quot;p&quot;:true}}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E-TW_DJUNY74pBoBW9dkQ&quot;,&quot;gi&quot;:&quot;Kw65In8iFJPdfKJJI3p3GA&quot;,&quot;ti&quot;:&quot;characters&quot;,&quot;vs&quot;:{&quot;f&quot;:[825,674],&quot;i&quot;:{&quot;d&quot;:&quot;5E-TW_DJUNY74pBoBW9dkQ&quot;,&quot;p&quot;:true}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cMWdtpb5NHOHQtoCVGmxOA&quot;,&quot;gi&quot;:&quot;Kw65In8iFJPdfKJJI3p3GA&quot;,&quot;ti&quot;:&quot;characters&quot;,&quot;vs&quot;:{&quot;f&quot;:[825,674],&quot;i&quot;:{&quot;d&quot;:&quot;cMWdtpb5NHOHQtoCVGmxOA&quot;,&quot;p&quot;:true}}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ZXNEKIOWf2iHQ3rRlZcUBw&quot;,&quot;gi&quot;:&quot;Kw65In8iFJPdfKJJI3p3GA&quot;,&quot;ti&quot;:&quot;characters&quot;,&quot;vs&quot;:{&quot;f&quot;:[825,674],&quot;i&quot;:{&quot;d&quot;:&quot;ZXNEKIOWf2iHQ3rRlZcUBw&quot;,&quot;p&quot;:true}}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6.quiz"/>
  <p:tag name="ISPRING_QUIZ_FULL_PATH" val="C:\Users\usuari\Downloads\MBruguera\CatDef\LLIÇONS\LLIÇÓ 13\Lliçó_13_N1_CT\quiz\quiz6.quiz"/>
  <p:tag name="ISPRING_QUIZ_RELATIVE_PATH" val="Lliçó_13_N1_CT\quiz\quiz6.quiz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ZC2vQzN5AFJvtyUKL3Xzgw&quot;,&quot;gi&quot;:&quot;Kw65In8iFJPdfKJJI3p3GA&quot;,&quot;ti&quot;:&quot;characters&quot;,&quot;vs&quot;:{&quot;f&quot;:[825,674,501],&quot;i&quot;:{&quot;d&quot;:&quot;ZC2vQzN5AFJvtyUKL3Xzgw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tDyTNUl0L6WWD8tFhvsDQ&quot;,&quot;gi&quot;:&quot;Kw65In8iFJPdfKJJI3p3GA&quot;,&quot;ti&quot;:&quot;characters&quot;,&quot;vs&quot;:{&quot;f&quot;:[825,674,501],&quot;i&quot;:{&quot;d&quot;:&quot;rtDyTNUl0L6WWD8tFhvsDQ&quot;,&quot;p&quot;:true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mpj619g3jGqmHG2cpY0qXw&quot;,&quot;gi&quot;:&quot;Kw65In8iFJPdfKJJI3p3GA&quot;,&quot;ti&quot;:&quot;characters&quot;,&quot;vs&quot;:{&quot;f&quot;:[825,674,551,580,592,607],&quot;i&quot;:{&quot;d&quot;:&quot;mpj619g3jGqmHG2cpY0qXw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ZRaFFeXNQ46DieqbkZwtpQ&quot;,&quot;gi&quot;:&quot;Kw65In8iFJPdfKJJI3p3GA&quot;,&quot;ti&quot;:&quot;characters&quot;,&quot;vs&quot;:{&quot;f&quot;:[825,674],&quot;i&quot;:{&quot;d&quot;:&quot;ZRaFFeXNQ46DieqbkZwtpQ&quot;,&quot;p&quot;:true}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qeudhJAylAlOqi75tVggog&quot;,&quot;gi&quot;:&quot;Kw65In8iFJPdfKJJI3p3GA&quot;,&quot;ti&quot;:&quot;characters&quot;,&quot;vs&quot;:{&quot;f&quot;:[825,674,529],&quot;i&quot;:{&quot;d&quot;:&quot;qeudhJAylAlOqi75tVggog&quot;,&quot;p&quot;:true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FULL_PATH" val="C:\Users\usuari\Downloads\MBruguera\CatDef\LLIÇONS\LLIÇÓ 13\Lliçó_13_N1_CT\quiz\quiz5.quiz"/>
  <p:tag name="ISPRING_QUIZ_RELATIVE_PATH" val="Lliçó_13_N1_CT\quiz\quiz5.quiz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_SX6HGp20MgJuszxzX-Pyg&quot;,&quot;gi&quot;:&quot;Kw65In8iFJPdfKJJI3p3GA&quot;,&quot;ti&quot;:&quot;characters&quot;,&quot;vs&quot;:{&quot;f&quot;:[825,674,529],&quot;i&quot;:{&quot;d&quot;:&quot;_SX6HGp20MgJuszxzX-Pyg&quot;,&quot;p&quot;:true}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3yxMuppQNgNPGDc-Lt_cMQ&quot;,&quot;gi&quot;:&quot;Kw65In8iFJPdfKJJI3p3GA&quot;,&quot;ti&quot;:&quot;characters&quot;,&quot;vs&quot;:{&quot;f&quot;:[825,674,529],&quot;i&quot;:{&quot;d&quot;:&quot;3yxMuppQNgNPGDc-Lt_cMQ&quot;,&quot;p&quot;:true}}}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536B3E856E114D9A0F128D2740EF3C" ma:contentTypeVersion="15" ma:contentTypeDescription="Crea un document nou" ma:contentTypeScope="" ma:versionID="33ba93f1bba4d6850953fc67c1c48dcb">
  <xsd:schema xmlns:xsd="http://www.w3.org/2001/XMLSchema" xmlns:xs="http://www.w3.org/2001/XMLSchema" xmlns:p="http://schemas.microsoft.com/office/2006/metadata/properties" xmlns:ns2="6634ef0f-8284-4f24-8eee-01f4c46a1b43" xmlns:ns3="5f4cd859-d425-42d9-aada-39d41c60c1f8" targetNamespace="http://schemas.microsoft.com/office/2006/metadata/properties" ma:root="true" ma:fieldsID="d4e40d85d96a0aff56fb07a7f94e9b34" ns2:_="" ns3:_="">
    <xsd:import namespace="6634ef0f-8284-4f24-8eee-01f4c46a1b43"/>
    <xsd:import namespace="5f4cd859-d425-42d9-aada-39d41c60c1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4ef0f-8284-4f24-8eee-01f4c46a1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es de la imatge" ma:readOnly="false" ma:fieldId="{5cf76f15-5ced-4ddc-b409-7134ff3c332f}" ma:taxonomyMulti="true" ma:sspId="d428ab8e-4d73-4f28-9b9b-be95a01e92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4cd859-d425-42d9-aada-39d41c60c1f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941a14a-6689-4c04-8b09-a481c127ebf8}" ma:internalName="TaxCatchAll" ma:showField="CatchAllData" ma:web="5f4cd859-d425-42d9-aada-39d41c60c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4cd859-d425-42d9-aada-39d41c60c1f8" xsi:nil="true"/>
    <lcf76f155ced4ddcb4097134ff3c332f xmlns="6634ef0f-8284-4f24-8eee-01f4c46a1b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5D30A7-EE7F-4373-B21C-BD0166CA7CA2}"/>
</file>

<file path=customXml/itemProps2.xml><?xml version="1.0" encoding="utf-8"?>
<ds:datastoreItem xmlns:ds="http://schemas.openxmlformats.org/officeDocument/2006/customXml" ds:itemID="{57A26760-3BCA-4168-8B3B-9C1ACA0C5FE7}"/>
</file>

<file path=customXml/itemProps3.xml><?xml version="1.0" encoding="utf-8"?>
<ds:datastoreItem xmlns:ds="http://schemas.openxmlformats.org/officeDocument/2006/customXml" ds:itemID="{6023CD93-0938-47B8-A14B-257863DE296A}"/>
</file>

<file path=docProps/app.xml><?xml version="1.0" encoding="utf-8"?>
<Properties xmlns="http://schemas.openxmlformats.org/officeDocument/2006/extended-properties" xmlns:vt="http://schemas.openxmlformats.org/officeDocument/2006/docPropsVTypes">
  <TotalTime>25810</TotalTime>
  <Words>4719</Words>
  <Application>Microsoft Office PowerPoint</Application>
  <PresentationFormat>Widescreen</PresentationFormat>
  <Paragraphs>656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Segoe UI</vt:lpstr>
      <vt:lpstr>Segoe UI Semibold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Lliçó_13_N1_CT</dc:title>
  <dc:creator>Filomena Soares</dc:creator>
  <cp:lastModifiedBy>usuari</cp:lastModifiedBy>
  <cp:revision>449</cp:revision>
  <dcterms:created xsi:type="dcterms:W3CDTF">2019-03-25T06:42:45Z</dcterms:created>
  <dcterms:modified xsi:type="dcterms:W3CDTF">2021-07-28T11:20:19Z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0x01010083536B3E856E114D9A0F128D2740EF3C</vt:lpwstr>
  </property>
</Properties>
</file>