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2.xml" ContentType="application/vnd.openxmlformats-officedocument.presentationml.slide+xml"/>
  <Override PartName="/ppt/slides/slide24.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1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2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33.xml" ContentType="application/vnd.openxmlformats-officedocument.presentationml.slide+xml"/>
  <Override PartName="/ppt/slides/slide6.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24.xml" ContentType="application/vnd.openxmlformats-officedocument.presentationml.notesSlide+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75" r:id="rId2"/>
    <p:sldId id="277" r:id="rId3"/>
    <p:sldId id="285" r:id="rId4"/>
    <p:sldId id="286" r:id="rId5"/>
    <p:sldId id="287" r:id="rId6"/>
    <p:sldId id="289" r:id="rId7"/>
    <p:sldId id="290" r:id="rId8"/>
    <p:sldId id="291" r:id="rId9"/>
    <p:sldId id="311" r:id="rId10"/>
    <p:sldId id="278" r:id="rId11"/>
    <p:sldId id="292" r:id="rId12"/>
    <p:sldId id="293" r:id="rId13"/>
    <p:sldId id="316" r:id="rId14"/>
    <p:sldId id="279" r:id="rId15"/>
    <p:sldId id="295" r:id="rId16"/>
    <p:sldId id="296" r:id="rId17"/>
    <p:sldId id="297" r:id="rId18"/>
    <p:sldId id="299" r:id="rId19"/>
    <p:sldId id="298" r:id="rId20"/>
    <p:sldId id="300" r:id="rId21"/>
    <p:sldId id="301" r:id="rId22"/>
    <p:sldId id="280" r:id="rId23"/>
    <p:sldId id="302" r:id="rId24"/>
    <p:sldId id="303" r:id="rId25"/>
    <p:sldId id="304" r:id="rId26"/>
    <p:sldId id="305" r:id="rId27"/>
    <p:sldId id="306" r:id="rId28"/>
    <p:sldId id="307" r:id="rId29"/>
    <p:sldId id="308" r:id="rId30"/>
    <p:sldId id="309" r:id="rId31"/>
    <p:sldId id="284" r:id="rId32"/>
    <p:sldId id="317" r:id="rId33"/>
    <p:sldId id="283" r:id="rId34"/>
  </p:sldIdLst>
  <p:sldSz cx="12192000" cy="6858000"/>
  <p:notesSz cx="6858000" cy="9144000"/>
  <p:custDataLst>
    <p:tags r:id="rId36"/>
  </p:custData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4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E4F"/>
    <a:srgbClr val="29A6FF"/>
    <a:srgbClr val="0C2B8E"/>
    <a:srgbClr val="F6FAF7"/>
    <a:srgbClr val="F68D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55" autoAdjust="0"/>
    <p:restoredTop sz="94660"/>
  </p:normalViewPr>
  <p:slideViewPr>
    <p:cSldViewPr snapToGrid="0" showGuides="1">
      <p:cViewPr varScale="1">
        <p:scale>
          <a:sx n="72" d="100"/>
          <a:sy n="72" d="100"/>
        </p:scale>
        <p:origin x="756" y="90"/>
      </p:cViewPr>
      <p:guideLst>
        <p:guide orient="horz" pos="2160"/>
        <p:guide pos="440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dirty="0"/>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62C76-F21B-46E4-9A5E-C6DEC3B14639}" type="datetimeFigureOut">
              <a:rPr lang="pt-PT" smtClean="0"/>
              <a:t>22/08/2021</a:t>
            </a:fld>
            <a:endParaRPr lang="pt-PT" dirty="0"/>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dirty="0"/>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dirty="0"/>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BDBD3-B502-479F-AE9E-6BC9D244DDCC}" type="slidenum">
              <a:rPr lang="pt-PT" smtClean="0"/>
              <a:t>‹#›</a:t>
            </a:fld>
            <a:endParaRPr lang="pt-PT" dirty="0"/>
          </a:p>
        </p:txBody>
      </p:sp>
    </p:spTree>
    <p:extLst>
      <p:ext uri="{BB962C8B-B14F-4D97-AF65-F5344CB8AC3E}">
        <p14:creationId xmlns:p14="http://schemas.microsoft.com/office/powerpoint/2010/main" val="701184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1</a:t>
            </a:fld>
            <a:endParaRPr lang="pt-PT" dirty="0"/>
          </a:p>
        </p:txBody>
      </p:sp>
    </p:spTree>
    <p:extLst>
      <p:ext uri="{BB962C8B-B14F-4D97-AF65-F5344CB8AC3E}">
        <p14:creationId xmlns:p14="http://schemas.microsoft.com/office/powerpoint/2010/main" val="3466995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10</a:t>
            </a:fld>
            <a:endParaRPr lang="pt-PT" dirty="0"/>
          </a:p>
        </p:txBody>
      </p:sp>
    </p:spTree>
    <p:extLst>
      <p:ext uri="{BB962C8B-B14F-4D97-AF65-F5344CB8AC3E}">
        <p14:creationId xmlns:p14="http://schemas.microsoft.com/office/powerpoint/2010/main" val="365389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11</a:t>
            </a:fld>
            <a:endParaRPr lang="pt-PT" dirty="0"/>
          </a:p>
        </p:txBody>
      </p:sp>
    </p:spTree>
    <p:extLst>
      <p:ext uri="{BB962C8B-B14F-4D97-AF65-F5344CB8AC3E}">
        <p14:creationId xmlns:p14="http://schemas.microsoft.com/office/powerpoint/2010/main" val="801720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12</a:t>
            </a:fld>
            <a:endParaRPr lang="pt-PT" dirty="0"/>
          </a:p>
        </p:txBody>
      </p:sp>
    </p:spTree>
    <p:extLst>
      <p:ext uri="{BB962C8B-B14F-4D97-AF65-F5344CB8AC3E}">
        <p14:creationId xmlns:p14="http://schemas.microsoft.com/office/powerpoint/2010/main" val="3040908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13</a:t>
            </a:fld>
            <a:endParaRPr lang="pt-PT" dirty="0"/>
          </a:p>
        </p:txBody>
      </p:sp>
    </p:spTree>
    <p:extLst>
      <p:ext uri="{BB962C8B-B14F-4D97-AF65-F5344CB8AC3E}">
        <p14:creationId xmlns:p14="http://schemas.microsoft.com/office/powerpoint/2010/main" val="2937951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14</a:t>
            </a:fld>
            <a:endParaRPr lang="pt-PT" dirty="0"/>
          </a:p>
        </p:txBody>
      </p:sp>
    </p:spTree>
    <p:extLst>
      <p:ext uri="{BB962C8B-B14F-4D97-AF65-F5344CB8AC3E}">
        <p14:creationId xmlns:p14="http://schemas.microsoft.com/office/powerpoint/2010/main" val="174111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15</a:t>
            </a:fld>
            <a:endParaRPr lang="pt-PT" dirty="0"/>
          </a:p>
        </p:txBody>
      </p:sp>
    </p:spTree>
    <p:extLst>
      <p:ext uri="{BB962C8B-B14F-4D97-AF65-F5344CB8AC3E}">
        <p14:creationId xmlns:p14="http://schemas.microsoft.com/office/powerpoint/2010/main" val="493251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16</a:t>
            </a:fld>
            <a:endParaRPr lang="pt-PT" dirty="0"/>
          </a:p>
        </p:txBody>
      </p:sp>
    </p:spTree>
    <p:extLst>
      <p:ext uri="{BB962C8B-B14F-4D97-AF65-F5344CB8AC3E}">
        <p14:creationId xmlns:p14="http://schemas.microsoft.com/office/powerpoint/2010/main" val="945350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17</a:t>
            </a:fld>
            <a:endParaRPr lang="pt-PT" dirty="0"/>
          </a:p>
        </p:txBody>
      </p:sp>
    </p:spTree>
    <p:extLst>
      <p:ext uri="{BB962C8B-B14F-4D97-AF65-F5344CB8AC3E}">
        <p14:creationId xmlns:p14="http://schemas.microsoft.com/office/powerpoint/2010/main" val="1695871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18</a:t>
            </a:fld>
            <a:endParaRPr lang="pt-PT" dirty="0"/>
          </a:p>
        </p:txBody>
      </p:sp>
    </p:spTree>
    <p:extLst>
      <p:ext uri="{BB962C8B-B14F-4D97-AF65-F5344CB8AC3E}">
        <p14:creationId xmlns:p14="http://schemas.microsoft.com/office/powerpoint/2010/main" val="985430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19</a:t>
            </a:fld>
            <a:endParaRPr lang="pt-PT" dirty="0"/>
          </a:p>
        </p:txBody>
      </p:sp>
    </p:spTree>
    <p:extLst>
      <p:ext uri="{BB962C8B-B14F-4D97-AF65-F5344CB8AC3E}">
        <p14:creationId xmlns:p14="http://schemas.microsoft.com/office/powerpoint/2010/main" val="228316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2</a:t>
            </a:fld>
            <a:endParaRPr lang="pt-PT" dirty="0"/>
          </a:p>
        </p:txBody>
      </p:sp>
    </p:spTree>
    <p:extLst>
      <p:ext uri="{BB962C8B-B14F-4D97-AF65-F5344CB8AC3E}">
        <p14:creationId xmlns:p14="http://schemas.microsoft.com/office/powerpoint/2010/main" val="6342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20</a:t>
            </a:fld>
            <a:endParaRPr lang="pt-PT" dirty="0"/>
          </a:p>
        </p:txBody>
      </p:sp>
    </p:spTree>
    <p:extLst>
      <p:ext uri="{BB962C8B-B14F-4D97-AF65-F5344CB8AC3E}">
        <p14:creationId xmlns:p14="http://schemas.microsoft.com/office/powerpoint/2010/main" val="2831692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21</a:t>
            </a:fld>
            <a:endParaRPr lang="pt-PT" dirty="0"/>
          </a:p>
        </p:txBody>
      </p:sp>
    </p:spTree>
    <p:extLst>
      <p:ext uri="{BB962C8B-B14F-4D97-AF65-F5344CB8AC3E}">
        <p14:creationId xmlns:p14="http://schemas.microsoft.com/office/powerpoint/2010/main" val="3494613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22</a:t>
            </a:fld>
            <a:endParaRPr lang="pt-PT" dirty="0"/>
          </a:p>
        </p:txBody>
      </p:sp>
    </p:spTree>
    <p:extLst>
      <p:ext uri="{BB962C8B-B14F-4D97-AF65-F5344CB8AC3E}">
        <p14:creationId xmlns:p14="http://schemas.microsoft.com/office/powerpoint/2010/main" val="2696535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23</a:t>
            </a:fld>
            <a:endParaRPr lang="pt-PT" dirty="0"/>
          </a:p>
        </p:txBody>
      </p:sp>
    </p:spTree>
    <p:extLst>
      <p:ext uri="{BB962C8B-B14F-4D97-AF65-F5344CB8AC3E}">
        <p14:creationId xmlns:p14="http://schemas.microsoft.com/office/powerpoint/2010/main" val="2373975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24</a:t>
            </a:fld>
            <a:endParaRPr lang="pt-PT" dirty="0"/>
          </a:p>
        </p:txBody>
      </p:sp>
    </p:spTree>
    <p:extLst>
      <p:ext uri="{BB962C8B-B14F-4D97-AF65-F5344CB8AC3E}">
        <p14:creationId xmlns:p14="http://schemas.microsoft.com/office/powerpoint/2010/main" val="1709088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25</a:t>
            </a:fld>
            <a:endParaRPr lang="pt-PT" dirty="0"/>
          </a:p>
        </p:txBody>
      </p:sp>
    </p:spTree>
    <p:extLst>
      <p:ext uri="{BB962C8B-B14F-4D97-AF65-F5344CB8AC3E}">
        <p14:creationId xmlns:p14="http://schemas.microsoft.com/office/powerpoint/2010/main" val="2270066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26</a:t>
            </a:fld>
            <a:endParaRPr lang="pt-PT" dirty="0"/>
          </a:p>
        </p:txBody>
      </p:sp>
    </p:spTree>
    <p:extLst>
      <p:ext uri="{BB962C8B-B14F-4D97-AF65-F5344CB8AC3E}">
        <p14:creationId xmlns:p14="http://schemas.microsoft.com/office/powerpoint/2010/main" val="1282212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27</a:t>
            </a:fld>
            <a:endParaRPr lang="pt-PT" dirty="0"/>
          </a:p>
        </p:txBody>
      </p:sp>
    </p:spTree>
    <p:extLst>
      <p:ext uri="{BB962C8B-B14F-4D97-AF65-F5344CB8AC3E}">
        <p14:creationId xmlns:p14="http://schemas.microsoft.com/office/powerpoint/2010/main" val="3847118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28</a:t>
            </a:fld>
            <a:endParaRPr lang="pt-PT" dirty="0"/>
          </a:p>
        </p:txBody>
      </p:sp>
    </p:spTree>
    <p:extLst>
      <p:ext uri="{BB962C8B-B14F-4D97-AF65-F5344CB8AC3E}">
        <p14:creationId xmlns:p14="http://schemas.microsoft.com/office/powerpoint/2010/main" val="254625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29</a:t>
            </a:fld>
            <a:endParaRPr lang="pt-PT" dirty="0"/>
          </a:p>
        </p:txBody>
      </p:sp>
    </p:spTree>
    <p:extLst>
      <p:ext uri="{BB962C8B-B14F-4D97-AF65-F5344CB8AC3E}">
        <p14:creationId xmlns:p14="http://schemas.microsoft.com/office/powerpoint/2010/main" val="3847729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3</a:t>
            </a:fld>
            <a:endParaRPr lang="pt-PT" dirty="0"/>
          </a:p>
        </p:txBody>
      </p:sp>
    </p:spTree>
    <p:extLst>
      <p:ext uri="{BB962C8B-B14F-4D97-AF65-F5344CB8AC3E}">
        <p14:creationId xmlns:p14="http://schemas.microsoft.com/office/powerpoint/2010/main" val="4218750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30</a:t>
            </a:fld>
            <a:endParaRPr lang="pt-PT" dirty="0"/>
          </a:p>
        </p:txBody>
      </p:sp>
    </p:spTree>
    <p:extLst>
      <p:ext uri="{BB962C8B-B14F-4D97-AF65-F5344CB8AC3E}">
        <p14:creationId xmlns:p14="http://schemas.microsoft.com/office/powerpoint/2010/main" val="3707812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31</a:t>
            </a:fld>
            <a:endParaRPr lang="pt-PT" dirty="0"/>
          </a:p>
        </p:txBody>
      </p:sp>
    </p:spTree>
    <p:extLst>
      <p:ext uri="{BB962C8B-B14F-4D97-AF65-F5344CB8AC3E}">
        <p14:creationId xmlns:p14="http://schemas.microsoft.com/office/powerpoint/2010/main" val="1029344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32</a:t>
            </a:fld>
            <a:endParaRPr lang="pt-PT" dirty="0"/>
          </a:p>
        </p:txBody>
      </p:sp>
    </p:spTree>
    <p:extLst>
      <p:ext uri="{BB962C8B-B14F-4D97-AF65-F5344CB8AC3E}">
        <p14:creationId xmlns:p14="http://schemas.microsoft.com/office/powerpoint/2010/main" val="1844689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33</a:t>
            </a:fld>
            <a:endParaRPr lang="pt-PT" dirty="0"/>
          </a:p>
        </p:txBody>
      </p:sp>
    </p:spTree>
    <p:extLst>
      <p:ext uri="{BB962C8B-B14F-4D97-AF65-F5344CB8AC3E}">
        <p14:creationId xmlns:p14="http://schemas.microsoft.com/office/powerpoint/2010/main" val="3937566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4</a:t>
            </a:fld>
            <a:endParaRPr lang="pt-PT" dirty="0"/>
          </a:p>
        </p:txBody>
      </p:sp>
    </p:spTree>
    <p:extLst>
      <p:ext uri="{BB962C8B-B14F-4D97-AF65-F5344CB8AC3E}">
        <p14:creationId xmlns:p14="http://schemas.microsoft.com/office/powerpoint/2010/main" val="3217892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5</a:t>
            </a:fld>
            <a:endParaRPr lang="pt-PT" dirty="0"/>
          </a:p>
        </p:txBody>
      </p:sp>
    </p:spTree>
    <p:extLst>
      <p:ext uri="{BB962C8B-B14F-4D97-AF65-F5344CB8AC3E}">
        <p14:creationId xmlns:p14="http://schemas.microsoft.com/office/powerpoint/2010/main" val="628448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6</a:t>
            </a:fld>
            <a:endParaRPr lang="pt-PT" dirty="0"/>
          </a:p>
        </p:txBody>
      </p:sp>
    </p:spTree>
    <p:extLst>
      <p:ext uri="{BB962C8B-B14F-4D97-AF65-F5344CB8AC3E}">
        <p14:creationId xmlns:p14="http://schemas.microsoft.com/office/powerpoint/2010/main" val="367495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7</a:t>
            </a:fld>
            <a:endParaRPr lang="pt-PT" dirty="0"/>
          </a:p>
        </p:txBody>
      </p:sp>
    </p:spTree>
    <p:extLst>
      <p:ext uri="{BB962C8B-B14F-4D97-AF65-F5344CB8AC3E}">
        <p14:creationId xmlns:p14="http://schemas.microsoft.com/office/powerpoint/2010/main" val="2875109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8</a:t>
            </a:fld>
            <a:endParaRPr lang="pt-PT" dirty="0"/>
          </a:p>
        </p:txBody>
      </p:sp>
    </p:spTree>
    <p:extLst>
      <p:ext uri="{BB962C8B-B14F-4D97-AF65-F5344CB8AC3E}">
        <p14:creationId xmlns:p14="http://schemas.microsoft.com/office/powerpoint/2010/main" val="400909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5"/>
          </p:nvPr>
        </p:nvSpPr>
        <p:spPr/>
        <p:txBody>
          <a:bodyPr/>
          <a:lstStyle/>
          <a:p>
            <a:fld id="{45FBDBD3-B502-479F-AE9E-6BC9D244DDCC}" type="slidenum">
              <a:rPr lang="pt-PT" smtClean="0"/>
              <a:t>9</a:t>
            </a:fld>
            <a:endParaRPr lang="pt-PT" dirty="0"/>
          </a:p>
        </p:txBody>
      </p:sp>
    </p:spTree>
    <p:extLst>
      <p:ext uri="{BB962C8B-B14F-4D97-AF65-F5344CB8AC3E}">
        <p14:creationId xmlns:p14="http://schemas.microsoft.com/office/powerpoint/2010/main" val="34264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F3A851-915A-43EC-AE8C-0786A678FA42}"/>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C39921D8-2575-43B3-9702-EC5AE77540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D94AA227-2A47-4571-9414-5392D37AB8E1}"/>
              </a:ext>
            </a:extLst>
          </p:cNvPr>
          <p:cNvSpPr>
            <a:spLocks noGrp="1"/>
          </p:cNvSpPr>
          <p:nvPr>
            <p:ph type="dt" sz="half" idx="10"/>
          </p:nvPr>
        </p:nvSpPr>
        <p:spPr/>
        <p:txBody>
          <a:bodyPr/>
          <a:lstStyle/>
          <a:p>
            <a:fld id="{E5BE942A-EB8E-4ACC-9BE4-13A8A2B6CB8B}" type="datetimeFigureOut">
              <a:rPr lang="pt-PT" smtClean="0"/>
              <a:t>22/08/2021</a:t>
            </a:fld>
            <a:endParaRPr lang="pt-PT" dirty="0"/>
          </a:p>
        </p:txBody>
      </p:sp>
      <p:sp>
        <p:nvSpPr>
          <p:cNvPr id="5" name="Marcador de Posição do Rodapé 4">
            <a:extLst>
              <a:ext uri="{FF2B5EF4-FFF2-40B4-BE49-F238E27FC236}">
                <a16:creationId xmlns:a16="http://schemas.microsoft.com/office/drawing/2014/main" id="{3422807B-7CE4-45E1-8607-852463B62BCF}"/>
              </a:ext>
            </a:extLst>
          </p:cNvPr>
          <p:cNvSpPr>
            <a:spLocks noGrp="1"/>
          </p:cNvSpPr>
          <p:nvPr>
            <p:ph type="ftr" sz="quarter" idx="11"/>
          </p:nvPr>
        </p:nvSpPr>
        <p:spPr/>
        <p:txBody>
          <a:bodyPr/>
          <a:lstStyle/>
          <a:p>
            <a:endParaRPr lang="pt-PT" dirty="0"/>
          </a:p>
        </p:txBody>
      </p:sp>
      <p:sp>
        <p:nvSpPr>
          <p:cNvPr id="6" name="Marcador de Posição do Número do Diapositivo 5">
            <a:extLst>
              <a:ext uri="{FF2B5EF4-FFF2-40B4-BE49-F238E27FC236}">
                <a16:creationId xmlns:a16="http://schemas.microsoft.com/office/drawing/2014/main" id="{4BB055A6-3B83-4C9E-9C3D-FC7756AF1B66}"/>
              </a:ext>
            </a:extLst>
          </p:cNvPr>
          <p:cNvSpPr>
            <a:spLocks noGrp="1"/>
          </p:cNvSpPr>
          <p:nvPr>
            <p:ph type="sldNum" sz="quarter" idx="12"/>
          </p:nvPr>
        </p:nvSpPr>
        <p:spPr/>
        <p:txBody>
          <a:bodyPr/>
          <a:lstStyle/>
          <a:p>
            <a:fld id="{E4C012F4-718B-43EE-9A95-C2A75B3DBCEE}" type="slidenum">
              <a:rPr lang="pt-PT" smtClean="0"/>
              <a:t>‹#›</a:t>
            </a:fld>
            <a:endParaRPr lang="pt-PT" dirty="0"/>
          </a:p>
        </p:txBody>
      </p:sp>
    </p:spTree>
    <p:extLst>
      <p:ext uri="{BB962C8B-B14F-4D97-AF65-F5344CB8AC3E}">
        <p14:creationId xmlns:p14="http://schemas.microsoft.com/office/powerpoint/2010/main" val="38750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B404E8-E597-4C07-BB74-BF4D4CAD9300}"/>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5B3A1759-C42D-484F-B6FE-5211FB4DDBD8}"/>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43620816-20D3-4CA5-BACC-8369C20838B5}"/>
              </a:ext>
            </a:extLst>
          </p:cNvPr>
          <p:cNvSpPr>
            <a:spLocks noGrp="1"/>
          </p:cNvSpPr>
          <p:nvPr>
            <p:ph type="dt" sz="half" idx="10"/>
          </p:nvPr>
        </p:nvSpPr>
        <p:spPr/>
        <p:txBody>
          <a:bodyPr/>
          <a:lstStyle/>
          <a:p>
            <a:fld id="{E5BE942A-EB8E-4ACC-9BE4-13A8A2B6CB8B}" type="datetimeFigureOut">
              <a:rPr lang="pt-PT" smtClean="0"/>
              <a:t>22/08/2021</a:t>
            </a:fld>
            <a:endParaRPr lang="pt-PT" dirty="0"/>
          </a:p>
        </p:txBody>
      </p:sp>
      <p:sp>
        <p:nvSpPr>
          <p:cNvPr id="5" name="Marcador de Posição do Rodapé 4">
            <a:extLst>
              <a:ext uri="{FF2B5EF4-FFF2-40B4-BE49-F238E27FC236}">
                <a16:creationId xmlns:a16="http://schemas.microsoft.com/office/drawing/2014/main" id="{3BEF7277-356C-4899-9171-6C916EC26A8A}"/>
              </a:ext>
            </a:extLst>
          </p:cNvPr>
          <p:cNvSpPr>
            <a:spLocks noGrp="1"/>
          </p:cNvSpPr>
          <p:nvPr>
            <p:ph type="ftr" sz="quarter" idx="11"/>
          </p:nvPr>
        </p:nvSpPr>
        <p:spPr/>
        <p:txBody>
          <a:bodyPr/>
          <a:lstStyle/>
          <a:p>
            <a:endParaRPr lang="pt-PT" dirty="0"/>
          </a:p>
        </p:txBody>
      </p:sp>
      <p:sp>
        <p:nvSpPr>
          <p:cNvPr id="6" name="Marcador de Posição do Número do Diapositivo 5">
            <a:extLst>
              <a:ext uri="{FF2B5EF4-FFF2-40B4-BE49-F238E27FC236}">
                <a16:creationId xmlns:a16="http://schemas.microsoft.com/office/drawing/2014/main" id="{F4B7C42C-48DF-41DF-A1E8-DBC4C6919D99}"/>
              </a:ext>
            </a:extLst>
          </p:cNvPr>
          <p:cNvSpPr>
            <a:spLocks noGrp="1"/>
          </p:cNvSpPr>
          <p:nvPr>
            <p:ph type="sldNum" sz="quarter" idx="12"/>
          </p:nvPr>
        </p:nvSpPr>
        <p:spPr/>
        <p:txBody>
          <a:bodyPr/>
          <a:lstStyle/>
          <a:p>
            <a:fld id="{E4C012F4-718B-43EE-9A95-C2A75B3DBCEE}" type="slidenum">
              <a:rPr lang="pt-PT" smtClean="0"/>
              <a:t>‹#›</a:t>
            </a:fld>
            <a:endParaRPr lang="pt-PT" dirty="0"/>
          </a:p>
        </p:txBody>
      </p:sp>
    </p:spTree>
    <p:extLst>
      <p:ext uri="{BB962C8B-B14F-4D97-AF65-F5344CB8AC3E}">
        <p14:creationId xmlns:p14="http://schemas.microsoft.com/office/powerpoint/2010/main" val="62812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3A42FF2-B970-4361-9457-7007ADCA6FF8}"/>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D4C938BA-B64D-4730-871B-5A68C9D4B41E}"/>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B099BFCE-1D6D-4AB6-870D-C1993FBCB491}"/>
              </a:ext>
            </a:extLst>
          </p:cNvPr>
          <p:cNvSpPr>
            <a:spLocks noGrp="1"/>
          </p:cNvSpPr>
          <p:nvPr>
            <p:ph type="dt" sz="half" idx="10"/>
          </p:nvPr>
        </p:nvSpPr>
        <p:spPr/>
        <p:txBody>
          <a:bodyPr/>
          <a:lstStyle/>
          <a:p>
            <a:fld id="{E5BE942A-EB8E-4ACC-9BE4-13A8A2B6CB8B}" type="datetimeFigureOut">
              <a:rPr lang="pt-PT" smtClean="0"/>
              <a:t>22/08/2021</a:t>
            </a:fld>
            <a:endParaRPr lang="pt-PT" dirty="0"/>
          </a:p>
        </p:txBody>
      </p:sp>
      <p:sp>
        <p:nvSpPr>
          <p:cNvPr id="5" name="Marcador de Posição do Rodapé 4">
            <a:extLst>
              <a:ext uri="{FF2B5EF4-FFF2-40B4-BE49-F238E27FC236}">
                <a16:creationId xmlns:a16="http://schemas.microsoft.com/office/drawing/2014/main" id="{9EE43DC9-BED3-435E-B505-C9F7C1ABFE8D}"/>
              </a:ext>
            </a:extLst>
          </p:cNvPr>
          <p:cNvSpPr>
            <a:spLocks noGrp="1"/>
          </p:cNvSpPr>
          <p:nvPr>
            <p:ph type="ftr" sz="quarter" idx="11"/>
          </p:nvPr>
        </p:nvSpPr>
        <p:spPr/>
        <p:txBody>
          <a:bodyPr/>
          <a:lstStyle/>
          <a:p>
            <a:endParaRPr lang="pt-PT" dirty="0"/>
          </a:p>
        </p:txBody>
      </p:sp>
      <p:sp>
        <p:nvSpPr>
          <p:cNvPr id="6" name="Marcador de Posição do Número do Diapositivo 5">
            <a:extLst>
              <a:ext uri="{FF2B5EF4-FFF2-40B4-BE49-F238E27FC236}">
                <a16:creationId xmlns:a16="http://schemas.microsoft.com/office/drawing/2014/main" id="{51CFC6B0-1AC4-42B4-9FCF-725358EB0C6B}"/>
              </a:ext>
            </a:extLst>
          </p:cNvPr>
          <p:cNvSpPr>
            <a:spLocks noGrp="1"/>
          </p:cNvSpPr>
          <p:nvPr>
            <p:ph type="sldNum" sz="quarter" idx="12"/>
          </p:nvPr>
        </p:nvSpPr>
        <p:spPr/>
        <p:txBody>
          <a:bodyPr/>
          <a:lstStyle/>
          <a:p>
            <a:fld id="{E4C012F4-718B-43EE-9A95-C2A75B3DBCEE}" type="slidenum">
              <a:rPr lang="pt-PT" smtClean="0"/>
              <a:t>‹#›</a:t>
            </a:fld>
            <a:endParaRPr lang="pt-PT" dirty="0"/>
          </a:p>
        </p:txBody>
      </p:sp>
    </p:spTree>
    <p:extLst>
      <p:ext uri="{BB962C8B-B14F-4D97-AF65-F5344CB8AC3E}">
        <p14:creationId xmlns:p14="http://schemas.microsoft.com/office/powerpoint/2010/main" val="3755036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13C48F-9E82-42D0-A518-EEF039F40629}"/>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AF007266-2652-47EB-8EEB-7DE66998E7BB}"/>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F99E9F49-C207-41BE-B3F7-8493B26EC23E}"/>
              </a:ext>
            </a:extLst>
          </p:cNvPr>
          <p:cNvSpPr>
            <a:spLocks noGrp="1"/>
          </p:cNvSpPr>
          <p:nvPr>
            <p:ph type="dt" sz="half" idx="10"/>
          </p:nvPr>
        </p:nvSpPr>
        <p:spPr/>
        <p:txBody>
          <a:bodyPr/>
          <a:lstStyle/>
          <a:p>
            <a:fld id="{E5BE942A-EB8E-4ACC-9BE4-13A8A2B6CB8B}" type="datetimeFigureOut">
              <a:rPr lang="pt-PT" smtClean="0"/>
              <a:t>22/08/2021</a:t>
            </a:fld>
            <a:endParaRPr lang="pt-PT" dirty="0"/>
          </a:p>
        </p:txBody>
      </p:sp>
      <p:sp>
        <p:nvSpPr>
          <p:cNvPr id="5" name="Marcador de Posição do Rodapé 4">
            <a:extLst>
              <a:ext uri="{FF2B5EF4-FFF2-40B4-BE49-F238E27FC236}">
                <a16:creationId xmlns:a16="http://schemas.microsoft.com/office/drawing/2014/main" id="{D7315FC7-1635-476B-9000-0E22AF78B22B}"/>
              </a:ext>
            </a:extLst>
          </p:cNvPr>
          <p:cNvSpPr>
            <a:spLocks noGrp="1"/>
          </p:cNvSpPr>
          <p:nvPr>
            <p:ph type="ftr" sz="quarter" idx="11"/>
          </p:nvPr>
        </p:nvSpPr>
        <p:spPr/>
        <p:txBody>
          <a:bodyPr/>
          <a:lstStyle/>
          <a:p>
            <a:endParaRPr lang="pt-PT" dirty="0"/>
          </a:p>
        </p:txBody>
      </p:sp>
      <p:sp>
        <p:nvSpPr>
          <p:cNvPr id="6" name="Marcador de Posição do Número do Diapositivo 5">
            <a:extLst>
              <a:ext uri="{FF2B5EF4-FFF2-40B4-BE49-F238E27FC236}">
                <a16:creationId xmlns:a16="http://schemas.microsoft.com/office/drawing/2014/main" id="{1E9EC9F1-6CD2-41B7-AD66-5DC309090AEE}"/>
              </a:ext>
            </a:extLst>
          </p:cNvPr>
          <p:cNvSpPr>
            <a:spLocks noGrp="1"/>
          </p:cNvSpPr>
          <p:nvPr>
            <p:ph type="sldNum" sz="quarter" idx="12"/>
          </p:nvPr>
        </p:nvSpPr>
        <p:spPr/>
        <p:txBody>
          <a:bodyPr/>
          <a:lstStyle/>
          <a:p>
            <a:fld id="{E4C012F4-718B-43EE-9A95-C2A75B3DBCEE}" type="slidenum">
              <a:rPr lang="pt-PT" smtClean="0"/>
              <a:t>‹#›</a:t>
            </a:fld>
            <a:endParaRPr lang="pt-PT" dirty="0"/>
          </a:p>
        </p:txBody>
      </p:sp>
    </p:spTree>
    <p:extLst>
      <p:ext uri="{BB962C8B-B14F-4D97-AF65-F5344CB8AC3E}">
        <p14:creationId xmlns:p14="http://schemas.microsoft.com/office/powerpoint/2010/main" val="425768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F4885C-EAEC-41F3-A2CA-04EAD4B37E5B}"/>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66AECBF7-9FA9-4769-B113-B72AC75F4D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EFC92701-187A-4974-B8D5-2BEA676DAD84}"/>
              </a:ext>
            </a:extLst>
          </p:cNvPr>
          <p:cNvSpPr>
            <a:spLocks noGrp="1"/>
          </p:cNvSpPr>
          <p:nvPr>
            <p:ph type="dt" sz="half" idx="10"/>
          </p:nvPr>
        </p:nvSpPr>
        <p:spPr/>
        <p:txBody>
          <a:bodyPr/>
          <a:lstStyle/>
          <a:p>
            <a:fld id="{E5BE942A-EB8E-4ACC-9BE4-13A8A2B6CB8B}" type="datetimeFigureOut">
              <a:rPr lang="pt-PT" smtClean="0"/>
              <a:t>22/08/2021</a:t>
            </a:fld>
            <a:endParaRPr lang="pt-PT" dirty="0"/>
          </a:p>
        </p:txBody>
      </p:sp>
      <p:sp>
        <p:nvSpPr>
          <p:cNvPr id="5" name="Marcador de Posição do Rodapé 4">
            <a:extLst>
              <a:ext uri="{FF2B5EF4-FFF2-40B4-BE49-F238E27FC236}">
                <a16:creationId xmlns:a16="http://schemas.microsoft.com/office/drawing/2014/main" id="{2C6466A5-3CC2-430E-8467-097DFBD2FE0B}"/>
              </a:ext>
            </a:extLst>
          </p:cNvPr>
          <p:cNvSpPr>
            <a:spLocks noGrp="1"/>
          </p:cNvSpPr>
          <p:nvPr>
            <p:ph type="ftr" sz="quarter" idx="11"/>
          </p:nvPr>
        </p:nvSpPr>
        <p:spPr/>
        <p:txBody>
          <a:bodyPr/>
          <a:lstStyle/>
          <a:p>
            <a:endParaRPr lang="pt-PT" dirty="0"/>
          </a:p>
        </p:txBody>
      </p:sp>
      <p:sp>
        <p:nvSpPr>
          <p:cNvPr id="6" name="Marcador de Posição do Número do Diapositivo 5">
            <a:extLst>
              <a:ext uri="{FF2B5EF4-FFF2-40B4-BE49-F238E27FC236}">
                <a16:creationId xmlns:a16="http://schemas.microsoft.com/office/drawing/2014/main" id="{605397F6-31CB-4F08-BF99-9FB694DE7367}"/>
              </a:ext>
            </a:extLst>
          </p:cNvPr>
          <p:cNvSpPr>
            <a:spLocks noGrp="1"/>
          </p:cNvSpPr>
          <p:nvPr>
            <p:ph type="sldNum" sz="quarter" idx="12"/>
          </p:nvPr>
        </p:nvSpPr>
        <p:spPr/>
        <p:txBody>
          <a:bodyPr/>
          <a:lstStyle/>
          <a:p>
            <a:fld id="{E4C012F4-718B-43EE-9A95-C2A75B3DBCEE}" type="slidenum">
              <a:rPr lang="pt-PT" smtClean="0"/>
              <a:t>‹#›</a:t>
            </a:fld>
            <a:endParaRPr lang="pt-PT" dirty="0"/>
          </a:p>
        </p:txBody>
      </p:sp>
    </p:spTree>
    <p:extLst>
      <p:ext uri="{BB962C8B-B14F-4D97-AF65-F5344CB8AC3E}">
        <p14:creationId xmlns:p14="http://schemas.microsoft.com/office/powerpoint/2010/main" val="135870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0EE5F-6F9F-4630-9D82-0C1BC538573C}"/>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46F1629F-C04B-491F-B631-2A5F4ADC32C5}"/>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A0645946-D64C-43E0-A460-A3C5F5014081}"/>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511BB7FB-CC47-4962-994D-AD8F1744FFBC}"/>
              </a:ext>
            </a:extLst>
          </p:cNvPr>
          <p:cNvSpPr>
            <a:spLocks noGrp="1"/>
          </p:cNvSpPr>
          <p:nvPr>
            <p:ph type="dt" sz="half" idx="10"/>
          </p:nvPr>
        </p:nvSpPr>
        <p:spPr/>
        <p:txBody>
          <a:bodyPr/>
          <a:lstStyle/>
          <a:p>
            <a:fld id="{E5BE942A-EB8E-4ACC-9BE4-13A8A2B6CB8B}" type="datetimeFigureOut">
              <a:rPr lang="pt-PT" smtClean="0"/>
              <a:t>22/08/2021</a:t>
            </a:fld>
            <a:endParaRPr lang="pt-PT" dirty="0"/>
          </a:p>
        </p:txBody>
      </p:sp>
      <p:sp>
        <p:nvSpPr>
          <p:cNvPr id="6" name="Marcador de Posição do Rodapé 5">
            <a:extLst>
              <a:ext uri="{FF2B5EF4-FFF2-40B4-BE49-F238E27FC236}">
                <a16:creationId xmlns:a16="http://schemas.microsoft.com/office/drawing/2014/main" id="{AB22149E-8B2A-49B7-AE86-189A296A478C}"/>
              </a:ext>
            </a:extLst>
          </p:cNvPr>
          <p:cNvSpPr>
            <a:spLocks noGrp="1"/>
          </p:cNvSpPr>
          <p:nvPr>
            <p:ph type="ftr" sz="quarter" idx="11"/>
          </p:nvPr>
        </p:nvSpPr>
        <p:spPr/>
        <p:txBody>
          <a:bodyPr/>
          <a:lstStyle/>
          <a:p>
            <a:endParaRPr lang="pt-PT" dirty="0"/>
          </a:p>
        </p:txBody>
      </p:sp>
      <p:sp>
        <p:nvSpPr>
          <p:cNvPr id="7" name="Marcador de Posição do Número do Diapositivo 6">
            <a:extLst>
              <a:ext uri="{FF2B5EF4-FFF2-40B4-BE49-F238E27FC236}">
                <a16:creationId xmlns:a16="http://schemas.microsoft.com/office/drawing/2014/main" id="{B6DEBF58-7AA5-4D0D-8A40-6D097129EA16}"/>
              </a:ext>
            </a:extLst>
          </p:cNvPr>
          <p:cNvSpPr>
            <a:spLocks noGrp="1"/>
          </p:cNvSpPr>
          <p:nvPr>
            <p:ph type="sldNum" sz="quarter" idx="12"/>
          </p:nvPr>
        </p:nvSpPr>
        <p:spPr/>
        <p:txBody>
          <a:bodyPr/>
          <a:lstStyle/>
          <a:p>
            <a:fld id="{E4C012F4-718B-43EE-9A95-C2A75B3DBCEE}" type="slidenum">
              <a:rPr lang="pt-PT" smtClean="0"/>
              <a:t>‹#›</a:t>
            </a:fld>
            <a:endParaRPr lang="pt-PT" dirty="0"/>
          </a:p>
        </p:txBody>
      </p:sp>
    </p:spTree>
    <p:extLst>
      <p:ext uri="{BB962C8B-B14F-4D97-AF65-F5344CB8AC3E}">
        <p14:creationId xmlns:p14="http://schemas.microsoft.com/office/powerpoint/2010/main" val="2979982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F709C6-450D-4B0A-9376-D79A5F78838C}"/>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9038D526-B0EB-437E-9335-3F2C3DDFF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D57B0904-73C5-4490-A6E2-4908D19F5E10}"/>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FEE78A84-6021-44A3-B439-5FA98B03C4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C3245410-EDA3-4B41-BCB8-6345A3F8AC68}"/>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6EB09781-B6AD-41B7-8B61-755C9B4D0CDA}"/>
              </a:ext>
            </a:extLst>
          </p:cNvPr>
          <p:cNvSpPr>
            <a:spLocks noGrp="1"/>
          </p:cNvSpPr>
          <p:nvPr>
            <p:ph type="dt" sz="half" idx="10"/>
          </p:nvPr>
        </p:nvSpPr>
        <p:spPr/>
        <p:txBody>
          <a:bodyPr/>
          <a:lstStyle/>
          <a:p>
            <a:fld id="{E5BE942A-EB8E-4ACC-9BE4-13A8A2B6CB8B}" type="datetimeFigureOut">
              <a:rPr lang="pt-PT" smtClean="0"/>
              <a:t>22/08/2021</a:t>
            </a:fld>
            <a:endParaRPr lang="pt-PT" dirty="0"/>
          </a:p>
        </p:txBody>
      </p:sp>
      <p:sp>
        <p:nvSpPr>
          <p:cNvPr id="8" name="Marcador de Posição do Rodapé 7">
            <a:extLst>
              <a:ext uri="{FF2B5EF4-FFF2-40B4-BE49-F238E27FC236}">
                <a16:creationId xmlns:a16="http://schemas.microsoft.com/office/drawing/2014/main" id="{CAF57D15-45E3-44E2-81BB-0780D0B53778}"/>
              </a:ext>
            </a:extLst>
          </p:cNvPr>
          <p:cNvSpPr>
            <a:spLocks noGrp="1"/>
          </p:cNvSpPr>
          <p:nvPr>
            <p:ph type="ftr" sz="quarter" idx="11"/>
          </p:nvPr>
        </p:nvSpPr>
        <p:spPr/>
        <p:txBody>
          <a:bodyPr/>
          <a:lstStyle/>
          <a:p>
            <a:endParaRPr lang="pt-PT" dirty="0"/>
          </a:p>
        </p:txBody>
      </p:sp>
      <p:sp>
        <p:nvSpPr>
          <p:cNvPr id="9" name="Marcador de Posição do Número do Diapositivo 8">
            <a:extLst>
              <a:ext uri="{FF2B5EF4-FFF2-40B4-BE49-F238E27FC236}">
                <a16:creationId xmlns:a16="http://schemas.microsoft.com/office/drawing/2014/main" id="{2CD1D82B-52D4-43CE-9EFB-7E013EE8B07D}"/>
              </a:ext>
            </a:extLst>
          </p:cNvPr>
          <p:cNvSpPr>
            <a:spLocks noGrp="1"/>
          </p:cNvSpPr>
          <p:nvPr>
            <p:ph type="sldNum" sz="quarter" idx="12"/>
          </p:nvPr>
        </p:nvSpPr>
        <p:spPr/>
        <p:txBody>
          <a:bodyPr/>
          <a:lstStyle/>
          <a:p>
            <a:fld id="{E4C012F4-718B-43EE-9A95-C2A75B3DBCEE}" type="slidenum">
              <a:rPr lang="pt-PT" smtClean="0"/>
              <a:t>‹#›</a:t>
            </a:fld>
            <a:endParaRPr lang="pt-PT" dirty="0"/>
          </a:p>
        </p:txBody>
      </p:sp>
    </p:spTree>
    <p:extLst>
      <p:ext uri="{BB962C8B-B14F-4D97-AF65-F5344CB8AC3E}">
        <p14:creationId xmlns:p14="http://schemas.microsoft.com/office/powerpoint/2010/main" val="231181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96DE2-81D5-4B8A-BC09-2391B52E3FFC}"/>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0951C9EE-E221-4D88-8632-F60D0175E980}"/>
              </a:ext>
            </a:extLst>
          </p:cNvPr>
          <p:cNvSpPr>
            <a:spLocks noGrp="1"/>
          </p:cNvSpPr>
          <p:nvPr>
            <p:ph type="dt" sz="half" idx="10"/>
          </p:nvPr>
        </p:nvSpPr>
        <p:spPr/>
        <p:txBody>
          <a:bodyPr/>
          <a:lstStyle/>
          <a:p>
            <a:fld id="{E5BE942A-EB8E-4ACC-9BE4-13A8A2B6CB8B}" type="datetimeFigureOut">
              <a:rPr lang="pt-PT" smtClean="0"/>
              <a:t>22/08/2021</a:t>
            </a:fld>
            <a:endParaRPr lang="pt-PT" dirty="0"/>
          </a:p>
        </p:txBody>
      </p:sp>
      <p:sp>
        <p:nvSpPr>
          <p:cNvPr id="4" name="Marcador de Posição do Rodapé 3">
            <a:extLst>
              <a:ext uri="{FF2B5EF4-FFF2-40B4-BE49-F238E27FC236}">
                <a16:creationId xmlns:a16="http://schemas.microsoft.com/office/drawing/2014/main" id="{83A9EF20-0A31-4D3A-9B40-DB3FE3EF5DE3}"/>
              </a:ext>
            </a:extLst>
          </p:cNvPr>
          <p:cNvSpPr>
            <a:spLocks noGrp="1"/>
          </p:cNvSpPr>
          <p:nvPr>
            <p:ph type="ftr" sz="quarter" idx="11"/>
          </p:nvPr>
        </p:nvSpPr>
        <p:spPr/>
        <p:txBody>
          <a:bodyPr/>
          <a:lstStyle/>
          <a:p>
            <a:endParaRPr lang="pt-PT" dirty="0"/>
          </a:p>
        </p:txBody>
      </p:sp>
      <p:sp>
        <p:nvSpPr>
          <p:cNvPr id="5" name="Marcador de Posição do Número do Diapositivo 4">
            <a:extLst>
              <a:ext uri="{FF2B5EF4-FFF2-40B4-BE49-F238E27FC236}">
                <a16:creationId xmlns:a16="http://schemas.microsoft.com/office/drawing/2014/main" id="{A380F458-17A5-49B9-BD7A-C0F77C4CAAD5}"/>
              </a:ext>
            </a:extLst>
          </p:cNvPr>
          <p:cNvSpPr>
            <a:spLocks noGrp="1"/>
          </p:cNvSpPr>
          <p:nvPr>
            <p:ph type="sldNum" sz="quarter" idx="12"/>
          </p:nvPr>
        </p:nvSpPr>
        <p:spPr/>
        <p:txBody>
          <a:bodyPr/>
          <a:lstStyle/>
          <a:p>
            <a:fld id="{E4C012F4-718B-43EE-9A95-C2A75B3DBCEE}" type="slidenum">
              <a:rPr lang="pt-PT" smtClean="0"/>
              <a:t>‹#›</a:t>
            </a:fld>
            <a:endParaRPr lang="pt-PT" dirty="0"/>
          </a:p>
        </p:txBody>
      </p:sp>
    </p:spTree>
    <p:extLst>
      <p:ext uri="{BB962C8B-B14F-4D97-AF65-F5344CB8AC3E}">
        <p14:creationId xmlns:p14="http://schemas.microsoft.com/office/powerpoint/2010/main" val="130558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EC4FE0BE-C976-4C89-8C38-7DEA251A9ABA}"/>
              </a:ext>
            </a:extLst>
          </p:cNvPr>
          <p:cNvSpPr>
            <a:spLocks noGrp="1"/>
          </p:cNvSpPr>
          <p:nvPr>
            <p:ph type="dt" sz="half" idx="10"/>
          </p:nvPr>
        </p:nvSpPr>
        <p:spPr/>
        <p:txBody>
          <a:bodyPr/>
          <a:lstStyle/>
          <a:p>
            <a:fld id="{E5BE942A-EB8E-4ACC-9BE4-13A8A2B6CB8B}" type="datetimeFigureOut">
              <a:rPr lang="pt-PT" smtClean="0"/>
              <a:t>22/08/2021</a:t>
            </a:fld>
            <a:endParaRPr lang="pt-PT" dirty="0"/>
          </a:p>
        </p:txBody>
      </p:sp>
      <p:sp>
        <p:nvSpPr>
          <p:cNvPr id="3" name="Marcador de Posição do Rodapé 2">
            <a:extLst>
              <a:ext uri="{FF2B5EF4-FFF2-40B4-BE49-F238E27FC236}">
                <a16:creationId xmlns:a16="http://schemas.microsoft.com/office/drawing/2014/main" id="{08F97BDB-5B5F-4B6D-9D36-FE792C1DE915}"/>
              </a:ext>
            </a:extLst>
          </p:cNvPr>
          <p:cNvSpPr>
            <a:spLocks noGrp="1"/>
          </p:cNvSpPr>
          <p:nvPr>
            <p:ph type="ftr" sz="quarter" idx="11"/>
          </p:nvPr>
        </p:nvSpPr>
        <p:spPr/>
        <p:txBody>
          <a:bodyPr/>
          <a:lstStyle/>
          <a:p>
            <a:endParaRPr lang="pt-PT" dirty="0"/>
          </a:p>
        </p:txBody>
      </p:sp>
      <p:sp>
        <p:nvSpPr>
          <p:cNvPr id="4" name="Marcador de Posição do Número do Diapositivo 3">
            <a:extLst>
              <a:ext uri="{FF2B5EF4-FFF2-40B4-BE49-F238E27FC236}">
                <a16:creationId xmlns:a16="http://schemas.microsoft.com/office/drawing/2014/main" id="{F22CDDD6-46EA-44B2-9052-F2CCC360F7C5}"/>
              </a:ext>
            </a:extLst>
          </p:cNvPr>
          <p:cNvSpPr>
            <a:spLocks noGrp="1"/>
          </p:cNvSpPr>
          <p:nvPr>
            <p:ph type="sldNum" sz="quarter" idx="12"/>
          </p:nvPr>
        </p:nvSpPr>
        <p:spPr/>
        <p:txBody>
          <a:bodyPr/>
          <a:lstStyle/>
          <a:p>
            <a:fld id="{E4C012F4-718B-43EE-9A95-C2A75B3DBCEE}" type="slidenum">
              <a:rPr lang="pt-PT" smtClean="0"/>
              <a:t>‹#›</a:t>
            </a:fld>
            <a:endParaRPr lang="pt-PT" dirty="0"/>
          </a:p>
        </p:txBody>
      </p:sp>
    </p:spTree>
    <p:extLst>
      <p:ext uri="{BB962C8B-B14F-4D97-AF65-F5344CB8AC3E}">
        <p14:creationId xmlns:p14="http://schemas.microsoft.com/office/powerpoint/2010/main" val="2711784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BA7558-C83E-4F5B-BE22-EBA6D25BE4B8}"/>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B66F6C0D-6746-425D-9E3C-C270D97167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CEE78C9A-960B-4B3F-B202-EB0CE76AF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7E886D55-72EA-4125-AB21-26333433821F}"/>
              </a:ext>
            </a:extLst>
          </p:cNvPr>
          <p:cNvSpPr>
            <a:spLocks noGrp="1"/>
          </p:cNvSpPr>
          <p:nvPr>
            <p:ph type="dt" sz="half" idx="10"/>
          </p:nvPr>
        </p:nvSpPr>
        <p:spPr/>
        <p:txBody>
          <a:bodyPr/>
          <a:lstStyle/>
          <a:p>
            <a:fld id="{E5BE942A-EB8E-4ACC-9BE4-13A8A2B6CB8B}" type="datetimeFigureOut">
              <a:rPr lang="pt-PT" smtClean="0"/>
              <a:t>22/08/2021</a:t>
            </a:fld>
            <a:endParaRPr lang="pt-PT" dirty="0"/>
          </a:p>
        </p:txBody>
      </p:sp>
      <p:sp>
        <p:nvSpPr>
          <p:cNvPr id="6" name="Marcador de Posição do Rodapé 5">
            <a:extLst>
              <a:ext uri="{FF2B5EF4-FFF2-40B4-BE49-F238E27FC236}">
                <a16:creationId xmlns:a16="http://schemas.microsoft.com/office/drawing/2014/main" id="{FA7F4600-439D-4C34-962E-06C58E044963}"/>
              </a:ext>
            </a:extLst>
          </p:cNvPr>
          <p:cNvSpPr>
            <a:spLocks noGrp="1"/>
          </p:cNvSpPr>
          <p:nvPr>
            <p:ph type="ftr" sz="quarter" idx="11"/>
          </p:nvPr>
        </p:nvSpPr>
        <p:spPr/>
        <p:txBody>
          <a:bodyPr/>
          <a:lstStyle/>
          <a:p>
            <a:endParaRPr lang="pt-PT" dirty="0"/>
          </a:p>
        </p:txBody>
      </p:sp>
      <p:sp>
        <p:nvSpPr>
          <p:cNvPr id="7" name="Marcador de Posição do Número do Diapositivo 6">
            <a:extLst>
              <a:ext uri="{FF2B5EF4-FFF2-40B4-BE49-F238E27FC236}">
                <a16:creationId xmlns:a16="http://schemas.microsoft.com/office/drawing/2014/main" id="{DC3F16E5-5E32-49FC-8EED-754D59B3D1AE}"/>
              </a:ext>
            </a:extLst>
          </p:cNvPr>
          <p:cNvSpPr>
            <a:spLocks noGrp="1"/>
          </p:cNvSpPr>
          <p:nvPr>
            <p:ph type="sldNum" sz="quarter" idx="12"/>
          </p:nvPr>
        </p:nvSpPr>
        <p:spPr/>
        <p:txBody>
          <a:bodyPr/>
          <a:lstStyle/>
          <a:p>
            <a:fld id="{E4C012F4-718B-43EE-9A95-C2A75B3DBCEE}" type="slidenum">
              <a:rPr lang="pt-PT" smtClean="0"/>
              <a:t>‹#›</a:t>
            </a:fld>
            <a:endParaRPr lang="pt-PT" dirty="0"/>
          </a:p>
        </p:txBody>
      </p:sp>
    </p:spTree>
    <p:extLst>
      <p:ext uri="{BB962C8B-B14F-4D97-AF65-F5344CB8AC3E}">
        <p14:creationId xmlns:p14="http://schemas.microsoft.com/office/powerpoint/2010/main" val="293281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94D48-95FF-4046-8554-E7859A772068}"/>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06F211AE-C8EE-469B-95C4-569D17E90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dirty="0"/>
          </a:p>
        </p:txBody>
      </p:sp>
      <p:sp>
        <p:nvSpPr>
          <p:cNvPr id="4" name="Marcador de Posição do Texto 3">
            <a:extLst>
              <a:ext uri="{FF2B5EF4-FFF2-40B4-BE49-F238E27FC236}">
                <a16:creationId xmlns:a16="http://schemas.microsoft.com/office/drawing/2014/main" id="{3B315618-A3C8-4B16-BF1A-28F583830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CFBF4FDE-263C-4507-B7D5-13EC31EE0D8B}"/>
              </a:ext>
            </a:extLst>
          </p:cNvPr>
          <p:cNvSpPr>
            <a:spLocks noGrp="1"/>
          </p:cNvSpPr>
          <p:nvPr>
            <p:ph type="dt" sz="half" idx="10"/>
          </p:nvPr>
        </p:nvSpPr>
        <p:spPr/>
        <p:txBody>
          <a:bodyPr/>
          <a:lstStyle/>
          <a:p>
            <a:fld id="{E5BE942A-EB8E-4ACC-9BE4-13A8A2B6CB8B}" type="datetimeFigureOut">
              <a:rPr lang="pt-PT" smtClean="0"/>
              <a:t>22/08/2021</a:t>
            </a:fld>
            <a:endParaRPr lang="pt-PT" dirty="0"/>
          </a:p>
        </p:txBody>
      </p:sp>
      <p:sp>
        <p:nvSpPr>
          <p:cNvPr id="6" name="Marcador de Posição do Rodapé 5">
            <a:extLst>
              <a:ext uri="{FF2B5EF4-FFF2-40B4-BE49-F238E27FC236}">
                <a16:creationId xmlns:a16="http://schemas.microsoft.com/office/drawing/2014/main" id="{A362CA5D-FF9F-49E3-8A77-5622D4E41C1D}"/>
              </a:ext>
            </a:extLst>
          </p:cNvPr>
          <p:cNvSpPr>
            <a:spLocks noGrp="1"/>
          </p:cNvSpPr>
          <p:nvPr>
            <p:ph type="ftr" sz="quarter" idx="11"/>
          </p:nvPr>
        </p:nvSpPr>
        <p:spPr/>
        <p:txBody>
          <a:bodyPr/>
          <a:lstStyle/>
          <a:p>
            <a:endParaRPr lang="pt-PT" dirty="0"/>
          </a:p>
        </p:txBody>
      </p:sp>
      <p:sp>
        <p:nvSpPr>
          <p:cNvPr id="7" name="Marcador de Posição do Número do Diapositivo 6">
            <a:extLst>
              <a:ext uri="{FF2B5EF4-FFF2-40B4-BE49-F238E27FC236}">
                <a16:creationId xmlns:a16="http://schemas.microsoft.com/office/drawing/2014/main" id="{382ECEDF-5F72-4598-A4FD-9328320F6A5D}"/>
              </a:ext>
            </a:extLst>
          </p:cNvPr>
          <p:cNvSpPr>
            <a:spLocks noGrp="1"/>
          </p:cNvSpPr>
          <p:nvPr>
            <p:ph type="sldNum" sz="quarter" idx="12"/>
          </p:nvPr>
        </p:nvSpPr>
        <p:spPr/>
        <p:txBody>
          <a:bodyPr/>
          <a:lstStyle/>
          <a:p>
            <a:fld id="{E4C012F4-718B-43EE-9A95-C2A75B3DBCEE}" type="slidenum">
              <a:rPr lang="pt-PT" smtClean="0"/>
              <a:t>‹#›</a:t>
            </a:fld>
            <a:endParaRPr lang="pt-PT" dirty="0"/>
          </a:p>
        </p:txBody>
      </p:sp>
    </p:spTree>
    <p:extLst>
      <p:ext uri="{BB962C8B-B14F-4D97-AF65-F5344CB8AC3E}">
        <p14:creationId xmlns:p14="http://schemas.microsoft.com/office/powerpoint/2010/main" val="3867470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059B588A-166C-4A5F-B5BA-10707C5CE9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C726D2C8-E439-4D1B-A623-1E682194E1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ED6491ED-ECEE-4AB4-958C-1960D2542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BE942A-EB8E-4ACC-9BE4-13A8A2B6CB8B}" type="datetimeFigureOut">
              <a:rPr lang="pt-PT" smtClean="0"/>
              <a:t>22/08/2021</a:t>
            </a:fld>
            <a:endParaRPr lang="pt-PT" dirty="0"/>
          </a:p>
        </p:txBody>
      </p:sp>
      <p:sp>
        <p:nvSpPr>
          <p:cNvPr id="5" name="Marcador de Posição do Rodapé 4">
            <a:extLst>
              <a:ext uri="{FF2B5EF4-FFF2-40B4-BE49-F238E27FC236}">
                <a16:creationId xmlns:a16="http://schemas.microsoft.com/office/drawing/2014/main" id="{79C6B5F2-2297-491D-87D7-A6A8502F3E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dirty="0"/>
          </a:p>
        </p:txBody>
      </p:sp>
      <p:sp>
        <p:nvSpPr>
          <p:cNvPr id="6" name="Marcador de Posição do Número do Diapositivo 5">
            <a:extLst>
              <a:ext uri="{FF2B5EF4-FFF2-40B4-BE49-F238E27FC236}">
                <a16:creationId xmlns:a16="http://schemas.microsoft.com/office/drawing/2014/main" id="{4D65553A-57EF-44EE-A1EB-61B397ABA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012F4-718B-43EE-9A95-C2A75B3DBCEE}" type="slidenum">
              <a:rPr lang="pt-PT" smtClean="0"/>
              <a:t>‹#›</a:t>
            </a:fld>
            <a:endParaRPr lang="pt-PT" dirty="0"/>
          </a:p>
        </p:txBody>
      </p:sp>
    </p:spTree>
    <p:extLst>
      <p:ext uri="{BB962C8B-B14F-4D97-AF65-F5344CB8AC3E}">
        <p14:creationId xmlns:p14="http://schemas.microsoft.com/office/powerpoint/2010/main" val="3639561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jpg"/><Relationship Id="rId7" Type="http://schemas.openxmlformats.org/officeDocument/2006/relationships/slide" Target="slide10.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22.xml"/><Relationship Id="rId10" Type="http://schemas.openxmlformats.org/officeDocument/2006/relationships/slide" Target="slide31.xml"/><Relationship Id="rId4" Type="http://schemas.openxmlformats.org/officeDocument/2006/relationships/image" Target="../media/image2.png"/><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3.png"/><Relationship Id="rId7" Type="http://schemas.openxmlformats.org/officeDocument/2006/relationships/slide" Target="slide10.xml"/><Relationship Id="rId12"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9.png"/><Relationship Id="rId5" Type="http://schemas.openxmlformats.org/officeDocument/2006/relationships/slide" Target="slide22.xml"/><Relationship Id="rId10" Type="http://schemas.openxmlformats.org/officeDocument/2006/relationships/image" Target="../media/image38.png"/><Relationship Id="rId4" Type="http://schemas.openxmlformats.org/officeDocument/2006/relationships/slide" Target="slide31.xml"/><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slide" Target="slide31.xml"/><Relationship Id="rId12" Type="http://schemas.openxmlformats.org/officeDocument/2006/relationships/image" Target="../media/image40.png"/><Relationship Id="rId2" Type="http://schemas.openxmlformats.org/officeDocument/2006/relationships/tags" Target="../tags/tag6.xml"/><Relationship Id="rId16" Type="http://schemas.openxmlformats.org/officeDocument/2006/relationships/slide" Target="slide10.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jpg"/><Relationship Id="rId15" Type="http://schemas.openxmlformats.org/officeDocument/2006/relationships/image" Target="../media/image43.png"/><Relationship Id="rId10" Type="http://schemas.openxmlformats.org/officeDocument/2006/relationships/slide" Target="slide14.xml"/><Relationship Id="rId4" Type="http://schemas.openxmlformats.org/officeDocument/2006/relationships/notesSlide" Target="../notesSlides/notesSlide11.xml"/><Relationship Id="rId9" Type="http://schemas.openxmlformats.org/officeDocument/2006/relationships/slide" Target="slide2.xml"/><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jpg"/><Relationship Id="rId7"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31.xml"/><Relationship Id="rId10"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13.xml"/><Relationship Id="rId7" Type="http://schemas.openxmlformats.org/officeDocument/2006/relationships/slide" Target="slide22.xml"/><Relationship Id="rId12"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slide" Target="slide31.xml"/><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slide" Target="slide10.xml"/><Relationship Id="rId4" Type="http://schemas.openxmlformats.org/officeDocument/2006/relationships/image" Target="../media/image1.jpg"/><Relationship Id="rId9"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jpg"/><Relationship Id="rId7"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31.xml"/><Relationship Id="rId10"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slide" Target="slide31.xml"/><Relationship Id="rId17" Type="http://schemas.openxmlformats.org/officeDocument/2006/relationships/image" Target="../media/image53.png"/><Relationship Id="rId2" Type="http://schemas.openxmlformats.org/officeDocument/2006/relationships/tags" Target="../tags/tag9.xml"/><Relationship Id="rId16" Type="http://schemas.openxmlformats.org/officeDocument/2006/relationships/image" Target="../media/image52.png"/><Relationship Id="rId1" Type="http://schemas.openxmlformats.org/officeDocument/2006/relationships/tags" Target="../tags/tag8.xml"/><Relationship Id="rId6" Type="http://schemas.openxmlformats.org/officeDocument/2006/relationships/image" Target="../media/image3.png"/><Relationship Id="rId11" Type="http://schemas.openxmlformats.org/officeDocument/2006/relationships/image" Target="../media/image48.png"/><Relationship Id="rId5" Type="http://schemas.openxmlformats.org/officeDocument/2006/relationships/image" Target="../media/image1.jpg"/><Relationship Id="rId15" Type="http://schemas.openxmlformats.org/officeDocument/2006/relationships/image" Target="../media/image51.png"/><Relationship Id="rId10" Type="http://schemas.openxmlformats.org/officeDocument/2006/relationships/slide" Target="slide14.xml"/><Relationship Id="rId19" Type="http://schemas.openxmlformats.org/officeDocument/2006/relationships/slide" Target="slide10.xml"/><Relationship Id="rId4" Type="http://schemas.openxmlformats.org/officeDocument/2006/relationships/notesSlide" Target="../notesSlides/notesSlide15.xml"/><Relationship Id="rId9" Type="http://schemas.openxmlformats.org/officeDocument/2006/relationships/slide" Target="slide2.xml"/><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50.png"/><Relationship Id="rId3" Type="http://schemas.openxmlformats.org/officeDocument/2006/relationships/notesSlide" Target="../notesSlides/notesSlide16.xml"/><Relationship Id="rId7" Type="http://schemas.openxmlformats.org/officeDocument/2006/relationships/slide" Target="slide22.xml"/><Relationship Id="rId12" Type="http://schemas.openxmlformats.org/officeDocument/2006/relationships/image" Target="../media/image49.png"/><Relationship Id="rId17" Type="http://schemas.openxmlformats.org/officeDocument/2006/relationships/slide" Target="slide10.xml"/><Relationship Id="rId2" Type="http://schemas.openxmlformats.org/officeDocument/2006/relationships/slideLayout" Target="../slideLayouts/slideLayout2.xml"/><Relationship Id="rId16" Type="http://schemas.openxmlformats.org/officeDocument/2006/relationships/image" Target="../media/image57.png"/><Relationship Id="rId1" Type="http://schemas.openxmlformats.org/officeDocument/2006/relationships/tags" Target="../tags/tag10.xml"/><Relationship Id="rId6" Type="http://schemas.openxmlformats.org/officeDocument/2006/relationships/slide" Target="slide31.xml"/><Relationship Id="rId5" Type="http://schemas.openxmlformats.org/officeDocument/2006/relationships/image" Target="../media/image3.png"/><Relationship Id="rId1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1.jpg"/><Relationship Id="rId9" Type="http://schemas.openxmlformats.org/officeDocument/2006/relationships/slide" Target="slide14.xml"/><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50.png"/><Relationship Id="rId18" Type="http://schemas.openxmlformats.org/officeDocument/2006/relationships/image" Target="../media/image61.png"/><Relationship Id="rId3" Type="http://schemas.openxmlformats.org/officeDocument/2006/relationships/notesSlide" Target="../notesSlides/notesSlide17.xml"/><Relationship Id="rId7" Type="http://schemas.openxmlformats.org/officeDocument/2006/relationships/slide" Target="slide22.xml"/><Relationship Id="rId12" Type="http://schemas.openxmlformats.org/officeDocument/2006/relationships/image" Target="../media/image49.png"/><Relationship Id="rId17" Type="http://schemas.openxmlformats.org/officeDocument/2006/relationships/image" Target="../media/image591.png"/><Relationship Id="rId2" Type="http://schemas.openxmlformats.org/officeDocument/2006/relationships/slideLayout" Target="../slideLayouts/slideLayout2.xml"/><Relationship Id="rId16" Type="http://schemas.openxmlformats.org/officeDocument/2006/relationships/image" Target="../media/image59.png"/><Relationship Id="rId1" Type="http://schemas.openxmlformats.org/officeDocument/2006/relationships/tags" Target="../tags/tag11.xml"/><Relationship Id="rId6" Type="http://schemas.openxmlformats.org/officeDocument/2006/relationships/slide" Target="slide31.xml"/><Relationship Id="rId5" Type="http://schemas.openxmlformats.org/officeDocument/2006/relationships/image" Target="../media/image3.png"/><Relationship Id="rId15" Type="http://schemas.openxmlformats.org/officeDocument/2006/relationships/image" Target="../media/image57.png"/><Relationship Id="rId10" Type="http://schemas.openxmlformats.org/officeDocument/2006/relationships/image" Target="../media/image58.png"/><Relationship Id="rId19" Type="http://schemas.openxmlformats.org/officeDocument/2006/relationships/slide" Target="slide10.xml"/><Relationship Id="rId4" Type="http://schemas.openxmlformats.org/officeDocument/2006/relationships/image" Target="../media/image1.jpg"/><Relationship Id="rId9" Type="http://schemas.openxmlformats.org/officeDocument/2006/relationships/slide" Target="slide14.xml"/><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62.png"/><Relationship Id="rId18" Type="http://schemas.openxmlformats.org/officeDocument/2006/relationships/slide" Target="slide10.xml"/><Relationship Id="rId3" Type="http://schemas.openxmlformats.org/officeDocument/2006/relationships/notesSlide" Target="../notesSlides/notesSlide18.xml"/><Relationship Id="rId7" Type="http://schemas.openxmlformats.org/officeDocument/2006/relationships/slide" Target="slide22.xml"/><Relationship Id="rId17" Type="http://schemas.openxmlformats.org/officeDocument/2006/relationships/image" Target="../media/image66.png"/><Relationship Id="rId2" Type="http://schemas.openxmlformats.org/officeDocument/2006/relationships/slideLayout" Target="../slideLayouts/slideLayout2.xml"/><Relationship Id="rId16" Type="http://schemas.openxmlformats.org/officeDocument/2006/relationships/image" Target="../media/image65.png"/><Relationship Id="rId1" Type="http://schemas.openxmlformats.org/officeDocument/2006/relationships/tags" Target="../tags/tag12.xml"/><Relationship Id="rId6" Type="http://schemas.openxmlformats.org/officeDocument/2006/relationships/slide" Target="slide31.xml"/><Relationship Id="rId11" Type="http://schemas.openxmlformats.org/officeDocument/2006/relationships/image" Target="../media/image57.png"/><Relationship Id="rId5" Type="http://schemas.openxmlformats.org/officeDocument/2006/relationships/image" Target="../media/image3.png"/><Relationship Id="rId15" Type="http://schemas.openxmlformats.org/officeDocument/2006/relationships/image" Target="../media/image64.png"/><Relationship Id="rId10" Type="http://schemas.openxmlformats.org/officeDocument/2006/relationships/image" Target="../media/image55.png"/><Relationship Id="rId4" Type="http://schemas.openxmlformats.org/officeDocument/2006/relationships/image" Target="../media/image1.jpg"/><Relationship Id="rId9" Type="http://schemas.openxmlformats.org/officeDocument/2006/relationships/slide" Target="slide14.xml"/><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57.png"/><Relationship Id="rId18" Type="http://schemas.openxmlformats.org/officeDocument/2006/relationships/image" Target="../media/image68.png"/><Relationship Id="rId3" Type="http://schemas.openxmlformats.org/officeDocument/2006/relationships/tags" Target="../tags/tag15.xml"/><Relationship Id="rId21" Type="http://schemas.openxmlformats.org/officeDocument/2006/relationships/image" Target="../media/image70.png"/><Relationship Id="rId7" Type="http://schemas.openxmlformats.org/officeDocument/2006/relationships/image" Target="../media/image3.png"/><Relationship Id="rId12" Type="http://schemas.openxmlformats.org/officeDocument/2006/relationships/image" Target="../media/image67.png"/><Relationship Id="rId17" Type="http://schemas.openxmlformats.org/officeDocument/2006/relationships/image" Target="../media/image66.png"/><Relationship Id="rId2" Type="http://schemas.openxmlformats.org/officeDocument/2006/relationships/tags" Target="../tags/tag14.xml"/><Relationship Id="rId16" Type="http://schemas.openxmlformats.org/officeDocument/2006/relationships/image" Target="../media/image64.png"/><Relationship Id="rId20" Type="http://schemas.openxmlformats.org/officeDocument/2006/relationships/image" Target="../media/image69.png"/><Relationship Id="rId1" Type="http://schemas.openxmlformats.org/officeDocument/2006/relationships/tags" Target="../tags/tag13.xml"/><Relationship Id="rId6" Type="http://schemas.openxmlformats.org/officeDocument/2006/relationships/image" Target="../media/image1.jpg"/><Relationship Id="rId11" Type="http://schemas.openxmlformats.org/officeDocument/2006/relationships/slide" Target="slide14.xml"/><Relationship Id="rId24" Type="http://schemas.openxmlformats.org/officeDocument/2006/relationships/slide" Target="slide10.xml"/><Relationship Id="rId5" Type="http://schemas.openxmlformats.org/officeDocument/2006/relationships/notesSlide" Target="../notesSlides/notesSlide19.xml"/><Relationship Id="rId15" Type="http://schemas.openxmlformats.org/officeDocument/2006/relationships/image" Target="../media/image62.png"/><Relationship Id="rId23" Type="http://schemas.openxmlformats.org/officeDocument/2006/relationships/image" Target="../media/image72.png"/><Relationship Id="rId10" Type="http://schemas.openxmlformats.org/officeDocument/2006/relationships/slide" Target="slide2.xml"/><Relationship Id="rId19" Type="http://schemas.openxmlformats.org/officeDocument/2006/relationships/image" Target="../media/image680.png"/><Relationship Id="rId4" Type="http://schemas.openxmlformats.org/officeDocument/2006/relationships/slideLayout" Target="../slideLayouts/slideLayout2.xml"/><Relationship Id="rId9" Type="http://schemas.openxmlformats.org/officeDocument/2006/relationships/slide" Target="slide22.xml"/><Relationship Id="rId22"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0.xml"/><Relationship Id="rId18" Type="http://schemas.openxmlformats.org/officeDocument/2006/relationships/image" Target="../media/image9.png"/><Relationship Id="rId3" Type="http://schemas.openxmlformats.org/officeDocument/2006/relationships/tags" Target="../tags/tag4.xml"/><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slide" Target="slide2.xml"/><Relationship Id="rId17" Type="http://schemas.openxmlformats.org/officeDocument/2006/relationships/image" Target="../media/image8.png"/><Relationship Id="rId2" Type="http://schemas.openxmlformats.org/officeDocument/2006/relationships/tags" Target="../tags/tag3.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slide" Target="slide22.xml"/><Relationship Id="rId5" Type="http://schemas.openxmlformats.org/officeDocument/2006/relationships/notesSlide" Target="../notesSlides/notesSlide2.xml"/><Relationship Id="rId15" Type="http://schemas.openxmlformats.org/officeDocument/2006/relationships/image" Target="../media/image1.jpg"/><Relationship Id="rId10" Type="http://schemas.openxmlformats.org/officeDocument/2006/relationships/slide" Target="slide31.xml"/><Relationship Id="rId19"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3.png"/><Relationship Id="rId14" Type="http://schemas.openxmlformats.org/officeDocument/2006/relationships/slide" Target="slide14.xml"/></Relationships>
</file>

<file path=ppt/slides/_rels/slide20.xml.rels><?xml version="1.0" encoding="UTF-8" standalone="yes"?>
<Relationships xmlns="http://schemas.openxmlformats.org/package/2006/relationships"><Relationship Id="rId8" Type="http://schemas.openxmlformats.org/officeDocument/2006/relationships/slide" Target="slide31.xml"/><Relationship Id="rId18" Type="http://schemas.openxmlformats.org/officeDocument/2006/relationships/image" Target="../media/image72.png"/><Relationship Id="rId3" Type="http://schemas.openxmlformats.org/officeDocument/2006/relationships/notesSlide" Target="../notesSlides/notesSlide20.xml"/><Relationship Id="rId21" Type="http://schemas.openxmlformats.org/officeDocument/2006/relationships/slide" Target="slide10.xml"/><Relationship Id="rId7" Type="http://schemas.openxmlformats.org/officeDocument/2006/relationships/image" Target="../media/image3.png"/><Relationship Id="rId12" Type="http://schemas.openxmlformats.org/officeDocument/2006/relationships/image" Target="../media/image73.png"/><Relationship Id="rId17" Type="http://schemas.openxmlformats.org/officeDocument/2006/relationships/image" Target="../media/image680.png"/><Relationship Id="rId2" Type="http://schemas.openxmlformats.org/officeDocument/2006/relationships/slideLayout" Target="../slideLayouts/slideLayout2.xml"/><Relationship Id="rId16" Type="http://schemas.openxmlformats.org/officeDocument/2006/relationships/image" Target="../media/image66.png"/><Relationship Id="rId20" Type="http://schemas.openxmlformats.org/officeDocument/2006/relationships/image" Target="../media/image74.png"/><Relationship Id="rId1" Type="http://schemas.openxmlformats.org/officeDocument/2006/relationships/tags" Target="../tags/tag16.xml"/><Relationship Id="rId6" Type="http://schemas.openxmlformats.org/officeDocument/2006/relationships/image" Target="../media/image1.jpg"/><Relationship Id="rId11" Type="http://schemas.openxmlformats.org/officeDocument/2006/relationships/slide" Target="slide14.xml"/><Relationship Id="rId5" Type="http://schemas.openxmlformats.org/officeDocument/2006/relationships/image" Target="../media/image71.png"/><Relationship Id="rId15" Type="http://schemas.openxmlformats.org/officeDocument/2006/relationships/image" Target="../media/image64.png"/><Relationship Id="rId10" Type="http://schemas.openxmlformats.org/officeDocument/2006/relationships/slide" Target="slide2.xml"/><Relationship Id="rId19" Type="http://schemas.openxmlformats.org/officeDocument/2006/relationships/image" Target="../media/image731.png"/><Relationship Id="rId4" Type="http://schemas.openxmlformats.org/officeDocument/2006/relationships/image" Target="../media/image70.png"/><Relationship Id="rId9" Type="http://schemas.openxmlformats.org/officeDocument/2006/relationships/slide" Target="slide22.xml"/><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76.png"/><Relationship Id="rId3" Type="http://schemas.openxmlformats.org/officeDocument/2006/relationships/notesSlide" Target="../notesSlides/notesSlide21.xml"/><Relationship Id="rId7" Type="http://schemas.openxmlformats.org/officeDocument/2006/relationships/slide" Target="slide31.xml"/><Relationship Id="rId2" Type="http://schemas.openxmlformats.org/officeDocument/2006/relationships/slideLayout" Target="../slideLayouts/slideLayout2.xml"/><Relationship Id="rId16" Type="http://schemas.openxmlformats.org/officeDocument/2006/relationships/slide" Target="slide10.xml"/><Relationship Id="rId1" Type="http://schemas.openxmlformats.org/officeDocument/2006/relationships/tags" Target="../tags/tag17.xml"/><Relationship Id="rId6" Type="http://schemas.openxmlformats.org/officeDocument/2006/relationships/image" Target="../media/image3.png"/><Relationship Id="rId11" Type="http://schemas.openxmlformats.org/officeDocument/2006/relationships/image" Target="../media/image73.png"/><Relationship Id="rId5" Type="http://schemas.openxmlformats.org/officeDocument/2006/relationships/image" Target="../media/image1.jpg"/><Relationship Id="rId15" Type="http://schemas.openxmlformats.org/officeDocument/2006/relationships/image" Target="../media/image43.png"/><Relationship Id="rId10" Type="http://schemas.openxmlformats.org/officeDocument/2006/relationships/slide" Target="slide14.xml"/><Relationship Id="rId4" Type="http://schemas.openxmlformats.org/officeDocument/2006/relationships/image" Target="../media/image75.png"/><Relationship Id="rId9" Type="http://schemas.openxmlformats.org/officeDocument/2006/relationships/slide" Target="slide2.xml"/><Relationship Id="rId14"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jpg"/><Relationship Id="rId7" Type="http://schemas.openxmlformats.org/officeDocument/2006/relationships/slide" Target="slide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31.xml"/><Relationship Id="rId4" Type="http://schemas.openxmlformats.org/officeDocument/2006/relationships/image" Target="../media/image3.png"/><Relationship Id="rId9" Type="http://schemas.openxmlformats.org/officeDocument/2006/relationships/slide" Target="slide10.xml"/></Relationships>
</file>

<file path=ppt/slides/_rels/slide2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83.png"/><Relationship Id="rId3" Type="http://schemas.openxmlformats.org/officeDocument/2006/relationships/image" Target="../media/image1.jpg"/><Relationship Id="rId7" Type="http://schemas.openxmlformats.org/officeDocument/2006/relationships/slide" Target="slide2.xml"/><Relationship Id="rId12"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80.png"/><Relationship Id="rId5" Type="http://schemas.openxmlformats.org/officeDocument/2006/relationships/slide" Target="slide31.xml"/><Relationship Id="rId10" Type="http://schemas.openxmlformats.org/officeDocument/2006/relationships/image" Target="../media/image79.png"/><Relationship Id="rId4" Type="http://schemas.openxmlformats.org/officeDocument/2006/relationships/image" Target="../media/image3.png"/><Relationship Id="rId9" Type="http://schemas.openxmlformats.org/officeDocument/2006/relationships/image" Target="../media/image78.png"/><Relationship Id="rId14" Type="http://schemas.openxmlformats.org/officeDocument/2006/relationships/slide" Target="slide10.xml"/></Relationships>
</file>

<file path=ppt/slides/_rels/slide24.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580.png"/><Relationship Id="rId18" Type="http://schemas.openxmlformats.org/officeDocument/2006/relationships/slide" Target="slide10.xml"/><Relationship Id="rId3" Type="http://schemas.openxmlformats.org/officeDocument/2006/relationships/image" Target="../media/image1.jpg"/><Relationship Id="rId7" Type="http://schemas.openxmlformats.org/officeDocument/2006/relationships/slide" Target="slide2.xml"/><Relationship Id="rId12" Type="http://schemas.openxmlformats.org/officeDocument/2006/relationships/image" Target="../media/image570.png"/><Relationship Id="rId17" Type="http://schemas.openxmlformats.org/officeDocument/2006/relationships/image" Target="../media/image84.png"/><Relationship Id="rId2" Type="http://schemas.openxmlformats.org/officeDocument/2006/relationships/notesSlide" Target="../notesSlides/notesSlide24.xml"/><Relationship Id="rId16" Type="http://schemas.openxmlformats.org/officeDocument/2006/relationships/image" Target="../media/image62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550.png"/><Relationship Id="rId5" Type="http://schemas.openxmlformats.org/officeDocument/2006/relationships/slide" Target="slide31.xml"/><Relationship Id="rId15" Type="http://schemas.openxmlformats.org/officeDocument/2006/relationships/image" Target="../media/image610.png"/><Relationship Id="rId10" Type="http://schemas.openxmlformats.org/officeDocument/2006/relationships/image" Target="../media/image540.png"/><Relationship Id="rId4" Type="http://schemas.openxmlformats.org/officeDocument/2006/relationships/image" Target="../media/image3.png"/><Relationship Id="rId14" Type="http://schemas.openxmlformats.org/officeDocument/2006/relationships/image" Target="../media/image590.png"/></Relationships>
</file>

<file path=ppt/slides/_rels/slide25.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83.png"/><Relationship Id="rId3" Type="http://schemas.openxmlformats.org/officeDocument/2006/relationships/image" Target="../media/image1.jpg"/><Relationship Id="rId7" Type="http://schemas.openxmlformats.org/officeDocument/2006/relationships/slide" Target="slide2.xml"/><Relationship Id="rId12" Type="http://schemas.openxmlformats.org/officeDocument/2006/relationships/image" Target="../media/image82.png"/><Relationship Id="rId2" Type="http://schemas.openxmlformats.org/officeDocument/2006/relationships/notesSlide" Target="../notesSlides/notesSlide25.xml"/><Relationship Id="rId16"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80.png"/><Relationship Id="rId5" Type="http://schemas.openxmlformats.org/officeDocument/2006/relationships/slide" Target="slide31.xml"/><Relationship Id="rId15" Type="http://schemas.openxmlformats.org/officeDocument/2006/relationships/image" Target="../media/image85.png"/><Relationship Id="rId10" Type="http://schemas.openxmlformats.org/officeDocument/2006/relationships/image" Target="../media/image79.png"/><Relationship Id="rId4" Type="http://schemas.openxmlformats.org/officeDocument/2006/relationships/image" Target="../media/image3.png"/><Relationship Id="rId9" Type="http://schemas.openxmlformats.org/officeDocument/2006/relationships/image" Target="../media/image78.png"/><Relationship Id="rId14" Type="http://schemas.openxmlformats.org/officeDocument/2006/relationships/image" Target="../media/image841.png"/></Relationships>
</file>

<file path=ppt/slides/_rels/slide26.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0.xml"/><Relationship Id="rId3" Type="http://schemas.openxmlformats.org/officeDocument/2006/relationships/image" Target="../media/image1.jpg"/><Relationship Id="rId7" Type="http://schemas.openxmlformats.org/officeDocument/2006/relationships/slide" Target="slide2.xml"/><Relationship Id="rId12"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86.png"/><Relationship Id="rId5" Type="http://schemas.openxmlformats.org/officeDocument/2006/relationships/slide" Target="slide31.xml"/><Relationship Id="rId10" Type="http://schemas.openxmlformats.org/officeDocument/2006/relationships/image" Target="../media/image85.png"/><Relationship Id="rId4" Type="http://schemas.openxmlformats.org/officeDocument/2006/relationships/image" Target="../media/image3.png"/><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820.png"/><Relationship Id="rId3" Type="http://schemas.openxmlformats.org/officeDocument/2006/relationships/image" Target="../media/image1.jpg"/><Relationship Id="rId7" Type="http://schemas.openxmlformats.org/officeDocument/2006/relationships/slide" Target="slide2.xml"/><Relationship Id="rId12" Type="http://schemas.openxmlformats.org/officeDocument/2006/relationships/image" Target="../media/image800.png"/><Relationship Id="rId2" Type="http://schemas.openxmlformats.org/officeDocument/2006/relationships/notesSlide" Target="../notesSlides/notesSlide27.xml"/><Relationship Id="rId16"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790.png"/><Relationship Id="rId5" Type="http://schemas.openxmlformats.org/officeDocument/2006/relationships/slide" Target="slide31.xml"/><Relationship Id="rId15" Type="http://schemas.openxmlformats.org/officeDocument/2006/relationships/image" Target="../media/image840.png"/><Relationship Id="rId10" Type="http://schemas.openxmlformats.org/officeDocument/2006/relationships/image" Target="../media/image780.png"/><Relationship Id="rId4" Type="http://schemas.openxmlformats.org/officeDocument/2006/relationships/image" Target="../media/image3.png"/><Relationship Id="rId14" Type="http://schemas.openxmlformats.org/officeDocument/2006/relationships/image" Target="../media/image830.png"/></Relationships>
</file>

<file path=ppt/slides/_rels/slide28.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830.png"/><Relationship Id="rId3" Type="http://schemas.openxmlformats.org/officeDocument/2006/relationships/image" Target="../media/image1.jpg"/><Relationship Id="rId7" Type="http://schemas.openxmlformats.org/officeDocument/2006/relationships/slide" Target="slide2.xml"/><Relationship Id="rId12" Type="http://schemas.openxmlformats.org/officeDocument/2006/relationships/image" Target="../media/image820.png"/><Relationship Id="rId17" Type="http://schemas.openxmlformats.org/officeDocument/2006/relationships/slide" Target="slide10.xml"/><Relationship Id="rId2" Type="http://schemas.openxmlformats.org/officeDocument/2006/relationships/notesSlide" Target="../notesSlides/notesSlide28.xml"/><Relationship Id="rId16" Type="http://schemas.openxmlformats.org/officeDocument/2006/relationships/image" Target="../media/image87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850.png"/><Relationship Id="rId5" Type="http://schemas.openxmlformats.org/officeDocument/2006/relationships/slide" Target="slide31.xml"/><Relationship Id="rId15" Type="http://schemas.openxmlformats.org/officeDocument/2006/relationships/image" Target="../media/image840.png"/><Relationship Id="rId10" Type="http://schemas.openxmlformats.org/officeDocument/2006/relationships/image" Target="../media/image790.png"/><Relationship Id="rId4" Type="http://schemas.openxmlformats.org/officeDocument/2006/relationships/image" Target="../media/image3.png"/><Relationship Id="rId14" Type="http://schemas.openxmlformats.org/officeDocument/2006/relationships/image" Target="../media/image860.png"/></Relationships>
</file>

<file path=ppt/slides/_rels/slide29.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730.png"/><Relationship Id="rId3" Type="http://schemas.openxmlformats.org/officeDocument/2006/relationships/image" Target="../media/image1.jpg"/><Relationship Id="rId7" Type="http://schemas.openxmlformats.org/officeDocument/2006/relationships/slide" Target="slide2.xml"/><Relationship Id="rId12" Type="http://schemas.openxmlformats.org/officeDocument/2006/relationships/image" Target="../media/image72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710.png"/><Relationship Id="rId5" Type="http://schemas.openxmlformats.org/officeDocument/2006/relationships/slide" Target="slide31.xml"/><Relationship Id="rId10" Type="http://schemas.openxmlformats.org/officeDocument/2006/relationships/image" Target="../media/image620.png"/><Relationship Id="rId4" Type="http://schemas.openxmlformats.org/officeDocument/2006/relationships/image" Target="../media/image3.png"/><Relationship Id="rId14" Type="http://schemas.openxmlformats.org/officeDocument/2006/relationships/slide" Target="slide10.xml"/></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slide" Target="slide10.xml"/><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8.png"/><Relationship Id="rId5" Type="http://schemas.openxmlformats.org/officeDocument/2006/relationships/slide" Target="slide22.xml"/><Relationship Id="rId15" Type="http://schemas.openxmlformats.org/officeDocument/2006/relationships/image" Target="../media/image12.png"/><Relationship Id="rId10" Type="http://schemas.openxmlformats.org/officeDocument/2006/relationships/image" Target="../media/image13.png"/><Relationship Id="rId4" Type="http://schemas.openxmlformats.org/officeDocument/2006/relationships/slide" Target="slide31.xml"/><Relationship Id="rId9" Type="http://schemas.openxmlformats.org/officeDocument/2006/relationships/image" Target="../media/image1.jp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jpg"/><Relationship Id="rId7" Type="http://schemas.openxmlformats.org/officeDocument/2006/relationships/slide" Target="slide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31.xml"/><Relationship Id="rId4" Type="http://schemas.openxmlformats.org/officeDocument/2006/relationships/image" Target="../media/image3.png"/><Relationship Id="rId9" Type="http://schemas.openxmlformats.org/officeDocument/2006/relationships/slide" Target="slide10.xml"/></Relationships>
</file>

<file path=ppt/slides/_rels/slide31.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89.png"/><Relationship Id="rId3" Type="http://schemas.openxmlformats.org/officeDocument/2006/relationships/tags" Target="../tags/tag20.xml"/><Relationship Id="rId7" Type="http://schemas.openxmlformats.org/officeDocument/2006/relationships/image" Target="../media/image3.png"/><Relationship Id="rId12" Type="http://schemas.openxmlformats.org/officeDocument/2006/relationships/image" Target="../media/image88.png"/><Relationship Id="rId2" Type="http://schemas.openxmlformats.org/officeDocument/2006/relationships/tags" Target="../tags/tag19.xml"/><Relationship Id="rId16" Type="http://schemas.openxmlformats.org/officeDocument/2006/relationships/slide" Target="slide10.xml"/><Relationship Id="rId1" Type="http://schemas.openxmlformats.org/officeDocument/2006/relationships/tags" Target="../tags/tag18.xml"/><Relationship Id="rId6" Type="http://schemas.openxmlformats.org/officeDocument/2006/relationships/image" Target="../media/image1.jpg"/><Relationship Id="rId11" Type="http://schemas.openxmlformats.org/officeDocument/2006/relationships/slide" Target="slide14.xml"/><Relationship Id="rId5" Type="http://schemas.openxmlformats.org/officeDocument/2006/relationships/notesSlide" Target="../notesSlides/notesSlide31.xml"/><Relationship Id="rId15" Type="http://schemas.openxmlformats.org/officeDocument/2006/relationships/image" Target="../media/image91.png"/><Relationship Id="rId10" Type="http://schemas.openxmlformats.org/officeDocument/2006/relationships/slide" Target="slide2.xml"/><Relationship Id="rId4" Type="http://schemas.openxmlformats.org/officeDocument/2006/relationships/slideLayout" Target="../slideLayouts/slideLayout2.xml"/><Relationship Id="rId9" Type="http://schemas.openxmlformats.org/officeDocument/2006/relationships/slide" Target="slide22.xml"/><Relationship Id="rId14" Type="http://schemas.openxmlformats.org/officeDocument/2006/relationships/image" Target="../media/image90.png"/></Relationships>
</file>

<file path=ppt/slides/_rels/slide3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32.xml"/><Relationship Id="rId7" Type="http://schemas.openxmlformats.org/officeDocument/2006/relationships/slide" Target="slide22.xml"/><Relationship Id="rId12"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slide" Target="slide31.xml"/><Relationship Id="rId11" Type="http://schemas.openxmlformats.org/officeDocument/2006/relationships/image" Target="../media/image92.png"/><Relationship Id="rId5" Type="http://schemas.openxmlformats.org/officeDocument/2006/relationships/image" Target="../media/image3.png"/><Relationship Id="rId10" Type="http://schemas.openxmlformats.org/officeDocument/2006/relationships/slide" Target="slide10.xml"/><Relationship Id="rId4" Type="http://schemas.openxmlformats.org/officeDocument/2006/relationships/image" Target="../media/image1.jpg"/><Relationship Id="rId9" Type="http://schemas.openxmlformats.org/officeDocument/2006/relationships/slide" Target="slide14.xml"/></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94.png"/><Relationship Id="rId3" Type="http://schemas.openxmlformats.org/officeDocument/2006/relationships/notesSlide" Target="../notesSlides/notesSlide33.xml"/><Relationship Id="rId7" Type="http://schemas.openxmlformats.org/officeDocument/2006/relationships/image" Target="../media/image3.png"/><Relationship Id="rId12" Type="http://schemas.openxmlformats.org/officeDocument/2006/relationships/slide" Target="slide14.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png"/><Relationship Id="rId11" Type="http://schemas.openxmlformats.org/officeDocument/2006/relationships/slide" Target="slide10.xml"/><Relationship Id="rId5" Type="http://schemas.openxmlformats.org/officeDocument/2006/relationships/image" Target="../media/image93.png"/><Relationship Id="rId10" Type="http://schemas.openxmlformats.org/officeDocument/2006/relationships/slide" Target="slide2.xml"/><Relationship Id="rId4" Type="http://schemas.openxmlformats.org/officeDocument/2006/relationships/image" Target="../media/image1.jpg"/><Relationship Id="rId9" Type="http://schemas.openxmlformats.org/officeDocument/2006/relationships/slide" Target="slide22.xml"/></Relationships>
</file>

<file path=ppt/slides/_rels/slide4.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slide" Target="slide14.xml"/><Relationship Id="rId12"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16.png"/><Relationship Id="rId5" Type="http://schemas.openxmlformats.org/officeDocument/2006/relationships/slide" Target="slide22.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slide" Target="slide31.xml"/><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slide" Target="slide14.xml"/><Relationship Id="rId12"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16.png"/><Relationship Id="rId5" Type="http://schemas.openxmlformats.org/officeDocument/2006/relationships/slide" Target="slide22.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slide" Target="slide31.xml"/><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110.png"/><Relationship Id="rId3" Type="http://schemas.openxmlformats.org/officeDocument/2006/relationships/image" Target="../media/image3.png"/><Relationship Id="rId7" Type="http://schemas.openxmlformats.org/officeDocument/2006/relationships/slide" Target="slide14.xml"/><Relationship Id="rId12"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56.png"/><Relationship Id="rId5" Type="http://schemas.openxmlformats.org/officeDocument/2006/relationships/slide" Target="slide22.xml"/><Relationship Id="rId15" Type="http://schemas.openxmlformats.org/officeDocument/2006/relationships/image" Target="../media/image20.png"/><Relationship Id="rId10" Type="http://schemas.openxmlformats.org/officeDocument/2006/relationships/image" Target="../media/image100.png"/><Relationship Id="rId4" Type="http://schemas.openxmlformats.org/officeDocument/2006/relationships/slide" Target="slide31.xml"/><Relationship Id="rId14" Type="http://schemas.openxmlformats.org/officeDocument/2006/relationships/image" Target="../media/image81.png"/></Relationships>
</file>

<file path=ppt/slides/_rels/slide7.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slide" Target="slide14.xml"/><Relationship Id="rId12" Type="http://schemas.openxmlformats.org/officeDocument/2006/relationships/image" Target="../media/image22.png"/><Relationship Id="rId2" Type="http://schemas.openxmlformats.org/officeDocument/2006/relationships/notesSlide" Target="../notesSlides/notesSlide7.xml"/><Relationship Id="rId16"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slide" Target="slide22.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slide" Target="slide31.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slide" Target="slide14.xml"/><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24.png"/><Relationship Id="rId5" Type="http://schemas.openxmlformats.org/officeDocument/2006/relationships/slide" Target="slide22.xml"/><Relationship Id="rId10" Type="http://schemas.openxmlformats.org/officeDocument/2006/relationships/image" Target="../media/image23.png"/><Relationship Id="rId4" Type="http://schemas.openxmlformats.org/officeDocument/2006/relationships/slide" Target="slide31.xml"/><Relationship Id="rId14" Type="http://schemas.openxmlformats.org/officeDocument/2006/relationships/slide" Target="slide10.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slide" Target="slide14.xml"/><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9.xml"/><Relationship Id="rId16" Type="http://schemas.openxmlformats.org/officeDocument/2006/relationships/image" Target="../media/image33.png"/><Relationship Id="rId20"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22.xml"/><Relationship Id="rId15" Type="http://schemas.openxmlformats.org/officeDocument/2006/relationships/image" Target="../media/image32.png"/><Relationship Id="rId10" Type="http://schemas.openxmlformats.org/officeDocument/2006/relationships/image" Target="../media/image28.png"/><Relationship Id="rId19" Type="http://schemas.openxmlformats.org/officeDocument/2006/relationships/image" Target="../media/image36.png"/><Relationship Id="rId4" Type="http://schemas.openxmlformats.org/officeDocument/2006/relationships/slide" Target="slide31.xml"/><Relationship Id="rId9" Type="http://schemas.openxmlformats.org/officeDocument/2006/relationships/image" Target="../media/image1.jp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F68103F7-FE83-4393-873D-6E8DE570E66E}"/>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pic>
        <p:nvPicPr>
          <p:cNvPr id="12" name="Imagem 11">
            <a:extLst>
              <a:ext uri="{FF2B5EF4-FFF2-40B4-BE49-F238E27FC236}">
                <a16:creationId xmlns:a16="http://schemas.microsoft.com/office/drawing/2014/main" id="{2B028BB0-8F10-47CA-933C-A4E39113FC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1123" y="1362597"/>
            <a:ext cx="4829979" cy="4532602"/>
          </a:xfrm>
          <a:prstGeom prst="rect">
            <a:avLst/>
          </a:prstGeom>
        </p:spPr>
      </p:pic>
      <p:sp>
        <p:nvSpPr>
          <p:cNvPr id="14" name="Retângulo: Cantos Arredondados 13">
            <a:hlinkClick r:id="rId5" action="ppaction://hlinksldjump"/>
            <a:extLst>
              <a:ext uri="{FF2B5EF4-FFF2-40B4-BE49-F238E27FC236}">
                <a16:creationId xmlns:a16="http://schemas.microsoft.com/office/drawing/2014/main" id="{D0C5B867-3B34-4549-89D9-94360D55C0CA}"/>
              </a:ext>
            </a:extLst>
          </p:cNvPr>
          <p:cNvSpPr/>
          <p:nvPr/>
        </p:nvSpPr>
        <p:spPr>
          <a:xfrm>
            <a:off x="36000" y="423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8" name="Retângulo: Cantos Arredondados 7">
            <a:hlinkClick r:id="rId6" action="ppaction://hlinksldjump"/>
            <a:extLst>
              <a:ext uri="{FF2B5EF4-FFF2-40B4-BE49-F238E27FC236}">
                <a16:creationId xmlns:a16="http://schemas.microsoft.com/office/drawing/2014/main" id="{816B776E-E59F-4B94-8499-1E315F85F6CF}"/>
              </a:ext>
            </a:extLst>
          </p:cNvPr>
          <p:cNvSpPr/>
          <p:nvPr/>
        </p:nvSpPr>
        <p:spPr>
          <a:xfrm>
            <a:off x="36000" y="99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9" name="Retângulo: Cantos Arredondados 8">
            <a:hlinkClick r:id="rId7" action="ppaction://hlinksldjump"/>
            <a:extLst>
              <a:ext uri="{FF2B5EF4-FFF2-40B4-BE49-F238E27FC236}">
                <a16:creationId xmlns:a16="http://schemas.microsoft.com/office/drawing/2014/main" id="{1E485FD3-908A-4FCD-81EC-B79D2D6FB4F5}"/>
              </a:ext>
            </a:extLst>
          </p:cNvPr>
          <p:cNvSpPr/>
          <p:nvPr/>
        </p:nvSpPr>
        <p:spPr>
          <a:xfrm>
            <a:off x="36000" y="207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
        <p:nvSpPr>
          <p:cNvPr id="10" name="Retângulo: Cantos Arredondados 9">
            <a:hlinkClick r:id="rId8" action="ppaction://hlinksldjump"/>
            <a:extLst>
              <a:ext uri="{FF2B5EF4-FFF2-40B4-BE49-F238E27FC236}">
                <a16:creationId xmlns:a16="http://schemas.microsoft.com/office/drawing/2014/main" id="{CDAE4FC5-BFB5-4433-B164-CD6E2722137E}"/>
              </a:ext>
            </a:extLst>
          </p:cNvPr>
          <p:cNvSpPr/>
          <p:nvPr/>
        </p:nvSpPr>
        <p:spPr>
          <a:xfrm>
            <a:off x="36000" y="315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18" name="CaixaDeTexto 17">
            <a:extLst>
              <a:ext uri="{FF2B5EF4-FFF2-40B4-BE49-F238E27FC236}">
                <a16:creationId xmlns:a16="http://schemas.microsoft.com/office/drawing/2014/main" id="{C9A4A678-27DB-4866-A9AD-9668067437E8}"/>
              </a:ext>
            </a:extLst>
          </p:cNvPr>
          <p:cNvSpPr txBox="1"/>
          <p:nvPr/>
        </p:nvSpPr>
        <p:spPr>
          <a:xfrm>
            <a:off x="5760742" y="5980987"/>
            <a:ext cx="2470741" cy="523220"/>
          </a:xfrm>
          <a:prstGeom prst="rect">
            <a:avLst/>
          </a:prstGeom>
          <a:noFill/>
        </p:spPr>
        <p:txBody>
          <a:bodyPr wrap="none" rtlCol="0">
            <a:spAutoFit/>
          </a:bodyPr>
          <a:lstStyle/>
          <a:p>
            <a:r>
              <a:rPr lang="ca-ES" sz="1600"/>
              <a:t>By </a:t>
            </a:r>
            <a:r>
              <a:rPr lang="ca-ES" sz="2800" b="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EngiMath</a:t>
            </a:r>
            <a:r>
              <a:rPr lang="ca-ES" sz="1600"/>
              <a:t> TEAM</a:t>
            </a:r>
          </a:p>
        </p:txBody>
      </p:sp>
      <p:sp>
        <p:nvSpPr>
          <p:cNvPr id="26" name="Retângulo 25">
            <a:extLst>
              <a:ext uri="{FF2B5EF4-FFF2-40B4-BE49-F238E27FC236}">
                <a16:creationId xmlns:a16="http://schemas.microsoft.com/office/drawing/2014/main" id="{6D7FFFDE-7C1B-4962-B608-858D476C6492}"/>
              </a:ext>
            </a:extLst>
          </p:cNvPr>
          <p:cNvSpPr/>
          <p:nvPr/>
        </p:nvSpPr>
        <p:spPr>
          <a:xfrm>
            <a:off x="0" y="0"/>
            <a:ext cx="1784068" cy="954107"/>
          </a:xfrm>
          <a:prstGeom prst="rect">
            <a:avLst/>
          </a:prstGeom>
          <a:noFill/>
        </p:spPr>
        <p:txBody>
          <a:bodyPr wrap="square" lIns="91440" tIns="45720" rIns="91440" bIns="45720">
            <a:sp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Índice</a:t>
            </a:r>
            <a:endPar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endParaRPr>
          </a:p>
        </p:txBody>
      </p:sp>
      <p:sp>
        <p:nvSpPr>
          <p:cNvPr id="27" name="Retângulo 26">
            <a:extLst>
              <a:ext uri="{FF2B5EF4-FFF2-40B4-BE49-F238E27FC236}">
                <a16:creationId xmlns:a16="http://schemas.microsoft.com/office/drawing/2014/main" id="{5C1B2912-34B1-4F34-B929-246AE0743FC4}"/>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28" name="Imagem 27">
            <a:extLst>
              <a:ext uri="{FF2B5EF4-FFF2-40B4-BE49-F238E27FC236}">
                <a16:creationId xmlns:a16="http://schemas.microsoft.com/office/drawing/2014/main" id="{A32B0B08-CB1F-427E-978E-9E6EEE4E30F4}"/>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32" name="Conexão reta 31">
            <a:extLst>
              <a:ext uri="{FF2B5EF4-FFF2-40B4-BE49-F238E27FC236}">
                <a16:creationId xmlns:a16="http://schemas.microsoft.com/office/drawing/2014/main" id="{A84CD495-8DAD-4D32-AD44-3399BB07B284}"/>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3" name="Conexão reta 32">
            <a:extLst>
              <a:ext uri="{FF2B5EF4-FFF2-40B4-BE49-F238E27FC236}">
                <a16:creationId xmlns:a16="http://schemas.microsoft.com/office/drawing/2014/main" id="{9FFC9CB1-39A6-4136-8156-A9A2A6F49E5A}"/>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21" name="Retângulo: Cantos Arredondados 20">
            <a:hlinkClick r:id="rId10" action="ppaction://hlinksldjump"/>
            <a:extLst>
              <a:ext uri="{FF2B5EF4-FFF2-40B4-BE49-F238E27FC236}">
                <a16:creationId xmlns:a16="http://schemas.microsoft.com/office/drawing/2014/main" id="{AEE59DB6-818A-4C9D-8FB2-E5A317CA7C52}"/>
              </a:ext>
            </a:extLst>
          </p:cNvPr>
          <p:cNvSpPr/>
          <p:nvPr/>
        </p:nvSpPr>
        <p:spPr>
          <a:xfrm>
            <a:off x="36000" y="5310000"/>
            <a:ext cx="1728000" cy="990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19" name="CaixaDeTexto 12">
            <a:extLst>
              <a:ext uri="{FF2B5EF4-FFF2-40B4-BE49-F238E27FC236}">
                <a16:creationId xmlns:a16="http://schemas.microsoft.com/office/drawing/2014/main" id="{43F34304-AA62-42FC-90E5-3F4D555442C4}"/>
              </a:ext>
            </a:extLst>
          </p:cNvPr>
          <p:cNvSpPr txBox="1"/>
          <p:nvPr/>
        </p:nvSpPr>
        <p:spPr>
          <a:xfrm>
            <a:off x="1879200" y="23626"/>
            <a:ext cx="10312799" cy="954107"/>
          </a:xfrm>
          <a:prstGeom prst="rect">
            <a:avLst/>
          </a:prstGeom>
          <a:noFill/>
        </p:spPr>
        <p:txBody>
          <a:bodyPr wrap="square" rtlCol="0">
            <a:spAutoFit/>
          </a:bodyPr>
          <a:lstStyle/>
          <a:p>
            <a:r>
              <a:rPr lang="es-ES" sz="2000" b="1" dirty="0">
                <a:solidFill>
                  <a:srgbClr val="F25E4F"/>
                </a:solidFill>
              </a:rPr>
              <a:t>¡Recuerde!</a:t>
            </a:r>
            <a:r>
              <a:rPr lang="es-ES" dirty="0"/>
              <a:t> </a:t>
            </a:r>
          </a:p>
          <a:p>
            <a:r>
              <a:rPr lang="es-ES">
                <a:solidFill>
                  <a:srgbClr val="0C2B8E"/>
                </a:solidFill>
              </a:rPr>
              <a:t>Puede </a:t>
            </a:r>
            <a:r>
              <a:rPr lang="es-ES" b="1" dirty="0">
                <a:solidFill>
                  <a:srgbClr val="0C2B8E"/>
                </a:solidFill>
              </a:rPr>
              <a:t>recorrer todas las secciones </a:t>
            </a:r>
            <a:r>
              <a:rPr lang="es-ES" dirty="0">
                <a:solidFill>
                  <a:srgbClr val="0C2B8E"/>
                </a:solidFill>
              </a:rPr>
              <a:t>(</a:t>
            </a:r>
            <a:r>
              <a:rPr lang="es-ES" i="1" dirty="0" err="1">
                <a:solidFill>
                  <a:srgbClr val="0C2B8E"/>
                </a:solidFill>
              </a:rPr>
              <a:t>intro</a:t>
            </a:r>
            <a:r>
              <a:rPr lang="es-ES" dirty="0">
                <a:solidFill>
                  <a:srgbClr val="0C2B8E"/>
                </a:solidFill>
              </a:rPr>
              <a:t> o clic con el </a:t>
            </a:r>
            <a:r>
              <a:rPr lang="es-ES" i="1" dirty="0">
                <a:solidFill>
                  <a:srgbClr val="0C2B8E"/>
                </a:solidFill>
              </a:rPr>
              <a:t>mouse</a:t>
            </a:r>
            <a:r>
              <a:rPr lang="es-ES" dirty="0">
                <a:solidFill>
                  <a:srgbClr val="0C2B8E"/>
                </a:solidFill>
              </a:rPr>
              <a:t>) o </a:t>
            </a:r>
            <a:r>
              <a:rPr lang="es-ES" b="1" dirty="0">
                <a:solidFill>
                  <a:srgbClr val="0C2B8E"/>
                </a:solidFill>
              </a:rPr>
              <a:t>elegir la sección que le interese </a:t>
            </a:r>
            <a:r>
              <a:rPr lang="es-ES" dirty="0">
                <a:solidFill>
                  <a:srgbClr val="0C2B8E"/>
                </a:solidFill>
              </a:rPr>
              <a:t>haciendo clic sobre ella. Escoja “</a:t>
            </a:r>
            <a:r>
              <a:rPr lang="es-ES" b="1" dirty="0">
                <a:solidFill>
                  <a:srgbClr val="0C2B8E"/>
                </a:solidFill>
              </a:rPr>
              <a:t>¡Inténtelo!</a:t>
            </a:r>
            <a:r>
              <a:rPr lang="es-ES" dirty="0">
                <a:solidFill>
                  <a:srgbClr val="0C2B8E"/>
                </a:solidFill>
              </a:rPr>
              <a:t>”</a:t>
            </a:r>
            <a:r>
              <a:rPr lang="es-ES" b="1" dirty="0">
                <a:solidFill>
                  <a:srgbClr val="0C2B8E"/>
                </a:solidFill>
              </a:rPr>
              <a:t> </a:t>
            </a:r>
            <a:r>
              <a:rPr lang="es-ES" dirty="0">
                <a:solidFill>
                  <a:srgbClr val="0C2B8E"/>
                </a:solidFill>
              </a:rPr>
              <a:t>solo </a:t>
            </a:r>
            <a:r>
              <a:rPr lang="es-ES" u="sng" dirty="0">
                <a:solidFill>
                  <a:srgbClr val="0C2B8E"/>
                </a:solidFill>
              </a:rPr>
              <a:t>después de pasar por todos los contenidos de la lección.</a:t>
            </a:r>
            <a:endParaRPr lang="es-ES" dirty="0">
              <a:solidFill>
                <a:srgbClr val="0C2B8E"/>
              </a:solidFill>
            </a:endParaRPr>
          </a:p>
        </p:txBody>
      </p:sp>
    </p:spTree>
    <p:extLst>
      <p:ext uri="{BB962C8B-B14F-4D97-AF65-F5344CB8AC3E}">
        <p14:creationId xmlns:p14="http://schemas.microsoft.com/office/powerpoint/2010/main" val="21473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4" name="Retângulo: Cantos Arredondados 43">
            <a:extLst>
              <a:ext uri="{FF2B5EF4-FFF2-40B4-BE49-F238E27FC236}">
                <a16:creationId xmlns:a16="http://schemas.microsoft.com/office/drawing/2014/main" id="{96B0080E-FD2A-4203-8539-3C481C3086EF}"/>
              </a:ext>
            </a:extLst>
          </p:cNvPr>
          <p:cNvSpPr/>
          <p:nvPr/>
        </p:nvSpPr>
        <p:spPr>
          <a:xfrm>
            <a:off x="2066293" y="305858"/>
            <a:ext cx="9859639" cy="2598115"/>
          </a:xfrm>
          <a:prstGeom prst="roundRect">
            <a:avLst>
              <a:gd name="adj" fmla="val 9957"/>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sp>
        <p:nvSpPr>
          <p:cNvPr id="82" name="Retângulo: Cantos Arredondados 81">
            <a:extLst>
              <a:ext uri="{FF2B5EF4-FFF2-40B4-BE49-F238E27FC236}">
                <a16:creationId xmlns:a16="http://schemas.microsoft.com/office/drawing/2014/main" id="{F4A9D239-C226-49C0-B756-778B47A37DA2}"/>
              </a:ext>
            </a:extLst>
          </p:cNvPr>
          <p:cNvSpPr/>
          <p:nvPr/>
        </p:nvSpPr>
        <p:spPr>
          <a:xfrm>
            <a:off x="2779595" y="1807238"/>
            <a:ext cx="7346112" cy="368662"/>
          </a:xfrm>
          <a:prstGeom prst="roundRect">
            <a:avLst/>
          </a:prstGeom>
          <a:solidFill>
            <a:schemeClr val="accent5">
              <a:lumMod val="20000"/>
              <a:lumOff val="80000"/>
            </a:schemeClr>
          </a:solid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5" name="Retângulo 54">
            <a:extLst>
              <a:ext uri="{FF2B5EF4-FFF2-40B4-BE49-F238E27FC236}">
                <a16:creationId xmlns:a16="http://schemas.microsoft.com/office/drawing/2014/main" id="{3D56CE06-0642-431B-8411-EDF99DE6BD6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0" name="Retângulo 59">
            <a:extLst>
              <a:ext uri="{FF2B5EF4-FFF2-40B4-BE49-F238E27FC236}">
                <a16:creationId xmlns:a16="http://schemas.microsoft.com/office/drawing/2014/main" id="{23C2155B-F8E4-4870-9E1F-73E2FDC1B28D}"/>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61" name="Imagem 60">
            <a:extLst>
              <a:ext uri="{FF2B5EF4-FFF2-40B4-BE49-F238E27FC236}">
                <a16:creationId xmlns:a16="http://schemas.microsoft.com/office/drawing/2014/main" id="{18B73C74-A004-482B-9F0B-219C9547C99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62" name="Conexão reta 61">
            <a:extLst>
              <a:ext uri="{FF2B5EF4-FFF2-40B4-BE49-F238E27FC236}">
                <a16:creationId xmlns:a16="http://schemas.microsoft.com/office/drawing/2014/main" id="{00554600-27E5-4429-910F-B3EE40E178D4}"/>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3" name="Conexão reta 62">
            <a:extLst>
              <a:ext uri="{FF2B5EF4-FFF2-40B4-BE49-F238E27FC236}">
                <a16:creationId xmlns:a16="http://schemas.microsoft.com/office/drawing/2014/main" id="{5475B379-C5FE-453C-9A4D-6C3D6C71D9AF}"/>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4" name="Retângulo: Cantos Arredondados 63">
            <a:hlinkClick r:id="rId4" action="ppaction://hlinksldjump"/>
            <a:extLst>
              <a:ext uri="{FF2B5EF4-FFF2-40B4-BE49-F238E27FC236}">
                <a16:creationId xmlns:a16="http://schemas.microsoft.com/office/drawing/2014/main" id="{C768C98F-CA32-4A31-AD0D-7BF9BF2DDE92}"/>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5" name="Retângulo 64">
            <a:extLst>
              <a:ext uri="{FF2B5EF4-FFF2-40B4-BE49-F238E27FC236}">
                <a16:creationId xmlns:a16="http://schemas.microsoft.com/office/drawing/2014/main" id="{6B77819A-4C38-4945-8534-D0606CA9DC01}"/>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7" name="Retângulo: Cantos Arredondados 26">
            <a:hlinkClick r:id="rId5" action="ppaction://hlinksldjump"/>
            <a:extLst>
              <a:ext uri="{FF2B5EF4-FFF2-40B4-BE49-F238E27FC236}">
                <a16:creationId xmlns:a16="http://schemas.microsoft.com/office/drawing/2014/main" id="{14F11D25-EE14-4908-9E21-CE883BD884E2}"/>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8" name="Retângulo: Cantos Arredondados 27">
            <a:hlinkClick r:id="rId6" action="ppaction://hlinksldjump"/>
            <a:extLst>
              <a:ext uri="{FF2B5EF4-FFF2-40B4-BE49-F238E27FC236}">
                <a16:creationId xmlns:a16="http://schemas.microsoft.com/office/drawing/2014/main" id="{8A931898-1AB1-410C-94E6-B85126DD2E0F}"/>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29" name="Retângulo: Cantos Arredondados 28">
            <a:hlinkClick r:id="rId7" action="ppaction://hlinksldjump"/>
            <a:extLst>
              <a:ext uri="{FF2B5EF4-FFF2-40B4-BE49-F238E27FC236}">
                <a16:creationId xmlns:a16="http://schemas.microsoft.com/office/drawing/2014/main" id="{346B15D0-16B8-408A-A5DA-ADE52EEBD992}"/>
              </a:ext>
            </a:extLst>
          </p:cNvPr>
          <p:cNvSpPr/>
          <p:nvPr/>
        </p:nvSpPr>
        <p:spPr>
          <a:xfrm>
            <a:off x="36000" y="207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
        <p:nvSpPr>
          <p:cNvPr id="30" name="Retângulo: Cantos Arredondados 29">
            <a:hlinkClick r:id="rId8" action="ppaction://hlinksldjump"/>
            <a:extLst>
              <a:ext uri="{FF2B5EF4-FFF2-40B4-BE49-F238E27FC236}">
                <a16:creationId xmlns:a16="http://schemas.microsoft.com/office/drawing/2014/main" id="{EF499F50-1D40-41D0-BBB8-19FF9F9FD644}"/>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45" name="Retângulo 44">
            <a:extLst>
              <a:ext uri="{FF2B5EF4-FFF2-40B4-BE49-F238E27FC236}">
                <a16:creationId xmlns:a16="http://schemas.microsoft.com/office/drawing/2014/main" id="{C0E78605-EB9F-48CB-945B-5FE1F5025E69}"/>
              </a:ext>
            </a:extLst>
          </p:cNvPr>
          <p:cNvSpPr/>
          <p:nvPr/>
        </p:nvSpPr>
        <p:spPr>
          <a:xfrm>
            <a:off x="2274998" y="285662"/>
            <a:ext cx="1476677" cy="461665"/>
          </a:xfrm>
          <a:prstGeom prst="rect">
            <a:avLst/>
          </a:prstGeom>
        </p:spPr>
        <p:txBody>
          <a:bodyPr wrap="square">
            <a:spAutoFit/>
          </a:bodyPr>
          <a:lstStyle/>
          <a:p>
            <a:pPr algn="just">
              <a:spcAft>
                <a:spcPts val="1200"/>
              </a:spcAft>
            </a:pPr>
            <a:r>
              <a:rPr lang="ca-ES" sz="2400" b="1" u="sng" dirty="0" err="1">
                <a:solidFill>
                  <a:srgbClr val="F25E4F"/>
                </a:solidFill>
              </a:rPr>
              <a:t>Definición</a:t>
            </a:r>
            <a:r>
              <a:rPr lang="ca-ES" sz="2400" b="1" dirty="0">
                <a:solidFill>
                  <a:srgbClr val="F25E4F"/>
                </a:solidFill>
              </a:rPr>
              <a:t> </a:t>
            </a:r>
          </a:p>
        </p:txBody>
      </p:sp>
      <p:sp>
        <p:nvSpPr>
          <p:cNvPr id="46" name="Retângulo 45">
            <a:extLst>
              <a:ext uri="{FF2B5EF4-FFF2-40B4-BE49-F238E27FC236}">
                <a16:creationId xmlns:a16="http://schemas.microsoft.com/office/drawing/2014/main" id="{BD919122-91B4-45D4-A788-C16564BDDE80}"/>
              </a:ext>
            </a:extLst>
          </p:cNvPr>
          <p:cNvSpPr/>
          <p:nvPr/>
        </p:nvSpPr>
        <p:spPr>
          <a:xfrm>
            <a:off x="2268414" y="706274"/>
            <a:ext cx="9400161" cy="1154162"/>
          </a:xfrm>
          <a:prstGeom prst="rect">
            <a:avLst/>
          </a:prstGeom>
        </p:spPr>
        <p:txBody>
          <a:bodyPr wrap="square">
            <a:spAutoFit/>
          </a:bodyPr>
          <a:lstStyle/>
          <a:p>
            <a:pPr algn="just">
              <a:spcAft>
                <a:spcPts val="1200"/>
              </a:spcAft>
            </a:pPr>
            <a:r>
              <a:rPr lang="ca-ES" sz="2300" dirty="0">
                <a:solidFill>
                  <a:sysClr val="windowText" lastClr="000000"/>
                </a:solidFill>
              </a:rPr>
              <a:t>Si una </a:t>
            </a:r>
            <a:r>
              <a:rPr lang="ca-ES" sz="2300" dirty="0" err="1">
                <a:solidFill>
                  <a:sysClr val="windowText" lastClr="000000"/>
                </a:solidFill>
              </a:rPr>
              <a:t>matriz</a:t>
            </a:r>
            <a:r>
              <a:rPr lang="ca-ES" sz="2300" dirty="0">
                <a:solidFill>
                  <a:sysClr val="windowText" lastClr="000000"/>
                </a:solidFill>
              </a:rPr>
              <a:t> en forma escalonada </a:t>
            </a:r>
            <a:r>
              <a:rPr lang="ca-ES" sz="2300" dirty="0" err="1">
                <a:solidFill>
                  <a:sysClr val="windowText" lastClr="000000"/>
                </a:solidFill>
              </a:rPr>
              <a:t>satisface</a:t>
            </a:r>
            <a:r>
              <a:rPr lang="ca-ES" sz="2300" dirty="0">
                <a:solidFill>
                  <a:sysClr val="windowText" lastClr="000000"/>
                </a:solidFill>
              </a:rPr>
              <a:t> las </a:t>
            </a:r>
            <a:r>
              <a:rPr lang="ca-ES" sz="2300" dirty="0" err="1">
                <a:solidFill>
                  <a:sysClr val="windowText" lastClr="000000"/>
                </a:solidFill>
              </a:rPr>
              <a:t>siguientes</a:t>
            </a:r>
            <a:r>
              <a:rPr lang="ca-ES" sz="2300" dirty="0">
                <a:solidFill>
                  <a:sysClr val="windowText" lastClr="000000"/>
                </a:solidFill>
              </a:rPr>
              <a:t> condiciones </a:t>
            </a:r>
            <a:r>
              <a:rPr lang="ca-ES" sz="2300" dirty="0" err="1">
                <a:solidFill>
                  <a:sysClr val="windowText" lastClr="000000"/>
                </a:solidFill>
              </a:rPr>
              <a:t>adicionales</a:t>
            </a:r>
            <a:r>
              <a:rPr lang="ca-ES" sz="2300" dirty="0">
                <a:solidFill>
                  <a:sysClr val="windowText" lastClr="000000"/>
                </a:solidFill>
              </a:rPr>
              <a:t>, </a:t>
            </a:r>
            <a:r>
              <a:rPr lang="ca-ES" sz="2300" dirty="0" err="1">
                <a:solidFill>
                  <a:sysClr val="windowText" lastClr="000000"/>
                </a:solidFill>
              </a:rPr>
              <a:t>entonces</a:t>
            </a:r>
            <a:r>
              <a:rPr lang="ca-ES" sz="2300" dirty="0">
                <a:solidFill>
                  <a:sysClr val="windowText" lastClr="000000"/>
                </a:solidFill>
              </a:rPr>
              <a:t> </a:t>
            </a:r>
            <a:r>
              <a:rPr lang="ca-ES" sz="2300" dirty="0" err="1">
                <a:solidFill>
                  <a:sysClr val="windowText" lastClr="000000"/>
                </a:solidFill>
              </a:rPr>
              <a:t>tiene</a:t>
            </a:r>
            <a:r>
              <a:rPr lang="ca-ES" sz="2300" dirty="0">
                <a:solidFill>
                  <a:sysClr val="windowText" lastClr="000000"/>
                </a:solidFill>
              </a:rPr>
              <a:t> </a:t>
            </a:r>
            <a:r>
              <a:rPr lang="ca-ES" sz="2300" b="1" dirty="0">
                <a:solidFill>
                  <a:sysClr val="windowText" lastClr="000000"/>
                </a:solidFill>
              </a:rPr>
              <a:t>forma escalonada </a:t>
            </a:r>
            <a:r>
              <a:rPr lang="ca-ES" sz="2300" b="1" dirty="0" err="1">
                <a:solidFill>
                  <a:sysClr val="windowText" lastClr="000000"/>
                </a:solidFill>
              </a:rPr>
              <a:t>reducida</a:t>
            </a:r>
            <a:r>
              <a:rPr lang="ca-ES" sz="2300" b="1" dirty="0">
                <a:solidFill>
                  <a:sysClr val="windowText" lastClr="000000"/>
                </a:solidFill>
              </a:rPr>
              <a:t> </a:t>
            </a:r>
            <a:r>
              <a:rPr lang="ca-ES" sz="2300" dirty="0">
                <a:solidFill>
                  <a:sysClr val="windowText" lastClr="000000"/>
                </a:solidFill>
              </a:rPr>
              <a:t>(o</a:t>
            </a:r>
            <a:r>
              <a:rPr lang="ca-ES" sz="2300" b="1" dirty="0">
                <a:solidFill>
                  <a:sysClr val="windowText" lastClr="000000"/>
                </a:solidFill>
              </a:rPr>
              <a:t> escalonada </a:t>
            </a:r>
            <a:r>
              <a:rPr lang="ca-ES" sz="2300" b="1" dirty="0" err="1">
                <a:solidFill>
                  <a:sysClr val="windowText" lastClr="000000"/>
                </a:solidFill>
              </a:rPr>
              <a:t>reducida</a:t>
            </a:r>
            <a:r>
              <a:rPr lang="ca-ES" sz="2300" b="1" dirty="0">
                <a:solidFill>
                  <a:sysClr val="windowText" lastClr="000000"/>
                </a:solidFill>
              </a:rPr>
              <a:t> por </a:t>
            </a:r>
            <a:r>
              <a:rPr lang="ca-ES" sz="2300" b="1" dirty="0" err="1">
                <a:solidFill>
                  <a:sysClr val="windowText" lastClr="000000"/>
                </a:solidFill>
              </a:rPr>
              <a:t>filas</a:t>
            </a:r>
            <a:r>
              <a:rPr lang="ca-ES" sz="2300" b="1" dirty="0">
                <a:solidFill>
                  <a:sysClr val="windowText" lastClr="000000"/>
                </a:solidFill>
              </a:rPr>
              <a:t>)</a:t>
            </a:r>
            <a:endParaRPr lang="ca-ES" sz="2300" dirty="0">
              <a:solidFill>
                <a:sysClr val="windowText" lastClr="000000"/>
              </a:solidFill>
            </a:endParaRPr>
          </a:p>
        </p:txBody>
      </p:sp>
      <p:sp>
        <p:nvSpPr>
          <p:cNvPr id="47" name="Retângulo 46">
            <a:extLst>
              <a:ext uri="{FF2B5EF4-FFF2-40B4-BE49-F238E27FC236}">
                <a16:creationId xmlns:a16="http://schemas.microsoft.com/office/drawing/2014/main" id="{992BE8DF-9751-4791-BC5C-AE5A0CA83601}"/>
              </a:ext>
            </a:extLst>
          </p:cNvPr>
          <p:cNvSpPr/>
          <p:nvPr/>
        </p:nvSpPr>
        <p:spPr>
          <a:xfrm>
            <a:off x="2268414" y="1771699"/>
            <a:ext cx="8888980" cy="461665"/>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4"/>
            </a:pPr>
            <a:r>
              <a:rPr lang="ca-ES" sz="2400" b="1" dirty="0">
                <a:solidFill>
                  <a:sysClr val="windowText" lastClr="000000"/>
                </a:solidFill>
              </a:rPr>
              <a:t>Las </a:t>
            </a:r>
            <a:r>
              <a:rPr lang="ca-ES" sz="2400" b="1" dirty="0" err="1">
                <a:solidFill>
                  <a:sysClr val="windowText" lastClr="000000"/>
                </a:solidFill>
              </a:rPr>
              <a:t>entradas</a:t>
            </a:r>
            <a:r>
              <a:rPr lang="ca-ES" sz="2400" b="1" dirty="0">
                <a:solidFill>
                  <a:sysClr val="windowText" lastClr="000000"/>
                </a:solidFill>
              </a:rPr>
              <a:t> </a:t>
            </a:r>
            <a:r>
              <a:rPr lang="ca-ES" sz="2400" b="1" dirty="0" err="1">
                <a:solidFill>
                  <a:sysClr val="windowText" lastClr="000000"/>
                </a:solidFill>
              </a:rPr>
              <a:t>principales</a:t>
            </a:r>
            <a:r>
              <a:rPr lang="ca-ES" sz="2400" b="1" dirty="0">
                <a:solidFill>
                  <a:sysClr val="windowText" lastClr="000000"/>
                </a:solidFill>
              </a:rPr>
              <a:t> de cada fila distinta de cero son 1</a:t>
            </a:r>
            <a:r>
              <a:rPr lang="ca-ES" sz="2400" dirty="0">
                <a:solidFill>
                  <a:sysClr val="windowText" lastClr="000000"/>
                </a:solidFill>
              </a:rPr>
              <a:t>;</a:t>
            </a:r>
          </a:p>
        </p:txBody>
      </p:sp>
      <p:sp>
        <p:nvSpPr>
          <p:cNvPr id="48" name="Retângulo 47">
            <a:extLst>
              <a:ext uri="{FF2B5EF4-FFF2-40B4-BE49-F238E27FC236}">
                <a16:creationId xmlns:a16="http://schemas.microsoft.com/office/drawing/2014/main" id="{281C4A71-C61C-4473-BBB1-55D64C3C14A1}"/>
              </a:ext>
            </a:extLst>
          </p:cNvPr>
          <p:cNvSpPr/>
          <p:nvPr/>
        </p:nvSpPr>
        <p:spPr>
          <a:xfrm>
            <a:off x="2268414" y="2236362"/>
            <a:ext cx="9598047" cy="461665"/>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5"/>
            </a:pPr>
            <a:r>
              <a:rPr lang="ca-ES" sz="2400" b="1" dirty="0">
                <a:solidFill>
                  <a:sysClr val="windowText" lastClr="000000"/>
                </a:solidFill>
              </a:rPr>
              <a:t>Cada 1 principal es la única entrada distinta de cero de </a:t>
            </a:r>
            <a:r>
              <a:rPr lang="ca-ES" sz="2400" b="1" dirty="0" err="1">
                <a:solidFill>
                  <a:sysClr val="windowText" lastClr="000000"/>
                </a:solidFill>
              </a:rPr>
              <a:t>su</a:t>
            </a:r>
            <a:r>
              <a:rPr lang="ca-ES" sz="2400" b="1" dirty="0">
                <a:solidFill>
                  <a:sysClr val="windowText" lastClr="000000"/>
                </a:solidFill>
              </a:rPr>
              <a:t> columna.</a:t>
            </a:r>
            <a:endParaRPr lang="ca-ES" sz="2400" dirty="0">
              <a:solidFill>
                <a:sysClr val="windowText" lastClr="000000"/>
              </a:solidFill>
            </a:endParaRPr>
          </a:p>
        </p:txBody>
      </p:sp>
      <p:sp>
        <p:nvSpPr>
          <p:cNvPr id="49" name="Retângulo: Cantos Arredondados 48">
            <a:extLst>
              <a:ext uri="{FF2B5EF4-FFF2-40B4-BE49-F238E27FC236}">
                <a16:creationId xmlns:a16="http://schemas.microsoft.com/office/drawing/2014/main" id="{4D40DA81-6363-4782-86FE-55BC9B389F27}"/>
              </a:ext>
            </a:extLst>
          </p:cNvPr>
          <p:cNvSpPr/>
          <p:nvPr/>
        </p:nvSpPr>
        <p:spPr>
          <a:xfrm>
            <a:off x="2066293" y="3813201"/>
            <a:ext cx="9835419" cy="2848856"/>
          </a:xfrm>
          <a:prstGeom prst="roundRect">
            <a:avLst>
              <a:gd name="adj" fmla="val 7242"/>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nvGrpSpPr>
          <p:cNvPr id="50" name="Agrupar 49">
            <a:extLst>
              <a:ext uri="{FF2B5EF4-FFF2-40B4-BE49-F238E27FC236}">
                <a16:creationId xmlns:a16="http://schemas.microsoft.com/office/drawing/2014/main" id="{F9904CEA-B273-472E-BE08-88087233BE55}"/>
              </a:ext>
            </a:extLst>
          </p:cNvPr>
          <p:cNvGrpSpPr/>
          <p:nvPr/>
        </p:nvGrpSpPr>
        <p:grpSpPr>
          <a:xfrm>
            <a:off x="5310720" y="4679099"/>
            <a:ext cx="3370682" cy="1314960"/>
            <a:chOff x="5310720" y="4679099"/>
            <a:chExt cx="3370682" cy="1314960"/>
          </a:xfrm>
        </p:grpSpPr>
        <p:sp>
          <p:nvSpPr>
            <p:cNvPr id="51" name="Retângulo 50">
              <a:extLst>
                <a:ext uri="{FF2B5EF4-FFF2-40B4-BE49-F238E27FC236}">
                  <a16:creationId xmlns:a16="http://schemas.microsoft.com/office/drawing/2014/main" id="{79203266-A5FA-44F1-863C-71F1D9FABC7C}"/>
                </a:ext>
              </a:extLst>
            </p:cNvPr>
            <p:cNvSpPr/>
            <p:nvPr/>
          </p:nvSpPr>
          <p:spPr>
            <a:xfrm>
              <a:off x="5310720" y="4679099"/>
              <a:ext cx="3370682"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2" name="Retângulo 51">
              <a:extLst>
                <a:ext uri="{FF2B5EF4-FFF2-40B4-BE49-F238E27FC236}">
                  <a16:creationId xmlns:a16="http://schemas.microsoft.com/office/drawing/2014/main" id="{8E55D1F5-F0AA-4CE4-8171-6A8F8E183799}"/>
                </a:ext>
              </a:extLst>
            </p:cNvPr>
            <p:cNvSpPr/>
            <p:nvPr/>
          </p:nvSpPr>
          <p:spPr>
            <a:xfrm>
              <a:off x="7734685" y="5633336"/>
              <a:ext cx="946717"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3" name="Retângulo 52">
              <a:extLst>
                <a:ext uri="{FF2B5EF4-FFF2-40B4-BE49-F238E27FC236}">
                  <a16:creationId xmlns:a16="http://schemas.microsoft.com/office/drawing/2014/main" id="{028AA8E1-7C5C-4B9D-9977-4575E63A6B0C}"/>
                </a:ext>
              </a:extLst>
            </p:cNvPr>
            <p:cNvSpPr/>
            <p:nvPr/>
          </p:nvSpPr>
          <p:spPr>
            <a:xfrm>
              <a:off x="6251980" y="5000094"/>
              <a:ext cx="2429422"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4" name="Retângulo 53">
              <a:extLst>
                <a:ext uri="{FF2B5EF4-FFF2-40B4-BE49-F238E27FC236}">
                  <a16:creationId xmlns:a16="http://schemas.microsoft.com/office/drawing/2014/main" id="{52E90C79-4A6C-438A-8610-1CD50243FD56}"/>
                </a:ext>
              </a:extLst>
            </p:cNvPr>
            <p:cNvSpPr/>
            <p:nvPr/>
          </p:nvSpPr>
          <p:spPr>
            <a:xfrm>
              <a:off x="6819112" y="5301464"/>
              <a:ext cx="1862290"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grpSp>
        <p:nvGrpSpPr>
          <p:cNvPr id="66" name="Agrupar 65">
            <a:extLst>
              <a:ext uri="{FF2B5EF4-FFF2-40B4-BE49-F238E27FC236}">
                <a16:creationId xmlns:a16="http://schemas.microsoft.com/office/drawing/2014/main" id="{3A9BB6AC-3973-44F6-BF89-2B4D7B3E5F49}"/>
              </a:ext>
            </a:extLst>
          </p:cNvPr>
          <p:cNvGrpSpPr/>
          <p:nvPr/>
        </p:nvGrpSpPr>
        <p:grpSpPr>
          <a:xfrm>
            <a:off x="2542233" y="4723739"/>
            <a:ext cx="1752299" cy="653337"/>
            <a:chOff x="2542233" y="4653403"/>
            <a:chExt cx="1752299" cy="653337"/>
          </a:xfrm>
        </p:grpSpPr>
        <p:sp>
          <p:nvSpPr>
            <p:cNvPr id="67" name="Retângulo 66">
              <a:extLst>
                <a:ext uri="{FF2B5EF4-FFF2-40B4-BE49-F238E27FC236}">
                  <a16:creationId xmlns:a16="http://schemas.microsoft.com/office/drawing/2014/main" id="{AAAFB244-4875-49FD-946B-C415AF0DEF2C}"/>
                </a:ext>
              </a:extLst>
            </p:cNvPr>
            <p:cNvSpPr/>
            <p:nvPr/>
          </p:nvSpPr>
          <p:spPr>
            <a:xfrm>
              <a:off x="2542233" y="4653403"/>
              <a:ext cx="1752299"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8" name="Retângulo 67">
              <a:extLst>
                <a:ext uri="{FF2B5EF4-FFF2-40B4-BE49-F238E27FC236}">
                  <a16:creationId xmlns:a16="http://schemas.microsoft.com/office/drawing/2014/main" id="{CC26BD4F-90E0-410E-BEE3-01254B8C9801}"/>
                </a:ext>
              </a:extLst>
            </p:cNvPr>
            <p:cNvSpPr/>
            <p:nvPr/>
          </p:nvSpPr>
          <p:spPr>
            <a:xfrm>
              <a:off x="3039841" y="4946017"/>
              <a:ext cx="1254691"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sp>
        <p:nvSpPr>
          <p:cNvPr id="69" name="Retângulo 68">
            <a:extLst>
              <a:ext uri="{FF2B5EF4-FFF2-40B4-BE49-F238E27FC236}">
                <a16:creationId xmlns:a16="http://schemas.microsoft.com/office/drawing/2014/main" id="{FBA2CACD-1ED8-40A8-AB22-63E19BB3A334}"/>
              </a:ext>
            </a:extLst>
          </p:cNvPr>
          <p:cNvSpPr/>
          <p:nvPr/>
        </p:nvSpPr>
        <p:spPr>
          <a:xfrm>
            <a:off x="2210088" y="3935272"/>
            <a:ext cx="1348446" cy="461665"/>
          </a:xfrm>
          <a:prstGeom prst="rect">
            <a:avLst/>
          </a:prstGeom>
        </p:spPr>
        <p:txBody>
          <a:bodyPr wrap="none">
            <a:spAutoFit/>
          </a:bodyPr>
          <a:lstStyle/>
          <a:p>
            <a:pPr algn="just"/>
            <a:r>
              <a:rPr lang="ca-ES" sz="2400" b="1" u="sng" dirty="0" err="1">
                <a:solidFill>
                  <a:srgbClr val="29A6FF"/>
                </a:solidFill>
              </a:rPr>
              <a:t>Ejemplos</a:t>
            </a:r>
            <a:endParaRPr lang="ca-ES" sz="2400" b="1" u="sng" dirty="0">
              <a:solidFill>
                <a:srgbClr val="29A6FF"/>
              </a:solidFill>
            </a:endParaRPr>
          </a:p>
        </p:txBody>
      </p:sp>
      <p:sp>
        <p:nvSpPr>
          <p:cNvPr id="70" name="Retângulo 69">
            <a:extLst>
              <a:ext uri="{FF2B5EF4-FFF2-40B4-BE49-F238E27FC236}">
                <a16:creationId xmlns:a16="http://schemas.microsoft.com/office/drawing/2014/main" id="{2D391CFF-D0AB-4E28-8CD5-1D023E841DF6}"/>
              </a:ext>
            </a:extLst>
          </p:cNvPr>
          <p:cNvSpPr/>
          <p:nvPr/>
        </p:nvSpPr>
        <p:spPr>
          <a:xfrm>
            <a:off x="3580974" y="3946027"/>
            <a:ext cx="8360230" cy="400110"/>
          </a:xfrm>
          <a:prstGeom prst="rect">
            <a:avLst/>
          </a:prstGeom>
        </p:spPr>
        <p:txBody>
          <a:bodyPr wrap="square">
            <a:spAutoFit/>
          </a:bodyPr>
          <a:lstStyle/>
          <a:p>
            <a:pPr algn="just">
              <a:spcAft>
                <a:spcPts val="1200"/>
              </a:spcAft>
            </a:pPr>
            <a:r>
              <a:rPr lang="ca-ES" sz="2000" dirty="0">
                <a:solidFill>
                  <a:srgbClr val="0C2B8E"/>
                </a:solidFill>
              </a:rPr>
              <a:t>Las </a:t>
            </a:r>
            <a:r>
              <a:rPr lang="ca-ES" sz="2000" dirty="0" err="1">
                <a:solidFill>
                  <a:srgbClr val="0C2B8E"/>
                </a:solidFill>
              </a:rPr>
              <a:t>siguientes</a:t>
            </a:r>
            <a:r>
              <a:rPr lang="ca-ES" sz="2000" dirty="0">
                <a:solidFill>
                  <a:srgbClr val="0C2B8E"/>
                </a:solidFill>
              </a:rPr>
              <a:t> </a:t>
            </a:r>
            <a:r>
              <a:rPr lang="ca-ES" sz="2000" dirty="0" err="1">
                <a:solidFill>
                  <a:srgbClr val="0C2B8E"/>
                </a:solidFill>
              </a:rPr>
              <a:t>matrices</a:t>
            </a:r>
            <a:r>
              <a:rPr lang="ca-ES" sz="2000" dirty="0">
                <a:solidFill>
                  <a:srgbClr val="0C2B8E"/>
                </a:solidFill>
              </a:rPr>
              <a:t> </a:t>
            </a:r>
            <a:r>
              <a:rPr lang="ca-ES" sz="2000" b="1" dirty="0" err="1">
                <a:solidFill>
                  <a:srgbClr val="0C2B8E"/>
                </a:solidFill>
              </a:rPr>
              <a:t>tienen</a:t>
            </a:r>
            <a:r>
              <a:rPr lang="ca-ES" sz="2000" b="1" dirty="0">
                <a:solidFill>
                  <a:srgbClr val="0C2B8E"/>
                </a:solidFill>
              </a:rPr>
              <a:t> forma escalonada </a:t>
            </a:r>
            <a:r>
              <a:rPr lang="ca-ES" sz="2000" b="1" dirty="0" err="1">
                <a:solidFill>
                  <a:srgbClr val="0C2B8E"/>
                </a:solidFill>
              </a:rPr>
              <a:t>reducida</a:t>
            </a:r>
            <a:r>
              <a:rPr lang="ca-ES" sz="2000" dirty="0">
                <a:solidFill>
                  <a:srgbClr val="0C2B8E"/>
                </a:solidFill>
              </a:rPr>
              <a:t>.</a:t>
            </a:r>
          </a:p>
        </p:txBody>
      </p:sp>
      <mc:AlternateContent xmlns:mc="http://schemas.openxmlformats.org/markup-compatibility/2006" xmlns:a14="http://schemas.microsoft.com/office/drawing/2010/main">
        <mc:Choice Requires="a14">
          <p:sp>
            <p:nvSpPr>
              <p:cNvPr id="71" name="Retângulo 70">
                <a:extLst>
                  <a:ext uri="{FF2B5EF4-FFF2-40B4-BE49-F238E27FC236}">
                    <a16:creationId xmlns:a16="http://schemas.microsoft.com/office/drawing/2014/main" id="{9724BE1A-98DC-473C-9E49-B3A9DCB05571}"/>
                  </a:ext>
                </a:extLst>
              </p:cNvPr>
              <p:cNvSpPr/>
              <p:nvPr/>
            </p:nvSpPr>
            <p:spPr>
              <a:xfrm>
                <a:off x="2211616" y="4653404"/>
                <a:ext cx="2276200" cy="13769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sz="2400" i="1" smtClean="0">
                              <a:solidFill>
                                <a:srgbClr val="0C2B8E"/>
                              </a:solidFill>
                              <a:latin typeface="Cambria Math" panose="02040503050406030204" pitchFamily="18" charset="0"/>
                            </a:rPr>
                          </m:ctrlPr>
                        </m:dPr>
                        <m:e>
                          <m:m>
                            <m:mPr>
                              <m:mcs>
                                <m:mc>
                                  <m:mcPr>
                                    <m:count m:val="2"/>
                                    <m:mcJc m:val="center"/>
                                  </m:mcPr>
                                </m:mc>
                              </m:mcs>
                              <m:ctrlPr>
                                <a:rPr lang="ca-ES" sz="2400" i="1">
                                  <a:solidFill>
                                    <a:srgbClr val="0C2B8E"/>
                                  </a:solidFill>
                                  <a:latin typeface="Cambria Math" panose="02040503050406030204" pitchFamily="18" charset="0"/>
                                </a:rPr>
                              </m:ctrlPr>
                            </m:mPr>
                            <m:mr>
                              <m:e>
                                <m:m>
                                  <m:mPr>
                                    <m:mcs>
                                      <m:mc>
                                        <m:mcPr>
                                          <m:count m:val="2"/>
                                          <m:mcJc m:val="center"/>
                                        </m:mcPr>
                                      </m:mc>
                                    </m:mcs>
                                    <m:ctrlPr>
                                      <a:rPr lang="ca-ES" sz="2400" i="1">
                                        <a:solidFill>
                                          <a:srgbClr val="0C2B8E"/>
                                        </a:solidFill>
                                        <a:latin typeface="Cambria Math" panose="02040503050406030204" pitchFamily="18" charset="0"/>
                                      </a:rPr>
                                    </m:ctrlPr>
                                  </m:mPr>
                                  <m:mr>
                                    <m:e>
                                      <m:r>
                                        <a:rPr lang="ca-ES" sz="2400" b="0" i="1" smtClean="0">
                                          <a:solidFill>
                                            <a:srgbClr val="0C2B8E"/>
                                          </a:solidFill>
                                          <a:latin typeface="Cambria Math" panose="02040503050406030204" pitchFamily="18" charset="0"/>
                                          <a:ea typeface="Cambria Math" panose="02040503050406030204" pitchFamily="18" charset="0"/>
                                        </a:rPr>
                                        <m:t>1</m:t>
                                      </m:r>
                                    </m:e>
                                    <m:e>
                                      <m:r>
                                        <a:rPr lang="ca-ES" sz="2400" b="0" i="1" smtClean="0">
                                          <a:solidFill>
                                            <a:srgbClr val="0C2B8E"/>
                                          </a:solidFill>
                                          <a:latin typeface="Cambria Math" panose="02040503050406030204" pitchFamily="18" charset="0"/>
                                        </a:rPr>
                                        <m:t>0</m:t>
                                      </m:r>
                                    </m:e>
                                  </m:mr>
                                  <m:mr>
                                    <m:e>
                                      <m:r>
                                        <a:rPr lang="ca-ES" sz="2400" i="1">
                                          <a:solidFill>
                                            <a:srgbClr val="0C2B8E"/>
                                          </a:solidFill>
                                          <a:latin typeface="Cambria Math" panose="02040503050406030204" pitchFamily="18" charset="0"/>
                                        </a:rPr>
                                        <m:t>0</m:t>
                                      </m:r>
                                    </m:e>
                                    <m:e>
                                      <m:r>
                                        <a:rPr lang="ca-ES" sz="2400" b="0" i="1" smtClean="0">
                                          <a:solidFill>
                                            <a:srgbClr val="0C2B8E"/>
                                          </a:solidFill>
                                          <a:latin typeface="Cambria Math" panose="02040503050406030204" pitchFamily="18" charset="0"/>
                                          <a:ea typeface="Cambria Math" panose="02040503050406030204" pitchFamily="18" charset="0"/>
                                        </a:rPr>
                                        <m:t>1</m:t>
                                      </m:r>
                                    </m:e>
                                  </m:mr>
                                </m:m>
                              </m:e>
                              <m:e>
                                <m:m>
                                  <m:mPr>
                                    <m:mcs>
                                      <m:mc>
                                        <m:mcPr>
                                          <m:count m:val="2"/>
                                          <m:mcJc m:val="center"/>
                                        </m:mcPr>
                                      </m:mc>
                                    </m:mcs>
                                    <m:ctrlPr>
                                      <a:rPr lang="ca-ES" sz="2400" i="1">
                                        <a:solidFill>
                                          <a:srgbClr val="0C2B8E"/>
                                        </a:solidFill>
                                        <a:latin typeface="Cambria Math" panose="02040503050406030204" pitchFamily="18" charset="0"/>
                                      </a:rPr>
                                    </m:ctrlPr>
                                  </m:mPr>
                                  <m:mr>
                                    <m:e>
                                      <m:r>
                                        <a:rPr lang="ca-ES" sz="2400" b="0" i="1" smtClean="0">
                                          <a:solidFill>
                                            <a:srgbClr val="0C2B8E"/>
                                          </a:solidFill>
                                          <a:latin typeface="Cambria Math" panose="02040503050406030204" pitchFamily="18" charset="0"/>
                                        </a:rPr>
                                        <m:t>∗</m:t>
                                      </m:r>
                                    </m:e>
                                    <m:e>
                                      <m:r>
                                        <a:rPr lang="ca-ES" sz="2400" b="0" i="1" smtClean="0">
                                          <a:solidFill>
                                            <a:srgbClr val="0C2B8E"/>
                                          </a:solidFill>
                                          <a:latin typeface="Cambria Math" panose="02040503050406030204" pitchFamily="18" charset="0"/>
                                          <a:ea typeface="Cambria Math" panose="02040503050406030204" pitchFamily="18" charset="0"/>
                                        </a:rPr>
                                        <m:t>∗</m:t>
                                      </m:r>
                                    </m:e>
                                  </m:mr>
                                  <m:mr>
                                    <m:e>
                                      <m:r>
                                        <a:rPr lang="ca-ES" sz="2400" b="0" i="1" smtClean="0">
                                          <a:solidFill>
                                            <a:srgbClr val="0C2B8E"/>
                                          </a:solidFill>
                                          <a:latin typeface="Cambria Math" panose="02040503050406030204" pitchFamily="18" charset="0"/>
                                          <a:ea typeface="Cambria Math" panose="02040503050406030204" pitchFamily="18" charset="0"/>
                                        </a:rPr>
                                        <m:t>∗</m:t>
                                      </m:r>
                                    </m:e>
                                    <m:e>
                                      <m:r>
                                        <a:rPr lang="ca-ES" sz="2400" b="0" i="1" smtClean="0">
                                          <a:solidFill>
                                            <a:srgbClr val="0C2B8E"/>
                                          </a:solidFill>
                                          <a:latin typeface="Cambria Math" panose="02040503050406030204" pitchFamily="18" charset="0"/>
                                          <a:ea typeface="Cambria Math" panose="02040503050406030204" pitchFamily="18" charset="0"/>
                                        </a:rPr>
                                        <m:t>∗</m:t>
                                      </m:r>
                                    </m:e>
                                  </m:mr>
                                </m:m>
                              </m:e>
                            </m:mr>
                            <m:mr>
                              <m:e>
                                <m:m>
                                  <m:mPr>
                                    <m:mcs>
                                      <m:mc>
                                        <m:mcPr>
                                          <m:count m:val="2"/>
                                          <m:mcJc m:val="center"/>
                                        </m:mcPr>
                                      </m:mc>
                                    </m:mcs>
                                    <m:ctrlPr>
                                      <a:rPr lang="ca-ES" sz="2400" i="1">
                                        <a:solidFill>
                                          <a:srgbClr val="0C2B8E"/>
                                        </a:solidFill>
                                        <a:latin typeface="Cambria Math" panose="02040503050406030204" pitchFamily="18" charset="0"/>
                                      </a:rPr>
                                    </m:ctrlPr>
                                  </m:mPr>
                                  <m:mr>
                                    <m:e>
                                      <m:r>
                                        <m:rPr>
                                          <m:brk m:alnAt="7"/>
                                        </m:rPr>
                                        <a:rPr lang="ca-ES" sz="2400" i="1">
                                          <a:solidFill>
                                            <a:srgbClr val="0C2B8E"/>
                                          </a:solidFill>
                                          <a:latin typeface="Cambria Math" panose="02040503050406030204" pitchFamily="18" charset="0"/>
                                        </a:rPr>
                                        <m:t>0</m:t>
                                      </m:r>
                                    </m:e>
                                    <m:e>
                                      <m:r>
                                        <a:rPr lang="ca-ES" sz="2400" i="1">
                                          <a:solidFill>
                                            <a:srgbClr val="0C2B8E"/>
                                          </a:solidFill>
                                          <a:latin typeface="Cambria Math" panose="02040503050406030204" pitchFamily="18" charset="0"/>
                                        </a:rPr>
                                        <m:t>0</m:t>
                                      </m:r>
                                    </m:e>
                                  </m:mr>
                                  <m:mr>
                                    <m:e>
                                      <m:r>
                                        <a:rPr lang="ca-ES" sz="2400" i="1">
                                          <a:solidFill>
                                            <a:srgbClr val="0C2B8E"/>
                                          </a:solidFill>
                                          <a:latin typeface="Cambria Math" panose="02040503050406030204" pitchFamily="18" charset="0"/>
                                        </a:rPr>
                                        <m:t>0</m:t>
                                      </m:r>
                                    </m:e>
                                    <m:e>
                                      <m:r>
                                        <a:rPr lang="ca-ES" sz="2400" b="0" i="1" smtClean="0">
                                          <a:solidFill>
                                            <a:srgbClr val="0C2B8E"/>
                                          </a:solidFill>
                                          <a:latin typeface="Cambria Math" panose="02040503050406030204" pitchFamily="18" charset="0"/>
                                        </a:rPr>
                                        <m:t>0</m:t>
                                      </m:r>
                                    </m:e>
                                  </m:mr>
                                </m:m>
                              </m:e>
                              <m:e>
                                <m:m>
                                  <m:mPr>
                                    <m:mcs>
                                      <m:mc>
                                        <m:mcPr>
                                          <m:count m:val="2"/>
                                          <m:mcJc m:val="center"/>
                                        </m:mcPr>
                                      </m:mc>
                                    </m:mcs>
                                    <m:ctrlPr>
                                      <a:rPr lang="ca-ES" sz="2400" i="1">
                                        <a:solidFill>
                                          <a:srgbClr val="0C2B8E"/>
                                        </a:solidFill>
                                        <a:latin typeface="Cambria Math" panose="02040503050406030204" pitchFamily="18" charset="0"/>
                                      </a:rPr>
                                    </m:ctrlPr>
                                  </m:mPr>
                                  <m:mr>
                                    <m:e>
                                      <m:r>
                                        <a:rPr lang="ca-ES" sz="2400" b="0" i="1" smtClean="0">
                                          <a:solidFill>
                                            <a:srgbClr val="0C2B8E"/>
                                          </a:solidFill>
                                          <a:latin typeface="Cambria Math" panose="02040503050406030204" pitchFamily="18" charset="0"/>
                                        </a:rPr>
                                        <m:t>0</m:t>
                                      </m:r>
                                    </m:e>
                                    <m:e>
                                      <m:r>
                                        <a:rPr lang="ca-ES" sz="2400" b="0" i="1" smtClean="0">
                                          <a:solidFill>
                                            <a:srgbClr val="0C2B8E"/>
                                          </a:solidFill>
                                          <a:latin typeface="Cambria Math" panose="02040503050406030204" pitchFamily="18" charset="0"/>
                                        </a:rPr>
                                        <m:t>0</m:t>
                                      </m:r>
                                    </m:e>
                                  </m:mr>
                                  <m:mr>
                                    <m:e>
                                      <m:r>
                                        <a:rPr lang="ca-ES" sz="2400" i="1">
                                          <a:solidFill>
                                            <a:srgbClr val="0C2B8E"/>
                                          </a:solidFill>
                                          <a:latin typeface="Cambria Math" panose="02040503050406030204" pitchFamily="18" charset="0"/>
                                        </a:rPr>
                                        <m:t>0</m:t>
                                      </m:r>
                                    </m:e>
                                    <m:e>
                                      <m:r>
                                        <a:rPr lang="ca-ES" sz="2400" i="1">
                                          <a:solidFill>
                                            <a:srgbClr val="0C2B8E"/>
                                          </a:solidFill>
                                          <a:latin typeface="Cambria Math" panose="02040503050406030204" pitchFamily="18" charset="0"/>
                                        </a:rPr>
                                        <m:t>0</m:t>
                                      </m:r>
                                    </m:e>
                                  </m:mr>
                                </m:m>
                              </m:e>
                            </m:mr>
                          </m:m>
                        </m:e>
                      </m:d>
                    </m:oMath>
                  </m:oMathPara>
                </a14:m>
                <a:endParaRPr lang="ca-ES" sz="2400" dirty="0">
                  <a:solidFill>
                    <a:srgbClr val="0C2B8E"/>
                  </a:solidFill>
                </a:endParaRPr>
              </a:p>
            </p:txBody>
          </p:sp>
        </mc:Choice>
        <mc:Fallback xmlns="">
          <p:sp>
            <p:nvSpPr>
              <p:cNvPr id="71" name="Retângulo 70">
                <a:extLst>
                  <a:ext uri="{FF2B5EF4-FFF2-40B4-BE49-F238E27FC236}">
                    <a16:creationId xmlns:a16="http://schemas.microsoft.com/office/drawing/2014/main" id="{9724BE1A-98DC-473C-9E49-B3A9DCB05571}"/>
                  </a:ext>
                </a:extLst>
              </p:cNvPr>
              <p:cNvSpPr>
                <a:spLocks noRot="1" noChangeAspect="1" noMove="1" noResize="1" noEditPoints="1" noAdjustHandles="1" noChangeArrowheads="1" noChangeShapeType="1" noTextEdit="1"/>
              </p:cNvSpPr>
              <p:nvPr/>
            </p:nvSpPr>
            <p:spPr>
              <a:xfrm>
                <a:off x="2211616" y="4653404"/>
                <a:ext cx="2276200" cy="1376980"/>
              </a:xfrm>
              <a:prstGeom prst="rect">
                <a:avLst/>
              </a:prstGeom>
              <a:blipFill>
                <a:blip r:embed="rId9"/>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72" name="Retângulo 71">
                <a:extLst>
                  <a:ext uri="{FF2B5EF4-FFF2-40B4-BE49-F238E27FC236}">
                    <a16:creationId xmlns:a16="http://schemas.microsoft.com/office/drawing/2014/main" id="{6EA3B68B-124B-4008-B5CC-E0EB07F0E1FA}"/>
                  </a:ext>
                </a:extLst>
              </p:cNvPr>
              <p:cNvSpPr/>
              <p:nvPr/>
            </p:nvSpPr>
            <p:spPr>
              <a:xfrm>
                <a:off x="4506824" y="4607779"/>
                <a:ext cx="4396973" cy="13769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sz="2400" i="1" smtClean="0">
                              <a:solidFill>
                                <a:srgbClr val="0C2B8E"/>
                              </a:solidFill>
                              <a:latin typeface="Cambria Math" panose="02040503050406030204" pitchFamily="18" charset="0"/>
                            </a:rPr>
                          </m:ctrlPr>
                        </m:dPr>
                        <m:e>
                          <m:m>
                            <m:mPr>
                              <m:mcs>
                                <m:mc>
                                  <m:mcPr>
                                    <m:count m:val="2"/>
                                    <m:mcJc m:val="center"/>
                                  </m:mcPr>
                                </m:mc>
                              </m:mcs>
                              <m:ctrlPr>
                                <a:rPr lang="ca-ES" sz="2400" i="1">
                                  <a:solidFill>
                                    <a:srgbClr val="0C2B8E"/>
                                  </a:solidFill>
                                  <a:latin typeface="Cambria Math" panose="02040503050406030204" pitchFamily="18" charset="0"/>
                                </a:rPr>
                              </m:ctrlPr>
                            </m:mPr>
                            <m:mr>
                              <m:e>
                                <m:m>
                                  <m:mPr>
                                    <m:mcs>
                                      <m:mc>
                                        <m:mcPr>
                                          <m:count m:val="2"/>
                                          <m:mcJc m:val="center"/>
                                        </m:mcPr>
                                      </m:mc>
                                    </m:mcs>
                                    <m:ctrlPr>
                                      <a:rPr lang="ca-ES" sz="2400" i="1">
                                        <a:solidFill>
                                          <a:srgbClr val="0C2B8E"/>
                                        </a:solidFill>
                                        <a:latin typeface="Cambria Math" panose="02040503050406030204" pitchFamily="18" charset="0"/>
                                      </a:rPr>
                                    </m:ctrlPr>
                                  </m:mPr>
                                  <m:mr>
                                    <m:e>
                                      <m:r>
                                        <a:rPr lang="ca-ES" sz="2400" b="0" i="1" smtClean="0">
                                          <a:solidFill>
                                            <a:srgbClr val="0C2B8E"/>
                                          </a:solidFill>
                                          <a:latin typeface="Cambria Math" panose="02040503050406030204" pitchFamily="18" charset="0"/>
                                          <a:ea typeface="Cambria Math" panose="02040503050406030204" pitchFamily="18" charset="0"/>
                                        </a:rPr>
                                        <m:t>0</m:t>
                                      </m:r>
                                    </m:e>
                                    <m:e>
                                      <m:r>
                                        <a:rPr lang="ca-ES" sz="2400" b="0" i="1" smtClean="0">
                                          <a:solidFill>
                                            <a:srgbClr val="0C2B8E"/>
                                          </a:solidFill>
                                          <a:latin typeface="Cambria Math" panose="02040503050406030204" pitchFamily="18" charset="0"/>
                                          <a:ea typeface="Cambria Math" panose="02040503050406030204" pitchFamily="18" charset="0"/>
                                        </a:rPr>
                                        <m:t> 1</m:t>
                                      </m:r>
                                    </m:e>
                                  </m:mr>
                                  <m:mr>
                                    <m:e>
                                      <m:r>
                                        <a:rPr lang="ca-ES" sz="2400" i="1">
                                          <a:solidFill>
                                            <a:srgbClr val="0C2B8E"/>
                                          </a:solidFill>
                                          <a:latin typeface="Cambria Math" panose="02040503050406030204" pitchFamily="18" charset="0"/>
                                        </a:rPr>
                                        <m:t>0</m:t>
                                      </m:r>
                                    </m:e>
                                    <m:e>
                                      <m:r>
                                        <a:rPr lang="ca-ES" sz="2400" b="0" i="1" smtClean="0">
                                          <a:solidFill>
                                            <a:srgbClr val="0C2B8E"/>
                                          </a:solidFill>
                                          <a:latin typeface="Cambria Math" panose="02040503050406030204" pitchFamily="18" charset="0"/>
                                        </a:rPr>
                                        <m:t> </m:t>
                                      </m:r>
                                      <m:r>
                                        <a:rPr lang="ca-ES" sz="2400" b="0" i="1" smtClean="0">
                                          <a:solidFill>
                                            <a:srgbClr val="0C2B8E"/>
                                          </a:solidFill>
                                          <a:latin typeface="Cambria Math" panose="02040503050406030204" pitchFamily="18" charset="0"/>
                                          <a:ea typeface="Cambria Math" panose="02040503050406030204" pitchFamily="18" charset="0"/>
                                        </a:rPr>
                                        <m:t>0</m:t>
                                      </m:r>
                                    </m:e>
                                  </m:mr>
                                </m:m>
                              </m:e>
                              <m:e>
                                <m:m>
                                  <m:mPr>
                                    <m:mcs>
                                      <m:mc>
                                        <m:mcPr>
                                          <m:count m:val="2"/>
                                          <m:mcJc m:val="center"/>
                                        </m:mcPr>
                                      </m:mc>
                                    </m:mcs>
                                    <m:ctrlPr>
                                      <a:rPr lang="ca-ES" sz="2400" i="1">
                                        <a:solidFill>
                                          <a:srgbClr val="0C2B8E"/>
                                        </a:solidFill>
                                        <a:latin typeface="Cambria Math" panose="02040503050406030204" pitchFamily="18" charset="0"/>
                                      </a:rPr>
                                    </m:ctrlPr>
                                  </m:mPr>
                                  <m:mr>
                                    <m:e>
                                      <m:r>
                                        <a:rPr lang="ca-ES" sz="2400" i="1">
                                          <a:solidFill>
                                            <a:srgbClr val="0C2B8E"/>
                                          </a:solidFill>
                                          <a:latin typeface="Cambria Math" panose="02040503050406030204" pitchFamily="18" charset="0"/>
                                        </a:rPr>
                                        <m:t>∗</m:t>
                                      </m:r>
                                    </m:e>
                                    <m:e>
                                      <m:r>
                                        <a:rPr lang="ca-ES" sz="2400" b="0" i="1" smtClean="0">
                                          <a:solidFill>
                                            <a:srgbClr val="0C2B8E"/>
                                          </a:solidFill>
                                          <a:latin typeface="Cambria Math" panose="02040503050406030204" pitchFamily="18" charset="0"/>
                                          <a:ea typeface="Cambria Math" panose="02040503050406030204" pitchFamily="18" charset="0"/>
                                        </a:rPr>
                                        <m:t>0</m:t>
                                      </m:r>
                                    </m:e>
                                  </m:mr>
                                  <m:mr>
                                    <m:e>
                                      <m:r>
                                        <a:rPr lang="ca-ES" sz="2400" b="0" i="1" smtClean="0">
                                          <a:solidFill>
                                            <a:srgbClr val="0C2B8E"/>
                                          </a:solidFill>
                                          <a:latin typeface="Cambria Math" panose="02040503050406030204" pitchFamily="18" charset="0"/>
                                          <a:ea typeface="Cambria Math" panose="02040503050406030204" pitchFamily="18" charset="0"/>
                                        </a:rPr>
                                        <m:t>0</m:t>
                                      </m:r>
                                    </m:e>
                                    <m:e>
                                      <m:r>
                                        <a:rPr lang="ca-ES" sz="2400" b="0" i="1" smtClean="0">
                                          <a:solidFill>
                                            <a:srgbClr val="0C2B8E"/>
                                          </a:solidFill>
                                          <a:latin typeface="Cambria Math" panose="02040503050406030204" pitchFamily="18" charset="0"/>
                                          <a:ea typeface="Cambria Math" panose="02040503050406030204" pitchFamily="18" charset="0"/>
                                        </a:rPr>
                                        <m:t>1</m:t>
                                      </m:r>
                                    </m:e>
                                  </m:mr>
                                </m:m>
                              </m:e>
                            </m:mr>
                            <m:mr>
                              <m:e>
                                <m:m>
                                  <m:mPr>
                                    <m:mcs>
                                      <m:mc>
                                        <m:mcPr>
                                          <m:count m:val="2"/>
                                          <m:mcJc m:val="center"/>
                                        </m:mcPr>
                                      </m:mc>
                                    </m:mcs>
                                    <m:ctrlPr>
                                      <a:rPr lang="ca-ES" sz="2400" i="1">
                                        <a:solidFill>
                                          <a:srgbClr val="0C2B8E"/>
                                        </a:solidFill>
                                        <a:latin typeface="Cambria Math" panose="02040503050406030204" pitchFamily="18" charset="0"/>
                                      </a:rPr>
                                    </m:ctrlPr>
                                  </m:mPr>
                                  <m:mr>
                                    <m:e>
                                      <m:r>
                                        <m:rPr>
                                          <m:brk m:alnAt="7"/>
                                        </m:rPr>
                                        <a:rPr lang="ca-ES" sz="2400" i="1">
                                          <a:solidFill>
                                            <a:srgbClr val="0C2B8E"/>
                                          </a:solidFill>
                                          <a:latin typeface="Cambria Math" panose="02040503050406030204" pitchFamily="18" charset="0"/>
                                        </a:rPr>
                                        <m:t>0</m:t>
                                      </m:r>
                                      <m:r>
                                        <a:rPr lang="ca-ES" sz="2400" b="0" i="1" smtClean="0">
                                          <a:solidFill>
                                            <a:srgbClr val="0C2B8E"/>
                                          </a:solidFill>
                                          <a:latin typeface="Cambria Math" panose="02040503050406030204" pitchFamily="18" charset="0"/>
                                        </a:rPr>
                                        <m:t> </m:t>
                                      </m:r>
                                    </m:e>
                                    <m:e>
                                      <m:r>
                                        <a:rPr lang="ca-ES" sz="2400" b="0" i="1" smtClean="0">
                                          <a:solidFill>
                                            <a:srgbClr val="0C2B8E"/>
                                          </a:solidFill>
                                          <a:latin typeface="Cambria Math" panose="02040503050406030204" pitchFamily="18" charset="0"/>
                                        </a:rPr>
                                        <m:t>0</m:t>
                                      </m:r>
                                    </m:e>
                                  </m:mr>
                                  <m:mr>
                                    <m:e>
                                      <m:r>
                                        <a:rPr lang="ca-ES" sz="2400" i="1">
                                          <a:solidFill>
                                            <a:srgbClr val="0C2B8E"/>
                                          </a:solidFill>
                                          <a:latin typeface="Cambria Math" panose="02040503050406030204" pitchFamily="18" charset="0"/>
                                        </a:rPr>
                                        <m:t>0</m:t>
                                      </m:r>
                                      <m:r>
                                        <a:rPr lang="ca-ES" sz="2400" b="0" i="1" smtClean="0">
                                          <a:solidFill>
                                            <a:srgbClr val="0C2B8E"/>
                                          </a:solidFill>
                                          <a:latin typeface="Cambria Math" panose="02040503050406030204" pitchFamily="18" charset="0"/>
                                        </a:rPr>
                                        <m:t> </m:t>
                                      </m:r>
                                    </m:e>
                                    <m:e>
                                      <m:r>
                                        <a:rPr lang="ca-ES" sz="2400" i="1">
                                          <a:solidFill>
                                            <a:srgbClr val="0C2B8E"/>
                                          </a:solidFill>
                                          <a:latin typeface="Cambria Math" panose="02040503050406030204" pitchFamily="18" charset="0"/>
                                        </a:rPr>
                                        <m:t>0</m:t>
                                      </m:r>
                                    </m:e>
                                  </m:mr>
                                </m:m>
                              </m:e>
                              <m:e>
                                <m:m>
                                  <m:mPr>
                                    <m:mcs>
                                      <m:mc>
                                        <m:mcPr>
                                          <m:count m:val="2"/>
                                          <m:mcJc m:val="center"/>
                                        </m:mcPr>
                                      </m:mc>
                                    </m:mcs>
                                    <m:ctrlPr>
                                      <a:rPr lang="ca-ES" sz="2400" i="1">
                                        <a:solidFill>
                                          <a:srgbClr val="0C2B8E"/>
                                        </a:solidFill>
                                        <a:latin typeface="Cambria Math" panose="02040503050406030204" pitchFamily="18" charset="0"/>
                                      </a:rPr>
                                    </m:ctrlPr>
                                  </m:mPr>
                                  <m:mr>
                                    <m:e>
                                      <m:r>
                                        <a:rPr lang="ca-ES" sz="2400" i="1">
                                          <a:solidFill>
                                            <a:srgbClr val="0C2B8E"/>
                                          </a:solidFill>
                                          <a:latin typeface="Cambria Math" panose="02040503050406030204" pitchFamily="18" charset="0"/>
                                        </a:rPr>
                                        <m:t>0</m:t>
                                      </m:r>
                                    </m:e>
                                    <m:e>
                                      <m:r>
                                        <a:rPr lang="ca-ES" sz="2400" i="1">
                                          <a:solidFill>
                                            <a:srgbClr val="0C2B8E"/>
                                          </a:solidFill>
                                          <a:latin typeface="Cambria Math" panose="02040503050406030204" pitchFamily="18" charset="0"/>
                                        </a:rPr>
                                        <m:t>0</m:t>
                                      </m:r>
                                    </m:e>
                                  </m:mr>
                                  <m:mr>
                                    <m:e>
                                      <m:r>
                                        <a:rPr lang="ca-ES" sz="2400" i="1">
                                          <a:solidFill>
                                            <a:srgbClr val="0C2B8E"/>
                                          </a:solidFill>
                                          <a:latin typeface="Cambria Math" panose="02040503050406030204" pitchFamily="18" charset="0"/>
                                        </a:rPr>
                                        <m:t>0</m:t>
                                      </m:r>
                                    </m:e>
                                    <m:e>
                                      <m:r>
                                        <a:rPr lang="ca-ES" sz="2400" i="1">
                                          <a:solidFill>
                                            <a:srgbClr val="0C2B8E"/>
                                          </a:solidFill>
                                          <a:latin typeface="Cambria Math" panose="02040503050406030204" pitchFamily="18" charset="0"/>
                                        </a:rPr>
                                        <m:t>0</m:t>
                                      </m:r>
                                    </m:e>
                                  </m:mr>
                                </m:m>
                              </m:e>
                            </m:mr>
                          </m:m>
                          <m:r>
                            <a:rPr lang="ca-ES" sz="2400" b="0" i="1" smtClean="0">
                              <a:solidFill>
                                <a:srgbClr val="0C2B8E"/>
                              </a:solidFill>
                              <a:latin typeface="Cambria Math" panose="02040503050406030204" pitchFamily="18" charset="0"/>
                            </a:rPr>
                            <m:t>    </m:t>
                          </m:r>
                          <m:m>
                            <m:mPr>
                              <m:mcs>
                                <m:mc>
                                  <m:mcPr>
                                    <m:count m:val="2"/>
                                    <m:mcJc m:val="center"/>
                                  </m:mcPr>
                                </m:mc>
                              </m:mcs>
                              <m:ctrlPr>
                                <a:rPr lang="ca-ES" sz="2400" i="1">
                                  <a:solidFill>
                                    <a:srgbClr val="0C2B8E"/>
                                  </a:solidFill>
                                  <a:latin typeface="Cambria Math" panose="02040503050406030204" pitchFamily="18" charset="0"/>
                                </a:rPr>
                              </m:ctrlPr>
                            </m:mPr>
                            <m:mr>
                              <m:e>
                                <m:m>
                                  <m:mPr>
                                    <m:mcs>
                                      <m:mc>
                                        <m:mcPr>
                                          <m:count m:val="2"/>
                                          <m:mcJc m:val="center"/>
                                        </m:mcPr>
                                      </m:mc>
                                    </m:mcs>
                                    <m:ctrlPr>
                                      <a:rPr lang="ca-ES" sz="2400" i="1">
                                        <a:solidFill>
                                          <a:srgbClr val="0C2B8E"/>
                                        </a:solidFill>
                                        <a:latin typeface="Cambria Math" panose="02040503050406030204" pitchFamily="18" charset="0"/>
                                      </a:rPr>
                                    </m:ctrlPr>
                                  </m:mPr>
                                  <m:mr>
                                    <m:e>
                                      <m:r>
                                        <m:rPr>
                                          <m:brk m:alnAt="7"/>
                                        </m:rPr>
                                        <a:rPr lang="ca-ES" sz="2400" b="0" i="1" smtClean="0">
                                          <a:solidFill>
                                            <a:srgbClr val="0C2B8E"/>
                                          </a:solidFill>
                                          <a:latin typeface="Cambria Math" panose="02040503050406030204" pitchFamily="18" charset="0"/>
                                        </a:rPr>
                                        <m:t>0</m:t>
                                      </m:r>
                                    </m:e>
                                    <m:e>
                                      <m:r>
                                        <a:rPr lang="ca-ES" sz="2400" i="1">
                                          <a:solidFill>
                                            <a:srgbClr val="0C2B8E"/>
                                          </a:solidFill>
                                          <a:latin typeface="Cambria Math" panose="02040503050406030204" pitchFamily="18" charset="0"/>
                                        </a:rPr>
                                        <m:t>∗</m:t>
                                      </m:r>
                                    </m:e>
                                  </m:mr>
                                  <m:mr>
                                    <m:e>
                                      <m:r>
                                        <a:rPr lang="ca-ES" sz="2400" b="0" i="1" smtClean="0">
                                          <a:solidFill>
                                            <a:srgbClr val="0C2B8E"/>
                                          </a:solidFill>
                                          <a:latin typeface="Cambria Math" panose="02040503050406030204" pitchFamily="18" charset="0"/>
                                        </a:rPr>
                                        <m:t>0</m:t>
                                      </m:r>
                                    </m:e>
                                    <m:e>
                                      <m:r>
                                        <a:rPr lang="ca-ES" sz="2400" b="0" i="1" smtClean="0">
                                          <a:solidFill>
                                            <a:srgbClr val="0C2B8E"/>
                                          </a:solidFill>
                                          <a:latin typeface="Cambria Math" panose="02040503050406030204" pitchFamily="18" charset="0"/>
                                          <a:ea typeface="Cambria Math" panose="02040503050406030204" pitchFamily="18" charset="0"/>
                                        </a:rPr>
                                        <m:t>∗</m:t>
                                      </m:r>
                                    </m:e>
                                  </m:mr>
                                </m:m>
                              </m:e>
                              <m:e>
                                <m:m>
                                  <m:mPr>
                                    <m:mcs>
                                      <m:mc>
                                        <m:mcPr>
                                          <m:count m:val="2"/>
                                          <m:mcJc m:val="center"/>
                                        </m:mcPr>
                                      </m:mc>
                                    </m:mcs>
                                    <m:ctrlPr>
                                      <a:rPr lang="ca-ES" sz="2400" i="1">
                                        <a:solidFill>
                                          <a:srgbClr val="0C2B8E"/>
                                        </a:solidFill>
                                        <a:latin typeface="Cambria Math" panose="02040503050406030204" pitchFamily="18" charset="0"/>
                                      </a:rPr>
                                    </m:ctrlPr>
                                  </m:mPr>
                                  <m:mr>
                                    <m:e>
                                      <m:r>
                                        <a:rPr lang="ca-ES" sz="2400" b="0" i="1" smtClean="0">
                                          <a:solidFill>
                                            <a:srgbClr val="0C2B8E"/>
                                          </a:solidFill>
                                          <a:latin typeface="Cambria Math" panose="02040503050406030204" pitchFamily="18" charset="0"/>
                                        </a:rPr>
                                        <m:t>0</m:t>
                                      </m:r>
                                    </m:e>
                                    <m:e>
                                      <m:r>
                                        <a:rPr lang="ca-ES" sz="2400" i="1">
                                          <a:solidFill>
                                            <a:srgbClr val="0C2B8E"/>
                                          </a:solidFill>
                                          <a:latin typeface="Cambria Math" panose="02040503050406030204" pitchFamily="18" charset="0"/>
                                          <a:ea typeface="Cambria Math" panose="02040503050406030204" pitchFamily="18" charset="0"/>
                                        </a:rPr>
                                        <m:t>∗</m:t>
                                      </m:r>
                                    </m:e>
                                  </m:mr>
                                  <m:mr>
                                    <m:e>
                                      <m:r>
                                        <a:rPr lang="ca-ES" sz="2400" b="0" i="1" smtClean="0">
                                          <a:solidFill>
                                            <a:srgbClr val="0C2B8E"/>
                                          </a:solidFill>
                                          <a:latin typeface="Cambria Math" panose="02040503050406030204" pitchFamily="18" charset="0"/>
                                          <a:ea typeface="Cambria Math" panose="02040503050406030204" pitchFamily="18" charset="0"/>
                                        </a:rPr>
                                        <m:t>0</m:t>
                                      </m:r>
                                    </m:e>
                                    <m:e>
                                      <m:r>
                                        <a:rPr lang="ca-ES" sz="2400" i="1">
                                          <a:solidFill>
                                            <a:srgbClr val="0C2B8E"/>
                                          </a:solidFill>
                                          <a:latin typeface="Cambria Math" panose="02040503050406030204" pitchFamily="18" charset="0"/>
                                          <a:ea typeface="Cambria Math" panose="02040503050406030204" pitchFamily="18" charset="0"/>
                                        </a:rPr>
                                        <m:t>∗</m:t>
                                      </m:r>
                                    </m:e>
                                  </m:mr>
                                </m:m>
                              </m:e>
                            </m:mr>
                            <m:mr>
                              <m:e>
                                <m:m>
                                  <m:mPr>
                                    <m:mcs>
                                      <m:mc>
                                        <m:mcPr>
                                          <m:count m:val="2"/>
                                          <m:mcJc m:val="center"/>
                                        </m:mcPr>
                                      </m:mc>
                                    </m:mcs>
                                    <m:ctrlPr>
                                      <a:rPr lang="ca-ES" sz="2400" i="1">
                                        <a:solidFill>
                                          <a:srgbClr val="0C2B8E"/>
                                        </a:solidFill>
                                        <a:latin typeface="Cambria Math" panose="02040503050406030204" pitchFamily="18" charset="0"/>
                                      </a:rPr>
                                    </m:ctrlPr>
                                  </m:mPr>
                                  <m:mr>
                                    <m:e>
                                      <m:r>
                                        <a:rPr lang="ca-ES" sz="2400" b="0" i="1" smtClean="0">
                                          <a:solidFill>
                                            <a:srgbClr val="0C2B8E"/>
                                          </a:solidFill>
                                          <a:latin typeface="Cambria Math" panose="02040503050406030204" pitchFamily="18" charset="0"/>
                                          <a:ea typeface="Cambria Math" panose="02040503050406030204" pitchFamily="18" charset="0"/>
                                        </a:rPr>
                                        <m:t>1</m:t>
                                      </m:r>
                                    </m:e>
                                    <m:e>
                                      <m:r>
                                        <a:rPr lang="ca-ES" sz="2400" b="0" i="1" smtClean="0">
                                          <a:solidFill>
                                            <a:srgbClr val="0C2B8E"/>
                                          </a:solidFill>
                                          <a:latin typeface="Cambria Math" panose="02040503050406030204" pitchFamily="18" charset="0"/>
                                        </a:rPr>
                                        <m:t>∗</m:t>
                                      </m:r>
                                    </m:e>
                                  </m:mr>
                                  <m:mr>
                                    <m:e>
                                      <m:r>
                                        <a:rPr lang="ca-ES" sz="2400" i="1">
                                          <a:solidFill>
                                            <a:srgbClr val="0C2B8E"/>
                                          </a:solidFill>
                                          <a:latin typeface="Cambria Math" panose="02040503050406030204" pitchFamily="18" charset="0"/>
                                        </a:rPr>
                                        <m:t>0</m:t>
                                      </m:r>
                                      <m:r>
                                        <a:rPr lang="ca-ES" sz="2400" b="0" i="1" smtClean="0">
                                          <a:solidFill>
                                            <a:srgbClr val="0C2B8E"/>
                                          </a:solidFill>
                                          <a:latin typeface="Cambria Math" panose="02040503050406030204" pitchFamily="18" charset="0"/>
                                        </a:rPr>
                                        <m:t> </m:t>
                                      </m:r>
                                    </m:e>
                                    <m:e>
                                      <m:r>
                                        <a:rPr lang="ca-ES" sz="2400" i="1">
                                          <a:solidFill>
                                            <a:srgbClr val="0C2B8E"/>
                                          </a:solidFill>
                                          <a:latin typeface="Cambria Math" panose="02040503050406030204" pitchFamily="18" charset="0"/>
                                        </a:rPr>
                                        <m:t>0</m:t>
                                      </m:r>
                                    </m:e>
                                  </m:mr>
                                </m:m>
                              </m:e>
                              <m:e>
                                <m:m>
                                  <m:mPr>
                                    <m:mcs>
                                      <m:mc>
                                        <m:mcPr>
                                          <m:count m:val="2"/>
                                          <m:mcJc m:val="center"/>
                                        </m:mcPr>
                                      </m:mc>
                                    </m:mcs>
                                    <m:ctrlPr>
                                      <a:rPr lang="ca-ES" sz="2400" i="1">
                                        <a:solidFill>
                                          <a:srgbClr val="0C2B8E"/>
                                        </a:solidFill>
                                        <a:latin typeface="Cambria Math" panose="02040503050406030204" pitchFamily="18" charset="0"/>
                                      </a:rPr>
                                    </m:ctrlPr>
                                  </m:mPr>
                                  <m:mr>
                                    <m:e>
                                      <m:r>
                                        <a:rPr lang="ca-ES" sz="2400" b="0" i="1" smtClean="0">
                                          <a:solidFill>
                                            <a:srgbClr val="0C2B8E"/>
                                          </a:solidFill>
                                          <a:latin typeface="Cambria Math" panose="02040503050406030204" pitchFamily="18" charset="0"/>
                                        </a:rPr>
                                        <m:t>0</m:t>
                                      </m:r>
                                    </m:e>
                                    <m:e>
                                      <m:r>
                                        <a:rPr lang="ca-ES" sz="2400" b="0" i="1" smtClean="0">
                                          <a:solidFill>
                                            <a:srgbClr val="0C2B8E"/>
                                          </a:solidFill>
                                          <a:latin typeface="Cambria Math" panose="02040503050406030204" pitchFamily="18" charset="0"/>
                                        </a:rPr>
                                        <m:t>∗</m:t>
                                      </m:r>
                                    </m:e>
                                  </m:mr>
                                  <m:mr>
                                    <m:e>
                                      <m:r>
                                        <a:rPr lang="ca-ES" sz="2400" b="0" i="1" smtClean="0">
                                          <a:solidFill>
                                            <a:srgbClr val="0C2B8E"/>
                                          </a:solidFill>
                                          <a:latin typeface="Cambria Math" panose="02040503050406030204" pitchFamily="18" charset="0"/>
                                          <a:ea typeface="Cambria Math" panose="02040503050406030204" pitchFamily="18" charset="0"/>
                                        </a:rPr>
                                        <m:t>1</m:t>
                                      </m:r>
                                    </m:e>
                                    <m:e>
                                      <m:r>
                                        <a:rPr lang="ca-ES" sz="2400" b="0" i="1" smtClean="0">
                                          <a:solidFill>
                                            <a:srgbClr val="0C2B8E"/>
                                          </a:solidFill>
                                          <a:latin typeface="Cambria Math" panose="02040503050406030204" pitchFamily="18" charset="0"/>
                                          <a:ea typeface="Cambria Math" panose="02040503050406030204" pitchFamily="18" charset="0"/>
                                        </a:rPr>
                                        <m:t>∗</m:t>
                                      </m:r>
                                    </m:e>
                                  </m:mr>
                                </m:m>
                              </m:e>
                            </m:mr>
                          </m:m>
                        </m:e>
                      </m:d>
                    </m:oMath>
                  </m:oMathPara>
                </a14:m>
                <a:endParaRPr lang="ca-ES" sz="2400" dirty="0"/>
              </a:p>
            </p:txBody>
          </p:sp>
        </mc:Choice>
        <mc:Fallback xmlns="">
          <p:sp>
            <p:nvSpPr>
              <p:cNvPr id="72" name="Retângulo 71">
                <a:extLst>
                  <a:ext uri="{FF2B5EF4-FFF2-40B4-BE49-F238E27FC236}">
                    <a16:creationId xmlns:a16="http://schemas.microsoft.com/office/drawing/2014/main" id="{6EA3B68B-124B-4008-B5CC-E0EB07F0E1FA}"/>
                  </a:ext>
                </a:extLst>
              </p:cNvPr>
              <p:cNvSpPr>
                <a:spLocks noRot="1" noChangeAspect="1" noMove="1" noResize="1" noEditPoints="1" noAdjustHandles="1" noChangeArrowheads="1" noChangeShapeType="1" noTextEdit="1"/>
              </p:cNvSpPr>
              <p:nvPr/>
            </p:nvSpPr>
            <p:spPr>
              <a:xfrm>
                <a:off x="4506824" y="4607779"/>
                <a:ext cx="4396973" cy="1376980"/>
              </a:xfrm>
              <a:prstGeom prst="rect">
                <a:avLst/>
              </a:prstGeom>
              <a:blipFill>
                <a:blip r:embed="rId10"/>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74" name="Retângulo 73">
                <a:extLst>
                  <a:ext uri="{FF2B5EF4-FFF2-40B4-BE49-F238E27FC236}">
                    <a16:creationId xmlns:a16="http://schemas.microsoft.com/office/drawing/2014/main" id="{1A7C2D08-0384-48C0-956A-FD3AE5407CB4}"/>
                  </a:ext>
                </a:extLst>
              </p:cNvPr>
              <p:cNvSpPr/>
              <p:nvPr/>
            </p:nvSpPr>
            <p:spPr>
              <a:xfrm>
                <a:off x="8907691" y="4869021"/>
                <a:ext cx="3097029" cy="738664"/>
              </a:xfrm>
              <a:prstGeom prst="rect">
                <a:avLst/>
              </a:prstGeom>
            </p:spPr>
            <p:txBody>
              <a:bodyPr wrap="square">
                <a:spAutoFit/>
              </a:bodyPr>
              <a:lstStyle/>
              <a:p>
                <a:pPr marL="180975" indent="-180975"/>
                <a14:m>
                  <m:oMath xmlns:m="http://schemas.openxmlformats.org/officeDocument/2006/math">
                    <m:r>
                      <a:rPr lang="ca-ES" sz="2400" b="0" i="1" smtClean="0">
                        <a:solidFill>
                          <a:srgbClr val="0C2B8E"/>
                        </a:solidFill>
                        <a:latin typeface="Cambria Math" panose="02040503050406030204" pitchFamily="18" charset="0"/>
                        <a:ea typeface="Cambria Math" panose="02040503050406030204" pitchFamily="18" charset="0"/>
                      </a:rPr>
                      <m:t>∗</m:t>
                    </m:r>
                  </m:oMath>
                </a14:m>
                <a:r>
                  <a:rPr lang="ca-ES" sz="2400" dirty="0"/>
                  <a:t> </a:t>
                </a:r>
                <a:r>
                  <a:rPr lang="es-ES" dirty="0"/>
                  <a:t>entradas que pueden tener cualquier valor, incluido cero</a:t>
                </a:r>
                <a:endParaRPr lang="ca-ES" dirty="0"/>
              </a:p>
            </p:txBody>
          </p:sp>
        </mc:Choice>
        <mc:Fallback xmlns="">
          <p:sp>
            <p:nvSpPr>
              <p:cNvPr id="74" name="Retângulo 73">
                <a:extLst>
                  <a:ext uri="{FF2B5EF4-FFF2-40B4-BE49-F238E27FC236}">
                    <a16:creationId xmlns:a16="http://schemas.microsoft.com/office/drawing/2014/main" id="{1A7C2D08-0384-48C0-956A-FD3AE5407CB4}"/>
                  </a:ext>
                </a:extLst>
              </p:cNvPr>
              <p:cNvSpPr>
                <a:spLocks noRot="1" noChangeAspect="1" noMove="1" noResize="1" noEditPoints="1" noAdjustHandles="1" noChangeArrowheads="1" noChangeShapeType="1" noTextEdit="1"/>
              </p:cNvSpPr>
              <p:nvPr/>
            </p:nvSpPr>
            <p:spPr>
              <a:xfrm>
                <a:off x="8907691" y="4869021"/>
                <a:ext cx="3097029" cy="738664"/>
              </a:xfrm>
              <a:prstGeom prst="rect">
                <a:avLst/>
              </a:prstGeom>
              <a:blipFill>
                <a:blip r:embed="rId11"/>
                <a:stretch>
                  <a:fillRect b="-12397"/>
                </a:stretch>
              </a:blipFill>
            </p:spPr>
            <p:txBody>
              <a:bodyPr/>
              <a:lstStyle/>
              <a:p>
                <a:r>
                  <a:rPr lang="ca-ES">
                    <a:noFill/>
                  </a:rPr>
                  <a:t> </a:t>
                </a:r>
              </a:p>
            </p:txBody>
          </p:sp>
        </mc:Fallback>
      </mc:AlternateContent>
      <p:sp>
        <p:nvSpPr>
          <p:cNvPr id="75" name="Oval 74">
            <a:extLst>
              <a:ext uri="{FF2B5EF4-FFF2-40B4-BE49-F238E27FC236}">
                <a16:creationId xmlns:a16="http://schemas.microsoft.com/office/drawing/2014/main" id="{B8355A71-318C-40A8-81E3-344B979224EA}"/>
              </a:ext>
            </a:extLst>
          </p:cNvPr>
          <p:cNvSpPr/>
          <p:nvPr/>
        </p:nvSpPr>
        <p:spPr>
          <a:xfrm>
            <a:off x="6834102" y="5346873"/>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6" name="Oval 75">
            <a:extLst>
              <a:ext uri="{FF2B5EF4-FFF2-40B4-BE49-F238E27FC236}">
                <a16:creationId xmlns:a16="http://schemas.microsoft.com/office/drawing/2014/main" id="{03A624C9-1A94-4AE6-9AD8-287ECCAF2D1F}"/>
              </a:ext>
            </a:extLst>
          </p:cNvPr>
          <p:cNvSpPr/>
          <p:nvPr/>
        </p:nvSpPr>
        <p:spPr>
          <a:xfrm>
            <a:off x="6356180" y="5068617"/>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7" name="Oval 76">
            <a:extLst>
              <a:ext uri="{FF2B5EF4-FFF2-40B4-BE49-F238E27FC236}">
                <a16:creationId xmlns:a16="http://schemas.microsoft.com/office/drawing/2014/main" id="{91CEE39C-DF36-42FF-AB1C-C8C3651D1191}"/>
              </a:ext>
            </a:extLst>
          </p:cNvPr>
          <p:cNvSpPr/>
          <p:nvPr/>
        </p:nvSpPr>
        <p:spPr>
          <a:xfrm>
            <a:off x="2512253" y="4713162"/>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8" name="Oval 77">
            <a:extLst>
              <a:ext uri="{FF2B5EF4-FFF2-40B4-BE49-F238E27FC236}">
                <a16:creationId xmlns:a16="http://schemas.microsoft.com/office/drawing/2014/main" id="{6C1AA6D2-4C4E-4C7A-B98F-222B68FC2642}"/>
              </a:ext>
            </a:extLst>
          </p:cNvPr>
          <p:cNvSpPr/>
          <p:nvPr/>
        </p:nvSpPr>
        <p:spPr>
          <a:xfrm>
            <a:off x="2981251" y="5081517"/>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9" name="Oval 78">
            <a:extLst>
              <a:ext uri="{FF2B5EF4-FFF2-40B4-BE49-F238E27FC236}">
                <a16:creationId xmlns:a16="http://schemas.microsoft.com/office/drawing/2014/main" id="{FE3C67CA-9808-4A10-8D8E-8D2E3D75F80F}"/>
              </a:ext>
            </a:extLst>
          </p:cNvPr>
          <p:cNvSpPr/>
          <p:nvPr/>
        </p:nvSpPr>
        <p:spPr>
          <a:xfrm>
            <a:off x="7819470" y="5711760"/>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0" name="Oval 79">
            <a:extLst>
              <a:ext uri="{FF2B5EF4-FFF2-40B4-BE49-F238E27FC236}">
                <a16:creationId xmlns:a16="http://schemas.microsoft.com/office/drawing/2014/main" id="{0AAE230F-BF60-4C53-981B-1511EB2D82CB}"/>
              </a:ext>
            </a:extLst>
          </p:cNvPr>
          <p:cNvSpPr/>
          <p:nvPr/>
        </p:nvSpPr>
        <p:spPr>
          <a:xfrm>
            <a:off x="5410376" y="4670970"/>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3" name="Retângulo: Cantos Arredondados 82">
            <a:extLst>
              <a:ext uri="{FF2B5EF4-FFF2-40B4-BE49-F238E27FC236}">
                <a16:creationId xmlns:a16="http://schemas.microsoft.com/office/drawing/2014/main" id="{147E4516-1891-4106-9E7E-6FEA785BE68F}"/>
              </a:ext>
            </a:extLst>
          </p:cNvPr>
          <p:cNvSpPr/>
          <p:nvPr/>
        </p:nvSpPr>
        <p:spPr>
          <a:xfrm>
            <a:off x="2779595" y="2290691"/>
            <a:ext cx="8888980" cy="404338"/>
          </a:xfrm>
          <a:prstGeom prst="roundRect">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4" name="Retângulo: Cantos Arredondados 83">
            <a:extLst>
              <a:ext uri="{FF2B5EF4-FFF2-40B4-BE49-F238E27FC236}">
                <a16:creationId xmlns:a16="http://schemas.microsoft.com/office/drawing/2014/main" id="{79F4073D-1B41-42CD-AA39-53A4E90ABFC4}"/>
              </a:ext>
            </a:extLst>
          </p:cNvPr>
          <p:cNvSpPr/>
          <p:nvPr/>
        </p:nvSpPr>
        <p:spPr>
          <a:xfrm rot="5400000">
            <a:off x="2504748" y="5233485"/>
            <a:ext cx="1289825" cy="339119"/>
          </a:xfrm>
          <a:prstGeom prst="roundRect">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7" name="Retângulo: Cantos Arredondados 86">
            <a:extLst>
              <a:ext uri="{FF2B5EF4-FFF2-40B4-BE49-F238E27FC236}">
                <a16:creationId xmlns:a16="http://schemas.microsoft.com/office/drawing/2014/main" id="{5B9106BA-D2B9-410C-99C1-AEF2782B60A8}"/>
              </a:ext>
            </a:extLst>
          </p:cNvPr>
          <p:cNvSpPr/>
          <p:nvPr/>
        </p:nvSpPr>
        <p:spPr>
          <a:xfrm rot="5400000">
            <a:off x="2025165" y="5233485"/>
            <a:ext cx="1289825" cy="339119"/>
          </a:xfrm>
          <a:prstGeom prst="roundRect">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90" name="Retângulo: Cantos Arredondados 89">
            <a:extLst>
              <a:ext uri="{FF2B5EF4-FFF2-40B4-BE49-F238E27FC236}">
                <a16:creationId xmlns:a16="http://schemas.microsoft.com/office/drawing/2014/main" id="{7270206F-610B-4C1B-B119-C2F03E72C201}"/>
              </a:ext>
            </a:extLst>
          </p:cNvPr>
          <p:cNvSpPr/>
          <p:nvPr/>
        </p:nvSpPr>
        <p:spPr>
          <a:xfrm rot="5400000">
            <a:off x="7340962" y="5188675"/>
            <a:ext cx="1289825" cy="339119"/>
          </a:xfrm>
          <a:prstGeom prst="roundRect">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91" name="Retângulo: Cantos Arredondados 90">
            <a:extLst>
              <a:ext uri="{FF2B5EF4-FFF2-40B4-BE49-F238E27FC236}">
                <a16:creationId xmlns:a16="http://schemas.microsoft.com/office/drawing/2014/main" id="{222E8560-291D-4084-8171-77C33E4C5A3A}"/>
              </a:ext>
            </a:extLst>
          </p:cNvPr>
          <p:cNvSpPr/>
          <p:nvPr/>
        </p:nvSpPr>
        <p:spPr>
          <a:xfrm rot="5400000">
            <a:off x="4891908" y="5188675"/>
            <a:ext cx="1289825" cy="339119"/>
          </a:xfrm>
          <a:prstGeom prst="roundRect">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92" name="Retângulo: Cantos Arredondados 91">
            <a:extLst>
              <a:ext uri="{FF2B5EF4-FFF2-40B4-BE49-F238E27FC236}">
                <a16:creationId xmlns:a16="http://schemas.microsoft.com/office/drawing/2014/main" id="{46D73B8B-7F7C-4D2D-A698-4AF328FF7ABA}"/>
              </a:ext>
            </a:extLst>
          </p:cNvPr>
          <p:cNvSpPr/>
          <p:nvPr/>
        </p:nvSpPr>
        <p:spPr>
          <a:xfrm rot="5400000">
            <a:off x="6323581" y="5157934"/>
            <a:ext cx="1289825" cy="339119"/>
          </a:xfrm>
          <a:prstGeom prst="roundRect">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93" name="Retângulo: Cantos Arredondados 92">
            <a:extLst>
              <a:ext uri="{FF2B5EF4-FFF2-40B4-BE49-F238E27FC236}">
                <a16:creationId xmlns:a16="http://schemas.microsoft.com/office/drawing/2014/main" id="{1040C5EF-90A0-4039-95B5-1EC5CED92635}"/>
              </a:ext>
            </a:extLst>
          </p:cNvPr>
          <p:cNvSpPr/>
          <p:nvPr/>
        </p:nvSpPr>
        <p:spPr>
          <a:xfrm rot="5400000">
            <a:off x="5853813" y="5188675"/>
            <a:ext cx="1289825" cy="339119"/>
          </a:xfrm>
          <a:prstGeom prst="roundRect">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6" name="Retângulo 55">
            <a:extLst>
              <a:ext uri="{FF2B5EF4-FFF2-40B4-BE49-F238E27FC236}">
                <a16:creationId xmlns:a16="http://schemas.microsoft.com/office/drawing/2014/main" id="{CEBE4209-AFFB-4F66-A0C6-928F98B628AB}"/>
              </a:ext>
            </a:extLst>
          </p:cNvPr>
          <p:cNvSpPr/>
          <p:nvPr/>
        </p:nvSpPr>
        <p:spPr>
          <a:xfrm>
            <a:off x="2102415" y="2908755"/>
            <a:ext cx="9859639" cy="869062"/>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7" name="Retângulo 56">
            <a:extLst>
              <a:ext uri="{FF2B5EF4-FFF2-40B4-BE49-F238E27FC236}">
                <a16:creationId xmlns:a16="http://schemas.microsoft.com/office/drawing/2014/main" id="{1CBC40E5-1ACE-418B-8713-DFAAF33DB19A}"/>
              </a:ext>
            </a:extLst>
          </p:cNvPr>
          <p:cNvSpPr/>
          <p:nvPr/>
        </p:nvSpPr>
        <p:spPr>
          <a:xfrm>
            <a:off x="1989831" y="2882371"/>
            <a:ext cx="10012460" cy="769441"/>
          </a:xfrm>
          <a:prstGeom prst="rect">
            <a:avLst/>
          </a:prstGeom>
        </p:spPr>
        <p:txBody>
          <a:bodyPr wrap="square">
            <a:spAutoFit/>
          </a:bodyPr>
          <a:lstStyle/>
          <a:p>
            <a:pPr algn="ctr">
              <a:spcAft>
                <a:spcPts val="300"/>
              </a:spcAft>
              <a:buClr>
                <a:srgbClr val="F25E4F"/>
              </a:buClr>
              <a:buSzPct val="120000"/>
            </a:pPr>
            <a:r>
              <a:rPr lang="ca-ES" sz="2400" b="1" dirty="0">
                <a:solidFill>
                  <a:srgbClr val="C00000"/>
                </a:solidFill>
              </a:rPr>
              <a:t>IMPORTANTE</a:t>
            </a:r>
            <a:r>
              <a:rPr lang="ca-ES" sz="2400" b="1" dirty="0"/>
              <a:t> – </a:t>
            </a:r>
            <a:r>
              <a:rPr lang="ca-ES" sz="2000" dirty="0" err="1"/>
              <a:t>Algunos</a:t>
            </a:r>
            <a:r>
              <a:rPr lang="ca-ES" sz="2000" dirty="0"/>
              <a:t> autores </a:t>
            </a:r>
            <a:r>
              <a:rPr lang="ca-ES" sz="2000" dirty="0" err="1"/>
              <a:t>consideran</a:t>
            </a:r>
            <a:r>
              <a:rPr lang="ca-ES" sz="2000" dirty="0"/>
              <a:t> la </a:t>
            </a:r>
            <a:r>
              <a:rPr lang="ca-ES" sz="2000" b="1" dirty="0"/>
              <a:t>4ª </a:t>
            </a:r>
            <a:r>
              <a:rPr lang="ca-ES" sz="2000" b="1" dirty="0" err="1"/>
              <a:t>condición</a:t>
            </a:r>
            <a:r>
              <a:rPr lang="ca-ES" sz="2000" b="1" dirty="0"/>
              <a:t> </a:t>
            </a:r>
            <a:r>
              <a:rPr lang="ca-ES" sz="2000" dirty="0"/>
              <a:t>como </a:t>
            </a:r>
            <a:r>
              <a:rPr lang="ca-ES" sz="2000" u="sng" dirty="0" err="1"/>
              <a:t>parte</a:t>
            </a:r>
            <a:r>
              <a:rPr lang="ca-ES" sz="2000" u="sng" dirty="0"/>
              <a:t> de la </a:t>
            </a:r>
            <a:r>
              <a:rPr lang="ca-ES" sz="2000" u="sng" dirty="0" err="1"/>
              <a:t>definición</a:t>
            </a:r>
            <a:r>
              <a:rPr lang="ca-ES" sz="2000" u="sng" dirty="0"/>
              <a:t> de forma escalonada</a:t>
            </a:r>
            <a:r>
              <a:rPr lang="ca-ES" sz="2000" dirty="0"/>
              <a:t> – </a:t>
            </a:r>
            <a:r>
              <a:rPr lang="ca-ES" sz="2000" dirty="0" err="1"/>
              <a:t>pero</a:t>
            </a:r>
            <a:r>
              <a:rPr lang="ca-ES" sz="2000" dirty="0"/>
              <a:t> aquí </a:t>
            </a:r>
            <a:r>
              <a:rPr lang="ca-ES" sz="2000" dirty="0" err="1"/>
              <a:t>sólo</a:t>
            </a:r>
            <a:r>
              <a:rPr lang="ca-ES" sz="2000" dirty="0"/>
              <a:t> la </a:t>
            </a:r>
            <a:r>
              <a:rPr lang="ca-ES" sz="2000" dirty="0" err="1"/>
              <a:t>consideramos</a:t>
            </a:r>
            <a:r>
              <a:rPr lang="ca-ES" sz="2000" dirty="0"/>
              <a:t> para la forma escalonada </a:t>
            </a:r>
            <a:r>
              <a:rPr lang="ca-ES" sz="2000" dirty="0" err="1"/>
              <a:t>reducida</a:t>
            </a:r>
            <a:endParaRPr lang="ca-ES" sz="2000" dirty="0"/>
          </a:p>
        </p:txBody>
      </p:sp>
      <p:pic>
        <p:nvPicPr>
          <p:cNvPr id="58" name="Imagem 57">
            <a:extLst>
              <a:ext uri="{FF2B5EF4-FFF2-40B4-BE49-F238E27FC236}">
                <a16:creationId xmlns:a16="http://schemas.microsoft.com/office/drawing/2014/main" id="{A5CDC2CF-77D2-42A1-9927-DAB925D77EB5}"/>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Tree>
    <p:extLst>
      <p:ext uri="{BB962C8B-B14F-4D97-AF65-F5344CB8AC3E}">
        <p14:creationId xmlns:p14="http://schemas.microsoft.com/office/powerpoint/2010/main" val="252635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fade">
                                      <p:cBhvr>
                                        <p:cTn id="11" dur="500"/>
                                        <p:tgtEl>
                                          <p:spTgt spid="4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6">
                                            <p:txEl>
                                              <p:pRg st="0" end="0"/>
                                            </p:txEl>
                                          </p:spTgt>
                                        </p:tgtEl>
                                        <p:attrNameLst>
                                          <p:attrName>style.visibility</p:attrName>
                                        </p:attrNameLst>
                                      </p:cBhvr>
                                      <p:to>
                                        <p:strVal val="visible"/>
                                      </p:to>
                                    </p:set>
                                    <p:animEffect transition="in" filter="fade">
                                      <p:cBhvr>
                                        <p:cTn id="15" dur="500"/>
                                        <p:tgtEl>
                                          <p:spTgt spid="4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
                                            <p:txEl>
                                              <p:pRg st="0" end="0"/>
                                            </p:txEl>
                                          </p:spTgt>
                                        </p:tgtEl>
                                        <p:attrNameLst>
                                          <p:attrName>style.visibility</p:attrName>
                                        </p:attrNameLst>
                                      </p:cBhvr>
                                      <p:to>
                                        <p:strVal val="visible"/>
                                      </p:to>
                                    </p:set>
                                    <p:animEffect transition="in" filter="fade">
                                      <p:cBhvr>
                                        <p:cTn id="20" dur="1250"/>
                                        <p:tgtEl>
                                          <p:spTgt spid="47">
                                            <p:txEl>
                                              <p:pRg st="0" end="0"/>
                                            </p:txEl>
                                          </p:spTgt>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48">
                                            <p:txEl>
                                              <p:pRg st="0" end="0"/>
                                            </p:txEl>
                                          </p:spTgt>
                                        </p:tgtEl>
                                        <p:attrNameLst>
                                          <p:attrName>style.visibility</p:attrName>
                                        </p:attrNameLst>
                                      </p:cBhvr>
                                      <p:to>
                                        <p:strVal val="visible"/>
                                      </p:to>
                                    </p:set>
                                    <p:animEffect transition="in" filter="fade">
                                      <p:cBhvr>
                                        <p:cTn id="24" dur="1250"/>
                                        <p:tgtEl>
                                          <p:spTgt spid="4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750"/>
                                        <p:tgtEl>
                                          <p:spTgt spid="70"/>
                                        </p:tgtEl>
                                      </p:cBhvr>
                                    </p:animEffect>
                                  </p:childTnLst>
                                </p:cTn>
                              </p:par>
                            </p:childTnLst>
                          </p:cTn>
                        </p:par>
                        <p:par>
                          <p:cTn id="37" fill="hold">
                            <p:stCondLst>
                              <p:cond delay="1250"/>
                            </p:stCondLst>
                            <p:childTnLst>
                              <p:par>
                                <p:cTn id="38" presetID="10" presetClass="entr" presetSubtype="0" fill="hold" grpId="0" nodeType="afterEffect">
                                  <p:stCondLst>
                                    <p:cond delay="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1000"/>
                                        <p:tgtEl>
                                          <p:spTgt spid="72"/>
                                        </p:tgtEl>
                                      </p:cBhvr>
                                    </p:animEffect>
                                  </p:childTnLst>
                                </p:cTn>
                              </p:par>
                              <p:par>
                                <p:cTn id="41" presetID="10" presetClass="entr" presetSubtype="0" fill="hold" grpId="0" nodeType="withEffect">
                                  <p:stCondLst>
                                    <p:cond delay="5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1000"/>
                                        <p:tgtEl>
                                          <p:spTgt spid="71"/>
                                        </p:tgtEl>
                                      </p:cBhvr>
                                    </p:animEffect>
                                  </p:childTnLst>
                                </p:cTn>
                              </p:par>
                            </p:childTnLst>
                          </p:cTn>
                        </p:par>
                        <p:par>
                          <p:cTn id="44" fill="hold">
                            <p:stCondLst>
                              <p:cond delay="2300"/>
                            </p:stCondLst>
                            <p:childTnLst>
                              <p:par>
                                <p:cTn id="45" presetID="10" presetClass="entr" presetSubtype="0" fill="hold" grpId="0" nodeType="after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1000"/>
                                        <p:tgtEl>
                                          <p:spTgt spid="74"/>
                                        </p:tgtEl>
                                      </p:cBhvr>
                                    </p:animEffect>
                                  </p:childTnLst>
                                </p:cTn>
                              </p:par>
                              <p:par>
                                <p:cTn id="48" presetID="10" presetClass="entr" presetSubtype="0" fill="hold" nodeType="with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par>
                                <p:cTn id="51" presetID="10"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fade">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500"/>
                                        <p:tgtEl>
                                          <p:spTgt spid="7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500"/>
                                        <p:tgtEl>
                                          <p:spTgt spid="7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fade">
                                      <p:cBhvr>
                                        <p:cTn id="73" dur="500"/>
                                        <p:tgtEl>
                                          <p:spTgt spid="8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fade">
                                      <p:cBhvr>
                                        <p:cTn id="76" dur="1000"/>
                                        <p:tgtEl>
                                          <p:spTgt spid="8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83"/>
                                        </p:tgtEl>
                                        <p:attrNameLst>
                                          <p:attrName>style.visibility</p:attrName>
                                        </p:attrNameLst>
                                      </p:cBhvr>
                                      <p:to>
                                        <p:strVal val="visible"/>
                                      </p:to>
                                    </p:set>
                                    <p:animEffect transition="in" filter="fade">
                                      <p:cBhvr>
                                        <p:cTn id="81" dur="1000"/>
                                        <p:tgtEl>
                                          <p:spTgt spid="83"/>
                                        </p:tgtEl>
                                      </p:cBhvr>
                                    </p:animEffec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84"/>
                                        </p:tgtEl>
                                        <p:attrNameLst>
                                          <p:attrName>style.visibility</p:attrName>
                                        </p:attrNameLst>
                                      </p:cBhvr>
                                      <p:to>
                                        <p:strVal val="visible"/>
                                      </p:to>
                                    </p:set>
                                    <p:animEffect transition="in" filter="fade">
                                      <p:cBhvr>
                                        <p:cTn id="85" dur="750"/>
                                        <p:tgtEl>
                                          <p:spTgt spid="8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7"/>
                                        </p:tgtEl>
                                        <p:attrNameLst>
                                          <p:attrName>style.visibility</p:attrName>
                                        </p:attrNameLst>
                                      </p:cBhvr>
                                      <p:to>
                                        <p:strVal val="visible"/>
                                      </p:to>
                                    </p:set>
                                    <p:animEffect transition="in" filter="fade">
                                      <p:cBhvr>
                                        <p:cTn id="88" dur="750"/>
                                        <p:tgtEl>
                                          <p:spTgt spid="87"/>
                                        </p:tgtEl>
                                      </p:cBhvr>
                                    </p:animEffect>
                                  </p:childTnLst>
                                </p:cTn>
                              </p:par>
                            </p:childTnLst>
                          </p:cTn>
                        </p:par>
                        <p:par>
                          <p:cTn id="89" fill="hold">
                            <p:stCondLst>
                              <p:cond delay="1750"/>
                            </p:stCondLst>
                            <p:childTnLst>
                              <p:par>
                                <p:cTn id="90" presetID="10" presetClass="entr" presetSubtype="0" fill="hold" grpId="0" nodeType="afterEffect">
                                  <p:stCondLst>
                                    <p:cond delay="0"/>
                                  </p:stCondLst>
                                  <p:childTnLst>
                                    <p:set>
                                      <p:cBhvr>
                                        <p:cTn id="91" dur="1" fill="hold">
                                          <p:stCondLst>
                                            <p:cond delay="0"/>
                                          </p:stCondLst>
                                        </p:cTn>
                                        <p:tgtEl>
                                          <p:spTgt spid="90"/>
                                        </p:tgtEl>
                                        <p:attrNameLst>
                                          <p:attrName>style.visibility</p:attrName>
                                        </p:attrNameLst>
                                      </p:cBhvr>
                                      <p:to>
                                        <p:strVal val="visible"/>
                                      </p:to>
                                    </p:set>
                                    <p:animEffect transition="in" filter="fade">
                                      <p:cBhvr>
                                        <p:cTn id="92" dur="750"/>
                                        <p:tgtEl>
                                          <p:spTgt spid="9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91"/>
                                        </p:tgtEl>
                                        <p:attrNameLst>
                                          <p:attrName>style.visibility</p:attrName>
                                        </p:attrNameLst>
                                      </p:cBhvr>
                                      <p:to>
                                        <p:strVal val="visible"/>
                                      </p:to>
                                    </p:set>
                                    <p:animEffect transition="in" filter="fade">
                                      <p:cBhvr>
                                        <p:cTn id="95" dur="750"/>
                                        <p:tgtEl>
                                          <p:spTgt spid="9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2"/>
                                        </p:tgtEl>
                                        <p:attrNameLst>
                                          <p:attrName>style.visibility</p:attrName>
                                        </p:attrNameLst>
                                      </p:cBhvr>
                                      <p:to>
                                        <p:strVal val="visible"/>
                                      </p:to>
                                    </p:set>
                                    <p:animEffect transition="in" filter="fade">
                                      <p:cBhvr>
                                        <p:cTn id="98" dur="750"/>
                                        <p:tgtEl>
                                          <p:spTgt spid="9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93"/>
                                        </p:tgtEl>
                                        <p:attrNameLst>
                                          <p:attrName>style.visibility</p:attrName>
                                        </p:attrNameLst>
                                      </p:cBhvr>
                                      <p:to>
                                        <p:strVal val="visible"/>
                                      </p:to>
                                    </p:set>
                                    <p:animEffect transition="in" filter="fade">
                                      <p:cBhvr>
                                        <p:cTn id="101" dur="750"/>
                                        <p:tgtEl>
                                          <p:spTgt spid="9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6"/>
                                        </p:tgtEl>
                                        <p:attrNameLst>
                                          <p:attrName>style.visibility</p:attrName>
                                        </p:attrNameLst>
                                      </p:cBhvr>
                                      <p:to>
                                        <p:strVal val="visible"/>
                                      </p:to>
                                    </p:set>
                                    <p:animEffect transition="in" filter="fade">
                                      <p:cBhvr>
                                        <p:cTn id="104" dur="500"/>
                                        <p:tgtEl>
                                          <p:spTgt spid="5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fade">
                                      <p:cBhvr>
                                        <p:cTn id="107" dur="500"/>
                                        <p:tgtEl>
                                          <p:spTgt spid="57"/>
                                        </p:tgtEl>
                                      </p:cBhvr>
                                    </p:animEffect>
                                  </p:childTnLst>
                                </p:cTn>
                              </p:par>
                            </p:childTnLst>
                          </p:cTn>
                        </p:par>
                        <p:par>
                          <p:cTn id="108" fill="hold">
                            <p:stCondLst>
                              <p:cond delay="2500"/>
                            </p:stCondLst>
                            <p:childTnLst>
                              <p:par>
                                <p:cTn id="109" presetID="1" presetClass="emph" presetSubtype="2" fill="hold" nodeType="afterEffect">
                                  <p:stCondLst>
                                    <p:cond delay="0"/>
                                  </p:stCondLst>
                                  <p:childTnLst>
                                    <p:animClr clrSpc="rgb" dir="cw">
                                      <p:cBhvr>
                                        <p:cTn id="110" dur="2000" fill="hold"/>
                                        <p:tgtEl>
                                          <p:spTgt spid="56"/>
                                        </p:tgtEl>
                                        <p:attrNameLst>
                                          <p:attrName>fillcolor</p:attrName>
                                        </p:attrNameLst>
                                      </p:cBhvr>
                                      <p:to>
                                        <a:srgbClr val="F4B183"/>
                                      </p:to>
                                    </p:animClr>
                                    <p:set>
                                      <p:cBhvr>
                                        <p:cTn id="111" dur="2000" fill="hold"/>
                                        <p:tgtEl>
                                          <p:spTgt spid="56"/>
                                        </p:tgtEl>
                                        <p:attrNameLst>
                                          <p:attrName>fill.type</p:attrName>
                                        </p:attrNameLst>
                                      </p:cBhvr>
                                      <p:to>
                                        <p:strVal val="solid"/>
                                      </p:to>
                                    </p:set>
                                    <p:set>
                                      <p:cBhvr>
                                        <p:cTn id="112" dur="2000" fill="hold"/>
                                        <p:tgtEl>
                                          <p:spTgt spid="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2" grpId="0" animBg="1"/>
      <p:bldP spid="49" grpId="0" animBg="1"/>
      <p:bldP spid="69" grpId="0"/>
      <p:bldP spid="70" grpId="0"/>
      <p:bldP spid="71" grpId="0"/>
      <p:bldP spid="72" grpId="0"/>
      <p:bldP spid="74" grpId="0"/>
      <p:bldP spid="75" grpId="0" animBg="1"/>
      <p:bldP spid="76" grpId="0" animBg="1"/>
      <p:bldP spid="77" grpId="0" animBg="1"/>
      <p:bldP spid="78" grpId="0" animBg="1"/>
      <p:bldP spid="79" grpId="0" animBg="1"/>
      <p:bldP spid="80" grpId="0" animBg="1"/>
      <p:bldP spid="83" grpId="0" animBg="1"/>
      <p:bldP spid="84" grpId="0" animBg="1"/>
      <p:bldP spid="87" grpId="0" animBg="1"/>
      <p:bldP spid="90" grpId="0" animBg="1"/>
      <p:bldP spid="91" grpId="0" animBg="1"/>
      <p:bldP spid="92" grpId="0" animBg="1"/>
      <p:bldP spid="93" grpId="0" animBg="1"/>
      <p:bldP spid="56" grpId="0" animBg="1"/>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4" name="Retângulo: Cantos Arredondados 43">
            <a:extLst>
              <a:ext uri="{FF2B5EF4-FFF2-40B4-BE49-F238E27FC236}">
                <a16:creationId xmlns:a16="http://schemas.microsoft.com/office/drawing/2014/main" id="{96B0080E-FD2A-4203-8539-3C481C3086EF}"/>
              </a:ext>
            </a:extLst>
          </p:cNvPr>
          <p:cNvSpPr/>
          <p:nvPr/>
        </p:nvSpPr>
        <p:spPr>
          <a:xfrm>
            <a:off x="2066293" y="305858"/>
            <a:ext cx="9859639" cy="2598115"/>
          </a:xfrm>
          <a:prstGeom prst="roundRect">
            <a:avLst>
              <a:gd name="adj" fmla="val 9957"/>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55" name="Retângulo 54">
            <a:extLst>
              <a:ext uri="{FF2B5EF4-FFF2-40B4-BE49-F238E27FC236}">
                <a16:creationId xmlns:a16="http://schemas.microsoft.com/office/drawing/2014/main" id="{3D56CE06-0642-431B-8411-EDF99DE6BD6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Retângulo 59">
            <a:extLst>
              <a:ext uri="{FF2B5EF4-FFF2-40B4-BE49-F238E27FC236}">
                <a16:creationId xmlns:a16="http://schemas.microsoft.com/office/drawing/2014/main" id="{23C2155B-F8E4-4870-9E1F-73E2FDC1B28D}"/>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Imagem 60">
            <a:extLst>
              <a:ext uri="{FF2B5EF4-FFF2-40B4-BE49-F238E27FC236}">
                <a16:creationId xmlns:a16="http://schemas.microsoft.com/office/drawing/2014/main" id="{18B73C74-A004-482B-9F0B-219C9547C99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62" name="Conexão reta 61">
            <a:extLst>
              <a:ext uri="{FF2B5EF4-FFF2-40B4-BE49-F238E27FC236}">
                <a16:creationId xmlns:a16="http://schemas.microsoft.com/office/drawing/2014/main" id="{00554600-27E5-4429-910F-B3EE40E178D4}"/>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3" name="Conexão reta 62">
            <a:extLst>
              <a:ext uri="{FF2B5EF4-FFF2-40B4-BE49-F238E27FC236}">
                <a16:creationId xmlns:a16="http://schemas.microsoft.com/office/drawing/2014/main" id="{5475B379-C5FE-453C-9A4D-6C3D6C71D9AF}"/>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4" name="Retângulo: Cantos Arredondados 63">
            <a:hlinkClick r:id="rId7" action="ppaction://hlinksldjump"/>
            <a:extLst>
              <a:ext uri="{FF2B5EF4-FFF2-40B4-BE49-F238E27FC236}">
                <a16:creationId xmlns:a16="http://schemas.microsoft.com/office/drawing/2014/main" id="{C768C98F-CA32-4A31-AD0D-7BF9BF2DDE92}"/>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5" name="Retângulo 64">
            <a:extLst>
              <a:ext uri="{FF2B5EF4-FFF2-40B4-BE49-F238E27FC236}">
                <a16:creationId xmlns:a16="http://schemas.microsoft.com/office/drawing/2014/main" id="{6B77819A-4C38-4945-8534-D0606CA9DC01}"/>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7" name="Retângulo: Cantos Arredondados 26">
            <a:hlinkClick r:id="rId8" action="ppaction://hlinksldjump"/>
            <a:extLst>
              <a:ext uri="{FF2B5EF4-FFF2-40B4-BE49-F238E27FC236}">
                <a16:creationId xmlns:a16="http://schemas.microsoft.com/office/drawing/2014/main" id="{14F11D25-EE14-4908-9E21-CE883BD884E2}"/>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8" name="Retângulo: Cantos Arredondados 27">
            <a:hlinkClick r:id="rId9" action="ppaction://hlinksldjump"/>
            <a:extLst>
              <a:ext uri="{FF2B5EF4-FFF2-40B4-BE49-F238E27FC236}">
                <a16:creationId xmlns:a16="http://schemas.microsoft.com/office/drawing/2014/main" id="{8A931898-1AB1-410C-94E6-B85126DD2E0F}"/>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30" name="Retângulo: Cantos Arredondados 29">
            <a:hlinkClick r:id="rId10" action="ppaction://hlinksldjump"/>
            <a:extLst>
              <a:ext uri="{FF2B5EF4-FFF2-40B4-BE49-F238E27FC236}">
                <a16:creationId xmlns:a16="http://schemas.microsoft.com/office/drawing/2014/main" id="{EF499F50-1D40-41D0-BBB8-19FF9F9FD644}"/>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45" name="Retângulo 44">
            <a:extLst>
              <a:ext uri="{FF2B5EF4-FFF2-40B4-BE49-F238E27FC236}">
                <a16:creationId xmlns:a16="http://schemas.microsoft.com/office/drawing/2014/main" id="{C0E78605-EB9F-48CB-945B-5FE1F5025E69}"/>
              </a:ext>
            </a:extLst>
          </p:cNvPr>
          <p:cNvSpPr/>
          <p:nvPr/>
        </p:nvSpPr>
        <p:spPr>
          <a:xfrm>
            <a:off x="2195487" y="374798"/>
            <a:ext cx="1476677" cy="461665"/>
          </a:xfrm>
          <a:prstGeom prst="rect">
            <a:avLst/>
          </a:prstGeom>
        </p:spPr>
        <p:txBody>
          <a:bodyPr wrap="square">
            <a:spAutoFit/>
          </a:bodyPr>
          <a:lstStyle/>
          <a:p>
            <a:pPr algn="just">
              <a:spcAft>
                <a:spcPts val="1200"/>
              </a:spcAft>
            </a:pPr>
            <a:r>
              <a:rPr lang="ca-ES" sz="2400" b="1" u="sng" dirty="0" err="1">
                <a:solidFill>
                  <a:srgbClr val="F25E4F"/>
                </a:solidFill>
              </a:rPr>
              <a:t>Definición</a:t>
            </a:r>
            <a:endParaRPr lang="ca-ES" sz="2400" b="1" dirty="0">
              <a:solidFill>
                <a:srgbClr val="F25E4F"/>
              </a:solidFill>
            </a:endParaRPr>
          </a:p>
        </p:txBody>
      </p:sp>
      <p:sp>
        <p:nvSpPr>
          <p:cNvPr id="46" name="Retângulo 45">
            <a:extLst>
              <a:ext uri="{FF2B5EF4-FFF2-40B4-BE49-F238E27FC236}">
                <a16:creationId xmlns:a16="http://schemas.microsoft.com/office/drawing/2014/main" id="{BD919122-91B4-45D4-A788-C16564BDDE80}"/>
              </a:ext>
            </a:extLst>
          </p:cNvPr>
          <p:cNvSpPr/>
          <p:nvPr/>
        </p:nvSpPr>
        <p:spPr>
          <a:xfrm>
            <a:off x="2187644" y="722680"/>
            <a:ext cx="9629543" cy="1154162"/>
          </a:xfrm>
          <a:prstGeom prst="rect">
            <a:avLst/>
          </a:prstGeom>
        </p:spPr>
        <p:txBody>
          <a:bodyPr wrap="square">
            <a:spAutoFit/>
          </a:bodyPr>
          <a:lstStyle/>
          <a:p>
            <a:pPr algn="just">
              <a:spcAft>
                <a:spcPts val="1200"/>
              </a:spcAft>
            </a:pPr>
            <a:r>
              <a:rPr lang="ca-ES" sz="2300" dirty="0">
                <a:solidFill>
                  <a:sysClr val="windowText" lastClr="000000"/>
                </a:solidFill>
              </a:rPr>
              <a:t>Si una </a:t>
            </a:r>
            <a:r>
              <a:rPr lang="ca-ES" sz="2300" dirty="0" err="1">
                <a:solidFill>
                  <a:sysClr val="windowText" lastClr="000000"/>
                </a:solidFill>
              </a:rPr>
              <a:t>matriz</a:t>
            </a:r>
            <a:r>
              <a:rPr lang="ca-ES" sz="2300" dirty="0">
                <a:solidFill>
                  <a:sysClr val="windowText" lastClr="000000"/>
                </a:solidFill>
              </a:rPr>
              <a:t> en forma escalonada </a:t>
            </a:r>
            <a:r>
              <a:rPr lang="ca-ES" sz="2300" dirty="0" err="1">
                <a:solidFill>
                  <a:sysClr val="windowText" lastClr="000000"/>
                </a:solidFill>
              </a:rPr>
              <a:t>satisface</a:t>
            </a:r>
            <a:r>
              <a:rPr lang="ca-ES" sz="2300" dirty="0">
                <a:solidFill>
                  <a:sysClr val="windowText" lastClr="000000"/>
                </a:solidFill>
              </a:rPr>
              <a:t> las </a:t>
            </a:r>
            <a:r>
              <a:rPr lang="ca-ES" sz="2300" dirty="0" err="1">
                <a:solidFill>
                  <a:sysClr val="windowText" lastClr="000000"/>
                </a:solidFill>
              </a:rPr>
              <a:t>siguientes</a:t>
            </a:r>
            <a:r>
              <a:rPr lang="ca-ES" sz="2300" dirty="0">
                <a:solidFill>
                  <a:sysClr val="windowText" lastClr="000000"/>
                </a:solidFill>
              </a:rPr>
              <a:t> condiciones </a:t>
            </a:r>
            <a:r>
              <a:rPr lang="ca-ES" sz="2300" dirty="0" err="1">
                <a:solidFill>
                  <a:sysClr val="windowText" lastClr="000000"/>
                </a:solidFill>
              </a:rPr>
              <a:t>adicionales</a:t>
            </a:r>
            <a:r>
              <a:rPr lang="ca-ES" sz="2300" dirty="0">
                <a:solidFill>
                  <a:sysClr val="windowText" lastClr="000000"/>
                </a:solidFill>
              </a:rPr>
              <a:t>, </a:t>
            </a:r>
            <a:r>
              <a:rPr lang="ca-ES" sz="2300" dirty="0" err="1">
                <a:solidFill>
                  <a:sysClr val="windowText" lastClr="000000"/>
                </a:solidFill>
              </a:rPr>
              <a:t>entonces</a:t>
            </a:r>
            <a:r>
              <a:rPr lang="ca-ES" sz="2300" dirty="0">
                <a:solidFill>
                  <a:sysClr val="windowText" lastClr="000000"/>
                </a:solidFill>
              </a:rPr>
              <a:t> </a:t>
            </a:r>
            <a:r>
              <a:rPr lang="ca-ES" sz="2300" dirty="0" err="1">
                <a:solidFill>
                  <a:sysClr val="windowText" lastClr="000000"/>
                </a:solidFill>
              </a:rPr>
              <a:t>tiene</a:t>
            </a:r>
            <a:r>
              <a:rPr lang="ca-ES" sz="2300" dirty="0">
                <a:solidFill>
                  <a:sysClr val="windowText" lastClr="000000"/>
                </a:solidFill>
              </a:rPr>
              <a:t> </a:t>
            </a:r>
            <a:r>
              <a:rPr lang="ca-ES" sz="2300" b="1" dirty="0">
                <a:solidFill>
                  <a:sysClr val="windowText" lastClr="000000"/>
                </a:solidFill>
              </a:rPr>
              <a:t>forma escalonada </a:t>
            </a:r>
            <a:r>
              <a:rPr lang="ca-ES" sz="2300" b="1" dirty="0" err="1">
                <a:solidFill>
                  <a:sysClr val="windowText" lastClr="000000"/>
                </a:solidFill>
              </a:rPr>
              <a:t>reducida</a:t>
            </a:r>
            <a:r>
              <a:rPr lang="ca-ES" sz="2300" b="1" dirty="0">
                <a:solidFill>
                  <a:sysClr val="windowText" lastClr="000000"/>
                </a:solidFill>
              </a:rPr>
              <a:t> </a:t>
            </a:r>
            <a:r>
              <a:rPr lang="ca-ES" sz="2300" dirty="0">
                <a:solidFill>
                  <a:sysClr val="windowText" lastClr="000000"/>
                </a:solidFill>
              </a:rPr>
              <a:t>(o</a:t>
            </a:r>
            <a:r>
              <a:rPr lang="ca-ES" sz="2300" b="1" dirty="0">
                <a:solidFill>
                  <a:sysClr val="windowText" lastClr="000000"/>
                </a:solidFill>
              </a:rPr>
              <a:t> escalonada </a:t>
            </a:r>
            <a:r>
              <a:rPr lang="ca-ES" sz="2300" b="1" dirty="0" err="1">
                <a:solidFill>
                  <a:sysClr val="windowText" lastClr="000000"/>
                </a:solidFill>
              </a:rPr>
              <a:t>reducida</a:t>
            </a:r>
            <a:r>
              <a:rPr lang="ca-ES" sz="2300" b="1" dirty="0">
                <a:solidFill>
                  <a:sysClr val="windowText" lastClr="000000"/>
                </a:solidFill>
              </a:rPr>
              <a:t> por </a:t>
            </a:r>
            <a:r>
              <a:rPr lang="ca-ES" sz="2300" b="1" dirty="0" err="1">
                <a:solidFill>
                  <a:sysClr val="windowText" lastClr="000000"/>
                </a:solidFill>
              </a:rPr>
              <a:t>filas</a:t>
            </a:r>
            <a:r>
              <a:rPr lang="ca-ES" sz="2300" b="1" dirty="0">
                <a:solidFill>
                  <a:sysClr val="windowText" lastClr="000000"/>
                </a:solidFill>
              </a:rPr>
              <a:t>)</a:t>
            </a:r>
            <a:endParaRPr lang="ca-ES" sz="2300" dirty="0">
              <a:solidFill>
                <a:sysClr val="windowText" lastClr="000000"/>
              </a:solidFill>
            </a:endParaRPr>
          </a:p>
        </p:txBody>
      </p:sp>
      <p:sp>
        <p:nvSpPr>
          <p:cNvPr id="47" name="Retângulo 46">
            <a:extLst>
              <a:ext uri="{FF2B5EF4-FFF2-40B4-BE49-F238E27FC236}">
                <a16:creationId xmlns:a16="http://schemas.microsoft.com/office/drawing/2014/main" id="{992BE8DF-9751-4791-BC5C-AE5A0CA83601}"/>
              </a:ext>
            </a:extLst>
          </p:cNvPr>
          <p:cNvSpPr/>
          <p:nvPr/>
        </p:nvSpPr>
        <p:spPr>
          <a:xfrm>
            <a:off x="2268414" y="1742119"/>
            <a:ext cx="8505390" cy="461665"/>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4"/>
            </a:pPr>
            <a:r>
              <a:rPr lang="ca-ES" sz="2400" b="1" dirty="0">
                <a:solidFill>
                  <a:sysClr val="windowText" lastClr="000000"/>
                </a:solidFill>
              </a:rPr>
              <a:t>Las </a:t>
            </a:r>
            <a:r>
              <a:rPr lang="ca-ES" sz="2400" b="1" dirty="0" err="1">
                <a:solidFill>
                  <a:sysClr val="windowText" lastClr="000000"/>
                </a:solidFill>
              </a:rPr>
              <a:t>entradas</a:t>
            </a:r>
            <a:r>
              <a:rPr lang="ca-ES" sz="2400" b="1" dirty="0">
                <a:solidFill>
                  <a:sysClr val="windowText" lastClr="000000"/>
                </a:solidFill>
              </a:rPr>
              <a:t> </a:t>
            </a:r>
            <a:r>
              <a:rPr lang="ca-ES" sz="2400" b="1" dirty="0" err="1">
                <a:solidFill>
                  <a:sysClr val="windowText" lastClr="000000"/>
                </a:solidFill>
              </a:rPr>
              <a:t>principales</a:t>
            </a:r>
            <a:r>
              <a:rPr lang="ca-ES" sz="2400" b="1" dirty="0">
                <a:solidFill>
                  <a:sysClr val="windowText" lastClr="000000"/>
                </a:solidFill>
              </a:rPr>
              <a:t> de cada fila distinta de cero son 1</a:t>
            </a:r>
            <a:r>
              <a:rPr lang="ca-ES" sz="2400" dirty="0">
                <a:solidFill>
                  <a:sysClr val="windowText" lastClr="000000"/>
                </a:solidFill>
              </a:rPr>
              <a:t>;</a:t>
            </a:r>
          </a:p>
        </p:txBody>
      </p:sp>
      <p:sp>
        <p:nvSpPr>
          <p:cNvPr id="48" name="Retângulo 47">
            <a:extLst>
              <a:ext uri="{FF2B5EF4-FFF2-40B4-BE49-F238E27FC236}">
                <a16:creationId xmlns:a16="http://schemas.microsoft.com/office/drawing/2014/main" id="{281C4A71-C61C-4473-BBB1-55D64C3C14A1}"/>
              </a:ext>
            </a:extLst>
          </p:cNvPr>
          <p:cNvSpPr/>
          <p:nvPr/>
        </p:nvSpPr>
        <p:spPr>
          <a:xfrm>
            <a:off x="2268414" y="2236362"/>
            <a:ext cx="9633298" cy="461665"/>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5"/>
            </a:pPr>
            <a:r>
              <a:rPr lang="ca-ES" sz="2400" b="1" dirty="0">
                <a:solidFill>
                  <a:sysClr val="windowText" lastClr="000000"/>
                </a:solidFill>
              </a:rPr>
              <a:t>Cada 1 principal es la única entrada distinta de cero de </a:t>
            </a:r>
            <a:r>
              <a:rPr lang="ca-ES" sz="2400" b="1" dirty="0" err="1">
                <a:solidFill>
                  <a:sysClr val="windowText" lastClr="000000"/>
                </a:solidFill>
              </a:rPr>
              <a:t>su</a:t>
            </a:r>
            <a:r>
              <a:rPr lang="ca-ES" sz="2400" b="1" dirty="0">
                <a:solidFill>
                  <a:sysClr val="windowText" lastClr="000000"/>
                </a:solidFill>
              </a:rPr>
              <a:t> columna.</a:t>
            </a:r>
            <a:endParaRPr lang="ca-ES" sz="2400" dirty="0">
              <a:solidFill>
                <a:sysClr val="windowText" lastClr="000000"/>
              </a:solidFill>
            </a:endParaRPr>
          </a:p>
        </p:txBody>
      </p:sp>
      <p:sp>
        <p:nvSpPr>
          <p:cNvPr id="94" name="Retângulo 93">
            <a:extLst>
              <a:ext uri="{FF2B5EF4-FFF2-40B4-BE49-F238E27FC236}">
                <a16:creationId xmlns:a16="http://schemas.microsoft.com/office/drawing/2014/main" id="{AC7ED63F-126C-4903-A7B2-685CD0FDE120}"/>
              </a:ext>
            </a:extLst>
          </p:cNvPr>
          <p:cNvSpPr/>
          <p:nvPr/>
        </p:nvSpPr>
        <p:spPr>
          <a:xfrm>
            <a:off x="2066292" y="3205514"/>
            <a:ext cx="9874909" cy="869062"/>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95" name="Retângulo 94">
            <a:extLst>
              <a:ext uri="{FF2B5EF4-FFF2-40B4-BE49-F238E27FC236}">
                <a16:creationId xmlns:a16="http://schemas.microsoft.com/office/drawing/2014/main" id="{DFD0A639-E683-484C-B4DC-378A5CF8C309}"/>
              </a:ext>
            </a:extLst>
          </p:cNvPr>
          <p:cNvSpPr/>
          <p:nvPr/>
        </p:nvSpPr>
        <p:spPr>
          <a:xfrm>
            <a:off x="2149498" y="3259359"/>
            <a:ext cx="9667689" cy="830997"/>
          </a:xfrm>
          <a:prstGeom prst="rect">
            <a:avLst/>
          </a:prstGeom>
        </p:spPr>
        <p:txBody>
          <a:bodyPr wrap="square">
            <a:spAutoFit/>
          </a:bodyPr>
          <a:lstStyle/>
          <a:p>
            <a:pPr algn="ctr">
              <a:spcAft>
                <a:spcPts val="300"/>
              </a:spcAft>
              <a:buClr>
                <a:srgbClr val="F25E4F"/>
              </a:buClr>
              <a:buSzPct val="120000"/>
            </a:pPr>
            <a:r>
              <a:rPr lang="es-ES" sz="2400" dirty="0"/>
              <a:t>Una </a:t>
            </a:r>
            <a:r>
              <a:rPr lang="es-ES" sz="2400" b="1" dirty="0"/>
              <a:t>matriz escalonada </a:t>
            </a:r>
            <a:r>
              <a:rPr lang="es-ES" sz="2400" dirty="0"/>
              <a:t>y una </a:t>
            </a:r>
            <a:r>
              <a:rPr lang="es-ES" sz="2400" b="1" dirty="0"/>
              <a:t>matriz escalonada reducida </a:t>
            </a:r>
            <a:r>
              <a:rPr lang="es-ES" sz="2400" dirty="0"/>
              <a:t>son las matrices que tienen </a:t>
            </a:r>
            <a:r>
              <a:rPr lang="es-ES" sz="2400" u="sng" dirty="0"/>
              <a:t>forma escalonada </a:t>
            </a:r>
            <a:r>
              <a:rPr lang="es-ES" sz="2400" dirty="0"/>
              <a:t>y </a:t>
            </a:r>
            <a:r>
              <a:rPr lang="es-ES" sz="2400" u="sng" dirty="0"/>
              <a:t>escalonada reducida</a:t>
            </a:r>
            <a:r>
              <a:rPr lang="es-ES" sz="2400" dirty="0"/>
              <a:t>, respectivamente.</a:t>
            </a:r>
            <a:endParaRPr lang="ca-ES" sz="2400" dirty="0"/>
          </a:p>
        </p:txBody>
      </p:sp>
      <p:sp>
        <p:nvSpPr>
          <p:cNvPr id="56" name="Retângulo: Cantos Arredondados 55">
            <a:extLst>
              <a:ext uri="{FF2B5EF4-FFF2-40B4-BE49-F238E27FC236}">
                <a16:creationId xmlns:a16="http://schemas.microsoft.com/office/drawing/2014/main" id="{8B479A71-9AF8-47F6-80AB-DDA084CB78A3}"/>
              </a:ext>
            </a:extLst>
          </p:cNvPr>
          <p:cNvSpPr/>
          <p:nvPr/>
        </p:nvSpPr>
        <p:spPr>
          <a:xfrm>
            <a:off x="2066293" y="4340233"/>
            <a:ext cx="9835419" cy="2321823"/>
          </a:xfrm>
          <a:prstGeom prst="roundRect">
            <a:avLst>
              <a:gd name="adj" fmla="val 7242"/>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tângulo 56">
            <a:extLst>
              <a:ext uri="{FF2B5EF4-FFF2-40B4-BE49-F238E27FC236}">
                <a16:creationId xmlns:a16="http://schemas.microsoft.com/office/drawing/2014/main" id="{DE226685-D7C8-4480-A4DA-C763E57C5C35}"/>
              </a:ext>
            </a:extLst>
          </p:cNvPr>
          <p:cNvSpPr/>
          <p:nvPr/>
        </p:nvSpPr>
        <p:spPr>
          <a:xfrm>
            <a:off x="2210088" y="4457785"/>
            <a:ext cx="1348446" cy="461665"/>
          </a:xfrm>
          <a:prstGeom prst="rect">
            <a:avLst/>
          </a:prstGeom>
        </p:spPr>
        <p:txBody>
          <a:bodyPr wrap="none">
            <a:spAutoFit/>
          </a:bodyPr>
          <a:lstStyle/>
          <a:p>
            <a:pPr algn="just"/>
            <a:r>
              <a:rPr lang="ca-ES" sz="2400" b="1" u="sng" dirty="0" err="1">
                <a:solidFill>
                  <a:srgbClr val="29A6FF"/>
                </a:solidFill>
              </a:rPr>
              <a:t>Ejemplos</a:t>
            </a:r>
            <a:endParaRPr lang="ca-ES" sz="2400" b="1" u="sng" dirty="0">
              <a:solidFill>
                <a:srgbClr val="29A6FF"/>
              </a:solidFill>
            </a:endParaRPr>
          </a:p>
        </p:txBody>
      </p:sp>
      <p:sp>
        <p:nvSpPr>
          <p:cNvPr id="58" name="Retângulo 57">
            <a:extLst>
              <a:ext uri="{FF2B5EF4-FFF2-40B4-BE49-F238E27FC236}">
                <a16:creationId xmlns:a16="http://schemas.microsoft.com/office/drawing/2014/main" id="{DB2502EC-CAC2-4364-B3A9-D7D4F3E03746}"/>
              </a:ext>
            </a:extLst>
          </p:cNvPr>
          <p:cNvSpPr/>
          <p:nvPr/>
        </p:nvSpPr>
        <p:spPr>
          <a:xfrm>
            <a:off x="3580974" y="4468540"/>
            <a:ext cx="8360230" cy="400110"/>
          </a:xfrm>
          <a:prstGeom prst="rect">
            <a:avLst/>
          </a:prstGeom>
        </p:spPr>
        <p:txBody>
          <a:bodyPr wrap="square">
            <a:spAutoFit/>
          </a:bodyPr>
          <a:lstStyle/>
          <a:p>
            <a:pPr algn="just">
              <a:spcAft>
                <a:spcPts val="1200"/>
              </a:spcAft>
            </a:pPr>
            <a:r>
              <a:rPr lang="ca-ES" sz="2000" dirty="0" err="1">
                <a:solidFill>
                  <a:srgbClr val="0C2B8E"/>
                </a:solidFill>
              </a:rPr>
              <a:t>Consideramos</a:t>
            </a:r>
            <a:r>
              <a:rPr lang="ca-ES" sz="2000" dirty="0">
                <a:solidFill>
                  <a:srgbClr val="0C2B8E"/>
                </a:solidFill>
              </a:rPr>
              <a:t> las </a:t>
            </a:r>
            <a:r>
              <a:rPr lang="ca-ES" sz="2000" dirty="0" err="1">
                <a:solidFill>
                  <a:srgbClr val="0C2B8E"/>
                </a:solidFill>
              </a:rPr>
              <a:t>siguientes</a:t>
            </a:r>
            <a:r>
              <a:rPr lang="ca-ES" sz="2000" dirty="0">
                <a:solidFill>
                  <a:srgbClr val="0C2B8E"/>
                </a:solidFill>
              </a:rPr>
              <a:t> </a:t>
            </a:r>
            <a:r>
              <a:rPr lang="ca-ES" sz="2000" dirty="0" err="1">
                <a:solidFill>
                  <a:srgbClr val="0C2B8E"/>
                </a:solidFill>
              </a:rPr>
              <a:t>matrices</a:t>
            </a:r>
            <a:r>
              <a:rPr lang="ca-ES" sz="2000" dirty="0">
                <a:solidFill>
                  <a:srgbClr val="0C2B8E"/>
                </a:solidFill>
              </a:rPr>
              <a:t> triangulares:</a:t>
            </a:r>
          </a:p>
        </p:txBody>
      </p:sp>
      <mc:AlternateContent xmlns:mc="http://schemas.openxmlformats.org/markup-compatibility/2006" xmlns:a14="http://schemas.microsoft.com/office/drawing/2010/main">
        <mc:Choice Requires="a14">
          <p:sp>
            <p:nvSpPr>
              <p:cNvPr id="59" name="Retângulo 58">
                <a:extLst>
                  <a:ext uri="{FF2B5EF4-FFF2-40B4-BE49-F238E27FC236}">
                    <a16:creationId xmlns:a16="http://schemas.microsoft.com/office/drawing/2014/main" id="{51E255B8-3595-4A0C-AB25-8762AD7D3923}"/>
                  </a:ext>
                </a:extLst>
              </p:cNvPr>
              <p:cNvSpPr/>
              <p:nvPr/>
            </p:nvSpPr>
            <p:spPr>
              <a:xfrm>
                <a:off x="3003568" y="5026441"/>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3"/>
                                    <m:mcJc m:val="center"/>
                                  </m:mcPr>
                                </m:mc>
                              </m:mcs>
                              <m:ctrlPr>
                                <a:rPr lang="ca-ES" b="0" i="1" smtClean="0">
                                  <a:solidFill>
                                    <a:srgbClr val="0C2B8E"/>
                                  </a:solidFill>
                                  <a:latin typeface="Cambria Math" panose="02040503050406030204" pitchFamily="18" charset="0"/>
                                </a:rPr>
                              </m:ctrlPr>
                            </m:mPr>
                            <m:mr>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2</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2</m:t>
                                      </m:r>
                                    </m:e>
                                  </m:mr>
                                </m:m>
                              </m:e>
                              <m:e>
                                <m:m>
                                  <m:mPr>
                                    <m:mcs>
                                      <m:mc>
                                        <m:mcPr>
                                          <m:count m:val="1"/>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mr>
                                </m:m>
                              </m:e>
                            </m:mr>
                          </m:m>
                        </m:e>
                      </m:d>
                    </m:oMath>
                  </m:oMathPara>
                </a14:m>
                <a:endParaRPr lang="ca-ES" dirty="0">
                  <a:solidFill>
                    <a:srgbClr val="0C2B8E"/>
                  </a:solidFill>
                </a:endParaRPr>
              </a:p>
            </p:txBody>
          </p:sp>
        </mc:Choice>
        <mc:Fallback xmlns="">
          <p:sp>
            <p:nvSpPr>
              <p:cNvPr id="59" name="Retângulo 58">
                <a:extLst>
                  <a:ext uri="{FF2B5EF4-FFF2-40B4-BE49-F238E27FC236}">
                    <a16:creationId xmlns:a16="http://schemas.microsoft.com/office/drawing/2014/main" id="{51E255B8-3595-4A0C-AB25-8762AD7D3923}"/>
                  </a:ext>
                </a:extLst>
              </p:cNvPr>
              <p:cNvSpPr>
                <a:spLocks noRot="1" noChangeAspect="1" noMove="1" noResize="1" noEditPoints="1" noAdjustHandles="1" noChangeArrowheads="1" noChangeShapeType="1" noTextEdit="1"/>
              </p:cNvSpPr>
              <p:nvPr/>
            </p:nvSpPr>
            <p:spPr>
              <a:xfrm>
                <a:off x="3003568" y="5026441"/>
                <a:ext cx="2083455" cy="824906"/>
              </a:xfrm>
              <a:prstGeom prst="rect">
                <a:avLst/>
              </a:prstGeom>
              <a:blipFill>
                <a:blip r:embed="rId12"/>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73" name="Retângulo 72">
                <a:extLst>
                  <a:ext uri="{FF2B5EF4-FFF2-40B4-BE49-F238E27FC236}">
                    <a16:creationId xmlns:a16="http://schemas.microsoft.com/office/drawing/2014/main" id="{416CD291-24DF-4652-95C6-9B340BADE6B1}"/>
                  </a:ext>
                </a:extLst>
              </p:cNvPr>
              <p:cNvSpPr/>
              <p:nvPr/>
            </p:nvSpPr>
            <p:spPr>
              <a:xfrm>
                <a:off x="8690349" y="5026441"/>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3"/>
                                    <m:mcJc m:val="center"/>
                                  </m:mcPr>
                                </m:mc>
                              </m:mcs>
                              <m:ctrlPr>
                                <a:rPr lang="ca-ES" b="0" i="1" smtClean="0">
                                  <a:solidFill>
                                    <a:srgbClr val="0C2B8E"/>
                                  </a:solidFill>
                                  <a:latin typeface="Cambria Math" panose="02040503050406030204" pitchFamily="18" charset="0"/>
                                </a:rPr>
                              </m:ctrlPr>
                            </m:mPr>
                            <m:mr>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0</m:t>
                                      </m:r>
                                    </m:e>
                                    <m:e>
                                      <m:r>
                                        <m:rPr>
                                          <m:brk m:alnAt="7"/>
                                        </m:rPr>
                                        <a:rPr lang="ca-ES" b="0" i="1" smtClean="0">
                                          <a:solidFill>
                                            <a:srgbClr val="0C2B8E"/>
                                          </a:solidFill>
                                          <a:latin typeface="Cambria Math" panose="02040503050406030204" pitchFamily="18" charset="0"/>
                                        </a:rPr>
                                        <m:t>0</m:t>
                                      </m:r>
                                    </m:e>
                                  </m:mr>
                                </m:m>
                              </m:e>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
                              </m:e>
                              <m:e>
                                <m:m>
                                  <m:mPr>
                                    <m:mcs>
                                      <m:mc>
                                        <m:mcPr>
                                          <m:count m:val="1"/>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mr>
                                </m:m>
                              </m:e>
                            </m:mr>
                          </m:m>
                        </m:e>
                      </m:d>
                    </m:oMath>
                  </m:oMathPara>
                </a14:m>
                <a:endParaRPr lang="ca-ES" dirty="0">
                  <a:solidFill>
                    <a:srgbClr val="0C2B8E"/>
                  </a:solidFill>
                </a:endParaRPr>
              </a:p>
            </p:txBody>
          </p:sp>
        </mc:Choice>
        <mc:Fallback xmlns="">
          <p:sp>
            <p:nvSpPr>
              <p:cNvPr id="73" name="Retângulo 72">
                <a:extLst>
                  <a:ext uri="{FF2B5EF4-FFF2-40B4-BE49-F238E27FC236}">
                    <a16:creationId xmlns:a16="http://schemas.microsoft.com/office/drawing/2014/main" id="{416CD291-24DF-4652-95C6-9B340BADE6B1}"/>
                  </a:ext>
                </a:extLst>
              </p:cNvPr>
              <p:cNvSpPr>
                <a:spLocks noRot="1" noChangeAspect="1" noMove="1" noResize="1" noEditPoints="1" noAdjustHandles="1" noChangeArrowheads="1" noChangeShapeType="1" noTextEdit="1"/>
              </p:cNvSpPr>
              <p:nvPr/>
            </p:nvSpPr>
            <p:spPr>
              <a:xfrm>
                <a:off x="8690349" y="5026441"/>
                <a:ext cx="2083455" cy="824906"/>
              </a:xfrm>
              <a:prstGeom prst="rect">
                <a:avLst/>
              </a:prstGeom>
              <a:blipFill>
                <a:blip r:embed="rId13"/>
                <a:stretch>
                  <a:fillRect/>
                </a:stretch>
              </a:blipFill>
            </p:spPr>
            <p:txBody>
              <a:bodyPr/>
              <a:lstStyle/>
              <a:p>
                <a:r>
                  <a:rPr lang="ca-ES">
                    <a:noFill/>
                  </a:rPr>
                  <a:t> </a:t>
                </a:r>
              </a:p>
            </p:txBody>
          </p:sp>
        </mc:Fallback>
      </mc:AlternateContent>
      <p:sp>
        <p:nvSpPr>
          <p:cNvPr id="2" name="Retângulo 1">
            <a:extLst>
              <a:ext uri="{FF2B5EF4-FFF2-40B4-BE49-F238E27FC236}">
                <a16:creationId xmlns:a16="http://schemas.microsoft.com/office/drawing/2014/main" id="{AAAD8A1B-93B5-47AC-8BF7-C4CC5C963DB6}"/>
              </a:ext>
            </a:extLst>
          </p:cNvPr>
          <p:cNvSpPr/>
          <p:nvPr/>
        </p:nvSpPr>
        <p:spPr>
          <a:xfrm>
            <a:off x="3025400" y="5960663"/>
            <a:ext cx="2171748" cy="400110"/>
          </a:xfrm>
          <a:prstGeom prst="rect">
            <a:avLst/>
          </a:prstGeom>
        </p:spPr>
        <p:txBody>
          <a:bodyPr wrap="none">
            <a:spAutoFit/>
          </a:bodyPr>
          <a:lstStyle/>
          <a:p>
            <a:r>
              <a:rPr lang="ca-ES" sz="2000" b="1" dirty="0" err="1">
                <a:solidFill>
                  <a:srgbClr val="F25E4F"/>
                </a:solidFill>
                <a:effectLst>
                  <a:outerShdw blurRad="38100" dist="38100" dir="2700000" algn="tl">
                    <a:srgbClr val="000000">
                      <a:alpha val="43137"/>
                    </a:srgbClr>
                  </a:outerShdw>
                </a:effectLst>
              </a:rPr>
              <a:t>matriz</a:t>
            </a:r>
            <a:r>
              <a:rPr lang="ca-ES" sz="2000" b="1" dirty="0">
                <a:solidFill>
                  <a:srgbClr val="F25E4F"/>
                </a:solidFill>
                <a:effectLst>
                  <a:outerShdw blurRad="38100" dist="38100" dir="2700000" algn="tl">
                    <a:srgbClr val="000000">
                      <a:alpha val="43137"/>
                    </a:srgbClr>
                  </a:outerShdw>
                </a:effectLst>
              </a:rPr>
              <a:t> escalonada</a:t>
            </a:r>
            <a:r>
              <a:rPr lang="ca-ES" sz="2000" dirty="0">
                <a:solidFill>
                  <a:srgbClr val="F25E4F"/>
                </a:solidFill>
                <a:effectLst>
                  <a:outerShdw blurRad="38100" dist="38100" dir="2700000" algn="tl">
                    <a:srgbClr val="000000">
                      <a:alpha val="43137"/>
                    </a:srgbClr>
                  </a:outerShdw>
                </a:effectLst>
              </a:rPr>
              <a:t> </a:t>
            </a:r>
          </a:p>
        </p:txBody>
      </p:sp>
      <p:sp>
        <p:nvSpPr>
          <p:cNvPr id="81" name="Retângulo 80">
            <a:extLst>
              <a:ext uri="{FF2B5EF4-FFF2-40B4-BE49-F238E27FC236}">
                <a16:creationId xmlns:a16="http://schemas.microsoft.com/office/drawing/2014/main" id="{6CC27B42-BEB7-434E-BA61-84C5F584BF4D}"/>
              </a:ext>
            </a:extLst>
          </p:cNvPr>
          <p:cNvSpPr/>
          <p:nvPr/>
        </p:nvSpPr>
        <p:spPr>
          <a:xfrm>
            <a:off x="8124317" y="5980593"/>
            <a:ext cx="3100208" cy="400110"/>
          </a:xfrm>
          <a:prstGeom prst="rect">
            <a:avLst/>
          </a:prstGeom>
        </p:spPr>
        <p:txBody>
          <a:bodyPr wrap="none">
            <a:spAutoFit/>
          </a:bodyPr>
          <a:lstStyle/>
          <a:p>
            <a:r>
              <a:rPr lang="ca-ES" sz="2000" b="1" dirty="0" err="1">
                <a:solidFill>
                  <a:srgbClr val="F25E4F"/>
                </a:solidFill>
                <a:effectLst>
                  <a:outerShdw blurRad="38100" dist="38100" dir="2700000" algn="tl">
                    <a:srgbClr val="000000">
                      <a:alpha val="43137"/>
                    </a:srgbClr>
                  </a:outerShdw>
                </a:effectLst>
              </a:rPr>
              <a:t>matriz</a:t>
            </a:r>
            <a:r>
              <a:rPr lang="ca-ES" sz="2000" dirty="0">
                <a:solidFill>
                  <a:srgbClr val="F25E4F"/>
                </a:solidFill>
                <a:effectLst>
                  <a:outerShdw blurRad="38100" dist="38100" dir="2700000" algn="tl">
                    <a:srgbClr val="000000">
                      <a:alpha val="43137"/>
                    </a:srgbClr>
                  </a:outerShdw>
                </a:effectLst>
              </a:rPr>
              <a:t> </a:t>
            </a:r>
            <a:r>
              <a:rPr lang="ca-ES" sz="2000" b="1" dirty="0">
                <a:solidFill>
                  <a:srgbClr val="F25E4F"/>
                </a:solidFill>
                <a:effectLst>
                  <a:outerShdw blurRad="38100" dist="38100" dir="2700000" algn="tl">
                    <a:srgbClr val="000000">
                      <a:alpha val="43137"/>
                    </a:srgbClr>
                  </a:outerShdw>
                </a:effectLst>
              </a:rPr>
              <a:t>escalonada </a:t>
            </a:r>
            <a:r>
              <a:rPr lang="ca-ES" sz="2000" b="1" dirty="0" err="1">
                <a:solidFill>
                  <a:srgbClr val="F25E4F"/>
                </a:solidFill>
                <a:effectLst>
                  <a:outerShdw blurRad="38100" dist="38100" dir="2700000" algn="tl">
                    <a:srgbClr val="000000">
                      <a:alpha val="43137"/>
                    </a:srgbClr>
                  </a:outerShdw>
                </a:effectLst>
              </a:rPr>
              <a:t>reducida</a:t>
            </a:r>
            <a:endParaRPr lang="ca-ES" sz="2000" b="1" dirty="0">
              <a:solidFill>
                <a:srgbClr val="F25E4F"/>
              </a:solidFill>
              <a:effectLst>
                <a:outerShdw blurRad="38100" dist="38100" dir="2700000" algn="tl">
                  <a:srgbClr val="000000">
                    <a:alpha val="43137"/>
                  </a:srgbClr>
                </a:outerShdw>
              </a:effectLst>
            </a:endParaRPr>
          </a:p>
        </p:txBody>
      </p:sp>
      <p:sp>
        <p:nvSpPr>
          <p:cNvPr id="3" name="Retângulo: Cantos Arredondados 2">
            <a:extLst>
              <a:ext uri="{FF2B5EF4-FFF2-40B4-BE49-F238E27FC236}">
                <a16:creationId xmlns:a16="http://schemas.microsoft.com/office/drawing/2014/main" id="{BE9432EA-7F2C-46EF-8833-250F6E501CFA}"/>
              </a:ext>
            </a:extLst>
          </p:cNvPr>
          <p:cNvSpPr/>
          <p:nvPr/>
        </p:nvSpPr>
        <p:spPr>
          <a:xfrm>
            <a:off x="3003568" y="4868650"/>
            <a:ext cx="2163382" cy="1572712"/>
          </a:xfrm>
          <a:prstGeom prst="roundRect">
            <a:avLst/>
          </a:prstGeom>
          <a:noFill/>
          <a:ln w="19050">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5" name="Retângulo: Cantos Arredondados 84">
            <a:extLst>
              <a:ext uri="{FF2B5EF4-FFF2-40B4-BE49-F238E27FC236}">
                <a16:creationId xmlns:a16="http://schemas.microsoft.com/office/drawing/2014/main" id="{C830A61B-1A40-4A62-867F-18E8CB747C43}"/>
              </a:ext>
            </a:extLst>
          </p:cNvPr>
          <p:cNvSpPr/>
          <p:nvPr/>
        </p:nvSpPr>
        <p:spPr>
          <a:xfrm>
            <a:off x="8235042" y="4919450"/>
            <a:ext cx="2878758" cy="1572712"/>
          </a:xfrm>
          <a:prstGeom prst="roundRect">
            <a:avLst/>
          </a:prstGeom>
          <a:noFill/>
          <a:ln w="19050">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5" name="Imagem 4">
            <a:extLst>
              <a:ext uri="{FF2B5EF4-FFF2-40B4-BE49-F238E27FC236}">
                <a16:creationId xmlns:a16="http://schemas.microsoft.com/office/drawing/2014/main" id="{8E04524E-386B-4292-82FA-D70317D208AA}"/>
              </a:ext>
            </a:extLst>
          </p:cNvPr>
          <p:cNvPicPr>
            <a:picLocks noChangeAspect="1"/>
          </p:cNvPicPr>
          <p:nvPr>
            <p:custDataLst>
              <p:tags r:id="rId1"/>
            </p:custDataLst>
          </p:nvPr>
        </p:nvPicPr>
        <p:blipFill rotWithShape="1">
          <a:blip r:embed="rId14">
            <a:extLst>
              <a:ext uri="{28A0092B-C50C-407E-A947-70E740481C1C}">
                <a14:useLocalDpi xmlns:a14="http://schemas.microsoft.com/office/drawing/2010/main" val="0"/>
              </a:ext>
            </a:extLst>
          </a:blip>
          <a:srcRect b="54411"/>
          <a:stretch/>
        </p:blipFill>
        <p:spPr>
          <a:xfrm>
            <a:off x="6104225" y="5026441"/>
            <a:ext cx="1918525" cy="1646370"/>
          </a:xfrm>
          <a:prstGeom prst="rect">
            <a:avLst/>
          </a:prstGeom>
        </p:spPr>
      </p:pic>
      <p:pic>
        <p:nvPicPr>
          <p:cNvPr id="8" name="Imagem 7">
            <a:extLst>
              <a:ext uri="{FF2B5EF4-FFF2-40B4-BE49-F238E27FC236}">
                <a16:creationId xmlns:a16="http://schemas.microsoft.com/office/drawing/2014/main" id="{0A1448D2-BE0B-4A02-90B1-D429562D26F0}"/>
              </a:ext>
            </a:extLst>
          </p:cNvPr>
          <p:cNvPicPr>
            <a:picLocks noChangeAspect="1"/>
          </p:cNvPicPr>
          <p:nvPr>
            <p:custDataLst>
              <p:tags r:id="rId2"/>
            </p:custDataLst>
          </p:nvPr>
        </p:nvPicPr>
        <p:blipFill rotWithShape="1">
          <a:blip r:embed="rId15">
            <a:extLst>
              <a:ext uri="{28A0092B-C50C-407E-A947-70E740481C1C}">
                <a14:useLocalDpi xmlns:a14="http://schemas.microsoft.com/office/drawing/2010/main" val="0"/>
              </a:ext>
            </a:extLst>
          </a:blip>
          <a:srcRect b="56102"/>
          <a:stretch/>
        </p:blipFill>
        <p:spPr>
          <a:xfrm>
            <a:off x="5282259" y="5003310"/>
            <a:ext cx="1994785" cy="1646371"/>
          </a:xfrm>
          <a:prstGeom prst="rect">
            <a:avLst/>
          </a:prstGeom>
        </p:spPr>
      </p:pic>
      <p:sp>
        <p:nvSpPr>
          <p:cNvPr id="32" name="Retângulo: Cantos Arredondados 8">
            <a:hlinkClick r:id="rId16" action="ppaction://hlinksldjump"/>
            <a:extLst>
              <a:ext uri="{FF2B5EF4-FFF2-40B4-BE49-F238E27FC236}">
                <a16:creationId xmlns:a16="http://schemas.microsoft.com/office/drawing/2014/main" id="{0D7893ED-517B-4115-AC21-2513455C42C0}"/>
              </a:ext>
            </a:extLst>
          </p:cNvPr>
          <p:cNvSpPr/>
          <p:nvPr/>
        </p:nvSpPr>
        <p:spPr>
          <a:xfrm>
            <a:off x="36000" y="207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399129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childTnLst>
                          </p:cTn>
                        </p:par>
                        <p:par>
                          <p:cTn id="11" fill="hold">
                            <p:stCondLst>
                              <p:cond delay="500"/>
                            </p:stCondLst>
                            <p:childTnLst>
                              <p:par>
                                <p:cTn id="12" presetID="1" presetClass="emph" presetSubtype="2" fill="hold" nodeType="afterEffect">
                                  <p:stCondLst>
                                    <p:cond delay="0"/>
                                  </p:stCondLst>
                                  <p:childTnLst>
                                    <p:animClr clrSpc="rgb" dir="cw">
                                      <p:cBhvr>
                                        <p:cTn id="13" dur="2000" fill="hold"/>
                                        <p:tgtEl>
                                          <p:spTgt spid="94"/>
                                        </p:tgtEl>
                                        <p:attrNameLst>
                                          <p:attrName>fillcolor</p:attrName>
                                        </p:attrNameLst>
                                      </p:cBhvr>
                                      <p:to>
                                        <a:srgbClr val="F4B183"/>
                                      </p:to>
                                    </p:animClr>
                                    <p:set>
                                      <p:cBhvr>
                                        <p:cTn id="14" dur="2000" fill="hold"/>
                                        <p:tgtEl>
                                          <p:spTgt spid="94"/>
                                        </p:tgtEl>
                                        <p:attrNameLst>
                                          <p:attrName>fill.type</p:attrName>
                                        </p:attrNameLst>
                                      </p:cBhvr>
                                      <p:to>
                                        <p:strVal val="solid"/>
                                      </p:to>
                                    </p:set>
                                    <p:set>
                                      <p:cBhvr>
                                        <p:cTn id="15" dur="2000" fill="hold"/>
                                        <p:tgtEl>
                                          <p:spTgt spid="94"/>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75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1000"/>
                                        <p:tgtEl>
                                          <p:spTgt spid="7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750"/>
                                        <p:tgtEl>
                                          <p:spTgt spid="8"/>
                                        </p:tgtEl>
                                      </p:cBhvr>
                                    </p:animEffect>
                                  </p:childTnLst>
                                </p:cTn>
                              </p:par>
                            </p:childTnLst>
                          </p:cTn>
                        </p:par>
                        <p:par>
                          <p:cTn id="39" fill="hold">
                            <p:stCondLst>
                              <p:cond delay="750"/>
                            </p:stCondLst>
                            <p:childTnLst>
                              <p:par>
                                <p:cTn id="40" presetID="10"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750"/>
                                        <p:tgtEl>
                                          <p:spTgt spid="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75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750"/>
                                        <p:tgtEl>
                                          <p:spTgt spid="5"/>
                                        </p:tgtEl>
                                      </p:cBhvr>
                                    </p:animEffect>
                                  </p:childTnLst>
                                </p:cTn>
                              </p:par>
                            </p:childTnLst>
                          </p:cTn>
                        </p:par>
                        <p:par>
                          <p:cTn id="54" fill="hold">
                            <p:stCondLst>
                              <p:cond delay="750"/>
                            </p:stCondLst>
                            <p:childTnLst>
                              <p:par>
                                <p:cTn id="55" presetID="10" presetClass="entr" presetSubtype="0" fill="hold" grpId="0" nodeType="after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fade">
                                      <p:cBhvr>
                                        <p:cTn id="57" dur="750"/>
                                        <p:tgtEl>
                                          <p:spTgt spid="8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7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p:bldP spid="56" grpId="0" animBg="1"/>
      <p:bldP spid="57" grpId="0"/>
      <p:bldP spid="58" grpId="0"/>
      <p:bldP spid="59" grpId="0"/>
      <p:bldP spid="73" grpId="0"/>
      <p:bldP spid="2" grpId="0"/>
      <p:bldP spid="81" grpId="0"/>
      <p:bldP spid="3" grpId="0" animBg="1"/>
      <p:bldP spid="8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4" name="Retângulo: Cantos Arredondados 43">
            <a:extLst>
              <a:ext uri="{FF2B5EF4-FFF2-40B4-BE49-F238E27FC236}">
                <a16:creationId xmlns:a16="http://schemas.microsoft.com/office/drawing/2014/main" id="{96B0080E-FD2A-4203-8539-3C481C3086EF}"/>
              </a:ext>
            </a:extLst>
          </p:cNvPr>
          <p:cNvSpPr/>
          <p:nvPr/>
        </p:nvSpPr>
        <p:spPr>
          <a:xfrm>
            <a:off x="2066293" y="305858"/>
            <a:ext cx="9859639" cy="2467487"/>
          </a:xfrm>
          <a:prstGeom prst="roundRect">
            <a:avLst>
              <a:gd name="adj" fmla="val 9957"/>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55" name="Retângulo 54">
            <a:extLst>
              <a:ext uri="{FF2B5EF4-FFF2-40B4-BE49-F238E27FC236}">
                <a16:creationId xmlns:a16="http://schemas.microsoft.com/office/drawing/2014/main" id="{3D56CE06-0642-431B-8411-EDF99DE6BD6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0" name="Retângulo 59">
            <a:extLst>
              <a:ext uri="{FF2B5EF4-FFF2-40B4-BE49-F238E27FC236}">
                <a16:creationId xmlns:a16="http://schemas.microsoft.com/office/drawing/2014/main" id="{23C2155B-F8E4-4870-9E1F-73E2FDC1B28D}"/>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61" name="Imagem 60">
            <a:extLst>
              <a:ext uri="{FF2B5EF4-FFF2-40B4-BE49-F238E27FC236}">
                <a16:creationId xmlns:a16="http://schemas.microsoft.com/office/drawing/2014/main" id="{18B73C74-A004-482B-9F0B-219C9547C99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62" name="Conexão reta 61">
            <a:extLst>
              <a:ext uri="{FF2B5EF4-FFF2-40B4-BE49-F238E27FC236}">
                <a16:creationId xmlns:a16="http://schemas.microsoft.com/office/drawing/2014/main" id="{00554600-27E5-4429-910F-B3EE40E178D4}"/>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3" name="Conexão reta 62">
            <a:extLst>
              <a:ext uri="{FF2B5EF4-FFF2-40B4-BE49-F238E27FC236}">
                <a16:creationId xmlns:a16="http://schemas.microsoft.com/office/drawing/2014/main" id="{5475B379-C5FE-453C-9A4D-6C3D6C71D9AF}"/>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4" name="Retângulo: Cantos Arredondados 63">
            <a:hlinkClick r:id="rId5" action="ppaction://hlinksldjump"/>
            <a:extLst>
              <a:ext uri="{FF2B5EF4-FFF2-40B4-BE49-F238E27FC236}">
                <a16:creationId xmlns:a16="http://schemas.microsoft.com/office/drawing/2014/main" id="{C768C98F-CA32-4A31-AD0D-7BF9BF2DDE92}"/>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5" name="Retângulo 64">
            <a:extLst>
              <a:ext uri="{FF2B5EF4-FFF2-40B4-BE49-F238E27FC236}">
                <a16:creationId xmlns:a16="http://schemas.microsoft.com/office/drawing/2014/main" id="{6B77819A-4C38-4945-8534-D0606CA9DC01}"/>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7" name="Retângulo: Cantos Arredondados 26">
            <a:hlinkClick r:id="rId6" action="ppaction://hlinksldjump"/>
            <a:extLst>
              <a:ext uri="{FF2B5EF4-FFF2-40B4-BE49-F238E27FC236}">
                <a16:creationId xmlns:a16="http://schemas.microsoft.com/office/drawing/2014/main" id="{14F11D25-EE14-4908-9E21-CE883BD884E2}"/>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8" name="Retângulo: Cantos Arredondados 27">
            <a:hlinkClick r:id="rId7" action="ppaction://hlinksldjump"/>
            <a:extLst>
              <a:ext uri="{FF2B5EF4-FFF2-40B4-BE49-F238E27FC236}">
                <a16:creationId xmlns:a16="http://schemas.microsoft.com/office/drawing/2014/main" id="{8A931898-1AB1-410C-94E6-B85126DD2E0F}"/>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30" name="Retângulo: Cantos Arredondados 29">
            <a:hlinkClick r:id="rId8" action="ppaction://hlinksldjump"/>
            <a:extLst>
              <a:ext uri="{FF2B5EF4-FFF2-40B4-BE49-F238E27FC236}">
                <a16:creationId xmlns:a16="http://schemas.microsoft.com/office/drawing/2014/main" id="{EF499F50-1D40-41D0-BBB8-19FF9F9FD644}"/>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46" name="Retângulo 45">
            <a:extLst>
              <a:ext uri="{FF2B5EF4-FFF2-40B4-BE49-F238E27FC236}">
                <a16:creationId xmlns:a16="http://schemas.microsoft.com/office/drawing/2014/main" id="{BD919122-91B4-45D4-A788-C16564BDDE80}"/>
              </a:ext>
            </a:extLst>
          </p:cNvPr>
          <p:cNvSpPr/>
          <p:nvPr/>
        </p:nvSpPr>
        <p:spPr>
          <a:xfrm>
            <a:off x="2263542" y="514196"/>
            <a:ext cx="9455398" cy="1200329"/>
          </a:xfrm>
          <a:prstGeom prst="rect">
            <a:avLst/>
          </a:prstGeom>
        </p:spPr>
        <p:txBody>
          <a:bodyPr wrap="square">
            <a:spAutoFit/>
          </a:bodyPr>
          <a:lstStyle/>
          <a:p>
            <a:pPr algn="just">
              <a:spcAft>
                <a:spcPts val="1200"/>
              </a:spcAft>
            </a:pPr>
            <a:r>
              <a:rPr lang="es-ES" sz="2400" dirty="0">
                <a:solidFill>
                  <a:sysClr val="windowText" lastClr="000000"/>
                </a:solidFill>
              </a:rPr>
              <a:t>Toda matriz distinta de cero se puede </a:t>
            </a:r>
            <a:r>
              <a:rPr lang="es-ES" sz="2400" b="1" dirty="0">
                <a:solidFill>
                  <a:sysClr val="windowText" lastClr="000000"/>
                </a:solidFill>
              </a:rPr>
              <a:t>reducir por filas</a:t>
            </a:r>
            <a:r>
              <a:rPr lang="es-ES" sz="2400" dirty="0">
                <a:solidFill>
                  <a:sysClr val="windowText" lastClr="000000"/>
                </a:solidFill>
              </a:rPr>
              <a:t>, es decir, se puede transformar con operaciones elementales por filas, </a:t>
            </a:r>
            <a:r>
              <a:rPr lang="es-ES" sz="2400" b="1" u="sng" dirty="0">
                <a:solidFill>
                  <a:sysClr val="windowText" lastClr="000000"/>
                </a:solidFill>
              </a:rPr>
              <a:t>en diversas matrices distintas en forma escalonada</a:t>
            </a:r>
            <a:r>
              <a:rPr lang="es-ES" sz="2400" dirty="0">
                <a:solidFill>
                  <a:sysClr val="windowText" lastClr="000000"/>
                </a:solidFill>
              </a:rPr>
              <a:t>, utilizando diferentes secuencias de OEF.</a:t>
            </a:r>
            <a:endParaRPr lang="ca-ES" sz="2400" dirty="0">
              <a:solidFill>
                <a:sysClr val="windowText" lastClr="000000"/>
              </a:solidFill>
            </a:endParaRPr>
          </a:p>
        </p:txBody>
      </p:sp>
      <p:sp>
        <p:nvSpPr>
          <p:cNvPr id="32" name="Retângulo 31">
            <a:extLst>
              <a:ext uri="{FF2B5EF4-FFF2-40B4-BE49-F238E27FC236}">
                <a16:creationId xmlns:a16="http://schemas.microsoft.com/office/drawing/2014/main" id="{A7D6BB4B-C57D-44D3-A590-54558FE4C22B}"/>
              </a:ext>
            </a:extLst>
          </p:cNvPr>
          <p:cNvSpPr/>
          <p:nvPr/>
        </p:nvSpPr>
        <p:spPr>
          <a:xfrm>
            <a:off x="2276047" y="1742025"/>
            <a:ext cx="9455397" cy="830997"/>
          </a:xfrm>
          <a:prstGeom prst="rect">
            <a:avLst/>
          </a:prstGeom>
        </p:spPr>
        <p:txBody>
          <a:bodyPr wrap="square">
            <a:spAutoFit/>
          </a:bodyPr>
          <a:lstStyle/>
          <a:p>
            <a:pPr algn="just">
              <a:spcAft>
                <a:spcPts val="1200"/>
              </a:spcAft>
            </a:pPr>
            <a:r>
              <a:rPr lang="es-ES" sz="2400" dirty="0">
                <a:solidFill>
                  <a:sysClr val="windowText" lastClr="000000"/>
                </a:solidFill>
              </a:rPr>
              <a:t>Sin embargo, la </a:t>
            </a:r>
            <a:r>
              <a:rPr lang="es-ES" sz="2400" b="1" dirty="0">
                <a:solidFill>
                  <a:sysClr val="windowText" lastClr="000000"/>
                </a:solidFill>
              </a:rPr>
              <a:t>forma escalonada reducida </a:t>
            </a:r>
            <a:r>
              <a:rPr lang="es-ES" sz="2400" dirty="0">
                <a:solidFill>
                  <a:sysClr val="windowText" lastClr="000000"/>
                </a:solidFill>
              </a:rPr>
              <a:t>que obtenemos de una matriz es única, tal como se indica en el siguiente teorema:</a:t>
            </a:r>
            <a:endParaRPr lang="ca-ES" sz="2400" dirty="0">
              <a:solidFill>
                <a:sysClr val="windowText" lastClr="000000"/>
              </a:solidFill>
            </a:endParaRPr>
          </a:p>
        </p:txBody>
      </p:sp>
      <p:sp>
        <p:nvSpPr>
          <p:cNvPr id="33" name="Retângulo: Cantos Arredondados 32">
            <a:extLst>
              <a:ext uri="{FF2B5EF4-FFF2-40B4-BE49-F238E27FC236}">
                <a16:creationId xmlns:a16="http://schemas.microsoft.com/office/drawing/2014/main" id="{32A0865A-8F37-4312-9FC6-7817DFE1A620}"/>
              </a:ext>
            </a:extLst>
          </p:cNvPr>
          <p:cNvSpPr/>
          <p:nvPr/>
        </p:nvSpPr>
        <p:spPr>
          <a:xfrm>
            <a:off x="2066292" y="3049521"/>
            <a:ext cx="9859639" cy="1375166"/>
          </a:xfrm>
          <a:prstGeom prst="roundRect">
            <a:avLst>
              <a:gd name="adj" fmla="val 9957"/>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sp>
        <p:nvSpPr>
          <p:cNvPr id="34" name="Retângulo 33">
            <a:extLst>
              <a:ext uri="{FF2B5EF4-FFF2-40B4-BE49-F238E27FC236}">
                <a16:creationId xmlns:a16="http://schemas.microsoft.com/office/drawing/2014/main" id="{4FE36565-EBC6-4D8A-A754-1AE28D10CA91}"/>
              </a:ext>
            </a:extLst>
          </p:cNvPr>
          <p:cNvSpPr/>
          <p:nvPr/>
        </p:nvSpPr>
        <p:spPr>
          <a:xfrm>
            <a:off x="2190971" y="3150000"/>
            <a:ext cx="9183763" cy="461665"/>
          </a:xfrm>
          <a:prstGeom prst="rect">
            <a:avLst/>
          </a:prstGeom>
        </p:spPr>
        <p:txBody>
          <a:bodyPr wrap="square">
            <a:spAutoFit/>
          </a:bodyPr>
          <a:lstStyle/>
          <a:p>
            <a:pPr algn="just">
              <a:spcAft>
                <a:spcPts val="1200"/>
              </a:spcAft>
            </a:pPr>
            <a:r>
              <a:rPr lang="ca-ES" sz="2400" b="1" u="sng" dirty="0" err="1">
                <a:solidFill>
                  <a:srgbClr val="F25E4F"/>
                </a:solidFill>
              </a:rPr>
              <a:t>Unicidad</a:t>
            </a:r>
            <a:r>
              <a:rPr lang="ca-ES" sz="2400" b="1" u="sng" dirty="0">
                <a:solidFill>
                  <a:srgbClr val="F25E4F"/>
                </a:solidFill>
              </a:rPr>
              <a:t> de la Forma Escalonada </a:t>
            </a:r>
            <a:r>
              <a:rPr lang="ca-ES" sz="2400" b="1" u="sng" dirty="0" err="1">
                <a:solidFill>
                  <a:srgbClr val="F25E4F"/>
                </a:solidFill>
              </a:rPr>
              <a:t>Reducida</a:t>
            </a:r>
            <a:endParaRPr lang="ca-ES" sz="2400" b="1" dirty="0">
              <a:solidFill>
                <a:srgbClr val="F25E4F"/>
              </a:solidFill>
            </a:endParaRPr>
          </a:p>
        </p:txBody>
      </p:sp>
      <p:sp>
        <p:nvSpPr>
          <p:cNvPr id="35" name="Retângulo 34">
            <a:extLst>
              <a:ext uri="{FF2B5EF4-FFF2-40B4-BE49-F238E27FC236}">
                <a16:creationId xmlns:a16="http://schemas.microsoft.com/office/drawing/2014/main" id="{8428B70B-B48F-44B7-9EFA-C5DCF141090A}"/>
              </a:ext>
            </a:extLst>
          </p:cNvPr>
          <p:cNvSpPr/>
          <p:nvPr/>
        </p:nvSpPr>
        <p:spPr>
          <a:xfrm>
            <a:off x="2190972" y="3593690"/>
            <a:ext cx="9532840" cy="830997"/>
          </a:xfrm>
          <a:prstGeom prst="rect">
            <a:avLst/>
          </a:prstGeom>
        </p:spPr>
        <p:txBody>
          <a:bodyPr wrap="square">
            <a:spAutoFit/>
          </a:bodyPr>
          <a:lstStyle/>
          <a:p>
            <a:pPr algn="just">
              <a:spcAft>
                <a:spcPts val="1200"/>
              </a:spcAft>
            </a:pPr>
            <a:r>
              <a:rPr lang="es-ES" sz="2400" dirty="0">
                <a:solidFill>
                  <a:sysClr val="windowText" lastClr="000000"/>
                </a:solidFill>
              </a:rPr>
              <a:t>Cada matriz es equivalente por filas a una y sólo una </a:t>
            </a:r>
            <a:r>
              <a:rPr lang="es-ES" sz="2400" b="1" dirty="0">
                <a:solidFill>
                  <a:sysClr val="windowText" lastClr="000000"/>
                </a:solidFill>
              </a:rPr>
              <a:t>matriz escalonada reducida</a:t>
            </a:r>
            <a:r>
              <a:rPr lang="es-ES" sz="2400" dirty="0">
                <a:solidFill>
                  <a:sysClr val="windowText" lastClr="000000"/>
                </a:solidFill>
              </a:rPr>
              <a:t>.</a:t>
            </a:r>
            <a:endParaRPr lang="ca-ES" sz="2400" dirty="0">
              <a:solidFill>
                <a:sysClr val="windowText" lastClr="000000"/>
              </a:solidFill>
            </a:endParaRPr>
          </a:p>
        </p:txBody>
      </p:sp>
      <p:sp>
        <p:nvSpPr>
          <p:cNvPr id="36" name="Retângulo: Cantos Arredondados 35">
            <a:extLst>
              <a:ext uri="{FF2B5EF4-FFF2-40B4-BE49-F238E27FC236}">
                <a16:creationId xmlns:a16="http://schemas.microsoft.com/office/drawing/2014/main" id="{AF686CBB-C0C1-4F8F-AB66-6B5B510F0596}"/>
              </a:ext>
            </a:extLst>
          </p:cNvPr>
          <p:cNvSpPr/>
          <p:nvPr/>
        </p:nvSpPr>
        <p:spPr>
          <a:xfrm>
            <a:off x="2066292" y="4612411"/>
            <a:ext cx="9880866" cy="1828951"/>
          </a:xfrm>
          <a:prstGeom prst="roundRect">
            <a:avLst>
              <a:gd name="adj" fmla="val 9957"/>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mc:AlternateContent xmlns:mc="http://schemas.openxmlformats.org/markup-compatibility/2006" xmlns:a14="http://schemas.microsoft.com/office/drawing/2010/main">
        <mc:Choice Requires="a14">
          <p:sp>
            <p:nvSpPr>
              <p:cNvPr id="37" name="Retângulo 36">
                <a:extLst>
                  <a:ext uri="{FF2B5EF4-FFF2-40B4-BE49-F238E27FC236}">
                    <a16:creationId xmlns:a16="http://schemas.microsoft.com/office/drawing/2014/main" id="{ED03AB65-DE58-4873-A922-E884B00F4EBB}"/>
                  </a:ext>
                </a:extLst>
              </p:cNvPr>
              <p:cNvSpPr/>
              <p:nvPr/>
            </p:nvSpPr>
            <p:spPr>
              <a:xfrm>
                <a:off x="2128278" y="4654381"/>
                <a:ext cx="9859635" cy="1877437"/>
              </a:xfrm>
              <a:prstGeom prst="rect">
                <a:avLst/>
              </a:prstGeom>
            </p:spPr>
            <p:txBody>
              <a:bodyPr wrap="square">
                <a:spAutoFit/>
              </a:bodyPr>
              <a:lstStyle/>
              <a:p>
                <a:pPr algn="just">
                  <a:spcAft>
                    <a:spcPts val="1200"/>
                  </a:spcAft>
                </a:pPr>
                <a:r>
                  <a:rPr lang="ca-ES" sz="2400" dirty="0" err="1"/>
                  <a:t>Después</a:t>
                </a:r>
                <a:r>
                  <a:rPr lang="ca-ES" sz="2400" dirty="0"/>
                  <a:t> de estos </a:t>
                </a:r>
                <a:r>
                  <a:rPr lang="ca-ES" sz="2400" dirty="0" err="1"/>
                  <a:t>resultados</a:t>
                </a:r>
                <a:r>
                  <a:rPr lang="ca-ES" sz="2400" dirty="0"/>
                  <a:t>, </a:t>
                </a:r>
                <a:r>
                  <a:rPr lang="ca-ES" sz="2400" dirty="0" err="1"/>
                  <a:t>denominamos</a:t>
                </a:r>
                <a:r>
                  <a:rPr lang="ca-ES" sz="2400" dirty="0"/>
                  <a:t> a una </a:t>
                </a:r>
                <a:r>
                  <a:rPr lang="ca-ES" sz="2400" dirty="0" err="1"/>
                  <a:t>matriz</a:t>
                </a:r>
                <a:r>
                  <a:rPr lang="ca-ES" sz="2400" dirty="0"/>
                  <a:t> </a:t>
                </a:r>
                <a14:m>
                  <m:oMath xmlns:m="http://schemas.openxmlformats.org/officeDocument/2006/math">
                    <m:r>
                      <a:rPr lang="ca-ES" sz="2400" i="1" smtClean="0">
                        <a:latin typeface="Cambria Math" panose="02040503050406030204" pitchFamily="18" charset="0"/>
                      </a:rPr>
                      <m:t>𝐵</m:t>
                    </m:r>
                    <m:r>
                      <a:rPr lang="es-ES" sz="2400" b="0" i="0" smtClean="0">
                        <a:latin typeface="Cambria Math" panose="02040503050406030204" pitchFamily="18" charset="0"/>
                      </a:rPr>
                      <m:t> </m:t>
                    </m:r>
                  </m:oMath>
                </a14:m>
                <a:r>
                  <a:rPr lang="ca-ES" sz="2400" dirty="0"/>
                  <a:t>escalonada:</a:t>
                </a:r>
              </a:p>
              <a:p>
                <a:pPr marL="342900" indent="-342900" algn="just">
                  <a:spcAft>
                    <a:spcPts val="1200"/>
                  </a:spcAft>
                  <a:buFont typeface="Arial" panose="020B0604020202020204" pitchFamily="34" charset="0"/>
                  <a:buChar char="•"/>
                </a:pPr>
                <a:r>
                  <a:rPr lang="ca-ES" sz="2400" b="1" u="sng" dirty="0">
                    <a:effectLst>
                      <a:outerShdw blurRad="38100" dist="38100" dir="2700000" algn="tl">
                        <a:srgbClr val="000000">
                          <a:alpha val="43137"/>
                        </a:srgbClr>
                      </a:outerShdw>
                    </a:effectLst>
                  </a:rPr>
                  <a:t>Una</a:t>
                </a:r>
                <a:r>
                  <a:rPr lang="ca-ES" sz="2400" b="1" dirty="0"/>
                  <a:t> forma escalonada de </a:t>
                </a:r>
                <a14:m>
                  <m:oMath xmlns:m="http://schemas.openxmlformats.org/officeDocument/2006/math">
                    <m:r>
                      <a:rPr lang="ca-ES" sz="2400" b="1" i="1" smtClean="0">
                        <a:latin typeface="Cambria Math" panose="02040503050406030204" pitchFamily="18" charset="0"/>
                      </a:rPr>
                      <m:t>𝑨</m:t>
                    </m:r>
                  </m:oMath>
                </a14:m>
                <a:r>
                  <a:rPr lang="ca-ES" sz="2400" b="1" dirty="0"/>
                  <a:t> </a:t>
                </a:r>
                <a:r>
                  <a:rPr lang="ca-ES" sz="2400" dirty="0"/>
                  <a:t>– si </a:t>
                </a:r>
                <a14:m>
                  <m:oMath xmlns:m="http://schemas.openxmlformats.org/officeDocument/2006/math">
                    <m:r>
                      <a:rPr lang="ca-ES" sz="2400" i="1" smtClean="0">
                        <a:latin typeface="Cambria Math" panose="02040503050406030204" pitchFamily="18" charset="0"/>
                      </a:rPr>
                      <m:t>𝐴</m:t>
                    </m:r>
                  </m:oMath>
                </a14:m>
                <a:r>
                  <a:rPr lang="ca-ES" sz="2400" dirty="0"/>
                  <a:t> es </a:t>
                </a:r>
                <a:r>
                  <a:rPr lang="ca-ES" sz="2400" dirty="0" err="1"/>
                  <a:t>equivalente</a:t>
                </a:r>
                <a:r>
                  <a:rPr lang="ca-ES" sz="2400" dirty="0"/>
                  <a:t> por </a:t>
                </a:r>
                <a:r>
                  <a:rPr lang="ca-ES" sz="2400" dirty="0" err="1"/>
                  <a:t>filas</a:t>
                </a:r>
                <a:r>
                  <a:rPr lang="ca-ES" sz="2400" dirty="0"/>
                  <a:t> a la </a:t>
                </a:r>
                <a:r>
                  <a:rPr lang="ca-ES" sz="2400" dirty="0" err="1"/>
                  <a:t>matriz</a:t>
                </a:r>
                <a:r>
                  <a:rPr lang="ca-ES" sz="2400" dirty="0"/>
                  <a:t> </a:t>
                </a:r>
                <a14:m>
                  <m:oMath xmlns:m="http://schemas.openxmlformats.org/officeDocument/2006/math">
                    <m:r>
                      <a:rPr lang="ca-ES" sz="2400" b="0" i="1" smtClean="0">
                        <a:latin typeface="Cambria Math" panose="02040503050406030204" pitchFamily="18" charset="0"/>
                      </a:rPr>
                      <m:t>𝐵</m:t>
                    </m:r>
                  </m:oMath>
                </a14:m>
                <a:endParaRPr lang="ca-ES" sz="2400" dirty="0"/>
              </a:p>
              <a:p>
                <a:pPr marL="342900" indent="-342900" algn="just">
                  <a:spcAft>
                    <a:spcPts val="1200"/>
                  </a:spcAft>
                  <a:buFont typeface="Arial" panose="020B0604020202020204" pitchFamily="34" charset="0"/>
                  <a:buChar char="•"/>
                </a:pPr>
                <a:r>
                  <a:rPr lang="ca-ES" sz="2400" b="1" u="sng" dirty="0">
                    <a:effectLst>
                      <a:outerShdw blurRad="38100" dist="38100" dir="2700000" algn="tl">
                        <a:srgbClr val="000000">
                          <a:alpha val="43137"/>
                        </a:srgbClr>
                      </a:outerShdw>
                    </a:effectLst>
                  </a:rPr>
                  <a:t>La</a:t>
                </a:r>
                <a:r>
                  <a:rPr lang="ca-ES" sz="2400" b="1" dirty="0"/>
                  <a:t> forma escalonada </a:t>
                </a:r>
                <a:r>
                  <a:rPr lang="ca-ES" sz="2400" b="1" dirty="0" err="1"/>
                  <a:t>reducida</a:t>
                </a:r>
                <a:r>
                  <a:rPr lang="ca-ES" sz="2400" b="1" dirty="0"/>
                  <a:t> de </a:t>
                </a:r>
                <a14:m>
                  <m:oMath xmlns:m="http://schemas.openxmlformats.org/officeDocument/2006/math">
                    <m:r>
                      <a:rPr lang="ca-ES" sz="2400" b="1" i="1" smtClean="0">
                        <a:latin typeface="Cambria Math" panose="02040503050406030204" pitchFamily="18" charset="0"/>
                      </a:rPr>
                      <m:t>𝑨</m:t>
                    </m:r>
                  </m:oMath>
                </a14:m>
                <a:r>
                  <a:rPr lang="ca-ES" sz="2400" b="1" dirty="0"/>
                  <a:t> </a:t>
                </a:r>
                <a:r>
                  <a:rPr lang="ca-ES" sz="2400" dirty="0"/>
                  <a:t>– si, </a:t>
                </a:r>
                <a:r>
                  <a:rPr lang="ca-ES" sz="2400" dirty="0" err="1"/>
                  <a:t>además</a:t>
                </a:r>
                <a:r>
                  <a:rPr lang="ca-ES" sz="2400" dirty="0"/>
                  <a:t>, </a:t>
                </a:r>
                <a14:m>
                  <m:oMath xmlns:m="http://schemas.openxmlformats.org/officeDocument/2006/math">
                    <m:r>
                      <a:rPr lang="ca-ES" sz="2400" i="1">
                        <a:latin typeface="Cambria Math" panose="02040503050406030204" pitchFamily="18" charset="0"/>
                      </a:rPr>
                      <m:t>𝐵</m:t>
                    </m:r>
                  </m:oMath>
                </a14:m>
                <a:r>
                  <a:rPr lang="ca-ES" sz="2400" dirty="0"/>
                  <a:t> </a:t>
                </a:r>
                <a:r>
                  <a:rPr lang="ca-ES" sz="2400" dirty="0" err="1"/>
                  <a:t>tiene</a:t>
                </a:r>
                <a:r>
                  <a:rPr lang="ca-ES" sz="2400" dirty="0"/>
                  <a:t> forma escalonada </a:t>
                </a:r>
                <a:r>
                  <a:rPr lang="ca-ES" sz="2400" dirty="0" err="1"/>
                  <a:t>reducida</a:t>
                </a:r>
                <a:r>
                  <a:rPr lang="ca-ES" sz="2400" dirty="0"/>
                  <a:t>.</a:t>
                </a:r>
              </a:p>
            </p:txBody>
          </p:sp>
        </mc:Choice>
        <mc:Fallback xmlns="">
          <p:sp>
            <p:nvSpPr>
              <p:cNvPr id="37" name="Retângulo 36">
                <a:extLst>
                  <a:ext uri="{FF2B5EF4-FFF2-40B4-BE49-F238E27FC236}">
                    <a16:creationId xmlns:a16="http://schemas.microsoft.com/office/drawing/2014/main" id="{ED03AB65-DE58-4873-A922-E884B00F4EBB}"/>
                  </a:ext>
                </a:extLst>
              </p:cNvPr>
              <p:cNvSpPr>
                <a:spLocks noRot="1" noChangeAspect="1" noMove="1" noResize="1" noEditPoints="1" noAdjustHandles="1" noChangeArrowheads="1" noChangeShapeType="1" noTextEdit="1"/>
              </p:cNvSpPr>
              <p:nvPr/>
            </p:nvSpPr>
            <p:spPr>
              <a:xfrm>
                <a:off x="2128278" y="4654381"/>
                <a:ext cx="9859635" cy="1877437"/>
              </a:xfrm>
              <a:prstGeom prst="rect">
                <a:avLst/>
              </a:prstGeom>
              <a:blipFill>
                <a:blip r:embed="rId9"/>
                <a:stretch>
                  <a:fillRect l="-927" t="-2606" r="-927" b="-6840"/>
                </a:stretch>
              </a:blipFill>
            </p:spPr>
            <p:txBody>
              <a:bodyPr/>
              <a:lstStyle/>
              <a:p>
                <a:r>
                  <a:rPr lang="ca-ES">
                    <a:noFill/>
                  </a:rPr>
                  <a:t> </a:t>
                </a:r>
              </a:p>
            </p:txBody>
          </p:sp>
        </mc:Fallback>
      </mc:AlternateContent>
      <p:sp>
        <p:nvSpPr>
          <p:cNvPr id="22" name="Retângulo: Cantos Arredondados 8">
            <a:hlinkClick r:id="rId10" action="ppaction://hlinksldjump"/>
            <a:extLst>
              <a:ext uri="{FF2B5EF4-FFF2-40B4-BE49-F238E27FC236}">
                <a16:creationId xmlns:a16="http://schemas.microsoft.com/office/drawing/2014/main" id="{2FE9BAE1-11A6-4C57-A54F-D4ACE5F7F6B5}"/>
              </a:ext>
            </a:extLst>
          </p:cNvPr>
          <p:cNvSpPr/>
          <p:nvPr/>
        </p:nvSpPr>
        <p:spPr>
          <a:xfrm>
            <a:off x="36000" y="207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175368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750"/>
                                        <p:tgtEl>
                                          <p:spTgt spid="46"/>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75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fade">
                                      <p:cBhvr>
                                        <p:cTn id="24" dur="500"/>
                                        <p:tgtEl>
                                          <p:spTgt spid="34">
                                            <p:txEl>
                                              <p:pRg st="0" end="0"/>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75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7">
                                            <p:txEl>
                                              <p:pRg st="0" end="0"/>
                                            </p:txEl>
                                          </p:spTgt>
                                        </p:tgtEl>
                                        <p:attrNameLst>
                                          <p:attrName>style.visibility</p:attrName>
                                        </p:attrNameLst>
                                      </p:cBhvr>
                                      <p:to>
                                        <p:strVal val="visible"/>
                                      </p:to>
                                    </p:set>
                                    <p:animEffect transition="in" filter="fade">
                                      <p:cBhvr>
                                        <p:cTn id="37" dur="500"/>
                                        <p:tgtEl>
                                          <p:spTgt spid="37">
                                            <p:txEl>
                                              <p:pRg st="0" end="0"/>
                                            </p:txEl>
                                          </p:spTgt>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7">
                                            <p:txEl>
                                              <p:pRg st="1" end="1"/>
                                            </p:txEl>
                                          </p:spTgt>
                                        </p:tgtEl>
                                        <p:attrNameLst>
                                          <p:attrName>style.visibility</p:attrName>
                                        </p:attrNameLst>
                                      </p:cBhvr>
                                      <p:to>
                                        <p:strVal val="visible"/>
                                      </p:to>
                                    </p:set>
                                    <p:animEffect transition="in" filter="fade">
                                      <p:cBhvr>
                                        <p:cTn id="41" dur="500"/>
                                        <p:tgtEl>
                                          <p:spTgt spid="37">
                                            <p:txEl>
                                              <p:pRg st="1" end="1"/>
                                            </p:txEl>
                                          </p:spTgt>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37">
                                            <p:txEl>
                                              <p:pRg st="2" end="2"/>
                                            </p:txEl>
                                          </p:spTgt>
                                        </p:tgtEl>
                                        <p:attrNameLst>
                                          <p:attrName>style.visibility</p:attrName>
                                        </p:attrNameLst>
                                      </p:cBhvr>
                                      <p:to>
                                        <p:strVal val="visible"/>
                                      </p:to>
                                    </p:set>
                                    <p:animEffect transition="in" filter="fade">
                                      <p:cBhvr>
                                        <p:cTn id="45"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p:bldP spid="32" grpId="0"/>
      <p:bldP spid="33" grpId="0" animBg="1"/>
      <p:bldP spid="35" grpId="0"/>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55" name="Retângulo 54">
            <a:extLst>
              <a:ext uri="{FF2B5EF4-FFF2-40B4-BE49-F238E27FC236}">
                <a16:creationId xmlns:a16="http://schemas.microsoft.com/office/drawing/2014/main" id="{3D56CE06-0642-431B-8411-EDF99DE6BD6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0" name="Retângulo 59">
            <a:extLst>
              <a:ext uri="{FF2B5EF4-FFF2-40B4-BE49-F238E27FC236}">
                <a16:creationId xmlns:a16="http://schemas.microsoft.com/office/drawing/2014/main" id="{23C2155B-F8E4-4870-9E1F-73E2FDC1B28D}"/>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61" name="Imagem 60">
            <a:extLst>
              <a:ext uri="{FF2B5EF4-FFF2-40B4-BE49-F238E27FC236}">
                <a16:creationId xmlns:a16="http://schemas.microsoft.com/office/drawing/2014/main" id="{18B73C74-A004-482B-9F0B-219C9547C99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62" name="Conexão reta 61">
            <a:extLst>
              <a:ext uri="{FF2B5EF4-FFF2-40B4-BE49-F238E27FC236}">
                <a16:creationId xmlns:a16="http://schemas.microsoft.com/office/drawing/2014/main" id="{00554600-27E5-4429-910F-B3EE40E178D4}"/>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3" name="Conexão reta 62">
            <a:extLst>
              <a:ext uri="{FF2B5EF4-FFF2-40B4-BE49-F238E27FC236}">
                <a16:creationId xmlns:a16="http://schemas.microsoft.com/office/drawing/2014/main" id="{5475B379-C5FE-453C-9A4D-6C3D6C71D9AF}"/>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4" name="Retângulo: Cantos Arredondados 63">
            <a:hlinkClick r:id="rId6" action="ppaction://hlinksldjump"/>
            <a:extLst>
              <a:ext uri="{FF2B5EF4-FFF2-40B4-BE49-F238E27FC236}">
                <a16:creationId xmlns:a16="http://schemas.microsoft.com/office/drawing/2014/main" id="{C768C98F-CA32-4A31-AD0D-7BF9BF2DDE92}"/>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5" name="Retângulo 64">
            <a:extLst>
              <a:ext uri="{FF2B5EF4-FFF2-40B4-BE49-F238E27FC236}">
                <a16:creationId xmlns:a16="http://schemas.microsoft.com/office/drawing/2014/main" id="{6B77819A-4C38-4945-8534-D0606CA9DC01}"/>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7" name="Retângulo: Cantos Arredondados 26">
            <a:hlinkClick r:id="rId7" action="ppaction://hlinksldjump"/>
            <a:extLst>
              <a:ext uri="{FF2B5EF4-FFF2-40B4-BE49-F238E27FC236}">
                <a16:creationId xmlns:a16="http://schemas.microsoft.com/office/drawing/2014/main" id="{14F11D25-EE14-4908-9E21-CE883BD884E2}"/>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8" name="Retângulo: Cantos Arredondados 27">
            <a:hlinkClick r:id="rId8" action="ppaction://hlinksldjump"/>
            <a:extLst>
              <a:ext uri="{FF2B5EF4-FFF2-40B4-BE49-F238E27FC236}">
                <a16:creationId xmlns:a16="http://schemas.microsoft.com/office/drawing/2014/main" id="{8A931898-1AB1-410C-94E6-B85126DD2E0F}"/>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30" name="Retângulo: Cantos Arredondados 29">
            <a:hlinkClick r:id="rId9" action="ppaction://hlinksldjump"/>
            <a:extLst>
              <a:ext uri="{FF2B5EF4-FFF2-40B4-BE49-F238E27FC236}">
                <a16:creationId xmlns:a16="http://schemas.microsoft.com/office/drawing/2014/main" id="{EF499F50-1D40-41D0-BBB8-19FF9F9FD644}"/>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2" name="Retângulo: Cantos Arredondados 8">
            <a:hlinkClick r:id="rId10" action="ppaction://hlinksldjump"/>
            <a:extLst>
              <a:ext uri="{FF2B5EF4-FFF2-40B4-BE49-F238E27FC236}">
                <a16:creationId xmlns:a16="http://schemas.microsoft.com/office/drawing/2014/main" id="{2FE9BAE1-11A6-4C57-A54F-D4ACE5F7F6B5}"/>
              </a:ext>
            </a:extLst>
          </p:cNvPr>
          <p:cNvSpPr/>
          <p:nvPr/>
        </p:nvSpPr>
        <p:spPr>
          <a:xfrm>
            <a:off x="36000" y="207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
        <p:nvSpPr>
          <p:cNvPr id="3" name="ISPRING_QUIZ_SHAPE0">
            <a:extLst>
              <a:ext uri="{FF2B5EF4-FFF2-40B4-BE49-F238E27FC236}">
                <a16:creationId xmlns:a16="http://schemas.microsoft.com/office/drawing/2014/main" id="{76895FBF-2719-4C94-8BBE-73192967C7E9}"/>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0" name="ISPRING_QUIZ_SHAPE1">
            <a:extLst>
              <a:ext uri="{FF2B5EF4-FFF2-40B4-BE49-F238E27FC236}">
                <a16:creationId xmlns:a16="http://schemas.microsoft.com/office/drawing/2014/main" id="{0DD96B36-99B2-4D82-B475-3794AE0B8414}"/>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11" name="ISPRING_QUIZ_SHAPE2">
            <a:extLst>
              <a:ext uri="{FF2B5EF4-FFF2-40B4-BE49-F238E27FC236}">
                <a16:creationId xmlns:a16="http://schemas.microsoft.com/office/drawing/2014/main" id="{B184A551-670E-4E44-BF00-37DF6AE1EF10}"/>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ca-ES" sz="3000">
                <a:solidFill>
                  <a:srgbClr val="343944"/>
                </a:solidFill>
                <a:effectLst/>
                <a:latin typeface="Segoe UI" panose="020B0502040204020203" pitchFamily="34" charset="0"/>
              </a:rPr>
              <a:t>   Quiz</a:t>
            </a:r>
          </a:p>
        </p:txBody>
      </p:sp>
      <p:pic>
        <p:nvPicPr>
          <p:cNvPr id="13" name="ISPRING_QUIZ_SHAPE3">
            <a:extLst>
              <a:ext uri="{FF2B5EF4-FFF2-40B4-BE49-F238E27FC236}">
                <a16:creationId xmlns:a16="http://schemas.microsoft.com/office/drawing/2014/main" id="{5DBDC917-CD77-43AD-98FB-8F04E7ADEA39}"/>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14" name="ISPRING_QUIZ_SHAPE4">
            <a:extLst>
              <a:ext uri="{FF2B5EF4-FFF2-40B4-BE49-F238E27FC236}">
                <a16:creationId xmlns:a16="http://schemas.microsoft.com/office/drawing/2014/main" id="{8E13D936-5068-491A-ABAC-099927973142}"/>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endParaRPr lang="ca-E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308457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52" name="Retângulo 51">
            <a:extLst>
              <a:ext uri="{FF2B5EF4-FFF2-40B4-BE49-F238E27FC236}">
                <a16:creationId xmlns:a16="http://schemas.microsoft.com/office/drawing/2014/main" id="{286D308E-63C5-47F1-9E0E-F3531A9487D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7" name="Retângulo 56">
            <a:extLst>
              <a:ext uri="{FF2B5EF4-FFF2-40B4-BE49-F238E27FC236}">
                <a16:creationId xmlns:a16="http://schemas.microsoft.com/office/drawing/2014/main" id="{D4CCDC74-EF03-4584-9023-5A7002263115}"/>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58" name="Imagem 57">
            <a:extLst>
              <a:ext uri="{FF2B5EF4-FFF2-40B4-BE49-F238E27FC236}">
                <a16:creationId xmlns:a16="http://schemas.microsoft.com/office/drawing/2014/main" id="{AA49F40B-4EED-4127-9995-C8AC9400F2B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59" name="Conexão reta 58">
            <a:extLst>
              <a:ext uri="{FF2B5EF4-FFF2-40B4-BE49-F238E27FC236}">
                <a16:creationId xmlns:a16="http://schemas.microsoft.com/office/drawing/2014/main" id="{A2760DBB-EBA6-49AA-9F22-3CB1272274CE}"/>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0" name="Conexão reta 59">
            <a:extLst>
              <a:ext uri="{FF2B5EF4-FFF2-40B4-BE49-F238E27FC236}">
                <a16:creationId xmlns:a16="http://schemas.microsoft.com/office/drawing/2014/main" id="{F2AAEAA8-F003-4A11-BD60-DEB920BA3660}"/>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1" name="Retângulo: Cantos Arredondados 60">
            <a:hlinkClick r:id="rId5" action="ppaction://hlinksldjump"/>
            <a:extLst>
              <a:ext uri="{FF2B5EF4-FFF2-40B4-BE49-F238E27FC236}">
                <a16:creationId xmlns:a16="http://schemas.microsoft.com/office/drawing/2014/main" id="{2FE30A87-2B09-491D-82BF-4A69F0BDF268}"/>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2" name="Retângulo 61">
            <a:extLst>
              <a:ext uri="{FF2B5EF4-FFF2-40B4-BE49-F238E27FC236}">
                <a16:creationId xmlns:a16="http://schemas.microsoft.com/office/drawing/2014/main" id="{320E92BB-215D-4A62-ACC1-CA638D27C60A}"/>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8" name="Retângulo: Cantos Arredondados 27">
            <a:hlinkClick r:id="rId6" action="ppaction://hlinksldjump"/>
            <a:extLst>
              <a:ext uri="{FF2B5EF4-FFF2-40B4-BE49-F238E27FC236}">
                <a16:creationId xmlns:a16="http://schemas.microsoft.com/office/drawing/2014/main" id="{B528D167-72B4-4281-9441-AE4389AB724E}"/>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9" name="Retângulo: Cantos Arredondados 28">
            <a:hlinkClick r:id="rId7" action="ppaction://hlinksldjump"/>
            <a:extLst>
              <a:ext uri="{FF2B5EF4-FFF2-40B4-BE49-F238E27FC236}">
                <a16:creationId xmlns:a16="http://schemas.microsoft.com/office/drawing/2014/main" id="{6BD31A0A-D69F-4400-860D-F5E514B983A8}"/>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33" name="Retângulo: Cantos Arredondados 32">
            <a:hlinkClick r:id="rId8" action="ppaction://hlinksldjump"/>
            <a:extLst>
              <a:ext uri="{FF2B5EF4-FFF2-40B4-BE49-F238E27FC236}">
                <a16:creationId xmlns:a16="http://schemas.microsoft.com/office/drawing/2014/main" id="{F6E45E8F-4B6B-4714-9AB4-BA0094805698}"/>
              </a:ext>
            </a:extLst>
          </p:cNvPr>
          <p:cNvSpPr/>
          <p:nvPr/>
        </p:nvSpPr>
        <p:spPr>
          <a:xfrm>
            <a:off x="36000" y="315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14" name="Retângulo: Cantos Arredondados 13">
            <a:extLst>
              <a:ext uri="{FF2B5EF4-FFF2-40B4-BE49-F238E27FC236}">
                <a16:creationId xmlns:a16="http://schemas.microsoft.com/office/drawing/2014/main" id="{C521DC0E-1082-4408-9897-59236A27106E}"/>
              </a:ext>
            </a:extLst>
          </p:cNvPr>
          <p:cNvSpPr/>
          <p:nvPr/>
        </p:nvSpPr>
        <p:spPr>
          <a:xfrm>
            <a:off x="2066293" y="305856"/>
            <a:ext cx="9859639" cy="4347455"/>
          </a:xfrm>
          <a:prstGeom prst="roundRect">
            <a:avLst>
              <a:gd name="adj" fmla="val 9957"/>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sp>
        <p:nvSpPr>
          <p:cNvPr id="15" name="Retângulo 14">
            <a:extLst>
              <a:ext uri="{FF2B5EF4-FFF2-40B4-BE49-F238E27FC236}">
                <a16:creationId xmlns:a16="http://schemas.microsoft.com/office/drawing/2014/main" id="{71A48DC5-3CA3-4AA1-AC1D-33FD46598EC5}"/>
              </a:ext>
            </a:extLst>
          </p:cNvPr>
          <p:cNvSpPr/>
          <p:nvPr/>
        </p:nvSpPr>
        <p:spPr>
          <a:xfrm>
            <a:off x="2268414" y="340028"/>
            <a:ext cx="9455397" cy="1200329"/>
          </a:xfrm>
          <a:prstGeom prst="rect">
            <a:avLst/>
          </a:prstGeom>
        </p:spPr>
        <p:txBody>
          <a:bodyPr wrap="square">
            <a:spAutoFit/>
          </a:bodyPr>
          <a:lstStyle/>
          <a:p>
            <a:pPr algn="just">
              <a:spcAft>
                <a:spcPts val="1200"/>
              </a:spcAft>
            </a:pPr>
            <a:r>
              <a:rPr lang="es-ES" sz="2400" dirty="0">
                <a:solidFill>
                  <a:sysClr val="windowText" lastClr="000000"/>
                </a:solidFill>
              </a:rPr>
              <a:t>Cuando las operaciones por filas en una matriz producen una forma escalonada, las operaciones por filas para obtener la forma escalonada reducida no cambian las posiciones de las entradas principales.</a:t>
            </a:r>
            <a:endParaRPr lang="ca-ES" sz="2400" dirty="0">
              <a:solidFill>
                <a:sysClr val="windowText" lastClr="000000"/>
              </a:solidFill>
            </a:endParaRPr>
          </a:p>
        </p:txBody>
      </p:sp>
      <p:sp>
        <p:nvSpPr>
          <p:cNvPr id="16" name="Retângulo 15">
            <a:extLst>
              <a:ext uri="{FF2B5EF4-FFF2-40B4-BE49-F238E27FC236}">
                <a16:creationId xmlns:a16="http://schemas.microsoft.com/office/drawing/2014/main" id="{C6C7F27E-A5B2-4BD7-B9A5-94240723E5BB}"/>
              </a:ext>
            </a:extLst>
          </p:cNvPr>
          <p:cNvSpPr/>
          <p:nvPr/>
        </p:nvSpPr>
        <p:spPr>
          <a:xfrm>
            <a:off x="2276047" y="1480773"/>
            <a:ext cx="9455397" cy="1200329"/>
          </a:xfrm>
          <a:prstGeom prst="rect">
            <a:avLst/>
          </a:prstGeom>
        </p:spPr>
        <p:txBody>
          <a:bodyPr wrap="square">
            <a:spAutoFit/>
          </a:bodyPr>
          <a:lstStyle/>
          <a:p>
            <a:pPr algn="just">
              <a:spcAft>
                <a:spcPts val="1200"/>
              </a:spcAft>
            </a:pPr>
            <a:r>
              <a:rPr lang="es-ES" sz="2400" dirty="0">
                <a:solidFill>
                  <a:sysClr val="windowText" lastClr="000000"/>
                </a:solidFill>
              </a:rPr>
              <a:t>Como la </a:t>
            </a:r>
            <a:r>
              <a:rPr lang="es-ES" sz="2400" u="sng" dirty="0">
                <a:solidFill>
                  <a:sysClr val="windowText" lastClr="000000"/>
                </a:solidFill>
              </a:rPr>
              <a:t>forma escalonada reducida es única</a:t>
            </a:r>
            <a:r>
              <a:rPr lang="es-ES" sz="2400" dirty="0">
                <a:solidFill>
                  <a:sysClr val="windowText" lastClr="000000"/>
                </a:solidFill>
              </a:rPr>
              <a:t>, </a:t>
            </a:r>
            <a:r>
              <a:rPr lang="es-ES" sz="2400" b="1" dirty="0">
                <a:solidFill>
                  <a:sysClr val="windowText" lastClr="000000"/>
                </a:solidFill>
              </a:rPr>
              <a:t>las entradas principales siempre están en las mismas posiciones en cualquier forma escalonada obtenida de una matriz determinada</a:t>
            </a:r>
            <a:r>
              <a:rPr lang="es-ES" sz="2400" dirty="0">
                <a:solidFill>
                  <a:sysClr val="windowText" lastClr="000000"/>
                </a:solidFill>
              </a:rPr>
              <a:t>.</a:t>
            </a:r>
            <a:endParaRPr lang="ca-ES" sz="2400" b="1" dirty="0">
              <a:solidFill>
                <a:sysClr val="windowText" lastClr="000000"/>
              </a:solidFill>
            </a:endParaRPr>
          </a:p>
        </p:txBody>
      </p:sp>
      <p:sp>
        <p:nvSpPr>
          <p:cNvPr id="17" name="Retângulo 16">
            <a:extLst>
              <a:ext uri="{FF2B5EF4-FFF2-40B4-BE49-F238E27FC236}">
                <a16:creationId xmlns:a16="http://schemas.microsoft.com/office/drawing/2014/main" id="{51061303-AD4C-41A4-A584-2845FAB970EB}"/>
              </a:ext>
            </a:extLst>
          </p:cNvPr>
          <p:cNvSpPr/>
          <p:nvPr/>
        </p:nvSpPr>
        <p:spPr>
          <a:xfrm>
            <a:off x="2268414" y="3452983"/>
            <a:ext cx="9455397" cy="1200329"/>
          </a:xfrm>
          <a:prstGeom prst="rect">
            <a:avLst/>
          </a:prstGeom>
        </p:spPr>
        <p:txBody>
          <a:bodyPr wrap="square">
            <a:spAutoFit/>
          </a:bodyPr>
          <a:lstStyle/>
          <a:p>
            <a:pPr algn="just">
              <a:spcAft>
                <a:spcPts val="1200"/>
              </a:spcAft>
            </a:pPr>
            <a:r>
              <a:rPr lang="es-ES" sz="2400" dirty="0">
                <a:solidFill>
                  <a:sysClr val="windowText" lastClr="000000"/>
                </a:solidFill>
              </a:rPr>
              <a:t>Un </a:t>
            </a:r>
            <a:r>
              <a:rPr lang="es-ES" sz="2400" b="1" dirty="0">
                <a:solidFill>
                  <a:srgbClr val="F25E4F"/>
                </a:solidFill>
              </a:rPr>
              <a:t>pivote</a:t>
            </a:r>
            <a:r>
              <a:rPr lang="es-ES" sz="2400" dirty="0">
                <a:solidFill>
                  <a:sysClr val="windowText" lastClr="000000"/>
                </a:solidFill>
              </a:rPr>
              <a:t> es un </a:t>
            </a:r>
            <a:r>
              <a:rPr lang="es-ES" sz="2400" b="1" dirty="0">
                <a:solidFill>
                  <a:sysClr val="windowText" lastClr="000000"/>
                </a:solidFill>
              </a:rPr>
              <a:t>número distinto de cero </a:t>
            </a:r>
            <a:r>
              <a:rPr lang="es-ES" sz="2400" dirty="0">
                <a:solidFill>
                  <a:sysClr val="windowText" lastClr="000000"/>
                </a:solidFill>
              </a:rPr>
              <a:t>en una posición pivote (principal) que es para crear ceros (en las respectivas columnas pivote) mediante operaciones elementales por filas.</a:t>
            </a:r>
            <a:endParaRPr lang="ca-ES" sz="2400" dirty="0">
              <a:solidFill>
                <a:sysClr val="windowText" lastClr="000000"/>
              </a:solidFill>
            </a:endParaRPr>
          </a:p>
        </p:txBody>
      </p:sp>
      <p:sp>
        <p:nvSpPr>
          <p:cNvPr id="18" name="Retângulo 17">
            <a:extLst>
              <a:ext uri="{FF2B5EF4-FFF2-40B4-BE49-F238E27FC236}">
                <a16:creationId xmlns:a16="http://schemas.microsoft.com/office/drawing/2014/main" id="{1210BA69-A3D8-411D-8C31-957BC222E09B}"/>
              </a:ext>
            </a:extLst>
          </p:cNvPr>
          <p:cNvSpPr/>
          <p:nvPr/>
        </p:nvSpPr>
        <p:spPr>
          <a:xfrm>
            <a:off x="2148856" y="4745689"/>
            <a:ext cx="9777070" cy="675937"/>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mc:AlternateContent xmlns:mc="http://schemas.openxmlformats.org/markup-compatibility/2006" xmlns:a14="http://schemas.microsoft.com/office/drawing/2010/main">
        <mc:Choice Requires="a14">
          <p:sp>
            <p:nvSpPr>
              <p:cNvPr id="19" name="Retângulo 18">
                <a:extLst>
                  <a:ext uri="{FF2B5EF4-FFF2-40B4-BE49-F238E27FC236}">
                    <a16:creationId xmlns:a16="http://schemas.microsoft.com/office/drawing/2014/main" id="{E4ED674B-898B-4916-9160-B1B2F9F96046}"/>
                  </a:ext>
                </a:extLst>
              </p:cNvPr>
              <p:cNvSpPr/>
              <p:nvPr/>
            </p:nvSpPr>
            <p:spPr>
              <a:xfrm>
                <a:off x="2148856" y="4713740"/>
                <a:ext cx="9777070" cy="707886"/>
              </a:xfrm>
              <a:prstGeom prst="rect">
                <a:avLst/>
              </a:prstGeom>
            </p:spPr>
            <p:txBody>
              <a:bodyPr wrap="square">
                <a:spAutoFit/>
              </a:bodyPr>
              <a:lstStyle/>
              <a:p>
                <a:pPr algn="just">
                  <a:spcAft>
                    <a:spcPts val="1200"/>
                  </a:spcAft>
                  <a:buClr>
                    <a:srgbClr val="F25E4F"/>
                  </a:buClr>
                  <a:buSzPct val="120000"/>
                </a:pPr>
                <a:r>
                  <a:rPr lang="ca-ES" sz="2000" b="1" dirty="0" err="1">
                    <a:solidFill>
                      <a:srgbClr val="F25E4F"/>
                    </a:solidFill>
                  </a:rPr>
                  <a:t>Observe</a:t>
                </a:r>
                <a:r>
                  <a:rPr lang="ca-ES" sz="2000" b="1" dirty="0">
                    <a:solidFill>
                      <a:srgbClr val="F25E4F"/>
                    </a:solidFill>
                  </a:rPr>
                  <a:t> que:</a:t>
                </a:r>
                <a:r>
                  <a:rPr lang="ca-ES" sz="2000" dirty="0">
                    <a:solidFill>
                      <a:sysClr val="windowText" lastClr="000000"/>
                    </a:solidFill>
                  </a:rPr>
                  <a:t>  Los “</a:t>
                </a:r>
                <a:r>
                  <a:rPr lang="ca-ES" sz="2000" dirty="0" err="1">
                    <a:solidFill>
                      <a:sysClr val="windowText" lastClr="000000"/>
                    </a:solidFill>
                  </a:rPr>
                  <a:t>cuadrados</a:t>
                </a:r>
                <a:r>
                  <a:rPr lang="ca-ES" sz="2000" dirty="0">
                    <a:solidFill>
                      <a:sysClr val="windowText" lastClr="000000"/>
                    </a:solidFill>
                  </a:rPr>
                  <a:t>” (</a:t>
                </a:r>
                <a14:m>
                  <m:oMath xmlns:m="http://schemas.openxmlformats.org/officeDocument/2006/math">
                    <m:r>
                      <a:rPr lang="ca-ES" sz="2000" i="1">
                        <a:solidFill>
                          <a:srgbClr val="0C2B8E"/>
                        </a:solidFill>
                        <a:latin typeface="Cambria Math" panose="02040503050406030204" pitchFamily="18" charset="0"/>
                        <a:ea typeface="Cambria Math" panose="02040503050406030204" pitchFamily="18" charset="0"/>
                      </a:rPr>
                      <m:t>∎</m:t>
                    </m:r>
                  </m:oMath>
                </a14:m>
                <a:r>
                  <a:rPr lang="ca-ES" sz="2000" dirty="0"/>
                  <a:t>) </a:t>
                </a:r>
                <a:r>
                  <a:rPr lang="ca-ES" sz="2000" dirty="0">
                    <a:solidFill>
                      <a:sysClr val="windowText" lastClr="000000"/>
                    </a:solidFill>
                  </a:rPr>
                  <a:t>en un </a:t>
                </a:r>
                <a:r>
                  <a:rPr lang="ca-ES" sz="2000" dirty="0" err="1">
                    <a:solidFill>
                      <a:sysClr val="windowText" lastClr="000000"/>
                    </a:solidFill>
                  </a:rPr>
                  <a:t>ejemplo</a:t>
                </a:r>
                <a:r>
                  <a:rPr lang="ca-ES" sz="2000" dirty="0">
                    <a:solidFill>
                      <a:sysClr val="windowText" lastClr="000000"/>
                    </a:solidFill>
                  </a:rPr>
                  <a:t> </a:t>
                </a:r>
                <a:r>
                  <a:rPr lang="ca-ES" sz="2000" dirty="0" err="1">
                    <a:solidFill>
                      <a:sysClr val="windowText" lastClr="000000"/>
                    </a:solidFill>
                  </a:rPr>
                  <a:t>previo</a:t>
                </a:r>
                <a:r>
                  <a:rPr lang="ca-ES" sz="2000" dirty="0">
                    <a:solidFill>
                      <a:sysClr val="windowText" lastClr="000000"/>
                    </a:solidFill>
                  </a:rPr>
                  <a:t> (diapositiva 8) </a:t>
                </a:r>
                <a:r>
                  <a:rPr lang="ca-ES" sz="2000" dirty="0" err="1">
                    <a:solidFill>
                      <a:sysClr val="windowText" lastClr="000000"/>
                    </a:solidFill>
                  </a:rPr>
                  <a:t>identifican</a:t>
                </a:r>
                <a:r>
                  <a:rPr lang="ca-ES" sz="2000" dirty="0">
                    <a:solidFill>
                      <a:sysClr val="windowText" lastClr="000000"/>
                    </a:solidFill>
                  </a:rPr>
                  <a:t> los pivotes. </a:t>
                </a:r>
                <a:endParaRPr lang="ca-ES" sz="2400" dirty="0">
                  <a:solidFill>
                    <a:sysClr val="windowText" lastClr="000000"/>
                  </a:solidFill>
                </a:endParaRPr>
              </a:p>
            </p:txBody>
          </p:sp>
        </mc:Choice>
        <mc:Fallback xmlns="">
          <p:sp>
            <p:nvSpPr>
              <p:cNvPr id="19" name="Retângulo 18">
                <a:extLst>
                  <a:ext uri="{FF2B5EF4-FFF2-40B4-BE49-F238E27FC236}">
                    <a16:creationId xmlns:a16="http://schemas.microsoft.com/office/drawing/2014/main" id="{E4ED674B-898B-4916-9160-B1B2F9F96046}"/>
                  </a:ext>
                </a:extLst>
              </p:cNvPr>
              <p:cNvSpPr>
                <a:spLocks noRot="1" noChangeAspect="1" noMove="1" noResize="1" noEditPoints="1" noAdjustHandles="1" noChangeArrowheads="1" noChangeShapeType="1" noTextEdit="1"/>
              </p:cNvSpPr>
              <p:nvPr/>
            </p:nvSpPr>
            <p:spPr>
              <a:xfrm>
                <a:off x="2148856" y="4713740"/>
                <a:ext cx="9777070" cy="707886"/>
              </a:xfrm>
              <a:prstGeom prst="rect">
                <a:avLst/>
              </a:prstGeom>
              <a:blipFill>
                <a:blip r:embed="rId9"/>
                <a:stretch>
                  <a:fillRect l="-686" t="-4310" r="-686" b="-14655"/>
                </a:stretch>
              </a:blipFill>
            </p:spPr>
            <p:txBody>
              <a:bodyPr/>
              <a:lstStyle/>
              <a:p>
                <a:r>
                  <a:rPr lang="ca-ES">
                    <a:noFill/>
                  </a:rPr>
                  <a:t> </a:t>
                </a:r>
              </a:p>
            </p:txBody>
          </p:sp>
        </mc:Fallback>
      </mc:AlternateContent>
      <p:sp>
        <p:nvSpPr>
          <p:cNvPr id="21" name="Retângulo 20">
            <a:extLst>
              <a:ext uri="{FF2B5EF4-FFF2-40B4-BE49-F238E27FC236}">
                <a16:creationId xmlns:a16="http://schemas.microsoft.com/office/drawing/2014/main" id="{958E01BE-FC06-4C95-A212-D2F2DBB35CB1}"/>
              </a:ext>
            </a:extLst>
          </p:cNvPr>
          <p:cNvSpPr/>
          <p:nvPr/>
        </p:nvSpPr>
        <p:spPr>
          <a:xfrm>
            <a:off x="2148856" y="5560707"/>
            <a:ext cx="9777070" cy="900752"/>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2" name="Retângulo 21">
            <a:extLst>
              <a:ext uri="{FF2B5EF4-FFF2-40B4-BE49-F238E27FC236}">
                <a16:creationId xmlns:a16="http://schemas.microsoft.com/office/drawing/2014/main" id="{2F4C9EF2-975F-49EE-8B1C-AFA6DC339299}"/>
              </a:ext>
            </a:extLst>
          </p:cNvPr>
          <p:cNvSpPr/>
          <p:nvPr/>
        </p:nvSpPr>
        <p:spPr>
          <a:xfrm>
            <a:off x="2268413" y="5615822"/>
            <a:ext cx="9455397" cy="800219"/>
          </a:xfrm>
          <a:prstGeom prst="rect">
            <a:avLst/>
          </a:prstGeom>
        </p:spPr>
        <p:txBody>
          <a:bodyPr wrap="square">
            <a:spAutoFit/>
          </a:bodyPr>
          <a:lstStyle/>
          <a:p>
            <a:pPr algn="ctr">
              <a:spcAft>
                <a:spcPts val="1200"/>
              </a:spcAft>
              <a:buClr>
                <a:srgbClr val="F25E4F"/>
              </a:buClr>
              <a:buSzPct val="120000"/>
            </a:pPr>
            <a:r>
              <a:rPr lang="es-ES" sz="2300" dirty="0">
                <a:solidFill>
                  <a:sysClr val="windowText" lastClr="000000"/>
                </a:solidFill>
              </a:rPr>
              <a:t>Muchos conceptos fundamentales en futuras lecciones estarán conectados, de una manera o de otra, con las posiciones pivote de una matriz.</a:t>
            </a:r>
            <a:endParaRPr lang="ca-ES" sz="2300" dirty="0">
              <a:solidFill>
                <a:sysClr val="windowText" lastClr="000000"/>
              </a:solidFill>
            </a:endParaRPr>
          </a:p>
        </p:txBody>
      </p:sp>
      <p:sp>
        <p:nvSpPr>
          <p:cNvPr id="24" name="Retângulo 23">
            <a:extLst>
              <a:ext uri="{FF2B5EF4-FFF2-40B4-BE49-F238E27FC236}">
                <a16:creationId xmlns:a16="http://schemas.microsoft.com/office/drawing/2014/main" id="{05871979-9A58-4ED3-A198-8515ED080035}"/>
              </a:ext>
            </a:extLst>
          </p:cNvPr>
          <p:cNvSpPr/>
          <p:nvPr/>
        </p:nvSpPr>
        <p:spPr>
          <a:xfrm>
            <a:off x="2268414" y="2644064"/>
            <a:ext cx="9455397" cy="830997"/>
          </a:xfrm>
          <a:prstGeom prst="rect">
            <a:avLst/>
          </a:prstGeom>
        </p:spPr>
        <p:txBody>
          <a:bodyPr wrap="square">
            <a:spAutoFit/>
          </a:bodyPr>
          <a:lstStyle/>
          <a:p>
            <a:pPr algn="just">
              <a:spcAft>
                <a:spcPts val="1200"/>
              </a:spcAft>
            </a:pPr>
            <a:r>
              <a:rPr lang="es-ES" sz="2400" dirty="0">
                <a:solidFill>
                  <a:sysClr val="windowText" lastClr="000000"/>
                </a:solidFill>
              </a:rPr>
              <a:t>Estas ubicaciones se denominan </a:t>
            </a:r>
            <a:r>
              <a:rPr lang="es-ES" sz="2400" b="1" dirty="0">
                <a:solidFill>
                  <a:srgbClr val="F25E4F"/>
                </a:solidFill>
              </a:rPr>
              <a:t>posiciones pivote</a:t>
            </a:r>
            <a:r>
              <a:rPr lang="es-ES" sz="2400" dirty="0">
                <a:solidFill>
                  <a:srgbClr val="F25E4F"/>
                </a:solidFill>
              </a:rPr>
              <a:t> </a:t>
            </a:r>
            <a:r>
              <a:rPr lang="es-ES" sz="2400" dirty="0">
                <a:solidFill>
                  <a:sysClr val="windowText" lastClr="000000"/>
                </a:solidFill>
              </a:rPr>
              <a:t>y las columnas que las contienen son las </a:t>
            </a:r>
            <a:r>
              <a:rPr lang="es-ES" sz="2400" b="1" dirty="0">
                <a:solidFill>
                  <a:srgbClr val="F25E4F"/>
                </a:solidFill>
              </a:rPr>
              <a:t>columnas pivote</a:t>
            </a:r>
            <a:r>
              <a:rPr lang="es-ES" sz="2400" dirty="0">
                <a:solidFill>
                  <a:sysClr val="windowText" lastClr="000000"/>
                </a:solidFill>
              </a:rPr>
              <a:t>.</a:t>
            </a:r>
            <a:endParaRPr lang="ca-ES" sz="2400" dirty="0">
              <a:solidFill>
                <a:sysClr val="windowText" lastClr="000000"/>
              </a:solidFill>
            </a:endParaRPr>
          </a:p>
        </p:txBody>
      </p:sp>
      <p:sp>
        <p:nvSpPr>
          <p:cNvPr id="23" name="Retângulo: Cantos Arredondados 17">
            <a:hlinkClick r:id="rId10" action="ppaction://hlinksldjump"/>
            <a:extLst>
              <a:ext uri="{FF2B5EF4-FFF2-40B4-BE49-F238E27FC236}">
                <a16:creationId xmlns:a16="http://schemas.microsoft.com/office/drawing/2014/main" id="{40FEA633-6D04-459D-95A8-5ABA5C4AC1A4}"/>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418891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5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75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75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750"/>
                            </p:stCondLst>
                            <p:childTnLst>
                              <p:par>
                                <p:cTn id="42" presetID="1" presetClass="emph" presetSubtype="2" fill="hold" nodeType="afterEffect">
                                  <p:stCondLst>
                                    <p:cond delay="0"/>
                                  </p:stCondLst>
                                  <p:childTnLst>
                                    <p:animClr clrSpc="rgb" dir="cw">
                                      <p:cBhvr>
                                        <p:cTn id="43" dur="2000" fill="hold"/>
                                        <p:tgtEl>
                                          <p:spTgt spid="21"/>
                                        </p:tgtEl>
                                        <p:attrNameLst>
                                          <p:attrName>fillcolor</p:attrName>
                                        </p:attrNameLst>
                                      </p:cBhvr>
                                      <p:to>
                                        <a:srgbClr val="F7CBAC"/>
                                      </p:to>
                                    </p:animClr>
                                    <p:set>
                                      <p:cBhvr>
                                        <p:cTn id="44" dur="2000" fill="hold"/>
                                        <p:tgtEl>
                                          <p:spTgt spid="21"/>
                                        </p:tgtEl>
                                        <p:attrNameLst>
                                          <p:attrName>fill.type</p:attrName>
                                        </p:attrNameLst>
                                      </p:cBhvr>
                                      <p:to>
                                        <p:strVal val="solid"/>
                                      </p:to>
                                    </p:set>
                                    <p:set>
                                      <p:cBhvr>
                                        <p:cTn id="45"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8" grpId="0" animBg="1"/>
      <p:bldP spid="19" grpId="0"/>
      <p:bldP spid="21" grpId="0" animBg="1"/>
      <p:bldP spid="2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 name="Retângulo: Cantos Arredondados 24">
            <a:extLst>
              <a:ext uri="{FF2B5EF4-FFF2-40B4-BE49-F238E27FC236}">
                <a16:creationId xmlns:a16="http://schemas.microsoft.com/office/drawing/2014/main" id="{D2FFAB0F-B4E4-4141-9AED-8502BA9B24CA}"/>
              </a:ext>
            </a:extLst>
          </p:cNvPr>
          <p:cNvSpPr/>
          <p:nvPr/>
        </p:nvSpPr>
        <p:spPr>
          <a:xfrm>
            <a:off x="2078403" y="277288"/>
            <a:ext cx="9835419" cy="6475203"/>
          </a:xfrm>
          <a:prstGeom prst="roundRect">
            <a:avLst>
              <a:gd name="adj" fmla="val 3673"/>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8" name="Retângulo: Cantos Arredondados 47">
            <a:extLst>
              <a:ext uri="{FF2B5EF4-FFF2-40B4-BE49-F238E27FC236}">
                <a16:creationId xmlns:a16="http://schemas.microsoft.com/office/drawing/2014/main" id="{24B44E8F-DEC8-4B2D-A11C-C8AEADB82A1C}"/>
              </a:ext>
            </a:extLst>
          </p:cNvPr>
          <p:cNvSpPr/>
          <p:nvPr/>
        </p:nvSpPr>
        <p:spPr>
          <a:xfrm>
            <a:off x="6868434" y="1886291"/>
            <a:ext cx="2333350" cy="301272"/>
          </a:xfrm>
          <a:prstGeom prst="roundRect">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9" name="Retângulo: Cantos Arredondados 48">
            <a:extLst>
              <a:ext uri="{FF2B5EF4-FFF2-40B4-BE49-F238E27FC236}">
                <a16:creationId xmlns:a16="http://schemas.microsoft.com/office/drawing/2014/main" id="{D8078D27-D125-4531-8BCE-5BBF016E3309}"/>
              </a:ext>
            </a:extLst>
          </p:cNvPr>
          <p:cNvSpPr/>
          <p:nvPr/>
        </p:nvSpPr>
        <p:spPr>
          <a:xfrm>
            <a:off x="6865774" y="2671004"/>
            <a:ext cx="2333350" cy="301272"/>
          </a:xfrm>
          <a:prstGeom prst="roundRect">
            <a:avLst/>
          </a:prstGeom>
          <a:solidFill>
            <a:schemeClr val="accent2">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2" name="Retângulo: Cantos Arredondados 41">
            <a:extLst>
              <a:ext uri="{FF2B5EF4-FFF2-40B4-BE49-F238E27FC236}">
                <a16:creationId xmlns:a16="http://schemas.microsoft.com/office/drawing/2014/main" id="{A680617D-47D2-4B91-9FFF-8AE4F6AA1017}"/>
              </a:ext>
            </a:extLst>
          </p:cNvPr>
          <p:cNvSpPr/>
          <p:nvPr/>
        </p:nvSpPr>
        <p:spPr>
          <a:xfrm>
            <a:off x="3122904" y="2678387"/>
            <a:ext cx="2333350" cy="301272"/>
          </a:xfrm>
          <a:prstGeom prst="roundRect">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3" name="Retângulo: Cantos Arredondados 42">
            <a:extLst>
              <a:ext uri="{FF2B5EF4-FFF2-40B4-BE49-F238E27FC236}">
                <a16:creationId xmlns:a16="http://schemas.microsoft.com/office/drawing/2014/main" id="{C201FCB4-77B5-4FFF-A28A-72C1D2455A26}"/>
              </a:ext>
            </a:extLst>
          </p:cNvPr>
          <p:cNvSpPr/>
          <p:nvPr/>
        </p:nvSpPr>
        <p:spPr>
          <a:xfrm>
            <a:off x="3072663" y="1876182"/>
            <a:ext cx="2333350" cy="301272"/>
          </a:xfrm>
          <a:prstGeom prst="roundRect">
            <a:avLst/>
          </a:prstGeom>
          <a:solidFill>
            <a:schemeClr val="accent2">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52" name="Retângulo 51">
            <a:extLst>
              <a:ext uri="{FF2B5EF4-FFF2-40B4-BE49-F238E27FC236}">
                <a16:creationId xmlns:a16="http://schemas.microsoft.com/office/drawing/2014/main" id="{286D308E-63C5-47F1-9E0E-F3531A9487D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7" name="Retângulo 56">
            <a:extLst>
              <a:ext uri="{FF2B5EF4-FFF2-40B4-BE49-F238E27FC236}">
                <a16:creationId xmlns:a16="http://schemas.microsoft.com/office/drawing/2014/main" id="{D4CCDC74-EF03-4584-9023-5A7002263115}"/>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58" name="Imagem 57">
            <a:extLst>
              <a:ext uri="{FF2B5EF4-FFF2-40B4-BE49-F238E27FC236}">
                <a16:creationId xmlns:a16="http://schemas.microsoft.com/office/drawing/2014/main" id="{AA49F40B-4EED-4127-9995-C8AC9400F2B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59" name="Conexão reta 58">
            <a:extLst>
              <a:ext uri="{FF2B5EF4-FFF2-40B4-BE49-F238E27FC236}">
                <a16:creationId xmlns:a16="http://schemas.microsoft.com/office/drawing/2014/main" id="{A2760DBB-EBA6-49AA-9F22-3CB1272274CE}"/>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0" name="Conexão reta 59">
            <a:extLst>
              <a:ext uri="{FF2B5EF4-FFF2-40B4-BE49-F238E27FC236}">
                <a16:creationId xmlns:a16="http://schemas.microsoft.com/office/drawing/2014/main" id="{F2AAEAA8-F003-4A11-BD60-DEB920BA3660}"/>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1" name="Retângulo: Cantos Arredondados 60">
            <a:hlinkClick r:id="rId7" action="ppaction://hlinksldjump"/>
            <a:extLst>
              <a:ext uri="{FF2B5EF4-FFF2-40B4-BE49-F238E27FC236}">
                <a16:creationId xmlns:a16="http://schemas.microsoft.com/office/drawing/2014/main" id="{2FE30A87-2B09-491D-82BF-4A69F0BDF268}"/>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2" name="Retângulo 61">
            <a:extLst>
              <a:ext uri="{FF2B5EF4-FFF2-40B4-BE49-F238E27FC236}">
                <a16:creationId xmlns:a16="http://schemas.microsoft.com/office/drawing/2014/main" id="{320E92BB-215D-4A62-ACC1-CA638D27C60A}"/>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8" name="Retângulo: Cantos Arredondados 27">
            <a:hlinkClick r:id="rId8" action="ppaction://hlinksldjump"/>
            <a:extLst>
              <a:ext uri="{FF2B5EF4-FFF2-40B4-BE49-F238E27FC236}">
                <a16:creationId xmlns:a16="http://schemas.microsoft.com/office/drawing/2014/main" id="{B528D167-72B4-4281-9441-AE4389AB724E}"/>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9" name="Retângulo: Cantos Arredondados 28">
            <a:hlinkClick r:id="rId9" action="ppaction://hlinksldjump"/>
            <a:extLst>
              <a:ext uri="{FF2B5EF4-FFF2-40B4-BE49-F238E27FC236}">
                <a16:creationId xmlns:a16="http://schemas.microsoft.com/office/drawing/2014/main" id="{6BD31A0A-D69F-4400-860D-F5E514B983A8}"/>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33" name="Retângulo: Cantos Arredondados 32">
            <a:hlinkClick r:id="rId10" action="ppaction://hlinksldjump"/>
            <a:extLst>
              <a:ext uri="{FF2B5EF4-FFF2-40B4-BE49-F238E27FC236}">
                <a16:creationId xmlns:a16="http://schemas.microsoft.com/office/drawing/2014/main" id="{F6E45E8F-4B6B-4714-9AB4-BA0094805698}"/>
              </a:ext>
            </a:extLst>
          </p:cNvPr>
          <p:cNvSpPr/>
          <p:nvPr/>
        </p:nvSpPr>
        <p:spPr>
          <a:xfrm>
            <a:off x="36000" y="315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6" name="Retângulo 25">
            <a:extLst>
              <a:ext uri="{FF2B5EF4-FFF2-40B4-BE49-F238E27FC236}">
                <a16:creationId xmlns:a16="http://schemas.microsoft.com/office/drawing/2014/main" id="{42DACDA7-236F-4C82-9262-235B6F0078DF}"/>
              </a:ext>
            </a:extLst>
          </p:cNvPr>
          <p:cNvSpPr/>
          <p:nvPr/>
        </p:nvSpPr>
        <p:spPr>
          <a:xfrm>
            <a:off x="2243720" y="369215"/>
            <a:ext cx="1225015" cy="461665"/>
          </a:xfrm>
          <a:prstGeom prst="rect">
            <a:avLst/>
          </a:prstGeom>
        </p:spPr>
        <p:txBody>
          <a:bodyPr wrap="none">
            <a:spAutoFit/>
          </a:bodyPr>
          <a:lstStyle/>
          <a:p>
            <a:pPr algn="just"/>
            <a:r>
              <a:rPr lang="ca-ES" sz="2400" b="1" u="sng" dirty="0" err="1">
                <a:solidFill>
                  <a:srgbClr val="29A6FF"/>
                </a:solidFill>
              </a:rPr>
              <a:t>Ejemplo</a:t>
            </a:r>
            <a:endParaRPr lang="ca-ES" sz="2400" b="1" u="sng" dirty="0">
              <a:solidFill>
                <a:srgbClr val="29A6FF"/>
              </a:solidFill>
            </a:endParaRPr>
          </a:p>
        </p:txBody>
      </p:sp>
      <p:sp>
        <p:nvSpPr>
          <p:cNvPr id="27" name="Retângulo 26">
            <a:extLst>
              <a:ext uri="{FF2B5EF4-FFF2-40B4-BE49-F238E27FC236}">
                <a16:creationId xmlns:a16="http://schemas.microsoft.com/office/drawing/2014/main" id="{EC4AD21A-504B-4888-B157-B35DCA4AF592}"/>
              </a:ext>
            </a:extLst>
          </p:cNvPr>
          <p:cNvSpPr/>
          <p:nvPr/>
        </p:nvSpPr>
        <p:spPr>
          <a:xfrm>
            <a:off x="2221766" y="6392580"/>
            <a:ext cx="9554406" cy="276999"/>
          </a:xfrm>
          <a:prstGeom prst="rect">
            <a:avLst/>
          </a:prstGeom>
        </p:spPr>
        <p:txBody>
          <a:bodyPr wrap="square">
            <a:spAutoFit/>
          </a:bodyPr>
          <a:lstStyle/>
          <a:p>
            <a:pPr algn="ctr"/>
            <a:r>
              <a:rPr lang="ca-ES" sz="1200" dirty="0">
                <a:solidFill>
                  <a:schemeClr val="bg1">
                    <a:lumMod val="50000"/>
                  </a:schemeClr>
                </a:solidFill>
              </a:rPr>
              <a:t>Este </a:t>
            </a:r>
            <a:r>
              <a:rPr lang="ca-ES" sz="1200" dirty="0" err="1">
                <a:solidFill>
                  <a:schemeClr val="bg1">
                    <a:lumMod val="50000"/>
                  </a:schemeClr>
                </a:solidFill>
              </a:rPr>
              <a:t>ejemplo</a:t>
            </a:r>
            <a:r>
              <a:rPr lang="ca-ES" sz="1200" dirty="0">
                <a:solidFill>
                  <a:schemeClr val="bg1">
                    <a:lumMod val="50000"/>
                  </a:schemeClr>
                </a:solidFill>
              </a:rPr>
              <a:t> es una </a:t>
            </a:r>
            <a:r>
              <a:rPr lang="ca-ES" sz="1200" dirty="0" err="1">
                <a:solidFill>
                  <a:schemeClr val="bg1">
                    <a:lumMod val="50000"/>
                  </a:schemeClr>
                </a:solidFill>
              </a:rPr>
              <a:t>adaptación</a:t>
            </a:r>
            <a:r>
              <a:rPr lang="ca-ES" sz="1200" dirty="0">
                <a:solidFill>
                  <a:schemeClr val="bg1">
                    <a:lumMod val="50000"/>
                  </a:schemeClr>
                </a:solidFill>
              </a:rPr>
              <a:t> del </a:t>
            </a:r>
            <a:r>
              <a:rPr lang="ca-ES" sz="1200" dirty="0" err="1">
                <a:solidFill>
                  <a:schemeClr val="bg1">
                    <a:lumMod val="50000"/>
                  </a:schemeClr>
                </a:solidFill>
              </a:rPr>
              <a:t>presentado</a:t>
            </a:r>
            <a:r>
              <a:rPr lang="ca-ES" sz="1200" dirty="0">
                <a:solidFill>
                  <a:schemeClr val="bg1">
                    <a:lumMod val="50000"/>
                  </a:schemeClr>
                </a:solidFill>
              </a:rPr>
              <a:t> en: </a:t>
            </a:r>
            <a:r>
              <a:rPr lang="ca-ES" sz="1200" dirty="0" err="1">
                <a:solidFill>
                  <a:schemeClr val="bg1">
                    <a:lumMod val="50000"/>
                  </a:schemeClr>
                </a:solidFill>
              </a:rPr>
              <a:t>Lay</a:t>
            </a:r>
            <a:r>
              <a:rPr lang="ca-ES" sz="1200" dirty="0">
                <a:solidFill>
                  <a:schemeClr val="bg1">
                    <a:lumMod val="50000"/>
                  </a:schemeClr>
                </a:solidFill>
              </a:rPr>
              <a:t>, D. C. (2012). </a:t>
            </a:r>
            <a:r>
              <a:rPr lang="ca-ES" sz="1200" i="1" dirty="0">
                <a:solidFill>
                  <a:schemeClr val="bg1">
                    <a:lumMod val="50000"/>
                  </a:schemeClr>
                </a:solidFill>
              </a:rPr>
              <a:t>Linear </a:t>
            </a:r>
            <a:r>
              <a:rPr lang="ca-ES" sz="1200" i="1" dirty="0" err="1">
                <a:solidFill>
                  <a:schemeClr val="bg1">
                    <a:lumMod val="50000"/>
                  </a:schemeClr>
                </a:solidFill>
              </a:rPr>
              <a:t>algebra</a:t>
            </a:r>
            <a:r>
              <a:rPr lang="ca-ES" sz="1200" i="1" dirty="0">
                <a:solidFill>
                  <a:schemeClr val="bg1">
                    <a:lumMod val="50000"/>
                  </a:schemeClr>
                </a:solidFill>
              </a:rPr>
              <a:t> </a:t>
            </a:r>
            <a:r>
              <a:rPr lang="ca-ES" sz="1200" i="1" dirty="0" err="1">
                <a:solidFill>
                  <a:schemeClr val="bg1">
                    <a:lumMod val="50000"/>
                  </a:schemeClr>
                </a:solidFill>
              </a:rPr>
              <a:t>and</a:t>
            </a:r>
            <a:r>
              <a:rPr lang="ca-ES" sz="1200" i="1" dirty="0">
                <a:solidFill>
                  <a:schemeClr val="bg1">
                    <a:lumMod val="50000"/>
                  </a:schemeClr>
                </a:solidFill>
              </a:rPr>
              <a:t> </a:t>
            </a:r>
            <a:r>
              <a:rPr lang="ca-ES" sz="1200" i="1" dirty="0" err="1">
                <a:solidFill>
                  <a:schemeClr val="bg1">
                    <a:lumMod val="50000"/>
                  </a:schemeClr>
                </a:solidFill>
              </a:rPr>
              <a:t>its</a:t>
            </a:r>
            <a:r>
              <a:rPr lang="ca-ES" sz="1200" i="1" dirty="0">
                <a:solidFill>
                  <a:schemeClr val="bg1">
                    <a:lumMod val="50000"/>
                  </a:schemeClr>
                </a:solidFill>
              </a:rPr>
              <a:t> </a:t>
            </a:r>
            <a:r>
              <a:rPr lang="ca-ES" sz="1200" i="1" dirty="0" err="1">
                <a:solidFill>
                  <a:schemeClr val="bg1">
                    <a:lumMod val="50000"/>
                  </a:schemeClr>
                </a:solidFill>
              </a:rPr>
              <a:t>applications</a:t>
            </a:r>
            <a:r>
              <a:rPr lang="ca-ES" sz="1200" i="1" dirty="0">
                <a:solidFill>
                  <a:schemeClr val="bg1">
                    <a:lumMod val="50000"/>
                  </a:schemeClr>
                </a:solidFill>
              </a:rPr>
              <a:t>, </a:t>
            </a:r>
            <a:r>
              <a:rPr lang="ca-ES" sz="1200" dirty="0">
                <a:solidFill>
                  <a:schemeClr val="bg1">
                    <a:lumMod val="50000"/>
                  </a:schemeClr>
                </a:solidFill>
              </a:rPr>
              <a:t>pp.15, Boston: </a:t>
            </a:r>
            <a:r>
              <a:rPr lang="ca-ES" sz="1200" dirty="0" err="1">
                <a:solidFill>
                  <a:schemeClr val="bg1">
                    <a:lumMod val="50000"/>
                  </a:schemeClr>
                </a:solidFill>
              </a:rPr>
              <a:t>Addison</a:t>
            </a:r>
            <a:r>
              <a:rPr lang="ca-ES" sz="1200" dirty="0">
                <a:solidFill>
                  <a:schemeClr val="bg1">
                    <a:lumMod val="50000"/>
                  </a:schemeClr>
                </a:solidFill>
              </a:rPr>
              <a:t>-Wesley.</a:t>
            </a:r>
          </a:p>
        </p:txBody>
      </p:sp>
      <mc:AlternateContent xmlns:mc="http://schemas.openxmlformats.org/markup-compatibility/2006" xmlns:a14="http://schemas.microsoft.com/office/drawing/2010/main">
        <mc:Choice Requires="a14">
          <p:sp>
            <p:nvSpPr>
              <p:cNvPr id="31" name="Retângulo 30">
                <a:extLst>
                  <a:ext uri="{FF2B5EF4-FFF2-40B4-BE49-F238E27FC236}">
                    <a16:creationId xmlns:a16="http://schemas.microsoft.com/office/drawing/2014/main" id="{472D2D05-17EE-494A-B1DE-C1336332A137}"/>
                  </a:ext>
                </a:extLst>
              </p:cNvPr>
              <p:cNvSpPr/>
              <p:nvPr/>
            </p:nvSpPr>
            <p:spPr>
              <a:xfrm>
                <a:off x="3408591" y="369214"/>
                <a:ext cx="8630976" cy="461665"/>
              </a:xfrm>
              <a:prstGeom prst="rect">
                <a:avLst/>
              </a:prstGeom>
            </p:spPr>
            <p:txBody>
              <a:bodyPr wrap="square">
                <a:spAutoFit/>
              </a:bodyPr>
              <a:lstStyle/>
              <a:p>
                <a:pPr algn="just">
                  <a:spcAft>
                    <a:spcPts val="1200"/>
                  </a:spcAft>
                </a:pPr>
                <a:r>
                  <a:rPr lang="ca-ES" b="1" dirty="0" err="1">
                    <a:solidFill>
                      <a:schemeClr val="tx1"/>
                    </a:solidFill>
                  </a:rPr>
                  <a:t>Reduzca</a:t>
                </a:r>
                <a:r>
                  <a:rPr lang="ca-ES" b="1" dirty="0">
                    <a:solidFill>
                      <a:schemeClr val="tx1"/>
                    </a:solidFill>
                  </a:rPr>
                  <a:t> por </a:t>
                </a:r>
                <a:r>
                  <a:rPr lang="ca-ES" b="1" dirty="0" err="1">
                    <a:solidFill>
                      <a:schemeClr val="tx1"/>
                    </a:solidFill>
                  </a:rPr>
                  <a:t>filas</a:t>
                </a:r>
                <a:r>
                  <a:rPr lang="ca-ES" b="1" dirty="0">
                    <a:solidFill>
                      <a:schemeClr val="tx1"/>
                    </a:solidFill>
                  </a:rPr>
                  <a:t> la</a:t>
                </a:r>
                <a:r>
                  <a:rPr lang="ca-ES" dirty="0">
                    <a:solidFill>
                      <a:schemeClr val="tx1"/>
                    </a:solidFill>
                  </a:rPr>
                  <a:t> </a:t>
                </a:r>
                <a:r>
                  <a:rPr lang="ca-ES" dirty="0" err="1">
                    <a:solidFill>
                      <a:schemeClr val="tx1"/>
                    </a:solidFill>
                  </a:rPr>
                  <a:t>matriz</a:t>
                </a:r>
                <a:r>
                  <a:rPr lang="ca-ES" dirty="0">
                    <a:solidFill>
                      <a:schemeClr val="tx1"/>
                    </a:solidFill>
                  </a:rPr>
                  <a:t> </a:t>
                </a:r>
                <a14:m>
                  <m:oMath xmlns:m="http://schemas.openxmlformats.org/officeDocument/2006/math">
                    <m:r>
                      <a:rPr lang="ca-ES" i="1" smtClean="0">
                        <a:solidFill>
                          <a:schemeClr val="tx1"/>
                        </a:solidFill>
                        <a:latin typeface="Cambria Math" panose="02040503050406030204" pitchFamily="18" charset="0"/>
                      </a:rPr>
                      <m:t>𝐴</m:t>
                    </m:r>
                  </m:oMath>
                </a14:m>
                <a:r>
                  <a:rPr lang="ca-ES" dirty="0">
                    <a:solidFill>
                      <a:schemeClr val="tx1"/>
                    </a:solidFill>
                  </a:rPr>
                  <a:t> </a:t>
                </a:r>
                <a:r>
                  <a:rPr lang="ca-ES" b="1" dirty="0">
                    <a:solidFill>
                      <a:schemeClr val="tx1"/>
                    </a:solidFill>
                  </a:rPr>
                  <a:t>a una forma escalonada </a:t>
                </a:r>
                <a:r>
                  <a:rPr lang="ca-ES" dirty="0"/>
                  <a:t>y</a:t>
                </a:r>
                <a:r>
                  <a:rPr lang="ca-ES" dirty="0">
                    <a:solidFill>
                      <a:schemeClr val="tx1"/>
                    </a:solidFill>
                  </a:rPr>
                  <a:t> </a:t>
                </a:r>
                <a:r>
                  <a:rPr lang="ca-ES" b="1" dirty="0" err="1"/>
                  <a:t>localice</a:t>
                </a:r>
                <a:r>
                  <a:rPr lang="ca-ES" b="1" dirty="0"/>
                  <a:t> las </a:t>
                </a:r>
                <a:r>
                  <a:rPr lang="ca-ES" b="1" dirty="0" err="1"/>
                  <a:t>columnas</a:t>
                </a:r>
                <a:r>
                  <a:rPr lang="ca-ES" b="1" dirty="0"/>
                  <a:t> </a:t>
                </a:r>
                <a:r>
                  <a:rPr lang="ca-ES" b="1" dirty="0" err="1"/>
                  <a:t>pivote</a:t>
                </a:r>
                <a:r>
                  <a:rPr lang="ca-ES" b="1" dirty="0"/>
                  <a:t> </a:t>
                </a:r>
                <a:r>
                  <a:rPr lang="ca-ES" dirty="0"/>
                  <a:t>de</a:t>
                </a:r>
                <a:r>
                  <a:rPr lang="ca-ES" dirty="0">
                    <a:solidFill>
                      <a:schemeClr val="tx1"/>
                    </a:solidFill>
                  </a:rPr>
                  <a:t> </a:t>
                </a:r>
                <a14:m>
                  <m:oMath xmlns:m="http://schemas.openxmlformats.org/officeDocument/2006/math">
                    <m:r>
                      <a:rPr lang="ca-ES" i="1" smtClean="0">
                        <a:solidFill>
                          <a:schemeClr val="tx1"/>
                        </a:solidFill>
                        <a:latin typeface="Cambria Math" panose="02040503050406030204" pitchFamily="18" charset="0"/>
                      </a:rPr>
                      <m:t>𝐴</m:t>
                    </m:r>
                  </m:oMath>
                </a14:m>
                <a:r>
                  <a:rPr lang="ca-ES" sz="2400" dirty="0">
                    <a:solidFill>
                      <a:srgbClr val="0C2B8E"/>
                    </a:solidFill>
                  </a:rPr>
                  <a:t>:</a:t>
                </a:r>
              </a:p>
            </p:txBody>
          </p:sp>
        </mc:Choice>
        <mc:Fallback xmlns="">
          <p:sp>
            <p:nvSpPr>
              <p:cNvPr id="31" name="Retângulo 30">
                <a:extLst>
                  <a:ext uri="{FF2B5EF4-FFF2-40B4-BE49-F238E27FC236}">
                    <a16:creationId xmlns:a16="http://schemas.microsoft.com/office/drawing/2014/main" id="{472D2D05-17EE-494A-B1DE-C1336332A137}"/>
                  </a:ext>
                </a:extLst>
              </p:cNvPr>
              <p:cNvSpPr>
                <a:spLocks noRot="1" noChangeAspect="1" noMove="1" noResize="1" noEditPoints="1" noAdjustHandles="1" noChangeArrowheads="1" noChangeShapeType="1" noTextEdit="1"/>
              </p:cNvSpPr>
              <p:nvPr/>
            </p:nvSpPr>
            <p:spPr>
              <a:xfrm>
                <a:off x="3408591" y="369214"/>
                <a:ext cx="8630976" cy="461665"/>
              </a:xfrm>
              <a:prstGeom prst="rect">
                <a:avLst/>
              </a:prstGeom>
              <a:blipFill>
                <a:blip r:embed="rId11"/>
                <a:stretch>
                  <a:fillRect l="-565" t="-10667" r="-141" b="-30667"/>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 name="Retângulo 2">
                <a:extLst>
                  <a:ext uri="{FF2B5EF4-FFF2-40B4-BE49-F238E27FC236}">
                    <a16:creationId xmlns:a16="http://schemas.microsoft.com/office/drawing/2014/main" id="{F3E2CBEA-259C-4788-AA5A-61136C251624}"/>
                  </a:ext>
                </a:extLst>
              </p:cNvPr>
              <p:cNvSpPr/>
              <p:nvPr/>
            </p:nvSpPr>
            <p:spPr>
              <a:xfrm>
                <a:off x="2336428" y="1852684"/>
                <a:ext cx="3380348"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a-ES" i="1" smtClean="0">
                          <a:solidFill>
                            <a:schemeClr val="tx1"/>
                          </a:solidFill>
                          <a:latin typeface="Cambria Math" panose="02040503050406030204" pitchFamily="18" charset="0"/>
                        </a:rPr>
                        <m:t>𝐴</m:t>
                      </m:r>
                      <m:r>
                        <a:rPr lang="ca-ES" b="0" i="1" smtClean="0">
                          <a:solidFill>
                            <a:schemeClr val="tx1"/>
                          </a:solidFill>
                          <a:latin typeface="Cambria Math" panose="02040503050406030204" pitchFamily="18" charset="0"/>
                        </a:rPr>
                        <m:t>=</m:t>
                      </m:r>
                      <m:d>
                        <m:dPr>
                          <m:ctrlPr>
                            <a:rPr lang="ca-ES" b="0" i="1" smtClean="0">
                              <a:solidFill>
                                <a:schemeClr val="tx1"/>
                              </a:solidFill>
                              <a:latin typeface="Cambria Math" panose="02040503050406030204" pitchFamily="18" charset="0"/>
                            </a:rPr>
                          </m:ctrlPr>
                        </m:dPr>
                        <m:e>
                          <m:sSup>
                            <m:sSupPr>
                              <m:ctrlPr>
                                <a:rPr lang="ca-ES" b="0" i="1" smtClean="0">
                                  <a:solidFill>
                                    <a:schemeClr val="tx1"/>
                                  </a:solidFill>
                                  <a:latin typeface="Cambria Math" panose="02040503050406030204" pitchFamily="18" charset="0"/>
                                </a:rPr>
                              </m:ctrlPr>
                            </m:sSupPr>
                            <m:e>
                              <m:eqArr>
                                <m:eqArrPr>
                                  <m:ctrlPr>
                                    <a:rPr lang="ca-ES" b="0"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   0</m:t>
                                  </m:r>
                                </m:e>
                                <m:e>
                                  <m:r>
                                    <a:rPr lang="ca-ES" b="0" i="1" smtClean="0">
                                      <a:solidFill>
                                        <a:schemeClr val="tx1"/>
                                      </a:solidFill>
                                      <a:latin typeface="Cambria Math" panose="02040503050406030204" pitchFamily="18" charset="0"/>
                                    </a:rPr>
                                    <m:t>−1</m:t>
                                  </m:r>
                                </m:e>
                                <m:e>
                                  <m:r>
                                    <a:rPr lang="ca-ES" b="0" i="1" smtClean="0">
                                      <a:solidFill>
                                        <a:schemeClr val="tx1"/>
                                      </a:solidFill>
                                      <a:latin typeface="Cambria Math" panose="02040503050406030204" pitchFamily="18" charset="0"/>
                                    </a:rPr>
                                    <m:t>−2</m:t>
                                  </m:r>
                                </m:e>
                                <m:e>
                                  <m:r>
                                    <a:rPr lang="ca-ES" b="0" i="1" smtClean="0">
                                      <a:solidFill>
                                        <a:schemeClr val="tx1"/>
                                      </a:solidFill>
                                      <a:latin typeface="Cambria Math" panose="02040503050406030204" pitchFamily="18" charset="0"/>
                                    </a:rPr>
                                    <m:t>   1</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−3</m:t>
                                  </m:r>
                                </m:e>
                                <m:e>
                                  <m:r>
                                    <a:rPr lang="ca-ES" b="0" i="1" smtClean="0">
                                      <a:solidFill>
                                        <a:schemeClr val="tx1"/>
                                      </a:solidFill>
                                      <a:latin typeface="Cambria Math" panose="02040503050406030204" pitchFamily="18" charset="0"/>
                                    </a:rPr>
                                    <m:t>−2</m:t>
                                  </m:r>
                                </m:e>
                                <m:e>
                                  <m:r>
                                    <a:rPr lang="ca-ES" b="0" i="1" smtClean="0">
                                      <a:solidFill>
                                        <a:schemeClr val="tx1"/>
                                      </a:solidFill>
                                      <a:latin typeface="Cambria Math" panose="02040503050406030204" pitchFamily="18" charset="0"/>
                                    </a:rPr>
                                    <m:t>−3</m:t>
                                  </m:r>
                                </m:e>
                                <m:e>
                                  <m:r>
                                    <a:rPr lang="ca-ES" b="0" i="1" smtClean="0">
                                      <a:solidFill>
                                        <a:schemeClr val="tx1"/>
                                      </a:solidFill>
                                      <a:latin typeface="Cambria Math" panose="02040503050406030204" pitchFamily="18" charset="0"/>
                                    </a:rPr>
                                    <m:t>   4</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−6</m:t>
                                  </m:r>
                                </m:e>
                                <m:e>
                                  <m:r>
                                    <a:rPr lang="ca-ES" b="0" i="1" smtClean="0">
                                      <a:solidFill>
                                        <a:schemeClr val="tx1"/>
                                      </a:solidFill>
                                      <a:latin typeface="Cambria Math" panose="02040503050406030204" pitchFamily="18" charset="0"/>
                                    </a:rPr>
                                    <m:t>−1</m:t>
                                  </m:r>
                                </m:e>
                                <m:e>
                                  <m:r>
                                    <a:rPr lang="ca-ES" b="0" i="1" smtClean="0">
                                      <a:solidFill>
                                        <a:schemeClr val="tx1"/>
                                      </a:solidFill>
                                      <a:latin typeface="Cambria Math" panose="02040503050406030204" pitchFamily="18" charset="0"/>
                                    </a:rPr>
                                    <m:t>   0</m:t>
                                  </m:r>
                                </m:e>
                                <m:e>
                                  <m:r>
                                    <a:rPr lang="ca-ES" b="0" i="1" smtClean="0">
                                      <a:solidFill>
                                        <a:schemeClr val="tx1"/>
                                      </a:solidFill>
                                      <a:latin typeface="Cambria Math" panose="02040503050406030204" pitchFamily="18" charset="0"/>
                                    </a:rPr>
                                    <m:t>   5</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   4</m:t>
                                  </m:r>
                                </m:e>
                                <m:e>
                                  <m:r>
                                    <a:rPr lang="ca-ES" b="0" i="1" smtClean="0">
                                      <a:solidFill>
                                        <a:schemeClr val="tx1"/>
                                      </a:solidFill>
                                      <a:latin typeface="Cambria Math" panose="02040503050406030204" pitchFamily="18" charset="0"/>
                                    </a:rPr>
                                    <m:t>   3</m:t>
                                  </m:r>
                                </m:e>
                                <m:e>
                                  <m:r>
                                    <a:rPr lang="ca-ES" b="0" i="1" smtClean="0">
                                      <a:solidFill>
                                        <a:schemeClr val="tx1"/>
                                      </a:solidFill>
                                      <a:latin typeface="Cambria Math" panose="02040503050406030204" pitchFamily="18" charset="0"/>
                                    </a:rPr>
                                    <m:t>   3</m:t>
                                  </m:r>
                                </m:e>
                                <m:e>
                                  <m:r>
                                    <a:rPr lang="ca-ES" b="0" i="1" smtClean="0">
                                      <a:solidFill>
                                        <a:schemeClr val="tx1"/>
                                      </a:solidFill>
                                      <a:latin typeface="Cambria Math" panose="02040503050406030204" pitchFamily="18" charset="0"/>
                                    </a:rPr>
                                    <m:t>−9</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   9</m:t>
                                  </m:r>
                                </m:e>
                                <m:e>
                                  <m:r>
                                    <a:rPr lang="ca-ES" b="0" i="1" smtClean="0">
                                      <a:solidFill>
                                        <a:schemeClr val="tx1"/>
                                      </a:solidFill>
                                      <a:latin typeface="Cambria Math" panose="02040503050406030204" pitchFamily="18" charset="0"/>
                                    </a:rPr>
                                    <m:t>   1</m:t>
                                  </m:r>
                                </m:e>
                                <m:e>
                                  <m:r>
                                    <a:rPr lang="ca-ES" b="0" i="1" smtClean="0">
                                      <a:solidFill>
                                        <a:schemeClr val="tx1"/>
                                      </a:solidFill>
                                      <a:latin typeface="Cambria Math" panose="02040503050406030204" pitchFamily="18" charset="0"/>
                                    </a:rPr>
                                    <m:t>−1</m:t>
                                  </m:r>
                                </m:e>
                                <m:e>
                                  <m:r>
                                    <a:rPr lang="ca-ES" b="0" i="1" smtClean="0">
                                      <a:solidFill>
                                        <a:schemeClr val="tx1"/>
                                      </a:solidFill>
                                      <a:latin typeface="Cambria Math" panose="02040503050406030204" pitchFamily="18" charset="0"/>
                                    </a:rPr>
                                    <m:t>−7</m:t>
                                  </m:r>
                                </m:e>
                              </m:eqArr>
                            </m:e>
                            <m:sup>
                              <m:r>
                                <a:rPr lang="ca-ES" b="0" i="1" smtClean="0">
                                  <a:solidFill>
                                    <a:schemeClr val="tx1"/>
                                  </a:solidFill>
                                  <a:latin typeface="Cambria Math" panose="02040503050406030204" pitchFamily="18" charset="0"/>
                                </a:rPr>
                                <m:t> </m:t>
                              </m:r>
                            </m:sup>
                          </m:sSup>
                        </m:e>
                      </m:d>
                    </m:oMath>
                  </m:oMathPara>
                </a14:m>
                <a:endParaRPr lang="ca-ES" dirty="0">
                  <a:solidFill>
                    <a:schemeClr val="tx1"/>
                  </a:solidFill>
                </a:endParaRPr>
              </a:p>
            </p:txBody>
          </p:sp>
        </mc:Choice>
        <mc:Fallback xmlns="">
          <p:sp>
            <p:nvSpPr>
              <p:cNvPr id="3" name="Retângulo 2">
                <a:extLst>
                  <a:ext uri="{FF2B5EF4-FFF2-40B4-BE49-F238E27FC236}">
                    <a16:creationId xmlns:a16="http://schemas.microsoft.com/office/drawing/2014/main" id="{F3E2CBEA-259C-4788-AA5A-61136C251624}"/>
                  </a:ext>
                </a:extLst>
              </p:cNvPr>
              <p:cNvSpPr>
                <a:spLocks noRot="1" noChangeAspect="1" noMove="1" noResize="1" noEditPoints="1" noAdjustHandles="1" noChangeArrowheads="1" noChangeShapeType="1" noTextEdit="1"/>
              </p:cNvSpPr>
              <p:nvPr/>
            </p:nvSpPr>
            <p:spPr>
              <a:xfrm>
                <a:off x="2336428" y="1852684"/>
                <a:ext cx="3380348" cy="1126975"/>
              </a:xfrm>
              <a:prstGeom prst="rect">
                <a:avLst/>
              </a:prstGeom>
              <a:blipFill>
                <a:blip r:embed="rId13"/>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2" name="Retângulo 31">
                <a:extLst>
                  <a:ext uri="{FF2B5EF4-FFF2-40B4-BE49-F238E27FC236}">
                    <a16:creationId xmlns:a16="http://schemas.microsoft.com/office/drawing/2014/main" id="{15B62E1D-3E06-4243-B054-A36B298248E3}"/>
                  </a:ext>
                </a:extLst>
              </p:cNvPr>
              <p:cNvSpPr/>
              <p:nvPr/>
            </p:nvSpPr>
            <p:spPr>
              <a:xfrm>
                <a:off x="6453011" y="1866225"/>
                <a:ext cx="3103990"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−9</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   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−7</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   9</m:t>
                                  </m:r>
                                </m:e>
                              </m:eqArr>
                            </m:e>
                            <m:sup>
                              <m:r>
                                <a:rPr lang="ca-ES" b="0" i="1" smtClean="0">
                                  <a:solidFill>
                                    <a:srgbClr val="0C2B8E"/>
                                  </a:solidFill>
                                  <a:latin typeface="Cambria Math" panose="02040503050406030204" pitchFamily="18" charset="0"/>
                                </a:rPr>
                                <m:t> </m:t>
                              </m:r>
                            </m:sup>
                          </m:sSup>
                        </m:e>
                      </m:d>
                    </m:oMath>
                  </m:oMathPara>
                </a14:m>
                <a:endParaRPr lang="ca-ES" dirty="0"/>
              </a:p>
            </p:txBody>
          </p:sp>
        </mc:Choice>
        <mc:Fallback xmlns="">
          <p:sp>
            <p:nvSpPr>
              <p:cNvPr id="32" name="Retângulo 31">
                <a:extLst>
                  <a:ext uri="{FF2B5EF4-FFF2-40B4-BE49-F238E27FC236}">
                    <a16:creationId xmlns:a16="http://schemas.microsoft.com/office/drawing/2014/main" id="{15B62E1D-3E06-4243-B054-A36B298248E3}"/>
                  </a:ext>
                </a:extLst>
              </p:cNvPr>
              <p:cNvSpPr>
                <a:spLocks noRot="1" noChangeAspect="1" noMove="1" noResize="1" noEditPoints="1" noAdjustHandles="1" noChangeArrowheads="1" noChangeShapeType="1" noTextEdit="1"/>
              </p:cNvSpPr>
              <p:nvPr/>
            </p:nvSpPr>
            <p:spPr>
              <a:xfrm>
                <a:off x="6453011" y="1866225"/>
                <a:ext cx="3103990" cy="1126975"/>
              </a:xfrm>
              <a:prstGeom prst="rect">
                <a:avLst/>
              </a:prstGeom>
              <a:blipFill>
                <a:blip r:embed="rId14"/>
                <a:stretch>
                  <a:fillRect/>
                </a:stretch>
              </a:blipFill>
            </p:spPr>
            <p:txBody>
              <a:bodyPr/>
              <a:lstStyle/>
              <a:p>
                <a:r>
                  <a:rPr lang="ca-ES">
                    <a:noFill/>
                  </a:rPr>
                  <a:t> </a:t>
                </a:r>
              </a:p>
            </p:txBody>
          </p:sp>
        </mc:Fallback>
      </mc:AlternateContent>
      <p:sp>
        <p:nvSpPr>
          <p:cNvPr id="34" name="Retângulo 33">
            <a:extLst>
              <a:ext uri="{FF2B5EF4-FFF2-40B4-BE49-F238E27FC236}">
                <a16:creationId xmlns:a16="http://schemas.microsoft.com/office/drawing/2014/main" id="{8D40D07D-AA9E-4D47-BA97-0D40108B5906}"/>
              </a:ext>
            </a:extLst>
          </p:cNvPr>
          <p:cNvSpPr/>
          <p:nvPr/>
        </p:nvSpPr>
        <p:spPr>
          <a:xfrm>
            <a:off x="2336428" y="1010252"/>
            <a:ext cx="4723939" cy="646331"/>
          </a:xfrm>
          <a:prstGeom prst="rect">
            <a:avLst/>
          </a:prstGeom>
        </p:spPr>
        <p:txBody>
          <a:bodyPr wrap="square">
            <a:spAutoFit/>
          </a:bodyPr>
          <a:lstStyle/>
          <a:p>
            <a:pPr algn="just">
              <a:spcAft>
                <a:spcPts val="1200"/>
              </a:spcAft>
            </a:pPr>
            <a:r>
              <a:rPr lang="es-ES" dirty="0">
                <a:solidFill>
                  <a:srgbClr val="0C2B8E"/>
                </a:solidFill>
              </a:rPr>
              <a:t>La parte superior de la columna distinta de cero más a la izquierda es la </a:t>
            </a:r>
            <a:r>
              <a:rPr lang="es-ES" b="1" dirty="0">
                <a:solidFill>
                  <a:srgbClr val="0C2B8E"/>
                </a:solidFill>
              </a:rPr>
              <a:t>primera</a:t>
            </a:r>
            <a:r>
              <a:rPr lang="es-ES" dirty="0">
                <a:solidFill>
                  <a:srgbClr val="0C2B8E"/>
                </a:solidFill>
              </a:rPr>
              <a:t> </a:t>
            </a:r>
            <a:r>
              <a:rPr lang="es-ES" b="1" dirty="0">
                <a:solidFill>
                  <a:srgbClr val="0C2B8E"/>
                </a:solidFill>
              </a:rPr>
              <a:t>posición</a:t>
            </a:r>
            <a:r>
              <a:rPr lang="es-ES" dirty="0">
                <a:solidFill>
                  <a:srgbClr val="0C2B8E"/>
                </a:solidFill>
              </a:rPr>
              <a:t> </a:t>
            </a:r>
            <a:r>
              <a:rPr lang="es-ES" b="1" dirty="0">
                <a:solidFill>
                  <a:srgbClr val="0C2B8E"/>
                </a:solidFill>
              </a:rPr>
              <a:t>pivote</a:t>
            </a:r>
            <a:r>
              <a:rPr lang="es-ES" dirty="0">
                <a:solidFill>
                  <a:srgbClr val="0C2B8E"/>
                </a:solidFill>
              </a:rPr>
              <a:t>.</a:t>
            </a:r>
            <a:endParaRPr lang="ca-ES" sz="2400" dirty="0">
              <a:solidFill>
                <a:srgbClr val="0C2B8E"/>
              </a:solidFill>
            </a:endParaRPr>
          </a:p>
        </p:txBody>
      </p:sp>
      <p:sp>
        <p:nvSpPr>
          <p:cNvPr id="35" name="Retângulo 34">
            <a:extLst>
              <a:ext uri="{FF2B5EF4-FFF2-40B4-BE49-F238E27FC236}">
                <a16:creationId xmlns:a16="http://schemas.microsoft.com/office/drawing/2014/main" id="{E349EC00-0345-49A8-B226-7BD044BCA343}"/>
              </a:ext>
            </a:extLst>
          </p:cNvPr>
          <p:cNvSpPr/>
          <p:nvPr/>
        </p:nvSpPr>
        <p:spPr>
          <a:xfrm>
            <a:off x="2336427" y="3085246"/>
            <a:ext cx="4357381" cy="923330"/>
          </a:xfrm>
          <a:prstGeom prst="rect">
            <a:avLst/>
          </a:prstGeom>
        </p:spPr>
        <p:txBody>
          <a:bodyPr wrap="square">
            <a:spAutoFit/>
          </a:bodyPr>
          <a:lstStyle/>
          <a:p>
            <a:pPr algn="just"/>
            <a:r>
              <a:rPr lang="es-ES" dirty="0">
                <a:solidFill>
                  <a:srgbClr val="0C2B8E"/>
                </a:solidFill>
              </a:rPr>
              <a:t>En esta posición se debe colocar una </a:t>
            </a:r>
            <a:r>
              <a:rPr lang="es-ES" b="1" dirty="0">
                <a:solidFill>
                  <a:srgbClr val="0C2B8E"/>
                </a:solidFill>
              </a:rPr>
              <a:t>entrada distinta de cero</a:t>
            </a:r>
            <a:r>
              <a:rPr lang="es-ES" dirty="0">
                <a:solidFill>
                  <a:srgbClr val="0C2B8E"/>
                </a:solidFill>
              </a:rPr>
              <a:t>, o </a:t>
            </a:r>
            <a:r>
              <a:rPr lang="es-ES" b="1" dirty="0">
                <a:solidFill>
                  <a:srgbClr val="0C2B8E"/>
                </a:solidFill>
              </a:rPr>
              <a:t>pivote</a:t>
            </a:r>
            <a:r>
              <a:rPr lang="es-ES" dirty="0">
                <a:solidFill>
                  <a:srgbClr val="0C2B8E"/>
                </a:solidFill>
              </a:rPr>
              <a:t>, mediante </a:t>
            </a:r>
            <a:r>
              <a:rPr lang="es-ES" b="1" dirty="0">
                <a:solidFill>
                  <a:srgbClr val="0C2B8E"/>
                </a:solidFill>
              </a:rPr>
              <a:t>OEF</a:t>
            </a:r>
            <a:r>
              <a:rPr lang="es-ES" dirty="0">
                <a:solidFill>
                  <a:srgbClr val="0C2B8E"/>
                </a:solidFill>
              </a:rPr>
              <a:t> (vea la lección 12).</a:t>
            </a:r>
            <a:endParaRPr lang="ca-ES" dirty="0">
              <a:solidFill>
                <a:srgbClr val="0C2B8E"/>
              </a:solidFill>
            </a:endParaRPr>
          </a:p>
        </p:txBody>
      </p:sp>
      <p:sp>
        <p:nvSpPr>
          <p:cNvPr id="36" name="Retângulo 35">
            <a:extLst>
              <a:ext uri="{FF2B5EF4-FFF2-40B4-BE49-F238E27FC236}">
                <a16:creationId xmlns:a16="http://schemas.microsoft.com/office/drawing/2014/main" id="{F5CB1F01-1317-448B-8D94-4EEEBB9D274E}"/>
              </a:ext>
            </a:extLst>
          </p:cNvPr>
          <p:cNvSpPr/>
          <p:nvPr/>
        </p:nvSpPr>
        <p:spPr>
          <a:xfrm>
            <a:off x="3153170" y="1882527"/>
            <a:ext cx="277718" cy="275132"/>
          </a:xfrm>
          <a:prstGeom prst="rect">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5" name="Conexão reta 4">
            <a:extLst>
              <a:ext uri="{FF2B5EF4-FFF2-40B4-BE49-F238E27FC236}">
                <a16:creationId xmlns:a16="http://schemas.microsoft.com/office/drawing/2014/main" id="{F79B5162-314F-45C4-8874-479FB4036F8B}"/>
              </a:ext>
            </a:extLst>
          </p:cNvPr>
          <p:cNvCxnSpPr>
            <a:cxnSpLocks/>
          </p:cNvCxnSpPr>
          <p:nvPr/>
        </p:nvCxnSpPr>
        <p:spPr>
          <a:xfrm>
            <a:off x="4586990" y="1582559"/>
            <a:ext cx="2278784" cy="0"/>
          </a:xfrm>
          <a:prstGeom prst="line">
            <a:avLst/>
          </a:prstGeom>
          <a:ln w="28575">
            <a:solidFill>
              <a:srgbClr val="29A6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tângulo 36">
                <a:extLst>
                  <a:ext uri="{FF2B5EF4-FFF2-40B4-BE49-F238E27FC236}">
                    <a16:creationId xmlns:a16="http://schemas.microsoft.com/office/drawing/2014/main" id="{155D3EF0-8CDC-4E4D-B283-5DD87AA93216}"/>
                  </a:ext>
                </a:extLst>
              </p:cNvPr>
              <p:cNvSpPr/>
              <p:nvPr/>
            </p:nvSpPr>
            <p:spPr>
              <a:xfrm>
                <a:off x="5513358" y="2115188"/>
                <a:ext cx="1180451" cy="7043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ca-ES" sz="2800" i="1" smtClean="0">
                              <a:solidFill>
                                <a:srgbClr val="0C2B8E"/>
                              </a:solidFill>
                              <a:latin typeface="Cambria Math" panose="02040503050406030204" pitchFamily="18" charset="0"/>
                            </a:rPr>
                          </m:ctrlPr>
                        </m:funcPr>
                        <m:fName>
                          <m:limLow>
                            <m:limLowPr>
                              <m:ctrlPr>
                                <a:rPr lang="ca-ES" sz="2800" i="1" smtClean="0">
                                  <a:solidFill>
                                    <a:srgbClr val="0C2B8E"/>
                                  </a:solidFill>
                                  <a:latin typeface="Cambria Math" panose="02040503050406030204" pitchFamily="18" charset="0"/>
                                </a:rPr>
                              </m:ctrlPr>
                            </m:limLowPr>
                            <m:e>
                              <m:r>
                                <a:rPr lang="ca-ES" sz="2800" i="1" smtClean="0">
                                  <a:solidFill>
                                    <a:srgbClr val="0C2B8E"/>
                                  </a:solidFill>
                                  <a:latin typeface="Cambria Math" panose="02040503050406030204" pitchFamily="18" charset="0"/>
                                  <a:ea typeface="Cambria Math" panose="02040503050406030204" pitchFamily="18" charset="0"/>
                                </a:rPr>
                                <m:t>~</m:t>
                              </m:r>
                            </m:e>
                            <m:lim>
                              <m:sSub>
                                <m:sSubPr>
                                  <m:ctrlPr>
                                    <a:rPr lang="ca-ES" sz="2800" i="1" smtClean="0">
                                      <a:solidFill>
                                        <a:srgbClr val="0C2B8E"/>
                                      </a:solidFill>
                                      <a:latin typeface="Cambria Math" panose="02040503050406030204" pitchFamily="18" charset="0"/>
                                    </a:rPr>
                                  </m:ctrlPr>
                                </m:sSubPr>
                                <m:e>
                                  <m:r>
                                    <a:rPr lang="ca-ES" sz="2800" b="0" i="1" smtClean="0">
                                      <a:solidFill>
                                        <a:srgbClr val="0C2B8E"/>
                                      </a:solidFill>
                                      <a:latin typeface="Cambria Math" panose="02040503050406030204" pitchFamily="18" charset="0"/>
                                    </a:rPr>
                                    <m:t>𝐹</m:t>
                                  </m:r>
                                </m:e>
                                <m:sub>
                                  <m:r>
                                    <a:rPr lang="ca-ES" sz="2800" b="0" i="1" smtClean="0">
                                      <a:solidFill>
                                        <a:srgbClr val="0C2B8E"/>
                                      </a:solidFill>
                                      <a:latin typeface="Cambria Math" panose="02040503050406030204" pitchFamily="18" charset="0"/>
                                    </a:rPr>
                                    <m:t>1</m:t>
                                  </m:r>
                                </m:sub>
                              </m:sSub>
                              <m:r>
                                <a:rPr lang="ca-ES" sz="2800" i="1" smtClean="0">
                                  <a:solidFill>
                                    <a:srgbClr val="0C2B8E"/>
                                  </a:solidFill>
                                  <a:latin typeface="Cambria Math" panose="02040503050406030204" pitchFamily="18" charset="0"/>
                                  <a:ea typeface="Cambria Math" panose="02040503050406030204" pitchFamily="18" charset="0"/>
                                </a:rPr>
                                <m:t>↔</m:t>
                              </m:r>
                              <m:sSub>
                                <m:sSubPr>
                                  <m:ctrlPr>
                                    <a:rPr lang="ca-ES" sz="2800" i="1">
                                      <a:solidFill>
                                        <a:srgbClr val="0C2B8E"/>
                                      </a:solidFill>
                                      <a:latin typeface="Cambria Math" panose="02040503050406030204" pitchFamily="18" charset="0"/>
                                    </a:rPr>
                                  </m:ctrlPr>
                                </m:sSubPr>
                                <m:e>
                                  <m:r>
                                    <a:rPr lang="ca-ES" sz="2800" b="0" i="1" smtClean="0">
                                      <a:solidFill>
                                        <a:srgbClr val="0C2B8E"/>
                                      </a:solidFill>
                                      <a:latin typeface="Cambria Math" panose="02040503050406030204" pitchFamily="18" charset="0"/>
                                    </a:rPr>
                                    <m:t>𝐹</m:t>
                                  </m:r>
                                </m:e>
                                <m:sub>
                                  <m:r>
                                    <a:rPr lang="ca-ES" sz="2800" b="0" i="1" smtClean="0">
                                      <a:solidFill>
                                        <a:srgbClr val="0C2B8E"/>
                                      </a:solidFill>
                                      <a:latin typeface="Cambria Math" panose="02040503050406030204" pitchFamily="18" charset="0"/>
                                    </a:rPr>
                                    <m:t>4</m:t>
                                  </m:r>
                                </m:sub>
                              </m:sSub>
                            </m:lim>
                          </m:limLow>
                        </m:fName>
                        <m:e>
                          <m:r>
                            <a:rPr lang="ca-ES" sz="2800" b="0" i="1" smtClean="0">
                              <a:solidFill>
                                <a:srgbClr val="0C2B8E"/>
                              </a:solidFill>
                              <a:latin typeface="Cambria Math" panose="02040503050406030204" pitchFamily="18" charset="0"/>
                            </a:rPr>
                            <m:t> </m:t>
                          </m:r>
                        </m:e>
                      </m:func>
                    </m:oMath>
                  </m:oMathPara>
                </a14:m>
                <a:endParaRPr lang="ca-ES" sz="2800" dirty="0"/>
              </a:p>
            </p:txBody>
          </p:sp>
        </mc:Choice>
        <mc:Fallback xmlns="">
          <p:sp>
            <p:nvSpPr>
              <p:cNvPr id="37" name="Retângulo 36">
                <a:extLst>
                  <a:ext uri="{FF2B5EF4-FFF2-40B4-BE49-F238E27FC236}">
                    <a16:creationId xmlns:a16="http://schemas.microsoft.com/office/drawing/2014/main" id="{155D3EF0-8CDC-4E4D-B283-5DD87AA93216}"/>
                  </a:ext>
                </a:extLst>
              </p:cNvPr>
              <p:cNvSpPr>
                <a:spLocks noRot="1" noChangeAspect="1" noMove="1" noResize="1" noEditPoints="1" noAdjustHandles="1" noChangeArrowheads="1" noChangeShapeType="1" noTextEdit="1"/>
              </p:cNvSpPr>
              <p:nvPr/>
            </p:nvSpPr>
            <p:spPr>
              <a:xfrm>
                <a:off x="5513358" y="2115188"/>
                <a:ext cx="1180451" cy="704360"/>
              </a:xfrm>
              <a:prstGeom prst="rect">
                <a:avLst/>
              </a:prstGeom>
              <a:blipFill>
                <a:blip r:embed="rId15"/>
                <a:stretch>
                  <a:fillRect/>
                </a:stretch>
              </a:blipFill>
            </p:spPr>
            <p:txBody>
              <a:bodyPr/>
              <a:lstStyle/>
              <a:p>
                <a:r>
                  <a:rPr lang="ca-ES">
                    <a:noFill/>
                  </a:rPr>
                  <a:t> </a:t>
                </a:r>
              </a:p>
            </p:txBody>
          </p:sp>
        </mc:Fallback>
      </mc:AlternateContent>
      <p:sp>
        <p:nvSpPr>
          <p:cNvPr id="40" name="Retângulo 39">
            <a:extLst>
              <a:ext uri="{FF2B5EF4-FFF2-40B4-BE49-F238E27FC236}">
                <a16:creationId xmlns:a16="http://schemas.microsoft.com/office/drawing/2014/main" id="{3DA373C3-C20B-48FE-8F3C-75DE757A2635}"/>
              </a:ext>
            </a:extLst>
          </p:cNvPr>
          <p:cNvSpPr/>
          <p:nvPr/>
        </p:nvSpPr>
        <p:spPr>
          <a:xfrm>
            <a:off x="2336427" y="3994690"/>
            <a:ext cx="4225147" cy="646331"/>
          </a:xfrm>
          <a:prstGeom prst="rect">
            <a:avLst/>
          </a:prstGeom>
        </p:spPr>
        <p:txBody>
          <a:bodyPr wrap="square">
            <a:spAutoFit/>
          </a:bodyPr>
          <a:lstStyle/>
          <a:p>
            <a:pPr algn="just">
              <a:spcAft>
                <a:spcPts val="1200"/>
              </a:spcAft>
            </a:pPr>
            <a:r>
              <a:rPr lang="es-ES" dirty="0">
                <a:solidFill>
                  <a:srgbClr val="0C2B8E"/>
                </a:solidFill>
              </a:rPr>
              <a:t>Una buena opción, pero lejos de ser la única, es un </a:t>
            </a:r>
            <a:r>
              <a:rPr lang="es-ES" b="1" dirty="0">
                <a:solidFill>
                  <a:srgbClr val="0C2B8E"/>
                </a:solidFill>
              </a:rPr>
              <a:t>intercambio</a:t>
            </a:r>
            <a:r>
              <a:rPr lang="es-ES" dirty="0">
                <a:solidFill>
                  <a:srgbClr val="0C2B8E"/>
                </a:solidFill>
              </a:rPr>
              <a:t> </a:t>
            </a:r>
            <a:r>
              <a:rPr lang="es-ES" b="1" dirty="0">
                <a:solidFill>
                  <a:srgbClr val="0C2B8E"/>
                </a:solidFill>
              </a:rPr>
              <a:t>de</a:t>
            </a:r>
            <a:r>
              <a:rPr lang="es-ES" dirty="0">
                <a:solidFill>
                  <a:srgbClr val="0C2B8E"/>
                </a:solidFill>
              </a:rPr>
              <a:t> </a:t>
            </a:r>
            <a:r>
              <a:rPr lang="es-ES" b="1" dirty="0">
                <a:solidFill>
                  <a:srgbClr val="0C2B8E"/>
                </a:solidFill>
              </a:rPr>
              <a:t>filas</a:t>
            </a:r>
            <a:r>
              <a:rPr lang="es-ES" dirty="0">
                <a:solidFill>
                  <a:srgbClr val="0C2B8E"/>
                </a:solidFill>
              </a:rPr>
              <a:t>.</a:t>
            </a:r>
            <a:endParaRPr lang="ca-ES" dirty="0">
              <a:solidFill>
                <a:srgbClr val="0C2B8E"/>
              </a:solidFill>
            </a:endParaRPr>
          </a:p>
        </p:txBody>
      </p:sp>
      <mc:AlternateContent xmlns:mc="http://schemas.openxmlformats.org/markup-compatibility/2006" xmlns:a14="http://schemas.microsoft.com/office/drawing/2010/main">
        <mc:Choice Requires="a14">
          <p:sp>
            <p:nvSpPr>
              <p:cNvPr id="41" name="Retângulo 40">
                <a:extLst>
                  <a:ext uri="{FF2B5EF4-FFF2-40B4-BE49-F238E27FC236}">
                    <a16:creationId xmlns:a16="http://schemas.microsoft.com/office/drawing/2014/main" id="{34B053C8-28BE-4C59-B404-0ED4085FE07E}"/>
                  </a:ext>
                </a:extLst>
              </p:cNvPr>
              <p:cNvSpPr/>
              <p:nvPr/>
            </p:nvSpPr>
            <p:spPr>
              <a:xfrm>
                <a:off x="2324937" y="4747823"/>
                <a:ext cx="4236637" cy="1631216"/>
              </a:xfrm>
              <a:prstGeom prst="rect">
                <a:avLst/>
              </a:prstGeom>
            </p:spPr>
            <p:txBody>
              <a:bodyPr wrap="square">
                <a:spAutoFit/>
              </a:bodyPr>
              <a:lstStyle/>
              <a:p>
                <a:pPr algn="just">
                  <a:spcAft>
                    <a:spcPts val="1200"/>
                  </a:spcAft>
                </a:pPr>
                <a:r>
                  <a:rPr lang="ca-ES" dirty="0" err="1">
                    <a:solidFill>
                      <a:srgbClr val="0C2B8E"/>
                    </a:solidFill>
                  </a:rPr>
                  <a:t>Intercambiar</a:t>
                </a:r>
                <a:r>
                  <a:rPr lang="ca-ES" dirty="0">
                    <a:solidFill>
                      <a:srgbClr val="0C2B8E"/>
                    </a:solidFill>
                  </a:rPr>
                  <a:t>, por </a:t>
                </a:r>
                <a:r>
                  <a:rPr lang="ca-ES" dirty="0" err="1">
                    <a:solidFill>
                      <a:srgbClr val="0C2B8E"/>
                    </a:solidFill>
                  </a:rPr>
                  <a:t>ejemplo</a:t>
                </a:r>
                <a:r>
                  <a:rPr lang="ca-ES" dirty="0">
                    <a:solidFill>
                      <a:srgbClr val="0C2B8E"/>
                    </a:solidFill>
                  </a:rPr>
                  <a:t>, las </a:t>
                </a:r>
                <a:r>
                  <a:rPr lang="ca-ES" dirty="0" err="1">
                    <a:solidFill>
                      <a:srgbClr val="0C2B8E"/>
                    </a:solidFill>
                  </a:rPr>
                  <a:t>filas</a:t>
                </a:r>
                <a:r>
                  <a:rPr lang="ca-ES" dirty="0">
                    <a:solidFill>
                      <a:srgbClr val="0C2B8E"/>
                    </a:solidFill>
                  </a:rPr>
                  <a:t> 1 y 4…</a:t>
                </a:r>
              </a:p>
              <a:p>
                <a:pPr algn="just">
                  <a:spcAft>
                    <a:spcPts val="1200"/>
                  </a:spcAft>
                </a:pPr>
                <a:r>
                  <a:rPr lang="ca-ES" b="1" u="sng" dirty="0">
                    <a:solidFill>
                      <a:srgbClr val="0C2B8E"/>
                    </a:solidFill>
                    <a:effectLst>
                      <a:outerShdw blurRad="38100" dist="38100" dir="2700000" algn="tl">
                        <a:srgbClr val="000000">
                          <a:alpha val="43137"/>
                        </a:srgbClr>
                      </a:outerShdw>
                    </a:effectLst>
                  </a:rPr>
                  <a:t>OBSERVE QUE:</a:t>
                </a:r>
                <a:r>
                  <a:rPr lang="ca-ES" b="1" dirty="0">
                    <a:solidFill>
                      <a:srgbClr val="0C2B8E"/>
                    </a:solidFill>
                    <a:effectLst>
                      <a:outerShdw blurRad="38100" dist="38100" dir="2700000" algn="tl">
                        <a:srgbClr val="000000">
                          <a:alpha val="43137"/>
                        </a:srgbClr>
                      </a:outerShdw>
                    </a:effectLst>
                  </a:rPr>
                  <a:t> </a:t>
                </a:r>
                <a:r>
                  <a:rPr lang="ca-ES" dirty="0">
                    <a:solidFill>
                      <a:srgbClr val="0C2B8E"/>
                    </a:solidFill>
                  </a:rPr>
                  <a:t> </a:t>
                </a:r>
                <a14:m>
                  <m:oMath xmlns:m="http://schemas.openxmlformats.org/officeDocument/2006/math">
                    <m:r>
                      <a:rPr lang="ca-ES" b="1" i="1" smtClean="0">
                        <a:solidFill>
                          <a:srgbClr val="0C2B8E"/>
                        </a:solidFill>
                        <a:latin typeface="Cambria Math" panose="02040503050406030204" pitchFamily="18" charset="0"/>
                      </a:rPr>
                      <m:t>𝟏</m:t>
                    </m:r>
                  </m:oMath>
                </a14:m>
                <a:r>
                  <a:rPr lang="ca-ES" b="1" dirty="0">
                    <a:solidFill>
                      <a:srgbClr val="0C2B8E"/>
                    </a:solidFill>
                  </a:rPr>
                  <a:t> </a:t>
                </a:r>
                <a:r>
                  <a:rPr lang="ca-ES" dirty="0">
                    <a:solidFill>
                      <a:srgbClr val="0C2B8E"/>
                    </a:solidFill>
                  </a:rPr>
                  <a:t>y </a:t>
                </a:r>
                <a14:m>
                  <m:oMath xmlns:m="http://schemas.openxmlformats.org/officeDocument/2006/math">
                    <m:r>
                      <a:rPr lang="ca-ES" b="1" i="1" smtClean="0">
                        <a:solidFill>
                          <a:srgbClr val="0C2B8E"/>
                        </a:solidFill>
                        <a:latin typeface="Cambria Math" panose="02040503050406030204" pitchFamily="18" charset="0"/>
                      </a:rPr>
                      <m:t>−</m:t>
                    </m:r>
                    <m:r>
                      <a:rPr lang="ca-ES" b="1" i="1" smtClean="0">
                        <a:solidFill>
                          <a:srgbClr val="0C2B8E"/>
                        </a:solidFill>
                        <a:latin typeface="Cambria Math" panose="02040503050406030204" pitchFamily="18" charset="0"/>
                      </a:rPr>
                      <m:t>𝟏</m:t>
                    </m:r>
                    <m:r>
                      <a:rPr lang="ca-ES" i="1" smtClean="0">
                        <a:solidFill>
                          <a:srgbClr val="0C2B8E"/>
                        </a:solidFill>
                        <a:latin typeface="Cambria Math" panose="02040503050406030204" pitchFamily="18" charset="0"/>
                      </a:rPr>
                      <m:t> </m:t>
                    </m:r>
                  </m:oMath>
                </a14:m>
                <a:r>
                  <a:rPr lang="ca-ES" dirty="0">
                    <a:solidFill>
                      <a:srgbClr val="0C2B8E"/>
                    </a:solidFill>
                  </a:rPr>
                  <a:t>¡son las </a:t>
                </a:r>
                <a:r>
                  <a:rPr lang="ca-ES" b="1" dirty="0">
                    <a:solidFill>
                      <a:srgbClr val="0C2B8E"/>
                    </a:solidFill>
                  </a:rPr>
                  <a:t>“</a:t>
                </a:r>
                <a:r>
                  <a:rPr lang="ca-ES" b="1" dirty="0" err="1">
                    <a:solidFill>
                      <a:srgbClr val="0C2B8E"/>
                    </a:solidFill>
                  </a:rPr>
                  <a:t>mejores</a:t>
                </a:r>
                <a:r>
                  <a:rPr lang="ca-ES" b="1" dirty="0">
                    <a:solidFill>
                      <a:srgbClr val="0C2B8E"/>
                    </a:solidFill>
                  </a:rPr>
                  <a:t>” </a:t>
                </a:r>
                <a:r>
                  <a:rPr lang="ca-ES" b="1" dirty="0" err="1">
                    <a:solidFill>
                      <a:srgbClr val="0C2B8E"/>
                    </a:solidFill>
                  </a:rPr>
                  <a:t>elecciones</a:t>
                </a:r>
                <a:r>
                  <a:rPr lang="ca-ES" b="1" dirty="0">
                    <a:solidFill>
                      <a:srgbClr val="0C2B8E"/>
                    </a:solidFill>
                  </a:rPr>
                  <a:t> para el </a:t>
                </a:r>
                <a:r>
                  <a:rPr lang="ca-ES" b="1" dirty="0" err="1">
                    <a:solidFill>
                      <a:srgbClr val="0C2B8E"/>
                    </a:solidFill>
                  </a:rPr>
                  <a:t>pívote</a:t>
                </a:r>
                <a:r>
                  <a:rPr lang="ca-ES" dirty="0">
                    <a:solidFill>
                      <a:srgbClr val="0C2B8E"/>
                    </a:solidFill>
                  </a:rPr>
                  <a:t> </a:t>
                </a:r>
                <a:r>
                  <a:rPr lang="ca-ES" dirty="0" err="1">
                    <a:solidFill>
                      <a:srgbClr val="0C2B8E"/>
                    </a:solidFill>
                  </a:rPr>
                  <a:t>ya</a:t>
                </a:r>
                <a:r>
                  <a:rPr lang="ca-ES" dirty="0">
                    <a:solidFill>
                      <a:srgbClr val="0C2B8E"/>
                    </a:solidFill>
                  </a:rPr>
                  <a:t> que los </a:t>
                </a:r>
                <a:r>
                  <a:rPr lang="ca-ES" dirty="0" err="1">
                    <a:solidFill>
                      <a:srgbClr val="0C2B8E"/>
                    </a:solidFill>
                  </a:rPr>
                  <a:t>cálculos</a:t>
                </a:r>
                <a:r>
                  <a:rPr lang="ca-ES" dirty="0">
                    <a:solidFill>
                      <a:srgbClr val="0C2B8E"/>
                    </a:solidFill>
                  </a:rPr>
                  <a:t> </a:t>
                </a:r>
                <a:r>
                  <a:rPr lang="ca-ES" dirty="0" err="1">
                    <a:solidFill>
                      <a:srgbClr val="0C2B8E"/>
                    </a:solidFill>
                  </a:rPr>
                  <a:t>mentales</a:t>
                </a:r>
                <a:r>
                  <a:rPr lang="ca-ES" dirty="0">
                    <a:solidFill>
                      <a:srgbClr val="0C2B8E"/>
                    </a:solidFill>
                  </a:rPr>
                  <a:t> en los </a:t>
                </a:r>
                <a:r>
                  <a:rPr lang="ca-ES" dirty="0" err="1">
                    <a:solidFill>
                      <a:srgbClr val="0C2B8E"/>
                    </a:solidFill>
                  </a:rPr>
                  <a:t>siguientes</a:t>
                </a:r>
                <a:r>
                  <a:rPr lang="ca-ES" dirty="0">
                    <a:solidFill>
                      <a:srgbClr val="0C2B8E"/>
                    </a:solidFill>
                  </a:rPr>
                  <a:t> </a:t>
                </a:r>
                <a:r>
                  <a:rPr lang="ca-ES" dirty="0" err="1">
                    <a:solidFill>
                      <a:srgbClr val="0C2B8E"/>
                    </a:solidFill>
                  </a:rPr>
                  <a:t>pasos</a:t>
                </a:r>
                <a:r>
                  <a:rPr lang="ca-ES" dirty="0">
                    <a:solidFill>
                      <a:srgbClr val="0C2B8E"/>
                    </a:solidFill>
                  </a:rPr>
                  <a:t> no </a:t>
                </a:r>
                <a:r>
                  <a:rPr lang="ca-ES" dirty="0" err="1">
                    <a:solidFill>
                      <a:srgbClr val="0C2B8E"/>
                    </a:solidFill>
                  </a:rPr>
                  <a:t>implicarán</a:t>
                </a:r>
                <a:r>
                  <a:rPr lang="ca-ES" dirty="0">
                    <a:solidFill>
                      <a:srgbClr val="0C2B8E"/>
                    </a:solidFill>
                  </a:rPr>
                  <a:t> fracciones!... </a:t>
                </a:r>
                <a:endParaRPr lang="ca-ES" sz="2400" dirty="0">
                  <a:solidFill>
                    <a:srgbClr val="0C2B8E"/>
                  </a:solidFill>
                </a:endParaRPr>
              </a:p>
            </p:txBody>
          </p:sp>
        </mc:Choice>
        <mc:Fallback xmlns="">
          <p:sp>
            <p:nvSpPr>
              <p:cNvPr id="41" name="Retângulo 40">
                <a:extLst>
                  <a:ext uri="{FF2B5EF4-FFF2-40B4-BE49-F238E27FC236}">
                    <a16:creationId xmlns:a16="http://schemas.microsoft.com/office/drawing/2014/main" id="{34B053C8-28BE-4C59-B404-0ED4085FE07E}"/>
                  </a:ext>
                </a:extLst>
              </p:cNvPr>
              <p:cNvSpPr>
                <a:spLocks noRot="1" noChangeAspect="1" noMove="1" noResize="1" noEditPoints="1" noAdjustHandles="1" noChangeArrowheads="1" noChangeShapeType="1" noTextEdit="1"/>
              </p:cNvSpPr>
              <p:nvPr/>
            </p:nvSpPr>
            <p:spPr>
              <a:xfrm>
                <a:off x="2324937" y="4747823"/>
                <a:ext cx="4236637" cy="1631216"/>
              </a:xfrm>
              <a:prstGeom prst="rect">
                <a:avLst/>
              </a:prstGeom>
              <a:blipFill>
                <a:blip r:embed="rId16"/>
                <a:stretch>
                  <a:fillRect l="-1295" t="-2247" r="-1295" b="-5243"/>
                </a:stretch>
              </a:blipFill>
            </p:spPr>
            <p:txBody>
              <a:bodyPr/>
              <a:lstStyle/>
              <a:p>
                <a:r>
                  <a:rPr lang="ca-ES">
                    <a:noFill/>
                  </a:rPr>
                  <a:t> </a:t>
                </a:r>
              </a:p>
            </p:txBody>
          </p:sp>
        </mc:Fallback>
      </mc:AlternateContent>
      <p:pic>
        <p:nvPicPr>
          <p:cNvPr id="8" name="Imagem 7">
            <a:extLst>
              <a:ext uri="{FF2B5EF4-FFF2-40B4-BE49-F238E27FC236}">
                <a16:creationId xmlns:a16="http://schemas.microsoft.com/office/drawing/2014/main" id="{DC0E27D2-FB58-427A-B971-D2F2115AD1BC}"/>
              </a:ext>
            </a:extLst>
          </p:cNvPr>
          <p:cNvPicPr>
            <a:picLocks noChangeAspect="1"/>
          </p:cNvPicPr>
          <p:nvPr>
            <p:custDataLst>
              <p:tags r:id="rId1"/>
            </p:custDataLst>
          </p:nvPr>
        </p:nvPicPr>
        <p:blipFill>
          <a:blip r:embed="rId17">
            <a:extLst>
              <a:ext uri="{28A0092B-C50C-407E-A947-70E740481C1C}">
                <a14:useLocalDpi xmlns:a14="http://schemas.microsoft.com/office/drawing/2010/main" val="0"/>
              </a:ext>
            </a:extLst>
          </a:blip>
          <a:stretch>
            <a:fillRect/>
          </a:stretch>
        </p:blipFill>
        <p:spPr>
          <a:xfrm>
            <a:off x="6785976" y="3422925"/>
            <a:ext cx="2528888" cy="4572000"/>
          </a:xfrm>
          <a:prstGeom prst="rect">
            <a:avLst/>
          </a:prstGeom>
        </p:spPr>
      </p:pic>
      <p:pic>
        <p:nvPicPr>
          <p:cNvPr id="10" name="Imagem 9">
            <a:extLst>
              <a:ext uri="{FF2B5EF4-FFF2-40B4-BE49-F238E27FC236}">
                <a16:creationId xmlns:a16="http://schemas.microsoft.com/office/drawing/2014/main" id="{A8C64109-2E19-4F4D-BAE9-503F6D77DDFB}"/>
              </a:ext>
            </a:extLst>
          </p:cNvPr>
          <p:cNvPicPr>
            <a:picLocks noChangeAspect="1"/>
          </p:cNvPicPr>
          <p:nvPr>
            <p:custDataLst>
              <p:tags r:id="rId2"/>
            </p:custDataLst>
          </p:nvPr>
        </p:nvPicPr>
        <p:blipFill>
          <a:blip r:embed="rId18">
            <a:extLst>
              <a:ext uri="{28A0092B-C50C-407E-A947-70E740481C1C}">
                <a14:useLocalDpi xmlns:a14="http://schemas.microsoft.com/office/drawing/2010/main" val="0"/>
              </a:ext>
            </a:extLst>
          </a:blip>
          <a:stretch>
            <a:fillRect/>
          </a:stretch>
        </p:blipFill>
        <p:spPr>
          <a:xfrm>
            <a:off x="6648326" y="3489824"/>
            <a:ext cx="2663190" cy="4572000"/>
          </a:xfrm>
          <a:prstGeom prst="rect">
            <a:avLst/>
          </a:prstGeom>
        </p:spPr>
      </p:pic>
      <p:sp>
        <p:nvSpPr>
          <p:cNvPr id="38" name="Retângulo: Cantos Arredondados 17">
            <a:hlinkClick r:id="rId19" action="ppaction://hlinksldjump"/>
            <a:extLst>
              <a:ext uri="{FF2B5EF4-FFF2-40B4-BE49-F238E27FC236}">
                <a16:creationId xmlns:a16="http://schemas.microsoft.com/office/drawing/2014/main" id="{38D1E691-4ECC-45BB-AE73-81D0091A037C}"/>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136586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750"/>
                                        <p:tgtEl>
                                          <p:spTgt spid="31"/>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750"/>
                                        <p:tgtEl>
                                          <p:spTgt spid="34"/>
                                        </p:tgtEl>
                                      </p:cBhvr>
                                    </p:animEffect>
                                  </p:childTnLst>
                                </p:cTn>
                              </p:par>
                            </p:childTnLst>
                          </p:cTn>
                        </p:par>
                        <p:par>
                          <p:cTn id="24" fill="hold">
                            <p:stCondLst>
                              <p:cond delay="75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par>
                                <p:cTn id="28" presetID="22" presetClass="entr" presetSubtype="8"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125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75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75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750"/>
                                        <p:tgtEl>
                                          <p:spTgt spid="41"/>
                                        </p:tgtEl>
                                      </p:cBhvr>
                                    </p:animEffect>
                                  </p:childTnLst>
                                </p:cTn>
                              </p:par>
                            </p:childTnLst>
                          </p:cTn>
                        </p:par>
                        <p:par>
                          <p:cTn id="55" fill="hold">
                            <p:stCondLst>
                              <p:cond delay="750"/>
                            </p:stCondLst>
                            <p:childTnLst>
                              <p:par>
                                <p:cTn id="56" presetID="10" presetClass="entr" presetSubtype="0"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1000"/>
                                        <p:tgtEl>
                                          <p:spTgt spid="4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10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1000"/>
                                        <p:tgtEl>
                                          <p:spTgt spid="4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8" grpId="0" animBg="1"/>
      <p:bldP spid="49" grpId="0" animBg="1"/>
      <p:bldP spid="42" grpId="0" animBg="1"/>
      <p:bldP spid="43" grpId="0" animBg="1"/>
      <p:bldP spid="26" grpId="0"/>
      <p:bldP spid="31" grpId="0"/>
      <p:bldP spid="3" grpId="0"/>
      <p:bldP spid="32" grpId="0"/>
      <p:bldP spid="34" grpId="0"/>
      <p:bldP spid="35" grpId="0"/>
      <p:bldP spid="36" grpId="0" animBg="1"/>
      <p:bldP spid="37" grpId="0"/>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 name="Retângulo: Cantos Arredondados 24">
            <a:extLst>
              <a:ext uri="{FF2B5EF4-FFF2-40B4-BE49-F238E27FC236}">
                <a16:creationId xmlns:a16="http://schemas.microsoft.com/office/drawing/2014/main" id="{D2FFAB0F-B4E4-4141-9AED-8502BA9B24CA}"/>
              </a:ext>
            </a:extLst>
          </p:cNvPr>
          <p:cNvSpPr/>
          <p:nvPr/>
        </p:nvSpPr>
        <p:spPr>
          <a:xfrm>
            <a:off x="2078403" y="277288"/>
            <a:ext cx="9835419" cy="6475203"/>
          </a:xfrm>
          <a:prstGeom prst="roundRect">
            <a:avLst>
              <a:gd name="adj" fmla="val 3673"/>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8" name="Retângulo: Cantos Arredondados 47">
            <a:extLst>
              <a:ext uri="{FF2B5EF4-FFF2-40B4-BE49-F238E27FC236}">
                <a16:creationId xmlns:a16="http://schemas.microsoft.com/office/drawing/2014/main" id="{24B44E8F-DEC8-4B2D-A11C-C8AEADB82A1C}"/>
              </a:ext>
            </a:extLst>
          </p:cNvPr>
          <p:cNvSpPr/>
          <p:nvPr/>
        </p:nvSpPr>
        <p:spPr>
          <a:xfrm>
            <a:off x="6868434" y="1886291"/>
            <a:ext cx="2333350" cy="301272"/>
          </a:xfrm>
          <a:prstGeom prst="roundRect">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9" name="Retângulo: Cantos Arredondados 48">
            <a:extLst>
              <a:ext uri="{FF2B5EF4-FFF2-40B4-BE49-F238E27FC236}">
                <a16:creationId xmlns:a16="http://schemas.microsoft.com/office/drawing/2014/main" id="{D8078D27-D125-4531-8BCE-5BBF016E3309}"/>
              </a:ext>
            </a:extLst>
          </p:cNvPr>
          <p:cNvSpPr/>
          <p:nvPr/>
        </p:nvSpPr>
        <p:spPr>
          <a:xfrm>
            <a:off x="6865774" y="2671004"/>
            <a:ext cx="2333350" cy="301272"/>
          </a:xfrm>
          <a:prstGeom prst="roundRect">
            <a:avLst/>
          </a:prstGeom>
          <a:solidFill>
            <a:schemeClr val="accent2">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2" name="Retângulo: Cantos Arredondados 41">
            <a:extLst>
              <a:ext uri="{FF2B5EF4-FFF2-40B4-BE49-F238E27FC236}">
                <a16:creationId xmlns:a16="http://schemas.microsoft.com/office/drawing/2014/main" id="{A680617D-47D2-4B91-9FFF-8AE4F6AA1017}"/>
              </a:ext>
            </a:extLst>
          </p:cNvPr>
          <p:cNvSpPr/>
          <p:nvPr/>
        </p:nvSpPr>
        <p:spPr>
          <a:xfrm>
            <a:off x="3122904" y="2678387"/>
            <a:ext cx="2333350" cy="301272"/>
          </a:xfrm>
          <a:prstGeom prst="roundRect">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3" name="Retângulo: Cantos Arredondados 42">
            <a:extLst>
              <a:ext uri="{FF2B5EF4-FFF2-40B4-BE49-F238E27FC236}">
                <a16:creationId xmlns:a16="http://schemas.microsoft.com/office/drawing/2014/main" id="{C201FCB4-77B5-4FFF-A28A-72C1D2455A26}"/>
              </a:ext>
            </a:extLst>
          </p:cNvPr>
          <p:cNvSpPr/>
          <p:nvPr/>
        </p:nvSpPr>
        <p:spPr>
          <a:xfrm>
            <a:off x="3072663" y="1876182"/>
            <a:ext cx="2333350" cy="301272"/>
          </a:xfrm>
          <a:prstGeom prst="roundRect">
            <a:avLst/>
          </a:prstGeom>
          <a:solidFill>
            <a:schemeClr val="accent2">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52" name="Retângulo 51">
            <a:extLst>
              <a:ext uri="{FF2B5EF4-FFF2-40B4-BE49-F238E27FC236}">
                <a16:creationId xmlns:a16="http://schemas.microsoft.com/office/drawing/2014/main" id="{286D308E-63C5-47F1-9E0E-F3531A9487D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7" name="Retângulo 56">
            <a:extLst>
              <a:ext uri="{FF2B5EF4-FFF2-40B4-BE49-F238E27FC236}">
                <a16:creationId xmlns:a16="http://schemas.microsoft.com/office/drawing/2014/main" id="{D4CCDC74-EF03-4584-9023-5A7002263115}"/>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58" name="Imagem 57">
            <a:extLst>
              <a:ext uri="{FF2B5EF4-FFF2-40B4-BE49-F238E27FC236}">
                <a16:creationId xmlns:a16="http://schemas.microsoft.com/office/drawing/2014/main" id="{AA49F40B-4EED-4127-9995-C8AC9400F2B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59" name="Conexão reta 58">
            <a:extLst>
              <a:ext uri="{FF2B5EF4-FFF2-40B4-BE49-F238E27FC236}">
                <a16:creationId xmlns:a16="http://schemas.microsoft.com/office/drawing/2014/main" id="{A2760DBB-EBA6-49AA-9F22-3CB1272274CE}"/>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0" name="Conexão reta 59">
            <a:extLst>
              <a:ext uri="{FF2B5EF4-FFF2-40B4-BE49-F238E27FC236}">
                <a16:creationId xmlns:a16="http://schemas.microsoft.com/office/drawing/2014/main" id="{F2AAEAA8-F003-4A11-BD60-DEB920BA3660}"/>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1" name="Retângulo: Cantos Arredondados 60">
            <a:hlinkClick r:id="rId6" action="ppaction://hlinksldjump"/>
            <a:extLst>
              <a:ext uri="{FF2B5EF4-FFF2-40B4-BE49-F238E27FC236}">
                <a16:creationId xmlns:a16="http://schemas.microsoft.com/office/drawing/2014/main" id="{2FE30A87-2B09-491D-82BF-4A69F0BDF268}"/>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2" name="Retângulo 61">
            <a:extLst>
              <a:ext uri="{FF2B5EF4-FFF2-40B4-BE49-F238E27FC236}">
                <a16:creationId xmlns:a16="http://schemas.microsoft.com/office/drawing/2014/main" id="{320E92BB-215D-4A62-ACC1-CA638D27C60A}"/>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8" name="Retângulo: Cantos Arredondados 27">
            <a:hlinkClick r:id="rId7" action="ppaction://hlinksldjump"/>
            <a:extLst>
              <a:ext uri="{FF2B5EF4-FFF2-40B4-BE49-F238E27FC236}">
                <a16:creationId xmlns:a16="http://schemas.microsoft.com/office/drawing/2014/main" id="{B528D167-72B4-4281-9441-AE4389AB724E}"/>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9" name="Retângulo: Cantos Arredondados 28">
            <a:hlinkClick r:id="rId8" action="ppaction://hlinksldjump"/>
            <a:extLst>
              <a:ext uri="{FF2B5EF4-FFF2-40B4-BE49-F238E27FC236}">
                <a16:creationId xmlns:a16="http://schemas.microsoft.com/office/drawing/2014/main" id="{6BD31A0A-D69F-4400-860D-F5E514B983A8}"/>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33" name="Retângulo: Cantos Arredondados 32">
            <a:hlinkClick r:id="rId9" action="ppaction://hlinksldjump"/>
            <a:extLst>
              <a:ext uri="{FF2B5EF4-FFF2-40B4-BE49-F238E27FC236}">
                <a16:creationId xmlns:a16="http://schemas.microsoft.com/office/drawing/2014/main" id="{F6E45E8F-4B6B-4714-9AB4-BA0094805698}"/>
              </a:ext>
            </a:extLst>
          </p:cNvPr>
          <p:cNvSpPr/>
          <p:nvPr/>
        </p:nvSpPr>
        <p:spPr>
          <a:xfrm>
            <a:off x="36000" y="315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6" name="Retângulo 25">
            <a:extLst>
              <a:ext uri="{FF2B5EF4-FFF2-40B4-BE49-F238E27FC236}">
                <a16:creationId xmlns:a16="http://schemas.microsoft.com/office/drawing/2014/main" id="{42DACDA7-236F-4C82-9262-235B6F0078DF}"/>
              </a:ext>
            </a:extLst>
          </p:cNvPr>
          <p:cNvSpPr/>
          <p:nvPr/>
        </p:nvSpPr>
        <p:spPr>
          <a:xfrm>
            <a:off x="2243719" y="369215"/>
            <a:ext cx="1225015" cy="461665"/>
          </a:xfrm>
          <a:prstGeom prst="rect">
            <a:avLst/>
          </a:prstGeom>
        </p:spPr>
        <p:txBody>
          <a:bodyPr wrap="none">
            <a:spAutoFit/>
          </a:bodyPr>
          <a:lstStyle/>
          <a:p>
            <a:pPr algn="just"/>
            <a:r>
              <a:rPr lang="ca-ES" sz="2400" b="1" u="sng" dirty="0" err="1">
                <a:solidFill>
                  <a:srgbClr val="29A6FF"/>
                </a:solidFill>
              </a:rPr>
              <a:t>Ejemplo</a:t>
            </a:r>
            <a:endParaRPr lang="ca-ES" sz="2400" b="1" u="sng" dirty="0">
              <a:solidFill>
                <a:srgbClr val="29A6FF"/>
              </a:solidFill>
            </a:endParaRPr>
          </a:p>
        </p:txBody>
      </p:sp>
      <mc:AlternateContent xmlns:mc="http://schemas.openxmlformats.org/markup-compatibility/2006" xmlns:a14="http://schemas.microsoft.com/office/drawing/2010/main">
        <mc:Choice Requires="a14">
          <p:sp>
            <p:nvSpPr>
              <p:cNvPr id="31" name="Retângulo 30">
                <a:extLst>
                  <a:ext uri="{FF2B5EF4-FFF2-40B4-BE49-F238E27FC236}">
                    <a16:creationId xmlns:a16="http://schemas.microsoft.com/office/drawing/2014/main" id="{472D2D05-17EE-494A-B1DE-C1336332A137}"/>
                  </a:ext>
                </a:extLst>
              </p:cNvPr>
              <p:cNvSpPr/>
              <p:nvPr/>
            </p:nvSpPr>
            <p:spPr>
              <a:xfrm>
                <a:off x="3418606" y="369215"/>
                <a:ext cx="8565520" cy="461665"/>
              </a:xfrm>
              <a:prstGeom prst="rect">
                <a:avLst/>
              </a:prstGeom>
            </p:spPr>
            <p:txBody>
              <a:bodyPr wrap="square">
                <a:spAutoFit/>
              </a:bodyPr>
              <a:lstStyle/>
              <a:p>
                <a:pPr algn="just">
                  <a:spcAft>
                    <a:spcPts val="1200"/>
                  </a:spcAft>
                </a:pPr>
                <a:r>
                  <a:rPr lang="ca-ES" b="1" dirty="0"/>
                  <a:t>Reduzca por </a:t>
                </a:r>
                <a:r>
                  <a:rPr lang="ca-ES" b="1" dirty="0" err="1"/>
                  <a:t>filas</a:t>
                </a:r>
                <a:r>
                  <a:rPr lang="ca-ES" b="1" dirty="0"/>
                  <a:t> la</a:t>
                </a:r>
                <a:r>
                  <a:rPr lang="ca-ES" dirty="0"/>
                  <a:t> </a:t>
                </a:r>
                <a:r>
                  <a:rPr lang="ca-ES" dirty="0" err="1"/>
                  <a:t>matriz</a:t>
                </a:r>
                <a:r>
                  <a:rPr lang="ca-ES" dirty="0"/>
                  <a:t> </a:t>
                </a:r>
                <a14:m>
                  <m:oMath xmlns:m="http://schemas.openxmlformats.org/officeDocument/2006/math">
                    <m:r>
                      <a:rPr lang="ca-ES" i="1">
                        <a:latin typeface="Cambria Math" panose="02040503050406030204" pitchFamily="18" charset="0"/>
                      </a:rPr>
                      <m:t>𝐴</m:t>
                    </m:r>
                  </m:oMath>
                </a14:m>
                <a:r>
                  <a:rPr lang="ca-ES" dirty="0"/>
                  <a:t> </a:t>
                </a:r>
                <a:r>
                  <a:rPr lang="ca-ES" b="1" dirty="0"/>
                  <a:t>a una forma escalonada</a:t>
                </a:r>
                <a:r>
                  <a:rPr lang="ca-ES" dirty="0"/>
                  <a:t> y </a:t>
                </a:r>
                <a:r>
                  <a:rPr lang="ca-ES" b="1" dirty="0" err="1"/>
                  <a:t>localice</a:t>
                </a:r>
                <a:r>
                  <a:rPr lang="ca-ES" b="1" dirty="0"/>
                  <a:t> las </a:t>
                </a:r>
                <a:r>
                  <a:rPr lang="ca-ES" b="1" dirty="0" err="1"/>
                  <a:t>columnas</a:t>
                </a:r>
                <a:r>
                  <a:rPr lang="ca-ES" b="1" dirty="0"/>
                  <a:t> </a:t>
                </a:r>
                <a:r>
                  <a:rPr lang="ca-ES" b="1" dirty="0" err="1"/>
                  <a:t>pivote</a:t>
                </a:r>
                <a:r>
                  <a:rPr lang="ca-ES" b="1" dirty="0"/>
                  <a:t> </a:t>
                </a:r>
                <a:r>
                  <a:rPr lang="ca-ES" dirty="0"/>
                  <a:t>de </a:t>
                </a:r>
                <a14:m>
                  <m:oMath xmlns:m="http://schemas.openxmlformats.org/officeDocument/2006/math">
                    <m:r>
                      <a:rPr lang="ca-ES" i="1">
                        <a:latin typeface="Cambria Math" panose="02040503050406030204" pitchFamily="18" charset="0"/>
                      </a:rPr>
                      <m:t>𝐴</m:t>
                    </m:r>
                  </m:oMath>
                </a14:m>
                <a:r>
                  <a:rPr lang="ca-ES" sz="2400" dirty="0">
                    <a:solidFill>
                      <a:srgbClr val="0C2B8E"/>
                    </a:solidFill>
                  </a:rPr>
                  <a:t>:</a:t>
                </a:r>
              </a:p>
            </p:txBody>
          </p:sp>
        </mc:Choice>
        <mc:Fallback xmlns="">
          <p:sp>
            <p:nvSpPr>
              <p:cNvPr id="31" name="Retângulo 30">
                <a:extLst>
                  <a:ext uri="{FF2B5EF4-FFF2-40B4-BE49-F238E27FC236}">
                    <a16:creationId xmlns:a16="http://schemas.microsoft.com/office/drawing/2014/main" id="{472D2D05-17EE-494A-B1DE-C1336332A137}"/>
                  </a:ext>
                </a:extLst>
              </p:cNvPr>
              <p:cNvSpPr>
                <a:spLocks noRot="1" noChangeAspect="1" noMove="1" noResize="1" noEditPoints="1" noAdjustHandles="1" noChangeArrowheads="1" noChangeShapeType="1" noTextEdit="1"/>
              </p:cNvSpPr>
              <p:nvPr/>
            </p:nvSpPr>
            <p:spPr>
              <a:xfrm>
                <a:off x="3418606" y="369215"/>
                <a:ext cx="8565520" cy="461665"/>
              </a:xfrm>
              <a:prstGeom prst="rect">
                <a:avLst/>
              </a:prstGeom>
              <a:blipFill>
                <a:blip r:embed="rId10"/>
                <a:stretch>
                  <a:fillRect l="-641" t="-10667" r="-854" b="-30667"/>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 name="Retângulo 2">
                <a:extLst>
                  <a:ext uri="{FF2B5EF4-FFF2-40B4-BE49-F238E27FC236}">
                    <a16:creationId xmlns:a16="http://schemas.microsoft.com/office/drawing/2014/main" id="{F3E2CBEA-259C-4788-AA5A-61136C251624}"/>
                  </a:ext>
                </a:extLst>
              </p:cNvPr>
              <p:cNvSpPr/>
              <p:nvPr/>
            </p:nvSpPr>
            <p:spPr>
              <a:xfrm>
                <a:off x="2336428" y="1852684"/>
                <a:ext cx="3380348"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a-ES" i="1" smtClean="0">
                          <a:solidFill>
                            <a:schemeClr val="tx1"/>
                          </a:solidFill>
                          <a:latin typeface="Cambria Math" panose="02040503050406030204" pitchFamily="18" charset="0"/>
                        </a:rPr>
                        <m:t>𝐴</m:t>
                      </m:r>
                      <m:r>
                        <a:rPr lang="ca-ES" b="0" i="1" smtClean="0">
                          <a:solidFill>
                            <a:schemeClr val="tx1"/>
                          </a:solidFill>
                          <a:latin typeface="Cambria Math" panose="02040503050406030204" pitchFamily="18" charset="0"/>
                        </a:rPr>
                        <m:t>=</m:t>
                      </m:r>
                      <m:d>
                        <m:dPr>
                          <m:ctrlPr>
                            <a:rPr lang="ca-ES" b="0" i="1" smtClean="0">
                              <a:solidFill>
                                <a:schemeClr val="tx1"/>
                              </a:solidFill>
                              <a:latin typeface="Cambria Math" panose="02040503050406030204" pitchFamily="18" charset="0"/>
                            </a:rPr>
                          </m:ctrlPr>
                        </m:dPr>
                        <m:e>
                          <m:sSup>
                            <m:sSupPr>
                              <m:ctrlPr>
                                <a:rPr lang="ca-ES" b="0" i="1" smtClean="0">
                                  <a:solidFill>
                                    <a:schemeClr val="tx1"/>
                                  </a:solidFill>
                                  <a:latin typeface="Cambria Math" panose="02040503050406030204" pitchFamily="18" charset="0"/>
                                </a:rPr>
                              </m:ctrlPr>
                            </m:sSupPr>
                            <m:e>
                              <m:eqArr>
                                <m:eqArrPr>
                                  <m:ctrlPr>
                                    <a:rPr lang="ca-ES" b="0"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   0</m:t>
                                  </m:r>
                                </m:e>
                                <m:e>
                                  <m:r>
                                    <a:rPr lang="ca-ES" b="0" i="1" smtClean="0">
                                      <a:solidFill>
                                        <a:schemeClr val="tx1"/>
                                      </a:solidFill>
                                      <a:latin typeface="Cambria Math" panose="02040503050406030204" pitchFamily="18" charset="0"/>
                                    </a:rPr>
                                    <m:t>−1</m:t>
                                  </m:r>
                                </m:e>
                                <m:e>
                                  <m:r>
                                    <a:rPr lang="ca-ES" b="0" i="1" smtClean="0">
                                      <a:solidFill>
                                        <a:schemeClr val="tx1"/>
                                      </a:solidFill>
                                      <a:latin typeface="Cambria Math" panose="02040503050406030204" pitchFamily="18" charset="0"/>
                                    </a:rPr>
                                    <m:t>−2</m:t>
                                  </m:r>
                                </m:e>
                                <m:e>
                                  <m:r>
                                    <a:rPr lang="ca-ES" b="0" i="1" smtClean="0">
                                      <a:solidFill>
                                        <a:schemeClr val="tx1"/>
                                      </a:solidFill>
                                      <a:latin typeface="Cambria Math" panose="02040503050406030204" pitchFamily="18" charset="0"/>
                                    </a:rPr>
                                    <m:t>   1</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−3</m:t>
                                  </m:r>
                                </m:e>
                                <m:e>
                                  <m:r>
                                    <a:rPr lang="ca-ES" b="0" i="1" smtClean="0">
                                      <a:solidFill>
                                        <a:schemeClr val="tx1"/>
                                      </a:solidFill>
                                      <a:latin typeface="Cambria Math" panose="02040503050406030204" pitchFamily="18" charset="0"/>
                                    </a:rPr>
                                    <m:t>−2</m:t>
                                  </m:r>
                                </m:e>
                                <m:e>
                                  <m:r>
                                    <a:rPr lang="ca-ES" b="0" i="1" smtClean="0">
                                      <a:solidFill>
                                        <a:schemeClr val="tx1"/>
                                      </a:solidFill>
                                      <a:latin typeface="Cambria Math" panose="02040503050406030204" pitchFamily="18" charset="0"/>
                                    </a:rPr>
                                    <m:t>−3</m:t>
                                  </m:r>
                                </m:e>
                                <m:e>
                                  <m:r>
                                    <a:rPr lang="ca-ES" b="0" i="1" smtClean="0">
                                      <a:solidFill>
                                        <a:schemeClr val="tx1"/>
                                      </a:solidFill>
                                      <a:latin typeface="Cambria Math" panose="02040503050406030204" pitchFamily="18" charset="0"/>
                                    </a:rPr>
                                    <m:t>   4</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−6</m:t>
                                  </m:r>
                                </m:e>
                                <m:e>
                                  <m:r>
                                    <a:rPr lang="ca-ES" b="0" i="1" smtClean="0">
                                      <a:solidFill>
                                        <a:schemeClr val="tx1"/>
                                      </a:solidFill>
                                      <a:latin typeface="Cambria Math" panose="02040503050406030204" pitchFamily="18" charset="0"/>
                                    </a:rPr>
                                    <m:t>−1</m:t>
                                  </m:r>
                                </m:e>
                                <m:e>
                                  <m:r>
                                    <a:rPr lang="ca-ES" b="0" i="1" smtClean="0">
                                      <a:solidFill>
                                        <a:schemeClr val="tx1"/>
                                      </a:solidFill>
                                      <a:latin typeface="Cambria Math" panose="02040503050406030204" pitchFamily="18" charset="0"/>
                                    </a:rPr>
                                    <m:t>   0</m:t>
                                  </m:r>
                                </m:e>
                                <m:e>
                                  <m:r>
                                    <a:rPr lang="ca-ES" b="0" i="1" smtClean="0">
                                      <a:solidFill>
                                        <a:schemeClr val="tx1"/>
                                      </a:solidFill>
                                      <a:latin typeface="Cambria Math" panose="02040503050406030204" pitchFamily="18" charset="0"/>
                                    </a:rPr>
                                    <m:t>   5</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   4</m:t>
                                  </m:r>
                                </m:e>
                                <m:e>
                                  <m:r>
                                    <a:rPr lang="ca-ES" b="0" i="1" smtClean="0">
                                      <a:solidFill>
                                        <a:schemeClr val="tx1"/>
                                      </a:solidFill>
                                      <a:latin typeface="Cambria Math" panose="02040503050406030204" pitchFamily="18" charset="0"/>
                                    </a:rPr>
                                    <m:t>   3</m:t>
                                  </m:r>
                                </m:e>
                                <m:e>
                                  <m:r>
                                    <a:rPr lang="ca-ES" b="0" i="1" smtClean="0">
                                      <a:solidFill>
                                        <a:schemeClr val="tx1"/>
                                      </a:solidFill>
                                      <a:latin typeface="Cambria Math" panose="02040503050406030204" pitchFamily="18" charset="0"/>
                                    </a:rPr>
                                    <m:t>   3</m:t>
                                  </m:r>
                                </m:e>
                                <m:e>
                                  <m:r>
                                    <a:rPr lang="ca-ES" b="0" i="1" smtClean="0">
                                      <a:solidFill>
                                        <a:schemeClr val="tx1"/>
                                      </a:solidFill>
                                      <a:latin typeface="Cambria Math" panose="02040503050406030204" pitchFamily="18" charset="0"/>
                                    </a:rPr>
                                    <m:t>−9</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   9</m:t>
                                  </m:r>
                                </m:e>
                                <m:e>
                                  <m:r>
                                    <a:rPr lang="ca-ES" b="0" i="1" smtClean="0">
                                      <a:solidFill>
                                        <a:schemeClr val="tx1"/>
                                      </a:solidFill>
                                      <a:latin typeface="Cambria Math" panose="02040503050406030204" pitchFamily="18" charset="0"/>
                                    </a:rPr>
                                    <m:t>   1</m:t>
                                  </m:r>
                                </m:e>
                                <m:e>
                                  <m:r>
                                    <a:rPr lang="ca-ES" b="0" i="1" smtClean="0">
                                      <a:solidFill>
                                        <a:schemeClr val="tx1"/>
                                      </a:solidFill>
                                      <a:latin typeface="Cambria Math" panose="02040503050406030204" pitchFamily="18" charset="0"/>
                                    </a:rPr>
                                    <m:t>−1</m:t>
                                  </m:r>
                                </m:e>
                                <m:e>
                                  <m:r>
                                    <a:rPr lang="ca-ES" b="0" i="1" smtClean="0">
                                      <a:solidFill>
                                        <a:schemeClr val="tx1"/>
                                      </a:solidFill>
                                      <a:latin typeface="Cambria Math" panose="02040503050406030204" pitchFamily="18" charset="0"/>
                                    </a:rPr>
                                    <m:t>−7</m:t>
                                  </m:r>
                                </m:e>
                              </m:eqArr>
                            </m:e>
                            <m:sup>
                              <m:r>
                                <a:rPr lang="ca-ES" b="0" i="1" smtClean="0">
                                  <a:solidFill>
                                    <a:schemeClr val="tx1"/>
                                  </a:solidFill>
                                  <a:latin typeface="Cambria Math" panose="02040503050406030204" pitchFamily="18" charset="0"/>
                                </a:rPr>
                                <m:t> </m:t>
                              </m:r>
                            </m:sup>
                          </m:sSup>
                        </m:e>
                      </m:d>
                    </m:oMath>
                  </m:oMathPara>
                </a14:m>
                <a:endParaRPr lang="ca-ES" dirty="0">
                  <a:solidFill>
                    <a:schemeClr val="tx1"/>
                  </a:solidFill>
                </a:endParaRPr>
              </a:p>
            </p:txBody>
          </p:sp>
        </mc:Choice>
        <mc:Fallback xmlns="">
          <p:sp>
            <p:nvSpPr>
              <p:cNvPr id="3" name="Retângulo 2">
                <a:extLst>
                  <a:ext uri="{FF2B5EF4-FFF2-40B4-BE49-F238E27FC236}">
                    <a16:creationId xmlns:a16="http://schemas.microsoft.com/office/drawing/2014/main" id="{F3E2CBEA-259C-4788-AA5A-61136C251624}"/>
                  </a:ext>
                </a:extLst>
              </p:cNvPr>
              <p:cNvSpPr>
                <a:spLocks noRot="1" noChangeAspect="1" noMove="1" noResize="1" noEditPoints="1" noAdjustHandles="1" noChangeArrowheads="1" noChangeShapeType="1" noTextEdit="1"/>
              </p:cNvSpPr>
              <p:nvPr/>
            </p:nvSpPr>
            <p:spPr>
              <a:xfrm>
                <a:off x="2336428" y="1852684"/>
                <a:ext cx="3380348" cy="1126975"/>
              </a:xfrm>
              <a:prstGeom prst="rect">
                <a:avLst/>
              </a:prstGeom>
              <a:blipFill>
                <a:blip r:embed="rId12"/>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2" name="Retângulo 31">
                <a:extLst>
                  <a:ext uri="{FF2B5EF4-FFF2-40B4-BE49-F238E27FC236}">
                    <a16:creationId xmlns:a16="http://schemas.microsoft.com/office/drawing/2014/main" id="{15B62E1D-3E06-4243-B054-A36B298248E3}"/>
                  </a:ext>
                </a:extLst>
              </p:cNvPr>
              <p:cNvSpPr/>
              <p:nvPr/>
            </p:nvSpPr>
            <p:spPr>
              <a:xfrm>
                <a:off x="6453011" y="1866225"/>
                <a:ext cx="3103990"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−9</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   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−7</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   9</m:t>
                                  </m:r>
                                </m:e>
                              </m:eqArr>
                            </m:e>
                            <m:sup>
                              <m:r>
                                <a:rPr lang="ca-ES" b="0" i="1" smtClean="0">
                                  <a:solidFill>
                                    <a:srgbClr val="0C2B8E"/>
                                  </a:solidFill>
                                  <a:latin typeface="Cambria Math" panose="02040503050406030204" pitchFamily="18" charset="0"/>
                                </a:rPr>
                                <m:t> </m:t>
                              </m:r>
                            </m:sup>
                          </m:sSup>
                        </m:e>
                      </m:d>
                    </m:oMath>
                  </m:oMathPara>
                </a14:m>
                <a:endParaRPr lang="ca-ES" dirty="0"/>
              </a:p>
            </p:txBody>
          </p:sp>
        </mc:Choice>
        <mc:Fallback xmlns="">
          <p:sp>
            <p:nvSpPr>
              <p:cNvPr id="32" name="Retângulo 31">
                <a:extLst>
                  <a:ext uri="{FF2B5EF4-FFF2-40B4-BE49-F238E27FC236}">
                    <a16:creationId xmlns:a16="http://schemas.microsoft.com/office/drawing/2014/main" id="{15B62E1D-3E06-4243-B054-A36B298248E3}"/>
                  </a:ext>
                </a:extLst>
              </p:cNvPr>
              <p:cNvSpPr>
                <a:spLocks noRot="1" noChangeAspect="1" noMove="1" noResize="1" noEditPoints="1" noAdjustHandles="1" noChangeArrowheads="1" noChangeShapeType="1" noTextEdit="1"/>
              </p:cNvSpPr>
              <p:nvPr/>
            </p:nvSpPr>
            <p:spPr>
              <a:xfrm>
                <a:off x="6453011" y="1866225"/>
                <a:ext cx="3103990" cy="1126975"/>
              </a:xfrm>
              <a:prstGeom prst="rect">
                <a:avLst/>
              </a:prstGeom>
              <a:blipFill>
                <a:blip r:embed="rId13"/>
                <a:stretch>
                  <a:fillRect/>
                </a:stretch>
              </a:blipFill>
            </p:spPr>
            <p:txBody>
              <a:bodyPr/>
              <a:lstStyle/>
              <a:p>
                <a:r>
                  <a:rPr lang="ca-ES">
                    <a:noFill/>
                  </a:rPr>
                  <a:t> </a:t>
                </a:r>
              </a:p>
            </p:txBody>
          </p:sp>
        </mc:Fallback>
      </mc:AlternateContent>
      <p:sp>
        <p:nvSpPr>
          <p:cNvPr id="34" name="Retângulo 33">
            <a:extLst>
              <a:ext uri="{FF2B5EF4-FFF2-40B4-BE49-F238E27FC236}">
                <a16:creationId xmlns:a16="http://schemas.microsoft.com/office/drawing/2014/main" id="{8D40D07D-AA9E-4D47-BA97-0D40108B5906}"/>
              </a:ext>
            </a:extLst>
          </p:cNvPr>
          <p:cNvSpPr/>
          <p:nvPr/>
        </p:nvSpPr>
        <p:spPr>
          <a:xfrm>
            <a:off x="2142866" y="964802"/>
            <a:ext cx="4903821" cy="646331"/>
          </a:xfrm>
          <a:prstGeom prst="rect">
            <a:avLst/>
          </a:prstGeom>
        </p:spPr>
        <p:txBody>
          <a:bodyPr wrap="square">
            <a:spAutoFit/>
          </a:bodyPr>
          <a:lstStyle/>
          <a:p>
            <a:pPr algn="just">
              <a:spcAft>
                <a:spcPts val="1200"/>
              </a:spcAft>
            </a:pPr>
            <a:r>
              <a:rPr lang="es-ES" dirty="0">
                <a:solidFill>
                  <a:srgbClr val="0C2B8E"/>
                </a:solidFill>
              </a:rPr>
              <a:t>La parte superior de la columna distinto de cero más a la izquierda es la </a:t>
            </a:r>
            <a:r>
              <a:rPr lang="es-ES" b="1" dirty="0">
                <a:solidFill>
                  <a:srgbClr val="0C2B8E"/>
                </a:solidFill>
              </a:rPr>
              <a:t>primera</a:t>
            </a:r>
            <a:r>
              <a:rPr lang="es-ES" dirty="0">
                <a:solidFill>
                  <a:srgbClr val="0C2B8E"/>
                </a:solidFill>
              </a:rPr>
              <a:t> </a:t>
            </a:r>
            <a:r>
              <a:rPr lang="es-ES" b="1" dirty="0">
                <a:solidFill>
                  <a:srgbClr val="0C2B8E"/>
                </a:solidFill>
              </a:rPr>
              <a:t>posición</a:t>
            </a:r>
            <a:r>
              <a:rPr lang="es-ES" dirty="0">
                <a:solidFill>
                  <a:srgbClr val="0C2B8E"/>
                </a:solidFill>
              </a:rPr>
              <a:t> </a:t>
            </a:r>
            <a:r>
              <a:rPr lang="es-ES" b="1" dirty="0">
                <a:solidFill>
                  <a:srgbClr val="0C2B8E"/>
                </a:solidFill>
              </a:rPr>
              <a:t>pivote</a:t>
            </a:r>
            <a:r>
              <a:rPr lang="es-ES" dirty="0">
                <a:solidFill>
                  <a:srgbClr val="0C2B8E"/>
                </a:solidFill>
              </a:rPr>
              <a:t>.</a:t>
            </a:r>
            <a:endParaRPr lang="ca-ES" sz="2400" dirty="0">
              <a:solidFill>
                <a:srgbClr val="0C2B8E"/>
              </a:solidFill>
            </a:endParaRPr>
          </a:p>
        </p:txBody>
      </p:sp>
      <p:sp>
        <p:nvSpPr>
          <p:cNvPr id="35" name="Retângulo 34">
            <a:extLst>
              <a:ext uri="{FF2B5EF4-FFF2-40B4-BE49-F238E27FC236}">
                <a16:creationId xmlns:a16="http://schemas.microsoft.com/office/drawing/2014/main" id="{E349EC00-0345-49A8-B226-7BD044BCA343}"/>
              </a:ext>
            </a:extLst>
          </p:cNvPr>
          <p:cNvSpPr/>
          <p:nvPr/>
        </p:nvSpPr>
        <p:spPr>
          <a:xfrm>
            <a:off x="2336428" y="3085246"/>
            <a:ext cx="4346262" cy="923330"/>
          </a:xfrm>
          <a:prstGeom prst="rect">
            <a:avLst/>
          </a:prstGeom>
        </p:spPr>
        <p:txBody>
          <a:bodyPr wrap="square">
            <a:spAutoFit/>
          </a:bodyPr>
          <a:lstStyle/>
          <a:p>
            <a:pPr algn="just"/>
            <a:r>
              <a:rPr lang="es-ES" dirty="0">
                <a:solidFill>
                  <a:srgbClr val="0C2B8E"/>
                </a:solidFill>
              </a:rPr>
              <a:t>En esta posición se debe colocar una </a:t>
            </a:r>
            <a:r>
              <a:rPr lang="es-ES" b="1" dirty="0">
                <a:solidFill>
                  <a:srgbClr val="0C2B8E"/>
                </a:solidFill>
              </a:rPr>
              <a:t>entrada distinto de cero</a:t>
            </a:r>
            <a:r>
              <a:rPr lang="es-ES" dirty="0">
                <a:solidFill>
                  <a:srgbClr val="0C2B8E"/>
                </a:solidFill>
              </a:rPr>
              <a:t>, o </a:t>
            </a:r>
            <a:r>
              <a:rPr lang="es-ES" b="1" dirty="0">
                <a:solidFill>
                  <a:srgbClr val="0C2B8E"/>
                </a:solidFill>
              </a:rPr>
              <a:t>pivote</a:t>
            </a:r>
            <a:r>
              <a:rPr lang="es-ES" dirty="0">
                <a:solidFill>
                  <a:srgbClr val="0C2B8E"/>
                </a:solidFill>
              </a:rPr>
              <a:t>, mediante </a:t>
            </a:r>
            <a:r>
              <a:rPr lang="es-ES" b="1" dirty="0">
                <a:solidFill>
                  <a:srgbClr val="0C2B8E"/>
                </a:solidFill>
              </a:rPr>
              <a:t>OEF</a:t>
            </a:r>
            <a:r>
              <a:rPr lang="es-ES" dirty="0">
                <a:solidFill>
                  <a:srgbClr val="0C2B8E"/>
                </a:solidFill>
              </a:rPr>
              <a:t> (vea la lección 12).</a:t>
            </a:r>
            <a:endParaRPr lang="ca-ES" dirty="0">
              <a:solidFill>
                <a:srgbClr val="0C2B8E"/>
              </a:solidFill>
            </a:endParaRPr>
          </a:p>
        </p:txBody>
      </p:sp>
      <p:sp>
        <p:nvSpPr>
          <p:cNvPr id="36" name="Retângulo 35">
            <a:extLst>
              <a:ext uri="{FF2B5EF4-FFF2-40B4-BE49-F238E27FC236}">
                <a16:creationId xmlns:a16="http://schemas.microsoft.com/office/drawing/2014/main" id="{F5CB1F01-1317-448B-8D94-4EEEBB9D274E}"/>
              </a:ext>
            </a:extLst>
          </p:cNvPr>
          <p:cNvSpPr/>
          <p:nvPr/>
        </p:nvSpPr>
        <p:spPr>
          <a:xfrm>
            <a:off x="3153170" y="1882527"/>
            <a:ext cx="277718" cy="275132"/>
          </a:xfrm>
          <a:prstGeom prst="rect">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5" name="Conexão reta 4">
            <a:extLst>
              <a:ext uri="{FF2B5EF4-FFF2-40B4-BE49-F238E27FC236}">
                <a16:creationId xmlns:a16="http://schemas.microsoft.com/office/drawing/2014/main" id="{F79B5162-314F-45C4-8874-479FB4036F8B}"/>
              </a:ext>
            </a:extLst>
          </p:cNvPr>
          <p:cNvCxnSpPr>
            <a:cxnSpLocks/>
          </p:cNvCxnSpPr>
          <p:nvPr/>
        </p:nvCxnSpPr>
        <p:spPr>
          <a:xfrm flipV="1">
            <a:off x="4407108" y="1586986"/>
            <a:ext cx="2275582" cy="17229"/>
          </a:xfrm>
          <a:prstGeom prst="line">
            <a:avLst/>
          </a:prstGeom>
          <a:ln w="28575">
            <a:solidFill>
              <a:srgbClr val="29A6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tângulo 36">
                <a:extLst>
                  <a:ext uri="{FF2B5EF4-FFF2-40B4-BE49-F238E27FC236}">
                    <a16:creationId xmlns:a16="http://schemas.microsoft.com/office/drawing/2014/main" id="{155D3EF0-8CDC-4E4D-B283-5DD87AA93216}"/>
                  </a:ext>
                </a:extLst>
              </p:cNvPr>
              <p:cNvSpPr/>
              <p:nvPr/>
            </p:nvSpPr>
            <p:spPr>
              <a:xfrm>
                <a:off x="5513358" y="2115188"/>
                <a:ext cx="1180451" cy="7043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ca-ES" sz="2800" i="1" smtClean="0">
                              <a:solidFill>
                                <a:srgbClr val="0C2B8E"/>
                              </a:solidFill>
                              <a:latin typeface="Cambria Math" panose="02040503050406030204" pitchFamily="18" charset="0"/>
                            </a:rPr>
                          </m:ctrlPr>
                        </m:funcPr>
                        <m:fName>
                          <m:limLow>
                            <m:limLowPr>
                              <m:ctrlPr>
                                <a:rPr lang="ca-ES" sz="2800" i="1" smtClean="0">
                                  <a:solidFill>
                                    <a:srgbClr val="0C2B8E"/>
                                  </a:solidFill>
                                  <a:latin typeface="Cambria Math" panose="02040503050406030204" pitchFamily="18" charset="0"/>
                                </a:rPr>
                              </m:ctrlPr>
                            </m:limLowPr>
                            <m:e>
                              <m:r>
                                <a:rPr lang="ca-ES" sz="2800" i="1" smtClean="0">
                                  <a:solidFill>
                                    <a:srgbClr val="0C2B8E"/>
                                  </a:solidFill>
                                  <a:latin typeface="Cambria Math" panose="02040503050406030204" pitchFamily="18" charset="0"/>
                                  <a:ea typeface="Cambria Math" panose="02040503050406030204" pitchFamily="18" charset="0"/>
                                </a:rPr>
                                <m:t>~</m:t>
                              </m:r>
                            </m:e>
                            <m:lim>
                              <m:sSub>
                                <m:sSubPr>
                                  <m:ctrlPr>
                                    <a:rPr lang="ca-ES" sz="2800" i="1" smtClean="0">
                                      <a:solidFill>
                                        <a:srgbClr val="0C2B8E"/>
                                      </a:solidFill>
                                      <a:latin typeface="Cambria Math" panose="02040503050406030204" pitchFamily="18" charset="0"/>
                                    </a:rPr>
                                  </m:ctrlPr>
                                </m:sSubPr>
                                <m:e>
                                  <m:r>
                                    <a:rPr lang="ca-ES" sz="2800" b="0" i="1" smtClean="0">
                                      <a:solidFill>
                                        <a:srgbClr val="0C2B8E"/>
                                      </a:solidFill>
                                      <a:latin typeface="Cambria Math" panose="02040503050406030204" pitchFamily="18" charset="0"/>
                                    </a:rPr>
                                    <m:t>𝐹</m:t>
                                  </m:r>
                                </m:e>
                                <m:sub>
                                  <m:r>
                                    <a:rPr lang="ca-ES" sz="2800" b="0" i="1" smtClean="0">
                                      <a:solidFill>
                                        <a:srgbClr val="0C2B8E"/>
                                      </a:solidFill>
                                      <a:latin typeface="Cambria Math" panose="02040503050406030204" pitchFamily="18" charset="0"/>
                                    </a:rPr>
                                    <m:t>1</m:t>
                                  </m:r>
                                </m:sub>
                              </m:sSub>
                              <m:r>
                                <a:rPr lang="ca-ES" sz="2800" i="1" smtClean="0">
                                  <a:solidFill>
                                    <a:srgbClr val="0C2B8E"/>
                                  </a:solidFill>
                                  <a:latin typeface="Cambria Math" panose="02040503050406030204" pitchFamily="18" charset="0"/>
                                  <a:ea typeface="Cambria Math" panose="02040503050406030204" pitchFamily="18" charset="0"/>
                                </a:rPr>
                                <m:t>↔</m:t>
                              </m:r>
                              <m:sSub>
                                <m:sSubPr>
                                  <m:ctrlPr>
                                    <a:rPr lang="ca-ES" sz="2800" i="1">
                                      <a:solidFill>
                                        <a:srgbClr val="0C2B8E"/>
                                      </a:solidFill>
                                      <a:latin typeface="Cambria Math" panose="02040503050406030204" pitchFamily="18" charset="0"/>
                                    </a:rPr>
                                  </m:ctrlPr>
                                </m:sSubPr>
                                <m:e>
                                  <m:r>
                                    <a:rPr lang="ca-ES" sz="2800" b="0" i="1" smtClean="0">
                                      <a:solidFill>
                                        <a:srgbClr val="0C2B8E"/>
                                      </a:solidFill>
                                      <a:latin typeface="Cambria Math" panose="02040503050406030204" pitchFamily="18" charset="0"/>
                                    </a:rPr>
                                    <m:t>𝐹</m:t>
                                  </m:r>
                                </m:e>
                                <m:sub>
                                  <m:r>
                                    <a:rPr lang="ca-ES" sz="2800" b="0" i="1" smtClean="0">
                                      <a:solidFill>
                                        <a:srgbClr val="0C2B8E"/>
                                      </a:solidFill>
                                      <a:latin typeface="Cambria Math" panose="02040503050406030204" pitchFamily="18" charset="0"/>
                                    </a:rPr>
                                    <m:t>4</m:t>
                                  </m:r>
                                </m:sub>
                              </m:sSub>
                            </m:lim>
                          </m:limLow>
                        </m:fName>
                        <m:e>
                          <m:r>
                            <a:rPr lang="ca-ES" sz="2800" b="0" i="1" smtClean="0">
                              <a:solidFill>
                                <a:srgbClr val="0C2B8E"/>
                              </a:solidFill>
                              <a:latin typeface="Cambria Math" panose="02040503050406030204" pitchFamily="18" charset="0"/>
                            </a:rPr>
                            <m:t> </m:t>
                          </m:r>
                        </m:e>
                      </m:func>
                    </m:oMath>
                  </m:oMathPara>
                </a14:m>
                <a:endParaRPr lang="ca-ES" sz="2800" dirty="0"/>
              </a:p>
            </p:txBody>
          </p:sp>
        </mc:Choice>
        <mc:Fallback xmlns="">
          <p:sp>
            <p:nvSpPr>
              <p:cNvPr id="37" name="Retângulo 36">
                <a:extLst>
                  <a:ext uri="{FF2B5EF4-FFF2-40B4-BE49-F238E27FC236}">
                    <a16:creationId xmlns:a16="http://schemas.microsoft.com/office/drawing/2014/main" id="{155D3EF0-8CDC-4E4D-B283-5DD87AA93216}"/>
                  </a:ext>
                </a:extLst>
              </p:cNvPr>
              <p:cNvSpPr>
                <a:spLocks noRot="1" noChangeAspect="1" noMove="1" noResize="1" noEditPoints="1" noAdjustHandles="1" noChangeArrowheads="1" noChangeShapeType="1" noTextEdit="1"/>
              </p:cNvSpPr>
              <p:nvPr/>
            </p:nvSpPr>
            <p:spPr>
              <a:xfrm>
                <a:off x="5513358" y="2115188"/>
                <a:ext cx="1180451" cy="704360"/>
              </a:xfrm>
              <a:prstGeom prst="rect">
                <a:avLst/>
              </a:prstGeom>
              <a:blipFill>
                <a:blip r:embed="rId14"/>
                <a:stretch>
                  <a:fillRect/>
                </a:stretch>
              </a:blipFill>
            </p:spPr>
            <p:txBody>
              <a:bodyPr/>
              <a:lstStyle/>
              <a:p>
                <a:r>
                  <a:rPr lang="ca-ES">
                    <a:noFill/>
                  </a:rPr>
                  <a:t> </a:t>
                </a:r>
              </a:p>
            </p:txBody>
          </p:sp>
        </mc:Fallback>
      </mc:AlternateContent>
      <p:sp>
        <p:nvSpPr>
          <p:cNvPr id="40" name="Retângulo 39">
            <a:extLst>
              <a:ext uri="{FF2B5EF4-FFF2-40B4-BE49-F238E27FC236}">
                <a16:creationId xmlns:a16="http://schemas.microsoft.com/office/drawing/2014/main" id="{3DA373C3-C20B-48FE-8F3C-75DE757A2635}"/>
              </a:ext>
            </a:extLst>
          </p:cNvPr>
          <p:cNvSpPr/>
          <p:nvPr/>
        </p:nvSpPr>
        <p:spPr>
          <a:xfrm>
            <a:off x="2336427" y="3994690"/>
            <a:ext cx="4225147" cy="646331"/>
          </a:xfrm>
          <a:prstGeom prst="rect">
            <a:avLst/>
          </a:prstGeom>
        </p:spPr>
        <p:txBody>
          <a:bodyPr wrap="square">
            <a:spAutoFit/>
          </a:bodyPr>
          <a:lstStyle/>
          <a:p>
            <a:pPr algn="just">
              <a:spcAft>
                <a:spcPts val="1200"/>
              </a:spcAft>
            </a:pPr>
            <a:r>
              <a:rPr lang="es-ES" dirty="0">
                <a:solidFill>
                  <a:srgbClr val="0C2B8E"/>
                </a:solidFill>
              </a:rPr>
              <a:t>Una buena opción, pero lejos de ser la única, es un </a:t>
            </a:r>
            <a:r>
              <a:rPr lang="es-ES" b="1" dirty="0">
                <a:solidFill>
                  <a:srgbClr val="0C2B8E"/>
                </a:solidFill>
              </a:rPr>
              <a:t>intercambio</a:t>
            </a:r>
            <a:r>
              <a:rPr lang="es-ES" dirty="0">
                <a:solidFill>
                  <a:srgbClr val="0C2B8E"/>
                </a:solidFill>
              </a:rPr>
              <a:t> </a:t>
            </a:r>
            <a:r>
              <a:rPr lang="es-ES" b="1" dirty="0">
                <a:solidFill>
                  <a:srgbClr val="0C2B8E"/>
                </a:solidFill>
              </a:rPr>
              <a:t>de</a:t>
            </a:r>
            <a:r>
              <a:rPr lang="es-ES" dirty="0">
                <a:solidFill>
                  <a:srgbClr val="0C2B8E"/>
                </a:solidFill>
              </a:rPr>
              <a:t> </a:t>
            </a:r>
            <a:r>
              <a:rPr lang="es-ES" b="1" dirty="0">
                <a:solidFill>
                  <a:srgbClr val="0C2B8E"/>
                </a:solidFill>
              </a:rPr>
              <a:t>filas</a:t>
            </a:r>
            <a:r>
              <a:rPr lang="es-ES" dirty="0">
                <a:solidFill>
                  <a:srgbClr val="0C2B8E"/>
                </a:solidFill>
              </a:rPr>
              <a:t>.</a:t>
            </a:r>
            <a:endParaRPr lang="ca-ES" dirty="0">
              <a:solidFill>
                <a:srgbClr val="0C2B8E"/>
              </a:solidFill>
            </a:endParaRPr>
          </a:p>
        </p:txBody>
      </p:sp>
      <mc:AlternateContent xmlns:mc="http://schemas.openxmlformats.org/markup-compatibility/2006" xmlns:a14="http://schemas.microsoft.com/office/drawing/2010/main">
        <mc:Choice Requires="a14">
          <p:sp>
            <p:nvSpPr>
              <p:cNvPr id="41" name="Retângulo 40">
                <a:extLst>
                  <a:ext uri="{FF2B5EF4-FFF2-40B4-BE49-F238E27FC236}">
                    <a16:creationId xmlns:a16="http://schemas.microsoft.com/office/drawing/2014/main" id="{34B053C8-28BE-4C59-B404-0ED4085FE07E}"/>
                  </a:ext>
                </a:extLst>
              </p:cNvPr>
              <p:cNvSpPr/>
              <p:nvPr/>
            </p:nvSpPr>
            <p:spPr>
              <a:xfrm>
                <a:off x="2324937" y="4747823"/>
                <a:ext cx="4236637" cy="1631216"/>
              </a:xfrm>
              <a:prstGeom prst="rect">
                <a:avLst/>
              </a:prstGeom>
            </p:spPr>
            <p:txBody>
              <a:bodyPr wrap="square">
                <a:spAutoFit/>
              </a:bodyPr>
              <a:lstStyle/>
              <a:p>
                <a:pPr algn="just">
                  <a:spcAft>
                    <a:spcPts val="1200"/>
                  </a:spcAft>
                </a:pPr>
                <a:r>
                  <a:rPr lang="ca-ES" dirty="0">
                    <a:solidFill>
                      <a:srgbClr val="0C2B8E"/>
                    </a:solidFill>
                  </a:rPr>
                  <a:t>Intercambiar, por </a:t>
                </a:r>
                <a:r>
                  <a:rPr lang="ca-ES" dirty="0" err="1">
                    <a:solidFill>
                      <a:srgbClr val="0C2B8E"/>
                    </a:solidFill>
                  </a:rPr>
                  <a:t>ejemplo</a:t>
                </a:r>
                <a:r>
                  <a:rPr lang="ca-ES" dirty="0">
                    <a:solidFill>
                      <a:srgbClr val="0C2B8E"/>
                    </a:solidFill>
                  </a:rPr>
                  <a:t>, las </a:t>
                </a:r>
                <a:r>
                  <a:rPr lang="ca-ES" dirty="0" err="1">
                    <a:solidFill>
                      <a:srgbClr val="0C2B8E"/>
                    </a:solidFill>
                  </a:rPr>
                  <a:t>filas</a:t>
                </a:r>
                <a:r>
                  <a:rPr lang="ca-ES" dirty="0">
                    <a:solidFill>
                      <a:srgbClr val="0C2B8E"/>
                    </a:solidFill>
                  </a:rPr>
                  <a:t> 1 y 4…</a:t>
                </a:r>
              </a:p>
              <a:p>
                <a:pPr algn="just">
                  <a:spcAft>
                    <a:spcPts val="1200"/>
                  </a:spcAft>
                </a:pPr>
                <a:r>
                  <a:rPr lang="ca-ES" b="1" u="sng" dirty="0">
                    <a:solidFill>
                      <a:srgbClr val="0C2B8E"/>
                    </a:solidFill>
                    <a:effectLst>
                      <a:outerShdw blurRad="38100" dist="38100" dir="2700000" algn="tl">
                        <a:srgbClr val="000000">
                          <a:alpha val="43137"/>
                        </a:srgbClr>
                      </a:outerShdw>
                    </a:effectLst>
                  </a:rPr>
                  <a:t>OBSERVE QUE:</a:t>
                </a:r>
                <a:r>
                  <a:rPr lang="ca-ES" b="1" dirty="0">
                    <a:solidFill>
                      <a:srgbClr val="0C2B8E"/>
                    </a:solidFill>
                    <a:effectLst>
                      <a:outerShdw blurRad="38100" dist="38100" dir="2700000" algn="tl">
                        <a:srgbClr val="000000">
                          <a:alpha val="43137"/>
                        </a:srgbClr>
                      </a:outerShdw>
                    </a:effectLst>
                  </a:rPr>
                  <a:t> </a:t>
                </a:r>
                <a:r>
                  <a:rPr lang="ca-ES" dirty="0">
                    <a:solidFill>
                      <a:srgbClr val="0C2B8E"/>
                    </a:solidFill>
                  </a:rPr>
                  <a:t> </a:t>
                </a:r>
                <a14:m>
                  <m:oMath xmlns:m="http://schemas.openxmlformats.org/officeDocument/2006/math">
                    <m:r>
                      <a:rPr lang="ca-ES" b="1" i="1">
                        <a:solidFill>
                          <a:srgbClr val="0C2B8E"/>
                        </a:solidFill>
                        <a:latin typeface="Cambria Math" panose="02040503050406030204" pitchFamily="18" charset="0"/>
                      </a:rPr>
                      <m:t>𝟏</m:t>
                    </m:r>
                  </m:oMath>
                </a14:m>
                <a:r>
                  <a:rPr lang="ca-ES" b="1" dirty="0">
                    <a:solidFill>
                      <a:srgbClr val="0C2B8E"/>
                    </a:solidFill>
                  </a:rPr>
                  <a:t> </a:t>
                </a:r>
                <a:r>
                  <a:rPr lang="ca-ES" dirty="0">
                    <a:solidFill>
                      <a:srgbClr val="0C2B8E"/>
                    </a:solidFill>
                  </a:rPr>
                  <a:t>y </a:t>
                </a:r>
                <a14:m>
                  <m:oMath xmlns:m="http://schemas.openxmlformats.org/officeDocument/2006/math">
                    <m:r>
                      <a:rPr lang="ca-ES" b="1" i="1">
                        <a:solidFill>
                          <a:srgbClr val="0C2B8E"/>
                        </a:solidFill>
                        <a:latin typeface="Cambria Math" panose="02040503050406030204" pitchFamily="18" charset="0"/>
                      </a:rPr>
                      <m:t>−</m:t>
                    </m:r>
                    <m:r>
                      <a:rPr lang="ca-ES" b="1" i="1">
                        <a:solidFill>
                          <a:srgbClr val="0C2B8E"/>
                        </a:solidFill>
                        <a:latin typeface="Cambria Math" panose="02040503050406030204" pitchFamily="18" charset="0"/>
                      </a:rPr>
                      <m:t>𝟏</m:t>
                    </m:r>
                    <m:r>
                      <a:rPr lang="ca-ES" i="1">
                        <a:solidFill>
                          <a:srgbClr val="0C2B8E"/>
                        </a:solidFill>
                        <a:latin typeface="Cambria Math" panose="02040503050406030204" pitchFamily="18" charset="0"/>
                      </a:rPr>
                      <m:t> </m:t>
                    </m:r>
                  </m:oMath>
                </a14:m>
                <a:r>
                  <a:rPr lang="ca-ES" dirty="0">
                    <a:solidFill>
                      <a:srgbClr val="0C2B8E"/>
                    </a:solidFill>
                  </a:rPr>
                  <a:t>¡son las </a:t>
                </a:r>
                <a:r>
                  <a:rPr lang="ca-ES" b="1" dirty="0">
                    <a:solidFill>
                      <a:srgbClr val="0C2B8E"/>
                    </a:solidFill>
                  </a:rPr>
                  <a:t>“</a:t>
                </a:r>
                <a:r>
                  <a:rPr lang="ca-ES" b="1" dirty="0" err="1">
                    <a:solidFill>
                      <a:srgbClr val="0C2B8E"/>
                    </a:solidFill>
                  </a:rPr>
                  <a:t>mejores</a:t>
                </a:r>
                <a:r>
                  <a:rPr lang="ca-ES" b="1" dirty="0">
                    <a:solidFill>
                      <a:srgbClr val="0C2B8E"/>
                    </a:solidFill>
                  </a:rPr>
                  <a:t>” </a:t>
                </a:r>
                <a:r>
                  <a:rPr lang="ca-ES" b="1" dirty="0" err="1">
                    <a:solidFill>
                      <a:srgbClr val="0C2B8E"/>
                    </a:solidFill>
                  </a:rPr>
                  <a:t>elecciones</a:t>
                </a:r>
                <a:r>
                  <a:rPr lang="ca-ES" b="1" dirty="0">
                    <a:solidFill>
                      <a:srgbClr val="0C2B8E"/>
                    </a:solidFill>
                  </a:rPr>
                  <a:t> para el </a:t>
                </a:r>
                <a:r>
                  <a:rPr lang="ca-ES" b="1" dirty="0" err="1">
                    <a:solidFill>
                      <a:srgbClr val="0C2B8E"/>
                    </a:solidFill>
                  </a:rPr>
                  <a:t>pívote</a:t>
                </a:r>
                <a:r>
                  <a:rPr lang="ca-ES" dirty="0">
                    <a:solidFill>
                      <a:srgbClr val="0C2B8E"/>
                    </a:solidFill>
                  </a:rPr>
                  <a:t> </a:t>
                </a:r>
                <a:r>
                  <a:rPr lang="ca-ES" dirty="0" err="1">
                    <a:solidFill>
                      <a:srgbClr val="0C2B8E"/>
                    </a:solidFill>
                  </a:rPr>
                  <a:t>ya</a:t>
                </a:r>
                <a:r>
                  <a:rPr lang="ca-ES" dirty="0">
                    <a:solidFill>
                      <a:srgbClr val="0C2B8E"/>
                    </a:solidFill>
                  </a:rPr>
                  <a:t> que los </a:t>
                </a:r>
                <a:r>
                  <a:rPr lang="ca-ES" dirty="0" err="1">
                    <a:solidFill>
                      <a:srgbClr val="0C2B8E"/>
                    </a:solidFill>
                  </a:rPr>
                  <a:t>cálculos</a:t>
                </a:r>
                <a:r>
                  <a:rPr lang="ca-ES" dirty="0">
                    <a:solidFill>
                      <a:srgbClr val="0C2B8E"/>
                    </a:solidFill>
                  </a:rPr>
                  <a:t> </a:t>
                </a:r>
                <a:r>
                  <a:rPr lang="ca-ES" dirty="0" err="1">
                    <a:solidFill>
                      <a:srgbClr val="0C2B8E"/>
                    </a:solidFill>
                  </a:rPr>
                  <a:t>mentales</a:t>
                </a:r>
                <a:r>
                  <a:rPr lang="ca-ES" dirty="0">
                    <a:solidFill>
                      <a:srgbClr val="0C2B8E"/>
                    </a:solidFill>
                  </a:rPr>
                  <a:t> en los </a:t>
                </a:r>
                <a:r>
                  <a:rPr lang="ca-ES" dirty="0" err="1">
                    <a:solidFill>
                      <a:srgbClr val="0C2B8E"/>
                    </a:solidFill>
                  </a:rPr>
                  <a:t>siguientes</a:t>
                </a:r>
                <a:r>
                  <a:rPr lang="ca-ES" dirty="0">
                    <a:solidFill>
                      <a:srgbClr val="0C2B8E"/>
                    </a:solidFill>
                  </a:rPr>
                  <a:t> </a:t>
                </a:r>
                <a:r>
                  <a:rPr lang="ca-ES" dirty="0" err="1">
                    <a:solidFill>
                      <a:srgbClr val="0C2B8E"/>
                    </a:solidFill>
                  </a:rPr>
                  <a:t>pasos</a:t>
                </a:r>
                <a:r>
                  <a:rPr lang="ca-ES" dirty="0">
                    <a:solidFill>
                      <a:srgbClr val="0C2B8E"/>
                    </a:solidFill>
                  </a:rPr>
                  <a:t> no </a:t>
                </a:r>
                <a:r>
                  <a:rPr lang="ca-ES" dirty="0" err="1">
                    <a:solidFill>
                      <a:srgbClr val="0C2B8E"/>
                    </a:solidFill>
                  </a:rPr>
                  <a:t>implicarán</a:t>
                </a:r>
                <a:r>
                  <a:rPr lang="ca-ES" dirty="0">
                    <a:solidFill>
                      <a:srgbClr val="0C2B8E"/>
                    </a:solidFill>
                  </a:rPr>
                  <a:t> fracciones!... </a:t>
                </a:r>
                <a:endParaRPr lang="ca-ES" sz="2400" dirty="0">
                  <a:solidFill>
                    <a:srgbClr val="0C2B8E"/>
                  </a:solidFill>
                </a:endParaRPr>
              </a:p>
            </p:txBody>
          </p:sp>
        </mc:Choice>
        <mc:Fallback xmlns="">
          <p:sp>
            <p:nvSpPr>
              <p:cNvPr id="41" name="Retângulo 40">
                <a:extLst>
                  <a:ext uri="{FF2B5EF4-FFF2-40B4-BE49-F238E27FC236}">
                    <a16:creationId xmlns:a16="http://schemas.microsoft.com/office/drawing/2014/main" id="{34B053C8-28BE-4C59-B404-0ED4085FE07E}"/>
                  </a:ext>
                </a:extLst>
              </p:cNvPr>
              <p:cNvSpPr>
                <a:spLocks noRot="1" noChangeAspect="1" noMove="1" noResize="1" noEditPoints="1" noAdjustHandles="1" noChangeArrowheads="1" noChangeShapeType="1" noTextEdit="1"/>
              </p:cNvSpPr>
              <p:nvPr/>
            </p:nvSpPr>
            <p:spPr>
              <a:xfrm>
                <a:off x="2324937" y="4747823"/>
                <a:ext cx="4236637" cy="1631216"/>
              </a:xfrm>
              <a:prstGeom prst="rect">
                <a:avLst/>
              </a:prstGeom>
              <a:blipFill>
                <a:blip r:embed="rId15"/>
                <a:stretch>
                  <a:fillRect l="-1295" t="-2247" r="-1295" b="-5243"/>
                </a:stretch>
              </a:blipFill>
            </p:spPr>
            <p:txBody>
              <a:bodyPr/>
              <a:lstStyle/>
              <a:p>
                <a:r>
                  <a:rPr lang="ca-ES">
                    <a:noFill/>
                  </a:rPr>
                  <a:t> </a:t>
                </a:r>
              </a:p>
            </p:txBody>
          </p:sp>
        </mc:Fallback>
      </mc:AlternateContent>
      <p:pic>
        <p:nvPicPr>
          <p:cNvPr id="12" name="Imagem 11">
            <a:extLst>
              <a:ext uri="{FF2B5EF4-FFF2-40B4-BE49-F238E27FC236}">
                <a16:creationId xmlns:a16="http://schemas.microsoft.com/office/drawing/2014/main" id="{476BD4D3-F0BF-49B3-AE2A-55AAC8453793}"/>
              </a:ext>
            </a:extLst>
          </p:cNvPr>
          <p:cNvPicPr>
            <a:picLocks noChangeAspect="1"/>
          </p:cNvPicPr>
          <p:nvPr>
            <p:custDataLst>
              <p:tags r:id="rId1"/>
            </p:custDataLst>
          </p:nvPr>
        </p:nvPicPr>
        <p:blipFill>
          <a:blip r:embed="rId16">
            <a:extLst>
              <a:ext uri="{28A0092B-C50C-407E-A947-70E740481C1C}">
                <a14:useLocalDpi xmlns:a14="http://schemas.microsoft.com/office/drawing/2010/main" val="0"/>
              </a:ext>
            </a:extLst>
          </a:blip>
          <a:stretch>
            <a:fillRect/>
          </a:stretch>
        </p:blipFill>
        <p:spPr>
          <a:xfrm>
            <a:off x="10089810" y="1737668"/>
            <a:ext cx="1525905" cy="4572000"/>
          </a:xfrm>
          <a:prstGeom prst="rect">
            <a:avLst/>
          </a:prstGeom>
        </p:spPr>
      </p:pic>
      <p:sp>
        <p:nvSpPr>
          <p:cNvPr id="38" name="Retângulo 37">
            <a:extLst>
              <a:ext uri="{FF2B5EF4-FFF2-40B4-BE49-F238E27FC236}">
                <a16:creationId xmlns:a16="http://schemas.microsoft.com/office/drawing/2014/main" id="{4CAFF08E-0A5A-4E73-AA7D-231EF36CD61C}"/>
              </a:ext>
            </a:extLst>
          </p:cNvPr>
          <p:cNvSpPr/>
          <p:nvPr/>
        </p:nvSpPr>
        <p:spPr>
          <a:xfrm>
            <a:off x="6856681" y="1892301"/>
            <a:ext cx="277718" cy="275132"/>
          </a:xfrm>
          <a:prstGeom prst="rect">
            <a:avLst/>
          </a:prstGeom>
          <a:noFill/>
          <a:ln w="1905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9" name="Conexão reta unidirecional 8">
            <a:extLst>
              <a:ext uri="{FF2B5EF4-FFF2-40B4-BE49-F238E27FC236}">
                <a16:creationId xmlns:a16="http://schemas.microsoft.com/office/drawing/2014/main" id="{4E4CF825-8ED9-4C4D-B754-53FDB4B76B43}"/>
              </a:ext>
            </a:extLst>
          </p:cNvPr>
          <p:cNvCxnSpPr/>
          <p:nvPr/>
        </p:nvCxnSpPr>
        <p:spPr>
          <a:xfrm>
            <a:off x="7020026" y="1544029"/>
            <a:ext cx="0" cy="342262"/>
          </a:xfrm>
          <a:prstGeom prst="straightConnector1">
            <a:avLst/>
          </a:prstGeom>
          <a:ln w="19050">
            <a:solidFill>
              <a:srgbClr val="29A6FF"/>
            </a:solidFill>
            <a:tailEnd type="triangle"/>
          </a:ln>
        </p:spPr>
        <p:style>
          <a:lnRef idx="1">
            <a:schemeClr val="accent1"/>
          </a:lnRef>
          <a:fillRef idx="0">
            <a:schemeClr val="accent1"/>
          </a:fillRef>
          <a:effectRef idx="0">
            <a:schemeClr val="accent1"/>
          </a:effectRef>
          <a:fontRef idx="minor">
            <a:schemeClr val="tx1"/>
          </a:fontRef>
        </p:style>
      </p:cxnSp>
      <p:sp>
        <p:nvSpPr>
          <p:cNvPr id="11" name="Retângulo 10">
            <a:extLst>
              <a:ext uri="{FF2B5EF4-FFF2-40B4-BE49-F238E27FC236}">
                <a16:creationId xmlns:a16="http://schemas.microsoft.com/office/drawing/2014/main" id="{E7351602-1A34-4BB3-99D1-96AE901828D8}"/>
              </a:ext>
            </a:extLst>
          </p:cNvPr>
          <p:cNvSpPr/>
          <p:nvPr/>
        </p:nvSpPr>
        <p:spPr>
          <a:xfrm>
            <a:off x="6682690" y="1234882"/>
            <a:ext cx="787267" cy="369332"/>
          </a:xfrm>
          <a:prstGeom prst="rect">
            <a:avLst/>
          </a:prstGeom>
        </p:spPr>
        <p:txBody>
          <a:bodyPr wrap="none">
            <a:spAutoFit/>
          </a:bodyPr>
          <a:lstStyle/>
          <a:p>
            <a:r>
              <a:rPr lang="ca-ES" b="1" dirty="0" err="1">
                <a:solidFill>
                  <a:srgbClr val="29A6FF"/>
                </a:solidFill>
              </a:rPr>
              <a:t>Pivote</a:t>
            </a:r>
            <a:endParaRPr lang="ca-ES" dirty="0">
              <a:solidFill>
                <a:srgbClr val="29A6FF"/>
              </a:solidFill>
            </a:endParaRPr>
          </a:p>
        </p:txBody>
      </p:sp>
      <p:cxnSp>
        <p:nvCxnSpPr>
          <p:cNvPr id="44" name="Conexão reta unidirecional 43">
            <a:extLst>
              <a:ext uri="{FF2B5EF4-FFF2-40B4-BE49-F238E27FC236}">
                <a16:creationId xmlns:a16="http://schemas.microsoft.com/office/drawing/2014/main" id="{3EB19E90-61B6-40FE-95E4-106CB503313E}"/>
              </a:ext>
            </a:extLst>
          </p:cNvPr>
          <p:cNvCxnSpPr>
            <a:cxnSpLocks/>
          </p:cNvCxnSpPr>
          <p:nvPr/>
        </p:nvCxnSpPr>
        <p:spPr>
          <a:xfrm flipV="1">
            <a:off x="7020026" y="3055414"/>
            <a:ext cx="0" cy="342262"/>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5" name="Retângulo 44">
            <a:extLst>
              <a:ext uri="{FF2B5EF4-FFF2-40B4-BE49-F238E27FC236}">
                <a16:creationId xmlns:a16="http://schemas.microsoft.com/office/drawing/2014/main" id="{F6A51A6F-5F27-469D-97C7-FA7B6DBB68A9}"/>
              </a:ext>
            </a:extLst>
          </p:cNvPr>
          <p:cNvSpPr/>
          <p:nvPr/>
        </p:nvSpPr>
        <p:spPr>
          <a:xfrm>
            <a:off x="6692738" y="3308977"/>
            <a:ext cx="1689758" cy="369332"/>
          </a:xfrm>
          <a:prstGeom prst="rect">
            <a:avLst/>
          </a:prstGeom>
        </p:spPr>
        <p:txBody>
          <a:bodyPr wrap="none">
            <a:spAutoFit/>
          </a:bodyPr>
          <a:lstStyle/>
          <a:p>
            <a:r>
              <a:rPr lang="ca-ES" b="1" dirty="0">
                <a:solidFill>
                  <a:schemeClr val="accent6"/>
                </a:solidFill>
              </a:rPr>
              <a:t>Columna </a:t>
            </a:r>
            <a:r>
              <a:rPr lang="ca-ES" b="1" dirty="0" err="1">
                <a:solidFill>
                  <a:schemeClr val="accent6"/>
                </a:solidFill>
              </a:rPr>
              <a:t>Pivote</a:t>
            </a:r>
            <a:endParaRPr lang="ca-ES" dirty="0">
              <a:solidFill>
                <a:schemeClr val="accent6"/>
              </a:solidFill>
            </a:endParaRPr>
          </a:p>
        </p:txBody>
      </p:sp>
      <p:sp>
        <p:nvSpPr>
          <p:cNvPr id="39" name="Retângulo: Cantos Arredondados 17">
            <a:hlinkClick r:id="rId17" action="ppaction://hlinksldjump"/>
            <a:extLst>
              <a:ext uri="{FF2B5EF4-FFF2-40B4-BE49-F238E27FC236}">
                <a16:creationId xmlns:a16="http://schemas.microsoft.com/office/drawing/2014/main" id="{A0DEF664-3888-45DD-9B40-D20BCB403873}"/>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135553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3"/>
                                        </p:tgtEl>
                                      </p:cBhvr>
                                    </p:animEffect>
                                    <p:set>
                                      <p:cBhvr>
                                        <p:cTn id="10" dur="1" fill="hold">
                                          <p:stCondLst>
                                            <p:cond delay="499"/>
                                          </p:stCondLst>
                                        </p:cTn>
                                        <p:tgtEl>
                                          <p:spTgt spid="4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9"/>
                                        </p:tgtEl>
                                      </p:cBhvr>
                                    </p:animEffect>
                                    <p:set>
                                      <p:cBhvr>
                                        <p:cTn id="19" dur="1" fill="hold">
                                          <p:stCondLst>
                                            <p:cond delay="499"/>
                                          </p:stCondLst>
                                        </p:cTn>
                                        <p:tgtEl>
                                          <p:spTgt spid="4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40"/>
                                        </p:tgtEl>
                                      </p:cBhvr>
                                    </p:animEffect>
                                    <p:set>
                                      <p:cBhvr>
                                        <p:cTn id="28" dur="1" fill="hold">
                                          <p:stCondLst>
                                            <p:cond delay="499"/>
                                          </p:stCondLst>
                                        </p:cTn>
                                        <p:tgtEl>
                                          <p:spTgt spid="4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42" grpId="0" animBg="1"/>
      <p:bldP spid="43" grpId="0" animBg="1"/>
      <p:bldP spid="35" grpId="0"/>
      <p:bldP spid="36" grpId="0" animBg="1"/>
      <p:bldP spid="40" grpId="0"/>
      <p:bldP spid="41" grpId="0"/>
      <p:bldP spid="38" grpId="0" animBg="1"/>
      <p:bldP spid="11" grpId="1"/>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 name="Retângulo: Cantos Arredondados 24">
            <a:extLst>
              <a:ext uri="{FF2B5EF4-FFF2-40B4-BE49-F238E27FC236}">
                <a16:creationId xmlns:a16="http://schemas.microsoft.com/office/drawing/2014/main" id="{D2FFAB0F-B4E4-4141-9AED-8502BA9B24CA}"/>
              </a:ext>
            </a:extLst>
          </p:cNvPr>
          <p:cNvSpPr/>
          <p:nvPr/>
        </p:nvSpPr>
        <p:spPr>
          <a:xfrm>
            <a:off x="2078403" y="277288"/>
            <a:ext cx="9835419" cy="6475203"/>
          </a:xfrm>
          <a:prstGeom prst="roundRect">
            <a:avLst>
              <a:gd name="adj" fmla="val 3673"/>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52" name="Retângulo 51">
            <a:extLst>
              <a:ext uri="{FF2B5EF4-FFF2-40B4-BE49-F238E27FC236}">
                <a16:creationId xmlns:a16="http://schemas.microsoft.com/office/drawing/2014/main" id="{286D308E-63C5-47F1-9E0E-F3531A9487D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7" name="Retângulo 56">
            <a:extLst>
              <a:ext uri="{FF2B5EF4-FFF2-40B4-BE49-F238E27FC236}">
                <a16:creationId xmlns:a16="http://schemas.microsoft.com/office/drawing/2014/main" id="{D4CCDC74-EF03-4584-9023-5A7002263115}"/>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58" name="Imagem 57">
            <a:extLst>
              <a:ext uri="{FF2B5EF4-FFF2-40B4-BE49-F238E27FC236}">
                <a16:creationId xmlns:a16="http://schemas.microsoft.com/office/drawing/2014/main" id="{AA49F40B-4EED-4127-9995-C8AC9400F2B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59" name="Conexão reta 58">
            <a:extLst>
              <a:ext uri="{FF2B5EF4-FFF2-40B4-BE49-F238E27FC236}">
                <a16:creationId xmlns:a16="http://schemas.microsoft.com/office/drawing/2014/main" id="{A2760DBB-EBA6-49AA-9F22-3CB1272274CE}"/>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0" name="Conexão reta 59">
            <a:extLst>
              <a:ext uri="{FF2B5EF4-FFF2-40B4-BE49-F238E27FC236}">
                <a16:creationId xmlns:a16="http://schemas.microsoft.com/office/drawing/2014/main" id="{F2AAEAA8-F003-4A11-BD60-DEB920BA3660}"/>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1" name="Retângulo: Cantos Arredondados 60">
            <a:hlinkClick r:id="rId6" action="ppaction://hlinksldjump"/>
            <a:extLst>
              <a:ext uri="{FF2B5EF4-FFF2-40B4-BE49-F238E27FC236}">
                <a16:creationId xmlns:a16="http://schemas.microsoft.com/office/drawing/2014/main" id="{2FE30A87-2B09-491D-82BF-4A69F0BDF268}"/>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2" name="Retângulo 61">
            <a:extLst>
              <a:ext uri="{FF2B5EF4-FFF2-40B4-BE49-F238E27FC236}">
                <a16:creationId xmlns:a16="http://schemas.microsoft.com/office/drawing/2014/main" id="{320E92BB-215D-4A62-ACC1-CA638D27C60A}"/>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8" name="Retângulo: Cantos Arredondados 27">
            <a:hlinkClick r:id="rId7" action="ppaction://hlinksldjump"/>
            <a:extLst>
              <a:ext uri="{FF2B5EF4-FFF2-40B4-BE49-F238E27FC236}">
                <a16:creationId xmlns:a16="http://schemas.microsoft.com/office/drawing/2014/main" id="{B528D167-72B4-4281-9441-AE4389AB724E}"/>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9" name="Retângulo: Cantos Arredondados 28">
            <a:hlinkClick r:id="rId8" action="ppaction://hlinksldjump"/>
            <a:extLst>
              <a:ext uri="{FF2B5EF4-FFF2-40B4-BE49-F238E27FC236}">
                <a16:creationId xmlns:a16="http://schemas.microsoft.com/office/drawing/2014/main" id="{6BD31A0A-D69F-4400-860D-F5E514B983A8}"/>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33" name="Retângulo: Cantos Arredondados 32">
            <a:hlinkClick r:id="rId9" action="ppaction://hlinksldjump"/>
            <a:extLst>
              <a:ext uri="{FF2B5EF4-FFF2-40B4-BE49-F238E27FC236}">
                <a16:creationId xmlns:a16="http://schemas.microsoft.com/office/drawing/2014/main" id="{F6E45E8F-4B6B-4714-9AB4-BA0094805698}"/>
              </a:ext>
            </a:extLst>
          </p:cNvPr>
          <p:cNvSpPr/>
          <p:nvPr/>
        </p:nvSpPr>
        <p:spPr>
          <a:xfrm>
            <a:off x="36000" y="315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6" name="Retângulo 25">
            <a:extLst>
              <a:ext uri="{FF2B5EF4-FFF2-40B4-BE49-F238E27FC236}">
                <a16:creationId xmlns:a16="http://schemas.microsoft.com/office/drawing/2014/main" id="{42DACDA7-236F-4C82-9262-235B6F0078DF}"/>
              </a:ext>
            </a:extLst>
          </p:cNvPr>
          <p:cNvSpPr/>
          <p:nvPr/>
        </p:nvSpPr>
        <p:spPr>
          <a:xfrm>
            <a:off x="2243720" y="369215"/>
            <a:ext cx="1225015" cy="461665"/>
          </a:xfrm>
          <a:prstGeom prst="rect">
            <a:avLst/>
          </a:prstGeom>
        </p:spPr>
        <p:txBody>
          <a:bodyPr wrap="none">
            <a:spAutoFit/>
          </a:bodyPr>
          <a:lstStyle/>
          <a:p>
            <a:pPr algn="just"/>
            <a:r>
              <a:rPr lang="ca-ES" sz="2400" b="1" u="sng" dirty="0" err="1">
                <a:solidFill>
                  <a:srgbClr val="29A6FF"/>
                </a:solidFill>
              </a:rPr>
              <a:t>Ejemplo</a:t>
            </a:r>
            <a:endParaRPr lang="ca-ES" sz="2400" b="1" u="sng" dirty="0">
              <a:solidFill>
                <a:srgbClr val="29A6FF"/>
              </a:solidFill>
            </a:endParaRPr>
          </a:p>
        </p:txBody>
      </p:sp>
      <mc:AlternateContent xmlns:mc="http://schemas.openxmlformats.org/markup-compatibility/2006" xmlns:a14="http://schemas.microsoft.com/office/drawing/2010/main">
        <mc:Choice Requires="a14">
          <p:sp>
            <p:nvSpPr>
              <p:cNvPr id="31" name="Retângulo 30">
                <a:extLst>
                  <a:ext uri="{FF2B5EF4-FFF2-40B4-BE49-F238E27FC236}">
                    <a16:creationId xmlns:a16="http://schemas.microsoft.com/office/drawing/2014/main" id="{472D2D05-17EE-494A-B1DE-C1336332A137}"/>
                  </a:ext>
                </a:extLst>
              </p:cNvPr>
              <p:cNvSpPr/>
              <p:nvPr/>
            </p:nvSpPr>
            <p:spPr>
              <a:xfrm>
                <a:off x="3384611" y="354758"/>
                <a:ext cx="8565520" cy="461665"/>
              </a:xfrm>
              <a:prstGeom prst="rect">
                <a:avLst/>
              </a:prstGeom>
            </p:spPr>
            <p:txBody>
              <a:bodyPr wrap="square">
                <a:spAutoFit/>
              </a:bodyPr>
              <a:lstStyle/>
              <a:p>
                <a:pPr algn="just">
                  <a:spcAft>
                    <a:spcPts val="1200"/>
                  </a:spcAft>
                </a:pPr>
                <a:r>
                  <a:rPr lang="ca-ES" b="1" dirty="0"/>
                  <a:t>Reduzca por </a:t>
                </a:r>
                <a:r>
                  <a:rPr lang="ca-ES" b="1" dirty="0" err="1"/>
                  <a:t>filas</a:t>
                </a:r>
                <a:r>
                  <a:rPr lang="ca-ES" b="1" dirty="0"/>
                  <a:t> la</a:t>
                </a:r>
                <a:r>
                  <a:rPr lang="ca-ES" dirty="0"/>
                  <a:t> </a:t>
                </a:r>
                <a:r>
                  <a:rPr lang="ca-ES" dirty="0" err="1"/>
                  <a:t>matriz</a:t>
                </a:r>
                <a:r>
                  <a:rPr lang="ca-ES" dirty="0"/>
                  <a:t> </a:t>
                </a:r>
                <a14:m>
                  <m:oMath xmlns:m="http://schemas.openxmlformats.org/officeDocument/2006/math">
                    <m:r>
                      <a:rPr lang="ca-ES" i="1">
                        <a:latin typeface="Cambria Math" panose="02040503050406030204" pitchFamily="18" charset="0"/>
                      </a:rPr>
                      <m:t>𝐴</m:t>
                    </m:r>
                  </m:oMath>
                </a14:m>
                <a:r>
                  <a:rPr lang="ca-ES" dirty="0"/>
                  <a:t> </a:t>
                </a:r>
                <a:r>
                  <a:rPr lang="ca-ES" b="1" dirty="0"/>
                  <a:t>a una forma escalonada</a:t>
                </a:r>
                <a:r>
                  <a:rPr lang="ca-ES" dirty="0"/>
                  <a:t> y </a:t>
                </a:r>
                <a:r>
                  <a:rPr lang="ca-ES" b="1" dirty="0" err="1"/>
                  <a:t>localice</a:t>
                </a:r>
                <a:r>
                  <a:rPr lang="ca-ES" b="1" dirty="0"/>
                  <a:t> las </a:t>
                </a:r>
                <a:r>
                  <a:rPr lang="ca-ES" b="1" dirty="0" err="1"/>
                  <a:t>columnas</a:t>
                </a:r>
                <a:r>
                  <a:rPr lang="ca-ES" b="1" dirty="0"/>
                  <a:t> </a:t>
                </a:r>
                <a:r>
                  <a:rPr lang="ca-ES" b="1" dirty="0" err="1"/>
                  <a:t>pivote</a:t>
                </a:r>
                <a:r>
                  <a:rPr lang="ca-ES" b="1" dirty="0"/>
                  <a:t> </a:t>
                </a:r>
                <a:r>
                  <a:rPr lang="ca-ES" dirty="0"/>
                  <a:t>de </a:t>
                </a:r>
                <a14:m>
                  <m:oMath xmlns:m="http://schemas.openxmlformats.org/officeDocument/2006/math">
                    <m:r>
                      <a:rPr lang="ca-ES" i="1">
                        <a:latin typeface="Cambria Math" panose="02040503050406030204" pitchFamily="18" charset="0"/>
                      </a:rPr>
                      <m:t>𝐴</m:t>
                    </m:r>
                  </m:oMath>
                </a14:m>
                <a:r>
                  <a:rPr lang="ca-ES" sz="2400" dirty="0">
                    <a:solidFill>
                      <a:srgbClr val="0C2B8E"/>
                    </a:solidFill>
                  </a:rPr>
                  <a:t>:</a:t>
                </a:r>
              </a:p>
            </p:txBody>
          </p:sp>
        </mc:Choice>
        <mc:Fallback xmlns="">
          <p:sp>
            <p:nvSpPr>
              <p:cNvPr id="31" name="Retângulo 30">
                <a:extLst>
                  <a:ext uri="{FF2B5EF4-FFF2-40B4-BE49-F238E27FC236}">
                    <a16:creationId xmlns:a16="http://schemas.microsoft.com/office/drawing/2014/main" id="{472D2D05-17EE-494A-B1DE-C1336332A137}"/>
                  </a:ext>
                </a:extLst>
              </p:cNvPr>
              <p:cNvSpPr>
                <a:spLocks noRot="1" noChangeAspect="1" noMove="1" noResize="1" noEditPoints="1" noAdjustHandles="1" noChangeArrowheads="1" noChangeShapeType="1" noTextEdit="1"/>
              </p:cNvSpPr>
              <p:nvPr/>
            </p:nvSpPr>
            <p:spPr>
              <a:xfrm>
                <a:off x="3384611" y="354758"/>
                <a:ext cx="8565520" cy="461665"/>
              </a:xfrm>
              <a:prstGeom prst="rect">
                <a:avLst/>
              </a:prstGeom>
              <a:blipFill>
                <a:blip r:embed="rId10"/>
                <a:stretch>
                  <a:fillRect l="-569" t="-10526" r="-925" b="-28947"/>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 name="Retângulo 2">
                <a:extLst>
                  <a:ext uri="{FF2B5EF4-FFF2-40B4-BE49-F238E27FC236}">
                    <a16:creationId xmlns:a16="http://schemas.microsoft.com/office/drawing/2014/main" id="{F3E2CBEA-259C-4788-AA5A-61136C251624}"/>
                  </a:ext>
                </a:extLst>
              </p:cNvPr>
              <p:cNvSpPr/>
              <p:nvPr/>
            </p:nvSpPr>
            <p:spPr>
              <a:xfrm>
                <a:off x="2336428" y="1852684"/>
                <a:ext cx="3380348"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a-ES" i="1" smtClean="0">
                          <a:solidFill>
                            <a:schemeClr val="tx1"/>
                          </a:solidFill>
                          <a:latin typeface="Cambria Math" panose="02040503050406030204" pitchFamily="18" charset="0"/>
                        </a:rPr>
                        <m:t>𝐴</m:t>
                      </m:r>
                      <m:r>
                        <a:rPr lang="ca-ES" b="0" i="1" smtClean="0">
                          <a:solidFill>
                            <a:schemeClr val="tx1"/>
                          </a:solidFill>
                          <a:latin typeface="Cambria Math" panose="02040503050406030204" pitchFamily="18" charset="0"/>
                        </a:rPr>
                        <m:t>=</m:t>
                      </m:r>
                      <m:d>
                        <m:dPr>
                          <m:ctrlPr>
                            <a:rPr lang="ca-ES" b="0" i="1" smtClean="0">
                              <a:solidFill>
                                <a:schemeClr val="tx1"/>
                              </a:solidFill>
                              <a:latin typeface="Cambria Math" panose="02040503050406030204" pitchFamily="18" charset="0"/>
                            </a:rPr>
                          </m:ctrlPr>
                        </m:dPr>
                        <m:e>
                          <m:sSup>
                            <m:sSupPr>
                              <m:ctrlPr>
                                <a:rPr lang="ca-ES" b="0" i="1" smtClean="0">
                                  <a:solidFill>
                                    <a:schemeClr val="tx1"/>
                                  </a:solidFill>
                                  <a:latin typeface="Cambria Math" panose="02040503050406030204" pitchFamily="18" charset="0"/>
                                </a:rPr>
                              </m:ctrlPr>
                            </m:sSupPr>
                            <m:e>
                              <m:eqArr>
                                <m:eqArrPr>
                                  <m:ctrlPr>
                                    <a:rPr lang="ca-ES" b="0"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   0</m:t>
                                  </m:r>
                                </m:e>
                                <m:e>
                                  <m:r>
                                    <a:rPr lang="ca-ES" b="0" i="1" smtClean="0">
                                      <a:solidFill>
                                        <a:schemeClr val="tx1"/>
                                      </a:solidFill>
                                      <a:latin typeface="Cambria Math" panose="02040503050406030204" pitchFamily="18" charset="0"/>
                                    </a:rPr>
                                    <m:t>−1</m:t>
                                  </m:r>
                                </m:e>
                                <m:e>
                                  <m:r>
                                    <a:rPr lang="ca-ES" b="0" i="1" smtClean="0">
                                      <a:solidFill>
                                        <a:schemeClr val="tx1"/>
                                      </a:solidFill>
                                      <a:latin typeface="Cambria Math" panose="02040503050406030204" pitchFamily="18" charset="0"/>
                                    </a:rPr>
                                    <m:t>−2</m:t>
                                  </m:r>
                                </m:e>
                                <m:e>
                                  <m:r>
                                    <a:rPr lang="ca-ES" b="0" i="1" smtClean="0">
                                      <a:solidFill>
                                        <a:schemeClr val="tx1"/>
                                      </a:solidFill>
                                      <a:latin typeface="Cambria Math" panose="02040503050406030204" pitchFamily="18" charset="0"/>
                                    </a:rPr>
                                    <m:t>   1</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−3</m:t>
                                  </m:r>
                                </m:e>
                                <m:e>
                                  <m:r>
                                    <a:rPr lang="ca-ES" b="0" i="1" smtClean="0">
                                      <a:solidFill>
                                        <a:schemeClr val="tx1"/>
                                      </a:solidFill>
                                      <a:latin typeface="Cambria Math" panose="02040503050406030204" pitchFamily="18" charset="0"/>
                                    </a:rPr>
                                    <m:t>−2</m:t>
                                  </m:r>
                                </m:e>
                                <m:e>
                                  <m:r>
                                    <a:rPr lang="ca-ES" b="0" i="1" smtClean="0">
                                      <a:solidFill>
                                        <a:schemeClr val="tx1"/>
                                      </a:solidFill>
                                      <a:latin typeface="Cambria Math" panose="02040503050406030204" pitchFamily="18" charset="0"/>
                                    </a:rPr>
                                    <m:t>−3</m:t>
                                  </m:r>
                                </m:e>
                                <m:e>
                                  <m:r>
                                    <a:rPr lang="ca-ES" b="0" i="1" smtClean="0">
                                      <a:solidFill>
                                        <a:schemeClr val="tx1"/>
                                      </a:solidFill>
                                      <a:latin typeface="Cambria Math" panose="02040503050406030204" pitchFamily="18" charset="0"/>
                                    </a:rPr>
                                    <m:t>   4</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−6</m:t>
                                  </m:r>
                                </m:e>
                                <m:e>
                                  <m:r>
                                    <a:rPr lang="ca-ES" b="0" i="1" smtClean="0">
                                      <a:solidFill>
                                        <a:schemeClr val="tx1"/>
                                      </a:solidFill>
                                      <a:latin typeface="Cambria Math" panose="02040503050406030204" pitchFamily="18" charset="0"/>
                                    </a:rPr>
                                    <m:t>−1</m:t>
                                  </m:r>
                                </m:e>
                                <m:e>
                                  <m:r>
                                    <a:rPr lang="ca-ES" b="0" i="1" smtClean="0">
                                      <a:solidFill>
                                        <a:schemeClr val="tx1"/>
                                      </a:solidFill>
                                      <a:latin typeface="Cambria Math" panose="02040503050406030204" pitchFamily="18" charset="0"/>
                                    </a:rPr>
                                    <m:t>   0</m:t>
                                  </m:r>
                                </m:e>
                                <m:e>
                                  <m:r>
                                    <a:rPr lang="ca-ES" b="0" i="1" smtClean="0">
                                      <a:solidFill>
                                        <a:schemeClr val="tx1"/>
                                      </a:solidFill>
                                      <a:latin typeface="Cambria Math" panose="02040503050406030204" pitchFamily="18" charset="0"/>
                                    </a:rPr>
                                    <m:t>   5</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   4</m:t>
                                  </m:r>
                                </m:e>
                                <m:e>
                                  <m:r>
                                    <a:rPr lang="ca-ES" b="0" i="1" smtClean="0">
                                      <a:solidFill>
                                        <a:schemeClr val="tx1"/>
                                      </a:solidFill>
                                      <a:latin typeface="Cambria Math" panose="02040503050406030204" pitchFamily="18" charset="0"/>
                                    </a:rPr>
                                    <m:t>   3</m:t>
                                  </m:r>
                                </m:e>
                                <m:e>
                                  <m:r>
                                    <a:rPr lang="ca-ES" b="0" i="1" smtClean="0">
                                      <a:solidFill>
                                        <a:schemeClr val="tx1"/>
                                      </a:solidFill>
                                      <a:latin typeface="Cambria Math" panose="02040503050406030204" pitchFamily="18" charset="0"/>
                                    </a:rPr>
                                    <m:t>   3</m:t>
                                  </m:r>
                                </m:e>
                                <m:e>
                                  <m:r>
                                    <a:rPr lang="ca-ES" b="0" i="1" smtClean="0">
                                      <a:solidFill>
                                        <a:schemeClr val="tx1"/>
                                      </a:solidFill>
                                      <a:latin typeface="Cambria Math" panose="02040503050406030204" pitchFamily="18" charset="0"/>
                                    </a:rPr>
                                    <m:t>−9</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   9</m:t>
                                  </m:r>
                                </m:e>
                                <m:e>
                                  <m:r>
                                    <a:rPr lang="ca-ES" b="0" i="1" smtClean="0">
                                      <a:solidFill>
                                        <a:schemeClr val="tx1"/>
                                      </a:solidFill>
                                      <a:latin typeface="Cambria Math" panose="02040503050406030204" pitchFamily="18" charset="0"/>
                                    </a:rPr>
                                    <m:t>   1</m:t>
                                  </m:r>
                                </m:e>
                                <m:e>
                                  <m:r>
                                    <a:rPr lang="ca-ES" b="0" i="1" smtClean="0">
                                      <a:solidFill>
                                        <a:schemeClr val="tx1"/>
                                      </a:solidFill>
                                      <a:latin typeface="Cambria Math" panose="02040503050406030204" pitchFamily="18" charset="0"/>
                                    </a:rPr>
                                    <m:t>−1</m:t>
                                  </m:r>
                                </m:e>
                                <m:e>
                                  <m:r>
                                    <a:rPr lang="ca-ES" b="0" i="1" smtClean="0">
                                      <a:solidFill>
                                        <a:schemeClr val="tx1"/>
                                      </a:solidFill>
                                      <a:latin typeface="Cambria Math" panose="02040503050406030204" pitchFamily="18" charset="0"/>
                                    </a:rPr>
                                    <m:t>−7</m:t>
                                  </m:r>
                                </m:e>
                              </m:eqArr>
                            </m:e>
                            <m:sup>
                              <m:r>
                                <a:rPr lang="ca-ES" b="0" i="1" smtClean="0">
                                  <a:solidFill>
                                    <a:schemeClr val="tx1"/>
                                  </a:solidFill>
                                  <a:latin typeface="Cambria Math" panose="02040503050406030204" pitchFamily="18" charset="0"/>
                                </a:rPr>
                                <m:t> </m:t>
                              </m:r>
                            </m:sup>
                          </m:sSup>
                        </m:e>
                      </m:d>
                    </m:oMath>
                  </m:oMathPara>
                </a14:m>
                <a:endParaRPr lang="ca-ES" dirty="0">
                  <a:solidFill>
                    <a:schemeClr val="tx1"/>
                  </a:solidFill>
                </a:endParaRPr>
              </a:p>
            </p:txBody>
          </p:sp>
        </mc:Choice>
        <mc:Fallback xmlns="">
          <p:sp>
            <p:nvSpPr>
              <p:cNvPr id="3" name="Retângulo 2">
                <a:extLst>
                  <a:ext uri="{FF2B5EF4-FFF2-40B4-BE49-F238E27FC236}">
                    <a16:creationId xmlns:a16="http://schemas.microsoft.com/office/drawing/2014/main" id="{F3E2CBEA-259C-4788-AA5A-61136C251624}"/>
                  </a:ext>
                </a:extLst>
              </p:cNvPr>
              <p:cNvSpPr>
                <a:spLocks noRot="1" noChangeAspect="1" noMove="1" noResize="1" noEditPoints="1" noAdjustHandles="1" noChangeArrowheads="1" noChangeShapeType="1" noTextEdit="1"/>
              </p:cNvSpPr>
              <p:nvPr/>
            </p:nvSpPr>
            <p:spPr>
              <a:xfrm>
                <a:off x="2336428" y="1852684"/>
                <a:ext cx="3380348" cy="1126975"/>
              </a:xfrm>
              <a:prstGeom prst="rect">
                <a:avLst/>
              </a:prstGeom>
              <a:blipFill>
                <a:blip r:embed="rId12"/>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2" name="Retângulo 31">
                <a:extLst>
                  <a:ext uri="{FF2B5EF4-FFF2-40B4-BE49-F238E27FC236}">
                    <a16:creationId xmlns:a16="http://schemas.microsoft.com/office/drawing/2014/main" id="{15B62E1D-3E06-4243-B054-A36B298248E3}"/>
                  </a:ext>
                </a:extLst>
              </p:cNvPr>
              <p:cNvSpPr/>
              <p:nvPr/>
            </p:nvSpPr>
            <p:spPr>
              <a:xfrm>
                <a:off x="6453011" y="1866225"/>
                <a:ext cx="3103990"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−9</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   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−7</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   9</m:t>
                                  </m:r>
                                </m:e>
                              </m:eqArr>
                            </m:e>
                            <m:sup>
                              <m:r>
                                <a:rPr lang="ca-ES" b="0" i="1" smtClean="0">
                                  <a:solidFill>
                                    <a:srgbClr val="0C2B8E"/>
                                  </a:solidFill>
                                  <a:latin typeface="Cambria Math" panose="02040503050406030204" pitchFamily="18" charset="0"/>
                                </a:rPr>
                                <m:t> </m:t>
                              </m:r>
                            </m:sup>
                          </m:sSup>
                        </m:e>
                      </m:d>
                    </m:oMath>
                  </m:oMathPara>
                </a14:m>
                <a:endParaRPr lang="ca-ES" dirty="0"/>
              </a:p>
            </p:txBody>
          </p:sp>
        </mc:Choice>
        <mc:Fallback xmlns="">
          <p:sp>
            <p:nvSpPr>
              <p:cNvPr id="32" name="Retângulo 31">
                <a:extLst>
                  <a:ext uri="{FF2B5EF4-FFF2-40B4-BE49-F238E27FC236}">
                    <a16:creationId xmlns:a16="http://schemas.microsoft.com/office/drawing/2014/main" id="{15B62E1D-3E06-4243-B054-A36B298248E3}"/>
                  </a:ext>
                </a:extLst>
              </p:cNvPr>
              <p:cNvSpPr>
                <a:spLocks noRot="1" noChangeAspect="1" noMove="1" noResize="1" noEditPoints="1" noAdjustHandles="1" noChangeArrowheads="1" noChangeShapeType="1" noTextEdit="1"/>
              </p:cNvSpPr>
              <p:nvPr/>
            </p:nvSpPr>
            <p:spPr>
              <a:xfrm>
                <a:off x="6453011" y="1866225"/>
                <a:ext cx="3103990" cy="1126975"/>
              </a:xfrm>
              <a:prstGeom prst="rect">
                <a:avLst/>
              </a:prstGeom>
              <a:blipFill>
                <a:blip r:embed="rId13"/>
                <a:stretch>
                  <a:fillRect/>
                </a:stretch>
              </a:blipFill>
            </p:spPr>
            <p:txBody>
              <a:bodyPr/>
              <a:lstStyle/>
              <a:p>
                <a:r>
                  <a:rPr lang="ca-ES">
                    <a:noFill/>
                  </a:rPr>
                  <a:t> </a:t>
                </a:r>
              </a:p>
            </p:txBody>
          </p:sp>
        </mc:Fallback>
      </mc:AlternateContent>
      <p:sp>
        <p:nvSpPr>
          <p:cNvPr id="34" name="Retângulo 33">
            <a:extLst>
              <a:ext uri="{FF2B5EF4-FFF2-40B4-BE49-F238E27FC236}">
                <a16:creationId xmlns:a16="http://schemas.microsoft.com/office/drawing/2014/main" id="{8D40D07D-AA9E-4D47-BA97-0D40108B5906}"/>
              </a:ext>
            </a:extLst>
          </p:cNvPr>
          <p:cNvSpPr/>
          <p:nvPr/>
        </p:nvSpPr>
        <p:spPr>
          <a:xfrm>
            <a:off x="2187592" y="953417"/>
            <a:ext cx="4811475" cy="646331"/>
          </a:xfrm>
          <a:prstGeom prst="rect">
            <a:avLst/>
          </a:prstGeom>
        </p:spPr>
        <p:txBody>
          <a:bodyPr wrap="square">
            <a:spAutoFit/>
          </a:bodyPr>
          <a:lstStyle/>
          <a:p>
            <a:pPr algn="just">
              <a:spcAft>
                <a:spcPts val="1200"/>
              </a:spcAft>
            </a:pPr>
            <a:r>
              <a:rPr lang="es-ES" dirty="0">
                <a:solidFill>
                  <a:srgbClr val="0C2B8E"/>
                </a:solidFill>
              </a:rPr>
              <a:t>La parte superior de la columna distinto de cero más a la izquierda es la </a:t>
            </a:r>
            <a:r>
              <a:rPr lang="es-ES" b="1" dirty="0">
                <a:solidFill>
                  <a:srgbClr val="0C2B8E"/>
                </a:solidFill>
              </a:rPr>
              <a:t>primera</a:t>
            </a:r>
            <a:r>
              <a:rPr lang="es-ES" dirty="0">
                <a:solidFill>
                  <a:srgbClr val="0C2B8E"/>
                </a:solidFill>
              </a:rPr>
              <a:t> </a:t>
            </a:r>
            <a:r>
              <a:rPr lang="es-ES" b="1" dirty="0">
                <a:solidFill>
                  <a:srgbClr val="0C2B8E"/>
                </a:solidFill>
              </a:rPr>
              <a:t>posición</a:t>
            </a:r>
            <a:r>
              <a:rPr lang="es-ES" dirty="0">
                <a:solidFill>
                  <a:srgbClr val="0C2B8E"/>
                </a:solidFill>
              </a:rPr>
              <a:t> </a:t>
            </a:r>
            <a:r>
              <a:rPr lang="es-ES" b="1" dirty="0">
                <a:solidFill>
                  <a:srgbClr val="0C2B8E"/>
                </a:solidFill>
              </a:rPr>
              <a:t>pivote</a:t>
            </a:r>
            <a:r>
              <a:rPr lang="es-ES" dirty="0">
                <a:solidFill>
                  <a:srgbClr val="0C2B8E"/>
                </a:solidFill>
              </a:rPr>
              <a:t>.</a:t>
            </a:r>
            <a:endParaRPr lang="ca-ES" sz="2400" dirty="0">
              <a:solidFill>
                <a:srgbClr val="0C2B8E"/>
              </a:solidFill>
            </a:endParaRPr>
          </a:p>
        </p:txBody>
      </p:sp>
      <mc:AlternateContent xmlns:mc="http://schemas.openxmlformats.org/markup-compatibility/2006" xmlns:a14="http://schemas.microsoft.com/office/drawing/2010/main">
        <mc:Choice Requires="a14">
          <p:sp>
            <p:nvSpPr>
              <p:cNvPr id="37" name="Retângulo 36">
                <a:extLst>
                  <a:ext uri="{FF2B5EF4-FFF2-40B4-BE49-F238E27FC236}">
                    <a16:creationId xmlns:a16="http://schemas.microsoft.com/office/drawing/2014/main" id="{155D3EF0-8CDC-4E4D-B283-5DD87AA93216}"/>
                  </a:ext>
                </a:extLst>
              </p:cNvPr>
              <p:cNvSpPr/>
              <p:nvPr/>
            </p:nvSpPr>
            <p:spPr>
              <a:xfrm>
                <a:off x="5513358" y="2115188"/>
                <a:ext cx="1180451" cy="7043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ca-ES" sz="2800" i="1" smtClean="0">
                              <a:solidFill>
                                <a:srgbClr val="0C2B8E"/>
                              </a:solidFill>
                              <a:latin typeface="Cambria Math" panose="02040503050406030204" pitchFamily="18" charset="0"/>
                            </a:rPr>
                          </m:ctrlPr>
                        </m:funcPr>
                        <m:fName>
                          <m:limLow>
                            <m:limLowPr>
                              <m:ctrlPr>
                                <a:rPr lang="ca-ES" sz="2800" i="1" smtClean="0">
                                  <a:solidFill>
                                    <a:srgbClr val="0C2B8E"/>
                                  </a:solidFill>
                                  <a:latin typeface="Cambria Math" panose="02040503050406030204" pitchFamily="18" charset="0"/>
                                </a:rPr>
                              </m:ctrlPr>
                            </m:limLowPr>
                            <m:e>
                              <m:r>
                                <a:rPr lang="ca-ES" sz="2800" i="1" smtClean="0">
                                  <a:solidFill>
                                    <a:srgbClr val="0C2B8E"/>
                                  </a:solidFill>
                                  <a:latin typeface="Cambria Math" panose="02040503050406030204" pitchFamily="18" charset="0"/>
                                  <a:ea typeface="Cambria Math" panose="02040503050406030204" pitchFamily="18" charset="0"/>
                                </a:rPr>
                                <m:t>~</m:t>
                              </m:r>
                            </m:e>
                            <m:lim>
                              <m:sSub>
                                <m:sSubPr>
                                  <m:ctrlPr>
                                    <a:rPr lang="ca-ES" sz="2800" i="1" smtClean="0">
                                      <a:solidFill>
                                        <a:srgbClr val="0C2B8E"/>
                                      </a:solidFill>
                                      <a:latin typeface="Cambria Math" panose="02040503050406030204" pitchFamily="18" charset="0"/>
                                    </a:rPr>
                                  </m:ctrlPr>
                                </m:sSubPr>
                                <m:e>
                                  <m:r>
                                    <a:rPr lang="ca-ES" sz="2800" b="0" i="1" smtClean="0">
                                      <a:solidFill>
                                        <a:srgbClr val="0C2B8E"/>
                                      </a:solidFill>
                                      <a:latin typeface="Cambria Math" panose="02040503050406030204" pitchFamily="18" charset="0"/>
                                    </a:rPr>
                                    <m:t>𝐹</m:t>
                                  </m:r>
                                </m:e>
                                <m:sub>
                                  <m:r>
                                    <a:rPr lang="ca-ES" sz="2800" b="0" i="1" smtClean="0">
                                      <a:solidFill>
                                        <a:srgbClr val="0C2B8E"/>
                                      </a:solidFill>
                                      <a:latin typeface="Cambria Math" panose="02040503050406030204" pitchFamily="18" charset="0"/>
                                    </a:rPr>
                                    <m:t>1</m:t>
                                  </m:r>
                                </m:sub>
                              </m:sSub>
                              <m:r>
                                <a:rPr lang="ca-ES" sz="2800" i="1" smtClean="0">
                                  <a:solidFill>
                                    <a:srgbClr val="0C2B8E"/>
                                  </a:solidFill>
                                  <a:latin typeface="Cambria Math" panose="02040503050406030204" pitchFamily="18" charset="0"/>
                                  <a:ea typeface="Cambria Math" panose="02040503050406030204" pitchFamily="18" charset="0"/>
                                </a:rPr>
                                <m:t>↔</m:t>
                              </m:r>
                              <m:sSub>
                                <m:sSubPr>
                                  <m:ctrlPr>
                                    <a:rPr lang="ca-ES" sz="2800" i="1">
                                      <a:solidFill>
                                        <a:srgbClr val="0C2B8E"/>
                                      </a:solidFill>
                                      <a:latin typeface="Cambria Math" panose="02040503050406030204" pitchFamily="18" charset="0"/>
                                    </a:rPr>
                                  </m:ctrlPr>
                                </m:sSubPr>
                                <m:e>
                                  <m:r>
                                    <a:rPr lang="ca-ES" sz="2800" b="0" i="1" smtClean="0">
                                      <a:solidFill>
                                        <a:srgbClr val="0C2B8E"/>
                                      </a:solidFill>
                                      <a:latin typeface="Cambria Math" panose="02040503050406030204" pitchFamily="18" charset="0"/>
                                    </a:rPr>
                                    <m:t>𝐹</m:t>
                                  </m:r>
                                </m:e>
                                <m:sub>
                                  <m:r>
                                    <a:rPr lang="ca-ES" sz="2800" b="0" i="1" smtClean="0">
                                      <a:solidFill>
                                        <a:srgbClr val="0C2B8E"/>
                                      </a:solidFill>
                                      <a:latin typeface="Cambria Math" panose="02040503050406030204" pitchFamily="18" charset="0"/>
                                    </a:rPr>
                                    <m:t>4</m:t>
                                  </m:r>
                                </m:sub>
                              </m:sSub>
                            </m:lim>
                          </m:limLow>
                        </m:fName>
                        <m:e>
                          <m:r>
                            <a:rPr lang="ca-ES" sz="2800" b="0" i="1" smtClean="0">
                              <a:solidFill>
                                <a:srgbClr val="0C2B8E"/>
                              </a:solidFill>
                              <a:latin typeface="Cambria Math" panose="02040503050406030204" pitchFamily="18" charset="0"/>
                            </a:rPr>
                            <m:t> </m:t>
                          </m:r>
                        </m:e>
                      </m:func>
                    </m:oMath>
                  </m:oMathPara>
                </a14:m>
                <a:endParaRPr lang="ca-ES" sz="2800" dirty="0"/>
              </a:p>
            </p:txBody>
          </p:sp>
        </mc:Choice>
        <mc:Fallback xmlns="">
          <p:sp>
            <p:nvSpPr>
              <p:cNvPr id="37" name="Retângulo 36">
                <a:extLst>
                  <a:ext uri="{FF2B5EF4-FFF2-40B4-BE49-F238E27FC236}">
                    <a16:creationId xmlns:a16="http://schemas.microsoft.com/office/drawing/2014/main" id="{155D3EF0-8CDC-4E4D-B283-5DD87AA93216}"/>
                  </a:ext>
                </a:extLst>
              </p:cNvPr>
              <p:cNvSpPr>
                <a:spLocks noRot="1" noChangeAspect="1" noMove="1" noResize="1" noEditPoints="1" noAdjustHandles="1" noChangeArrowheads="1" noChangeShapeType="1" noTextEdit="1"/>
              </p:cNvSpPr>
              <p:nvPr/>
            </p:nvSpPr>
            <p:spPr>
              <a:xfrm>
                <a:off x="5513358" y="2115188"/>
                <a:ext cx="1180451" cy="704360"/>
              </a:xfrm>
              <a:prstGeom prst="rect">
                <a:avLst/>
              </a:prstGeom>
              <a:blipFill>
                <a:blip r:embed="rId14"/>
                <a:stretch>
                  <a:fillRect/>
                </a:stretch>
              </a:blipFill>
            </p:spPr>
            <p:txBody>
              <a:bodyPr/>
              <a:lstStyle/>
              <a:p>
                <a:r>
                  <a:rPr lang="ca-ES">
                    <a:noFill/>
                  </a:rPr>
                  <a:t> </a:t>
                </a:r>
              </a:p>
            </p:txBody>
          </p:sp>
        </mc:Fallback>
      </mc:AlternateContent>
      <p:pic>
        <p:nvPicPr>
          <p:cNvPr id="12" name="Imagem 11">
            <a:extLst>
              <a:ext uri="{FF2B5EF4-FFF2-40B4-BE49-F238E27FC236}">
                <a16:creationId xmlns:a16="http://schemas.microsoft.com/office/drawing/2014/main" id="{476BD4D3-F0BF-49B3-AE2A-55AAC8453793}"/>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10089810" y="1737668"/>
            <a:ext cx="1525905" cy="4572000"/>
          </a:xfrm>
          <a:prstGeom prst="rect">
            <a:avLst/>
          </a:prstGeom>
        </p:spPr>
      </p:pic>
      <p:sp>
        <p:nvSpPr>
          <p:cNvPr id="38" name="Retângulo 37">
            <a:extLst>
              <a:ext uri="{FF2B5EF4-FFF2-40B4-BE49-F238E27FC236}">
                <a16:creationId xmlns:a16="http://schemas.microsoft.com/office/drawing/2014/main" id="{4CAFF08E-0A5A-4E73-AA7D-231EF36CD61C}"/>
              </a:ext>
            </a:extLst>
          </p:cNvPr>
          <p:cNvSpPr/>
          <p:nvPr/>
        </p:nvSpPr>
        <p:spPr>
          <a:xfrm>
            <a:off x="6856681" y="1892301"/>
            <a:ext cx="277718" cy="275132"/>
          </a:xfrm>
          <a:prstGeom prst="rect">
            <a:avLst/>
          </a:prstGeom>
          <a:noFill/>
          <a:ln w="1905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9" name="Conexão reta unidirecional 8">
            <a:extLst>
              <a:ext uri="{FF2B5EF4-FFF2-40B4-BE49-F238E27FC236}">
                <a16:creationId xmlns:a16="http://schemas.microsoft.com/office/drawing/2014/main" id="{4E4CF825-8ED9-4C4D-B754-53FDB4B76B43}"/>
              </a:ext>
            </a:extLst>
          </p:cNvPr>
          <p:cNvCxnSpPr/>
          <p:nvPr/>
        </p:nvCxnSpPr>
        <p:spPr>
          <a:xfrm>
            <a:off x="7020026" y="1544029"/>
            <a:ext cx="0" cy="342262"/>
          </a:xfrm>
          <a:prstGeom prst="straightConnector1">
            <a:avLst/>
          </a:prstGeom>
          <a:ln w="19050">
            <a:solidFill>
              <a:srgbClr val="29A6FF"/>
            </a:solidFill>
            <a:tailEnd type="triangle"/>
          </a:ln>
        </p:spPr>
        <p:style>
          <a:lnRef idx="1">
            <a:schemeClr val="accent1"/>
          </a:lnRef>
          <a:fillRef idx="0">
            <a:schemeClr val="accent1"/>
          </a:fillRef>
          <a:effectRef idx="0">
            <a:schemeClr val="accent1"/>
          </a:effectRef>
          <a:fontRef idx="minor">
            <a:schemeClr val="tx1"/>
          </a:fontRef>
        </p:style>
      </p:cxnSp>
      <p:sp>
        <p:nvSpPr>
          <p:cNvPr id="11" name="Retângulo 10">
            <a:extLst>
              <a:ext uri="{FF2B5EF4-FFF2-40B4-BE49-F238E27FC236}">
                <a16:creationId xmlns:a16="http://schemas.microsoft.com/office/drawing/2014/main" id="{E7351602-1A34-4BB3-99D1-96AE901828D8}"/>
              </a:ext>
            </a:extLst>
          </p:cNvPr>
          <p:cNvSpPr/>
          <p:nvPr/>
        </p:nvSpPr>
        <p:spPr>
          <a:xfrm>
            <a:off x="6682690" y="1234882"/>
            <a:ext cx="787267" cy="369332"/>
          </a:xfrm>
          <a:prstGeom prst="rect">
            <a:avLst/>
          </a:prstGeom>
        </p:spPr>
        <p:txBody>
          <a:bodyPr wrap="none">
            <a:spAutoFit/>
          </a:bodyPr>
          <a:lstStyle/>
          <a:p>
            <a:r>
              <a:rPr lang="ca-ES" b="1" dirty="0" err="1">
                <a:solidFill>
                  <a:srgbClr val="29A6FF"/>
                </a:solidFill>
              </a:rPr>
              <a:t>Pivote</a:t>
            </a:r>
            <a:endParaRPr lang="ca-ES" dirty="0">
              <a:solidFill>
                <a:srgbClr val="29A6FF"/>
              </a:solidFill>
            </a:endParaRPr>
          </a:p>
        </p:txBody>
      </p:sp>
      <p:cxnSp>
        <p:nvCxnSpPr>
          <p:cNvPr id="44" name="Conexão reta unidirecional 43">
            <a:extLst>
              <a:ext uri="{FF2B5EF4-FFF2-40B4-BE49-F238E27FC236}">
                <a16:creationId xmlns:a16="http://schemas.microsoft.com/office/drawing/2014/main" id="{3EB19E90-61B6-40FE-95E4-106CB503313E}"/>
              </a:ext>
            </a:extLst>
          </p:cNvPr>
          <p:cNvCxnSpPr>
            <a:cxnSpLocks/>
          </p:cNvCxnSpPr>
          <p:nvPr/>
        </p:nvCxnSpPr>
        <p:spPr>
          <a:xfrm flipV="1">
            <a:off x="7020026" y="3055414"/>
            <a:ext cx="0" cy="342262"/>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5" name="Retângulo 44">
            <a:extLst>
              <a:ext uri="{FF2B5EF4-FFF2-40B4-BE49-F238E27FC236}">
                <a16:creationId xmlns:a16="http://schemas.microsoft.com/office/drawing/2014/main" id="{F6A51A6F-5F27-469D-97C7-FA7B6DBB68A9}"/>
              </a:ext>
            </a:extLst>
          </p:cNvPr>
          <p:cNvSpPr/>
          <p:nvPr/>
        </p:nvSpPr>
        <p:spPr>
          <a:xfrm>
            <a:off x="6692738" y="3308977"/>
            <a:ext cx="1577163" cy="369332"/>
          </a:xfrm>
          <a:prstGeom prst="rect">
            <a:avLst/>
          </a:prstGeom>
        </p:spPr>
        <p:txBody>
          <a:bodyPr wrap="none">
            <a:spAutoFit/>
          </a:bodyPr>
          <a:lstStyle/>
          <a:p>
            <a:r>
              <a:rPr lang="ca-ES" b="1" dirty="0">
                <a:solidFill>
                  <a:schemeClr val="accent6"/>
                </a:solidFill>
              </a:rPr>
              <a:t>Columna Pivot</a:t>
            </a:r>
            <a:endParaRPr lang="ca-ES" dirty="0">
              <a:solidFill>
                <a:schemeClr val="accent6"/>
              </a:solidFill>
            </a:endParaRPr>
          </a:p>
        </p:txBody>
      </p:sp>
      <mc:AlternateContent xmlns:mc="http://schemas.openxmlformats.org/markup-compatibility/2006" xmlns:a14="http://schemas.microsoft.com/office/drawing/2010/main">
        <mc:Choice Requires="a14">
          <p:sp>
            <p:nvSpPr>
              <p:cNvPr id="39" name="Retângulo 38">
                <a:extLst>
                  <a:ext uri="{FF2B5EF4-FFF2-40B4-BE49-F238E27FC236}">
                    <a16:creationId xmlns:a16="http://schemas.microsoft.com/office/drawing/2014/main" id="{E38D6C02-56B9-4CC4-A78D-062DCC68CC54}"/>
                  </a:ext>
                </a:extLst>
              </p:cNvPr>
              <p:cNvSpPr/>
              <p:nvPr/>
            </p:nvSpPr>
            <p:spPr>
              <a:xfrm>
                <a:off x="2336428" y="3308977"/>
                <a:ext cx="3380347" cy="1477328"/>
              </a:xfrm>
              <a:prstGeom prst="rect">
                <a:avLst/>
              </a:prstGeom>
            </p:spPr>
            <p:txBody>
              <a:bodyPr wrap="square">
                <a:spAutoFit/>
              </a:bodyPr>
              <a:lstStyle/>
              <a:p>
                <a:pPr algn="just"/>
                <a:r>
                  <a:rPr lang="es-ES" dirty="0">
                    <a:solidFill>
                      <a:srgbClr val="0C2B8E"/>
                    </a:solidFill>
                  </a:rPr>
                  <a:t>Cree ceros debajo del pivote, 1, añadiendo múltiplos de la primera fila en las filas siguientes,</a:t>
                </a:r>
                <a:r>
                  <a:rPr lang="ca-ES" dirty="0">
                    <a:solidFill>
                      <a:srgbClr val="0C2B8E"/>
                    </a:solidFill>
                  </a:rPr>
                  <a:t> ¡</a:t>
                </a:r>
                <a:r>
                  <a:rPr lang="ca-ES" b="1" dirty="0" err="1">
                    <a:solidFill>
                      <a:srgbClr val="0C2B8E"/>
                    </a:solidFill>
                  </a:rPr>
                  <a:t>utilizando</a:t>
                </a:r>
                <a:r>
                  <a:rPr lang="ca-ES" b="1" dirty="0">
                    <a:solidFill>
                      <a:srgbClr val="0C2B8E"/>
                    </a:solidFill>
                  </a:rPr>
                  <a:t> OEF de </a:t>
                </a:r>
                <a:r>
                  <a:rPr lang="ca-ES" b="1" dirty="0" err="1">
                    <a:solidFill>
                      <a:srgbClr val="0C2B8E"/>
                    </a:solidFill>
                  </a:rPr>
                  <a:t>sustitución</a:t>
                </a:r>
                <a:r>
                  <a:rPr lang="ca-ES" b="1" dirty="0">
                    <a:solidFill>
                      <a:srgbClr val="0C2B8E"/>
                    </a:solidFill>
                  </a:rPr>
                  <a:t> </a:t>
                </a:r>
                <a:r>
                  <a:rPr lang="ca-ES" dirty="0">
                    <a:solidFill>
                      <a:srgbClr val="0C2B8E"/>
                    </a:solidFill>
                  </a:rPr>
                  <a:t>… </a:t>
                </a:r>
                <a14:m>
                  <m:oMath xmlns:m="http://schemas.openxmlformats.org/officeDocument/2006/math">
                    <m:sSub>
                      <m:sSubPr>
                        <m:ctrlPr>
                          <a:rPr lang="ca-ES" i="1">
                            <a:solidFill>
                              <a:srgbClr val="0C2B8E"/>
                            </a:solidFill>
                            <a:latin typeface="Cambria Math" panose="02040503050406030204" pitchFamily="18" charset="0"/>
                          </a:rPr>
                        </m:ctrlPr>
                      </m:sSubPr>
                      <m:e>
                        <m:r>
                          <a:rPr lang="ca-ES" b="0" i="1" smtClean="0">
                            <a:solidFill>
                              <a:srgbClr val="0C2B8E"/>
                            </a:solidFill>
                            <a:latin typeface="Cambria Math" panose="02040503050406030204" pitchFamily="18" charset="0"/>
                          </a:rPr>
                          <m:t>𝐹</m:t>
                        </m:r>
                      </m:e>
                      <m:sub>
                        <m:r>
                          <a:rPr lang="ca-ES" i="1">
                            <a:solidFill>
                              <a:srgbClr val="0C2B8E"/>
                            </a:solidFill>
                            <a:latin typeface="Cambria Math" panose="02040503050406030204" pitchFamily="18" charset="0"/>
                          </a:rPr>
                          <m:t>4</m:t>
                        </m:r>
                      </m:sub>
                    </m:sSub>
                  </m:oMath>
                </a14:m>
                <a:r>
                  <a:rPr lang="ca-ES" dirty="0">
                    <a:solidFill>
                      <a:srgbClr val="0C2B8E"/>
                    </a:solidFill>
                  </a:rPr>
                  <a:t> se </a:t>
                </a:r>
                <a:r>
                  <a:rPr lang="ca-ES" dirty="0" err="1">
                    <a:solidFill>
                      <a:srgbClr val="0C2B8E"/>
                    </a:solidFill>
                  </a:rPr>
                  <a:t>mantiene</a:t>
                </a:r>
                <a:r>
                  <a:rPr lang="ca-ES" dirty="0">
                    <a:solidFill>
                      <a:srgbClr val="0C2B8E"/>
                    </a:solidFill>
                  </a:rPr>
                  <a:t> </a:t>
                </a:r>
                <a:r>
                  <a:rPr lang="ca-ES" dirty="0" err="1">
                    <a:solidFill>
                      <a:srgbClr val="0C2B8E"/>
                    </a:solidFill>
                  </a:rPr>
                  <a:t>sin</a:t>
                </a:r>
                <a:r>
                  <a:rPr lang="ca-ES" dirty="0">
                    <a:solidFill>
                      <a:srgbClr val="0C2B8E"/>
                    </a:solidFill>
                  </a:rPr>
                  <a:t> </a:t>
                </a:r>
                <a:r>
                  <a:rPr lang="ca-ES" dirty="0" err="1">
                    <a:solidFill>
                      <a:srgbClr val="0C2B8E"/>
                    </a:solidFill>
                  </a:rPr>
                  <a:t>cambios</a:t>
                </a:r>
                <a:r>
                  <a:rPr lang="ca-ES" dirty="0">
                    <a:solidFill>
                      <a:srgbClr val="0C2B8E"/>
                    </a:solidFill>
                  </a:rPr>
                  <a:t>!</a:t>
                </a:r>
              </a:p>
            </p:txBody>
          </p:sp>
        </mc:Choice>
        <mc:Fallback xmlns="">
          <p:sp>
            <p:nvSpPr>
              <p:cNvPr id="39" name="Retângulo 38">
                <a:extLst>
                  <a:ext uri="{FF2B5EF4-FFF2-40B4-BE49-F238E27FC236}">
                    <a16:creationId xmlns:a16="http://schemas.microsoft.com/office/drawing/2014/main" id="{E38D6C02-56B9-4CC4-A78D-062DCC68CC54}"/>
                  </a:ext>
                </a:extLst>
              </p:cNvPr>
              <p:cNvSpPr>
                <a:spLocks noRot="1" noChangeAspect="1" noMove="1" noResize="1" noEditPoints="1" noAdjustHandles="1" noChangeArrowheads="1" noChangeShapeType="1" noTextEdit="1"/>
              </p:cNvSpPr>
              <p:nvPr/>
            </p:nvSpPr>
            <p:spPr>
              <a:xfrm>
                <a:off x="2336428" y="3308977"/>
                <a:ext cx="3380347" cy="1477328"/>
              </a:xfrm>
              <a:prstGeom prst="rect">
                <a:avLst/>
              </a:prstGeom>
              <a:blipFill>
                <a:blip r:embed="rId16"/>
                <a:stretch>
                  <a:fillRect l="-1441" t="-2479" r="-1441" b="-5785"/>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6" name="Retângulo 45">
                <a:extLst>
                  <a:ext uri="{FF2B5EF4-FFF2-40B4-BE49-F238E27FC236}">
                    <a16:creationId xmlns:a16="http://schemas.microsoft.com/office/drawing/2014/main" id="{109A9359-9355-4866-A98F-6FC069FF6CF6}"/>
                  </a:ext>
                </a:extLst>
              </p:cNvPr>
              <p:cNvSpPr/>
              <p:nvPr/>
            </p:nvSpPr>
            <p:spPr>
              <a:xfrm>
                <a:off x="6453011" y="4344203"/>
                <a:ext cx="3097579"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10</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−9</m:t>
                                  </m:r>
                                </m:e>
                                <m:e>
                                  <m:r>
                                    <a:rPr lang="ca-ES" b="0" i="1" smtClean="0">
                                      <a:solidFill>
                                        <a:srgbClr val="0C2B8E"/>
                                      </a:solidFill>
                                      <a:latin typeface="Cambria Math" panose="02040503050406030204" pitchFamily="18" charset="0"/>
                                    </a:rPr>
                                    <m:t>  −6</m:t>
                                  </m:r>
                                </m:e>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      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−7</m:t>
                                  </m:r>
                                </m:e>
                                <m:e>
                                  <m:r>
                                    <a:rPr lang="ca-ES" b="0" i="1" smtClean="0">
                                      <a:solidFill>
                                        <a:srgbClr val="0C2B8E"/>
                                      </a:solidFill>
                                      <a:latin typeface="Cambria Math" panose="02040503050406030204" pitchFamily="18" charset="0"/>
                                    </a:rPr>
                                    <m:t>  −6</m:t>
                                  </m:r>
                                </m:e>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      9</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46" name="Retângulo 45">
                <a:extLst>
                  <a:ext uri="{FF2B5EF4-FFF2-40B4-BE49-F238E27FC236}">
                    <a16:creationId xmlns:a16="http://schemas.microsoft.com/office/drawing/2014/main" id="{109A9359-9355-4866-A98F-6FC069FF6CF6}"/>
                  </a:ext>
                </a:extLst>
              </p:cNvPr>
              <p:cNvSpPr>
                <a:spLocks noRot="1" noChangeAspect="1" noMove="1" noResize="1" noEditPoints="1" noAdjustHandles="1" noChangeArrowheads="1" noChangeShapeType="1" noTextEdit="1"/>
              </p:cNvSpPr>
              <p:nvPr/>
            </p:nvSpPr>
            <p:spPr>
              <a:xfrm>
                <a:off x="6453011" y="4344203"/>
                <a:ext cx="3097579" cy="1126975"/>
              </a:xfrm>
              <a:prstGeom prst="rect">
                <a:avLst/>
              </a:prstGeom>
              <a:blipFill>
                <a:blip r:embed="rId17"/>
                <a:stretch>
                  <a:fillRect/>
                </a:stretch>
              </a:blipFill>
            </p:spPr>
            <p:txBody>
              <a:bodyPr/>
              <a:lstStyle/>
              <a:p>
                <a:r>
                  <a:rPr lang="ca-ES">
                    <a:noFill/>
                  </a:rPr>
                  <a:t> </a:t>
                </a:r>
              </a:p>
            </p:txBody>
          </p:sp>
        </mc:Fallback>
      </mc:AlternateContent>
      <p:cxnSp>
        <p:nvCxnSpPr>
          <p:cNvPr id="47" name="Conexão reta unidirecional 46">
            <a:extLst>
              <a:ext uri="{FF2B5EF4-FFF2-40B4-BE49-F238E27FC236}">
                <a16:creationId xmlns:a16="http://schemas.microsoft.com/office/drawing/2014/main" id="{4025AE01-5C81-47F5-81E4-3DD89CCCD3D3}"/>
              </a:ext>
            </a:extLst>
          </p:cNvPr>
          <p:cNvCxnSpPr>
            <a:cxnSpLocks/>
          </p:cNvCxnSpPr>
          <p:nvPr/>
        </p:nvCxnSpPr>
        <p:spPr>
          <a:xfrm>
            <a:off x="5716775" y="3788229"/>
            <a:ext cx="965915" cy="555974"/>
          </a:xfrm>
          <a:prstGeom prst="straightConnector1">
            <a:avLst/>
          </a:prstGeom>
          <a:ln w="19050">
            <a:solidFill>
              <a:srgbClr val="29A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Retângulo 49">
                <a:extLst>
                  <a:ext uri="{FF2B5EF4-FFF2-40B4-BE49-F238E27FC236}">
                    <a16:creationId xmlns:a16="http://schemas.microsoft.com/office/drawing/2014/main" id="{C5B07CB2-EB85-4BF4-A6B8-6F940CCD2C81}"/>
                  </a:ext>
                </a:extLst>
              </p:cNvPr>
              <p:cNvSpPr/>
              <p:nvPr/>
            </p:nvSpPr>
            <p:spPr>
              <a:xfrm>
                <a:off x="4898584" y="4540415"/>
                <a:ext cx="2179240" cy="101367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unc>
                        <m:funcPr>
                          <m:ctrlPr>
                            <a:rPr lang="ca-ES" sz="2800" i="1" smtClean="0">
                              <a:solidFill>
                                <a:srgbClr val="0C2B8E"/>
                              </a:solidFill>
                              <a:latin typeface="Cambria Math" panose="02040503050406030204" pitchFamily="18" charset="0"/>
                            </a:rPr>
                          </m:ctrlPr>
                        </m:funcPr>
                        <m:fName>
                          <m:limLow>
                            <m:limLowPr>
                              <m:ctrlPr>
                                <a:rPr lang="ca-ES" sz="2800" i="1" smtClean="0">
                                  <a:solidFill>
                                    <a:srgbClr val="0C2B8E"/>
                                  </a:solidFill>
                                  <a:latin typeface="Cambria Math" panose="02040503050406030204" pitchFamily="18" charset="0"/>
                                </a:rPr>
                              </m:ctrlPr>
                            </m:limLowPr>
                            <m:e>
                              <m:r>
                                <a:rPr lang="ca-ES" sz="2800" i="1" smtClean="0">
                                  <a:solidFill>
                                    <a:srgbClr val="0C2B8E"/>
                                  </a:solidFill>
                                  <a:latin typeface="Cambria Math" panose="02040503050406030204" pitchFamily="18" charset="0"/>
                                  <a:ea typeface="Cambria Math" panose="02040503050406030204" pitchFamily="18" charset="0"/>
                                </a:rPr>
                                <m:t>~</m:t>
                              </m:r>
                            </m:e>
                            <m:lim>
                              <m:eqArr>
                                <m:eqArrPr>
                                  <m:ctrlPr>
                                    <a:rPr lang="ca-ES" sz="2800" i="1" smtClean="0">
                                      <a:solidFill>
                                        <a:srgbClr val="0C2B8E"/>
                                      </a:solidFill>
                                      <a:latin typeface="Cambria Math" panose="02040503050406030204" pitchFamily="18" charset="0"/>
                                    </a:rPr>
                                  </m:ctrlPr>
                                </m:eqArrPr>
                                <m:e>
                                  <m:sSub>
                                    <m:sSubPr>
                                      <m:ctrlPr>
                                        <a:rPr lang="ca-ES" sz="2800" i="1" smtClean="0">
                                          <a:solidFill>
                                            <a:srgbClr val="0C2B8E"/>
                                          </a:solidFill>
                                          <a:latin typeface="Cambria Math" panose="02040503050406030204" pitchFamily="18" charset="0"/>
                                        </a:rPr>
                                      </m:ctrlPr>
                                    </m:sSubPr>
                                    <m:e>
                                      <m:r>
                                        <a:rPr lang="ca-ES" sz="2800" b="0" i="1" smtClean="0">
                                          <a:solidFill>
                                            <a:srgbClr val="0C2B8E"/>
                                          </a:solidFill>
                                          <a:latin typeface="Cambria Math" panose="02040503050406030204" pitchFamily="18" charset="0"/>
                                        </a:rPr>
                                        <m:t>𝐹</m:t>
                                      </m:r>
                                    </m:e>
                                    <m:sub>
                                      <m:r>
                                        <a:rPr lang="ca-ES" sz="2800" b="0" i="1" smtClean="0">
                                          <a:solidFill>
                                            <a:srgbClr val="0C2B8E"/>
                                          </a:solidFill>
                                          <a:latin typeface="Cambria Math" panose="02040503050406030204" pitchFamily="18" charset="0"/>
                                        </a:rPr>
                                        <m:t>2</m:t>
                                      </m:r>
                                    </m:sub>
                                  </m:sSub>
                                  <m:r>
                                    <a:rPr lang="ca-ES" sz="2800" i="1">
                                      <a:solidFill>
                                        <a:srgbClr val="0C2B8E"/>
                                      </a:solidFill>
                                      <a:latin typeface="Cambria Math" panose="02040503050406030204" pitchFamily="18" charset="0"/>
                                      <a:ea typeface="Cambria Math" panose="02040503050406030204" pitchFamily="18" charset="0"/>
                                    </a:rPr>
                                    <m:t>←</m:t>
                                  </m:r>
                                  <m:sSub>
                                    <m:sSubPr>
                                      <m:ctrlPr>
                                        <a:rPr lang="ca-ES" sz="2800" i="1">
                                          <a:solidFill>
                                            <a:srgbClr val="0C2B8E"/>
                                          </a:solidFill>
                                          <a:latin typeface="Cambria Math" panose="02040503050406030204" pitchFamily="18" charset="0"/>
                                        </a:rPr>
                                      </m:ctrlPr>
                                    </m:sSubPr>
                                    <m:e>
                                      <m:r>
                                        <a:rPr lang="ca-ES" sz="2800" b="0" i="1" smtClean="0">
                                          <a:solidFill>
                                            <a:srgbClr val="0C2B8E"/>
                                          </a:solidFill>
                                          <a:latin typeface="Cambria Math" panose="02040503050406030204" pitchFamily="18" charset="0"/>
                                        </a:rPr>
                                        <m:t>𝐹</m:t>
                                      </m:r>
                                    </m:e>
                                    <m:sub>
                                      <m:r>
                                        <a:rPr lang="ca-ES" sz="2800" b="0" i="1" smtClean="0">
                                          <a:solidFill>
                                            <a:srgbClr val="0C2B8E"/>
                                          </a:solidFill>
                                          <a:latin typeface="Cambria Math" panose="02040503050406030204" pitchFamily="18" charset="0"/>
                                        </a:rPr>
                                        <m:t>2</m:t>
                                      </m:r>
                                    </m:sub>
                                  </m:sSub>
                                  <m:r>
                                    <a:rPr lang="ca-ES" sz="2800" b="0" i="1" smtClean="0">
                                      <a:solidFill>
                                        <a:srgbClr val="0C2B8E"/>
                                      </a:solidFill>
                                      <a:latin typeface="Cambria Math" panose="02040503050406030204" pitchFamily="18" charset="0"/>
                                    </a:rPr>
                                    <m:t>+</m:t>
                                  </m:r>
                                  <m:sSub>
                                    <m:sSubPr>
                                      <m:ctrlPr>
                                        <a:rPr lang="ca-ES" sz="2800" b="1" i="1">
                                          <a:solidFill>
                                            <a:srgbClr val="0C2B8E"/>
                                          </a:solidFill>
                                          <a:latin typeface="Cambria Math" panose="02040503050406030204" pitchFamily="18" charset="0"/>
                                        </a:rPr>
                                      </m:ctrlPr>
                                    </m:sSubPr>
                                    <m:e>
                                      <m:r>
                                        <a:rPr lang="ca-ES" sz="2800" b="1" i="1" smtClean="0">
                                          <a:solidFill>
                                            <a:srgbClr val="0C2B8E"/>
                                          </a:solidFill>
                                          <a:latin typeface="Cambria Math" panose="02040503050406030204" pitchFamily="18" charset="0"/>
                                        </a:rPr>
                                        <m:t>𝑭</m:t>
                                      </m:r>
                                    </m:e>
                                    <m:sub>
                                      <m:r>
                                        <a:rPr lang="ca-ES" sz="2800" b="1" i="1" smtClean="0">
                                          <a:solidFill>
                                            <a:srgbClr val="0C2B8E"/>
                                          </a:solidFill>
                                          <a:latin typeface="Cambria Math" panose="02040503050406030204" pitchFamily="18" charset="0"/>
                                        </a:rPr>
                                        <m:t>𝟏</m:t>
                                      </m:r>
                                    </m:sub>
                                  </m:sSub>
                                </m:e>
                                <m:e>
                                  <m:sSub>
                                    <m:sSubPr>
                                      <m:ctrlPr>
                                        <a:rPr lang="ca-ES" sz="2800" i="1">
                                          <a:solidFill>
                                            <a:srgbClr val="0C2B8E"/>
                                          </a:solidFill>
                                          <a:latin typeface="Cambria Math" panose="02040503050406030204" pitchFamily="18" charset="0"/>
                                        </a:rPr>
                                      </m:ctrlPr>
                                    </m:sSubPr>
                                    <m:e>
                                      <m:r>
                                        <a:rPr lang="ca-ES" sz="2800" b="0" i="1" smtClean="0">
                                          <a:solidFill>
                                            <a:srgbClr val="0C2B8E"/>
                                          </a:solidFill>
                                          <a:latin typeface="Cambria Math" panose="02040503050406030204" pitchFamily="18" charset="0"/>
                                        </a:rPr>
                                        <m:t>   </m:t>
                                      </m:r>
                                      <m:r>
                                        <a:rPr lang="ca-ES" sz="2800" b="0" i="1" smtClean="0">
                                          <a:solidFill>
                                            <a:srgbClr val="0C2B8E"/>
                                          </a:solidFill>
                                          <a:latin typeface="Cambria Math" panose="02040503050406030204" pitchFamily="18" charset="0"/>
                                        </a:rPr>
                                        <m:t>𝐹</m:t>
                                      </m:r>
                                    </m:e>
                                    <m:sub>
                                      <m:r>
                                        <a:rPr lang="ca-ES" sz="2800" b="0" i="1" smtClean="0">
                                          <a:solidFill>
                                            <a:srgbClr val="0C2B8E"/>
                                          </a:solidFill>
                                          <a:latin typeface="Cambria Math" panose="02040503050406030204" pitchFamily="18" charset="0"/>
                                        </a:rPr>
                                        <m:t>3</m:t>
                                      </m:r>
                                    </m:sub>
                                  </m:sSub>
                                  <m:r>
                                    <a:rPr lang="ca-ES" sz="2800" i="1">
                                      <a:solidFill>
                                        <a:srgbClr val="0C2B8E"/>
                                      </a:solidFill>
                                      <a:latin typeface="Cambria Math" panose="02040503050406030204" pitchFamily="18" charset="0"/>
                                      <a:ea typeface="Cambria Math" panose="02040503050406030204" pitchFamily="18" charset="0"/>
                                    </a:rPr>
                                    <m:t>←</m:t>
                                  </m:r>
                                  <m:sSub>
                                    <m:sSubPr>
                                      <m:ctrlPr>
                                        <a:rPr lang="ca-ES" sz="2800" i="1">
                                          <a:solidFill>
                                            <a:srgbClr val="0C2B8E"/>
                                          </a:solidFill>
                                          <a:latin typeface="Cambria Math" panose="02040503050406030204" pitchFamily="18" charset="0"/>
                                        </a:rPr>
                                      </m:ctrlPr>
                                    </m:sSubPr>
                                    <m:e>
                                      <m:r>
                                        <a:rPr lang="ca-ES" sz="2800" b="0" i="1" smtClean="0">
                                          <a:solidFill>
                                            <a:srgbClr val="0C2B8E"/>
                                          </a:solidFill>
                                          <a:latin typeface="Cambria Math" panose="02040503050406030204" pitchFamily="18" charset="0"/>
                                        </a:rPr>
                                        <m:t>𝐹</m:t>
                                      </m:r>
                                    </m:e>
                                    <m:sub>
                                      <m:r>
                                        <a:rPr lang="ca-ES" sz="2800" b="0" i="1" smtClean="0">
                                          <a:solidFill>
                                            <a:srgbClr val="0C2B8E"/>
                                          </a:solidFill>
                                          <a:latin typeface="Cambria Math" panose="02040503050406030204" pitchFamily="18" charset="0"/>
                                        </a:rPr>
                                        <m:t>3</m:t>
                                      </m:r>
                                    </m:sub>
                                  </m:sSub>
                                  <m:r>
                                    <a:rPr lang="ca-ES" sz="2800" i="1">
                                      <a:solidFill>
                                        <a:srgbClr val="0C2B8E"/>
                                      </a:solidFill>
                                      <a:latin typeface="Cambria Math" panose="02040503050406030204" pitchFamily="18" charset="0"/>
                                    </a:rPr>
                                    <m:t>+</m:t>
                                  </m:r>
                                  <m:sSub>
                                    <m:sSubPr>
                                      <m:ctrlPr>
                                        <a:rPr lang="ca-ES" sz="2800" b="1" i="1">
                                          <a:solidFill>
                                            <a:srgbClr val="0C2B8E"/>
                                          </a:solidFill>
                                          <a:latin typeface="Cambria Math" panose="02040503050406030204" pitchFamily="18" charset="0"/>
                                        </a:rPr>
                                      </m:ctrlPr>
                                    </m:sSubPr>
                                    <m:e>
                                      <m:r>
                                        <a:rPr lang="ca-ES" sz="2800" b="1" i="1" smtClean="0">
                                          <a:solidFill>
                                            <a:srgbClr val="0C2B8E"/>
                                          </a:solidFill>
                                          <a:latin typeface="Cambria Math" panose="02040503050406030204" pitchFamily="18" charset="0"/>
                                        </a:rPr>
                                        <m:t>𝟐</m:t>
                                      </m:r>
                                      <m:r>
                                        <a:rPr lang="ca-ES" sz="2800" b="1" i="1" smtClean="0">
                                          <a:solidFill>
                                            <a:srgbClr val="0C2B8E"/>
                                          </a:solidFill>
                                          <a:latin typeface="Cambria Math" panose="02040503050406030204" pitchFamily="18" charset="0"/>
                                        </a:rPr>
                                        <m:t>𝑭</m:t>
                                      </m:r>
                                    </m:e>
                                    <m:sub>
                                      <m:r>
                                        <a:rPr lang="ca-ES" sz="2800" b="1" i="1">
                                          <a:solidFill>
                                            <a:srgbClr val="0C2B8E"/>
                                          </a:solidFill>
                                          <a:latin typeface="Cambria Math" panose="02040503050406030204" pitchFamily="18" charset="0"/>
                                        </a:rPr>
                                        <m:t>𝟏</m:t>
                                      </m:r>
                                    </m:sub>
                                  </m:sSub>
                                </m:e>
                              </m:eqArr>
                            </m:lim>
                          </m:limLow>
                        </m:fName>
                        <m:e>
                          <m:r>
                            <a:rPr lang="ca-ES" sz="2800" b="0" i="1" smtClean="0">
                              <a:solidFill>
                                <a:srgbClr val="0C2B8E"/>
                              </a:solidFill>
                              <a:latin typeface="Cambria Math" panose="02040503050406030204" pitchFamily="18" charset="0"/>
                            </a:rPr>
                            <m:t> </m:t>
                          </m:r>
                        </m:e>
                      </m:func>
                    </m:oMath>
                  </m:oMathPara>
                </a14:m>
                <a:endParaRPr lang="ca-ES" sz="2800" dirty="0"/>
              </a:p>
            </p:txBody>
          </p:sp>
        </mc:Choice>
        <mc:Fallback xmlns="">
          <p:sp>
            <p:nvSpPr>
              <p:cNvPr id="50" name="Retângulo 49">
                <a:extLst>
                  <a:ext uri="{FF2B5EF4-FFF2-40B4-BE49-F238E27FC236}">
                    <a16:creationId xmlns:a16="http://schemas.microsoft.com/office/drawing/2014/main" id="{C5B07CB2-EB85-4BF4-A6B8-6F940CCD2C81}"/>
                  </a:ext>
                </a:extLst>
              </p:cNvPr>
              <p:cNvSpPr>
                <a:spLocks noRot="1" noChangeAspect="1" noMove="1" noResize="1" noEditPoints="1" noAdjustHandles="1" noChangeArrowheads="1" noChangeShapeType="1" noTextEdit="1"/>
              </p:cNvSpPr>
              <p:nvPr/>
            </p:nvSpPr>
            <p:spPr>
              <a:xfrm>
                <a:off x="4898584" y="4540415"/>
                <a:ext cx="2179240" cy="1013675"/>
              </a:xfrm>
              <a:prstGeom prst="rect">
                <a:avLst/>
              </a:prstGeom>
              <a:blipFill>
                <a:blip r:embed="rId18"/>
                <a:stretch>
                  <a:fillRect/>
                </a:stretch>
              </a:blipFill>
            </p:spPr>
            <p:txBody>
              <a:bodyPr/>
              <a:lstStyle/>
              <a:p>
                <a:r>
                  <a:rPr lang="ca-ES">
                    <a:noFill/>
                  </a:rPr>
                  <a:t> </a:t>
                </a:r>
              </a:p>
            </p:txBody>
          </p:sp>
        </mc:Fallback>
      </mc:AlternateContent>
      <p:sp>
        <p:nvSpPr>
          <p:cNvPr id="6" name="Bolha de Discurso: Retângulo com Cantos Arredondados 5">
            <a:extLst>
              <a:ext uri="{FF2B5EF4-FFF2-40B4-BE49-F238E27FC236}">
                <a16:creationId xmlns:a16="http://schemas.microsoft.com/office/drawing/2014/main" id="{C9E9EE00-F50D-4563-95A5-D07D9E699216}"/>
              </a:ext>
            </a:extLst>
          </p:cNvPr>
          <p:cNvSpPr/>
          <p:nvPr/>
        </p:nvSpPr>
        <p:spPr>
          <a:xfrm>
            <a:off x="8078879" y="913792"/>
            <a:ext cx="2903967" cy="742791"/>
          </a:xfrm>
          <a:prstGeom prst="wedgeRoundRectCallout">
            <a:avLst>
              <a:gd name="adj1" fmla="val 34876"/>
              <a:gd name="adj2" fmla="val 96319"/>
              <a:gd name="adj3" fmla="val 16667"/>
            </a:avLst>
          </a:prstGeom>
          <a:solidFill>
            <a:schemeClr val="accent5">
              <a:lumMod val="20000"/>
              <a:lumOff val="80000"/>
            </a:schemeClr>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solidFill>
              </a:rPr>
              <a:t>¡Puede intentar verificar estos cálculos de OEF! ... ¿Verdad? ...</a:t>
            </a:r>
            <a:endParaRPr lang="ca-ES" sz="1600" dirty="0">
              <a:solidFill>
                <a:schemeClr val="tx1"/>
              </a:solidFill>
            </a:endParaRPr>
          </a:p>
        </p:txBody>
      </p:sp>
      <p:sp>
        <p:nvSpPr>
          <p:cNvPr id="35" name="Retângulo: Cantos Arredondados 17">
            <a:hlinkClick r:id="rId19" action="ppaction://hlinksldjump"/>
            <a:extLst>
              <a:ext uri="{FF2B5EF4-FFF2-40B4-BE49-F238E27FC236}">
                <a16:creationId xmlns:a16="http://schemas.microsoft.com/office/drawing/2014/main" id="{392D7C78-CA63-49DE-AF71-82D76FF7D780}"/>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139879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5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1250"/>
                                        <p:tgtEl>
                                          <p:spTgt spid="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0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750"/>
                                        <p:tgtEl>
                                          <p:spTgt spid="39"/>
                                        </p:tgtEl>
                                      </p:cBhvr>
                                    </p:animEffect>
                                    <p:set>
                                      <p:cBhvr>
                                        <p:cTn id="27" dur="1" fill="hold">
                                          <p:stCondLst>
                                            <p:cond delay="749"/>
                                          </p:stCondLst>
                                        </p:cTn>
                                        <p:tgtEl>
                                          <p:spTgt spid="3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750"/>
                                        <p:tgtEl>
                                          <p:spTgt spid="47"/>
                                        </p:tgtEl>
                                      </p:cBhvr>
                                    </p:animEffect>
                                    <p:set>
                                      <p:cBhvr>
                                        <p:cTn id="30" dur="1" fill="hold">
                                          <p:stCondLst>
                                            <p:cond delay="749"/>
                                          </p:stCondLst>
                                        </p:cTn>
                                        <p:tgtEl>
                                          <p:spTgt spid="4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750"/>
                                        <p:tgtEl>
                                          <p:spTgt spid="50"/>
                                        </p:tgtEl>
                                      </p:cBhvr>
                                    </p:animEffect>
                                    <p:set>
                                      <p:cBhvr>
                                        <p:cTn id="33" dur="1" fill="hold">
                                          <p:stCondLst>
                                            <p:cond delay="749"/>
                                          </p:stCondLst>
                                        </p:cTn>
                                        <p:tgtEl>
                                          <p:spTgt spid="5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750"/>
                                        <p:tgtEl>
                                          <p:spTgt spid="34"/>
                                        </p:tgtEl>
                                      </p:cBhvr>
                                    </p:animEffect>
                                    <p:set>
                                      <p:cBhvr>
                                        <p:cTn id="36" dur="1" fill="hold">
                                          <p:stCondLst>
                                            <p:cond delay="749"/>
                                          </p:stCondLst>
                                        </p:cTn>
                                        <p:tgtEl>
                                          <p:spTgt spid="34"/>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750"/>
                                        <p:tgtEl>
                                          <p:spTgt spid="3"/>
                                        </p:tgtEl>
                                      </p:cBhvr>
                                    </p:animEffect>
                                    <p:set>
                                      <p:cBhvr>
                                        <p:cTn id="39" dur="1" fill="hold">
                                          <p:stCondLst>
                                            <p:cond delay="749"/>
                                          </p:stCondLst>
                                        </p:cTn>
                                        <p:tgtEl>
                                          <p:spTgt spid="3"/>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750"/>
                                        <p:tgtEl>
                                          <p:spTgt spid="37"/>
                                        </p:tgtEl>
                                      </p:cBhvr>
                                    </p:animEffect>
                                    <p:set>
                                      <p:cBhvr>
                                        <p:cTn id="42" dur="1" fill="hold">
                                          <p:stCondLst>
                                            <p:cond delay="749"/>
                                          </p:stCondLst>
                                        </p:cTn>
                                        <p:tgtEl>
                                          <p:spTgt spid="3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750"/>
                                        <p:tgtEl>
                                          <p:spTgt spid="6"/>
                                        </p:tgtEl>
                                      </p:cBhvr>
                                    </p:animEffect>
                                    <p:set>
                                      <p:cBhvr>
                                        <p:cTn id="45" dur="1" fill="hold">
                                          <p:stCondLst>
                                            <p:cond delay="749"/>
                                          </p:stCondLst>
                                        </p:cTn>
                                        <p:tgtEl>
                                          <p:spTgt spid="6"/>
                                        </p:tgtEl>
                                        <p:attrNameLst>
                                          <p:attrName>style.visibility</p:attrName>
                                        </p:attrNameLst>
                                      </p:cBhvr>
                                      <p:to>
                                        <p:strVal val="hidden"/>
                                      </p:to>
                                    </p:set>
                                  </p:childTnLst>
                                </p:cTn>
                              </p:par>
                              <p:par>
                                <p:cTn id="46" presetID="35" presetClass="path" presetSubtype="0" accel="50000" decel="50000" fill="hold" grpId="1" nodeType="withEffect">
                                  <p:stCondLst>
                                    <p:cond delay="0"/>
                                  </p:stCondLst>
                                  <p:childTnLst>
                                    <p:animMotion origin="layout" path="M 1.11022E-16 7.40741E-7 L -0.30677 -0.3632 " pathEditMode="relative" rAng="0" ptsTypes="AA">
                                      <p:cBhvr>
                                        <p:cTn id="47" dur="1500" fill="hold"/>
                                        <p:tgtEl>
                                          <p:spTgt spid="46"/>
                                        </p:tgtEl>
                                        <p:attrNameLst>
                                          <p:attrName>ppt_x</p:attrName>
                                          <p:attrName>ppt_y</p:attrName>
                                        </p:attrNameLst>
                                      </p:cBhvr>
                                      <p:rCtr x="-15339" y="-18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7" grpId="0"/>
      <p:bldP spid="39" grpId="0"/>
      <p:bldP spid="39" grpId="1"/>
      <p:bldP spid="46" grpId="0"/>
      <p:bldP spid="46" grpId="1"/>
      <p:bldP spid="50" grpId="0"/>
      <p:bldP spid="50" grpId="1"/>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 name="Retângulo: Cantos Arredondados 24">
            <a:extLst>
              <a:ext uri="{FF2B5EF4-FFF2-40B4-BE49-F238E27FC236}">
                <a16:creationId xmlns:a16="http://schemas.microsoft.com/office/drawing/2014/main" id="{D2FFAB0F-B4E4-4141-9AED-8502BA9B24CA}"/>
              </a:ext>
            </a:extLst>
          </p:cNvPr>
          <p:cNvSpPr/>
          <p:nvPr/>
        </p:nvSpPr>
        <p:spPr>
          <a:xfrm>
            <a:off x="2078403" y="217000"/>
            <a:ext cx="9835419" cy="6475203"/>
          </a:xfrm>
          <a:prstGeom prst="roundRect">
            <a:avLst>
              <a:gd name="adj" fmla="val 3673"/>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52" name="Retângulo 51">
            <a:extLst>
              <a:ext uri="{FF2B5EF4-FFF2-40B4-BE49-F238E27FC236}">
                <a16:creationId xmlns:a16="http://schemas.microsoft.com/office/drawing/2014/main" id="{286D308E-63C5-47F1-9E0E-F3531A9487D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7" name="Retângulo 56">
            <a:extLst>
              <a:ext uri="{FF2B5EF4-FFF2-40B4-BE49-F238E27FC236}">
                <a16:creationId xmlns:a16="http://schemas.microsoft.com/office/drawing/2014/main" id="{D4CCDC74-EF03-4584-9023-5A7002263115}"/>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58" name="Imagem 57">
            <a:extLst>
              <a:ext uri="{FF2B5EF4-FFF2-40B4-BE49-F238E27FC236}">
                <a16:creationId xmlns:a16="http://schemas.microsoft.com/office/drawing/2014/main" id="{AA49F40B-4EED-4127-9995-C8AC9400F2B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59" name="Conexão reta 58">
            <a:extLst>
              <a:ext uri="{FF2B5EF4-FFF2-40B4-BE49-F238E27FC236}">
                <a16:creationId xmlns:a16="http://schemas.microsoft.com/office/drawing/2014/main" id="{A2760DBB-EBA6-49AA-9F22-3CB1272274CE}"/>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0" name="Conexão reta 59">
            <a:extLst>
              <a:ext uri="{FF2B5EF4-FFF2-40B4-BE49-F238E27FC236}">
                <a16:creationId xmlns:a16="http://schemas.microsoft.com/office/drawing/2014/main" id="{F2AAEAA8-F003-4A11-BD60-DEB920BA3660}"/>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1" name="Retângulo: Cantos Arredondados 60">
            <a:hlinkClick r:id="rId6" action="ppaction://hlinksldjump"/>
            <a:extLst>
              <a:ext uri="{FF2B5EF4-FFF2-40B4-BE49-F238E27FC236}">
                <a16:creationId xmlns:a16="http://schemas.microsoft.com/office/drawing/2014/main" id="{2FE30A87-2B09-491D-82BF-4A69F0BDF268}"/>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2" name="Retângulo 61">
            <a:extLst>
              <a:ext uri="{FF2B5EF4-FFF2-40B4-BE49-F238E27FC236}">
                <a16:creationId xmlns:a16="http://schemas.microsoft.com/office/drawing/2014/main" id="{320E92BB-215D-4A62-ACC1-CA638D27C60A}"/>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8" name="Retângulo: Cantos Arredondados 27">
            <a:hlinkClick r:id="rId7" action="ppaction://hlinksldjump"/>
            <a:extLst>
              <a:ext uri="{FF2B5EF4-FFF2-40B4-BE49-F238E27FC236}">
                <a16:creationId xmlns:a16="http://schemas.microsoft.com/office/drawing/2014/main" id="{B528D167-72B4-4281-9441-AE4389AB724E}"/>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9" name="Retângulo: Cantos Arredondados 28">
            <a:hlinkClick r:id="rId8" action="ppaction://hlinksldjump"/>
            <a:extLst>
              <a:ext uri="{FF2B5EF4-FFF2-40B4-BE49-F238E27FC236}">
                <a16:creationId xmlns:a16="http://schemas.microsoft.com/office/drawing/2014/main" id="{6BD31A0A-D69F-4400-860D-F5E514B983A8}"/>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33" name="Retângulo: Cantos Arredondados 32">
            <a:hlinkClick r:id="rId9" action="ppaction://hlinksldjump"/>
            <a:extLst>
              <a:ext uri="{FF2B5EF4-FFF2-40B4-BE49-F238E27FC236}">
                <a16:creationId xmlns:a16="http://schemas.microsoft.com/office/drawing/2014/main" id="{F6E45E8F-4B6B-4714-9AB4-BA0094805698}"/>
              </a:ext>
            </a:extLst>
          </p:cNvPr>
          <p:cNvSpPr/>
          <p:nvPr/>
        </p:nvSpPr>
        <p:spPr>
          <a:xfrm>
            <a:off x="36000" y="315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6" name="Retângulo 25">
            <a:extLst>
              <a:ext uri="{FF2B5EF4-FFF2-40B4-BE49-F238E27FC236}">
                <a16:creationId xmlns:a16="http://schemas.microsoft.com/office/drawing/2014/main" id="{42DACDA7-236F-4C82-9262-235B6F0078DF}"/>
              </a:ext>
            </a:extLst>
          </p:cNvPr>
          <p:cNvSpPr/>
          <p:nvPr/>
        </p:nvSpPr>
        <p:spPr>
          <a:xfrm>
            <a:off x="2243720" y="369215"/>
            <a:ext cx="1225015" cy="461665"/>
          </a:xfrm>
          <a:prstGeom prst="rect">
            <a:avLst/>
          </a:prstGeom>
        </p:spPr>
        <p:txBody>
          <a:bodyPr wrap="none">
            <a:spAutoFit/>
          </a:bodyPr>
          <a:lstStyle/>
          <a:p>
            <a:pPr algn="just"/>
            <a:r>
              <a:rPr lang="ca-ES" sz="2400" b="1" u="sng" dirty="0" err="1">
                <a:solidFill>
                  <a:srgbClr val="29A6FF"/>
                </a:solidFill>
              </a:rPr>
              <a:t>Ejemplo</a:t>
            </a:r>
            <a:endParaRPr lang="ca-ES" sz="2400" b="1" u="sng" dirty="0">
              <a:solidFill>
                <a:srgbClr val="29A6FF"/>
              </a:solidFill>
            </a:endParaRPr>
          </a:p>
        </p:txBody>
      </p:sp>
      <mc:AlternateContent xmlns:mc="http://schemas.openxmlformats.org/markup-compatibility/2006" xmlns:a14="http://schemas.microsoft.com/office/drawing/2010/main">
        <mc:Choice Requires="a14">
          <p:sp>
            <p:nvSpPr>
              <p:cNvPr id="31" name="Retângulo 30">
                <a:extLst>
                  <a:ext uri="{FF2B5EF4-FFF2-40B4-BE49-F238E27FC236}">
                    <a16:creationId xmlns:a16="http://schemas.microsoft.com/office/drawing/2014/main" id="{472D2D05-17EE-494A-B1DE-C1336332A137}"/>
                  </a:ext>
                </a:extLst>
              </p:cNvPr>
              <p:cNvSpPr/>
              <p:nvPr/>
            </p:nvSpPr>
            <p:spPr>
              <a:xfrm>
                <a:off x="3418606" y="369215"/>
                <a:ext cx="8565520" cy="461665"/>
              </a:xfrm>
              <a:prstGeom prst="rect">
                <a:avLst/>
              </a:prstGeom>
            </p:spPr>
            <p:txBody>
              <a:bodyPr wrap="square">
                <a:spAutoFit/>
              </a:bodyPr>
              <a:lstStyle/>
              <a:p>
                <a:pPr algn="just">
                  <a:spcAft>
                    <a:spcPts val="1200"/>
                  </a:spcAft>
                </a:pPr>
                <a:r>
                  <a:rPr lang="ca-ES" b="1" dirty="0"/>
                  <a:t>Reduzca por </a:t>
                </a:r>
                <a:r>
                  <a:rPr lang="ca-ES" b="1" dirty="0" err="1"/>
                  <a:t>filas</a:t>
                </a:r>
                <a:r>
                  <a:rPr lang="ca-ES" b="1" dirty="0"/>
                  <a:t> la</a:t>
                </a:r>
                <a:r>
                  <a:rPr lang="ca-ES" dirty="0"/>
                  <a:t> </a:t>
                </a:r>
                <a:r>
                  <a:rPr lang="ca-ES" dirty="0" err="1"/>
                  <a:t>matriz</a:t>
                </a:r>
                <a:r>
                  <a:rPr lang="ca-ES" dirty="0"/>
                  <a:t> </a:t>
                </a:r>
                <a14:m>
                  <m:oMath xmlns:m="http://schemas.openxmlformats.org/officeDocument/2006/math">
                    <m:r>
                      <a:rPr lang="ca-ES" i="1">
                        <a:latin typeface="Cambria Math" panose="02040503050406030204" pitchFamily="18" charset="0"/>
                      </a:rPr>
                      <m:t>𝐴</m:t>
                    </m:r>
                  </m:oMath>
                </a14:m>
                <a:r>
                  <a:rPr lang="ca-ES" dirty="0"/>
                  <a:t> </a:t>
                </a:r>
                <a:r>
                  <a:rPr lang="ca-ES" b="1" dirty="0"/>
                  <a:t>a una forma escalonada</a:t>
                </a:r>
                <a:r>
                  <a:rPr lang="ca-ES" dirty="0"/>
                  <a:t> y </a:t>
                </a:r>
                <a:r>
                  <a:rPr lang="ca-ES" b="1" dirty="0" err="1"/>
                  <a:t>localice</a:t>
                </a:r>
                <a:r>
                  <a:rPr lang="ca-ES" b="1" dirty="0"/>
                  <a:t> las </a:t>
                </a:r>
                <a:r>
                  <a:rPr lang="ca-ES" b="1" dirty="0" err="1"/>
                  <a:t>columnas</a:t>
                </a:r>
                <a:r>
                  <a:rPr lang="ca-ES" b="1" dirty="0"/>
                  <a:t> </a:t>
                </a:r>
                <a:r>
                  <a:rPr lang="ca-ES" b="1" dirty="0" err="1"/>
                  <a:t>pivote</a:t>
                </a:r>
                <a:r>
                  <a:rPr lang="ca-ES" b="1" dirty="0"/>
                  <a:t> </a:t>
                </a:r>
                <a:r>
                  <a:rPr lang="ca-ES" dirty="0"/>
                  <a:t>de </a:t>
                </a:r>
                <a14:m>
                  <m:oMath xmlns:m="http://schemas.openxmlformats.org/officeDocument/2006/math">
                    <m:r>
                      <a:rPr lang="ca-ES" i="1">
                        <a:latin typeface="Cambria Math" panose="02040503050406030204" pitchFamily="18" charset="0"/>
                      </a:rPr>
                      <m:t>𝐴</m:t>
                    </m:r>
                  </m:oMath>
                </a14:m>
                <a:r>
                  <a:rPr lang="ca-ES" sz="2400" dirty="0">
                    <a:solidFill>
                      <a:srgbClr val="0C2B8E"/>
                    </a:solidFill>
                  </a:rPr>
                  <a:t>:</a:t>
                </a:r>
              </a:p>
            </p:txBody>
          </p:sp>
        </mc:Choice>
        <mc:Fallback xmlns="">
          <p:sp>
            <p:nvSpPr>
              <p:cNvPr id="31" name="Retângulo 30">
                <a:extLst>
                  <a:ext uri="{FF2B5EF4-FFF2-40B4-BE49-F238E27FC236}">
                    <a16:creationId xmlns:a16="http://schemas.microsoft.com/office/drawing/2014/main" id="{472D2D05-17EE-494A-B1DE-C1336332A137}"/>
                  </a:ext>
                </a:extLst>
              </p:cNvPr>
              <p:cNvSpPr>
                <a:spLocks noRot="1" noChangeAspect="1" noMove="1" noResize="1" noEditPoints="1" noAdjustHandles="1" noChangeArrowheads="1" noChangeShapeType="1" noTextEdit="1"/>
              </p:cNvSpPr>
              <p:nvPr/>
            </p:nvSpPr>
            <p:spPr>
              <a:xfrm>
                <a:off x="3418606" y="369215"/>
                <a:ext cx="8565520" cy="461665"/>
              </a:xfrm>
              <a:prstGeom prst="rect">
                <a:avLst/>
              </a:prstGeom>
              <a:blipFill>
                <a:blip r:embed="rId10"/>
                <a:stretch>
                  <a:fillRect l="-641" t="-10667" r="-854" b="-30667"/>
                </a:stretch>
              </a:blipFill>
            </p:spPr>
            <p:txBody>
              <a:bodyPr/>
              <a:lstStyle/>
              <a:p>
                <a:r>
                  <a:rPr lang="ca-ES">
                    <a:noFill/>
                  </a:rPr>
                  <a:t> </a:t>
                </a:r>
              </a:p>
            </p:txBody>
          </p:sp>
        </mc:Fallback>
      </mc:AlternateContent>
      <p:pic>
        <p:nvPicPr>
          <p:cNvPr id="12" name="Imagem 11">
            <a:extLst>
              <a:ext uri="{FF2B5EF4-FFF2-40B4-BE49-F238E27FC236}">
                <a16:creationId xmlns:a16="http://schemas.microsoft.com/office/drawing/2014/main" id="{476BD4D3-F0BF-49B3-AE2A-55AAC8453793}"/>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10089810" y="1737668"/>
            <a:ext cx="1525905" cy="4572000"/>
          </a:xfrm>
          <a:prstGeom prst="rect">
            <a:avLst/>
          </a:prstGeom>
        </p:spPr>
      </p:pic>
      <p:cxnSp>
        <p:nvCxnSpPr>
          <p:cNvPr id="44" name="Conexão reta unidirecional 43">
            <a:extLst>
              <a:ext uri="{FF2B5EF4-FFF2-40B4-BE49-F238E27FC236}">
                <a16:creationId xmlns:a16="http://schemas.microsoft.com/office/drawing/2014/main" id="{3EB19E90-61B6-40FE-95E4-106CB503313E}"/>
              </a:ext>
            </a:extLst>
          </p:cNvPr>
          <p:cNvCxnSpPr>
            <a:cxnSpLocks/>
          </p:cNvCxnSpPr>
          <p:nvPr/>
        </p:nvCxnSpPr>
        <p:spPr>
          <a:xfrm flipV="1">
            <a:off x="7540501" y="3011434"/>
            <a:ext cx="0" cy="342262"/>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5" name="Retângulo 44">
            <a:extLst>
              <a:ext uri="{FF2B5EF4-FFF2-40B4-BE49-F238E27FC236}">
                <a16:creationId xmlns:a16="http://schemas.microsoft.com/office/drawing/2014/main" id="{F6A51A6F-5F27-469D-97C7-FA7B6DBB68A9}"/>
              </a:ext>
            </a:extLst>
          </p:cNvPr>
          <p:cNvSpPr/>
          <p:nvPr/>
        </p:nvSpPr>
        <p:spPr>
          <a:xfrm>
            <a:off x="7212581" y="3304358"/>
            <a:ext cx="2598981" cy="369332"/>
          </a:xfrm>
          <a:prstGeom prst="rect">
            <a:avLst/>
          </a:prstGeom>
        </p:spPr>
        <p:txBody>
          <a:bodyPr wrap="none">
            <a:spAutoFit/>
          </a:bodyPr>
          <a:lstStyle/>
          <a:p>
            <a:r>
              <a:rPr lang="ca-ES" b="1" dirty="0" err="1">
                <a:solidFill>
                  <a:schemeClr val="accent6"/>
                </a:solidFill>
              </a:rPr>
              <a:t>Siguiente</a:t>
            </a:r>
            <a:r>
              <a:rPr lang="ca-ES" b="1" dirty="0">
                <a:solidFill>
                  <a:schemeClr val="accent6"/>
                </a:solidFill>
              </a:rPr>
              <a:t> columna </a:t>
            </a:r>
            <a:r>
              <a:rPr lang="ca-ES" b="1" dirty="0" err="1">
                <a:solidFill>
                  <a:schemeClr val="accent6"/>
                </a:solidFill>
              </a:rPr>
              <a:t>pivote</a:t>
            </a:r>
            <a:endParaRPr lang="ca-ES" dirty="0">
              <a:solidFill>
                <a:schemeClr val="accent6"/>
              </a:solidFill>
            </a:endParaRPr>
          </a:p>
        </p:txBody>
      </p:sp>
      <mc:AlternateContent xmlns:mc="http://schemas.openxmlformats.org/markup-compatibility/2006" xmlns:a14="http://schemas.microsoft.com/office/drawing/2010/main">
        <mc:Choice Requires="a14">
          <p:sp>
            <p:nvSpPr>
              <p:cNvPr id="55" name="Retângulo 54">
                <a:extLst>
                  <a:ext uri="{FF2B5EF4-FFF2-40B4-BE49-F238E27FC236}">
                    <a16:creationId xmlns:a16="http://schemas.microsoft.com/office/drawing/2014/main" id="{8FCB2CB0-642C-417D-8CDB-F2CF3A7D65E5}"/>
                  </a:ext>
                </a:extLst>
              </p:cNvPr>
              <p:cNvSpPr/>
              <p:nvPr/>
            </p:nvSpPr>
            <p:spPr>
              <a:xfrm>
                <a:off x="2713854" y="1856176"/>
                <a:ext cx="3097579"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10</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−9</m:t>
                                  </m:r>
                                </m:e>
                                <m:e>
                                  <m:r>
                                    <a:rPr lang="ca-ES" b="0" i="1" smtClean="0">
                                      <a:solidFill>
                                        <a:srgbClr val="0C2B8E"/>
                                      </a:solidFill>
                                      <a:latin typeface="Cambria Math" panose="02040503050406030204" pitchFamily="18" charset="0"/>
                                    </a:rPr>
                                    <m:t>  −6</m:t>
                                  </m:r>
                                </m:e>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      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−7</m:t>
                                  </m:r>
                                </m:e>
                                <m:e>
                                  <m:r>
                                    <a:rPr lang="ca-ES" b="0" i="1" smtClean="0">
                                      <a:solidFill>
                                        <a:srgbClr val="0C2B8E"/>
                                      </a:solidFill>
                                      <a:latin typeface="Cambria Math" panose="02040503050406030204" pitchFamily="18" charset="0"/>
                                    </a:rPr>
                                    <m:t>  −6</m:t>
                                  </m:r>
                                </m:e>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      9</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55" name="Retângulo 54">
                <a:extLst>
                  <a:ext uri="{FF2B5EF4-FFF2-40B4-BE49-F238E27FC236}">
                    <a16:creationId xmlns:a16="http://schemas.microsoft.com/office/drawing/2014/main" id="{8FCB2CB0-642C-417D-8CDB-F2CF3A7D65E5}"/>
                  </a:ext>
                </a:extLst>
              </p:cNvPr>
              <p:cNvSpPr>
                <a:spLocks noRot="1" noChangeAspect="1" noMove="1" noResize="1" noEditPoints="1" noAdjustHandles="1" noChangeArrowheads="1" noChangeShapeType="1" noTextEdit="1"/>
              </p:cNvSpPr>
              <p:nvPr/>
            </p:nvSpPr>
            <p:spPr>
              <a:xfrm>
                <a:off x="2713854" y="1856176"/>
                <a:ext cx="3097579" cy="1126975"/>
              </a:xfrm>
              <a:prstGeom prst="rect">
                <a:avLst/>
              </a:prstGeom>
              <a:blipFill>
                <a:blip r:embed="rId13"/>
                <a:stretch>
                  <a:fillRect/>
                </a:stretch>
              </a:blipFill>
            </p:spPr>
            <p:txBody>
              <a:bodyPr/>
              <a:lstStyle/>
              <a:p>
                <a:r>
                  <a:rPr lang="ca-ES">
                    <a:noFill/>
                  </a:rPr>
                  <a:t> </a:t>
                </a:r>
              </a:p>
            </p:txBody>
          </p:sp>
        </mc:Fallback>
      </mc:AlternateContent>
      <p:sp>
        <p:nvSpPr>
          <p:cNvPr id="35" name="Retângulo 34">
            <a:extLst>
              <a:ext uri="{FF2B5EF4-FFF2-40B4-BE49-F238E27FC236}">
                <a16:creationId xmlns:a16="http://schemas.microsoft.com/office/drawing/2014/main" id="{DA74FA0B-421E-41C5-B95B-4FC935EE92CC}"/>
              </a:ext>
            </a:extLst>
          </p:cNvPr>
          <p:cNvSpPr/>
          <p:nvPr/>
        </p:nvSpPr>
        <p:spPr>
          <a:xfrm>
            <a:off x="2336428" y="1010252"/>
            <a:ext cx="4065812" cy="923330"/>
          </a:xfrm>
          <a:prstGeom prst="rect">
            <a:avLst/>
          </a:prstGeom>
        </p:spPr>
        <p:txBody>
          <a:bodyPr wrap="square">
            <a:spAutoFit/>
          </a:bodyPr>
          <a:lstStyle/>
          <a:p>
            <a:pPr algn="just">
              <a:spcAft>
                <a:spcPts val="1200"/>
              </a:spcAft>
            </a:pPr>
            <a:r>
              <a:rPr lang="es-ES" dirty="0">
                <a:solidFill>
                  <a:srgbClr val="0C2B8E"/>
                </a:solidFill>
              </a:rPr>
              <a:t>La posición pivote en la segunda fila debe ser lo más a la izquierda posible, concretamente en la segunda columna.</a:t>
            </a:r>
            <a:endParaRPr lang="ca-ES" sz="2400" dirty="0">
              <a:solidFill>
                <a:srgbClr val="0C2B8E"/>
              </a:solidFill>
            </a:endParaRPr>
          </a:p>
        </p:txBody>
      </p:sp>
      <p:sp>
        <p:nvSpPr>
          <p:cNvPr id="36" name="Retângulo 35">
            <a:extLst>
              <a:ext uri="{FF2B5EF4-FFF2-40B4-BE49-F238E27FC236}">
                <a16:creationId xmlns:a16="http://schemas.microsoft.com/office/drawing/2014/main" id="{D653B255-C753-47AF-8CB9-9E7EF7DFEB17}"/>
              </a:ext>
            </a:extLst>
          </p:cNvPr>
          <p:cNvSpPr/>
          <p:nvPr/>
        </p:nvSpPr>
        <p:spPr>
          <a:xfrm>
            <a:off x="3456005" y="2154580"/>
            <a:ext cx="277718" cy="275132"/>
          </a:xfrm>
          <a:prstGeom prst="rect">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40" name="Conexão reta 39">
            <a:extLst>
              <a:ext uri="{FF2B5EF4-FFF2-40B4-BE49-F238E27FC236}">
                <a16:creationId xmlns:a16="http://schemas.microsoft.com/office/drawing/2014/main" id="{FB912087-C76F-4FE1-A8E7-D7190173B3BD}"/>
              </a:ext>
            </a:extLst>
          </p:cNvPr>
          <p:cNvCxnSpPr>
            <a:cxnSpLocks/>
          </p:cNvCxnSpPr>
          <p:nvPr/>
        </p:nvCxnSpPr>
        <p:spPr>
          <a:xfrm flipV="1">
            <a:off x="2931886" y="1585223"/>
            <a:ext cx="3319012" cy="13910"/>
          </a:xfrm>
          <a:prstGeom prst="line">
            <a:avLst/>
          </a:prstGeom>
          <a:ln w="28575">
            <a:solidFill>
              <a:srgbClr val="29A6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tângulo 40">
                <a:extLst>
                  <a:ext uri="{FF2B5EF4-FFF2-40B4-BE49-F238E27FC236}">
                    <a16:creationId xmlns:a16="http://schemas.microsoft.com/office/drawing/2014/main" id="{F1A42593-EFDB-40DE-9ABA-C2E861F32F72}"/>
                  </a:ext>
                </a:extLst>
              </p:cNvPr>
              <p:cNvSpPr/>
              <p:nvPr/>
            </p:nvSpPr>
            <p:spPr>
              <a:xfrm>
                <a:off x="2336428" y="3371785"/>
                <a:ext cx="4225146" cy="2153090"/>
              </a:xfrm>
              <a:prstGeom prst="rect">
                <a:avLst/>
              </a:prstGeom>
            </p:spPr>
            <p:txBody>
              <a:bodyPr wrap="square">
                <a:spAutoFit/>
              </a:bodyPr>
              <a:lstStyle/>
              <a:p>
                <a:pPr algn="just"/>
                <a:r>
                  <a:rPr lang="es-ES" dirty="0">
                    <a:solidFill>
                      <a:srgbClr val="0C2B8E"/>
                    </a:solidFill>
                  </a:rPr>
                  <a:t>Podríamos utilizar el "2" como Pivote pero entonces </a:t>
                </a:r>
                <a:r>
                  <a:rPr lang="es-ES" u="sng" dirty="0">
                    <a:solidFill>
                      <a:srgbClr val="0C2B8E"/>
                    </a:solidFill>
                  </a:rPr>
                  <a:t>todas las OEF</a:t>
                </a:r>
                <a:r>
                  <a:rPr lang="es-ES" dirty="0">
                    <a:solidFill>
                      <a:srgbClr val="0C2B8E"/>
                    </a:solidFill>
                  </a:rPr>
                  <a:t> necesarias para "poner a cero" las entradas siguientes de la 2ª columna deberían </a:t>
                </a:r>
                <a:r>
                  <a:rPr lang="es-ES" u="sng" dirty="0">
                    <a:solidFill>
                      <a:srgbClr val="0C2B8E"/>
                    </a:solidFill>
                  </a:rPr>
                  <a:t>utilizar fracciones</a:t>
                </a:r>
                <a:r>
                  <a:rPr lang="es-ES" dirty="0">
                    <a:solidFill>
                      <a:srgbClr val="0C2B8E"/>
                    </a:solidFill>
                  </a:rPr>
                  <a:t> ... Para evitarlo, y como todos los elementos de la 2ª fila son pares, podemos </a:t>
                </a:r>
                <a:r>
                  <a:rPr lang="es-ES" dirty="0" err="1">
                    <a:solidFill>
                      <a:srgbClr val="0C2B8E"/>
                    </a:solidFill>
                  </a:rPr>
                  <a:t>reescalar</a:t>
                </a:r>
                <a:r>
                  <a:rPr lang="es-ES" dirty="0">
                    <a:solidFill>
                      <a:srgbClr val="0C2B8E"/>
                    </a:solidFill>
                  </a:rPr>
                  <a:t> primero, OEF </a:t>
                </a:r>
                <a:r>
                  <a:rPr lang="ca-ES" dirty="0">
                    <a:solidFill>
                      <a:srgbClr val="0C2B8E"/>
                    </a:solidFill>
                  </a:rPr>
                  <a:t>: </a:t>
                </a:r>
                <a14:m>
                  <m:oMath xmlns:m="http://schemas.openxmlformats.org/officeDocument/2006/math">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𝟐</m:t>
                        </m:r>
                      </m:sub>
                    </m:sSub>
                    <m:r>
                      <a:rPr lang="ca-ES" b="1" i="1" smtClean="0">
                        <a:solidFill>
                          <a:srgbClr val="0C2B8E"/>
                        </a:solidFill>
                        <a:latin typeface="Cambria Math" panose="02040503050406030204" pitchFamily="18" charset="0"/>
                        <a:ea typeface="Cambria Math" panose="02040503050406030204" pitchFamily="18" charset="0"/>
                      </a:rPr>
                      <m:t>←</m:t>
                    </m:r>
                    <m:sSub>
                      <m:sSubPr>
                        <m:ctrlPr>
                          <a:rPr lang="ca-ES" b="1" i="1">
                            <a:solidFill>
                              <a:srgbClr val="0C2B8E"/>
                            </a:solidFill>
                            <a:latin typeface="Cambria Math" panose="02040503050406030204" pitchFamily="18" charset="0"/>
                          </a:rPr>
                        </m:ctrlPr>
                      </m:sSubPr>
                      <m:e>
                        <m:f>
                          <m:fPr>
                            <m:ctrlPr>
                              <a:rPr lang="ca-ES" b="1" i="1" smtClean="0">
                                <a:solidFill>
                                  <a:srgbClr val="0C2B8E"/>
                                </a:solidFill>
                                <a:latin typeface="Cambria Math" panose="02040503050406030204" pitchFamily="18" charset="0"/>
                              </a:rPr>
                            </m:ctrlPr>
                          </m:fPr>
                          <m:num>
                            <m:r>
                              <a:rPr lang="ca-ES" b="1" i="1" smtClean="0">
                                <a:solidFill>
                                  <a:srgbClr val="0C2B8E"/>
                                </a:solidFill>
                                <a:latin typeface="Cambria Math" panose="02040503050406030204" pitchFamily="18" charset="0"/>
                              </a:rPr>
                              <m:t>𝟏</m:t>
                            </m:r>
                          </m:num>
                          <m:den>
                            <m:r>
                              <a:rPr lang="ca-ES" b="1" i="1" smtClean="0">
                                <a:solidFill>
                                  <a:srgbClr val="0C2B8E"/>
                                </a:solidFill>
                                <a:latin typeface="Cambria Math" panose="02040503050406030204" pitchFamily="18" charset="0"/>
                              </a:rPr>
                              <m:t>𝟐</m:t>
                            </m:r>
                          </m:den>
                        </m:f>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𝟐</m:t>
                        </m:r>
                      </m:sub>
                    </m:sSub>
                  </m:oMath>
                </a14:m>
                <a:r>
                  <a:rPr lang="ca-ES" b="1" dirty="0">
                    <a:solidFill>
                      <a:srgbClr val="0C2B8E"/>
                    </a:solidFill>
                  </a:rPr>
                  <a:t>  </a:t>
                </a:r>
              </a:p>
            </p:txBody>
          </p:sp>
        </mc:Choice>
        <mc:Fallback xmlns="">
          <p:sp>
            <p:nvSpPr>
              <p:cNvPr id="41" name="Retângulo 40">
                <a:extLst>
                  <a:ext uri="{FF2B5EF4-FFF2-40B4-BE49-F238E27FC236}">
                    <a16:creationId xmlns:a16="http://schemas.microsoft.com/office/drawing/2014/main" id="{F1A42593-EFDB-40DE-9ABA-C2E861F32F72}"/>
                  </a:ext>
                </a:extLst>
              </p:cNvPr>
              <p:cNvSpPr>
                <a:spLocks noRot="1" noChangeAspect="1" noMove="1" noResize="1" noEditPoints="1" noAdjustHandles="1" noChangeArrowheads="1" noChangeShapeType="1" noTextEdit="1"/>
              </p:cNvSpPr>
              <p:nvPr/>
            </p:nvSpPr>
            <p:spPr>
              <a:xfrm>
                <a:off x="2336428" y="3371785"/>
                <a:ext cx="4225146" cy="2153090"/>
              </a:xfrm>
              <a:prstGeom prst="rect">
                <a:avLst/>
              </a:prstGeom>
              <a:blipFill>
                <a:blip r:embed="rId14"/>
                <a:stretch>
                  <a:fillRect l="-1154" t="-1416" r="-1299" b="-1133"/>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2" name="Retângulo 41">
                <a:extLst>
                  <a:ext uri="{FF2B5EF4-FFF2-40B4-BE49-F238E27FC236}">
                    <a16:creationId xmlns:a16="http://schemas.microsoft.com/office/drawing/2014/main" id="{91665823-F428-4EB2-A779-4D56B158B663}"/>
                  </a:ext>
                </a:extLst>
              </p:cNvPr>
              <p:cNvSpPr/>
              <p:nvPr/>
            </p:nvSpPr>
            <p:spPr>
              <a:xfrm>
                <a:off x="5582632" y="2115188"/>
                <a:ext cx="1248419" cy="1271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ca-ES" sz="2400" i="1" smtClean="0">
                              <a:solidFill>
                                <a:srgbClr val="0C2B8E"/>
                              </a:solidFill>
                              <a:latin typeface="Cambria Math" panose="02040503050406030204" pitchFamily="18" charset="0"/>
                            </a:rPr>
                          </m:ctrlPr>
                        </m:funcPr>
                        <m:fName>
                          <m:limLow>
                            <m:limLowPr>
                              <m:ctrlPr>
                                <a:rPr lang="ca-ES" sz="2400" i="1" smtClean="0">
                                  <a:solidFill>
                                    <a:srgbClr val="0C2B8E"/>
                                  </a:solidFill>
                                  <a:latin typeface="Cambria Math" panose="02040503050406030204" pitchFamily="18" charset="0"/>
                                </a:rPr>
                              </m:ctrlPr>
                            </m:limLowPr>
                            <m:e>
                              <m:r>
                                <a:rPr lang="ca-ES" sz="2400" i="1" smtClean="0">
                                  <a:solidFill>
                                    <a:srgbClr val="0C2B8E"/>
                                  </a:solidFill>
                                  <a:latin typeface="Cambria Math" panose="02040503050406030204" pitchFamily="18" charset="0"/>
                                  <a:ea typeface="Cambria Math" panose="02040503050406030204" pitchFamily="18" charset="0"/>
                                </a:rPr>
                                <m:t>~</m:t>
                              </m:r>
                            </m:e>
                            <m:lim>
                              <m:eqArr>
                                <m:eqArrPr>
                                  <m:ctrlPr>
                                    <a:rPr lang="ca-ES" sz="2400" b="1" i="1" smtClean="0">
                                      <a:solidFill>
                                        <a:srgbClr val="0C2B8E"/>
                                      </a:solidFill>
                                      <a:latin typeface="Cambria Math" panose="02040503050406030204" pitchFamily="18" charset="0"/>
                                    </a:rPr>
                                  </m:ctrlPr>
                                </m:eqArrPr>
                                <m:e>
                                  <m:sSub>
                                    <m:sSubPr>
                                      <m:ctrlPr>
                                        <a:rPr lang="ca-ES" sz="2400" b="1" i="1" smtClean="0">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a:solidFill>
                                            <a:srgbClr val="0C2B8E"/>
                                          </a:solidFill>
                                          <a:latin typeface="Cambria Math" panose="02040503050406030204" pitchFamily="18" charset="0"/>
                                        </a:rPr>
                                        <m:t>𝟐</m:t>
                                      </m:r>
                                    </m:sub>
                                  </m:sSub>
                                  <m:r>
                                    <a:rPr lang="ca-ES" sz="2400" b="1" i="1" smtClean="0">
                                      <a:solidFill>
                                        <a:srgbClr val="0C2B8E"/>
                                      </a:solidFill>
                                      <a:latin typeface="Cambria Math" panose="02040503050406030204" pitchFamily="18" charset="0"/>
                                      <a:ea typeface="Cambria Math" panose="02040503050406030204" pitchFamily="18" charset="0"/>
                                    </a:rPr>
                                    <m:t>←</m:t>
                                  </m:r>
                                  <m:sSub>
                                    <m:sSubPr>
                                      <m:ctrlPr>
                                        <a:rPr lang="ca-ES" sz="2400" b="1" i="1">
                                          <a:solidFill>
                                            <a:srgbClr val="0C2B8E"/>
                                          </a:solidFill>
                                          <a:latin typeface="Cambria Math" panose="02040503050406030204" pitchFamily="18" charset="0"/>
                                        </a:rPr>
                                      </m:ctrlPr>
                                    </m:sSubPr>
                                    <m:e>
                                      <m:f>
                                        <m:fPr>
                                          <m:ctrlPr>
                                            <a:rPr lang="ca-ES" sz="2400" b="1" i="1">
                                              <a:solidFill>
                                                <a:srgbClr val="0C2B8E"/>
                                              </a:solidFill>
                                              <a:latin typeface="Cambria Math" panose="02040503050406030204" pitchFamily="18" charset="0"/>
                                            </a:rPr>
                                          </m:ctrlPr>
                                        </m:fPr>
                                        <m:num>
                                          <m:r>
                                            <a:rPr lang="ca-ES" sz="2400" b="1" i="1">
                                              <a:solidFill>
                                                <a:srgbClr val="0C2B8E"/>
                                              </a:solidFill>
                                              <a:latin typeface="Cambria Math" panose="02040503050406030204" pitchFamily="18" charset="0"/>
                                            </a:rPr>
                                            <m:t>𝟏</m:t>
                                          </m:r>
                                        </m:num>
                                        <m:den>
                                          <m:r>
                                            <a:rPr lang="ca-ES" sz="2400" b="1" i="1">
                                              <a:solidFill>
                                                <a:srgbClr val="0C2B8E"/>
                                              </a:solidFill>
                                              <a:latin typeface="Cambria Math" panose="02040503050406030204" pitchFamily="18" charset="0"/>
                                            </a:rPr>
                                            <m:t>𝟐</m:t>
                                          </m:r>
                                        </m:den>
                                      </m:f>
                                      <m:r>
                                        <a:rPr lang="ca-ES" sz="2400" b="1" i="1" smtClean="0">
                                          <a:solidFill>
                                            <a:srgbClr val="0C2B8E"/>
                                          </a:solidFill>
                                          <a:latin typeface="Cambria Math" panose="02040503050406030204" pitchFamily="18" charset="0"/>
                                        </a:rPr>
                                        <m:t>𝑭</m:t>
                                      </m:r>
                                    </m:e>
                                    <m:sub>
                                      <m:r>
                                        <a:rPr lang="ca-ES" sz="2400" b="1" i="1">
                                          <a:solidFill>
                                            <a:srgbClr val="0C2B8E"/>
                                          </a:solidFill>
                                          <a:latin typeface="Cambria Math" panose="02040503050406030204" pitchFamily="18" charset="0"/>
                                        </a:rPr>
                                        <m:t>𝟐</m:t>
                                      </m:r>
                                    </m:sub>
                                  </m:sSub>
                                </m:e>
                                <m:e>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𝟑</m:t>
                                      </m:r>
                                    </m:sub>
                                  </m:sSub>
                                  <m:r>
                                    <a:rPr lang="ca-ES" sz="2400" b="1" i="1" smtClean="0">
                                      <a:solidFill>
                                        <a:srgbClr val="0C2B8E"/>
                                      </a:solidFill>
                                      <a:latin typeface="Cambria Math" panose="02040503050406030204" pitchFamily="18" charset="0"/>
                                      <a:ea typeface="Cambria Math" panose="02040503050406030204" pitchFamily="18" charset="0"/>
                                    </a:rPr>
                                    <m:t>←</m:t>
                                  </m:r>
                                  <m:sSub>
                                    <m:sSubPr>
                                      <m:ctrlPr>
                                        <a:rPr lang="ca-ES" sz="2400" b="1" i="1">
                                          <a:solidFill>
                                            <a:srgbClr val="0C2B8E"/>
                                          </a:solidFill>
                                          <a:latin typeface="Cambria Math" panose="02040503050406030204" pitchFamily="18" charset="0"/>
                                        </a:rPr>
                                      </m:ctrlPr>
                                    </m:sSubPr>
                                    <m:e>
                                      <m:f>
                                        <m:fPr>
                                          <m:ctrlPr>
                                            <a:rPr lang="ca-ES" sz="2400" b="1" i="1">
                                              <a:solidFill>
                                                <a:srgbClr val="0C2B8E"/>
                                              </a:solidFill>
                                              <a:latin typeface="Cambria Math" panose="02040503050406030204" pitchFamily="18" charset="0"/>
                                            </a:rPr>
                                          </m:ctrlPr>
                                        </m:fPr>
                                        <m:num>
                                          <m:r>
                                            <a:rPr lang="ca-ES" sz="2400" b="1" i="1">
                                              <a:solidFill>
                                                <a:srgbClr val="0C2B8E"/>
                                              </a:solidFill>
                                              <a:latin typeface="Cambria Math" panose="02040503050406030204" pitchFamily="18" charset="0"/>
                                            </a:rPr>
                                            <m:t>𝟏</m:t>
                                          </m:r>
                                        </m:num>
                                        <m:den>
                                          <m:r>
                                            <a:rPr lang="ca-ES" sz="2400" b="1" i="1" smtClean="0">
                                              <a:solidFill>
                                                <a:srgbClr val="0C2B8E"/>
                                              </a:solidFill>
                                              <a:latin typeface="Cambria Math" panose="02040503050406030204" pitchFamily="18" charset="0"/>
                                            </a:rPr>
                                            <m:t>𝟓</m:t>
                                          </m:r>
                                        </m:den>
                                      </m:f>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𝟑</m:t>
                                      </m:r>
                                    </m:sub>
                                  </m:sSub>
                                </m:e>
                              </m:eqArr>
                            </m:lim>
                          </m:limLow>
                        </m:fName>
                        <m:e>
                          <m:r>
                            <a:rPr lang="ca-ES" sz="2400" b="0" i="1" smtClean="0">
                              <a:solidFill>
                                <a:srgbClr val="0C2B8E"/>
                              </a:solidFill>
                              <a:latin typeface="Cambria Math" panose="02040503050406030204" pitchFamily="18" charset="0"/>
                            </a:rPr>
                            <m:t> </m:t>
                          </m:r>
                        </m:e>
                      </m:func>
                    </m:oMath>
                  </m:oMathPara>
                </a14:m>
                <a:endParaRPr lang="ca-ES" sz="2800" dirty="0"/>
              </a:p>
            </p:txBody>
          </p:sp>
        </mc:Choice>
        <mc:Fallback xmlns="">
          <p:sp>
            <p:nvSpPr>
              <p:cNvPr id="42" name="Retângulo 41">
                <a:extLst>
                  <a:ext uri="{FF2B5EF4-FFF2-40B4-BE49-F238E27FC236}">
                    <a16:creationId xmlns:a16="http://schemas.microsoft.com/office/drawing/2014/main" id="{91665823-F428-4EB2-A779-4D56B158B663}"/>
                  </a:ext>
                </a:extLst>
              </p:cNvPr>
              <p:cNvSpPr>
                <a:spLocks noRot="1" noChangeAspect="1" noMove="1" noResize="1" noEditPoints="1" noAdjustHandles="1" noChangeArrowheads="1" noChangeShapeType="1" noTextEdit="1"/>
              </p:cNvSpPr>
              <p:nvPr/>
            </p:nvSpPr>
            <p:spPr>
              <a:xfrm>
                <a:off x="5582632" y="2115188"/>
                <a:ext cx="1248419" cy="1271758"/>
              </a:xfrm>
              <a:prstGeom prst="rect">
                <a:avLst/>
              </a:prstGeom>
              <a:blipFill>
                <a:blip r:embed="rId15"/>
                <a:stretch>
                  <a:fillRect b="-2392"/>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3" name="Retângulo 42">
                <a:extLst>
                  <a:ext uri="{FF2B5EF4-FFF2-40B4-BE49-F238E27FC236}">
                    <a16:creationId xmlns:a16="http://schemas.microsoft.com/office/drawing/2014/main" id="{5A22188B-6AE9-4747-B131-57CFDB260155}"/>
                  </a:ext>
                </a:extLst>
              </p:cNvPr>
              <p:cNvSpPr/>
              <p:nvPr/>
            </p:nvSpPr>
            <p:spPr>
              <a:xfrm>
                <a:off x="2336427" y="5407530"/>
                <a:ext cx="4290213" cy="1323439"/>
              </a:xfrm>
              <a:prstGeom prst="rect">
                <a:avLst/>
              </a:prstGeom>
            </p:spPr>
            <p:txBody>
              <a:bodyPr wrap="square">
                <a:spAutoFit/>
              </a:bodyPr>
              <a:lstStyle/>
              <a:p>
                <a:pPr algn="just"/>
                <a:r>
                  <a:rPr lang="es-ES" dirty="0">
                    <a:solidFill>
                      <a:srgbClr val="0C2B8E"/>
                    </a:solidFill>
                  </a:rPr>
                  <a:t>... por cierto ... ¿también podemos hacer </a:t>
                </a:r>
                <a14:m>
                  <m:oMath xmlns:m="http://schemas.openxmlformats.org/officeDocument/2006/math">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𝟑</m:t>
                        </m:r>
                      </m:sub>
                    </m:sSub>
                    <m:r>
                      <a:rPr lang="ca-ES" b="1" i="1" smtClean="0">
                        <a:solidFill>
                          <a:srgbClr val="0C2B8E"/>
                        </a:solidFill>
                        <a:latin typeface="Cambria Math" panose="02040503050406030204" pitchFamily="18" charset="0"/>
                        <a:ea typeface="Cambria Math" panose="02040503050406030204" pitchFamily="18" charset="0"/>
                      </a:rPr>
                      <m:t>←</m:t>
                    </m:r>
                    <m:sSub>
                      <m:sSubPr>
                        <m:ctrlPr>
                          <a:rPr lang="ca-ES" b="1" i="1">
                            <a:solidFill>
                              <a:srgbClr val="0C2B8E"/>
                            </a:solidFill>
                            <a:latin typeface="Cambria Math" panose="02040503050406030204" pitchFamily="18" charset="0"/>
                          </a:rPr>
                        </m:ctrlPr>
                      </m:sSubPr>
                      <m:e>
                        <m:f>
                          <m:fPr>
                            <m:ctrlPr>
                              <a:rPr lang="ca-ES" b="1" i="1">
                                <a:solidFill>
                                  <a:srgbClr val="0C2B8E"/>
                                </a:solidFill>
                                <a:latin typeface="Cambria Math" panose="02040503050406030204" pitchFamily="18" charset="0"/>
                              </a:rPr>
                            </m:ctrlPr>
                          </m:fPr>
                          <m:num>
                            <m:r>
                              <a:rPr lang="ca-ES" b="1" i="1">
                                <a:solidFill>
                                  <a:srgbClr val="0C2B8E"/>
                                </a:solidFill>
                                <a:latin typeface="Cambria Math" panose="02040503050406030204" pitchFamily="18" charset="0"/>
                              </a:rPr>
                              <m:t>𝟏</m:t>
                            </m:r>
                          </m:num>
                          <m:den>
                            <m:r>
                              <a:rPr lang="ca-ES" b="1" i="1" smtClean="0">
                                <a:solidFill>
                                  <a:srgbClr val="0C2B8E"/>
                                </a:solidFill>
                                <a:latin typeface="Cambria Math" panose="02040503050406030204" pitchFamily="18" charset="0"/>
                              </a:rPr>
                              <m:t>𝟓</m:t>
                            </m:r>
                          </m:den>
                        </m:f>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𝟑</m:t>
                        </m:r>
                      </m:sub>
                    </m:sSub>
                  </m:oMath>
                </a14:m>
                <a:r>
                  <a:rPr lang="ca-ES" dirty="0">
                    <a:solidFill>
                      <a:srgbClr val="0C2B8E"/>
                    </a:solidFill>
                  </a:rPr>
                  <a:t>, </a:t>
                </a:r>
                <a:r>
                  <a:rPr lang="ca-ES" dirty="0" err="1">
                    <a:solidFill>
                      <a:srgbClr val="0C2B8E"/>
                    </a:solidFill>
                  </a:rPr>
                  <a:t>verdad</a:t>
                </a:r>
                <a:r>
                  <a:rPr lang="ca-ES" dirty="0">
                    <a:solidFill>
                      <a:srgbClr val="0C2B8E"/>
                    </a:solidFill>
                  </a:rPr>
                  <a:t>?... </a:t>
                </a:r>
                <a:r>
                  <a:rPr lang="es-ES" dirty="0">
                    <a:solidFill>
                      <a:srgbClr val="0C2B8E"/>
                    </a:solidFill>
                  </a:rPr>
                  <a:t>así los números con que trabajaremos en los pasos siguientes serán más pequeños ...</a:t>
                </a:r>
                <a:endParaRPr lang="ca-ES" dirty="0">
                  <a:solidFill>
                    <a:srgbClr val="0C2B8E"/>
                  </a:solidFill>
                </a:endParaRPr>
              </a:p>
            </p:txBody>
          </p:sp>
        </mc:Choice>
        <mc:Fallback xmlns="">
          <p:sp>
            <p:nvSpPr>
              <p:cNvPr id="43" name="Retângulo 42">
                <a:extLst>
                  <a:ext uri="{FF2B5EF4-FFF2-40B4-BE49-F238E27FC236}">
                    <a16:creationId xmlns:a16="http://schemas.microsoft.com/office/drawing/2014/main" id="{5A22188B-6AE9-4747-B131-57CFDB260155}"/>
                  </a:ext>
                </a:extLst>
              </p:cNvPr>
              <p:cNvSpPr>
                <a:spLocks noRot="1" noChangeAspect="1" noMove="1" noResize="1" noEditPoints="1" noAdjustHandles="1" noChangeArrowheads="1" noChangeShapeType="1" noTextEdit="1"/>
              </p:cNvSpPr>
              <p:nvPr/>
            </p:nvSpPr>
            <p:spPr>
              <a:xfrm>
                <a:off x="2336427" y="5407530"/>
                <a:ext cx="4290213" cy="1323439"/>
              </a:xfrm>
              <a:prstGeom prst="rect">
                <a:avLst/>
              </a:prstGeom>
              <a:blipFill>
                <a:blip r:embed="rId16"/>
                <a:stretch>
                  <a:fillRect l="-1136" t="-2304" r="-1278" b="-6452"/>
                </a:stretch>
              </a:blipFill>
            </p:spPr>
            <p:txBody>
              <a:bodyPr/>
              <a:lstStyle/>
              <a:p>
                <a:r>
                  <a:rPr lang="ca-ES">
                    <a:noFill/>
                  </a:rPr>
                  <a:t> </a:t>
                </a:r>
              </a:p>
            </p:txBody>
          </p:sp>
        </mc:Fallback>
      </mc:AlternateContent>
      <p:cxnSp>
        <p:nvCxnSpPr>
          <p:cNvPr id="4" name="Conexão reta unidirecional 3">
            <a:extLst>
              <a:ext uri="{FF2B5EF4-FFF2-40B4-BE49-F238E27FC236}">
                <a16:creationId xmlns:a16="http://schemas.microsoft.com/office/drawing/2014/main" id="{CE6587D7-FCB4-493C-A4B3-ECD0888248E5}"/>
              </a:ext>
            </a:extLst>
          </p:cNvPr>
          <p:cNvCxnSpPr>
            <a:cxnSpLocks/>
          </p:cNvCxnSpPr>
          <p:nvPr/>
        </p:nvCxnSpPr>
        <p:spPr>
          <a:xfrm flipV="1">
            <a:off x="4385569" y="2863780"/>
            <a:ext cx="1425864" cy="2056461"/>
          </a:xfrm>
          <a:prstGeom prst="straightConnector1">
            <a:avLst/>
          </a:prstGeom>
          <a:ln w="19050">
            <a:solidFill>
              <a:srgbClr val="29A6F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xão reta unidirecional 47">
            <a:extLst>
              <a:ext uri="{FF2B5EF4-FFF2-40B4-BE49-F238E27FC236}">
                <a16:creationId xmlns:a16="http://schemas.microsoft.com/office/drawing/2014/main" id="{C6E823B4-3ADE-4572-AAA7-A5B62E120EFE}"/>
              </a:ext>
            </a:extLst>
          </p:cNvPr>
          <p:cNvCxnSpPr>
            <a:cxnSpLocks/>
          </p:cNvCxnSpPr>
          <p:nvPr/>
        </p:nvCxnSpPr>
        <p:spPr>
          <a:xfrm flipV="1">
            <a:off x="5811433" y="3346753"/>
            <a:ext cx="190886" cy="2105226"/>
          </a:xfrm>
          <a:prstGeom prst="straightConnector1">
            <a:avLst/>
          </a:prstGeom>
          <a:ln w="19050">
            <a:solidFill>
              <a:srgbClr val="29A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etângulo 48">
                <a:extLst>
                  <a:ext uri="{FF2B5EF4-FFF2-40B4-BE49-F238E27FC236}">
                    <a16:creationId xmlns:a16="http://schemas.microsoft.com/office/drawing/2014/main" id="{F1033321-5AA1-4319-AD76-D3B8C31CDA72}"/>
                  </a:ext>
                </a:extLst>
              </p:cNvPr>
              <p:cNvSpPr/>
              <p:nvPr/>
            </p:nvSpPr>
            <p:spPr>
              <a:xfrm>
                <a:off x="6626642" y="1855268"/>
                <a:ext cx="2962927"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−7</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9</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49" name="Retângulo 48">
                <a:extLst>
                  <a:ext uri="{FF2B5EF4-FFF2-40B4-BE49-F238E27FC236}">
                    <a16:creationId xmlns:a16="http://schemas.microsoft.com/office/drawing/2014/main" id="{F1033321-5AA1-4319-AD76-D3B8C31CDA72}"/>
                  </a:ext>
                </a:extLst>
              </p:cNvPr>
              <p:cNvSpPr>
                <a:spLocks noRot="1" noChangeAspect="1" noMove="1" noResize="1" noEditPoints="1" noAdjustHandles="1" noChangeArrowheads="1" noChangeShapeType="1" noTextEdit="1"/>
              </p:cNvSpPr>
              <p:nvPr/>
            </p:nvSpPr>
            <p:spPr>
              <a:xfrm>
                <a:off x="6626642" y="1855268"/>
                <a:ext cx="2962927" cy="1126975"/>
              </a:xfrm>
              <a:prstGeom prst="rect">
                <a:avLst/>
              </a:prstGeom>
              <a:blipFill>
                <a:blip r:embed="rId17"/>
                <a:stretch>
                  <a:fillRect/>
                </a:stretch>
              </a:blipFill>
            </p:spPr>
            <p:txBody>
              <a:bodyPr/>
              <a:lstStyle/>
              <a:p>
                <a:r>
                  <a:rPr lang="ca-ES">
                    <a:noFill/>
                  </a:rPr>
                  <a:t> </a:t>
                </a:r>
              </a:p>
            </p:txBody>
          </p:sp>
        </mc:Fallback>
      </mc:AlternateContent>
      <p:sp>
        <p:nvSpPr>
          <p:cNvPr id="54" name="Bolha de Discurso: Retângulo com Cantos Arredondados 53">
            <a:extLst>
              <a:ext uri="{FF2B5EF4-FFF2-40B4-BE49-F238E27FC236}">
                <a16:creationId xmlns:a16="http://schemas.microsoft.com/office/drawing/2014/main" id="{83C7CF6A-7B4F-4788-BEEF-6E3AFE5EEB85}"/>
              </a:ext>
            </a:extLst>
          </p:cNvPr>
          <p:cNvSpPr/>
          <p:nvPr/>
        </p:nvSpPr>
        <p:spPr>
          <a:xfrm>
            <a:off x="8330205" y="842432"/>
            <a:ext cx="2903967" cy="742791"/>
          </a:xfrm>
          <a:prstGeom prst="wedgeRoundRectCallout">
            <a:avLst>
              <a:gd name="adj1" fmla="val 26571"/>
              <a:gd name="adj2" fmla="val 119316"/>
              <a:gd name="adj3" fmla="val 16667"/>
            </a:avLst>
          </a:prstGeom>
          <a:solidFill>
            <a:schemeClr val="accent5">
              <a:lumMod val="20000"/>
              <a:lumOff val="80000"/>
            </a:schemeClr>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600" dirty="0">
                <a:solidFill>
                  <a:schemeClr val="tx1"/>
                </a:solidFill>
              </a:rPr>
              <a:t>¡No </a:t>
            </a:r>
            <a:r>
              <a:rPr lang="ca-ES" sz="1600" dirty="0" err="1">
                <a:solidFill>
                  <a:schemeClr val="tx1"/>
                </a:solidFill>
              </a:rPr>
              <a:t>olvide</a:t>
            </a:r>
            <a:r>
              <a:rPr lang="ca-ES" sz="1600" dirty="0">
                <a:solidFill>
                  <a:schemeClr val="tx1"/>
                </a:solidFill>
              </a:rPr>
              <a:t> verificar estos </a:t>
            </a:r>
            <a:r>
              <a:rPr lang="ca-ES" sz="1600" dirty="0" err="1">
                <a:solidFill>
                  <a:schemeClr val="tx1"/>
                </a:solidFill>
              </a:rPr>
              <a:t>cálculos</a:t>
            </a:r>
            <a:r>
              <a:rPr lang="ca-ES" sz="1600" dirty="0">
                <a:solidFill>
                  <a:schemeClr val="tx1"/>
                </a:solidFill>
              </a:rPr>
              <a:t> de OEF! ...</a:t>
            </a:r>
          </a:p>
        </p:txBody>
      </p:sp>
      <p:sp>
        <p:nvSpPr>
          <p:cNvPr id="56" name="Retângulo 55">
            <a:extLst>
              <a:ext uri="{FF2B5EF4-FFF2-40B4-BE49-F238E27FC236}">
                <a16:creationId xmlns:a16="http://schemas.microsoft.com/office/drawing/2014/main" id="{C95CCCB4-03F7-4D8B-B601-4179E0737002}"/>
              </a:ext>
            </a:extLst>
          </p:cNvPr>
          <p:cNvSpPr/>
          <p:nvPr/>
        </p:nvSpPr>
        <p:spPr>
          <a:xfrm>
            <a:off x="7382624" y="2154580"/>
            <a:ext cx="277718" cy="275132"/>
          </a:xfrm>
          <a:prstGeom prst="rect">
            <a:avLst/>
          </a:prstGeom>
          <a:noFill/>
          <a:ln w="1905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63" name="Conexão reta unidirecional 62">
            <a:extLst>
              <a:ext uri="{FF2B5EF4-FFF2-40B4-BE49-F238E27FC236}">
                <a16:creationId xmlns:a16="http://schemas.microsoft.com/office/drawing/2014/main" id="{5EF5B0A9-19EE-40DA-A68B-70DEC4781B0C}"/>
              </a:ext>
            </a:extLst>
          </p:cNvPr>
          <p:cNvCxnSpPr>
            <a:cxnSpLocks/>
          </p:cNvCxnSpPr>
          <p:nvPr/>
        </p:nvCxnSpPr>
        <p:spPr>
          <a:xfrm flipH="1">
            <a:off x="7660342" y="1776165"/>
            <a:ext cx="96643" cy="339023"/>
          </a:xfrm>
          <a:prstGeom prst="straightConnector1">
            <a:avLst/>
          </a:prstGeom>
          <a:ln w="19050">
            <a:solidFill>
              <a:srgbClr val="29A6FF"/>
            </a:solidFill>
            <a:tailEnd type="triangle"/>
          </a:ln>
        </p:spPr>
        <p:style>
          <a:lnRef idx="1">
            <a:schemeClr val="accent1"/>
          </a:lnRef>
          <a:fillRef idx="0">
            <a:schemeClr val="accent1"/>
          </a:fillRef>
          <a:effectRef idx="0">
            <a:schemeClr val="accent1"/>
          </a:effectRef>
          <a:fontRef idx="minor">
            <a:schemeClr val="tx1"/>
          </a:fontRef>
        </p:style>
      </p:cxnSp>
      <p:sp>
        <p:nvSpPr>
          <p:cNvPr id="64" name="Retângulo 63">
            <a:extLst>
              <a:ext uri="{FF2B5EF4-FFF2-40B4-BE49-F238E27FC236}">
                <a16:creationId xmlns:a16="http://schemas.microsoft.com/office/drawing/2014/main" id="{FAB63A2D-42CE-4309-95CE-2BA747813179}"/>
              </a:ext>
            </a:extLst>
          </p:cNvPr>
          <p:cNvSpPr/>
          <p:nvPr/>
        </p:nvSpPr>
        <p:spPr>
          <a:xfrm>
            <a:off x="7419649" y="1467018"/>
            <a:ext cx="787267" cy="369332"/>
          </a:xfrm>
          <a:prstGeom prst="rect">
            <a:avLst/>
          </a:prstGeom>
        </p:spPr>
        <p:txBody>
          <a:bodyPr wrap="none">
            <a:spAutoFit/>
          </a:bodyPr>
          <a:lstStyle/>
          <a:p>
            <a:r>
              <a:rPr lang="ca-ES" b="1" dirty="0" err="1">
                <a:solidFill>
                  <a:srgbClr val="29A6FF"/>
                </a:solidFill>
              </a:rPr>
              <a:t>Pivote</a:t>
            </a:r>
            <a:endParaRPr lang="ca-ES" dirty="0">
              <a:solidFill>
                <a:srgbClr val="29A6FF"/>
              </a:solidFill>
            </a:endParaRPr>
          </a:p>
        </p:txBody>
      </p:sp>
      <p:sp>
        <p:nvSpPr>
          <p:cNvPr id="34" name="Retângulo: Cantos Arredondados 17">
            <a:hlinkClick r:id="rId18" action="ppaction://hlinksldjump"/>
            <a:extLst>
              <a:ext uri="{FF2B5EF4-FFF2-40B4-BE49-F238E27FC236}">
                <a16:creationId xmlns:a16="http://schemas.microsoft.com/office/drawing/2014/main" id="{1F8A5039-4677-40A9-86A8-5A4D3BB3F518}"/>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179273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750"/>
                                        <p:tgtEl>
                                          <p:spTgt spid="3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cTn>
                              </p:par>
                              <p:par>
                                <p:cTn id="12" presetID="22" presetClass="entr" presetSubtype="8"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125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down)">
                                      <p:cBhvr>
                                        <p:cTn id="29" dur="1000"/>
                                        <p:tgtEl>
                                          <p:spTgt spid="48"/>
                                        </p:tgtEl>
                                      </p:cBhvr>
                                    </p:animEffect>
                                  </p:childTnLst>
                                </p:cTn>
                              </p:par>
                              <p:par>
                                <p:cTn id="30" presetID="22" presetClass="entr" presetSubtype="4"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1000"/>
                                        <p:tgtEl>
                                          <p:spTgt spid="4"/>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1000"/>
                                        <p:tgtEl>
                                          <p:spTgt spid="5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par>
                                <p:cTn id="56" presetID="10" presetClass="exit" presetSubtype="0" fill="hold" grpId="1" nodeType="withEffect">
                                  <p:stCondLst>
                                    <p:cond delay="0"/>
                                  </p:stCondLst>
                                  <p:childTnLst>
                                    <p:animEffect transition="out" filter="fad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48"/>
                                        </p:tgtEl>
                                      </p:cBhvr>
                                    </p:animEffect>
                                    <p:set>
                                      <p:cBhvr>
                                        <p:cTn id="64" dur="1" fill="hold">
                                          <p:stCondLst>
                                            <p:cond delay="499"/>
                                          </p:stCondLst>
                                        </p:cTn>
                                        <p:tgtEl>
                                          <p:spTgt spid="4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4"/>
                                        </p:tgtEl>
                                      </p:cBhvr>
                                    </p:animEffect>
                                    <p:set>
                                      <p:cBhvr>
                                        <p:cTn id="67" dur="1" fill="hold">
                                          <p:stCondLst>
                                            <p:cond delay="499"/>
                                          </p:stCondLst>
                                        </p:cTn>
                                        <p:tgtEl>
                                          <p:spTgt spid="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par>
                                <p:cTn id="85" presetID="10" presetClass="exit" presetSubtype="0" fill="hold" grpId="1" nodeType="withEffect">
                                  <p:stCondLst>
                                    <p:cond delay="0"/>
                                  </p:stCondLst>
                                  <p:childTnLst>
                                    <p:animEffect transition="out" filter="fade">
                                      <p:cBhvr>
                                        <p:cTn id="86" dur="750"/>
                                        <p:tgtEl>
                                          <p:spTgt spid="54"/>
                                        </p:tgtEl>
                                      </p:cBhvr>
                                    </p:animEffect>
                                    <p:set>
                                      <p:cBhvr>
                                        <p:cTn id="87" dur="1" fill="hold">
                                          <p:stCondLst>
                                            <p:cond delay="74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35" grpId="0"/>
      <p:bldP spid="35" grpId="1"/>
      <p:bldP spid="36" grpId="0" animBg="1"/>
      <p:bldP spid="36" grpId="1" animBg="1"/>
      <p:bldP spid="41" grpId="0"/>
      <p:bldP spid="41" grpId="1"/>
      <p:bldP spid="42" grpId="0"/>
      <p:bldP spid="43" grpId="0"/>
      <p:bldP spid="43" grpId="1"/>
      <p:bldP spid="49" grpId="0"/>
      <p:bldP spid="54" grpId="0" animBg="1"/>
      <p:bldP spid="54" grpId="1" animBg="1"/>
      <p:bldP spid="56" grpId="0" animBg="1"/>
      <p:bldP spid="6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 name="Retângulo: Cantos Arredondados 24">
            <a:extLst>
              <a:ext uri="{FF2B5EF4-FFF2-40B4-BE49-F238E27FC236}">
                <a16:creationId xmlns:a16="http://schemas.microsoft.com/office/drawing/2014/main" id="{D2FFAB0F-B4E4-4141-9AED-8502BA9B24CA}"/>
              </a:ext>
            </a:extLst>
          </p:cNvPr>
          <p:cNvSpPr/>
          <p:nvPr/>
        </p:nvSpPr>
        <p:spPr>
          <a:xfrm>
            <a:off x="2078403" y="217000"/>
            <a:ext cx="9835419" cy="6475203"/>
          </a:xfrm>
          <a:prstGeom prst="roundRect">
            <a:avLst>
              <a:gd name="adj" fmla="val 3673"/>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52" name="Retângulo 51">
            <a:extLst>
              <a:ext uri="{FF2B5EF4-FFF2-40B4-BE49-F238E27FC236}">
                <a16:creationId xmlns:a16="http://schemas.microsoft.com/office/drawing/2014/main" id="{286D308E-63C5-47F1-9E0E-F3531A9487D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7" name="Retângulo 56">
            <a:extLst>
              <a:ext uri="{FF2B5EF4-FFF2-40B4-BE49-F238E27FC236}">
                <a16:creationId xmlns:a16="http://schemas.microsoft.com/office/drawing/2014/main" id="{D4CCDC74-EF03-4584-9023-5A7002263115}"/>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58" name="Imagem 57">
            <a:extLst>
              <a:ext uri="{FF2B5EF4-FFF2-40B4-BE49-F238E27FC236}">
                <a16:creationId xmlns:a16="http://schemas.microsoft.com/office/drawing/2014/main" id="{AA49F40B-4EED-4127-9995-C8AC9400F2B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59" name="Conexão reta 58">
            <a:extLst>
              <a:ext uri="{FF2B5EF4-FFF2-40B4-BE49-F238E27FC236}">
                <a16:creationId xmlns:a16="http://schemas.microsoft.com/office/drawing/2014/main" id="{A2760DBB-EBA6-49AA-9F22-3CB1272274CE}"/>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0" name="Conexão reta 59">
            <a:extLst>
              <a:ext uri="{FF2B5EF4-FFF2-40B4-BE49-F238E27FC236}">
                <a16:creationId xmlns:a16="http://schemas.microsoft.com/office/drawing/2014/main" id="{F2AAEAA8-F003-4A11-BD60-DEB920BA3660}"/>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1" name="Retângulo: Cantos Arredondados 60">
            <a:hlinkClick r:id="rId8" action="ppaction://hlinksldjump"/>
            <a:extLst>
              <a:ext uri="{FF2B5EF4-FFF2-40B4-BE49-F238E27FC236}">
                <a16:creationId xmlns:a16="http://schemas.microsoft.com/office/drawing/2014/main" id="{2FE30A87-2B09-491D-82BF-4A69F0BDF268}"/>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2" name="Retângulo 61">
            <a:extLst>
              <a:ext uri="{FF2B5EF4-FFF2-40B4-BE49-F238E27FC236}">
                <a16:creationId xmlns:a16="http://schemas.microsoft.com/office/drawing/2014/main" id="{320E92BB-215D-4A62-ACC1-CA638D27C60A}"/>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8" name="Retângulo: Cantos Arredondados 27">
            <a:hlinkClick r:id="rId9" action="ppaction://hlinksldjump"/>
            <a:extLst>
              <a:ext uri="{FF2B5EF4-FFF2-40B4-BE49-F238E27FC236}">
                <a16:creationId xmlns:a16="http://schemas.microsoft.com/office/drawing/2014/main" id="{B528D167-72B4-4281-9441-AE4389AB724E}"/>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9" name="Retângulo: Cantos Arredondados 28">
            <a:hlinkClick r:id="rId10" action="ppaction://hlinksldjump"/>
            <a:extLst>
              <a:ext uri="{FF2B5EF4-FFF2-40B4-BE49-F238E27FC236}">
                <a16:creationId xmlns:a16="http://schemas.microsoft.com/office/drawing/2014/main" id="{6BD31A0A-D69F-4400-860D-F5E514B983A8}"/>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33" name="Retângulo: Cantos Arredondados 32">
            <a:hlinkClick r:id="rId11" action="ppaction://hlinksldjump"/>
            <a:extLst>
              <a:ext uri="{FF2B5EF4-FFF2-40B4-BE49-F238E27FC236}">
                <a16:creationId xmlns:a16="http://schemas.microsoft.com/office/drawing/2014/main" id="{F6E45E8F-4B6B-4714-9AB4-BA0094805698}"/>
              </a:ext>
            </a:extLst>
          </p:cNvPr>
          <p:cNvSpPr/>
          <p:nvPr/>
        </p:nvSpPr>
        <p:spPr>
          <a:xfrm>
            <a:off x="36000" y="315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6" name="Retângulo 25">
            <a:extLst>
              <a:ext uri="{FF2B5EF4-FFF2-40B4-BE49-F238E27FC236}">
                <a16:creationId xmlns:a16="http://schemas.microsoft.com/office/drawing/2014/main" id="{42DACDA7-236F-4C82-9262-235B6F0078DF}"/>
              </a:ext>
            </a:extLst>
          </p:cNvPr>
          <p:cNvSpPr/>
          <p:nvPr/>
        </p:nvSpPr>
        <p:spPr>
          <a:xfrm>
            <a:off x="2243720" y="369215"/>
            <a:ext cx="1225015" cy="461665"/>
          </a:xfrm>
          <a:prstGeom prst="rect">
            <a:avLst/>
          </a:prstGeom>
        </p:spPr>
        <p:txBody>
          <a:bodyPr wrap="none">
            <a:spAutoFit/>
          </a:bodyPr>
          <a:lstStyle/>
          <a:p>
            <a:pPr algn="just"/>
            <a:r>
              <a:rPr lang="ca-ES" sz="2400" b="1" u="sng" dirty="0" err="1">
                <a:solidFill>
                  <a:srgbClr val="29A6FF"/>
                </a:solidFill>
              </a:rPr>
              <a:t>Ejemplo</a:t>
            </a:r>
            <a:endParaRPr lang="ca-ES" sz="2400" b="1" u="sng" dirty="0">
              <a:solidFill>
                <a:srgbClr val="29A6FF"/>
              </a:solidFill>
            </a:endParaRPr>
          </a:p>
        </p:txBody>
      </p:sp>
      <mc:AlternateContent xmlns:mc="http://schemas.openxmlformats.org/markup-compatibility/2006" xmlns:a14="http://schemas.microsoft.com/office/drawing/2010/main">
        <mc:Choice Requires="a14">
          <p:sp>
            <p:nvSpPr>
              <p:cNvPr id="31" name="Retângulo 30">
                <a:extLst>
                  <a:ext uri="{FF2B5EF4-FFF2-40B4-BE49-F238E27FC236}">
                    <a16:creationId xmlns:a16="http://schemas.microsoft.com/office/drawing/2014/main" id="{472D2D05-17EE-494A-B1DE-C1336332A137}"/>
                  </a:ext>
                </a:extLst>
              </p:cNvPr>
              <p:cNvSpPr/>
              <p:nvPr/>
            </p:nvSpPr>
            <p:spPr>
              <a:xfrm>
                <a:off x="3379757" y="354698"/>
                <a:ext cx="8565520" cy="461665"/>
              </a:xfrm>
              <a:prstGeom prst="rect">
                <a:avLst/>
              </a:prstGeom>
            </p:spPr>
            <p:txBody>
              <a:bodyPr wrap="square">
                <a:spAutoFit/>
              </a:bodyPr>
              <a:lstStyle/>
              <a:p>
                <a:pPr algn="just">
                  <a:spcAft>
                    <a:spcPts val="1200"/>
                  </a:spcAft>
                </a:pPr>
                <a:r>
                  <a:rPr lang="ca-ES" b="1" dirty="0"/>
                  <a:t>Reduzca por </a:t>
                </a:r>
                <a:r>
                  <a:rPr lang="ca-ES" b="1" dirty="0" err="1"/>
                  <a:t>filas</a:t>
                </a:r>
                <a:r>
                  <a:rPr lang="ca-ES" b="1" dirty="0"/>
                  <a:t> la</a:t>
                </a:r>
                <a:r>
                  <a:rPr lang="ca-ES" dirty="0"/>
                  <a:t> </a:t>
                </a:r>
                <a:r>
                  <a:rPr lang="ca-ES" dirty="0" err="1"/>
                  <a:t>matriz</a:t>
                </a:r>
                <a:r>
                  <a:rPr lang="ca-ES" dirty="0"/>
                  <a:t> </a:t>
                </a:r>
                <a14:m>
                  <m:oMath xmlns:m="http://schemas.openxmlformats.org/officeDocument/2006/math">
                    <m:r>
                      <a:rPr lang="ca-ES" i="1">
                        <a:latin typeface="Cambria Math" panose="02040503050406030204" pitchFamily="18" charset="0"/>
                      </a:rPr>
                      <m:t>𝐴</m:t>
                    </m:r>
                  </m:oMath>
                </a14:m>
                <a:r>
                  <a:rPr lang="ca-ES" dirty="0"/>
                  <a:t> </a:t>
                </a:r>
                <a:r>
                  <a:rPr lang="ca-ES" b="1" dirty="0"/>
                  <a:t>a una forma escalonada</a:t>
                </a:r>
                <a:r>
                  <a:rPr lang="ca-ES" dirty="0"/>
                  <a:t> y </a:t>
                </a:r>
                <a:r>
                  <a:rPr lang="ca-ES" b="1" dirty="0" err="1"/>
                  <a:t>localice</a:t>
                </a:r>
                <a:r>
                  <a:rPr lang="ca-ES" b="1" dirty="0"/>
                  <a:t> las </a:t>
                </a:r>
                <a:r>
                  <a:rPr lang="ca-ES" b="1" dirty="0" err="1"/>
                  <a:t>columnas</a:t>
                </a:r>
                <a:r>
                  <a:rPr lang="ca-ES" b="1" dirty="0"/>
                  <a:t> </a:t>
                </a:r>
                <a:r>
                  <a:rPr lang="ca-ES" b="1" dirty="0" err="1"/>
                  <a:t>pivote</a:t>
                </a:r>
                <a:r>
                  <a:rPr lang="ca-ES" b="1" dirty="0"/>
                  <a:t> </a:t>
                </a:r>
                <a:r>
                  <a:rPr lang="ca-ES" dirty="0"/>
                  <a:t>de </a:t>
                </a:r>
                <a14:m>
                  <m:oMath xmlns:m="http://schemas.openxmlformats.org/officeDocument/2006/math">
                    <m:r>
                      <a:rPr lang="ca-ES" i="1">
                        <a:latin typeface="Cambria Math" panose="02040503050406030204" pitchFamily="18" charset="0"/>
                      </a:rPr>
                      <m:t>𝐴</m:t>
                    </m:r>
                  </m:oMath>
                </a14:m>
                <a:r>
                  <a:rPr lang="ca-ES" sz="2400" dirty="0">
                    <a:solidFill>
                      <a:srgbClr val="0C2B8E"/>
                    </a:solidFill>
                  </a:rPr>
                  <a:t>:</a:t>
                </a:r>
              </a:p>
            </p:txBody>
          </p:sp>
        </mc:Choice>
        <mc:Fallback xmlns="">
          <p:sp>
            <p:nvSpPr>
              <p:cNvPr id="31" name="Retângulo 30">
                <a:extLst>
                  <a:ext uri="{FF2B5EF4-FFF2-40B4-BE49-F238E27FC236}">
                    <a16:creationId xmlns:a16="http://schemas.microsoft.com/office/drawing/2014/main" id="{472D2D05-17EE-494A-B1DE-C1336332A137}"/>
                  </a:ext>
                </a:extLst>
              </p:cNvPr>
              <p:cNvSpPr>
                <a:spLocks noRot="1" noChangeAspect="1" noMove="1" noResize="1" noEditPoints="1" noAdjustHandles="1" noChangeArrowheads="1" noChangeShapeType="1" noTextEdit="1"/>
              </p:cNvSpPr>
              <p:nvPr/>
            </p:nvSpPr>
            <p:spPr>
              <a:xfrm>
                <a:off x="3379757" y="354698"/>
                <a:ext cx="8565520" cy="461665"/>
              </a:xfrm>
              <a:prstGeom prst="rect">
                <a:avLst/>
              </a:prstGeom>
              <a:blipFill>
                <a:blip r:embed="rId12"/>
                <a:stretch>
                  <a:fillRect l="-569" t="-10526" r="-853" b="-28947"/>
                </a:stretch>
              </a:blipFill>
            </p:spPr>
            <p:txBody>
              <a:bodyPr/>
              <a:lstStyle/>
              <a:p>
                <a:r>
                  <a:rPr lang="ca-ES">
                    <a:noFill/>
                  </a:rPr>
                  <a:t> </a:t>
                </a:r>
              </a:p>
            </p:txBody>
          </p:sp>
        </mc:Fallback>
      </mc:AlternateContent>
      <p:pic>
        <p:nvPicPr>
          <p:cNvPr id="12" name="Imagem 11">
            <a:extLst>
              <a:ext uri="{FF2B5EF4-FFF2-40B4-BE49-F238E27FC236}">
                <a16:creationId xmlns:a16="http://schemas.microsoft.com/office/drawing/2014/main" id="{476BD4D3-F0BF-49B3-AE2A-55AAC8453793}"/>
              </a:ext>
            </a:extLst>
          </p:cNvPr>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10089810" y="1737668"/>
            <a:ext cx="1525905" cy="4572000"/>
          </a:xfrm>
          <a:prstGeom prst="rect">
            <a:avLst/>
          </a:prstGeom>
        </p:spPr>
      </p:pic>
      <p:cxnSp>
        <p:nvCxnSpPr>
          <p:cNvPr id="44" name="Conexão reta unidirecional 43">
            <a:extLst>
              <a:ext uri="{FF2B5EF4-FFF2-40B4-BE49-F238E27FC236}">
                <a16:creationId xmlns:a16="http://schemas.microsoft.com/office/drawing/2014/main" id="{3EB19E90-61B6-40FE-95E4-106CB503313E}"/>
              </a:ext>
            </a:extLst>
          </p:cNvPr>
          <p:cNvCxnSpPr>
            <a:cxnSpLocks/>
          </p:cNvCxnSpPr>
          <p:nvPr/>
        </p:nvCxnSpPr>
        <p:spPr>
          <a:xfrm flipV="1">
            <a:off x="7540501" y="3011434"/>
            <a:ext cx="0" cy="342262"/>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5" name="Retângulo 44">
            <a:extLst>
              <a:ext uri="{FF2B5EF4-FFF2-40B4-BE49-F238E27FC236}">
                <a16:creationId xmlns:a16="http://schemas.microsoft.com/office/drawing/2014/main" id="{F6A51A6F-5F27-469D-97C7-FA7B6DBB68A9}"/>
              </a:ext>
            </a:extLst>
          </p:cNvPr>
          <p:cNvSpPr/>
          <p:nvPr/>
        </p:nvSpPr>
        <p:spPr>
          <a:xfrm>
            <a:off x="7212581" y="3304358"/>
            <a:ext cx="2598981" cy="369332"/>
          </a:xfrm>
          <a:prstGeom prst="rect">
            <a:avLst/>
          </a:prstGeom>
        </p:spPr>
        <p:txBody>
          <a:bodyPr wrap="none">
            <a:spAutoFit/>
          </a:bodyPr>
          <a:lstStyle/>
          <a:p>
            <a:r>
              <a:rPr lang="ca-ES" b="1" dirty="0" err="1">
                <a:solidFill>
                  <a:schemeClr val="accent6"/>
                </a:solidFill>
              </a:rPr>
              <a:t>Siguiente</a:t>
            </a:r>
            <a:r>
              <a:rPr lang="ca-ES" b="1" dirty="0">
                <a:solidFill>
                  <a:schemeClr val="accent6"/>
                </a:solidFill>
              </a:rPr>
              <a:t> columna </a:t>
            </a:r>
            <a:r>
              <a:rPr lang="ca-ES" b="1" dirty="0" err="1">
                <a:solidFill>
                  <a:schemeClr val="accent6"/>
                </a:solidFill>
              </a:rPr>
              <a:t>pivote</a:t>
            </a:r>
            <a:endParaRPr lang="ca-ES" dirty="0">
              <a:solidFill>
                <a:schemeClr val="accent6"/>
              </a:solidFill>
            </a:endParaRPr>
          </a:p>
        </p:txBody>
      </p:sp>
      <mc:AlternateContent xmlns:mc="http://schemas.openxmlformats.org/markup-compatibility/2006" xmlns:a14="http://schemas.microsoft.com/office/drawing/2010/main">
        <mc:Choice Requires="a14">
          <p:sp>
            <p:nvSpPr>
              <p:cNvPr id="55" name="Retângulo 54">
                <a:extLst>
                  <a:ext uri="{FF2B5EF4-FFF2-40B4-BE49-F238E27FC236}">
                    <a16:creationId xmlns:a16="http://schemas.microsoft.com/office/drawing/2014/main" id="{8FCB2CB0-642C-417D-8CDB-F2CF3A7D65E5}"/>
                  </a:ext>
                </a:extLst>
              </p:cNvPr>
              <p:cNvSpPr/>
              <p:nvPr/>
            </p:nvSpPr>
            <p:spPr>
              <a:xfrm>
                <a:off x="2713854" y="1856176"/>
                <a:ext cx="3097579"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10</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−9</m:t>
                                  </m:r>
                                </m:e>
                                <m:e>
                                  <m:r>
                                    <a:rPr lang="ca-ES" b="0" i="1" smtClean="0">
                                      <a:solidFill>
                                        <a:srgbClr val="0C2B8E"/>
                                      </a:solidFill>
                                      <a:latin typeface="Cambria Math" panose="02040503050406030204" pitchFamily="18" charset="0"/>
                                    </a:rPr>
                                    <m:t>  −6</m:t>
                                  </m:r>
                                </m:e>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      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−7</m:t>
                                  </m:r>
                                </m:e>
                                <m:e>
                                  <m:r>
                                    <a:rPr lang="ca-ES" b="0" i="1" smtClean="0">
                                      <a:solidFill>
                                        <a:srgbClr val="0C2B8E"/>
                                      </a:solidFill>
                                      <a:latin typeface="Cambria Math" panose="02040503050406030204" pitchFamily="18" charset="0"/>
                                    </a:rPr>
                                    <m:t>  −6</m:t>
                                  </m:r>
                                </m:e>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      9</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55" name="Retângulo 54">
                <a:extLst>
                  <a:ext uri="{FF2B5EF4-FFF2-40B4-BE49-F238E27FC236}">
                    <a16:creationId xmlns:a16="http://schemas.microsoft.com/office/drawing/2014/main" id="{8FCB2CB0-642C-417D-8CDB-F2CF3A7D65E5}"/>
                  </a:ext>
                </a:extLst>
              </p:cNvPr>
              <p:cNvSpPr>
                <a:spLocks noRot="1" noChangeAspect="1" noMove="1" noResize="1" noEditPoints="1" noAdjustHandles="1" noChangeArrowheads="1" noChangeShapeType="1" noTextEdit="1"/>
              </p:cNvSpPr>
              <p:nvPr/>
            </p:nvSpPr>
            <p:spPr>
              <a:xfrm>
                <a:off x="2713854" y="1856176"/>
                <a:ext cx="3097579" cy="1126975"/>
              </a:xfrm>
              <a:prstGeom prst="rect">
                <a:avLst/>
              </a:prstGeom>
              <a:blipFill>
                <a:blip r:embed="rId15"/>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2" name="Retângulo 41">
                <a:extLst>
                  <a:ext uri="{FF2B5EF4-FFF2-40B4-BE49-F238E27FC236}">
                    <a16:creationId xmlns:a16="http://schemas.microsoft.com/office/drawing/2014/main" id="{91665823-F428-4EB2-A779-4D56B158B663}"/>
                  </a:ext>
                </a:extLst>
              </p:cNvPr>
              <p:cNvSpPr/>
              <p:nvPr/>
            </p:nvSpPr>
            <p:spPr>
              <a:xfrm>
                <a:off x="5582632" y="2115188"/>
                <a:ext cx="1248419" cy="1271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ca-ES" sz="2400" i="1" smtClean="0">
                              <a:solidFill>
                                <a:srgbClr val="0C2B8E"/>
                              </a:solidFill>
                              <a:latin typeface="Cambria Math" panose="02040503050406030204" pitchFamily="18" charset="0"/>
                            </a:rPr>
                          </m:ctrlPr>
                        </m:funcPr>
                        <m:fName>
                          <m:limLow>
                            <m:limLowPr>
                              <m:ctrlPr>
                                <a:rPr lang="ca-ES" sz="2400" i="1" smtClean="0">
                                  <a:solidFill>
                                    <a:srgbClr val="0C2B8E"/>
                                  </a:solidFill>
                                  <a:latin typeface="Cambria Math" panose="02040503050406030204" pitchFamily="18" charset="0"/>
                                </a:rPr>
                              </m:ctrlPr>
                            </m:limLowPr>
                            <m:e>
                              <m:r>
                                <a:rPr lang="ca-ES" sz="2400" i="1" smtClean="0">
                                  <a:solidFill>
                                    <a:srgbClr val="0C2B8E"/>
                                  </a:solidFill>
                                  <a:latin typeface="Cambria Math" panose="02040503050406030204" pitchFamily="18" charset="0"/>
                                  <a:ea typeface="Cambria Math" panose="02040503050406030204" pitchFamily="18" charset="0"/>
                                </a:rPr>
                                <m:t>~</m:t>
                              </m:r>
                            </m:e>
                            <m:lim>
                              <m:eqArr>
                                <m:eqArrPr>
                                  <m:ctrlPr>
                                    <a:rPr lang="ca-ES" sz="2400" b="1" i="1" smtClean="0">
                                      <a:solidFill>
                                        <a:srgbClr val="0C2B8E"/>
                                      </a:solidFill>
                                      <a:latin typeface="Cambria Math" panose="02040503050406030204" pitchFamily="18" charset="0"/>
                                    </a:rPr>
                                  </m:ctrlPr>
                                </m:eqArrPr>
                                <m:e>
                                  <m:sSub>
                                    <m:sSubPr>
                                      <m:ctrlPr>
                                        <a:rPr lang="ca-ES" sz="2400" b="1" i="1" smtClean="0">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a:solidFill>
                                            <a:srgbClr val="0C2B8E"/>
                                          </a:solidFill>
                                          <a:latin typeface="Cambria Math" panose="02040503050406030204" pitchFamily="18" charset="0"/>
                                        </a:rPr>
                                        <m:t>𝟐</m:t>
                                      </m:r>
                                    </m:sub>
                                  </m:sSub>
                                  <m:r>
                                    <a:rPr lang="ca-ES" sz="2400" b="1" i="1" smtClean="0">
                                      <a:solidFill>
                                        <a:srgbClr val="0C2B8E"/>
                                      </a:solidFill>
                                      <a:latin typeface="Cambria Math" panose="02040503050406030204" pitchFamily="18" charset="0"/>
                                      <a:ea typeface="Cambria Math" panose="02040503050406030204" pitchFamily="18" charset="0"/>
                                    </a:rPr>
                                    <m:t>←</m:t>
                                  </m:r>
                                  <m:sSub>
                                    <m:sSubPr>
                                      <m:ctrlPr>
                                        <a:rPr lang="ca-ES" sz="2400" b="1" i="1">
                                          <a:solidFill>
                                            <a:srgbClr val="0C2B8E"/>
                                          </a:solidFill>
                                          <a:latin typeface="Cambria Math" panose="02040503050406030204" pitchFamily="18" charset="0"/>
                                        </a:rPr>
                                      </m:ctrlPr>
                                    </m:sSubPr>
                                    <m:e>
                                      <m:f>
                                        <m:fPr>
                                          <m:ctrlPr>
                                            <a:rPr lang="ca-ES" sz="2400" b="1" i="1">
                                              <a:solidFill>
                                                <a:srgbClr val="0C2B8E"/>
                                              </a:solidFill>
                                              <a:latin typeface="Cambria Math" panose="02040503050406030204" pitchFamily="18" charset="0"/>
                                            </a:rPr>
                                          </m:ctrlPr>
                                        </m:fPr>
                                        <m:num>
                                          <m:r>
                                            <a:rPr lang="ca-ES" sz="2400" b="1" i="1">
                                              <a:solidFill>
                                                <a:srgbClr val="0C2B8E"/>
                                              </a:solidFill>
                                              <a:latin typeface="Cambria Math" panose="02040503050406030204" pitchFamily="18" charset="0"/>
                                            </a:rPr>
                                            <m:t>𝟏</m:t>
                                          </m:r>
                                        </m:num>
                                        <m:den>
                                          <m:r>
                                            <a:rPr lang="ca-ES" sz="2400" b="1" i="1">
                                              <a:solidFill>
                                                <a:srgbClr val="0C2B8E"/>
                                              </a:solidFill>
                                              <a:latin typeface="Cambria Math" panose="02040503050406030204" pitchFamily="18" charset="0"/>
                                            </a:rPr>
                                            <m:t>𝟐</m:t>
                                          </m:r>
                                        </m:den>
                                      </m:f>
                                      <m:r>
                                        <a:rPr lang="ca-ES" sz="2400" b="1" i="1" smtClean="0">
                                          <a:solidFill>
                                            <a:srgbClr val="0C2B8E"/>
                                          </a:solidFill>
                                          <a:latin typeface="Cambria Math" panose="02040503050406030204" pitchFamily="18" charset="0"/>
                                        </a:rPr>
                                        <m:t>𝑭</m:t>
                                      </m:r>
                                    </m:e>
                                    <m:sub>
                                      <m:r>
                                        <a:rPr lang="ca-ES" sz="2400" b="1" i="1">
                                          <a:solidFill>
                                            <a:srgbClr val="0C2B8E"/>
                                          </a:solidFill>
                                          <a:latin typeface="Cambria Math" panose="02040503050406030204" pitchFamily="18" charset="0"/>
                                        </a:rPr>
                                        <m:t>𝟐</m:t>
                                      </m:r>
                                    </m:sub>
                                  </m:sSub>
                                </m:e>
                                <m:e>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𝟑</m:t>
                                      </m:r>
                                    </m:sub>
                                  </m:sSub>
                                  <m:r>
                                    <a:rPr lang="ca-ES" sz="2400" b="1" i="1" smtClean="0">
                                      <a:solidFill>
                                        <a:srgbClr val="0C2B8E"/>
                                      </a:solidFill>
                                      <a:latin typeface="Cambria Math" panose="02040503050406030204" pitchFamily="18" charset="0"/>
                                      <a:ea typeface="Cambria Math" panose="02040503050406030204" pitchFamily="18" charset="0"/>
                                    </a:rPr>
                                    <m:t>←</m:t>
                                  </m:r>
                                  <m:sSub>
                                    <m:sSubPr>
                                      <m:ctrlPr>
                                        <a:rPr lang="ca-ES" sz="2400" b="1" i="1">
                                          <a:solidFill>
                                            <a:srgbClr val="0C2B8E"/>
                                          </a:solidFill>
                                          <a:latin typeface="Cambria Math" panose="02040503050406030204" pitchFamily="18" charset="0"/>
                                        </a:rPr>
                                      </m:ctrlPr>
                                    </m:sSubPr>
                                    <m:e>
                                      <m:f>
                                        <m:fPr>
                                          <m:ctrlPr>
                                            <a:rPr lang="ca-ES" sz="2400" b="1" i="1">
                                              <a:solidFill>
                                                <a:srgbClr val="0C2B8E"/>
                                              </a:solidFill>
                                              <a:latin typeface="Cambria Math" panose="02040503050406030204" pitchFamily="18" charset="0"/>
                                            </a:rPr>
                                          </m:ctrlPr>
                                        </m:fPr>
                                        <m:num>
                                          <m:r>
                                            <a:rPr lang="ca-ES" sz="2400" b="1" i="1">
                                              <a:solidFill>
                                                <a:srgbClr val="0C2B8E"/>
                                              </a:solidFill>
                                              <a:latin typeface="Cambria Math" panose="02040503050406030204" pitchFamily="18" charset="0"/>
                                            </a:rPr>
                                            <m:t>𝟏</m:t>
                                          </m:r>
                                        </m:num>
                                        <m:den>
                                          <m:r>
                                            <a:rPr lang="ca-ES" sz="2400" b="1" i="1" smtClean="0">
                                              <a:solidFill>
                                                <a:srgbClr val="0C2B8E"/>
                                              </a:solidFill>
                                              <a:latin typeface="Cambria Math" panose="02040503050406030204" pitchFamily="18" charset="0"/>
                                            </a:rPr>
                                            <m:t>𝟓</m:t>
                                          </m:r>
                                        </m:den>
                                      </m:f>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𝟑</m:t>
                                      </m:r>
                                    </m:sub>
                                  </m:sSub>
                                </m:e>
                              </m:eqArr>
                            </m:lim>
                          </m:limLow>
                        </m:fName>
                        <m:e>
                          <m:r>
                            <a:rPr lang="ca-ES" sz="2400" b="0" i="1" smtClean="0">
                              <a:solidFill>
                                <a:srgbClr val="0C2B8E"/>
                              </a:solidFill>
                              <a:latin typeface="Cambria Math" panose="02040503050406030204" pitchFamily="18" charset="0"/>
                            </a:rPr>
                            <m:t> </m:t>
                          </m:r>
                        </m:e>
                      </m:func>
                    </m:oMath>
                  </m:oMathPara>
                </a14:m>
                <a:endParaRPr lang="ca-ES" sz="2800" dirty="0"/>
              </a:p>
            </p:txBody>
          </p:sp>
        </mc:Choice>
        <mc:Fallback xmlns="">
          <p:sp>
            <p:nvSpPr>
              <p:cNvPr id="42" name="Retângulo 41">
                <a:extLst>
                  <a:ext uri="{FF2B5EF4-FFF2-40B4-BE49-F238E27FC236}">
                    <a16:creationId xmlns:a16="http://schemas.microsoft.com/office/drawing/2014/main" id="{91665823-F428-4EB2-A779-4D56B158B663}"/>
                  </a:ext>
                </a:extLst>
              </p:cNvPr>
              <p:cNvSpPr>
                <a:spLocks noRot="1" noChangeAspect="1" noMove="1" noResize="1" noEditPoints="1" noAdjustHandles="1" noChangeArrowheads="1" noChangeShapeType="1" noTextEdit="1"/>
              </p:cNvSpPr>
              <p:nvPr/>
            </p:nvSpPr>
            <p:spPr>
              <a:xfrm>
                <a:off x="5582632" y="2115188"/>
                <a:ext cx="1248419" cy="1271758"/>
              </a:xfrm>
              <a:prstGeom prst="rect">
                <a:avLst/>
              </a:prstGeom>
              <a:blipFill>
                <a:blip r:embed="rId16"/>
                <a:stretch>
                  <a:fillRect b="-2392"/>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9" name="Retângulo 48">
                <a:extLst>
                  <a:ext uri="{FF2B5EF4-FFF2-40B4-BE49-F238E27FC236}">
                    <a16:creationId xmlns:a16="http://schemas.microsoft.com/office/drawing/2014/main" id="{F1033321-5AA1-4319-AD76-D3B8C31CDA72}"/>
                  </a:ext>
                </a:extLst>
              </p:cNvPr>
              <p:cNvSpPr/>
              <p:nvPr/>
            </p:nvSpPr>
            <p:spPr>
              <a:xfrm>
                <a:off x="6626642" y="1855268"/>
                <a:ext cx="2962927"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−7</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9</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49" name="Retângulo 48">
                <a:extLst>
                  <a:ext uri="{FF2B5EF4-FFF2-40B4-BE49-F238E27FC236}">
                    <a16:creationId xmlns:a16="http://schemas.microsoft.com/office/drawing/2014/main" id="{F1033321-5AA1-4319-AD76-D3B8C31CDA72}"/>
                  </a:ext>
                </a:extLst>
              </p:cNvPr>
              <p:cNvSpPr>
                <a:spLocks noRot="1" noChangeAspect="1" noMove="1" noResize="1" noEditPoints="1" noAdjustHandles="1" noChangeArrowheads="1" noChangeShapeType="1" noTextEdit="1"/>
              </p:cNvSpPr>
              <p:nvPr/>
            </p:nvSpPr>
            <p:spPr>
              <a:xfrm>
                <a:off x="6626642" y="1855268"/>
                <a:ext cx="2962927" cy="1126975"/>
              </a:xfrm>
              <a:prstGeom prst="rect">
                <a:avLst/>
              </a:prstGeom>
              <a:blipFill>
                <a:blip r:embed="rId17"/>
                <a:stretch>
                  <a:fillRect/>
                </a:stretch>
              </a:blipFill>
            </p:spPr>
            <p:txBody>
              <a:bodyPr/>
              <a:lstStyle/>
              <a:p>
                <a:r>
                  <a:rPr lang="ca-ES">
                    <a:noFill/>
                  </a:rPr>
                  <a:t> </a:t>
                </a:r>
              </a:p>
            </p:txBody>
          </p:sp>
        </mc:Fallback>
      </mc:AlternateContent>
      <p:sp>
        <p:nvSpPr>
          <p:cNvPr id="56" name="Retângulo 55">
            <a:extLst>
              <a:ext uri="{FF2B5EF4-FFF2-40B4-BE49-F238E27FC236}">
                <a16:creationId xmlns:a16="http://schemas.microsoft.com/office/drawing/2014/main" id="{C95CCCB4-03F7-4D8B-B601-4179E0737002}"/>
              </a:ext>
            </a:extLst>
          </p:cNvPr>
          <p:cNvSpPr/>
          <p:nvPr/>
        </p:nvSpPr>
        <p:spPr>
          <a:xfrm>
            <a:off x="7382624" y="2154580"/>
            <a:ext cx="277718" cy="275132"/>
          </a:xfrm>
          <a:prstGeom prst="rect">
            <a:avLst/>
          </a:prstGeom>
          <a:noFill/>
          <a:ln w="1905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63" name="Conexão reta unidirecional 62">
            <a:extLst>
              <a:ext uri="{FF2B5EF4-FFF2-40B4-BE49-F238E27FC236}">
                <a16:creationId xmlns:a16="http://schemas.microsoft.com/office/drawing/2014/main" id="{5EF5B0A9-19EE-40DA-A68B-70DEC4781B0C}"/>
              </a:ext>
            </a:extLst>
          </p:cNvPr>
          <p:cNvCxnSpPr>
            <a:cxnSpLocks/>
          </p:cNvCxnSpPr>
          <p:nvPr/>
        </p:nvCxnSpPr>
        <p:spPr>
          <a:xfrm flipH="1">
            <a:off x="7660342" y="1776165"/>
            <a:ext cx="96643" cy="339023"/>
          </a:xfrm>
          <a:prstGeom prst="straightConnector1">
            <a:avLst/>
          </a:prstGeom>
          <a:ln w="19050">
            <a:solidFill>
              <a:srgbClr val="29A6FF"/>
            </a:solidFill>
            <a:tailEnd type="triangle"/>
          </a:ln>
        </p:spPr>
        <p:style>
          <a:lnRef idx="1">
            <a:schemeClr val="accent1"/>
          </a:lnRef>
          <a:fillRef idx="0">
            <a:schemeClr val="accent1"/>
          </a:fillRef>
          <a:effectRef idx="0">
            <a:schemeClr val="accent1"/>
          </a:effectRef>
          <a:fontRef idx="minor">
            <a:schemeClr val="tx1"/>
          </a:fontRef>
        </p:style>
      </p:cxnSp>
      <p:sp>
        <p:nvSpPr>
          <p:cNvPr id="64" name="Retângulo 63">
            <a:extLst>
              <a:ext uri="{FF2B5EF4-FFF2-40B4-BE49-F238E27FC236}">
                <a16:creationId xmlns:a16="http://schemas.microsoft.com/office/drawing/2014/main" id="{FAB63A2D-42CE-4309-95CE-2BA747813179}"/>
              </a:ext>
            </a:extLst>
          </p:cNvPr>
          <p:cNvSpPr/>
          <p:nvPr/>
        </p:nvSpPr>
        <p:spPr>
          <a:xfrm>
            <a:off x="7419649" y="1467018"/>
            <a:ext cx="787267" cy="369332"/>
          </a:xfrm>
          <a:prstGeom prst="rect">
            <a:avLst/>
          </a:prstGeom>
        </p:spPr>
        <p:txBody>
          <a:bodyPr wrap="none">
            <a:spAutoFit/>
          </a:bodyPr>
          <a:lstStyle/>
          <a:p>
            <a:r>
              <a:rPr lang="ca-ES" b="1" dirty="0" err="1">
                <a:solidFill>
                  <a:srgbClr val="29A6FF"/>
                </a:solidFill>
              </a:rPr>
              <a:t>Pivote</a:t>
            </a:r>
            <a:endParaRPr lang="ca-ES" dirty="0">
              <a:solidFill>
                <a:srgbClr val="29A6FF"/>
              </a:solidFill>
            </a:endParaRPr>
          </a:p>
        </p:txBody>
      </p:sp>
      <mc:AlternateContent xmlns:mc="http://schemas.openxmlformats.org/markup-compatibility/2006" xmlns:a14="http://schemas.microsoft.com/office/drawing/2010/main">
        <mc:Choice Requires="a14">
          <p:sp>
            <p:nvSpPr>
              <p:cNvPr id="65" name="Retângulo 64">
                <a:extLst>
                  <a:ext uri="{FF2B5EF4-FFF2-40B4-BE49-F238E27FC236}">
                    <a16:creationId xmlns:a16="http://schemas.microsoft.com/office/drawing/2014/main" id="{75A56EB0-9107-443F-B44F-4616289563E8}"/>
                  </a:ext>
                </a:extLst>
              </p:cNvPr>
              <p:cNvSpPr/>
              <p:nvPr/>
            </p:nvSpPr>
            <p:spPr>
              <a:xfrm>
                <a:off x="2261640" y="3353697"/>
                <a:ext cx="3120937" cy="2031325"/>
              </a:xfrm>
              <a:prstGeom prst="rect">
                <a:avLst/>
              </a:prstGeom>
            </p:spPr>
            <p:txBody>
              <a:bodyPr wrap="square">
                <a:spAutoFit/>
              </a:bodyPr>
              <a:lstStyle/>
              <a:p>
                <a:pPr algn="just"/>
                <a:r>
                  <a:rPr lang="es-ES" dirty="0">
                    <a:solidFill>
                      <a:srgbClr val="0C2B8E"/>
                    </a:solidFill>
                  </a:rPr>
                  <a:t>Ahora, utilizando la fila 2, </a:t>
                </a:r>
                <a:r>
                  <a:rPr lang="es-ES" u="sng" dirty="0">
                    <a:solidFill>
                      <a:srgbClr val="0C2B8E"/>
                    </a:solidFill>
                  </a:rPr>
                  <a:t>las OEF</a:t>
                </a:r>
                <a:r>
                  <a:rPr lang="es-ES" dirty="0">
                    <a:solidFill>
                      <a:srgbClr val="0C2B8E"/>
                    </a:solidFill>
                  </a:rPr>
                  <a:t> necesarias para "poner a cero" las entradas a bajo el Pivote son sencillas ... ¿verdad? ... ¿Podría decir cuáles deberían ser? ...</a:t>
                </a:r>
                <a:r>
                  <a:rPr lang="ca-ES" dirty="0">
                    <a:solidFill>
                      <a:srgbClr val="0C2B8E"/>
                    </a:solidFill>
                  </a:rPr>
                  <a:t> </a:t>
                </a:r>
              </a:p>
              <a:p>
                <a:pPr algn="just"/>
                <a14:m>
                  <m:oMath xmlns:m="http://schemas.openxmlformats.org/officeDocument/2006/math">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𝟑</m:t>
                        </m:r>
                      </m:sub>
                    </m:sSub>
                    <m:r>
                      <a:rPr lang="ca-ES" b="1" i="1">
                        <a:solidFill>
                          <a:srgbClr val="0C2B8E"/>
                        </a:solidFill>
                        <a:latin typeface="Cambria Math" panose="02040503050406030204" pitchFamily="18" charset="0"/>
                        <a:ea typeface="Cambria Math" panose="02040503050406030204" pitchFamily="18" charset="0"/>
                      </a:rPr>
                      <m:t>←</m:t>
                    </m:r>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𝟑</m:t>
                        </m:r>
                      </m:sub>
                    </m:sSub>
                    <m:r>
                      <a:rPr lang="ca-ES" b="1" i="1" smtClean="0">
                        <a:solidFill>
                          <a:srgbClr val="0C2B8E"/>
                        </a:solidFill>
                        <a:latin typeface="Cambria Math" panose="02040503050406030204" pitchFamily="18" charset="0"/>
                      </a:rPr>
                      <m:t>+…</m:t>
                    </m:r>
                  </m:oMath>
                </a14:m>
                <a:r>
                  <a:rPr lang="ca-ES" b="1" dirty="0">
                    <a:solidFill>
                      <a:srgbClr val="0C2B8E"/>
                    </a:solidFill>
                  </a:rPr>
                  <a:t>  </a:t>
                </a:r>
                <a:r>
                  <a:rPr lang="ca-ES" dirty="0">
                    <a:solidFill>
                      <a:srgbClr val="0C2B8E"/>
                    </a:solidFill>
                  </a:rPr>
                  <a:t>y </a:t>
                </a:r>
                <a14:m>
                  <m:oMath xmlns:m="http://schemas.openxmlformats.org/officeDocument/2006/math">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𝟒</m:t>
                        </m:r>
                      </m:sub>
                    </m:sSub>
                    <m:r>
                      <a:rPr lang="ca-ES" b="1" i="1">
                        <a:solidFill>
                          <a:srgbClr val="0C2B8E"/>
                        </a:solidFill>
                        <a:latin typeface="Cambria Math" panose="02040503050406030204" pitchFamily="18" charset="0"/>
                        <a:ea typeface="Cambria Math" panose="02040503050406030204" pitchFamily="18" charset="0"/>
                      </a:rPr>
                      <m:t>←</m:t>
                    </m:r>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𝟒</m:t>
                        </m:r>
                      </m:sub>
                    </m:sSub>
                    <m:r>
                      <a:rPr lang="ca-ES" b="1" i="1">
                        <a:solidFill>
                          <a:srgbClr val="0C2B8E"/>
                        </a:solidFill>
                        <a:latin typeface="Cambria Math" panose="02040503050406030204" pitchFamily="18" charset="0"/>
                      </a:rPr>
                      <m:t>+…</m:t>
                    </m:r>
                  </m:oMath>
                </a14:m>
                <a:r>
                  <a:rPr lang="ca-ES" b="1" dirty="0">
                    <a:solidFill>
                      <a:srgbClr val="0C2B8E"/>
                    </a:solidFill>
                  </a:rPr>
                  <a:t> </a:t>
                </a:r>
                <a:endParaRPr lang="ca-ES" dirty="0">
                  <a:solidFill>
                    <a:srgbClr val="0C2B8E"/>
                  </a:solidFill>
                </a:endParaRPr>
              </a:p>
            </p:txBody>
          </p:sp>
        </mc:Choice>
        <mc:Fallback xmlns="">
          <p:sp>
            <p:nvSpPr>
              <p:cNvPr id="65" name="Retângulo 64">
                <a:extLst>
                  <a:ext uri="{FF2B5EF4-FFF2-40B4-BE49-F238E27FC236}">
                    <a16:creationId xmlns:a16="http://schemas.microsoft.com/office/drawing/2014/main" id="{75A56EB0-9107-443F-B44F-4616289563E8}"/>
                  </a:ext>
                </a:extLst>
              </p:cNvPr>
              <p:cNvSpPr>
                <a:spLocks noRot="1" noChangeAspect="1" noMove="1" noResize="1" noEditPoints="1" noAdjustHandles="1" noChangeArrowheads="1" noChangeShapeType="1" noTextEdit="1"/>
              </p:cNvSpPr>
              <p:nvPr/>
            </p:nvSpPr>
            <p:spPr>
              <a:xfrm>
                <a:off x="2261640" y="3353697"/>
                <a:ext cx="3120937" cy="2031325"/>
              </a:xfrm>
              <a:prstGeom prst="rect">
                <a:avLst/>
              </a:prstGeom>
              <a:blipFill>
                <a:blip r:embed="rId18"/>
                <a:stretch>
                  <a:fillRect l="-1563" t="-1502" r="-1758" b="-3904"/>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66" name="Retângulo 65">
                <a:extLst>
                  <a:ext uri="{FF2B5EF4-FFF2-40B4-BE49-F238E27FC236}">
                    <a16:creationId xmlns:a16="http://schemas.microsoft.com/office/drawing/2014/main" id="{4BB999C9-9280-4C49-9BB7-35DDE75F0341}"/>
                  </a:ext>
                </a:extLst>
              </p:cNvPr>
              <p:cNvSpPr/>
              <p:nvPr/>
            </p:nvSpPr>
            <p:spPr>
              <a:xfrm>
                <a:off x="5247879" y="3807155"/>
                <a:ext cx="1676100" cy="8706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ca-ES" sz="2400" i="1" smtClean="0">
                              <a:solidFill>
                                <a:srgbClr val="0C2B8E"/>
                              </a:solidFill>
                              <a:latin typeface="Cambria Math" panose="02040503050406030204" pitchFamily="18" charset="0"/>
                            </a:rPr>
                          </m:ctrlPr>
                        </m:funcPr>
                        <m:fName>
                          <m:limLow>
                            <m:limLowPr>
                              <m:ctrlPr>
                                <a:rPr lang="ca-ES" sz="2400" i="1" smtClean="0">
                                  <a:solidFill>
                                    <a:srgbClr val="0C2B8E"/>
                                  </a:solidFill>
                                  <a:latin typeface="Cambria Math" panose="02040503050406030204" pitchFamily="18" charset="0"/>
                                </a:rPr>
                              </m:ctrlPr>
                            </m:limLowPr>
                            <m:e>
                              <m:r>
                                <a:rPr lang="ca-ES" sz="2400" i="1" smtClean="0">
                                  <a:solidFill>
                                    <a:srgbClr val="0C2B8E"/>
                                  </a:solidFill>
                                  <a:latin typeface="Cambria Math" panose="02040503050406030204" pitchFamily="18" charset="0"/>
                                  <a:ea typeface="Cambria Math" panose="02040503050406030204" pitchFamily="18" charset="0"/>
                                </a:rPr>
                                <m:t>~</m:t>
                              </m:r>
                            </m:e>
                            <m:lim>
                              <m:eqArr>
                                <m:eqArrPr>
                                  <m:ctrlPr>
                                    <a:rPr lang="ca-ES" sz="2400" b="1" i="1" smtClean="0">
                                      <a:solidFill>
                                        <a:srgbClr val="0C2B8E"/>
                                      </a:solidFill>
                                      <a:latin typeface="Cambria Math" panose="02040503050406030204" pitchFamily="18" charset="0"/>
                                    </a:rPr>
                                  </m:ctrlPr>
                                </m:eqArrPr>
                                <m:e>
                                  <m:sSub>
                                    <m:sSubPr>
                                      <m:ctrlPr>
                                        <a:rPr lang="ca-ES" sz="2400" b="1" i="1" smtClean="0">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𝟑</m:t>
                                      </m:r>
                                    </m:sub>
                                  </m:sSub>
                                  <m:r>
                                    <a:rPr lang="ca-ES" sz="2400" b="1" i="1" smtClean="0">
                                      <a:solidFill>
                                        <a:srgbClr val="0C2B8E"/>
                                      </a:solidFill>
                                      <a:latin typeface="Cambria Math" panose="02040503050406030204" pitchFamily="18" charset="0"/>
                                      <a:ea typeface="Cambria Math" panose="02040503050406030204" pitchFamily="18" charset="0"/>
                                    </a:rPr>
                                    <m:t>←</m:t>
                                  </m:r>
                                  <m:sSub>
                                    <m:sSubPr>
                                      <m:ctrlPr>
                                        <a:rPr lang="ca-ES" sz="2400" b="1" i="1">
                                          <a:solidFill>
                                            <a:srgbClr val="0C2B8E"/>
                                          </a:solidFill>
                                          <a:latin typeface="Cambria Math" panose="02040503050406030204" pitchFamily="18" charset="0"/>
                                        </a:rPr>
                                      </m:ctrlPr>
                                    </m:sSubPr>
                                    <m:e>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a:solidFill>
                                                <a:srgbClr val="0C2B8E"/>
                                              </a:solidFill>
                                              <a:latin typeface="Cambria Math" panose="02040503050406030204" pitchFamily="18" charset="0"/>
                                            </a:rPr>
                                            <m:t>𝟑</m:t>
                                          </m:r>
                                        </m:sub>
                                      </m:sSub>
                                      <m:r>
                                        <a:rPr lang="ca-ES" sz="2400" b="1" i="1" smtClean="0">
                                          <a:solidFill>
                                            <a:srgbClr val="0C2B8E"/>
                                          </a:solidFill>
                                          <a:latin typeface="Cambria Math" panose="02040503050406030204" pitchFamily="18" charset="0"/>
                                        </a:rPr>
                                        <m:t>−</m:t>
                                      </m:r>
                                      <m:r>
                                        <a:rPr lang="ca-ES" sz="2400" b="1" i="1" smtClean="0">
                                          <a:solidFill>
                                            <a:srgbClr val="0C2B8E"/>
                                          </a:solidFill>
                                          <a:latin typeface="Cambria Math" panose="02040503050406030204" pitchFamily="18" charset="0"/>
                                        </a:rPr>
                                        <m:t>𝑭</m:t>
                                      </m:r>
                                    </m:e>
                                    <m:sub>
                                      <m:r>
                                        <a:rPr lang="ca-ES" sz="2400" b="1" i="1">
                                          <a:solidFill>
                                            <a:srgbClr val="0C2B8E"/>
                                          </a:solidFill>
                                          <a:latin typeface="Cambria Math" panose="02040503050406030204" pitchFamily="18" charset="0"/>
                                        </a:rPr>
                                        <m:t>𝟐</m:t>
                                      </m:r>
                                    </m:sub>
                                  </m:sSub>
                                </m:e>
                                <m:e>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𝟒</m:t>
                                      </m:r>
                                    </m:sub>
                                  </m:sSub>
                                  <m:r>
                                    <a:rPr lang="ca-ES" sz="2400" b="1" i="1" smtClean="0">
                                      <a:solidFill>
                                        <a:srgbClr val="0C2B8E"/>
                                      </a:solidFill>
                                      <a:latin typeface="Cambria Math" panose="02040503050406030204" pitchFamily="18" charset="0"/>
                                      <a:ea typeface="Cambria Math" panose="02040503050406030204" pitchFamily="18" charset="0"/>
                                    </a:rPr>
                                    <m:t>←</m:t>
                                  </m:r>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𝟒</m:t>
                                      </m:r>
                                    </m:sub>
                                  </m:sSub>
                                  <m:r>
                                    <a:rPr lang="ca-ES" sz="2400" b="1" i="1" smtClean="0">
                                      <a:solidFill>
                                        <a:srgbClr val="0C2B8E"/>
                                      </a:solidFill>
                                      <a:latin typeface="Cambria Math" panose="02040503050406030204" pitchFamily="18" charset="0"/>
                                    </a:rPr>
                                    <m:t>+</m:t>
                                  </m:r>
                                  <m:r>
                                    <a:rPr lang="ca-ES" sz="2400" b="1" i="1" smtClean="0">
                                      <a:solidFill>
                                        <a:srgbClr val="0C2B8E"/>
                                      </a:solidFill>
                                      <a:latin typeface="Cambria Math" panose="02040503050406030204" pitchFamily="18" charset="0"/>
                                    </a:rPr>
                                    <m:t>𝟑</m:t>
                                  </m:r>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𝟐</m:t>
                                      </m:r>
                                    </m:sub>
                                  </m:sSub>
                                </m:e>
                              </m:eqArr>
                            </m:lim>
                          </m:limLow>
                        </m:fName>
                        <m:e>
                          <m:r>
                            <a:rPr lang="ca-ES" sz="2400" b="0" i="1" smtClean="0">
                              <a:solidFill>
                                <a:srgbClr val="0C2B8E"/>
                              </a:solidFill>
                              <a:latin typeface="Cambria Math" panose="02040503050406030204" pitchFamily="18" charset="0"/>
                            </a:rPr>
                            <m:t> </m:t>
                          </m:r>
                        </m:e>
                      </m:func>
                    </m:oMath>
                  </m:oMathPara>
                </a14:m>
                <a:endParaRPr lang="ca-ES" sz="2800" dirty="0"/>
              </a:p>
            </p:txBody>
          </p:sp>
        </mc:Choice>
        <mc:Fallback xmlns="">
          <p:sp>
            <p:nvSpPr>
              <p:cNvPr id="66" name="Retângulo 65">
                <a:extLst>
                  <a:ext uri="{FF2B5EF4-FFF2-40B4-BE49-F238E27FC236}">
                    <a16:creationId xmlns:a16="http://schemas.microsoft.com/office/drawing/2014/main" id="{4BB999C9-9280-4C49-9BB7-35DDE75F0341}"/>
                  </a:ext>
                </a:extLst>
              </p:cNvPr>
              <p:cNvSpPr>
                <a:spLocks noRot="1" noChangeAspect="1" noMove="1" noResize="1" noEditPoints="1" noAdjustHandles="1" noChangeArrowheads="1" noChangeShapeType="1" noTextEdit="1"/>
              </p:cNvSpPr>
              <p:nvPr/>
            </p:nvSpPr>
            <p:spPr>
              <a:xfrm>
                <a:off x="5247879" y="3807155"/>
                <a:ext cx="1676100" cy="870623"/>
              </a:xfrm>
              <a:prstGeom prst="rect">
                <a:avLst/>
              </a:prstGeom>
              <a:blipFill>
                <a:blip r:embed="rId19"/>
                <a:stretch>
                  <a:fillRect b="-1408"/>
                </a:stretch>
              </a:blipFill>
            </p:spPr>
            <p:txBody>
              <a:bodyPr/>
              <a:lstStyle/>
              <a:p>
                <a:r>
                  <a:rPr lang="ca-ES">
                    <a:noFill/>
                  </a:rPr>
                  <a:t> </a:t>
                </a:r>
              </a:p>
            </p:txBody>
          </p:sp>
        </mc:Fallback>
      </mc:AlternateContent>
      <p:pic>
        <p:nvPicPr>
          <p:cNvPr id="15" name="Imagem 14">
            <a:extLst>
              <a:ext uri="{FF2B5EF4-FFF2-40B4-BE49-F238E27FC236}">
                <a16:creationId xmlns:a16="http://schemas.microsoft.com/office/drawing/2014/main" id="{E79C24CA-74A7-46A6-A979-A04592EBA8B4}"/>
              </a:ext>
            </a:extLst>
          </p:cNvPr>
          <p:cNvPicPr>
            <a:picLocks noChangeAspect="1"/>
          </p:cNvPicPr>
          <p:nvPr>
            <p:custDataLst>
              <p:tags r:id="rId2"/>
            </p:custDataLst>
          </p:nvPr>
        </p:nvPicPr>
        <p:blipFill>
          <a:blip r:embed="rId20">
            <a:extLst>
              <a:ext uri="{28A0092B-C50C-407E-A947-70E740481C1C}">
                <a14:useLocalDpi xmlns:a14="http://schemas.microsoft.com/office/drawing/2010/main" val="0"/>
              </a:ext>
            </a:extLst>
          </a:blip>
          <a:stretch>
            <a:fillRect/>
          </a:stretch>
        </p:blipFill>
        <p:spPr>
          <a:xfrm>
            <a:off x="10025117" y="1725547"/>
            <a:ext cx="1600200" cy="4572000"/>
          </a:xfrm>
          <a:prstGeom prst="rect">
            <a:avLst/>
          </a:prstGeom>
        </p:spPr>
      </p:pic>
      <p:grpSp>
        <p:nvGrpSpPr>
          <p:cNvPr id="19" name="Agrupar 18">
            <a:extLst>
              <a:ext uri="{FF2B5EF4-FFF2-40B4-BE49-F238E27FC236}">
                <a16:creationId xmlns:a16="http://schemas.microsoft.com/office/drawing/2014/main" id="{E52F631A-8397-4E70-8F83-FE1D2EA6E473}"/>
              </a:ext>
            </a:extLst>
          </p:cNvPr>
          <p:cNvGrpSpPr/>
          <p:nvPr/>
        </p:nvGrpSpPr>
        <p:grpSpPr>
          <a:xfrm>
            <a:off x="10011617" y="1713613"/>
            <a:ext cx="1863889" cy="4572000"/>
            <a:chOff x="10013908" y="1703565"/>
            <a:chExt cx="1863889" cy="4572000"/>
          </a:xfrm>
        </p:grpSpPr>
        <p:pic>
          <p:nvPicPr>
            <p:cNvPr id="17" name="Imagem 16">
              <a:extLst>
                <a:ext uri="{FF2B5EF4-FFF2-40B4-BE49-F238E27FC236}">
                  <a16:creationId xmlns:a16="http://schemas.microsoft.com/office/drawing/2014/main" id="{6A9BF21F-7503-4E93-8C74-72984B51D4BF}"/>
                </a:ext>
              </a:extLst>
            </p:cNvPr>
            <p:cNvPicPr>
              <a:picLocks noChangeAspect="1"/>
            </p:cNvPicPr>
            <p:nvPr>
              <p:custDataLst>
                <p:tags r:id="rId3"/>
              </p:custDataLst>
            </p:nvPr>
          </p:nvPicPr>
          <p:blipFill>
            <a:blip r:embed="rId21">
              <a:extLst>
                <a:ext uri="{28A0092B-C50C-407E-A947-70E740481C1C}">
                  <a14:useLocalDpi xmlns:a14="http://schemas.microsoft.com/office/drawing/2010/main" val="0"/>
                </a:ext>
              </a:extLst>
            </a:blip>
            <a:stretch>
              <a:fillRect/>
            </a:stretch>
          </p:blipFill>
          <p:spPr>
            <a:xfrm>
              <a:off x="10013908" y="1703565"/>
              <a:ext cx="1857375" cy="4572000"/>
            </a:xfrm>
            <a:prstGeom prst="rect">
              <a:avLst/>
            </a:prstGeom>
          </p:spPr>
        </p:pic>
        <p:pic>
          <p:nvPicPr>
            <p:cNvPr id="18" name="Imagem 17">
              <a:extLst>
                <a:ext uri="{FF2B5EF4-FFF2-40B4-BE49-F238E27FC236}">
                  <a16:creationId xmlns:a16="http://schemas.microsoft.com/office/drawing/2014/main" id="{18EAD0D6-4424-4977-AF7D-EF979C8B0474}"/>
                </a:ext>
              </a:extLst>
            </p:cNvPr>
            <p:cNvPicPr>
              <a:picLocks noChangeAspect="1"/>
            </p:cNvPicPr>
            <p:nvPr/>
          </p:nvPicPr>
          <p:blipFill>
            <a:blip r:embed="rId22"/>
            <a:stretch>
              <a:fillRect/>
            </a:stretch>
          </p:blipFill>
          <p:spPr>
            <a:xfrm rot="177035">
              <a:off x="11319140" y="2646779"/>
              <a:ext cx="558657" cy="284195"/>
            </a:xfrm>
            <a:prstGeom prst="rect">
              <a:avLst/>
            </a:prstGeom>
          </p:spPr>
        </p:pic>
      </p:grpSp>
      <mc:AlternateContent xmlns:mc="http://schemas.openxmlformats.org/markup-compatibility/2006" xmlns:a14="http://schemas.microsoft.com/office/drawing/2010/main">
        <mc:Choice Requires="a14">
          <p:sp>
            <p:nvSpPr>
              <p:cNvPr id="68" name="Retângulo 67">
                <a:extLst>
                  <a:ext uri="{FF2B5EF4-FFF2-40B4-BE49-F238E27FC236}">
                    <a16:creationId xmlns:a16="http://schemas.microsoft.com/office/drawing/2014/main" id="{71BD3706-7824-4D47-94C7-6CA2C08395C7}"/>
                  </a:ext>
                </a:extLst>
              </p:cNvPr>
              <p:cNvSpPr/>
              <p:nvPr/>
            </p:nvSpPr>
            <p:spPr>
              <a:xfrm>
                <a:off x="6639076" y="3686258"/>
                <a:ext cx="2841098"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5</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−7</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68" name="Retângulo 67">
                <a:extLst>
                  <a:ext uri="{FF2B5EF4-FFF2-40B4-BE49-F238E27FC236}">
                    <a16:creationId xmlns:a16="http://schemas.microsoft.com/office/drawing/2014/main" id="{71BD3706-7824-4D47-94C7-6CA2C08395C7}"/>
                  </a:ext>
                </a:extLst>
              </p:cNvPr>
              <p:cNvSpPr>
                <a:spLocks noRot="1" noChangeAspect="1" noMove="1" noResize="1" noEditPoints="1" noAdjustHandles="1" noChangeArrowheads="1" noChangeShapeType="1" noTextEdit="1"/>
              </p:cNvSpPr>
              <p:nvPr/>
            </p:nvSpPr>
            <p:spPr>
              <a:xfrm>
                <a:off x="6639076" y="3686258"/>
                <a:ext cx="2841098" cy="1126975"/>
              </a:xfrm>
              <a:prstGeom prst="rect">
                <a:avLst/>
              </a:prstGeom>
              <a:blipFill>
                <a:blip r:embed="rId23"/>
                <a:stretch>
                  <a:fillRect/>
                </a:stretch>
              </a:blipFill>
            </p:spPr>
            <p:txBody>
              <a:bodyPr/>
              <a:lstStyle/>
              <a:p>
                <a:r>
                  <a:rPr lang="ca-ES">
                    <a:noFill/>
                  </a:rPr>
                  <a:t> </a:t>
                </a:r>
              </a:p>
            </p:txBody>
          </p:sp>
        </mc:Fallback>
      </mc:AlternateContent>
      <p:sp>
        <p:nvSpPr>
          <p:cNvPr id="34" name="Retângulo: Cantos Arredondados 17">
            <a:hlinkClick r:id="rId24" action="ppaction://hlinksldjump"/>
            <a:extLst>
              <a:ext uri="{FF2B5EF4-FFF2-40B4-BE49-F238E27FC236}">
                <a16:creationId xmlns:a16="http://schemas.microsoft.com/office/drawing/2014/main" id="{E20B13C7-4F0B-4C5A-B90A-0D14913A7724}"/>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113371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par>
                                <p:cTn id="8" presetID="10" presetClass="exit" presetSubtype="0" fill="hold" nodeType="withEffect">
                                  <p:stCondLst>
                                    <p:cond delay="0"/>
                                  </p:stCondLst>
                                  <p:childTnLst>
                                    <p:animEffect transition="out" filter="fade">
                                      <p:cBhvr>
                                        <p:cTn id="9" dur="750"/>
                                        <p:tgtEl>
                                          <p:spTgt spid="12"/>
                                        </p:tgtEl>
                                      </p:cBhvr>
                                    </p:animEffect>
                                    <p:set>
                                      <p:cBhvr>
                                        <p:cTn id="10" dur="1" fill="hold">
                                          <p:stCondLst>
                                            <p:cond delay="749"/>
                                          </p:stCondLst>
                                        </p:cTn>
                                        <p:tgtEl>
                                          <p:spTgt spid="1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xit" presetSubtype="0" fill="hold" nodeType="with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250"/>
                                        <p:tgtEl>
                                          <p:spTgt spid="66"/>
                                        </p:tgtEl>
                                      </p:cBhvr>
                                    </p:animEffect>
                                  </p:childTnLst>
                                </p:cTn>
                              </p:par>
                            </p:childTnLst>
                          </p:cTn>
                        </p:par>
                        <p:par>
                          <p:cTn id="27" fill="hold">
                            <p:stCondLst>
                              <p:cond delay="1250"/>
                            </p:stCondLst>
                            <p:childTnLst>
                              <p:par>
                                <p:cTn id="28" presetID="10" presetClass="entr" presetSubtype="0"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1250"/>
                                        <p:tgtEl>
                                          <p:spTgt spid="68"/>
                                        </p:tgtEl>
                                      </p:cBhvr>
                                    </p:animEffect>
                                  </p:childTnLst>
                                </p:cTn>
                              </p:par>
                            </p:childTnLst>
                          </p:cTn>
                        </p:par>
                        <p:par>
                          <p:cTn id="31" fill="hold">
                            <p:stCondLst>
                              <p:cond delay="2500"/>
                            </p:stCondLst>
                            <p:childTnLst>
                              <p:par>
                                <p:cTn id="32" presetID="10" presetClass="exit" presetSubtype="0" fill="hold" grpId="1" nodeType="afterEffect">
                                  <p:stCondLst>
                                    <p:cond delay="0"/>
                                  </p:stCondLst>
                                  <p:childTnLst>
                                    <p:animEffect transition="out" filter="fade">
                                      <p:cBhvr>
                                        <p:cTn id="33" dur="500"/>
                                        <p:tgtEl>
                                          <p:spTgt spid="65"/>
                                        </p:tgtEl>
                                      </p:cBhvr>
                                    </p:animEffect>
                                    <p:set>
                                      <p:cBhvr>
                                        <p:cTn id="34"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P spid="66" grpId="0"/>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0" name="Retângulo: Cantos Arredondados 19">
            <a:extLst>
              <a:ext uri="{FF2B5EF4-FFF2-40B4-BE49-F238E27FC236}">
                <a16:creationId xmlns:a16="http://schemas.microsoft.com/office/drawing/2014/main" id="{3922C657-C0FF-43C3-BB3E-B22BDC47A36C}"/>
              </a:ext>
            </a:extLst>
          </p:cNvPr>
          <p:cNvSpPr/>
          <p:nvPr/>
        </p:nvSpPr>
        <p:spPr>
          <a:xfrm>
            <a:off x="2066293" y="305859"/>
            <a:ext cx="9859639" cy="2216277"/>
          </a:xfrm>
          <a:prstGeom prst="roundRect">
            <a:avLst>
              <a:gd name="adj" fmla="val 9957"/>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pic>
        <p:nvPicPr>
          <p:cNvPr id="6" name="Imagem 5">
            <a:extLst>
              <a:ext uri="{FF2B5EF4-FFF2-40B4-BE49-F238E27FC236}">
                <a16:creationId xmlns:a16="http://schemas.microsoft.com/office/drawing/2014/main" id="{B105DB09-FB64-40DC-A370-674C8B9BC054}"/>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b="57141"/>
          <a:stretch/>
        </p:blipFill>
        <p:spPr>
          <a:xfrm>
            <a:off x="6620474" y="2086672"/>
            <a:ext cx="1611630" cy="1959513"/>
          </a:xfrm>
          <a:prstGeom prst="rect">
            <a:avLst/>
          </a:prstGeom>
        </p:spPr>
      </p:pic>
      <p:pic>
        <p:nvPicPr>
          <p:cNvPr id="8" name="Imagem 7">
            <a:extLst>
              <a:ext uri="{FF2B5EF4-FFF2-40B4-BE49-F238E27FC236}">
                <a16:creationId xmlns:a16="http://schemas.microsoft.com/office/drawing/2014/main" id="{13E4AB02-5B1C-4F6A-99BE-40B439B6C4DC}"/>
              </a:ext>
            </a:extLst>
          </p:cNvPr>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b="57284"/>
          <a:stretch/>
        </p:blipFill>
        <p:spPr>
          <a:xfrm>
            <a:off x="6864584" y="2102573"/>
            <a:ext cx="1337310" cy="1953000"/>
          </a:xfrm>
          <a:prstGeom prst="rect">
            <a:avLst/>
          </a:prstGeom>
        </p:spPr>
      </p:pic>
      <p:pic>
        <p:nvPicPr>
          <p:cNvPr id="4" name="Imagem 3">
            <a:extLst>
              <a:ext uri="{FF2B5EF4-FFF2-40B4-BE49-F238E27FC236}">
                <a16:creationId xmlns:a16="http://schemas.microsoft.com/office/drawing/2014/main" id="{E45254BA-E222-4550-AFA0-D67EBBA7F526}"/>
              </a:ext>
            </a:extLst>
          </p:cNvPr>
          <p:cNvPicPr>
            <a:picLocks noChangeAspect="1"/>
          </p:cNvPicPr>
          <p:nvPr>
            <p:custDataLst>
              <p:tags r:id="rId3"/>
            </p:custDataLst>
          </p:nvPr>
        </p:nvPicPr>
        <p:blipFill rotWithShape="1">
          <a:blip r:embed="rId8">
            <a:extLst>
              <a:ext uri="{28A0092B-C50C-407E-A947-70E740481C1C}">
                <a14:useLocalDpi xmlns:a14="http://schemas.microsoft.com/office/drawing/2010/main" val="0"/>
              </a:ext>
            </a:extLst>
          </a:blip>
          <a:srcRect b="62943"/>
          <a:stretch/>
        </p:blipFill>
        <p:spPr>
          <a:xfrm>
            <a:off x="6824579" y="2122893"/>
            <a:ext cx="1417320" cy="1694262"/>
          </a:xfrm>
          <a:prstGeom prst="rect">
            <a:avLst/>
          </a:prstGeom>
        </p:spPr>
      </p:pic>
      <p:sp>
        <p:nvSpPr>
          <p:cNvPr id="24" name="Retângulo: Cantos Arredondados 23">
            <a:extLst>
              <a:ext uri="{FF2B5EF4-FFF2-40B4-BE49-F238E27FC236}">
                <a16:creationId xmlns:a16="http://schemas.microsoft.com/office/drawing/2014/main" id="{7C886EB9-98F1-49AE-92F9-7E29E8E34FAA}"/>
              </a:ext>
            </a:extLst>
          </p:cNvPr>
          <p:cNvSpPr/>
          <p:nvPr/>
        </p:nvSpPr>
        <p:spPr>
          <a:xfrm>
            <a:off x="2066293" y="3813201"/>
            <a:ext cx="9835419" cy="1725691"/>
          </a:xfrm>
          <a:prstGeom prst="roundRect">
            <a:avLst>
              <a:gd name="adj" fmla="val 7242"/>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4" name="Retângulo: Cantos Arredondados 43">
            <a:extLst>
              <a:ext uri="{FF2B5EF4-FFF2-40B4-BE49-F238E27FC236}">
                <a16:creationId xmlns:a16="http://schemas.microsoft.com/office/drawing/2014/main" id="{E30854A3-25CF-473D-B38B-A0F088D511C6}"/>
              </a:ext>
            </a:extLst>
          </p:cNvPr>
          <p:cNvSpPr/>
          <p:nvPr/>
        </p:nvSpPr>
        <p:spPr>
          <a:xfrm>
            <a:off x="8562597" y="5144756"/>
            <a:ext cx="1446003" cy="301323"/>
          </a:xfrm>
          <a:prstGeom prst="roundRect">
            <a:avLst/>
          </a:prstGeom>
          <a:solidFill>
            <a:schemeClr val="accent5">
              <a:lumMod val="40000"/>
              <a:lumOff val="60000"/>
            </a:schemeClr>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5" name="Retângulo: Cantos Arredondados 44">
            <a:extLst>
              <a:ext uri="{FF2B5EF4-FFF2-40B4-BE49-F238E27FC236}">
                <a16:creationId xmlns:a16="http://schemas.microsoft.com/office/drawing/2014/main" id="{FAA2BBF9-2FF5-4EB5-AF96-28AA9189EC04}"/>
              </a:ext>
            </a:extLst>
          </p:cNvPr>
          <p:cNvSpPr/>
          <p:nvPr/>
        </p:nvSpPr>
        <p:spPr>
          <a:xfrm>
            <a:off x="6930961" y="4657806"/>
            <a:ext cx="1446003" cy="301323"/>
          </a:xfrm>
          <a:prstGeom prst="roundRect">
            <a:avLst/>
          </a:prstGeom>
          <a:solidFill>
            <a:schemeClr val="accent5">
              <a:lumMod val="40000"/>
              <a:lumOff val="60000"/>
            </a:schemeClr>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7" name="Retângulo: Cantos Arredondados 46">
            <a:extLst>
              <a:ext uri="{FF2B5EF4-FFF2-40B4-BE49-F238E27FC236}">
                <a16:creationId xmlns:a16="http://schemas.microsoft.com/office/drawing/2014/main" id="{81D677F0-1790-4D8D-84B7-5B39D73748A5}"/>
              </a:ext>
            </a:extLst>
          </p:cNvPr>
          <p:cNvSpPr/>
          <p:nvPr/>
        </p:nvSpPr>
        <p:spPr>
          <a:xfrm>
            <a:off x="10248407" y="5126530"/>
            <a:ext cx="1446003" cy="301323"/>
          </a:xfrm>
          <a:prstGeom prst="roundRect">
            <a:avLst/>
          </a:prstGeom>
          <a:solidFill>
            <a:schemeClr val="accent5">
              <a:lumMod val="40000"/>
              <a:lumOff val="60000"/>
            </a:schemeClr>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6" name="Retângulo 65">
            <a:extLst>
              <a:ext uri="{FF2B5EF4-FFF2-40B4-BE49-F238E27FC236}">
                <a16:creationId xmlns:a16="http://schemas.microsoft.com/office/drawing/2014/main" id="{9C0707D6-2829-4E5A-8156-FC906E23F982}"/>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2" name="Retângulo 71">
            <a:extLst>
              <a:ext uri="{FF2B5EF4-FFF2-40B4-BE49-F238E27FC236}">
                <a16:creationId xmlns:a16="http://schemas.microsoft.com/office/drawing/2014/main" id="{8E476C9B-1E2D-427B-B547-CB50A82F8EBB}"/>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73" name="Imagem 72">
            <a:extLst>
              <a:ext uri="{FF2B5EF4-FFF2-40B4-BE49-F238E27FC236}">
                <a16:creationId xmlns:a16="http://schemas.microsoft.com/office/drawing/2014/main" id="{29D4F2D0-CD81-481B-9891-2A60DD09946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74" name="Conexão reta 73">
            <a:extLst>
              <a:ext uri="{FF2B5EF4-FFF2-40B4-BE49-F238E27FC236}">
                <a16:creationId xmlns:a16="http://schemas.microsoft.com/office/drawing/2014/main" id="{AE207ED5-0AD9-406C-BBC8-2601BA6CFB05}"/>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75" name="Conexão reta 74">
            <a:extLst>
              <a:ext uri="{FF2B5EF4-FFF2-40B4-BE49-F238E27FC236}">
                <a16:creationId xmlns:a16="http://schemas.microsoft.com/office/drawing/2014/main" id="{70563C38-5169-4617-9616-E22BF2C5439B}"/>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76" name="Retângulo: Cantos Arredondados 75">
            <a:hlinkClick r:id="rId10" action="ppaction://hlinksldjump"/>
            <a:extLst>
              <a:ext uri="{FF2B5EF4-FFF2-40B4-BE49-F238E27FC236}">
                <a16:creationId xmlns:a16="http://schemas.microsoft.com/office/drawing/2014/main" id="{E1366602-12C0-41CB-9EC1-3ADC612D6E4F}"/>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77" name="Retângulo 76">
            <a:extLst>
              <a:ext uri="{FF2B5EF4-FFF2-40B4-BE49-F238E27FC236}">
                <a16:creationId xmlns:a16="http://schemas.microsoft.com/office/drawing/2014/main" id="{B0B3D353-3315-4D82-B77C-726747C177AB}"/>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6" name="Retângulo: Cantos Arredondados 15">
            <a:hlinkClick r:id="rId11" action="ppaction://hlinksldjump"/>
            <a:extLst>
              <a:ext uri="{FF2B5EF4-FFF2-40B4-BE49-F238E27FC236}">
                <a16:creationId xmlns:a16="http://schemas.microsoft.com/office/drawing/2014/main" id="{5E515757-F294-45EF-A788-3F2374202FFF}"/>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7" name="Retângulo: Cantos Arredondados 16">
            <a:hlinkClick r:id="rId12" action="ppaction://hlinksldjump"/>
            <a:extLst>
              <a:ext uri="{FF2B5EF4-FFF2-40B4-BE49-F238E27FC236}">
                <a16:creationId xmlns:a16="http://schemas.microsoft.com/office/drawing/2014/main" id="{148BC01D-E08E-4339-9F5B-17566B975E9D}"/>
              </a:ext>
            </a:extLst>
          </p:cNvPr>
          <p:cNvSpPr/>
          <p:nvPr/>
        </p:nvSpPr>
        <p:spPr>
          <a:xfrm>
            <a:off x="36000" y="99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8" name="Retângulo: Cantos Arredondados 17">
            <a:hlinkClick r:id="rId13" action="ppaction://hlinksldjump"/>
            <a:extLst>
              <a:ext uri="{FF2B5EF4-FFF2-40B4-BE49-F238E27FC236}">
                <a16:creationId xmlns:a16="http://schemas.microsoft.com/office/drawing/2014/main" id="{7A67873D-3748-42A5-8011-2365F97F5601}"/>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
        <p:nvSpPr>
          <p:cNvPr id="19" name="Retângulo: Cantos Arredondados 18">
            <a:hlinkClick r:id="rId14" action="ppaction://hlinksldjump"/>
            <a:extLst>
              <a:ext uri="{FF2B5EF4-FFF2-40B4-BE49-F238E27FC236}">
                <a16:creationId xmlns:a16="http://schemas.microsoft.com/office/drawing/2014/main" id="{AEDA9416-ADEF-4800-9E60-FC73AB3217BA}"/>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1" name="Retângulo 20">
            <a:extLst>
              <a:ext uri="{FF2B5EF4-FFF2-40B4-BE49-F238E27FC236}">
                <a16:creationId xmlns:a16="http://schemas.microsoft.com/office/drawing/2014/main" id="{EA5EF4B7-B424-4701-9C10-220020AD6E70}"/>
              </a:ext>
            </a:extLst>
          </p:cNvPr>
          <p:cNvSpPr/>
          <p:nvPr/>
        </p:nvSpPr>
        <p:spPr>
          <a:xfrm>
            <a:off x="2301503" y="374798"/>
            <a:ext cx="1476677" cy="461665"/>
          </a:xfrm>
          <a:prstGeom prst="rect">
            <a:avLst/>
          </a:prstGeom>
        </p:spPr>
        <p:txBody>
          <a:bodyPr wrap="square">
            <a:spAutoFit/>
          </a:bodyPr>
          <a:lstStyle/>
          <a:p>
            <a:pPr algn="just">
              <a:spcAft>
                <a:spcPts val="1200"/>
              </a:spcAft>
            </a:pPr>
            <a:r>
              <a:rPr lang="ca-ES" sz="2400" b="1" u="sng" dirty="0" err="1">
                <a:solidFill>
                  <a:srgbClr val="F25E4F"/>
                </a:solidFill>
              </a:rPr>
              <a:t>Definición</a:t>
            </a:r>
            <a:r>
              <a:rPr lang="ca-ES" sz="2400" b="1" dirty="0">
                <a:solidFill>
                  <a:srgbClr val="F25E4F"/>
                </a:solidFill>
              </a:rPr>
              <a:t> </a:t>
            </a:r>
          </a:p>
        </p:txBody>
      </p:sp>
      <p:sp>
        <p:nvSpPr>
          <p:cNvPr id="22" name="Retângulo 21">
            <a:extLst>
              <a:ext uri="{FF2B5EF4-FFF2-40B4-BE49-F238E27FC236}">
                <a16:creationId xmlns:a16="http://schemas.microsoft.com/office/drawing/2014/main" id="{A17D4582-E3DB-496C-A0DC-177194CD694C}"/>
              </a:ext>
            </a:extLst>
          </p:cNvPr>
          <p:cNvSpPr/>
          <p:nvPr/>
        </p:nvSpPr>
        <p:spPr>
          <a:xfrm>
            <a:off x="2301503" y="886236"/>
            <a:ext cx="9455397" cy="830997"/>
          </a:xfrm>
          <a:prstGeom prst="rect">
            <a:avLst/>
          </a:prstGeom>
        </p:spPr>
        <p:txBody>
          <a:bodyPr wrap="square">
            <a:spAutoFit/>
          </a:bodyPr>
          <a:lstStyle/>
          <a:p>
            <a:pPr algn="just">
              <a:spcAft>
                <a:spcPts val="1200"/>
              </a:spcAft>
            </a:pPr>
            <a:r>
              <a:rPr lang="ca-ES" sz="2400" dirty="0">
                <a:solidFill>
                  <a:sysClr val="windowText" lastClr="000000"/>
                </a:solidFill>
              </a:rPr>
              <a:t>Una </a:t>
            </a:r>
            <a:r>
              <a:rPr lang="ca-ES" sz="2400" dirty="0" err="1">
                <a:solidFill>
                  <a:sysClr val="windowText" lastClr="000000"/>
                </a:solidFill>
              </a:rPr>
              <a:t>matriz</a:t>
            </a:r>
            <a:r>
              <a:rPr lang="ca-ES" sz="2400" dirty="0">
                <a:solidFill>
                  <a:sysClr val="windowText" lastClr="000000"/>
                </a:solidFill>
              </a:rPr>
              <a:t> rectangular </a:t>
            </a:r>
            <a:r>
              <a:rPr lang="ca-ES" sz="2400" dirty="0" err="1">
                <a:solidFill>
                  <a:sysClr val="windowText" lastClr="000000"/>
                </a:solidFill>
              </a:rPr>
              <a:t>tiene</a:t>
            </a:r>
            <a:r>
              <a:rPr lang="ca-ES" sz="2400" dirty="0">
                <a:solidFill>
                  <a:sysClr val="windowText" lastClr="000000"/>
                </a:solidFill>
              </a:rPr>
              <a:t> </a:t>
            </a:r>
            <a:r>
              <a:rPr lang="ca-ES" sz="2400" b="1" dirty="0">
                <a:solidFill>
                  <a:sysClr val="windowText" lastClr="000000"/>
                </a:solidFill>
              </a:rPr>
              <a:t>forma escalonada </a:t>
            </a:r>
            <a:r>
              <a:rPr lang="ca-ES" sz="2400" dirty="0">
                <a:solidFill>
                  <a:sysClr val="windowText" lastClr="000000"/>
                </a:solidFill>
              </a:rPr>
              <a:t>(o </a:t>
            </a:r>
            <a:r>
              <a:rPr lang="ca-ES" sz="2400" b="1" dirty="0">
                <a:solidFill>
                  <a:sysClr val="windowText" lastClr="000000"/>
                </a:solidFill>
              </a:rPr>
              <a:t>escalonada por </a:t>
            </a:r>
            <a:r>
              <a:rPr lang="ca-ES" sz="2400" b="1" dirty="0" err="1">
                <a:solidFill>
                  <a:sysClr val="windowText" lastClr="000000"/>
                </a:solidFill>
              </a:rPr>
              <a:t>filas</a:t>
            </a:r>
            <a:r>
              <a:rPr lang="ca-ES" sz="2400" dirty="0">
                <a:solidFill>
                  <a:sysClr val="windowText" lastClr="000000"/>
                </a:solidFill>
              </a:rPr>
              <a:t>) si </a:t>
            </a:r>
            <a:r>
              <a:rPr lang="ca-ES" sz="2400" dirty="0" err="1">
                <a:solidFill>
                  <a:sysClr val="windowText" lastClr="000000"/>
                </a:solidFill>
              </a:rPr>
              <a:t>tiene</a:t>
            </a:r>
            <a:r>
              <a:rPr lang="ca-ES" sz="2400" dirty="0">
                <a:solidFill>
                  <a:sysClr val="windowText" lastClr="000000"/>
                </a:solidFill>
              </a:rPr>
              <a:t> las </a:t>
            </a:r>
            <a:r>
              <a:rPr lang="ca-ES" sz="2400" dirty="0" err="1">
                <a:solidFill>
                  <a:sysClr val="windowText" lastClr="000000"/>
                </a:solidFill>
              </a:rPr>
              <a:t>propiedades</a:t>
            </a:r>
            <a:r>
              <a:rPr lang="ca-ES" sz="2400" dirty="0">
                <a:solidFill>
                  <a:sysClr val="windowText" lastClr="000000"/>
                </a:solidFill>
              </a:rPr>
              <a:t> </a:t>
            </a:r>
            <a:r>
              <a:rPr lang="ca-ES" sz="2400" dirty="0" err="1">
                <a:solidFill>
                  <a:sysClr val="windowText" lastClr="000000"/>
                </a:solidFill>
              </a:rPr>
              <a:t>siguientes</a:t>
            </a:r>
            <a:r>
              <a:rPr lang="ca-ES" sz="2400" dirty="0">
                <a:solidFill>
                  <a:sysClr val="windowText" lastClr="000000"/>
                </a:solidFill>
              </a:rPr>
              <a:t>:</a:t>
            </a:r>
          </a:p>
        </p:txBody>
      </p:sp>
      <p:sp>
        <p:nvSpPr>
          <p:cNvPr id="23" name="Retângulo 22">
            <a:extLst>
              <a:ext uri="{FF2B5EF4-FFF2-40B4-BE49-F238E27FC236}">
                <a16:creationId xmlns:a16="http://schemas.microsoft.com/office/drawing/2014/main" id="{8EB5A526-EF16-4114-806A-8388211EA000}"/>
              </a:ext>
            </a:extLst>
          </p:cNvPr>
          <p:cNvSpPr/>
          <p:nvPr/>
        </p:nvSpPr>
        <p:spPr>
          <a:xfrm>
            <a:off x="2268413" y="1742119"/>
            <a:ext cx="9672788" cy="461665"/>
          </a:xfrm>
          <a:prstGeom prst="rect">
            <a:avLst/>
          </a:prstGeom>
        </p:spPr>
        <p:txBody>
          <a:bodyPr wrap="square">
            <a:spAutoFit/>
          </a:bodyPr>
          <a:lstStyle/>
          <a:p>
            <a:pPr marL="457200" indent="-457200" algn="just">
              <a:spcAft>
                <a:spcPts val="1200"/>
              </a:spcAft>
              <a:buClr>
                <a:srgbClr val="F25E4F"/>
              </a:buClr>
              <a:buSzPct val="100000"/>
              <a:buFont typeface="+mj-lt"/>
              <a:buAutoNum type="arabicPeriod"/>
            </a:pPr>
            <a:r>
              <a:rPr lang="ca-ES" sz="2400" b="1" dirty="0">
                <a:solidFill>
                  <a:sysClr val="windowText" lastClr="000000"/>
                </a:solidFill>
              </a:rPr>
              <a:t>Las </a:t>
            </a:r>
            <a:r>
              <a:rPr lang="ca-ES" sz="2400" b="1" dirty="0" err="1">
                <a:solidFill>
                  <a:sysClr val="windowText" lastClr="000000"/>
                </a:solidFill>
              </a:rPr>
              <a:t>filas</a:t>
            </a:r>
            <a:r>
              <a:rPr lang="ca-ES" sz="2400" b="1" dirty="0">
                <a:solidFill>
                  <a:sysClr val="windowText" lastClr="000000"/>
                </a:solidFill>
              </a:rPr>
              <a:t> </a:t>
            </a:r>
            <a:r>
              <a:rPr lang="ca-ES" sz="2400" b="1" dirty="0" err="1">
                <a:solidFill>
                  <a:sysClr val="windowText" lastClr="000000"/>
                </a:solidFill>
              </a:rPr>
              <a:t>distintas</a:t>
            </a:r>
            <a:r>
              <a:rPr lang="ca-ES" sz="2400" b="1" dirty="0">
                <a:solidFill>
                  <a:sysClr val="windowText" lastClr="000000"/>
                </a:solidFill>
              </a:rPr>
              <a:t> de cero </a:t>
            </a:r>
            <a:r>
              <a:rPr lang="ca-ES" sz="2400" b="1" dirty="0" err="1">
                <a:solidFill>
                  <a:sysClr val="windowText" lastClr="000000"/>
                </a:solidFill>
              </a:rPr>
              <a:t>están</a:t>
            </a:r>
            <a:r>
              <a:rPr lang="ca-ES" sz="2400" b="1" dirty="0">
                <a:solidFill>
                  <a:sysClr val="windowText" lastClr="000000"/>
                </a:solidFill>
              </a:rPr>
              <a:t> por encima de las </a:t>
            </a:r>
            <a:r>
              <a:rPr lang="ca-ES" sz="2400" b="1" dirty="0" err="1">
                <a:solidFill>
                  <a:sysClr val="windowText" lastClr="000000"/>
                </a:solidFill>
              </a:rPr>
              <a:t>filas</a:t>
            </a:r>
            <a:r>
              <a:rPr lang="ca-ES" sz="2400" b="1" dirty="0">
                <a:solidFill>
                  <a:sysClr val="windowText" lastClr="000000"/>
                </a:solidFill>
              </a:rPr>
              <a:t> con </a:t>
            </a:r>
            <a:r>
              <a:rPr lang="ca-ES" sz="2400" b="1" dirty="0" err="1">
                <a:solidFill>
                  <a:sysClr val="windowText" lastClr="000000"/>
                </a:solidFill>
              </a:rPr>
              <a:t>sólo</a:t>
            </a:r>
            <a:r>
              <a:rPr lang="ca-ES" sz="2400" b="1" dirty="0">
                <a:solidFill>
                  <a:sysClr val="windowText" lastClr="000000"/>
                </a:solidFill>
              </a:rPr>
              <a:t> ceros</a:t>
            </a:r>
            <a:r>
              <a:rPr lang="ca-ES" sz="2400" dirty="0">
                <a:solidFill>
                  <a:sysClr val="windowText" lastClr="000000"/>
                </a:solidFill>
              </a:rPr>
              <a:t>;</a:t>
            </a:r>
          </a:p>
        </p:txBody>
      </p:sp>
      <p:sp>
        <p:nvSpPr>
          <p:cNvPr id="25" name="Retângulo 24">
            <a:extLst>
              <a:ext uri="{FF2B5EF4-FFF2-40B4-BE49-F238E27FC236}">
                <a16:creationId xmlns:a16="http://schemas.microsoft.com/office/drawing/2014/main" id="{0E7FBD48-FD2B-4B52-A1D9-86DC345FA4D0}"/>
              </a:ext>
            </a:extLst>
          </p:cNvPr>
          <p:cNvSpPr/>
          <p:nvPr/>
        </p:nvSpPr>
        <p:spPr>
          <a:xfrm>
            <a:off x="2210088" y="3935272"/>
            <a:ext cx="1348446" cy="461665"/>
          </a:xfrm>
          <a:prstGeom prst="rect">
            <a:avLst/>
          </a:prstGeom>
        </p:spPr>
        <p:txBody>
          <a:bodyPr wrap="none">
            <a:spAutoFit/>
          </a:bodyPr>
          <a:lstStyle/>
          <a:p>
            <a:pPr algn="just"/>
            <a:r>
              <a:rPr lang="ca-ES" sz="2400" b="1" u="sng" dirty="0" err="1">
                <a:solidFill>
                  <a:srgbClr val="29A6FF"/>
                </a:solidFill>
              </a:rPr>
              <a:t>Ejemplos</a:t>
            </a:r>
            <a:endParaRPr lang="ca-ES" sz="2400" b="1" u="sng" dirty="0">
              <a:solidFill>
                <a:srgbClr val="29A6FF"/>
              </a:solidFill>
            </a:endParaRPr>
          </a:p>
        </p:txBody>
      </p:sp>
      <p:sp>
        <p:nvSpPr>
          <p:cNvPr id="26" name="Retângulo 25">
            <a:extLst>
              <a:ext uri="{FF2B5EF4-FFF2-40B4-BE49-F238E27FC236}">
                <a16:creationId xmlns:a16="http://schemas.microsoft.com/office/drawing/2014/main" id="{39F25B3D-D4ED-4AC8-A746-3C045DFD8134}"/>
              </a:ext>
            </a:extLst>
          </p:cNvPr>
          <p:cNvSpPr/>
          <p:nvPr/>
        </p:nvSpPr>
        <p:spPr>
          <a:xfrm>
            <a:off x="3580974" y="3946027"/>
            <a:ext cx="8360230" cy="400110"/>
          </a:xfrm>
          <a:prstGeom prst="rect">
            <a:avLst/>
          </a:prstGeom>
        </p:spPr>
        <p:txBody>
          <a:bodyPr wrap="square">
            <a:spAutoFit/>
          </a:bodyPr>
          <a:lstStyle/>
          <a:p>
            <a:pPr algn="just">
              <a:spcAft>
                <a:spcPts val="1200"/>
              </a:spcAft>
            </a:pPr>
            <a:r>
              <a:rPr lang="ca-ES" sz="2000" dirty="0">
                <a:solidFill>
                  <a:sysClr val="windowText" lastClr="000000"/>
                </a:solidFill>
              </a:rPr>
              <a:t>¿</a:t>
            </a:r>
            <a:r>
              <a:rPr lang="ca-ES" sz="2000" dirty="0" err="1">
                <a:solidFill>
                  <a:sysClr val="windowText" lastClr="000000"/>
                </a:solidFill>
              </a:rPr>
              <a:t>Cuáles</a:t>
            </a:r>
            <a:r>
              <a:rPr lang="ca-ES" sz="2000" dirty="0">
                <a:solidFill>
                  <a:sysClr val="windowText" lastClr="000000"/>
                </a:solidFill>
              </a:rPr>
              <a:t> de las </a:t>
            </a:r>
            <a:r>
              <a:rPr lang="ca-ES" sz="2000" dirty="0" err="1">
                <a:solidFill>
                  <a:sysClr val="windowText" lastClr="000000"/>
                </a:solidFill>
              </a:rPr>
              <a:t>siguientes</a:t>
            </a:r>
            <a:r>
              <a:rPr lang="ca-ES" sz="2000" dirty="0">
                <a:solidFill>
                  <a:sysClr val="windowText" lastClr="000000"/>
                </a:solidFill>
              </a:rPr>
              <a:t> </a:t>
            </a:r>
            <a:r>
              <a:rPr lang="ca-ES" sz="2000" dirty="0" err="1">
                <a:solidFill>
                  <a:sysClr val="windowText" lastClr="000000"/>
                </a:solidFill>
              </a:rPr>
              <a:t>matrices</a:t>
            </a:r>
            <a:r>
              <a:rPr lang="ca-ES" sz="2000" dirty="0">
                <a:solidFill>
                  <a:sysClr val="windowText" lastClr="000000"/>
                </a:solidFill>
              </a:rPr>
              <a:t> </a:t>
            </a:r>
            <a:r>
              <a:rPr lang="ca-ES" sz="2000" dirty="0" err="1">
                <a:solidFill>
                  <a:sysClr val="windowText" lastClr="000000"/>
                </a:solidFill>
              </a:rPr>
              <a:t>cumplen</a:t>
            </a:r>
            <a:r>
              <a:rPr lang="ca-ES" sz="2000" dirty="0">
                <a:solidFill>
                  <a:sysClr val="windowText" lastClr="000000"/>
                </a:solidFill>
              </a:rPr>
              <a:t> la </a:t>
            </a:r>
            <a:r>
              <a:rPr lang="ca-ES" sz="2000" dirty="0" err="1">
                <a:solidFill>
                  <a:sysClr val="windowText" lastClr="000000"/>
                </a:solidFill>
              </a:rPr>
              <a:t>propiedad</a:t>
            </a:r>
            <a:r>
              <a:rPr lang="ca-ES" sz="2000" dirty="0">
                <a:solidFill>
                  <a:sysClr val="windowText" lastClr="000000"/>
                </a:solidFill>
              </a:rPr>
              <a:t> 1?</a:t>
            </a:r>
          </a:p>
        </p:txBody>
      </p:sp>
      <p:pic>
        <p:nvPicPr>
          <p:cNvPr id="33" name="Imagem 32">
            <a:extLst>
              <a:ext uri="{FF2B5EF4-FFF2-40B4-BE49-F238E27FC236}">
                <a16:creationId xmlns:a16="http://schemas.microsoft.com/office/drawing/2014/main" id="{AA034AC1-9D82-4D56-A7E9-46D670EE83CE}"/>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mc:AlternateContent xmlns:mc="http://schemas.openxmlformats.org/markup-compatibility/2006" xmlns:a14="http://schemas.microsoft.com/office/drawing/2010/main">
        <mc:Choice Requires="a14">
          <p:sp>
            <p:nvSpPr>
              <p:cNvPr id="34" name="Retângulo 33">
                <a:extLst>
                  <a:ext uri="{FF2B5EF4-FFF2-40B4-BE49-F238E27FC236}">
                    <a16:creationId xmlns:a16="http://schemas.microsoft.com/office/drawing/2014/main" id="{7ADC3FBD-C58B-468E-A7A9-99FB8D3EF3D1}"/>
                  </a:ext>
                </a:extLst>
              </p:cNvPr>
              <p:cNvSpPr/>
              <p:nvPr/>
            </p:nvSpPr>
            <p:spPr>
              <a:xfrm>
                <a:off x="6756780" y="4327927"/>
                <a:ext cx="1757724"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rgbClr val="0C2B8E"/>
                              </a:solidFill>
                              <a:latin typeface="Cambria Math" panose="02040503050406030204" pitchFamily="18" charset="0"/>
                            </a:rPr>
                          </m:ctrlPr>
                        </m:dPr>
                        <m:e>
                          <m:m>
                            <m:mPr>
                              <m:mcs>
                                <m:mc>
                                  <m:mcPr>
                                    <m:count m:val="2"/>
                                    <m:mcJc m:val="center"/>
                                  </m:mcPr>
                                </m:mc>
                              </m:mcs>
                              <m:ctrlPr>
                                <a:rPr lang="ca-ES" i="1">
                                  <a:solidFill>
                                    <a:srgbClr val="0C2B8E"/>
                                  </a:solidFill>
                                  <a:latin typeface="Cambria Math" panose="02040503050406030204" pitchFamily="18" charset="0"/>
                                </a:rPr>
                              </m:ctrlPr>
                            </m:mP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1</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4</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
                        </m:e>
                      </m:d>
                    </m:oMath>
                  </m:oMathPara>
                </a14:m>
                <a:endParaRPr lang="ca-ES" dirty="0">
                  <a:solidFill>
                    <a:srgbClr val="0C2B8E"/>
                  </a:solidFill>
                </a:endParaRPr>
              </a:p>
            </p:txBody>
          </p:sp>
        </mc:Choice>
        <mc:Fallback xmlns="">
          <p:sp>
            <p:nvSpPr>
              <p:cNvPr id="34" name="Retângulo 33">
                <a:extLst>
                  <a:ext uri="{FF2B5EF4-FFF2-40B4-BE49-F238E27FC236}">
                    <a16:creationId xmlns:a16="http://schemas.microsoft.com/office/drawing/2014/main" id="{7ADC3FBD-C58B-468E-A7A9-99FB8D3EF3D1}"/>
                  </a:ext>
                </a:extLst>
              </p:cNvPr>
              <p:cNvSpPr>
                <a:spLocks noRot="1" noChangeAspect="1" noMove="1" noResize="1" noEditPoints="1" noAdjustHandles="1" noChangeArrowheads="1" noChangeShapeType="1" noTextEdit="1"/>
              </p:cNvSpPr>
              <p:nvPr/>
            </p:nvSpPr>
            <p:spPr>
              <a:xfrm>
                <a:off x="6756780" y="4327927"/>
                <a:ext cx="1757724" cy="1055995"/>
              </a:xfrm>
              <a:prstGeom prst="rect">
                <a:avLst/>
              </a:prstGeom>
              <a:blipFill>
                <a:blip r:embed="rId16"/>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5" name="Retângulo 34">
                <a:extLst>
                  <a:ext uri="{FF2B5EF4-FFF2-40B4-BE49-F238E27FC236}">
                    <a16:creationId xmlns:a16="http://schemas.microsoft.com/office/drawing/2014/main" id="{BFD97E48-6E68-4334-8784-6EEB61ED7FE8}"/>
                  </a:ext>
                </a:extLst>
              </p:cNvPr>
              <p:cNvSpPr/>
              <p:nvPr/>
            </p:nvSpPr>
            <p:spPr>
              <a:xfrm>
                <a:off x="2848424" y="4478963"/>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3"/>
                                    <m:mcJc m:val="center"/>
                                  </m:mcPr>
                                </m:mc>
                              </m:mcs>
                              <m:ctrlPr>
                                <a:rPr lang="ca-ES" b="0" i="1" smtClean="0">
                                  <a:solidFill>
                                    <a:srgbClr val="0C2B8E"/>
                                  </a:solidFill>
                                  <a:latin typeface="Cambria Math" panose="02040503050406030204" pitchFamily="18" charset="0"/>
                                </a:rPr>
                              </m:ctrlPr>
                            </m:mPr>
                            <m:m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2</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
                              </m:e>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2</m:t>
                                      </m:r>
                                    </m:e>
                                  </m:mr>
                                </m:m>
                              </m:e>
                              <m:e>
                                <m:m>
                                  <m:mPr>
                                    <m:mcs>
                                      <m:mc>
                                        <m:mcPr>
                                          <m:count m:val="1"/>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mr>
                                </m:m>
                              </m:e>
                            </m:mr>
                          </m:m>
                        </m:e>
                      </m:d>
                    </m:oMath>
                  </m:oMathPara>
                </a14:m>
                <a:endParaRPr lang="ca-ES" dirty="0">
                  <a:solidFill>
                    <a:srgbClr val="0C2B8E"/>
                  </a:solidFill>
                </a:endParaRPr>
              </a:p>
            </p:txBody>
          </p:sp>
        </mc:Choice>
        <mc:Fallback xmlns="">
          <p:sp>
            <p:nvSpPr>
              <p:cNvPr id="35" name="Retângulo 34">
                <a:extLst>
                  <a:ext uri="{FF2B5EF4-FFF2-40B4-BE49-F238E27FC236}">
                    <a16:creationId xmlns:a16="http://schemas.microsoft.com/office/drawing/2014/main" id="{BFD97E48-6E68-4334-8784-6EEB61ED7FE8}"/>
                  </a:ext>
                </a:extLst>
              </p:cNvPr>
              <p:cNvSpPr>
                <a:spLocks noRot="1" noChangeAspect="1" noMove="1" noResize="1" noEditPoints="1" noAdjustHandles="1" noChangeArrowheads="1" noChangeShapeType="1" noTextEdit="1"/>
              </p:cNvSpPr>
              <p:nvPr/>
            </p:nvSpPr>
            <p:spPr>
              <a:xfrm>
                <a:off x="2848424" y="4478963"/>
                <a:ext cx="2083455" cy="824906"/>
              </a:xfrm>
              <a:prstGeom prst="rect">
                <a:avLst/>
              </a:prstGeom>
              <a:blipFill>
                <a:blip r:embed="rId17"/>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6" name="Retângulo 35">
                <a:extLst>
                  <a:ext uri="{FF2B5EF4-FFF2-40B4-BE49-F238E27FC236}">
                    <a16:creationId xmlns:a16="http://schemas.microsoft.com/office/drawing/2014/main" id="{FD064A2D-59E6-4401-AB9D-FB76C55E7401}"/>
                  </a:ext>
                </a:extLst>
              </p:cNvPr>
              <p:cNvSpPr/>
              <p:nvPr/>
            </p:nvSpPr>
            <p:spPr>
              <a:xfrm>
                <a:off x="4807264" y="4487787"/>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3"/>
                                    <m:mcJc m:val="center"/>
                                  </m:mcPr>
                                </m:mc>
                              </m:mcs>
                              <m:ctrlPr>
                                <a:rPr lang="ca-ES" b="0" i="1" smtClean="0">
                                  <a:solidFill>
                                    <a:srgbClr val="0C2B8E"/>
                                  </a:solidFill>
                                  <a:latin typeface="Cambria Math" panose="02040503050406030204" pitchFamily="18" charset="0"/>
                                </a:rPr>
                              </m:ctrlPr>
                            </m:mPr>
                            <m:m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2</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2</m:t>
                                      </m:r>
                                    </m:e>
                                  </m:mr>
                                </m:m>
                              </m:e>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2</m:t>
                                      </m:r>
                                    </m:e>
                                  </m:mr>
                                </m:m>
                              </m:e>
                              <m:e>
                                <m:m>
                                  <m:mPr>
                                    <m:mcs>
                                      <m:mc>
                                        <m:mcPr>
                                          <m:count m:val="1"/>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mr>
                                </m:m>
                              </m:e>
                            </m:mr>
                          </m:m>
                        </m:e>
                      </m:d>
                    </m:oMath>
                  </m:oMathPara>
                </a14:m>
                <a:endParaRPr lang="ca-ES" dirty="0">
                  <a:solidFill>
                    <a:srgbClr val="0C2B8E"/>
                  </a:solidFill>
                </a:endParaRPr>
              </a:p>
            </p:txBody>
          </p:sp>
        </mc:Choice>
        <mc:Fallback xmlns="">
          <p:sp>
            <p:nvSpPr>
              <p:cNvPr id="36" name="Retângulo 35">
                <a:extLst>
                  <a:ext uri="{FF2B5EF4-FFF2-40B4-BE49-F238E27FC236}">
                    <a16:creationId xmlns:a16="http://schemas.microsoft.com/office/drawing/2014/main" id="{FD064A2D-59E6-4401-AB9D-FB76C55E7401}"/>
                  </a:ext>
                </a:extLst>
              </p:cNvPr>
              <p:cNvSpPr>
                <a:spLocks noRot="1" noChangeAspect="1" noMove="1" noResize="1" noEditPoints="1" noAdjustHandles="1" noChangeArrowheads="1" noChangeShapeType="1" noTextEdit="1"/>
              </p:cNvSpPr>
              <p:nvPr/>
            </p:nvSpPr>
            <p:spPr>
              <a:xfrm>
                <a:off x="4807264" y="4487787"/>
                <a:ext cx="2083455" cy="824906"/>
              </a:xfrm>
              <a:prstGeom prst="rect">
                <a:avLst/>
              </a:prstGeom>
              <a:blipFill>
                <a:blip r:embed="rId18"/>
                <a:stretch>
                  <a:fillRect/>
                </a:stretch>
              </a:blipFill>
            </p:spPr>
            <p:txBody>
              <a:bodyPr/>
              <a:lstStyle/>
              <a:p>
                <a:r>
                  <a:rPr lang="ca-ES">
                    <a:noFill/>
                  </a:rPr>
                  <a:t> </a:t>
                </a:r>
              </a:p>
            </p:txBody>
          </p:sp>
        </mc:Fallback>
      </mc:AlternateContent>
      <p:sp>
        <p:nvSpPr>
          <p:cNvPr id="37" name="Retângulo 36">
            <a:extLst>
              <a:ext uri="{FF2B5EF4-FFF2-40B4-BE49-F238E27FC236}">
                <a16:creationId xmlns:a16="http://schemas.microsoft.com/office/drawing/2014/main" id="{2344E329-306B-4CBB-B68C-A4086252EF60}"/>
              </a:ext>
            </a:extLst>
          </p:cNvPr>
          <p:cNvSpPr/>
          <p:nvPr/>
        </p:nvSpPr>
        <p:spPr>
          <a:xfrm>
            <a:off x="2148856" y="5683160"/>
            <a:ext cx="9777070" cy="1076554"/>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8" name="Retângulo 37">
            <a:extLst>
              <a:ext uri="{FF2B5EF4-FFF2-40B4-BE49-F238E27FC236}">
                <a16:creationId xmlns:a16="http://schemas.microsoft.com/office/drawing/2014/main" id="{C81AA4EC-0E9B-4AB0-98E4-B467EAB3145C}"/>
              </a:ext>
            </a:extLst>
          </p:cNvPr>
          <p:cNvSpPr/>
          <p:nvPr/>
        </p:nvSpPr>
        <p:spPr>
          <a:xfrm>
            <a:off x="2237122" y="5706861"/>
            <a:ext cx="9459316" cy="769441"/>
          </a:xfrm>
          <a:prstGeom prst="rect">
            <a:avLst/>
          </a:prstGeom>
        </p:spPr>
        <p:txBody>
          <a:bodyPr wrap="square">
            <a:spAutoFit/>
          </a:bodyPr>
          <a:lstStyle/>
          <a:p>
            <a:pPr algn="just">
              <a:spcAft>
                <a:spcPts val="1200"/>
              </a:spcAft>
              <a:buClr>
                <a:srgbClr val="F25E4F"/>
              </a:buClr>
              <a:buSzPct val="120000"/>
            </a:pPr>
            <a:r>
              <a:rPr lang="ca-ES" sz="2400" b="1" dirty="0" err="1">
                <a:solidFill>
                  <a:srgbClr val="F25E4F"/>
                </a:solidFill>
              </a:rPr>
              <a:t>Observación</a:t>
            </a:r>
            <a:r>
              <a:rPr lang="ca-ES" sz="2400" b="1" dirty="0">
                <a:solidFill>
                  <a:srgbClr val="F25E4F"/>
                </a:solidFill>
              </a:rPr>
              <a:t> - </a:t>
            </a:r>
            <a:r>
              <a:rPr lang="ca-ES" sz="2000" dirty="0">
                <a:solidFill>
                  <a:sysClr val="windowText" lastClr="000000"/>
                </a:solidFill>
              </a:rPr>
              <a:t>Una fila </a:t>
            </a:r>
            <a:r>
              <a:rPr lang="ca-ES" sz="2000" b="1" dirty="0">
                <a:solidFill>
                  <a:sysClr val="windowText" lastClr="000000"/>
                </a:solidFill>
              </a:rPr>
              <a:t>distinta de cero</a:t>
            </a:r>
            <a:r>
              <a:rPr lang="ca-ES" sz="2000" dirty="0">
                <a:solidFill>
                  <a:sysClr val="windowText" lastClr="000000"/>
                </a:solidFill>
              </a:rPr>
              <a:t> significa una fila que </a:t>
            </a:r>
            <a:r>
              <a:rPr lang="ca-ES" sz="2000" i="1" u="sng" dirty="0" err="1">
                <a:solidFill>
                  <a:sysClr val="windowText" lastClr="000000"/>
                </a:solidFill>
              </a:rPr>
              <a:t>contiene</a:t>
            </a:r>
            <a:r>
              <a:rPr lang="ca-ES" sz="2000" i="1" u="sng" dirty="0">
                <a:solidFill>
                  <a:sysClr val="windowText" lastClr="000000"/>
                </a:solidFill>
              </a:rPr>
              <a:t> al </a:t>
            </a:r>
            <a:r>
              <a:rPr lang="ca-ES" sz="2000" i="1" u="sng" dirty="0" err="1">
                <a:solidFill>
                  <a:sysClr val="windowText" lastClr="000000"/>
                </a:solidFill>
              </a:rPr>
              <a:t>menos</a:t>
            </a:r>
            <a:r>
              <a:rPr lang="ca-ES" sz="2000" i="1" u="sng" dirty="0">
                <a:solidFill>
                  <a:sysClr val="windowText" lastClr="000000"/>
                </a:solidFill>
              </a:rPr>
              <a:t> una entrada distinta de cero</a:t>
            </a:r>
            <a:r>
              <a:rPr lang="ca-ES" sz="2000" dirty="0">
                <a:solidFill>
                  <a:sysClr val="windowText" lastClr="000000"/>
                </a:solidFill>
              </a:rPr>
              <a:t>; </a:t>
            </a:r>
            <a:endParaRPr lang="ca-ES" sz="2400" dirty="0">
              <a:solidFill>
                <a:sysClr val="windowText" lastClr="000000"/>
              </a:solidFill>
            </a:endParaRPr>
          </a:p>
        </p:txBody>
      </p:sp>
      <p:sp>
        <p:nvSpPr>
          <p:cNvPr id="39" name="Retângulo 38">
            <a:extLst>
              <a:ext uri="{FF2B5EF4-FFF2-40B4-BE49-F238E27FC236}">
                <a16:creationId xmlns:a16="http://schemas.microsoft.com/office/drawing/2014/main" id="{55CAEB96-B8CB-4914-B354-60D4087A9F7F}"/>
              </a:ext>
            </a:extLst>
          </p:cNvPr>
          <p:cNvSpPr/>
          <p:nvPr/>
        </p:nvSpPr>
        <p:spPr>
          <a:xfrm>
            <a:off x="2210088" y="6352086"/>
            <a:ext cx="9731113" cy="400110"/>
          </a:xfrm>
          <a:prstGeom prst="rect">
            <a:avLst/>
          </a:prstGeom>
        </p:spPr>
        <p:txBody>
          <a:bodyPr wrap="square">
            <a:spAutoFit/>
          </a:bodyPr>
          <a:lstStyle/>
          <a:p>
            <a:pPr algn="just">
              <a:spcAft>
                <a:spcPts val="1200"/>
              </a:spcAft>
              <a:buClr>
                <a:srgbClr val="F25E4F"/>
              </a:buClr>
              <a:buSzPct val="120000"/>
            </a:pPr>
            <a:r>
              <a:rPr lang="ca-ES" sz="2000" dirty="0">
                <a:solidFill>
                  <a:sysClr val="windowText" lastClr="000000"/>
                </a:solidFill>
              </a:rPr>
              <a:t>La </a:t>
            </a:r>
            <a:r>
              <a:rPr lang="ca-ES" sz="2000" b="1" dirty="0">
                <a:solidFill>
                  <a:sysClr val="windowText" lastClr="000000"/>
                </a:solidFill>
              </a:rPr>
              <a:t>entrada principal</a:t>
            </a:r>
            <a:r>
              <a:rPr lang="it-IT" sz="2000" dirty="0">
                <a:solidFill>
                  <a:sysClr val="windowText" lastClr="000000"/>
                </a:solidFill>
              </a:rPr>
              <a:t> hace referencia a</a:t>
            </a:r>
            <a:r>
              <a:rPr lang="ca-ES" sz="2000" dirty="0">
                <a:solidFill>
                  <a:sysClr val="windowText" lastClr="000000"/>
                </a:solidFill>
              </a:rPr>
              <a:t> la </a:t>
            </a:r>
            <a:r>
              <a:rPr lang="ca-ES" sz="2000" u="sng" dirty="0">
                <a:solidFill>
                  <a:sysClr val="windowText" lastClr="000000"/>
                </a:solidFill>
              </a:rPr>
              <a:t>entrada </a:t>
            </a:r>
            <a:r>
              <a:rPr lang="ca-ES" sz="2000" i="1" u="sng" dirty="0">
                <a:solidFill>
                  <a:sysClr val="windowText" lastClr="000000"/>
                </a:solidFill>
              </a:rPr>
              <a:t>distinta de cero situada </a:t>
            </a:r>
            <a:r>
              <a:rPr lang="ca-ES" sz="2000" i="1" u="sng" dirty="0" err="1">
                <a:solidFill>
                  <a:sysClr val="windowText" lastClr="000000"/>
                </a:solidFill>
              </a:rPr>
              <a:t>más</a:t>
            </a:r>
            <a:r>
              <a:rPr lang="ca-ES" sz="2000" i="1" u="sng" dirty="0">
                <a:solidFill>
                  <a:sysClr val="windowText" lastClr="000000"/>
                </a:solidFill>
              </a:rPr>
              <a:t> a la </a:t>
            </a:r>
            <a:r>
              <a:rPr lang="ca-ES" sz="2000" i="1" u="sng" dirty="0" err="1">
                <a:solidFill>
                  <a:sysClr val="windowText" lastClr="000000"/>
                </a:solidFill>
              </a:rPr>
              <a:t>izquierda</a:t>
            </a:r>
            <a:r>
              <a:rPr lang="ca-ES" sz="2000" i="1" u="sng" dirty="0">
                <a:solidFill>
                  <a:sysClr val="windowText" lastClr="000000"/>
                </a:solidFill>
              </a:rPr>
              <a:t>.</a:t>
            </a:r>
            <a:endParaRPr lang="ca-ES" sz="2000" b="1" dirty="0">
              <a:solidFill>
                <a:sysClr val="windowText" lastClr="000000"/>
              </a:solidFill>
            </a:endParaRPr>
          </a:p>
        </p:txBody>
      </p:sp>
      <mc:AlternateContent xmlns:mc="http://schemas.openxmlformats.org/markup-compatibility/2006" xmlns:a14="http://schemas.microsoft.com/office/drawing/2010/main">
        <mc:Choice Requires="a14">
          <p:sp>
            <p:nvSpPr>
              <p:cNvPr id="2" name="Retângulo 1">
                <a:extLst>
                  <a:ext uri="{FF2B5EF4-FFF2-40B4-BE49-F238E27FC236}">
                    <a16:creationId xmlns:a16="http://schemas.microsoft.com/office/drawing/2014/main" id="{7932E241-BC78-497C-8304-55A90D325821}"/>
                  </a:ext>
                </a:extLst>
              </p:cNvPr>
              <p:cNvSpPr/>
              <p:nvPr/>
            </p:nvSpPr>
            <p:spPr>
              <a:xfrm>
                <a:off x="8417207" y="4327927"/>
                <a:ext cx="1757724"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rgbClr val="0C2B8E"/>
                              </a:solidFill>
                              <a:latin typeface="Cambria Math" panose="02040503050406030204" pitchFamily="18" charset="0"/>
                            </a:rPr>
                          </m:ctrlPr>
                        </m:dPr>
                        <m:e>
                          <m:m>
                            <m:mPr>
                              <m:mcs>
                                <m:mc>
                                  <m:mcPr>
                                    <m:count m:val="2"/>
                                    <m:mcJc m:val="center"/>
                                  </m:mcPr>
                                </m:mc>
                              </m:mcs>
                              <m:ctrlPr>
                                <a:rPr lang="ca-ES" i="1">
                                  <a:solidFill>
                                    <a:srgbClr val="0C2B8E"/>
                                  </a:solidFill>
                                  <a:latin typeface="Cambria Math" panose="02040503050406030204" pitchFamily="18" charset="0"/>
                                </a:rPr>
                              </m:ctrlPr>
                            </m:mP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1</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
                        </m:e>
                      </m:d>
                    </m:oMath>
                  </m:oMathPara>
                </a14:m>
                <a:endParaRPr lang="ca-ES" dirty="0"/>
              </a:p>
            </p:txBody>
          </p:sp>
        </mc:Choice>
        <mc:Fallback xmlns="">
          <p:sp>
            <p:nvSpPr>
              <p:cNvPr id="2" name="Retângulo 1">
                <a:extLst>
                  <a:ext uri="{FF2B5EF4-FFF2-40B4-BE49-F238E27FC236}">
                    <a16:creationId xmlns:a16="http://schemas.microsoft.com/office/drawing/2014/main" id="{7932E241-BC78-497C-8304-55A90D325821}"/>
                  </a:ext>
                </a:extLst>
              </p:cNvPr>
              <p:cNvSpPr>
                <a:spLocks noRot="1" noChangeAspect="1" noMove="1" noResize="1" noEditPoints="1" noAdjustHandles="1" noChangeArrowheads="1" noChangeShapeType="1" noTextEdit="1"/>
              </p:cNvSpPr>
              <p:nvPr/>
            </p:nvSpPr>
            <p:spPr>
              <a:xfrm>
                <a:off x="8417207" y="4327927"/>
                <a:ext cx="1757724" cy="1055995"/>
              </a:xfrm>
              <a:prstGeom prst="rect">
                <a:avLst/>
              </a:prstGeom>
              <a:blipFill>
                <a:blip r:embed="rId19"/>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1" name="Retângulo 40">
                <a:extLst>
                  <a:ext uri="{FF2B5EF4-FFF2-40B4-BE49-F238E27FC236}">
                    <a16:creationId xmlns:a16="http://schemas.microsoft.com/office/drawing/2014/main" id="{0E69281D-C237-4666-8A06-8C7347DF3A5B}"/>
                  </a:ext>
                </a:extLst>
              </p:cNvPr>
              <p:cNvSpPr/>
              <p:nvPr/>
            </p:nvSpPr>
            <p:spPr>
              <a:xfrm>
                <a:off x="10077634" y="4319104"/>
                <a:ext cx="1757724" cy="10560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rgbClr val="0C2B8E"/>
                              </a:solidFill>
                              <a:latin typeface="Cambria Math" panose="02040503050406030204" pitchFamily="18" charset="0"/>
                            </a:rPr>
                          </m:ctrlPr>
                        </m:dPr>
                        <m:e>
                          <m:m>
                            <m:mPr>
                              <m:mcs>
                                <m:mc>
                                  <m:mcPr>
                                    <m:count m:val="2"/>
                                    <m:mcJc m:val="center"/>
                                  </m:mcPr>
                                </m:mc>
                              </m:mcs>
                              <m:ctrlPr>
                                <a:rPr lang="ca-ES" i="1">
                                  <a:solidFill>
                                    <a:srgbClr val="0C2B8E"/>
                                  </a:solidFill>
                                  <a:latin typeface="Cambria Math" panose="02040503050406030204" pitchFamily="18" charset="0"/>
                                </a:rPr>
                              </m:ctrlPr>
                            </m:mP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5</m:t>
                                      </m:r>
                                    </m:e>
                                    <m:e>
                                      <m:r>
                                        <a:rPr lang="ca-ES" i="1">
                                          <a:solidFill>
                                            <a:srgbClr val="0C2B8E"/>
                                          </a:solidFill>
                                          <a:latin typeface="Cambria Math" panose="02040503050406030204" pitchFamily="18" charset="0"/>
                                        </a:rPr>
                                        <m:t>0</m:t>
                                      </m:r>
                                    </m:e>
                                  </m:mr>
                                </m:m>
                              </m:e>
                            </m:m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r>
                                    <m:e>
                                      <m:r>
                                        <a:rPr lang="ca-ES" i="1" smtClean="0">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
                        </m:e>
                      </m:d>
                    </m:oMath>
                  </m:oMathPara>
                </a14:m>
                <a:endParaRPr lang="ca-ES" dirty="0"/>
              </a:p>
            </p:txBody>
          </p:sp>
        </mc:Choice>
        <mc:Fallback xmlns="">
          <p:sp>
            <p:nvSpPr>
              <p:cNvPr id="41" name="Retângulo 40">
                <a:extLst>
                  <a:ext uri="{FF2B5EF4-FFF2-40B4-BE49-F238E27FC236}">
                    <a16:creationId xmlns:a16="http://schemas.microsoft.com/office/drawing/2014/main" id="{0E69281D-C237-4666-8A06-8C7347DF3A5B}"/>
                  </a:ext>
                </a:extLst>
              </p:cNvPr>
              <p:cNvSpPr>
                <a:spLocks noRot="1" noChangeAspect="1" noMove="1" noResize="1" noEditPoints="1" noAdjustHandles="1" noChangeArrowheads="1" noChangeShapeType="1" noTextEdit="1"/>
              </p:cNvSpPr>
              <p:nvPr/>
            </p:nvSpPr>
            <p:spPr>
              <a:xfrm>
                <a:off x="10077634" y="4319104"/>
                <a:ext cx="1757724" cy="1056058"/>
              </a:xfrm>
              <a:prstGeom prst="rect">
                <a:avLst/>
              </a:prstGeom>
              <a:blipFill>
                <a:blip r:embed="rId20"/>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2" name="Retângulo 41">
                <a:extLst>
                  <a:ext uri="{FF2B5EF4-FFF2-40B4-BE49-F238E27FC236}">
                    <a16:creationId xmlns:a16="http://schemas.microsoft.com/office/drawing/2014/main" id="{73E3E941-14DD-4F18-814C-7158E66C4E82}"/>
                  </a:ext>
                </a:extLst>
              </p:cNvPr>
              <p:cNvSpPr/>
              <p:nvPr/>
            </p:nvSpPr>
            <p:spPr>
              <a:xfrm>
                <a:off x="2030539" y="4465730"/>
                <a:ext cx="1006236"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
                        </m:e>
                      </m:d>
                    </m:oMath>
                  </m:oMathPara>
                </a14:m>
                <a:endParaRPr lang="ca-ES" dirty="0">
                  <a:solidFill>
                    <a:srgbClr val="0C2B8E"/>
                  </a:solidFill>
                </a:endParaRPr>
              </a:p>
            </p:txBody>
          </p:sp>
        </mc:Choice>
        <mc:Fallback xmlns="">
          <p:sp>
            <p:nvSpPr>
              <p:cNvPr id="42" name="Retângulo 41">
                <a:extLst>
                  <a:ext uri="{FF2B5EF4-FFF2-40B4-BE49-F238E27FC236}">
                    <a16:creationId xmlns:a16="http://schemas.microsoft.com/office/drawing/2014/main" id="{73E3E941-14DD-4F18-814C-7158E66C4E82}"/>
                  </a:ext>
                </a:extLst>
              </p:cNvPr>
              <p:cNvSpPr>
                <a:spLocks noRot="1" noChangeAspect="1" noMove="1" noResize="1" noEditPoints="1" noAdjustHandles="1" noChangeArrowheads="1" noChangeShapeType="1" noTextEdit="1"/>
              </p:cNvSpPr>
              <p:nvPr/>
            </p:nvSpPr>
            <p:spPr>
              <a:xfrm>
                <a:off x="2030539" y="4465730"/>
                <a:ext cx="1006236" cy="824906"/>
              </a:xfrm>
              <a:prstGeom prst="rect">
                <a:avLst/>
              </a:prstGeom>
              <a:blipFill>
                <a:blip r:embed="rId21"/>
                <a:stretch>
                  <a:fillRect/>
                </a:stretch>
              </a:blipFill>
            </p:spPr>
            <p:txBody>
              <a:bodyPr/>
              <a:lstStyle/>
              <a:p>
                <a:r>
                  <a:rPr lang="ca-ES">
                    <a:noFill/>
                  </a:rPr>
                  <a:t> </a:t>
                </a:r>
              </a:p>
            </p:txBody>
          </p:sp>
        </mc:Fallback>
      </mc:AlternateContent>
      <p:sp>
        <p:nvSpPr>
          <p:cNvPr id="43" name="Freeform 18">
            <a:extLst>
              <a:ext uri="{FF2B5EF4-FFF2-40B4-BE49-F238E27FC236}">
                <a16:creationId xmlns:a16="http://schemas.microsoft.com/office/drawing/2014/main" id="{1A1A0CA1-18C1-4A30-8A7B-09A99DCB422C}"/>
              </a:ext>
            </a:extLst>
          </p:cNvPr>
          <p:cNvSpPr>
            <a:spLocks noChangeAspect="1" noEditPoints="1"/>
          </p:cNvSpPr>
          <p:nvPr/>
        </p:nvSpPr>
        <p:spPr bwMode="auto">
          <a:xfrm>
            <a:off x="7357394" y="4540253"/>
            <a:ext cx="538480" cy="539750"/>
          </a:xfrm>
          <a:custGeom>
            <a:avLst/>
            <a:gdLst>
              <a:gd name="T0" fmla="*/ 112 w 168"/>
              <a:gd name="T1" fmla="*/ 84 h 168"/>
              <a:gd name="T2" fmla="*/ 160 w 168"/>
              <a:gd name="T3" fmla="*/ 36 h 168"/>
              <a:gd name="T4" fmla="*/ 160 w 168"/>
              <a:gd name="T5" fmla="*/ 8 h 168"/>
              <a:gd name="T6" fmla="*/ 132 w 168"/>
              <a:gd name="T7" fmla="*/ 8 h 168"/>
              <a:gd name="T8" fmla="*/ 84 w 168"/>
              <a:gd name="T9" fmla="*/ 56 h 168"/>
              <a:gd name="T10" fmla="*/ 36 w 168"/>
              <a:gd name="T11" fmla="*/ 8 h 168"/>
              <a:gd name="T12" fmla="*/ 8 w 168"/>
              <a:gd name="T13" fmla="*/ 8 h 168"/>
              <a:gd name="T14" fmla="*/ 8 w 168"/>
              <a:gd name="T15" fmla="*/ 36 h 168"/>
              <a:gd name="T16" fmla="*/ 56 w 168"/>
              <a:gd name="T17" fmla="*/ 84 h 168"/>
              <a:gd name="T18" fmla="*/ 8 w 168"/>
              <a:gd name="T19" fmla="*/ 132 h 168"/>
              <a:gd name="T20" fmla="*/ 8 w 168"/>
              <a:gd name="T21" fmla="*/ 160 h 168"/>
              <a:gd name="T22" fmla="*/ 36 w 168"/>
              <a:gd name="T23" fmla="*/ 160 h 168"/>
              <a:gd name="T24" fmla="*/ 84 w 168"/>
              <a:gd name="T25" fmla="*/ 112 h 168"/>
              <a:gd name="T26" fmla="*/ 132 w 168"/>
              <a:gd name="T27" fmla="*/ 160 h 168"/>
              <a:gd name="T28" fmla="*/ 160 w 168"/>
              <a:gd name="T29" fmla="*/ 160 h 168"/>
              <a:gd name="T30" fmla="*/ 160 w 168"/>
              <a:gd name="T31" fmla="*/ 132 h 168"/>
              <a:gd name="T32" fmla="*/ 112 w 168"/>
              <a:gd name="T33" fmla="*/ 84 h 168"/>
              <a:gd name="T34" fmla="*/ 151 w 168"/>
              <a:gd name="T35" fmla="*/ 151 h 168"/>
              <a:gd name="T36" fmla="*/ 140 w 168"/>
              <a:gd name="T37" fmla="*/ 151 h 168"/>
              <a:gd name="T38" fmla="*/ 84 w 168"/>
              <a:gd name="T39" fmla="*/ 95 h 168"/>
              <a:gd name="T40" fmla="*/ 28 w 168"/>
              <a:gd name="T41" fmla="*/ 151 h 168"/>
              <a:gd name="T42" fmla="*/ 17 w 168"/>
              <a:gd name="T43" fmla="*/ 151 h 168"/>
              <a:gd name="T44" fmla="*/ 17 w 168"/>
              <a:gd name="T45" fmla="*/ 140 h 168"/>
              <a:gd name="T46" fmla="*/ 73 w 168"/>
              <a:gd name="T47" fmla="*/ 84 h 168"/>
              <a:gd name="T48" fmla="*/ 17 w 168"/>
              <a:gd name="T49" fmla="*/ 28 h 168"/>
              <a:gd name="T50" fmla="*/ 17 w 168"/>
              <a:gd name="T51" fmla="*/ 16 h 168"/>
              <a:gd name="T52" fmla="*/ 28 w 168"/>
              <a:gd name="T53" fmla="*/ 16 h 168"/>
              <a:gd name="T54" fmla="*/ 84 w 168"/>
              <a:gd name="T55" fmla="*/ 73 h 168"/>
              <a:gd name="T56" fmla="*/ 140 w 168"/>
              <a:gd name="T57" fmla="*/ 17 h 168"/>
              <a:gd name="T58" fmla="*/ 151 w 168"/>
              <a:gd name="T59" fmla="*/ 17 h 168"/>
              <a:gd name="T60" fmla="*/ 151 w 168"/>
              <a:gd name="T61" fmla="*/ 28 h 168"/>
              <a:gd name="T62" fmla="*/ 95 w 168"/>
              <a:gd name="T63" fmla="*/ 84 h 168"/>
              <a:gd name="T64" fmla="*/ 151 w 168"/>
              <a:gd name="T65" fmla="*/ 140 h 168"/>
              <a:gd name="T66" fmla="*/ 151 w 168"/>
              <a:gd name="T67" fmla="*/ 15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68">
                <a:moveTo>
                  <a:pt x="112" y="84"/>
                </a:moveTo>
                <a:cubicBezTo>
                  <a:pt x="160" y="36"/>
                  <a:pt x="160" y="36"/>
                  <a:pt x="160" y="36"/>
                </a:cubicBezTo>
                <a:cubicBezTo>
                  <a:pt x="168" y="29"/>
                  <a:pt x="168" y="16"/>
                  <a:pt x="160" y="8"/>
                </a:cubicBezTo>
                <a:cubicBezTo>
                  <a:pt x="152" y="0"/>
                  <a:pt x="139" y="0"/>
                  <a:pt x="132" y="8"/>
                </a:cubicBezTo>
                <a:cubicBezTo>
                  <a:pt x="84" y="56"/>
                  <a:pt x="84" y="56"/>
                  <a:pt x="84" y="56"/>
                </a:cubicBezTo>
                <a:cubicBezTo>
                  <a:pt x="36" y="8"/>
                  <a:pt x="36" y="8"/>
                  <a:pt x="36" y="8"/>
                </a:cubicBezTo>
                <a:cubicBezTo>
                  <a:pt x="29" y="0"/>
                  <a:pt x="16" y="0"/>
                  <a:pt x="8" y="8"/>
                </a:cubicBezTo>
                <a:cubicBezTo>
                  <a:pt x="0" y="16"/>
                  <a:pt x="0" y="28"/>
                  <a:pt x="8" y="36"/>
                </a:cubicBezTo>
                <a:cubicBezTo>
                  <a:pt x="56" y="84"/>
                  <a:pt x="56" y="84"/>
                  <a:pt x="56" y="84"/>
                </a:cubicBezTo>
                <a:cubicBezTo>
                  <a:pt x="8" y="132"/>
                  <a:pt x="8" y="132"/>
                  <a:pt x="8" y="132"/>
                </a:cubicBezTo>
                <a:cubicBezTo>
                  <a:pt x="0" y="139"/>
                  <a:pt x="0" y="152"/>
                  <a:pt x="8" y="160"/>
                </a:cubicBezTo>
                <a:cubicBezTo>
                  <a:pt x="16" y="168"/>
                  <a:pt x="29" y="168"/>
                  <a:pt x="36" y="160"/>
                </a:cubicBezTo>
                <a:cubicBezTo>
                  <a:pt x="84" y="112"/>
                  <a:pt x="84" y="112"/>
                  <a:pt x="84" y="112"/>
                </a:cubicBezTo>
                <a:cubicBezTo>
                  <a:pt x="132" y="160"/>
                  <a:pt x="132" y="160"/>
                  <a:pt x="132" y="160"/>
                </a:cubicBezTo>
                <a:cubicBezTo>
                  <a:pt x="139" y="168"/>
                  <a:pt x="152" y="168"/>
                  <a:pt x="160" y="160"/>
                </a:cubicBezTo>
                <a:cubicBezTo>
                  <a:pt x="168" y="152"/>
                  <a:pt x="168" y="139"/>
                  <a:pt x="160" y="132"/>
                </a:cubicBezTo>
                <a:lnTo>
                  <a:pt x="112" y="84"/>
                </a:lnTo>
                <a:close/>
                <a:moveTo>
                  <a:pt x="151" y="151"/>
                </a:moveTo>
                <a:cubicBezTo>
                  <a:pt x="148" y="154"/>
                  <a:pt x="143" y="154"/>
                  <a:pt x="140" y="151"/>
                </a:cubicBezTo>
                <a:cubicBezTo>
                  <a:pt x="84" y="95"/>
                  <a:pt x="84" y="95"/>
                  <a:pt x="84" y="95"/>
                </a:cubicBezTo>
                <a:cubicBezTo>
                  <a:pt x="28" y="151"/>
                  <a:pt x="28" y="151"/>
                  <a:pt x="28" y="151"/>
                </a:cubicBezTo>
                <a:cubicBezTo>
                  <a:pt x="25" y="154"/>
                  <a:pt x="20" y="154"/>
                  <a:pt x="17" y="151"/>
                </a:cubicBezTo>
                <a:cubicBezTo>
                  <a:pt x="14" y="148"/>
                  <a:pt x="14" y="143"/>
                  <a:pt x="17" y="140"/>
                </a:cubicBezTo>
                <a:cubicBezTo>
                  <a:pt x="73" y="84"/>
                  <a:pt x="73" y="84"/>
                  <a:pt x="73" y="84"/>
                </a:cubicBezTo>
                <a:cubicBezTo>
                  <a:pt x="17" y="28"/>
                  <a:pt x="17" y="28"/>
                  <a:pt x="17" y="28"/>
                </a:cubicBezTo>
                <a:cubicBezTo>
                  <a:pt x="13" y="25"/>
                  <a:pt x="13" y="20"/>
                  <a:pt x="17" y="16"/>
                </a:cubicBezTo>
                <a:cubicBezTo>
                  <a:pt x="20" y="13"/>
                  <a:pt x="25" y="13"/>
                  <a:pt x="28" y="16"/>
                </a:cubicBezTo>
                <a:cubicBezTo>
                  <a:pt x="84" y="73"/>
                  <a:pt x="84" y="73"/>
                  <a:pt x="84" y="73"/>
                </a:cubicBezTo>
                <a:cubicBezTo>
                  <a:pt x="140" y="17"/>
                  <a:pt x="140" y="17"/>
                  <a:pt x="140" y="17"/>
                </a:cubicBezTo>
                <a:cubicBezTo>
                  <a:pt x="143" y="13"/>
                  <a:pt x="148" y="13"/>
                  <a:pt x="151" y="17"/>
                </a:cubicBezTo>
                <a:cubicBezTo>
                  <a:pt x="155" y="20"/>
                  <a:pt x="155" y="25"/>
                  <a:pt x="151" y="28"/>
                </a:cubicBezTo>
                <a:cubicBezTo>
                  <a:pt x="95" y="84"/>
                  <a:pt x="95" y="84"/>
                  <a:pt x="95" y="84"/>
                </a:cubicBezTo>
                <a:cubicBezTo>
                  <a:pt x="151" y="140"/>
                  <a:pt x="151" y="140"/>
                  <a:pt x="151" y="140"/>
                </a:cubicBezTo>
                <a:cubicBezTo>
                  <a:pt x="155" y="143"/>
                  <a:pt x="155" y="148"/>
                  <a:pt x="151" y="151"/>
                </a:cubicBezTo>
                <a:close/>
              </a:path>
            </a:pathLst>
          </a:custGeom>
          <a:solidFill>
            <a:srgbClr val="DB5A4B"/>
          </a:solidFill>
          <a:ln>
            <a:noFill/>
          </a:ln>
        </p:spPr>
        <p:txBody>
          <a:bodyPr vert="horz" wrap="square" lIns="91440" tIns="45720" rIns="91440" bIns="45720" numCol="1" anchor="t" anchorCtr="0" compatLnSpc="1">
            <a:prstTxWarp prst="textNoShape">
              <a:avLst/>
            </a:prstTxWarp>
          </a:bodyPr>
          <a:lstStyle/>
          <a:p>
            <a:endParaRPr lang="ca-ES" dirty="0"/>
          </a:p>
        </p:txBody>
      </p:sp>
      <p:sp>
        <p:nvSpPr>
          <p:cNvPr id="46" name="Freeform 23">
            <a:extLst>
              <a:ext uri="{FF2B5EF4-FFF2-40B4-BE49-F238E27FC236}">
                <a16:creationId xmlns:a16="http://schemas.microsoft.com/office/drawing/2014/main" id="{129D16C8-BD42-411F-B449-9C9D05A31B0F}"/>
              </a:ext>
            </a:extLst>
          </p:cNvPr>
          <p:cNvSpPr>
            <a:spLocks noChangeAspect="1" noEditPoints="1"/>
          </p:cNvSpPr>
          <p:nvPr/>
        </p:nvSpPr>
        <p:spPr bwMode="auto">
          <a:xfrm>
            <a:off x="9005033" y="4509192"/>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ca-ES" dirty="0"/>
          </a:p>
        </p:txBody>
      </p:sp>
      <p:sp>
        <p:nvSpPr>
          <p:cNvPr id="49" name="Freeform 23">
            <a:extLst>
              <a:ext uri="{FF2B5EF4-FFF2-40B4-BE49-F238E27FC236}">
                <a16:creationId xmlns:a16="http://schemas.microsoft.com/office/drawing/2014/main" id="{F71FA0A7-B061-450B-936B-C86C33169DC3}"/>
              </a:ext>
            </a:extLst>
          </p:cNvPr>
          <p:cNvSpPr>
            <a:spLocks noChangeAspect="1" noEditPoints="1"/>
          </p:cNvSpPr>
          <p:nvPr/>
        </p:nvSpPr>
        <p:spPr bwMode="auto">
          <a:xfrm>
            <a:off x="10665460" y="4509192"/>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ca-ES" dirty="0"/>
          </a:p>
        </p:txBody>
      </p:sp>
      <p:sp>
        <p:nvSpPr>
          <p:cNvPr id="50" name="Freeform 23">
            <a:extLst>
              <a:ext uri="{FF2B5EF4-FFF2-40B4-BE49-F238E27FC236}">
                <a16:creationId xmlns:a16="http://schemas.microsoft.com/office/drawing/2014/main" id="{AF57D6DF-F70A-4345-B274-A01F5E65D652}"/>
              </a:ext>
            </a:extLst>
          </p:cNvPr>
          <p:cNvSpPr>
            <a:spLocks noChangeAspect="1" noEditPoints="1"/>
          </p:cNvSpPr>
          <p:nvPr/>
        </p:nvSpPr>
        <p:spPr bwMode="auto">
          <a:xfrm>
            <a:off x="3708498" y="4584763"/>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ca-ES" dirty="0"/>
          </a:p>
        </p:txBody>
      </p:sp>
      <p:sp>
        <p:nvSpPr>
          <p:cNvPr id="51" name="Freeform 23">
            <a:extLst>
              <a:ext uri="{FF2B5EF4-FFF2-40B4-BE49-F238E27FC236}">
                <a16:creationId xmlns:a16="http://schemas.microsoft.com/office/drawing/2014/main" id="{DC9E1CC7-9028-4794-AF44-E0DFE84A3266}"/>
              </a:ext>
            </a:extLst>
          </p:cNvPr>
          <p:cNvSpPr>
            <a:spLocks noChangeAspect="1" noEditPoints="1"/>
          </p:cNvSpPr>
          <p:nvPr/>
        </p:nvSpPr>
        <p:spPr bwMode="auto">
          <a:xfrm>
            <a:off x="2170671" y="4584763"/>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ca-ES" dirty="0"/>
          </a:p>
        </p:txBody>
      </p:sp>
      <p:sp>
        <p:nvSpPr>
          <p:cNvPr id="52" name="Freeform 23">
            <a:extLst>
              <a:ext uri="{FF2B5EF4-FFF2-40B4-BE49-F238E27FC236}">
                <a16:creationId xmlns:a16="http://schemas.microsoft.com/office/drawing/2014/main" id="{503EAD13-3A73-45BA-BFB9-6D7066ED44A0}"/>
              </a:ext>
            </a:extLst>
          </p:cNvPr>
          <p:cNvSpPr>
            <a:spLocks noChangeAspect="1" noEditPoints="1"/>
          </p:cNvSpPr>
          <p:nvPr/>
        </p:nvSpPr>
        <p:spPr bwMode="auto">
          <a:xfrm>
            <a:off x="5368925" y="4584763"/>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ca-ES" dirty="0"/>
          </a:p>
        </p:txBody>
      </p:sp>
    </p:spTree>
    <p:extLst>
      <p:ext uri="{BB962C8B-B14F-4D97-AF65-F5344CB8AC3E}">
        <p14:creationId xmlns:p14="http://schemas.microsoft.com/office/powerpoint/2010/main" val="426301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175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fade">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9">
                                            <p:txEl>
                                              <p:pRg st="0" end="0"/>
                                            </p:txEl>
                                          </p:spTgt>
                                        </p:tgtEl>
                                        <p:attrNameLst>
                                          <p:attrName>style.visibility</p:attrName>
                                        </p:attrNameLst>
                                      </p:cBhvr>
                                      <p:to>
                                        <p:strVal val="visible"/>
                                      </p:to>
                                    </p:set>
                                    <p:animEffect transition="in" filter="fade">
                                      <p:cBhvr>
                                        <p:cTn id="34" dur="500"/>
                                        <p:tgtEl>
                                          <p:spTgt spid="3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6">
                                            <p:txEl>
                                              <p:pRg st="0" end="0"/>
                                            </p:txEl>
                                          </p:spTgt>
                                        </p:tgtEl>
                                        <p:attrNameLst>
                                          <p:attrName>style.visibility</p:attrName>
                                        </p:attrNameLst>
                                      </p:cBhvr>
                                      <p:to>
                                        <p:strVal val="visible"/>
                                      </p:to>
                                    </p:set>
                                    <p:animEffect transition="in" filter="fade">
                                      <p:cBhvr>
                                        <p:cTn id="46" dur="500"/>
                                        <p:tgtEl>
                                          <p:spTgt spid="26">
                                            <p:txEl>
                                              <p:pRg st="0" end="0"/>
                                            </p:txEl>
                                          </p:spTgt>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500"/>
                                        <p:tgtEl>
                                          <p:spTgt spid="5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500"/>
                                        <p:tgtEl>
                                          <p:spTgt spid="52"/>
                                        </p:tgtEl>
                                      </p:cBhvr>
                                    </p:animEffect>
                                  </p:childTnLst>
                                </p:cTn>
                              </p:par>
                              <p:par>
                                <p:cTn id="80" presetID="10" presetClass="exit" presetSubtype="0" fill="hold" nodeType="withEffect">
                                  <p:stCondLst>
                                    <p:cond delay="0"/>
                                  </p:stCondLst>
                                  <p:childTnLst>
                                    <p:animEffect transition="out" filter="fade">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childTnLst>
                          </p:cTn>
                        </p:par>
                        <p:par>
                          <p:cTn id="86" fill="hold">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wipe(up)">
                                      <p:cBhvr>
                                        <p:cTn id="89" dur="1000"/>
                                        <p:tgtEl>
                                          <p:spTgt spid="44"/>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up)">
                                      <p:cBhvr>
                                        <p:cTn id="92" dur="1000"/>
                                        <p:tgtEl>
                                          <p:spTgt spid="45"/>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up)">
                                      <p:cBhvr>
                                        <p:cTn id="95" dur="1000"/>
                                        <p:tgtEl>
                                          <p:spTgt spid="4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animEffect transition="in" filter="fade">
                                      <p:cBhvr>
                                        <p:cTn id="103" dur="500"/>
                                        <p:tgtEl>
                                          <p:spTgt spid="4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fade">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44" grpId="0" animBg="1"/>
      <p:bldP spid="45" grpId="0" animBg="1"/>
      <p:bldP spid="47" grpId="0" animBg="1"/>
      <p:bldP spid="25" grpId="0"/>
      <p:bldP spid="34" grpId="0"/>
      <p:bldP spid="35" grpId="0"/>
      <p:bldP spid="36" grpId="0"/>
      <p:bldP spid="37" grpId="0" animBg="1"/>
      <p:bldP spid="2" grpId="0"/>
      <p:bldP spid="41" grpId="0"/>
      <p:bldP spid="42" grpId="0"/>
      <p:bldP spid="43" grpId="0" animBg="1"/>
      <p:bldP spid="46" grpId="0" animBg="1"/>
      <p:bldP spid="49" grpId="0" animBg="1"/>
      <p:bldP spid="50" grpId="0" animBg="1"/>
      <p:bldP spid="51" grpId="0" animBg="1"/>
      <p:bldP spid="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 name="Retângulo: Cantos Arredondados 24">
            <a:extLst>
              <a:ext uri="{FF2B5EF4-FFF2-40B4-BE49-F238E27FC236}">
                <a16:creationId xmlns:a16="http://schemas.microsoft.com/office/drawing/2014/main" id="{D2FFAB0F-B4E4-4141-9AED-8502BA9B24CA}"/>
              </a:ext>
            </a:extLst>
          </p:cNvPr>
          <p:cNvSpPr/>
          <p:nvPr/>
        </p:nvSpPr>
        <p:spPr>
          <a:xfrm>
            <a:off x="2078403" y="217000"/>
            <a:ext cx="9835419" cy="6475203"/>
          </a:xfrm>
          <a:prstGeom prst="roundRect">
            <a:avLst>
              <a:gd name="adj" fmla="val 3673"/>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9" name="Retângulo: Cantos Arredondados 38">
            <a:extLst>
              <a:ext uri="{FF2B5EF4-FFF2-40B4-BE49-F238E27FC236}">
                <a16:creationId xmlns:a16="http://schemas.microsoft.com/office/drawing/2014/main" id="{16122A3F-3F6F-45D9-9DA3-6A9B4B10C5F5}"/>
              </a:ext>
            </a:extLst>
          </p:cNvPr>
          <p:cNvSpPr/>
          <p:nvPr/>
        </p:nvSpPr>
        <p:spPr>
          <a:xfrm rot="5400000">
            <a:off x="7833715" y="5479290"/>
            <a:ext cx="1126975" cy="335206"/>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8" name="Retângulo: Cantos Arredondados 37">
            <a:extLst>
              <a:ext uri="{FF2B5EF4-FFF2-40B4-BE49-F238E27FC236}">
                <a16:creationId xmlns:a16="http://schemas.microsoft.com/office/drawing/2014/main" id="{28147128-533B-40B0-A972-CE1B5B63814C}"/>
              </a:ext>
            </a:extLst>
          </p:cNvPr>
          <p:cNvSpPr/>
          <p:nvPr/>
        </p:nvSpPr>
        <p:spPr>
          <a:xfrm rot="5400000">
            <a:off x="7412856" y="4112978"/>
            <a:ext cx="1126975" cy="256051"/>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nvGrpSpPr>
          <p:cNvPr id="19" name="Agrupar 18">
            <a:extLst>
              <a:ext uri="{FF2B5EF4-FFF2-40B4-BE49-F238E27FC236}">
                <a16:creationId xmlns:a16="http://schemas.microsoft.com/office/drawing/2014/main" id="{E52F631A-8397-4E70-8F83-FE1D2EA6E473}"/>
              </a:ext>
            </a:extLst>
          </p:cNvPr>
          <p:cNvGrpSpPr/>
          <p:nvPr/>
        </p:nvGrpSpPr>
        <p:grpSpPr>
          <a:xfrm>
            <a:off x="10011617" y="1713613"/>
            <a:ext cx="1863889" cy="4572000"/>
            <a:chOff x="10013908" y="1703565"/>
            <a:chExt cx="1863889" cy="4572000"/>
          </a:xfrm>
        </p:grpSpPr>
        <p:pic>
          <p:nvPicPr>
            <p:cNvPr id="17" name="Imagem 16">
              <a:extLst>
                <a:ext uri="{FF2B5EF4-FFF2-40B4-BE49-F238E27FC236}">
                  <a16:creationId xmlns:a16="http://schemas.microsoft.com/office/drawing/2014/main" id="{6A9BF21F-7503-4E93-8C74-72984B51D4BF}"/>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0013908" y="1703565"/>
              <a:ext cx="1857375" cy="4572000"/>
            </a:xfrm>
            <a:prstGeom prst="rect">
              <a:avLst/>
            </a:prstGeom>
          </p:spPr>
        </p:pic>
        <p:pic>
          <p:nvPicPr>
            <p:cNvPr id="18" name="Imagem 17">
              <a:extLst>
                <a:ext uri="{FF2B5EF4-FFF2-40B4-BE49-F238E27FC236}">
                  <a16:creationId xmlns:a16="http://schemas.microsoft.com/office/drawing/2014/main" id="{18EAD0D6-4424-4977-AF7D-EF979C8B0474}"/>
                </a:ext>
              </a:extLst>
            </p:cNvPr>
            <p:cNvPicPr>
              <a:picLocks noChangeAspect="1"/>
            </p:cNvPicPr>
            <p:nvPr/>
          </p:nvPicPr>
          <p:blipFill>
            <a:blip r:embed="rId5"/>
            <a:stretch>
              <a:fillRect/>
            </a:stretch>
          </p:blipFill>
          <p:spPr>
            <a:xfrm rot="177035">
              <a:off x="11319140" y="2646779"/>
              <a:ext cx="558657" cy="284195"/>
            </a:xfrm>
            <a:prstGeom prst="rect">
              <a:avLst/>
            </a:prstGeom>
          </p:spPr>
        </p:pic>
      </p:gr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52" name="Retângulo 51">
            <a:extLst>
              <a:ext uri="{FF2B5EF4-FFF2-40B4-BE49-F238E27FC236}">
                <a16:creationId xmlns:a16="http://schemas.microsoft.com/office/drawing/2014/main" id="{286D308E-63C5-47F1-9E0E-F3531A9487D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7" name="Retângulo 56">
            <a:extLst>
              <a:ext uri="{FF2B5EF4-FFF2-40B4-BE49-F238E27FC236}">
                <a16:creationId xmlns:a16="http://schemas.microsoft.com/office/drawing/2014/main" id="{D4CCDC74-EF03-4584-9023-5A7002263115}"/>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58" name="Imagem 57">
            <a:extLst>
              <a:ext uri="{FF2B5EF4-FFF2-40B4-BE49-F238E27FC236}">
                <a16:creationId xmlns:a16="http://schemas.microsoft.com/office/drawing/2014/main" id="{AA49F40B-4EED-4127-9995-C8AC9400F2B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59" name="Conexão reta 58">
            <a:extLst>
              <a:ext uri="{FF2B5EF4-FFF2-40B4-BE49-F238E27FC236}">
                <a16:creationId xmlns:a16="http://schemas.microsoft.com/office/drawing/2014/main" id="{A2760DBB-EBA6-49AA-9F22-3CB1272274CE}"/>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0" name="Conexão reta 59">
            <a:extLst>
              <a:ext uri="{FF2B5EF4-FFF2-40B4-BE49-F238E27FC236}">
                <a16:creationId xmlns:a16="http://schemas.microsoft.com/office/drawing/2014/main" id="{F2AAEAA8-F003-4A11-BD60-DEB920BA3660}"/>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1" name="Retângulo: Cantos Arredondados 60">
            <a:hlinkClick r:id="rId8" action="ppaction://hlinksldjump"/>
            <a:extLst>
              <a:ext uri="{FF2B5EF4-FFF2-40B4-BE49-F238E27FC236}">
                <a16:creationId xmlns:a16="http://schemas.microsoft.com/office/drawing/2014/main" id="{2FE30A87-2B09-491D-82BF-4A69F0BDF268}"/>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2" name="Retângulo 61">
            <a:extLst>
              <a:ext uri="{FF2B5EF4-FFF2-40B4-BE49-F238E27FC236}">
                <a16:creationId xmlns:a16="http://schemas.microsoft.com/office/drawing/2014/main" id="{320E92BB-215D-4A62-ACC1-CA638D27C60A}"/>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8" name="Retângulo: Cantos Arredondados 27">
            <a:hlinkClick r:id="rId9" action="ppaction://hlinksldjump"/>
            <a:extLst>
              <a:ext uri="{FF2B5EF4-FFF2-40B4-BE49-F238E27FC236}">
                <a16:creationId xmlns:a16="http://schemas.microsoft.com/office/drawing/2014/main" id="{B528D167-72B4-4281-9441-AE4389AB724E}"/>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9" name="Retângulo: Cantos Arredondados 28">
            <a:hlinkClick r:id="rId10" action="ppaction://hlinksldjump"/>
            <a:extLst>
              <a:ext uri="{FF2B5EF4-FFF2-40B4-BE49-F238E27FC236}">
                <a16:creationId xmlns:a16="http://schemas.microsoft.com/office/drawing/2014/main" id="{6BD31A0A-D69F-4400-860D-F5E514B983A8}"/>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33" name="Retângulo: Cantos Arredondados 32">
            <a:hlinkClick r:id="rId11" action="ppaction://hlinksldjump"/>
            <a:extLst>
              <a:ext uri="{FF2B5EF4-FFF2-40B4-BE49-F238E27FC236}">
                <a16:creationId xmlns:a16="http://schemas.microsoft.com/office/drawing/2014/main" id="{F6E45E8F-4B6B-4714-9AB4-BA0094805698}"/>
              </a:ext>
            </a:extLst>
          </p:cNvPr>
          <p:cNvSpPr/>
          <p:nvPr/>
        </p:nvSpPr>
        <p:spPr>
          <a:xfrm>
            <a:off x="36000" y="315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6" name="Retângulo 25">
            <a:extLst>
              <a:ext uri="{FF2B5EF4-FFF2-40B4-BE49-F238E27FC236}">
                <a16:creationId xmlns:a16="http://schemas.microsoft.com/office/drawing/2014/main" id="{42DACDA7-236F-4C82-9262-235B6F0078DF}"/>
              </a:ext>
            </a:extLst>
          </p:cNvPr>
          <p:cNvSpPr/>
          <p:nvPr/>
        </p:nvSpPr>
        <p:spPr>
          <a:xfrm>
            <a:off x="2243720" y="369215"/>
            <a:ext cx="1225015" cy="461665"/>
          </a:xfrm>
          <a:prstGeom prst="rect">
            <a:avLst/>
          </a:prstGeom>
        </p:spPr>
        <p:txBody>
          <a:bodyPr wrap="none">
            <a:spAutoFit/>
          </a:bodyPr>
          <a:lstStyle/>
          <a:p>
            <a:pPr algn="just"/>
            <a:r>
              <a:rPr lang="ca-ES" sz="2400" b="1" u="sng" dirty="0" err="1">
                <a:solidFill>
                  <a:srgbClr val="29A6FF"/>
                </a:solidFill>
              </a:rPr>
              <a:t>Ejemplo</a:t>
            </a:r>
            <a:endParaRPr lang="ca-ES" sz="2400" b="1" u="sng" dirty="0">
              <a:solidFill>
                <a:srgbClr val="29A6FF"/>
              </a:solidFill>
            </a:endParaRPr>
          </a:p>
        </p:txBody>
      </p:sp>
      <mc:AlternateContent xmlns:mc="http://schemas.openxmlformats.org/markup-compatibility/2006" xmlns:a14="http://schemas.microsoft.com/office/drawing/2010/main">
        <mc:Choice Requires="a14">
          <p:sp>
            <p:nvSpPr>
              <p:cNvPr id="31" name="Retângulo 30">
                <a:extLst>
                  <a:ext uri="{FF2B5EF4-FFF2-40B4-BE49-F238E27FC236}">
                    <a16:creationId xmlns:a16="http://schemas.microsoft.com/office/drawing/2014/main" id="{472D2D05-17EE-494A-B1DE-C1336332A137}"/>
                  </a:ext>
                </a:extLst>
              </p:cNvPr>
              <p:cNvSpPr/>
              <p:nvPr/>
            </p:nvSpPr>
            <p:spPr>
              <a:xfrm>
                <a:off x="3433596" y="354225"/>
                <a:ext cx="8565520" cy="461665"/>
              </a:xfrm>
              <a:prstGeom prst="rect">
                <a:avLst/>
              </a:prstGeom>
            </p:spPr>
            <p:txBody>
              <a:bodyPr wrap="square">
                <a:spAutoFit/>
              </a:bodyPr>
              <a:lstStyle/>
              <a:p>
                <a:pPr algn="just">
                  <a:spcAft>
                    <a:spcPts val="1200"/>
                  </a:spcAft>
                </a:pPr>
                <a:r>
                  <a:rPr lang="ca-ES" b="1" dirty="0"/>
                  <a:t>Reduzca por </a:t>
                </a:r>
                <a:r>
                  <a:rPr lang="ca-ES" b="1" dirty="0" err="1"/>
                  <a:t>filas</a:t>
                </a:r>
                <a:r>
                  <a:rPr lang="ca-ES" b="1" dirty="0"/>
                  <a:t> la</a:t>
                </a:r>
                <a:r>
                  <a:rPr lang="ca-ES" dirty="0"/>
                  <a:t> </a:t>
                </a:r>
                <a:r>
                  <a:rPr lang="ca-ES" dirty="0" err="1"/>
                  <a:t>matriz</a:t>
                </a:r>
                <a:r>
                  <a:rPr lang="ca-ES" dirty="0"/>
                  <a:t> </a:t>
                </a:r>
                <a14:m>
                  <m:oMath xmlns:m="http://schemas.openxmlformats.org/officeDocument/2006/math">
                    <m:r>
                      <a:rPr lang="ca-ES" i="1">
                        <a:latin typeface="Cambria Math" panose="02040503050406030204" pitchFamily="18" charset="0"/>
                      </a:rPr>
                      <m:t>𝐴</m:t>
                    </m:r>
                  </m:oMath>
                </a14:m>
                <a:r>
                  <a:rPr lang="ca-ES" dirty="0"/>
                  <a:t> </a:t>
                </a:r>
                <a:r>
                  <a:rPr lang="ca-ES" b="1" dirty="0"/>
                  <a:t>a una forma escalonada</a:t>
                </a:r>
                <a:r>
                  <a:rPr lang="ca-ES" dirty="0"/>
                  <a:t> y </a:t>
                </a:r>
                <a:r>
                  <a:rPr lang="ca-ES" b="1" dirty="0" err="1"/>
                  <a:t>localice</a:t>
                </a:r>
                <a:r>
                  <a:rPr lang="ca-ES" b="1" dirty="0"/>
                  <a:t> las </a:t>
                </a:r>
                <a:r>
                  <a:rPr lang="ca-ES" b="1" dirty="0" err="1"/>
                  <a:t>columnas</a:t>
                </a:r>
                <a:r>
                  <a:rPr lang="ca-ES" b="1" dirty="0"/>
                  <a:t> </a:t>
                </a:r>
                <a:r>
                  <a:rPr lang="ca-ES" b="1" dirty="0" err="1"/>
                  <a:t>pivote</a:t>
                </a:r>
                <a:r>
                  <a:rPr lang="ca-ES" b="1" dirty="0"/>
                  <a:t> </a:t>
                </a:r>
                <a:r>
                  <a:rPr lang="ca-ES" dirty="0"/>
                  <a:t>de </a:t>
                </a:r>
                <a14:m>
                  <m:oMath xmlns:m="http://schemas.openxmlformats.org/officeDocument/2006/math">
                    <m:r>
                      <a:rPr lang="ca-ES" i="1">
                        <a:latin typeface="Cambria Math" panose="02040503050406030204" pitchFamily="18" charset="0"/>
                      </a:rPr>
                      <m:t>𝐴</m:t>
                    </m:r>
                  </m:oMath>
                </a14:m>
                <a:r>
                  <a:rPr lang="ca-ES" sz="2400" dirty="0">
                    <a:solidFill>
                      <a:srgbClr val="0C2B8E"/>
                    </a:solidFill>
                  </a:rPr>
                  <a:t>:</a:t>
                </a:r>
              </a:p>
            </p:txBody>
          </p:sp>
        </mc:Choice>
        <mc:Fallback xmlns="">
          <p:sp>
            <p:nvSpPr>
              <p:cNvPr id="31" name="Retângulo 30">
                <a:extLst>
                  <a:ext uri="{FF2B5EF4-FFF2-40B4-BE49-F238E27FC236}">
                    <a16:creationId xmlns:a16="http://schemas.microsoft.com/office/drawing/2014/main" id="{472D2D05-17EE-494A-B1DE-C1336332A137}"/>
                  </a:ext>
                </a:extLst>
              </p:cNvPr>
              <p:cNvSpPr>
                <a:spLocks noRot="1" noChangeAspect="1" noMove="1" noResize="1" noEditPoints="1" noAdjustHandles="1" noChangeArrowheads="1" noChangeShapeType="1" noTextEdit="1"/>
              </p:cNvSpPr>
              <p:nvPr/>
            </p:nvSpPr>
            <p:spPr>
              <a:xfrm>
                <a:off x="3433596" y="354225"/>
                <a:ext cx="8565520" cy="461665"/>
              </a:xfrm>
              <a:prstGeom prst="rect">
                <a:avLst/>
              </a:prstGeom>
              <a:blipFill>
                <a:blip r:embed="rId12"/>
                <a:stretch>
                  <a:fillRect l="-569" t="-10526" r="-925" b="-28947"/>
                </a:stretch>
              </a:blipFill>
            </p:spPr>
            <p:txBody>
              <a:bodyPr/>
              <a:lstStyle/>
              <a:p>
                <a:r>
                  <a:rPr lang="ca-ES">
                    <a:noFill/>
                  </a:rPr>
                  <a:t> </a:t>
                </a:r>
              </a:p>
            </p:txBody>
          </p:sp>
        </mc:Fallback>
      </mc:AlternateContent>
      <p:cxnSp>
        <p:nvCxnSpPr>
          <p:cNvPr id="44" name="Conexão reta unidirecional 43">
            <a:extLst>
              <a:ext uri="{FF2B5EF4-FFF2-40B4-BE49-F238E27FC236}">
                <a16:creationId xmlns:a16="http://schemas.microsoft.com/office/drawing/2014/main" id="{3EB19E90-61B6-40FE-95E4-106CB503313E}"/>
              </a:ext>
            </a:extLst>
          </p:cNvPr>
          <p:cNvCxnSpPr>
            <a:cxnSpLocks/>
          </p:cNvCxnSpPr>
          <p:nvPr/>
        </p:nvCxnSpPr>
        <p:spPr>
          <a:xfrm flipV="1">
            <a:off x="7540501" y="3011434"/>
            <a:ext cx="0" cy="342262"/>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5" name="Retângulo 44">
            <a:extLst>
              <a:ext uri="{FF2B5EF4-FFF2-40B4-BE49-F238E27FC236}">
                <a16:creationId xmlns:a16="http://schemas.microsoft.com/office/drawing/2014/main" id="{F6A51A6F-5F27-469D-97C7-FA7B6DBB68A9}"/>
              </a:ext>
            </a:extLst>
          </p:cNvPr>
          <p:cNvSpPr/>
          <p:nvPr/>
        </p:nvSpPr>
        <p:spPr>
          <a:xfrm>
            <a:off x="7212581" y="3304358"/>
            <a:ext cx="2598981" cy="369332"/>
          </a:xfrm>
          <a:prstGeom prst="rect">
            <a:avLst/>
          </a:prstGeom>
        </p:spPr>
        <p:txBody>
          <a:bodyPr wrap="none">
            <a:spAutoFit/>
          </a:bodyPr>
          <a:lstStyle/>
          <a:p>
            <a:r>
              <a:rPr lang="ca-ES" b="1" dirty="0" err="1">
                <a:solidFill>
                  <a:schemeClr val="accent6"/>
                </a:solidFill>
              </a:rPr>
              <a:t>Siguiente</a:t>
            </a:r>
            <a:r>
              <a:rPr lang="ca-ES" b="1" dirty="0">
                <a:solidFill>
                  <a:schemeClr val="accent6"/>
                </a:solidFill>
              </a:rPr>
              <a:t> columna </a:t>
            </a:r>
            <a:r>
              <a:rPr lang="ca-ES" b="1" dirty="0" err="1">
                <a:solidFill>
                  <a:schemeClr val="accent6"/>
                </a:solidFill>
              </a:rPr>
              <a:t>pivote</a:t>
            </a:r>
            <a:endParaRPr lang="ca-ES" dirty="0">
              <a:solidFill>
                <a:schemeClr val="accent6"/>
              </a:solidFill>
            </a:endParaRPr>
          </a:p>
        </p:txBody>
      </p:sp>
      <mc:AlternateContent xmlns:mc="http://schemas.openxmlformats.org/markup-compatibility/2006" xmlns:a14="http://schemas.microsoft.com/office/drawing/2010/main">
        <mc:Choice Requires="a14">
          <p:sp>
            <p:nvSpPr>
              <p:cNvPr id="55" name="Retângulo 54">
                <a:extLst>
                  <a:ext uri="{FF2B5EF4-FFF2-40B4-BE49-F238E27FC236}">
                    <a16:creationId xmlns:a16="http://schemas.microsoft.com/office/drawing/2014/main" id="{8FCB2CB0-642C-417D-8CDB-F2CF3A7D65E5}"/>
                  </a:ext>
                </a:extLst>
              </p:cNvPr>
              <p:cNvSpPr/>
              <p:nvPr/>
            </p:nvSpPr>
            <p:spPr>
              <a:xfrm>
                <a:off x="2713854" y="1856176"/>
                <a:ext cx="3097579"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10</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−9</m:t>
                                  </m:r>
                                </m:e>
                                <m:e>
                                  <m:r>
                                    <a:rPr lang="ca-ES" b="0" i="1" smtClean="0">
                                      <a:solidFill>
                                        <a:srgbClr val="0C2B8E"/>
                                      </a:solidFill>
                                      <a:latin typeface="Cambria Math" panose="02040503050406030204" pitchFamily="18" charset="0"/>
                                    </a:rPr>
                                    <m:t>  −6</m:t>
                                  </m:r>
                                </m:e>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      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−7</m:t>
                                  </m:r>
                                </m:e>
                                <m:e>
                                  <m:r>
                                    <a:rPr lang="ca-ES" b="0" i="1" smtClean="0">
                                      <a:solidFill>
                                        <a:srgbClr val="0C2B8E"/>
                                      </a:solidFill>
                                      <a:latin typeface="Cambria Math" panose="02040503050406030204" pitchFamily="18" charset="0"/>
                                    </a:rPr>
                                    <m:t>  −6</m:t>
                                  </m:r>
                                </m:e>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      9</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55" name="Retângulo 54">
                <a:extLst>
                  <a:ext uri="{FF2B5EF4-FFF2-40B4-BE49-F238E27FC236}">
                    <a16:creationId xmlns:a16="http://schemas.microsoft.com/office/drawing/2014/main" id="{8FCB2CB0-642C-417D-8CDB-F2CF3A7D65E5}"/>
                  </a:ext>
                </a:extLst>
              </p:cNvPr>
              <p:cNvSpPr>
                <a:spLocks noRot="1" noChangeAspect="1" noMove="1" noResize="1" noEditPoints="1" noAdjustHandles="1" noChangeArrowheads="1" noChangeShapeType="1" noTextEdit="1"/>
              </p:cNvSpPr>
              <p:nvPr/>
            </p:nvSpPr>
            <p:spPr>
              <a:xfrm>
                <a:off x="2713854" y="1856176"/>
                <a:ext cx="3097579" cy="1126975"/>
              </a:xfrm>
              <a:prstGeom prst="rect">
                <a:avLst/>
              </a:prstGeom>
              <a:blipFill>
                <a:blip r:embed="rId14"/>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2" name="Retângulo 41">
                <a:extLst>
                  <a:ext uri="{FF2B5EF4-FFF2-40B4-BE49-F238E27FC236}">
                    <a16:creationId xmlns:a16="http://schemas.microsoft.com/office/drawing/2014/main" id="{91665823-F428-4EB2-A779-4D56B158B663}"/>
                  </a:ext>
                </a:extLst>
              </p:cNvPr>
              <p:cNvSpPr/>
              <p:nvPr/>
            </p:nvSpPr>
            <p:spPr>
              <a:xfrm>
                <a:off x="5582632" y="2115188"/>
                <a:ext cx="1248419" cy="1271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ca-ES" sz="2400" i="1" smtClean="0">
                              <a:solidFill>
                                <a:srgbClr val="0C2B8E"/>
                              </a:solidFill>
                              <a:latin typeface="Cambria Math" panose="02040503050406030204" pitchFamily="18" charset="0"/>
                            </a:rPr>
                          </m:ctrlPr>
                        </m:funcPr>
                        <m:fName>
                          <m:limLow>
                            <m:limLowPr>
                              <m:ctrlPr>
                                <a:rPr lang="ca-ES" sz="2400" i="1" smtClean="0">
                                  <a:solidFill>
                                    <a:srgbClr val="0C2B8E"/>
                                  </a:solidFill>
                                  <a:latin typeface="Cambria Math" panose="02040503050406030204" pitchFamily="18" charset="0"/>
                                </a:rPr>
                              </m:ctrlPr>
                            </m:limLowPr>
                            <m:e>
                              <m:r>
                                <a:rPr lang="ca-ES" sz="2400" i="1" smtClean="0">
                                  <a:solidFill>
                                    <a:srgbClr val="0C2B8E"/>
                                  </a:solidFill>
                                  <a:latin typeface="Cambria Math" panose="02040503050406030204" pitchFamily="18" charset="0"/>
                                  <a:ea typeface="Cambria Math" panose="02040503050406030204" pitchFamily="18" charset="0"/>
                                </a:rPr>
                                <m:t>~</m:t>
                              </m:r>
                            </m:e>
                            <m:lim>
                              <m:eqArr>
                                <m:eqArrPr>
                                  <m:ctrlPr>
                                    <a:rPr lang="ca-ES" sz="2400" b="1" i="1" smtClean="0">
                                      <a:solidFill>
                                        <a:srgbClr val="0C2B8E"/>
                                      </a:solidFill>
                                      <a:latin typeface="Cambria Math" panose="02040503050406030204" pitchFamily="18" charset="0"/>
                                    </a:rPr>
                                  </m:ctrlPr>
                                </m:eqArrPr>
                                <m:e>
                                  <m:sSub>
                                    <m:sSubPr>
                                      <m:ctrlPr>
                                        <a:rPr lang="ca-ES" sz="2400" b="1" i="1" smtClean="0">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a:solidFill>
                                            <a:srgbClr val="0C2B8E"/>
                                          </a:solidFill>
                                          <a:latin typeface="Cambria Math" panose="02040503050406030204" pitchFamily="18" charset="0"/>
                                        </a:rPr>
                                        <m:t>𝟐</m:t>
                                      </m:r>
                                    </m:sub>
                                  </m:sSub>
                                  <m:r>
                                    <a:rPr lang="ca-ES" sz="2400" b="1" i="1" smtClean="0">
                                      <a:solidFill>
                                        <a:srgbClr val="0C2B8E"/>
                                      </a:solidFill>
                                      <a:latin typeface="Cambria Math" panose="02040503050406030204" pitchFamily="18" charset="0"/>
                                      <a:ea typeface="Cambria Math" panose="02040503050406030204" pitchFamily="18" charset="0"/>
                                    </a:rPr>
                                    <m:t>←</m:t>
                                  </m:r>
                                  <m:sSub>
                                    <m:sSubPr>
                                      <m:ctrlPr>
                                        <a:rPr lang="ca-ES" sz="2400" b="1" i="1">
                                          <a:solidFill>
                                            <a:srgbClr val="0C2B8E"/>
                                          </a:solidFill>
                                          <a:latin typeface="Cambria Math" panose="02040503050406030204" pitchFamily="18" charset="0"/>
                                        </a:rPr>
                                      </m:ctrlPr>
                                    </m:sSubPr>
                                    <m:e>
                                      <m:f>
                                        <m:fPr>
                                          <m:ctrlPr>
                                            <a:rPr lang="ca-ES" sz="2400" b="1" i="1">
                                              <a:solidFill>
                                                <a:srgbClr val="0C2B8E"/>
                                              </a:solidFill>
                                              <a:latin typeface="Cambria Math" panose="02040503050406030204" pitchFamily="18" charset="0"/>
                                            </a:rPr>
                                          </m:ctrlPr>
                                        </m:fPr>
                                        <m:num>
                                          <m:r>
                                            <a:rPr lang="ca-ES" sz="2400" b="1" i="1">
                                              <a:solidFill>
                                                <a:srgbClr val="0C2B8E"/>
                                              </a:solidFill>
                                              <a:latin typeface="Cambria Math" panose="02040503050406030204" pitchFamily="18" charset="0"/>
                                            </a:rPr>
                                            <m:t>𝟏</m:t>
                                          </m:r>
                                        </m:num>
                                        <m:den>
                                          <m:r>
                                            <a:rPr lang="ca-ES" sz="2400" b="1" i="1">
                                              <a:solidFill>
                                                <a:srgbClr val="0C2B8E"/>
                                              </a:solidFill>
                                              <a:latin typeface="Cambria Math" panose="02040503050406030204" pitchFamily="18" charset="0"/>
                                            </a:rPr>
                                            <m:t>𝟐</m:t>
                                          </m:r>
                                        </m:den>
                                      </m:f>
                                      <m:r>
                                        <a:rPr lang="ca-ES" sz="2400" b="1" i="1" smtClean="0">
                                          <a:solidFill>
                                            <a:srgbClr val="0C2B8E"/>
                                          </a:solidFill>
                                          <a:latin typeface="Cambria Math" panose="02040503050406030204" pitchFamily="18" charset="0"/>
                                        </a:rPr>
                                        <m:t>𝑭</m:t>
                                      </m:r>
                                    </m:e>
                                    <m:sub>
                                      <m:r>
                                        <a:rPr lang="ca-ES" sz="2400" b="1" i="1">
                                          <a:solidFill>
                                            <a:srgbClr val="0C2B8E"/>
                                          </a:solidFill>
                                          <a:latin typeface="Cambria Math" panose="02040503050406030204" pitchFamily="18" charset="0"/>
                                        </a:rPr>
                                        <m:t>𝟐</m:t>
                                      </m:r>
                                    </m:sub>
                                  </m:sSub>
                                </m:e>
                                <m:e>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𝟑</m:t>
                                      </m:r>
                                    </m:sub>
                                  </m:sSub>
                                  <m:r>
                                    <a:rPr lang="ca-ES" sz="2400" b="1" i="1" smtClean="0">
                                      <a:solidFill>
                                        <a:srgbClr val="0C2B8E"/>
                                      </a:solidFill>
                                      <a:latin typeface="Cambria Math" panose="02040503050406030204" pitchFamily="18" charset="0"/>
                                      <a:ea typeface="Cambria Math" panose="02040503050406030204" pitchFamily="18" charset="0"/>
                                    </a:rPr>
                                    <m:t>←</m:t>
                                  </m:r>
                                  <m:sSub>
                                    <m:sSubPr>
                                      <m:ctrlPr>
                                        <a:rPr lang="ca-ES" sz="2400" b="1" i="1">
                                          <a:solidFill>
                                            <a:srgbClr val="0C2B8E"/>
                                          </a:solidFill>
                                          <a:latin typeface="Cambria Math" panose="02040503050406030204" pitchFamily="18" charset="0"/>
                                        </a:rPr>
                                      </m:ctrlPr>
                                    </m:sSubPr>
                                    <m:e>
                                      <m:f>
                                        <m:fPr>
                                          <m:ctrlPr>
                                            <a:rPr lang="ca-ES" sz="2400" b="1" i="1">
                                              <a:solidFill>
                                                <a:srgbClr val="0C2B8E"/>
                                              </a:solidFill>
                                              <a:latin typeface="Cambria Math" panose="02040503050406030204" pitchFamily="18" charset="0"/>
                                            </a:rPr>
                                          </m:ctrlPr>
                                        </m:fPr>
                                        <m:num>
                                          <m:r>
                                            <a:rPr lang="ca-ES" sz="2400" b="1" i="1">
                                              <a:solidFill>
                                                <a:srgbClr val="0C2B8E"/>
                                              </a:solidFill>
                                              <a:latin typeface="Cambria Math" panose="02040503050406030204" pitchFamily="18" charset="0"/>
                                            </a:rPr>
                                            <m:t>𝟏</m:t>
                                          </m:r>
                                        </m:num>
                                        <m:den>
                                          <m:r>
                                            <a:rPr lang="ca-ES" sz="2400" b="1" i="1" smtClean="0">
                                              <a:solidFill>
                                                <a:srgbClr val="0C2B8E"/>
                                              </a:solidFill>
                                              <a:latin typeface="Cambria Math" panose="02040503050406030204" pitchFamily="18" charset="0"/>
                                            </a:rPr>
                                            <m:t>𝟓</m:t>
                                          </m:r>
                                        </m:den>
                                      </m:f>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𝟑</m:t>
                                      </m:r>
                                    </m:sub>
                                  </m:sSub>
                                </m:e>
                              </m:eqArr>
                            </m:lim>
                          </m:limLow>
                        </m:fName>
                        <m:e>
                          <m:r>
                            <a:rPr lang="ca-ES" sz="2400" b="0" i="1" smtClean="0">
                              <a:solidFill>
                                <a:srgbClr val="0C2B8E"/>
                              </a:solidFill>
                              <a:latin typeface="Cambria Math" panose="02040503050406030204" pitchFamily="18" charset="0"/>
                            </a:rPr>
                            <m:t> </m:t>
                          </m:r>
                        </m:e>
                      </m:func>
                    </m:oMath>
                  </m:oMathPara>
                </a14:m>
                <a:endParaRPr lang="ca-ES" sz="2800" dirty="0"/>
              </a:p>
            </p:txBody>
          </p:sp>
        </mc:Choice>
        <mc:Fallback xmlns="">
          <p:sp>
            <p:nvSpPr>
              <p:cNvPr id="42" name="Retângulo 41">
                <a:extLst>
                  <a:ext uri="{FF2B5EF4-FFF2-40B4-BE49-F238E27FC236}">
                    <a16:creationId xmlns:a16="http://schemas.microsoft.com/office/drawing/2014/main" id="{91665823-F428-4EB2-A779-4D56B158B663}"/>
                  </a:ext>
                </a:extLst>
              </p:cNvPr>
              <p:cNvSpPr>
                <a:spLocks noRot="1" noChangeAspect="1" noMove="1" noResize="1" noEditPoints="1" noAdjustHandles="1" noChangeArrowheads="1" noChangeShapeType="1" noTextEdit="1"/>
              </p:cNvSpPr>
              <p:nvPr/>
            </p:nvSpPr>
            <p:spPr>
              <a:xfrm>
                <a:off x="5582632" y="2115188"/>
                <a:ext cx="1248419" cy="1271758"/>
              </a:xfrm>
              <a:prstGeom prst="rect">
                <a:avLst/>
              </a:prstGeom>
              <a:blipFill>
                <a:blip r:embed="rId15"/>
                <a:stretch>
                  <a:fillRect b="-2392"/>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9" name="Retângulo 48">
                <a:extLst>
                  <a:ext uri="{FF2B5EF4-FFF2-40B4-BE49-F238E27FC236}">
                    <a16:creationId xmlns:a16="http://schemas.microsoft.com/office/drawing/2014/main" id="{F1033321-5AA1-4319-AD76-D3B8C31CDA72}"/>
                  </a:ext>
                </a:extLst>
              </p:cNvPr>
              <p:cNvSpPr/>
              <p:nvPr/>
            </p:nvSpPr>
            <p:spPr>
              <a:xfrm>
                <a:off x="6626642" y="1855268"/>
                <a:ext cx="2962927"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−7</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9</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49" name="Retângulo 48">
                <a:extLst>
                  <a:ext uri="{FF2B5EF4-FFF2-40B4-BE49-F238E27FC236}">
                    <a16:creationId xmlns:a16="http://schemas.microsoft.com/office/drawing/2014/main" id="{F1033321-5AA1-4319-AD76-D3B8C31CDA72}"/>
                  </a:ext>
                </a:extLst>
              </p:cNvPr>
              <p:cNvSpPr>
                <a:spLocks noRot="1" noChangeAspect="1" noMove="1" noResize="1" noEditPoints="1" noAdjustHandles="1" noChangeArrowheads="1" noChangeShapeType="1" noTextEdit="1"/>
              </p:cNvSpPr>
              <p:nvPr/>
            </p:nvSpPr>
            <p:spPr>
              <a:xfrm>
                <a:off x="6626642" y="1855268"/>
                <a:ext cx="2962927" cy="1126975"/>
              </a:xfrm>
              <a:prstGeom prst="rect">
                <a:avLst/>
              </a:prstGeom>
              <a:blipFill>
                <a:blip r:embed="rId16"/>
                <a:stretch>
                  <a:fillRect/>
                </a:stretch>
              </a:blipFill>
            </p:spPr>
            <p:txBody>
              <a:bodyPr/>
              <a:lstStyle/>
              <a:p>
                <a:r>
                  <a:rPr lang="ca-ES">
                    <a:noFill/>
                  </a:rPr>
                  <a:t> </a:t>
                </a:r>
              </a:p>
            </p:txBody>
          </p:sp>
        </mc:Fallback>
      </mc:AlternateContent>
      <p:sp>
        <p:nvSpPr>
          <p:cNvPr id="56" name="Retângulo 55">
            <a:extLst>
              <a:ext uri="{FF2B5EF4-FFF2-40B4-BE49-F238E27FC236}">
                <a16:creationId xmlns:a16="http://schemas.microsoft.com/office/drawing/2014/main" id="{C95CCCB4-03F7-4D8B-B601-4179E0737002}"/>
              </a:ext>
            </a:extLst>
          </p:cNvPr>
          <p:cNvSpPr/>
          <p:nvPr/>
        </p:nvSpPr>
        <p:spPr>
          <a:xfrm>
            <a:off x="7382624" y="2154580"/>
            <a:ext cx="277718" cy="275132"/>
          </a:xfrm>
          <a:prstGeom prst="rect">
            <a:avLst/>
          </a:prstGeom>
          <a:noFill/>
          <a:ln w="1905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63" name="Conexão reta unidirecional 62">
            <a:extLst>
              <a:ext uri="{FF2B5EF4-FFF2-40B4-BE49-F238E27FC236}">
                <a16:creationId xmlns:a16="http://schemas.microsoft.com/office/drawing/2014/main" id="{5EF5B0A9-19EE-40DA-A68B-70DEC4781B0C}"/>
              </a:ext>
            </a:extLst>
          </p:cNvPr>
          <p:cNvCxnSpPr>
            <a:cxnSpLocks/>
          </p:cNvCxnSpPr>
          <p:nvPr/>
        </p:nvCxnSpPr>
        <p:spPr>
          <a:xfrm flipH="1">
            <a:off x="7660342" y="1776165"/>
            <a:ext cx="96643" cy="339023"/>
          </a:xfrm>
          <a:prstGeom prst="straightConnector1">
            <a:avLst/>
          </a:prstGeom>
          <a:ln w="19050">
            <a:solidFill>
              <a:srgbClr val="29A6FF"/>
            </a:solidFill>
            <a:tailEnd type="triangle"/>
          </a:ln>
        </p:spPr>
        <p:style>
          <a:lnRef idx="1">
            <a:schemeClr val="accent1"/>
          </a:lnRef>
          <a:fillRef idx="0">
            <a:schemeClr val="accent1"/>
          </a:fillRef>
          <a:effectRef idx="0">
            <a:schemeClr val="accent1"/>
          </a:effectRef>
          <a:fontRef idx="minor">
            <a:schemeClr val="tx1"/>
          </a:fontRef>
        </p:style>
      </p:cxnSp>
      <p:sp>
        <p:nvSpPr>
          <p:cNvPr id="64" name="Retângulo 63">
            <a:extLst>
              <a:ext uri="{FF2B5EF4-FFF2-40B4-BE49-F238E27FC236}">
                <a16:creationId xmlns:a16="http://schemas.microsoft.com/office/drawing/2014/main" id="{FAB63A2D-42CE-4309-95CE-2BA747813179}"/>
              </a:ext>
            </a:extLst>
          </p:cNvPr>
          <p:cNvSpPr/>
          <p:nvPr/>
        </p:nvSpPr>
        <p:spPr>
          <a:xfrm>
            <a:off x="7419649" y="1467018"/>
            <a:ext cx="787267" cy="369332"/>
          </a:xfrm>
          <a:prstGeom prst="rect">
            <a:avLst/>
          </a:prstGeom>
        </p:spPr>
        <p:txBody>
          <a:bodyPr wrap="none">
            <a:spAutoFit/>
          </a:bodyPr>
          <a:lstStyle/>
          <a:p>
            <a:r>
              <a:rPr lang="ca-ES" b="1" dirty="0" err="1">
                <a:solidFill>
                  <a:srgbClr val="29A6FF"/>
                </a:solidFill>
              </a:rPr>
              <a:t>Pivote</a:t>
            </a:r>
            <a:endParaRPr lang="ca-ES" dirty="0">
              <a:solidFill>
                <a:srgbClr val="29A6FF"/>
              </a:solidFill>
            </a:endParaRPr>
          </a:p>
        </p:txBody>
      </p:sp>
      <mc:AlternateContent xmlns:mc="http://schemas.openxmlformats.org/markup-compatibility/2006" xmlns:a14="http://schemas.microsoft.com/office/drawing/2010/main">
        <mc:Choice Requires="a14">
          <p:sp>
            <p:nvSpPr>
              <p:cNvPr id="66" name="Retângulo 65">
                <a:extLst>
                  <a:ext uri="{FF2B5EF4-FFF2-40B4-BE49-F238E27FC236}">
                    <a16:creationId xmlns:a16="http://schemas.microsoft.com/office/drawing/2014/main" id="{4BB999C9-9280-4C49-9BB7-35DDE75F0341}"/>
                  </a:ext>
                </a:extLst>
              </p:cNvPr>
              <p:cNvSpPr/>
              <p:nvPr/>
            </p:nvSpPr>
            <p:spPr>
              <a:xfrm>
                <a:off x="5247879" y="3807155"/>
                <a:ext cx="1676100" cy="8706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ca-ES" sz="2400" i="1" smtClean="0">
                              <a:solidFill>
                                <a:srgbClr val="0C2B8E"/>
                              </a:solidFill>
                              <a:latin typeface="Cambria Math" panose="02040503050406030204" pitchFamily="18" charset="0"/>
                            </a:rPr>
                          </m:ctrlPr>
                        </m:funcPr>
                        <m:fName>
                          <m:limLow>
                            <m:limLowPr>
                              <m:ctrlPr>
                                <a:rPr lang="ca-ES" sz="2400" i="1" smtClean="0">
                                  <a:solidFill>
                                    <a:srgbClr val="0C2B8E"/>
                                  </a:solidFill>
                                  <a:latin typeface="Cambria Math" panose="02040503050406030204" pitchFamily="18" charset="0"/>
                                </a:rPr>
                              </m:ctrlPr>
                            </m:limLowPr>
                            <m:e>
                              <m:r>
                                <a:rPr lang="ca-ES" sz="2400" i="1" smtClean="0">
                                  <a:solidFill>
                                    <a:srgbClr val="0C2B8E"/>
                                  </a:solidFill>
                                  <a:latin typeface="Cambria Math" panose="02040503050406030204" pitchFamily="18" charset="0"/>
                                  <a:ea typeface="Cambria Math" panose="02040503050406030204" pitchFamily="18" charset="0"/>
                                </a:rPr>
                                <m:t>~</m:t>
                              </m:r>
                            </m:e>
                            <m:lim>
                              <m:eqArr>
                                <m:eqArrPr>
                                  <m:ctrlPr>
                                    <a:rPr lang="ca-ES" sz="2400" b="1" i="1" smtClean="0">
                                      <a:solidFill>
                                        <a:srgbClr val="0C2B8E"/>
                                      </a:solidFill>
                                      <a:latin typeface="Cambria Math" panose="02040503050406030204" pitchFamily="18" charset="0"/>
                                    </a:rPr>
                                  </m:ctrlPr>
                                </m:eqArrPr>
                                <m:e>
                                  <m:sSub>
                                    <m:sSubPr>
                                      <m:ctrlPr>
                                        <a:rPr lang="ca-ES" sz="2400" b="1" i="1" smtClean="0">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𝟑</m:t>
                                      </m:r>
                                    </m:sub>
                                  </m:sSub>
                                  <m:r>
                                    <a:rPr lang="ca-ES" sz="2400" b="1" i="1" smtClean="0">
                                      <a:solidFill>
                                        <a:srgbClr val="0C2B8E"/>
                                      </a:solidFill>
                                      <a:latin typeface="Cambria Math" panose="02040503050406030204" pitchFamily="18" charset="0"/>
                                      <a:ea typeface="Cambria Math" panose="02040503050406030204" pitchFamily="18" charset="0"/>
                                    </a:rPr>
                                    <m:t>←</m:t>
                                  </m:r>
                                  <m:sSub>
                                    <m:sSubPr>
                                      <m:ctrlPr>
                                        <a:rPr lang="ca-ES" sz="2400" b="1" i="1">
                                          <a:solidFill>
                                            <a:srgbClr val="0C2B8E"/>
                                          </a:solidFill>
                                          <a:latin typeface="Cambria Math" panose="02040503050406030204" pitchFamily="18" charset="0"/>
                                        </a:rPr>
                                      </m:ctrlPr>
                                    </m:sSubPr>
                                    <m:e>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a:solidFill>
                                                <a:srgbClr val="0C2B8E"/>
                                              </a:solidFill>
                                              <a:latin typeface="Cambria Math" panose="02040503050406030204" pitchFamily="18" charset="0"/>
                                            </a:rPr>
                                            <m:t>𝟑</m:t>
                                          </m:r>
                                        </m:sub>
                                      </m:sSub>
                                      <m:r>
                                        <a:rPr lang="ca-ES" sz="2400" b="1" i="1" smtClean="0">
                                          <a:solidFill>
                                            <a:srgbClr val="0C2B8E"/>
                                          </a:solidFill>
                                          <a:latin typeface="Cambria Math" panose="02040503050406030204" pitchFamily="18" charset="0"/>
                                        </a:rPr>
                                        <m:t>−</m:t>
                                      </m:r>
                                      <m:r>
                                        <a:rPr lang="ca-ES" sz="2400" b="1" i="1" smtClean="0">
                                          <a:solidFill>
                                            <a:srgbClr val="0C2B8E"/>
                                          </a:solidFill>
                                          <a:latin typeface="Cambria Math" panose="02040503050406030204" pitchFamily="18" charset="0"/>
                                        </a:rPr>
                                        <m:t>𝑭</m:t>
                                      </m:r>
                                    </m:e>
                                    <m:sub>
                                      <m:r>
                                        <a:rPr lang="ca-ES" sz="2400" b="1" i="1">
                                          <a:solidFill>
                                            <a:srgbClr val="0C2B8E"/>
                                          </a:solidFill>
                                          <a:latin typeface="Cambria Math" panose="02040503050406030204" pitchFamily="18" charset="0"/>
                                        </a:rPr>
                                        <m:t>𝟐</m:t>
                                      </m:r>
                                    </m:sub>
                                  </m:sSub>
                                </m:e>
                                <m:e>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𝟒</m:t>
                                      </m:r>
                                    </m:sub>
                                  </m:sSub>
                                  <m:r>
                                    <a:rPr lang="ca-ES" sz="2400" b="1" i="1" smtClean="0">
                                      <a:solidFill>
                                        <a:srgbClr val="0C2B8E"/>
                                      </a:solidFill>
                                      <a:latin typeface="Cambria Math" panose="02040503050406030204" pitchFamily="18" charset="0"/>
                                      <a:ea typeface="Cambria Math" panose="02040503050406030204" pitchFamily="18" charset="0"/>
                                    </a:rPr>
                                    <m:t>←</m:t>
                                  </m:r>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𝟒</m:t>
                                      </m:r>
                                    </m:sub>
                                  </m:sSub>
                                  <m:r>
                                    <a:rPr lang="ca-ES" sz="2400" b="1" i="1" smtClean="0">
                                      <a:solidFill>
                                        <a:srgbClr val="0C2B8E"/>
                                      </a:solidFill>
                                      <a:latin typeface="Cambria Math" panose="02040503050406030204" pitchFamily="18" charset="0"/>
                                    </a:rPr>
                                    <m:t>+</m:t>
                                  </m:r>
                                  <m:r>
                                    <a:rPr lang="ca-ES" sz="2400" b="1" i="1" smtClean="0">
                                      <a:solidFill>
                                        <a:srgbClr val="0C2B8E"/>
                                      </a:solidFill>
                                      <a:latin typeface="Cambria Math" panose="02040503050406030204" pitchFamily="18" charset="0"/>
                                    </a:rPr>
                                    <m:t>𝟑</m:t>
                                  </m:r>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𝟐</m:t>
                                      </m:r>
                                    </m:sub>
                                  </m:sSub>
                                </m:e>
                              </m:eqArr>
                            </m:lim>
                          </m:limLow>
                        </m:fName>
                        <m:e>
                          <m:r>
                            <a:rPr lang="ca-ES" sz="2400" b="0" i="1" smtClean="0">
                              <a:solidFill>
                                <a:srgbClr val="0C2B8E"/>
                              </a:solidFill>
                              <a:latin typeface="Cambria Math" panose="02040503050406030204" pitchFamily="18" charset="0"/>
                            </a:rPr>
                            <m:t> </m:t>
                          </m:r>
                        </m:e>
                      </m:func>
                    </m:oMath>
                  </m:oMathPara>
                </a14:m>
                <a:endParaRPr lang="ca-ES" sz="2800" dirty="0"/>
              </a:p>
            </p:txBody>
          </p:sp>
        </mc:Choice>
        <mc:Fallback xmlns="">
          <p:sp>
            <p:nvSpPr>
              <p:cNvPr id="66" name="Retângulo 65">
                <a:extLst>
                  <a:ext uri="{FF2B5EF4-FFF2-40B4-BE49-F238E27FC236}">
                    <a16:creationId xmlns:a16="http://schemas.microsoft.com/office/drawing/2014/main" id="{4BB999C9-9280-4C49-9BB7-35DDE75F0341}"/>
                  </a:ext>
                </a:extLst>
              </p:cNvPr>
              <p:cNvSpPr>
                <a:spLocks noRot="1" noChangeAspect="1" noMove="1" noResize="1" noEditPoints="1" noAdjustHandles="1" noChangeArrowheads="1" noChangeShapeType="1" noTextEdit="1"/>
              </p:cNvSpPr>
              <p:nvPr/>
            </p:nvSpPr>
            <p:spPr>
              <a:xfrm>
                <a:off x="5247879" y="3807155"/>
                <a:ext cx="1676100" cy="870623"/>
              </a:xfrm>
              <a:prstGeom prst="rect">
                <a:avLst/>
              </a:prstGeom>
              <a:blipFill>
                <a:blip r:embed="rId17"/>
                <a:stretch>
                  <a:fillRect b="-1408"/>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68" name="Retângulo 67">
                <a:extLst>
                  <a:ext uri="{FF2B5EF4-FFF2-40B4-BE49-F238E27FC236}">
                    <a16:creationId xmlns:a16="http://schemas.microsoft.com/office/drawing/2014/main" id="{71BD3706-7824-4D47-94C7-6CA2C08395C7}"/>
                  </a:ext>
                </a:extLst>
              </p:cNvPr>
              <p:cNvSpPr/>
              <p:nvPr/>
            </p:nvSpPr>
            <p:spPr>
              <a:xfrm>
                <a:off x="6639076" y="3686258"/>
                <a:ext cx="2841098"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5</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−7</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68" name="Retângulo 67">
                <a:extLst>
                  <a:ext uri="{FF2B5EF4-FFF2-40B4-BE49-F238E27FC236}">
                    <a16:creationId xmlns:a16="http://schemas.microsoft.com/office/drawing/2014/main" id="{71BD3706-7824-4D47-94C7-6CA2C08395C7}"/>
                  </a:ext>
                </a:extLst>
              </p:cNvPr>
              <p:cNvSpPr>
                <a:spLocks noRot="1" noChangeAspect="1" noMove="1" noResize="1" noEditPoints="1" noAdjustHandles="1" noChangeArrowheads="1" noChangeShapeType="1" noTextEdit="1"/>
              </p:cNvSpPr>
              <p:nvPr/>
            </p:nvSpPr>
            <p:spPr>
              <a:xfrm>
                <a:off x="6639076" y="3686258"/>
                <a:ext cx="2841098" cy="1126975"/>
              </a:xfrm>
              <a:prstGeom prst="rect">
                <a:avLst/>
              </a:prstGeom>
              <a:blipFill>
                <a:blip r:embed="rId18"/>
                <a:stretch>
                  <a:fillRect/>
                </a:stretch>
              </a:blipFill>
            </p:spPr>
            <p:txBody>
              <a:bodyPr/>
              <a:lstStyle/>
              <a:p>
                <a:r>
                  <a:rPr lang="ca-ES">
                    <a:noFill/>
                  </a:rPr>
                  <a:t> </a:t>
                </a:r>
              </a:p>
            </p:txBody>
          </p:sp>
        </mc:Fallback>
      </mc:AlternateContent>
      <p:sp>
        <p:nvSpPr>
          <p:cNvPr id="69" name="Retângulo 68">
            <a:extLst>
              <a:ext uri="{FF2B5EF4-FFF2-40B4-BE49-F238E27FC236}">
                <a16:creationId xmlns:a16="http://schemas.microsoft.com/office/drawing/2014/main" id="{A7648491-31BF-4EAE-9925-5BF9038F7B04}"/>
              </a:ext>
            </a:extLst>
          </p:cNvPr>
          <p:cNvSpPr/>
          <p:nvPr/>
        </p:nvSpPr>
        <p:spPr>
          <a:xfrm>
            <a:off x="2287658" y="3438376"/>
            <a:ext cx="3808342" cy="646331"/>
          </a:xfrm>
          <a:prstGeom prst="rect">
            <a:avLst/>
          </a:prstGeom>
        </p:spPr>
        <p:txBody>
          <a:bodyPr wrap="square">
            <a:spAutoFit/>
          </a:bodyPr>
          <a:lstStyle/>
          <a:p>
            <a:pPr algn="just"/>
            <a:r>
              <a:rPr lang="es-ES" dirty="0">
                <a:solidFill>
                  <a:srgbClr val="0C2B8E"/>
                </a:solidFill>
              </a:rPr>
              <a:t>Ahora, ¡</a:t>
            </a:r>
            <a:r>
              <a:rPr lang="es-ES" b="1" dirty="0">
                <a:solidFill>
                  <a:srgbClr val="0C2B8E"/>
                </a:solidFill>
              </a:rPr>
              <a:t>no hay manera de crear una entrada principal en la columna 3</a:t>
            </a:r>
            <a:r>
              <a:rPr lang="es-ES" dirty="0">
                <a:solidFill>
                  <a:srgbClr val="0C2B8E"/>
                </a:solidFill>
              </a:rPr>
              <a:t>! ...</a:t>
            </a:r>
            <a:endParaRPr lang="ca-ES" b="1" dirty="0">
              <a:solidFill>
                <a:srgbClr val="0C2B8E"/>
              </a:solidFill>
            </a:endParaRPr>
          </a:p>
        </p:txBody>
      </p:sp>
      <p:sp>
        <p:nvSpPr>
          <p:cNvPr id="70" name="Retângulo 69">
            <a:extLst>
              <a:ext uri="{FF2B5EF4-FFF2-40B4-BE49-F238E27FC236}">
                <a16:creationId xmlns:a16="http://schemas.microsoft.com/office/drawing/2014/main" id="{33AC7AD3-2229-48E1-95D8-961AFB751173}"/>
              </a:ext>
            </a:extLst>
          </p:cNvPr>
          <p:cNvSpPr/>
          <p:nvPr/>
        </p:nvSpPr>
        <p:spPr>
          <a:xfrm>
            <a:off x="2331200" y="4654967"/>
            <a:ext cx="2871849" cy="1477328"/>
          </a:xfrm>
          <a:prstGeom prst="rect">
            <a:avLst/>
          </a:prstGeom>
        </p:spPr>
        <p:txBody>
          <a:bodyPr wrap="square">
            <a:spAutoFit/>
          </a:bodyPr>
          <a:lstStyle/>
          <a:p>
            <a:pPr algn="just"/>
            <a:r>
              <a:rPr lang="ca-ES" dirty="0" err="1">
                <a:solidFill>
                  <a:srgbClr val="0C2B8E"/>
                </a:solidFill>
              </a:rPr>
              <a:t>Sin</a:t>
            </a:r>
            <a:r>
              <a:rPr lang="ca-ES" dirty="0">
                <a:solidFill>
                  <a:srgbClr val="0C2B8E"/>
                </a:solidFill>
              </a:rPr>
              <a:t> embargo, si </a:t>
            </a:r>
            <a:r>
              <a:rPr lang="ca-ES" u="sng" dirty="0" err="1">
                <a:solidFill>
                  <a:srgbClr val="0C2B8E"/>
                </a:solidFill>
              </a:rPr>
              <a:t>intercambiamos</a:t>
            </a:r>
            <a:r>
              <a:rPr lang="ca-ES" u="sng" dirty="0">
                <a:solidFill>
                  <a:srgbClr val="0C2B8E"/>
                </a:solidFill>
              </a:rPr>
              <a:t> las </a:t>
            </a:r>
            <a:r>
              <a:rPr lang="ca-ES" u="sng" dirty="0" err="1">
                <a:solidFill>
                  <a:srgbClr val="0C2B8E"/>
                </a:solidFill>
              </a:rPr>
              <a:t>filas</a:t>
            </a:r>
            <a:r>
              <a:rPr lang="ca-ES" u="sng" dirty="0">
                <a:solidFill>
                  <a:srgbClr val="0C2B8E"/>
                </a:solidFill>
              </a:rPr>
              <a:t> 3 y 4</a:t>
            </a:r>
            <a:r>
              <a:rPr lang="ca-ES" dirty="0">
                <a:solidFill>
                  <a:srgbClr val="0C2B8E"/>
                </a:solidFill>
              </a:rPr>
              <a:t>, </a:t>
            </a:r>
            <a:r>
              <a:rPr lang="ca-ES" b="1" dirty="0" err="1">
                <a:solidFill>
                  <a:srgbClr val="0C2B8E"/>
                </a:solidFill>
              </a:rPr>
              <a:t>podemos</a:t>
            </a:r>
            <a:r>
              <a:rPr lang="ca-ES" b="1" dirty="0">
                <a:solidFill>
                  <a:srgbClr val="0C2B8E"/>
                </a:solidFill>
              </a:rPr>
              <a:t> </a:t>
            </a:r>
            <a:r>
              <a:rPr lang="ca-ES" b="1" dirty="0" err="1">
                <a:solidFill>
                  <a:srgbClr val="0C2B8E"/>
                </a:solidFill>
              </a:rPr>
              <a:t>producir</a:t>
            </a:r>
            <a:r>
              <a:rPr lang="ca-ES" b="1" dirty="0">
                <a:solidFill>
                  <a:srgbClr val="0C2B8E"/>
                </a:solidFill>
              </a:rPr>
              <a:t> una entrada principal en la columna 4</a:t>
            </a:r>
            <a:r>
              <a:rPr lang="ca-ES" dirty="0">
                <a:solidFill>
                  <a:srgbClr val="0C2B8E"/>
                </a:solidFill>
              </a:rPr>
              <a:t>. Por lo </a:t>
            </a:r>
            <a:r>
              <a:rPr lang="ca-ES" dirty="0" err="1">
                <a:solidFill>
                  <a:srgbClr val="0C2B8E"/>
                </a:solidFill>
              </a:rPr>
              <a:t>tanto</a:t>
            </a:r>
            <a:r>
              <a:rPr lang="ca-ES" dirty="0">
                <a:solidFill>
                  <a:srgbClr val="0C2B8E"/>
                </a:solidFill>
              </a:rPr>
              <a:t>:</a:t>
            </a:r>
          </a:p>
        </p:txBody>
      </p:sp>
      <mc:AlternateContent xmlns:mc="http://schemas.openxmlformats.org/markup-compatibility/2006" xmlns:a14="http://schemas.microsoft.com/office/drawing/2010/main">
        <mc:Choice Requires="a14">
          <p:sp>
            <p:nvSpPr>
              <p:cNvPr id="71" name="Retângulo 70">
                <a:extLst>
                  <a:ext uri="{FF2B5EF4-FFF2-40B4-BE49-F238E27FC236}">
                    <a16:creationId xmlns:a16="http://schemas.microsoft.com/office/drawing/2014/main" id="{A66F50D7-905D-44FE-A0AD-029A9A3F22F9}"/>
                  </a:ext>
                </a:extLst>
              </p:cNvPr>
              <p:cNvSpPr/>
              <p:nvPr/>
            </p:nvSpPr>
            <p:spPr>
              <a:xfrm>
                <a:off x="5603086" y="5286972"/>
                <a:ext cx="1133002" cy="6734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ca-ES" sz="2400" i="1" smtClean="0">
                              <a:solidFill>
                                <a:srgbClr val="0C2B8E"/>
                              </a:solidFill>
                              <a:latin typeface="Cambria Math" panose="02040503050406030204" pitchFamily="18" charset="0"/>
                            </a:rPr>
                          </m:ctrlPr>
                        </m:funcPr>
                        <m:fName>
                          <m:limLow>
                            <m:limLowPr>
                              <m:ctrlPr>
                                <a:rPr lang="ca-ES" sz="2400" i="1" smtClean="0">
                                  <a:solidFill>
                                    <a:srgbClr val="0C2B8E"/>
                                  </a:solidFill>
                                  <a:latin typeface="Cambria Math" panose="02040503050406030204" pitchFamily="18" charset="0"/>
                                </a:rPr>
                              </m:ctrlPr>
                            </m:limLowPr>
                            <m:e>
                              <m:r>
                                <a:rPr lang="ca-ES" sz="2400" i="1" smtClean="0">
                                  <a:solidFill>
                                    <a:srgbClr val="0C2B8E"/>
                                  </a:solidFill>
                                  <a:latin typeface="Cambria Math" panose="02040503050406030204" pitchFamily="18" charset="0"/>
                                  <a:ea typeface="Cambria Math" panose="02040503050406030204" pitchFamily="18" charset="0"/>
                                </a:rPr>
                                <m:t>~</m:t>
                              </m:r>
                            </m:e>
                            <m:lim>
                              <m:eqArr>
                                <m:eqArrPr>
                                  <m:ctrlPr>
                                    <a:rPr lang="ca-ES" sz="2400" b="1" i="1" smtClean="0">
                                      <a:solidFill>
                                        <a:srgbClr val="0C2B8E"/>
                                      </a:solidFill>
                                      <a:latin typeface="Cambria Math" panose="02040503050406030204" pitchFamily="18" charset="0"/>
                                    </a:rPr>
                                  </m:ctrlPr>
                                </m:eqArrPr>
                                <m:e>
                                  <m:sSub>
                                    <m:sSubPr>
                                      <m:ctrlPr>
                                        <a:rPr lang="ca-ES" sz="2400" b="1" i="1" smtClean="0">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𝟑</m:t>
                                      </m:r>
                                    </m:sub>
                                  </m:sSub>
                                  <m:r>
                                    <a:rPr lang="ca-ES" sz="2400" b="1" i="1" smtClean="0">
                                      <a:solidFill>
                                        <a:srgbClr val="0C2B8E"/>
                                      </a:solidFill>
                                      <a:latin typeface="Cambria Math" panose="02040503050406030204" pitchFamily="18" charset="0"/>
                                      <a:ea typeface="Cambria Math" panose="02040503050406030204" pitchFamily="18" charset="0"/>
                                    </a:rPr>
                                    <m:t>↔</m:t>
                                  </m:r>
                                  <m:sSub>
                                    <m:sSubPr>
                                      <m:ctrlPr>
                                        <a:rPr lang="ca-ES" sz="2400" b="1" i="1">
                                          <a:solidFill>
                                            <a:srgbClr val="0C2B8E"/>
                                          </a:solidFill>
                                          <a:latin typeface="Cambria Math" panose="02040503050406030204" pitchFamily="18" charset="0"/>
                                        </a:rPr>
                                      </m:ctrlPr>
                                    </m:sSubPr>
                                    <m:e>
                                      <m:r>
                                        <a:rPr lang="ca-ES" sz="2400" b="1" i="1" smtClean="0">
                                          <a:solidFill>
                                            <a:srgbClr val="0C2B8E"/>
                                          </a:solidFill>
                                          <a:latin typeface="Cambria Math" panose="02040503050406030204" pitchFamily="18" charset="0"/>
                                        </a:rPr>
                                        <m:t>𝑭</m:t>
                                      </m:r>
                                    </m:e>
                                    <m:sub>
                                      <m:r>
                                        <a:rPr lang="ca-ES" sz="2400" b="1" i="1" smtClean="0">
                                          <a:solidFill>
                                            <a:srgbClr val="0C2B8E"/>
                                          </a:solidFill>
                                          <a:latin typeface="Cambria Math" panose="02040503050406030204" pitchFamily="18" charset="0"/>
                                        </a:rPr>
                                        <m:t>𝟒</m:t>
                                      </m:r>
                                    </m:sub>
                                  </m:sSub>
                                </m:e>
                                <m:e>
                                  <m:r>
                                    <a:rPr lang="ca-ES" sz="2400" b="1" i="1" smtClean="0">
                                      <a:solidFill>
                                        <a:srgbClr val="0C2B8E"/>
                                      </a:solidFill>
                                      <a:latin typeface="Cambria Math" panose="02040503050406030204" pitchFamily="18" charset="0"/>
                                    </a:rPr>
                                    <m:t> </m:t>
                                  </m:r>
                                </m:e>
                              </m:eqArr>
                            </m:lim>
                          </m:limLow>
                        </m:fName>
                        <m:e>
                          <m:r>
                            <a:rPr lang="ca-ES" sz="2400" b="0" i="1" smtClean="0">
                              <a:solidFill>
                                <a:srgbClr val="0C2B8E"/>
                              </a:solidFill>
                              <a:latin typeface="Cambria Math" panose="02040503050406030204" pitchFamily="18" charset="0"/>
                            </a:rPr>
                            <m:t> </m:t>
                          </m:r>
                        </m:e>
                      </m:func>
                    </m:oMath>
                  </m:oMathPara>
                </a14:m>
                <a:endParaRPr lang="ca-ES" sz="2800" dirty="0"/>
              </a:p>
            </p:txBody>
          </p:sp>
        </mc:Choice>
        <mc:Fallback xmlns="">
          <p:sp>
            <p:nvSpPr>
              <p:cNvPr id="71" name="Retângulo 70">
                <a:extLst>
                  <a:ext uri="{FF2B5EF4-FFF2-40B4-BE49-F238E27FC236}">
                    <a16:creationId xmlns:a16="http://schemas.microsoft.com/office/drawing/2014/main" id="{A66F50D7-905D-44FE-A0AD-029A9A3F22F9}"/>
                  </a:ext>
                </a:extLst>
              </p:cNvPr>
              <p:cNvSpPr>
                <a:spLocks noRot="1" noChangeAspect="1" noMove="1" noResize="1" noEditPoints="1" noAdjustHandles="1" noChangeArrowheads="1" noChangeShapeType="1" noTextEdit="1"/>
              </p:cNvSpPr>
              <p:nvPr/>
            </p:nvSpPr>
            <p:spPr>
              <a:xfrm>
                <a:off x="5603086" y="5286972"/>
                <a:ext cx="1133002" cy="673454"/>
              </a:xfrm>
              <a:prstGeom prst="rect">
                <a:avLst/>
              </a:prstGeom>
              <a:blipFill>
                <a:blip r:embed="rId1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2" name="Retângulo 71">
                <a:extLst>
                  <a:ext uri="{FF2B5EF4-FFF2-40B4-BE49-F238E27FC236}">
                    <a16:creationId xmlns:a16="http://schemas.microsoft.com/office/drawing/2014/main" id="{72A9B220-0694-44E9-B945-CF601243BCAA}"/>
                  </a:ext>
                </a:extLst>
              </p:cNvPr>
              <p:cNvSpPr/>
              <p:nvPr/>
            </p:nvSpPr>
            <p:spPr>
              <a:xfrm>
                <a:off x="6639076" y="5109237"/>
                <a:ext cx="2841098"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−7</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72" name="Retângulo 71">
                <a:extLst>
                  <a:ext uri="{FF2B5EF4-FFF2-40B4-BE49-F238E27FC236}">
                    <a16:creationId xmlns:a16="http://schemas.microsoft.com/office/drawing/2014/main" id="{72A9B220-0694-44E9-B945-CF601243BCAA}"/>
                  </a:ext>
                </a:extLst>
              </p:cNvPr>
              <p:cNvSpPr>
                <a:spLocks noRot="1" noChangeAspect="1" noMove="1" noResize="1" noEditPoints="1" noAdjustHandles="1" noChangeArrowheads="1" noChangeShapeType="1" noTextEdit="1"/>
              </p:cNvSpPr>
              <p:nvPr/>
            </p:nvSpPr>
            <p:spPr>
              <a:xfrm>
                <a:off x="6639076" y="5109237"/>
                <a:ext cx="2841098" cy="1126975"/>
              </a:xfrm>
              <a:prstGeom prst="rect">
                <a:avLst/>
              </a:prstGeom>
              <a:blipFill>
                <a:blip r:embed="rId20"/>
                <a:stretch>
                  <a:fillRect/>
                </a:stretch>
              </a:blipFill>
            </p:spPr>
            <p:txBody>
              <a:bodyPr/>
              <a:lstStyle/>
              <a:p>
                <a:r>
                  <a:rPr lang="ca-ES">
                    <a:noFill/>
                  </a:rPr>
                  <a:t> </a:t>
                </a:r>
              </a:p>
            </p:txBody>
          </p:sp>
        </mc:Fallback>
      </mc:AlternateContent>
      <p:sp>
        <p:nvSpPr>
          <p:cNvPr id="37" name="Retângulo 36">
            <a:extLst>
              <a:ext uri="{FF2B5EF4-FFF2-40B4-BE49-F238E27FC236}">
                <a16:creationId xmlns:a16="http://schemas.microsoft.com/office/drawing/2014/main" id="{B0BDCA0D-94A0-400B-8B2C-B27504A0C5D7}"/>
              </a:ext>
            </a:extLst>
          </p:cNvPr>
          <p:cNvSpPr/>
          <p:nvPr/>
        </p:nvSpPr>
        <p:spPr>
          <a:xfrm>
            <a:off x="2374775" y="1034600"/>
            <a:ext cx="9197157" cy="369332"/>
          </a:xfrm>
          <a:prstGeom prst="rect">
            <a:avLst/>
          </a:prstGeom>
        </p:spPr>
        <p:txBody>
          <a:bodyPr wrap="square">
            <a:spAutoFit/>
          </a:bodyPr>
          <a:lstStyle/>
          <a:p>
            <a:pPr algn="just"/>
            <a:r>
              <a:rPr lang="es-ES" dirty="0">
                <a:solidFill>
                  <a:srgbClr val="0C2B8E"/>
                </a:solidFill>
              </a:rPr>
              <a:t>Finalmente, hemos reducido A </a:t>
            </a:r>
            <a:r>
              <a:rPr lang="es-ES" dirty="0" err="1">
                <a:solidFill>
                  <a:srgbClr val="0C2B8E"/>
                </a:solidFill>
              </a:rPr>
              <a:t>a</a:t>
            </a:r>
            <a:r>
              <a:rPr lang="es-ES" dirty="0">
                <a:solidFill>
                  <a:srgbClr val="0C2B8E"/>
                </a:solidFill>
              </a:rPr>
              <a:t> una forma escalonada y hemos localizado las columnas pivote:</a:t>
            </a:r>
            <a:endParaRPr lang="ca-ES" b="1" dirty="0">
              <a:solidFill>
                <a:srgbClr val="0C2B8E"/>
              </a:solidFill>
            </a:endParaRPr>
          </a:p>
        </p:txBody>
      </p:sp>
      <p:sp>
        <p:nvSpPr>
          <p:cNvPr id="40" name="Retângulo: Cantos Arredondados 17">
            <a:hlinkClick r:id="rId21" action="ppaction://hlinksldjump"/>
            <a:extLst>
              <a:ext uri="{FF2B5EF4-FFF2-40B4-BE49-F238E27FC236}">
                <a16:creationId xmlns:a16="http://schemas.microsoft.com/office/drawing/2014/main" id="{674A5E9C-6B93-44AC-8271-9C2853BD9DF2}"/>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242861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10" presetClass="exit" presetSubtype="0" fill="hold" grpId="0" nodeType="withEffect">
                                  <p:stCondLst>
                                    <p:cond delay="0"/>
                                  </p:stCondLst>
                                  <p:childTnLst>
                                    <p:animEffect transition="out" filter="fade">
                                      <p:cBhvr>
                                        <p:cTn id="21" dur="500"/>
                                        <p:tgtEl>
                                          <p:spTgt spid="64"/>
                                        </p:tgtEl>
                                      </p:cBhvr>
                                    </p:animEffect>
                                    <p:set>
                                      <p:cBhvr>
                                        <p:cTn id="22" dur="1" fill="hold">
                                          <p:stCondLst>
                                            <p:cond delay="499"/>
                                          </p:stCondLst>
                                        </p:cTn>
                                        <p:tgtEl>
                                          <p:spTgt spid="6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63"/>
                                        </p:tgtEl>
                                      </p:cBhvr>
                                    </p:animEffect>
                                    <p:set>
                                      <p:cBhvr>
                                        <p:cTn id="25" dur="1" fill="hold">
                                          <p:stCondLst>
                                            <p:cond delay="499"/>
                                          </p:stCondLst>
                                        </p:cTn>
                                        <p:tgtEl>
                                          <p:spTgt spid="6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56"/>
                                        </p:tgtEl>
                                      </p:cBhvr>
                                    </p:animEffect>
                                    <p:set>
                                      <p:cBhvr>
                                        <p:cTn id="28" dur="1" fill="hold">
                                          <p:stCondLst>
                                            <p:cond delay="499"/>
                                          </p:stCondLst>
                                        </p:cTn>
                                        <p:tgtEl>
                                          <p:spTgt spid="5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45"/>
                                        </p:tgtEl>
                                      </p:cBhvr>
                                    </p:animEffect>
                                    <p:set>
                                      <p:cBhvr>
                                        <p:cTn id="34" dur="1" fill="hold">
                                          <p:stCondLst>
                                            <p:cond delay="499"/>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1250"/>
                                        <p:tgtEl>
                                          <p:spTgt spid="71"/>
                                        </p:tgtEl>
                                      </p:cBhvr>
                                    </p:animEffect>
                                  </p:childTnLst>
                                </p:cTn>
                              </p:par>
                            </p:childTnLst>
                          </p:cTn>
                        </p:par>
                        <p:par>
                          <p:cTn id="40" fill="hold">
                            <p:stCondLst>
                              <p:cond delay="1250"/>
                            </p:stCondLst>
                            <p:childTnLst>
                              <p:par>
                                <p:cTn id="41" presetID="10" presetClass="entr" presetSubtype="0" fill="hold" grpId="0" nodeType="after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1250"/>
                                        <p:tgtEl>
                                          <p:spTgt spid="7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56" presetClass="path" presetSubtype="0" accel="50000" decel="50000" fill="hold" grpId="1" nodeType="withEffect">
                                  <p:stCondLst>
                                    <p:cond delay="0"/>
                                  </p:stCondLst>
                                  <p:childTnLst>
                                    <p:animMotion origin="layout" path="M 2.29167E-6 -3.33333E-6 L -0.32409 -0.47268 " pathEditMode="relative" rAng="0" ptsTypes="AA">
                                      <p:cBhvr>
                                        <p:cTn id="53" dur="2000" fill="hold"/>
                                        <p:tgtEl>
                                          <p:spTgt spid="72"/>
                                        </p:tgtEl>
                                        <p:attrNameLst>
                                          <p:attrName>ppt_x</p:attrName>
                                          <p:attrName>ppt_y</p:attrName>
                                        </p:attrNameLst>
                                      </p:cBhvr>
                                      <p:rCtr x="-16211" y="-23634"/>
                                    </p:animMotion>
                                  </p:childTnLst>
                                </p:cTn>
                              </p:par>
                              <p:par>
                                <p:cTn id="54" presetID="10" presetClass="exit" presetSubtype="0" fill="hold" grpId="1" nodeType="withEffect">
                                  <p:stCondLst>
                                    <p:cond delay="0"/>
                                  </p:stCondLst>
                                  <p:childTnLst>
                                    <p:animEffect transition="out" filter="fade">
                                      <p:cBhvr>
                                        <p:cTn id="55" dur="500"/>
                                        <p:tgtEl>
                                          <p:spTgt spid="69"/>
                                        </p:tgtEl>
                                      </p:cBhvr>
                                    </p:animEffect>
                                    <p:set>
                                      <p:cBhvr>
                                        <p:cTn id="56" dur="1" fill="hold">
                                          <p:stCondLst>
                                            <p:cond delay="499"/>
                                          </p:stCondLst>
                                        </p:cTn>
                                        <p:tgtEl>
                                          <p:spTgt spid="6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70"/>
                                        </p:tgtEl>
                                      </p:cBhvr>
                                    </p:animEffect>
                                    <p:set>
                                      <p:cBhvr>
                                        <p:cTn id="59" dur="1" fill="hold">
                                          <p:stCondLst>
                                            <p:cond delay="499"/>
                                          </p:stCondLst>
                                        </p:cTn>
                                        <p:tgtEl>
                                          <p:spTgt spid="7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71"/>
                                        </p:tgtEl>
                                      </p:cBhvr>
                                    </p:animEffect>
                                    <p:set>
                                      <p:cBhvr>
                                        <p:cTn id="62" dur="1" fill="hold">
                                          <p:stCondLst>
                                            <p:cond delay="499"/>
                                          </p:stCondLst>
                                        </p:cTn>
                                        <p:tgtEl>
                                          <p:spTgt spid="71"/>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42"/>
                                        </p:tgtEl>
                                      </p:cBhvr>
                                    </p:animEffect>
                                    <p:set>
                                      <p:cBhvr>
                                        <p:cTn id="65" dur="1" fill="hold">
                                          <p:stCondLst>
                                            <p:cond delay="499"/>
                                          </p:stCondLst>
                                        </p:cTn>
                                        <p:tgtEl>
                                          <p:spTgt spid="42"/>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66"/>
                                        </p:tgtEl>
                                      </p:cBhvr>
                                    </p:animEffect>
                                    <p:set>
                                      <p:cBhvr>
                                        <p:cTn id="68" dur="1" fill="hold">
                                          <p:stCondLst>
                                            <p:cond delay="499"/>
                                          </p:stCondLst>
                                        </p:cTn>
                                        <p:tgtEl>
                                          <p:spTgt spid="66"/>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49"/>
                                        </p:tgtEl>
                                      </p:cBhvr>
                                    </p:animEffect>
                                    <p:set>
                                      <p:cBhvr>
                                        <p:cTn id="71" dur="1" fill="hold">
                                          <p:stCondLst>
                                            <p:cond delay="499"/>
                                          </p:stCondLst>
                                        </p:cTn>
                                        <p:tgtEl>
                                          <p:spTgt spid="49"/>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55"/>
                                        </p:tgtEl>
                                      </p:cBhvr>
                                    </p:animEffect>
                                    <p:set>
                                      <p:cBhvr>
                                        <p:cTn id="74" dur="1" fill="hold">
                                          <p:stCondLst>
                                            <p:cond delay="499"/>
                                          </p:stCondLst>
                                        </p:cTn>
                                        <p:tgtEl>
                                          <p:spTgt spid="55"/>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8"/>
                                        </p:tgtEl>
                                      </p:cBhvr>
                                    </p:animEffect>
                                    <p:set>
                                      <p:cBhvr>
                                        <p:cTn id="80" dur="1" fill="hold">
                                          <p:stCondLst>
                                            <p:cond delay="499"/>
                                          </p:stCondLst>
                                        </p:cTn>
                                        <p:tgtEl>
                                          <p:spTgt spid="3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38" grpId="0" animBg="1"/>
      <p:bldP spid="38" grpId="1" animBg="1"/>
      <p:bldP spid="45" grpId="0"/>
      <p:bldP spid="55" grpId="0"/>
      <p:bldP spid="42" grpId="0"/>
      <p:bldP spid="49" grpId="0"/>
      <p:bldP spid="56" grpId="0" animBg="1"/>
      <p:bldP spid="64" grpId="0"/>
      <p:bldP spid="66" grpId="0"/>
      <p:bldP spid="68" grpId="0"/>
      <p:bldP spid="69" grpId="0"/>
      <p:bldP spid="69" grpId="1"/>
      <p:bldP spid="70" grpId="0"/>
      <p:bldP spid="70" grpId="1"/>
      <p:bldP spid="71" grpId="0"/>
      <p:bldP spid="71" grpId="1"/>
      <p:bldP spid="72" grpId="0"/>
      <p:bldP spid="72" grpId="1"/>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5" name="Retângulo: Cantos Arredondados 24">
            <a:extLst>
              <a:ext uri="{FF2B5EF4-FFF2-40B4-BE49-F238E27FC236}">
                <a16:creationId xmlns:a16="http://schemas.microsoft.com/office/drawing/2014/main" id="{D2FFAB0F-B4E4-4141-9AED-8502BA9B24CA}"/>
              </a:ext>
            </a:extLst>
          </p:cNvPr>
          <p:cNvSpPr/>
          <p:nvPr/>
        </p:nvSpPr>
        <p:spPr>
          <a:xfrm>
            <a:off x="2078403" y="217000"/>
            <a:ext cx="9835419" cy="6475203"/>
          </a:xfrm>
          <a:prstGeom prst="roundRect">
            <a:avLst>
              <a:gd name="adj" fmla="val 3673"/>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nvGrpSpPr>
          <p:cNvPr id="3" name="Agrupar 2">
            <a:extLst>
              <a:ext uri="{FF2B5EF4-FFF2-40B4-BE49-F238E27FC236}">
                <a16:creationId xmlns:a16="http://schemas.microsoft.com/office/drawing/2014/main" id="{FF58996F-B2D3-44C7-B73C-900019B9AFB8}"/>
              </a:ext>
            </a:extLst>
          </p:cNvPr>
          <p:cNvGrpSpPr/>
          <p:nvPr/>
        </p:nvGrpSpPr>
        <p:grpSpPr>
          <a:xfrm>
            <a:off x="2893924" y="1853128"/>
            <a:ext cx="2336677" cy="891872"/>
            <a:chOff x="2863780" y="1853128"/>
            <a:chExt cx="2336677" cy="891872"/>
          </a:xfrm>
        </p:grpSpPr>
        <p:sp>
          <p:nvSpPr>
            <p:cNvPr id="2" name="Retângulo 1">
              <a:extLst>
                <a:ext uri="{FF2B5EF4-FFF2-40B4-BE49-F238E27FC236}">
                  <a16:creationId xmlns:a16="http://schemas.microsoft.com/office/drawing/2014/main" id="{25E85879-29AA-4ADB-A877-9EB9CDB67FAE}"/>
                </a:ext>
              </a:extLst>
            </p:cNvPr>
            <p:cNvSpPr/>
            <p:nvPr/>
          </p:nvSpPr>
          <p:spPr>
            <a:xfrm>
              <a:off x="2863780" y="1853128"/>
              <a:ext cx="2336677" cy="32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1" name="Retângulo 40">
              <a:extLst>
                <a:ext uri="{FF2B5EF4-FFF2-40B4-BE49-F238E27FC236}">
                  <a16:creationId xmlns:a16="http://schemas.microsoft.com/office/drawing/2014/main" id="{9BAC6CBE-06DA-4445-8703-8EFA5060D64E}"/>
                </a:ext>
              </a:extLst>
            </p:cNvPr>
            <p:cNvSpPr/>
            <p:nvPr/>
          </p:nvSpPr>
          <p:spPr>
            <a:xfrm>
              <a:off x="3301210" y="2124808"/>
              <a:ext cx="1899247" cy="32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43" name="Retângulo 42">
              <a:extLst>
                <a:ext uri="{FF2B5EF4-FFF2-40B4-BE49-F238E27FC236}">
                  <a16:creationId xmlns:a16="http://schemas.microsoft.com/office/drawing/2014/main" id="{8B0C6B8F-DA2A-4983-8BEB-9D0E101B4CB1}"/>
                </a:ext>
              </a:extLst>
            </p:cNvPr>
            <p:cNvSpPr/>
            <p:nvPr/>
          </p:nvSpPr>
          <p:spPr>
            <a:xfrm>
              <a:off x="4272830" y="2421000"/>
              <a:ext cx="927627" cy="32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mc:AlternateContent xmlns:mc="http://schemas.openxmlformats.org/markup-compatibility/2006" xmlns:a14="http://schemas.microsoft.com/office/drawing/2010/main">
        <mc:Choice Requires="a14">
          <p:sp>
            <p:nvSpPr>
              <p:cNvPr id="40" name="Retângulo 39">
                <a:extLst>
                  <a:ext uri="{FF2B5EF4-FFF2-40B4-BE49-F238E27FC236}">
                    <a16:creationId xmlns:a16="http://schemas.microsoft.com/office/drawing/2014/main" id="{E9BD4BA5-FD24-4EB7-B1C6-ED6E0FE3FE7D}"/>
                  </a:ext>
                </a:extLst>
              </p:cNvPr>
              <p:cNvSpPr/>
              <p:nvPr/>
            </p:nvSpPr>
            <p:spPr>
              <a:xfrm>
                <a:off x="2688084" y="1853128"/>
                <a:ext cx="2841098"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5</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−7</m:t>
                                  </m:r>
                                </m:e>
                                <m:e>
                                  <m:r>
                                    <a:rPr lang="ca-ES" b="0" i="1" smtClean="0">
                                      <a:solidFill>
                                        <a:srgbClr val="0C2B8E"/>
                                      </a:solidFill>
                                      <a:latin typeface="Cambria Math" panose="02040503050406030204" pitchFamily="18" charset="0"/>
                                    </a:rPr>
                                    <m:t> −3</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40" name="Retângulo 39">
                <a:extLst>
                  <a:ext uri="{FF2B5EF4-FFF2-40B4-BE49-F238E27FC236}">
                    <a16:creationId xmlns:a16="http://schemas.microsoft.com/office/drawing/2014/main" id="{E9BD4BA5-FD24-4EB7-B1C6-ED6E0FE3FE7D}"/>
                  </a:ext>
                </a:extLst>
              </p:cNvPr>
              <p:cNvSpPr>
                <a:spLocks noRot="1" noChangeAspect="1" noMove="1" noResize="1" noEditPoints="1" noAdjustHandles="1" noChangeArrowheads="1" noChangeShapeType="1" noTextEdit="1"/>
              </p:cNvSpPr>
              <p:nvPr/>
            </p:nvSpPr>
            <p:spPr>
              <a:xfrm>
                <a:off x="2688084" y="1853128"/>
                <a:ext cx="2841098" cy="1126975"/>
              </a:xfrm>
              <a:prstGeom prst="rect">
                <a:avLst/>
              </a:prstGeom>
              <a:blipFill>
                <a:blip r:embed="rId4"/>
                <a:stretch>
                  <a:fillRect/>
                </a:stretch>
              </a:blipFill>
            </p:spPr>
            <p:txBody>
              <a:bodyPr/>
              <a:lstStyle/>
              <a:p>
                <a:r>
                  <a:rPr lang="ca-ES">
                    <a:noFill/>
                  </a:rPr>
                  <a:t> </a:t>
                </a:r>
              </a:p>
            </p:txBody>
          </p:sp>
        </mc:Fallback>
      </mc:AlternateContent>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52" name="Retângulo 51">
            <a:extLst>
              <a:ext uri="{FF2B5EF4-FFF2-40B4-BE49-F238E27FC236}">
                <a16:creationId xmlns:a16="http://schemas.microsoft.com/office/drawing/2014/main" id="{286D308E-63C5-47F1-9E0E-F3531A9487DA}"/>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7" name="Retângulo 56">
            <a:extLst>
              <a:ext uri="{FF2B5EF4-FFF2-40B4-BE49-F238E27FC236}">
                <a16:creationId xmlns:a16="http://schemas.microsoft.com/office/drawing/2014/main" id="{D4CCDC74-EF03-4584-9023-5A7002263115}"/>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58" name="Imagem 57">
            <a:extLst>
              <a:ext uri="{FF2B5EF4-FFF2-40B4-BE49-F238E27FC236}">
                <a16:creationId xmlns:a16="http://schemas.microsoft.com/office/drawing/2014/main" id="{AA49F40B-4EED-4127-9995-C8AC9400F2B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59" name="Conexão reta 58">
            <a:extLst>
              <a:ext uri="{FF2B5EF4-FFF2-40B4-BE49-F238E27FC236}">
                <a16:creationId xmlns:a16="http://schemas.microsoft.com/office/drawing/2014/main" id="{A2760DBB-EBA6-49AA-9F22-3CB1272274CE}"/>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60" name="Conexão reta 59">
            <a:extLst>
              <a:ext uri="{FF2B5EF4-FFF2-40B4-BE49-F238E27FC236}">
                <a16:creationId xmlns:a16="http://schemas.microsoft.com/office/drawing/2014/main" id="{F2AAEAA8-F003-4A11-BD60-DEB920BA3660}"/>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61" name="Retângulo: Cantos Arredondados 60">
            <a:hlinkClick r:id="rId7" action="ppaction://hlinksldjump"/>
            <a:extLst>
              <a:ext uri="{FF2B5EF4-FFF2-40B4-BE49-F238E27FC236}">
                <a16:creationId xmlns:a16="http://schemas.microsoft.com/office/drawing/2014/main" id="{2FE30A87-2B09-491D-82BF-4A69F0BDF268}"/>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62" name="Retângulo 61">
            <a:extLst>
              <a:ext uri="{FF2B5EF4-FFF2-40B4-BE49-F238E27FC236}">
                <a16:creationId xmlns:a16="http://schemas.microsoft.com/office/drawing/2014/main" id="{320E92BB-215D-4A62-ACC1-CA638D27C60A}"/>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28" name="Retângulo: Cantos Arredondados 27">
            <a:hlinkClick r:id="rId8" action="ppaction://hlinksldjump"/>
            <a:extLst>
              <a:ext uri="{FF2B5EF4-FFF2-40B4-BE49-F238E27FC236}">
                <a16:creationId xmlns:a16="http://schemas.microsoft.com/office/drawing/2014/main" id="{B528D167-72B4-4281-9441-AE4389AB724E}"/>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9" name="Retângulo: Cantos Arredondados 28">
            <a:hlinkClick r:id="rId9" action="ppaction://hlinksldjump"/>
            <a:extLst>
              <a:ext uri="{FF2B5EF4-FFF2-40B4-BE49-F238E27FC236}">
                <a16:creationId xmlns:a16="http://schemas.microsoft.com/office/drawing/2014/main" id="{6BD31A0A-D69F-4400-860D-F5E514B983A8}"/>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33" name="Retângulo: Cantos Arredondados 32">
            <a:hlinkClick r:id="rId10" action="ppaction://hlinksldjump"/>
            <a:extLst>
              <a:ext uri="{FF2B5EF4-FFF2-40B4-BE49-F238E27FC236}">
                <a16:creationId xmlns:a16="http://schemas.microsoft.com/office/drawing/2014/main" id="{F6E45E8F-4B6B-4714-9AB4-BA0094805698}"/>
              </a:ext>
            </a:extLst>
          </p:cNvPr>
          <p:cNvSpPr/>
          <p:nvPr/>
        </p:nvSpPr>
        <p:spPr>
          <a:xfrm>
            <a:off x="36000" y="315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6" name="Retângulo 25">
            <a:extLst>
              <a:ext uri="{FF2B5EF4-FFF2-40B4-BE49-F238E27FC236}">
                <a16:creationId xmlns:a16="http://schemas.microsoft.com/office/drawing/2014/main" id="{42DACDA7-236F-4C82-9262-235B6F0078DF}"/>
              </a:ext>
            </a:extLst>
          </p:cNvPr>
          <p:cNvSpPr/>
          <p:nvPr/>
        </p:nvSpPr>
        <p:spPr>
          <a:xfrm>
            <a:off x="2243720" y="369215"/>
            <a:ext cx="1225015" cy="461665"/>
          </a:xfrm>
          <a:prstGeom prst="rect">
            <a:avLst/>
          </a:prstGeom>
        </p:spPr>
        <p:txBody>
          <a:bodyPr wrap="none">
            <a:spAutoFit/>
          </a:bodyPr>
          <a:lstStyle/>
          <a:p>
            <a:pPr algn="just"/>
            <a:r>
              <a:rPr lang="ca-ES" sz="2400" b="1" u="sng" dirty="0" err="1">
                <a:solidFill>
                  <a:srgbClr val="29A6FF"/>
                </a:solidFill>
              </a:rPr>
              <a:t>Ejemplo</a:t>
            </a:r>
            <a:endParaRPr lang="ca-ES" sz="2400" b="1" u="sng" dirty="0">
              <a:solidFill>
                <a:srgbClr val="29A6FF"/>
              </a:solidFill>
            </a:endParaRPr>
          </a:p>
        </p:txBody>
      </p:sp>
      <mc:AlternateContent xmlns:mc="http://schemas.openxmlformats.org/markup-compatibility/2006" xmlns:a14="http://schemas.microsoft.com/office/drawing/2010/main">
        <mc:Choice Requires="a14">
          <p:sp>
            <p:nvSpPr>
              <p:cNvPr id="31" name="Retângulo 30">
                <a:extLst>
                  <a:ext uri="{FF2B5EF4-FFF2-40B4-BE49-F238E27FC236}">
                    <a16:creationId xmlns:a16="http://schemas.microsoft.com/office/drawing/2014/main" id="{472D2D05-17EE-494A-B1DE-C1336332A137}"/>
                  </a:ext>
                </a:extLst>
              </p:cNvPr>
              <p:cNvSpPr/>
              <p:nvPr/>
            </p:nvSpPr>
            <p:spPr>
              <a:xfrm>
                <a:off x="3433596" y="354225"/>
                <a:ext cx="8565520" cy="461665"/>
              </a:xfrm>
              <a:prstGeom prst="rect">
                <a:avLst/>
              </a:prstGeom>
            </p:spPr>
            <p:txBody>
              <a:bodyPr wrap="square">
                <a:spAutoFit/>
              </a:bodyPr>
              <a:lstStyle/>
              <a:p>
                <a:pPr algn="just">
                  <a:spcAft>
                    <a:spcPts val="1200"/>
                  </a:spcAft>
                </a:pPr>
                <a:r>
                  <a:rPr lang="ca-ES" b="1" dirty="0"/>
                  <a:t>Reduzca por </a:t>
                </a:r>
                <a:r>
                  <a:rPr lang="ca-ES" b="1" dirty="0" err="1"/>
                  <a:t>filas</a:t>
                </a:r>
                <a:r>
                  <a:rPr lang="ca-ES" b="1" dirty="0"/>
                  <a:t> la</a:t>
                </a:r>
                <a:r>
                  <a:rPr lang="ca-ES" dirty="0"/>
                  <a:t> </a:t>
                </a:r>
                <a:r>
                  <a:rPr lang="ca-ES" dirty="0" err="1"/>
                  <a:t>matriz</a:t>
                </a:r>
                <a:r>
                  <a:rPr lang="ca-ES" dirty="0"/>
                  <a:t> </a:t>
                </a:r>
                <a14:m>
                  <m:oMath xmlns:m="http://schemas.openxmlformats.org/officeDocument/2006/math">
                    <m:r>
                      <a:rPr lang="ca-ES" i="1">
                        <a:latin typeface="Cambria Math" panose="02040503050406030204" pitchFamily="18" charset="0"/>
                      </a:rPr>
                      <m:t>𝐴</m:t>
                    </m:r>
                  </m:oMath>
                </a14:m>
                <a:r>
                  <a:rPr lang="ca-ES" dirty="0"/>
                  <a:t> </a:t>
                </a:r>
                <a:r>
                  <a:rPr lang="ca-ES" b="1" dirty="0"/>
                  <a:t>a una forma escalonada</a:t>
                </a:r>
                <a:r>
                  <a:rPr lang="ca-ES" dirty="0"/>
                  <a:t> y </a:t>
                </a:r>
                <a:r>
                  <a:rPr lang="ca-ES" b="1" dirty="0" err="1"/>
                  <a:t>localice</a:t>
                </a:r>
                <a:r>
                  <a:rPr lang="ca-ES" b="1" dirty="0"/>
                  <a:t> las </a:t>
                </a:r>
                <a:r>
                  <a:rPr lang="ca-ES" b="1" dirty="0" err="1"/>
                  <a:t>columnas</a:t>
                </a:r>
                <a:r>
                  <a:rPr lang="ca-ES" b="1" dirty="0"/>
                  <a:t> </a:t>
                </a:r>
                <a:r>
                  <a:rPr lang="ca-ES" b="1" dirty="0" err="1"/>
                  <a:t>pivote</a:t>
                </a:r>
                <a:r>
                  <a:rPr lang="ca-ES" b="1" dirty="0"/>
                  <a:t> </a:t>
                </a:r>
                <a:r>
                  <a:rPr lang="ca-ES" dirty="0"/>
                  <a:t>de </a:t>
                </a:r>
                <a14:m>
                  <m:oMath xmlns:m="http://schemas.openxmlformats.org/officeDocument/2006/math">
                    <m:r>
                      <a:rPr lang="ca-ES" i="1">
                        <a:latin typeface="Cambria Math" panose="02040503050406030204" pitchFamily="18" charset="0"/>
                      </a:rPr>
                      <m:t>𝐴</m:t>
                    </m:r>
                  </m:oMath>
                </a14:m>
                <a:r>
                  <a:rPr lang="ca-ES" sz="2400" dirty="0">
                    <a:solidFill>
                      <a:srgbClr val="0C2B8E"/>
                    </a:solidFill>
                  </a:rPr>
                  <a:t>:</a:t>
                </a:r>
              </a:p>
            </p:txBody>
          </p:sp>
        </mc:Choice>
        <mc:Fallback xmlns="">
          <p:sp>
            <p:nvSpPr>
              <p:cNvPr id="31" name="Retângulo 30">
                <a:extLst>
                  <a:ext uri="{FF2B5EF4-FFF2-40B4-BE49-F238E27FC236}">
                    <a16:creationId xmlns:a16="http://schemas.microsoft.com/office/drawing/2014/main" id="{472D2D05-17EE-494A-B1DE-C1336332A137}"/>
                  </a:ext>
                </a:extLst>
              </p:cNvPr>
              <p:cNvSpPr>
                <a:spLocks noRot="1" noChangeAspect="1" noMove="1" noResize="1" noEditPoints="1" noAdjustHandles="1" noChangeArrowheads="1" noChangeShapeType="1" noTextEdit="1"/>
              </p:cNvSpPr>
              <p:nvPr/>
            </p:nvSpPr>
            <p:spPr>
              <a:xfrm>
                <a:off x="3433596" y="354225"/>
                <a:ext cx="8565520" cy="461665"/>
              </a:xfrm>
              <a:prstGeom prst="rect">
                <a:avLst/>
              </a:prstGeom>
              <a:blipFill>
                <a:blip r:embed="rId11"/>
                <a:stretch>
                  <a:fillRect l="-569" t="-10526" r="-925" b="-28947"/>
                </a:stretch>
              </a:blipFill>
            </p:spPr>
            <p:txBody>
              <a:bodyPr/>
              <a:lstStyle/>
              <a:p>
                <a:r>
                  <a:rPr lang="ca-ES">
                    <a:noFill/>
                  </a:rPr>
                  <a:t> </a:t>
                </a:r>
              </a:p>
            </p:txBody>
          </p:sp>
        </mc:Fallback>
      </mc:AlternateContent>
      <p:sp>
        <p:nvSpPr>
          <p:cNvPr id="37" name="Retângulo 36">
            <a:extLst>
              <a:ext uri="{FF2B5EF4-FFF2-40B4-BE49-F238E27FC236}">
                <a16:creationId xmlns:a16="http://schemas.microsoft.com/office/drawing/2014/main" id="{B0BDCA0D-94A0-400B-8B2C-B27504A0C5D7}"/>
              </a:ext>
            </a:extLst>
          </p:cNvPr>
          <p:cNvSpPr/>
          <p:nvPr/>
        </p:nvSpPr>
        <p:spPr>
          <a:xfrm>
            <a:off x="2374776" y="1034600"/>
            <a:ext cx="9152660" cy="369332"/>
          </a:xfrm>
          <a:prstGeom prst="rect">
            <a:avLst/>
          </a:prstGeom>
        </p:spPr>
        <p:txBody>
          <a:bodyPr wrap="square">
            <a:spAutoFit/>
          </a:bodyPr>
          <a:lstStyle/>
          <a:p>
            <a:pPr algn="just"/>
            <a:r>
              <a:rPr lang="ca-ES" dirty="0" err="1">
                <a:solidFill>
                  <a:srgbClr val="0C2B8E"/>
                </a:solidFill>
              </a:rPr>
              <a:t>Finalmente</a:t>
            </a:r>
            <a:r>
              <a:rPr lang="ca-ES" dirty="0">
                <a:solidFill>
                  <a:srgbClr val="0C2B8E"/>
                </a:solidFill>
              </a:rPr>
              <a:t>, hemos </a:t>
            </a:r>
            <a:r>
              <a:rPr lang="ca-ES" dirty="0" err="1">
                <a:solidFill>
                  <a:srgbClr val="0C2B8E"/>
                </a:solidFill>
              </a:rPr>
              <a:t>reducido</a:t>
            </a:r>
            <a:r>
              <a:rPr lang="ca-ES" dirty="0">
                <a:solidFill>
                  <a:srgbClr val="0C2B8E"/>
                </a:solidFill>
              </a:rPr>
              <a:t> A </a:t>
            </a:r>
            <a:r>
              <a:rPr lang="ca-ES" dirty="0" err="1">
                <a:solidFill>
                  <a:srgbClr val="0C2B8E"/>
                </a:solidFill>
              </a:rPr>
              <a:t>a</a:t>
            </a:r>
            <a:r>
              <a:rPr lang="ca-ES" dirty="0">
                <a:solidFill>
                  <a:srgbClr val="0C2B8E"/>
                </a:solidFill>
              </a:rPr>
              <a:t> una forma escalonada y hemos </a:t>
            </a:r>
            <a:r>
              <a:rPr lang="ca-ES" dirty="0" err="1">
                <a:solidFill>
                  <a:srgbClr val="0C2B8E"/>
                </a:solidFill>
              </a:rPr>
              <a:t>localizado</a:t>
            </a:r>
            <a:r>
              <a:rPr lang="ca-ES" dirty="0">
                <a:solidFill>
                  <a:srgbClr val="0C2B8E"/>
                </a:solidFill>
              </a:rPr>
              <a:t> las </a:t>
            </a:r>
            <a:r>
              <a:rPr lang="ca-ES" dirty="0" err="1">
                <a:solidFill>
                  <a:srgbClr val="0C2B8E"/>
                </a:solidFill>
              </a:rPr>
              <a:t>columnas</a:t>
            </a:r>
            <a:r>
              <a:rPr lang="ca-ES" dirty="0">
                <a:solidFill>
                  <a:srgbClr val="0C2B8E"/>
                </a:solidFill>
              </a:rPr>
              <a:t> </a:t>
            </a:r>
            <a:r>
              <a:rPr lang="ca-ES" dirty="0" err="1">
                <a:solidFill>
                  <a:srgbClr val="0C2B8E"/>
                </a:solidFill>
              </a:rPr>
              <a:t>pivote</a:t>
            </a:r>
            <a:r>
              <a:rPr lang="ca-ES" dirty="0">
                <a:solidFill>
                  <a:srgbClr val="0C2B8E"/>
                </a:solidFill>
              </a:rPr>
              <a:t>:</a:t>
            </a:r>
            <a:endParaRPr lang="ca-ES" b="1" dirty="0">
              <a:solidFill>
                <a:srgbClr val="0C2B8E"/>
              </a:solidFill>
            </a:endParaRPr>
          </a:p>
        </p:txBody>
      </p:sp>
      <p:cxnSp>
        <p:nvCxnSpPr>
          <p:cNvPr id="46" name="Conexão reta 45">
            <a:extLst>
              <a:ext uri="{FF2B5EF4-FFF2-40B4-BE49-F238E27FC236}">
                <a16:creationId xmlns:a16="http://schemas.microsoft.com/office/drawing/2014/main" id="{28FC294F-AE0C-4E4E-A52B-431584A51176}"/>
              </a:ext>
            </a:extLst>
          </p:cNvPr>
          <p:cNvCxnSpPr>
            <a:cxnSpLocks/>
          </p:cNvCxnSpPr>
          <p:nvPr/>
        </p:nvCxnSpPr>
        <p:spPr>
          <a:xfrm>
            <a:off x="5945922" y="1327943"/>
            <a:ext cx="1606743" cy="0"/>
          </a:xfrm>
          <a:prstGeom prst="line">
            <a:avLst/>
          </a:prstGeom>
          <a:ln w="28575">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47" name="Conexão reta 46">
            <a:extLst>
              <a:ext uri="{FF2B5EF4-FFF2-40B4-BE49-F238E27FC236}">
                <a16:creationId xmlns:a16="http://schemas.microsoft.com/office/drawing/2014/main" id="{54EFCE4D-C394-46A6-ABE1-9680EA7DE466}"/>
              </a:ext>
            </a:extLst>
          </p:cNvPr>
          <p:cNvCxnSpPr>
            <a:cxnSpLocks/>
          </p:cNvCxnSpPr>
          <p:nvPr/>
        </p:nvCxnSpPr>
        <p:spPr>
          <a:xfrm>
            <a:off x="7764905" y="1327943"/>
            <a:ext cx="1565113" cy="0"/>
          </a:xfrm>
          <a:prstGeom prst="line">
            <a:avLst/>
          </a:prstGeom>
          <a:ln w="28575">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48" name="Conexão reta unidirecional 47">
            <a:extLst>
              <a:ext uri="{FF2B5EF4-FFF2-40B4-BE49-F238E27FC236}">
                <a16:creationId xmlns:a16="http://schemas.microsoft.com/office/drawing/2014/main" id="{180C9648-5B74-4604-9A2D-33BD784248F3}"/>
              </a:ext>
            </a:extLst>
          </p:cNvPr>
          <p:cNvCxnSpPr>
            <a:cxnSpLocks/>
          </p:cNvCxnSpPr>
          <p:nvPr/>
        </p:nvCxnSpPr>
        <p:spPr>
          <a:xfrm flipV="1">
            <a:off x="3549016" y="3036786"/>
            <a:ext cx="0" cy="342262"/>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0" name="Retângulo 49">
            <a:extLst>
              <a:ext uri="{FF2B5EF4-FFF2-40B4-BE49-F238E27FC236}">
                <a16:creationId xmlns:a16="http://schemas.microsoft.com/office/drawing/2014/main" id="{73FE6B4C-7C73-4335-87E6-16A5C928EFBB}"/>
              </a:ext>
            </a:extLst>
          </p:cNvPr>
          <p:cNvSpPr/>
          <p:nvPr/>
        </p:nvSpPr>
        <p:spPr>
          <a:xfrm>
            <a:off x="2981083" y="3379048"/>
            <a:ext cx="1781845" cy="369332"/>
          </a:xfrm>
          <a:prstGeom prst="rect">
            <a:avLst/>
          </a:prstGeom>
          <a:ln>
            <a:solidFill>
              <a:schemeClr val="accent6"/>
            </a:solidFill>
          </a:ln>
        </p:spPr>
        <p:txBody>
          <a:bodyPr wrap="square">
            <a:spAutoFit/>
          </a:bodyPr>
          <a:lstStyle/>
          <a:p>
            <a:pPr algn="ctr"/>
            <a:r>
              <a:rPr lang="ca-ES" b="1" dirty="0" err="1">
                <a:solidFill>
                  <a:schemeClr val="accent6"/>
                </a:solidFill>
              </a:rPr>
              <a:t>Columnas</a:t>
            </a:r>
            <a:r>
              <a:rPr lang="ca-ES" b="1" dirty="0">
                <a:solidFill>
                  <a:schemeClr val="accent6"/>
                </a:solidFill>
              </a:rPr>
              <a:t> </a:t>
            </a:r>
            <a:r>
              <a:rPr lang="ca-ES" b="1" dirty="0" err="1">
                <a:solidFill>
                  <a:schemeClr val="accent6"/>
                </a:solidFill>
              </a:rPr>
              <a:t>Pivote</a:t>
            </a:r>
            <a:endParaRPr lang="ca-ES" dirty="0">
              <a:solidFill>
                <a:schemeClr val="accent6"/>
              </a:solidFill>
            </a:endParaRPr>
          </a:p>
        </p:txBody>
      </p:sp>
      <p:cxnSp>
        <p:nvCxnSpPr>
          <p:cNvPr id="51" name="Conexão reta unidirecional 50">
            <a:extLst>
              <a:ext uri="{FF2B5EF4-FFF2-40B4-BE49-F238E27FC236}">
                <a16:creationId xmlns:a16="http://schemas.microsoft.com/office/drawing/2014/main" id="{CBB931E8-CD62-4602-A474-9E9519F3FEAE}"/>
              </a:ext>
            </a:extLst>
          </p:cNvPr>
          <p:cNvCxnSpPr>
            <a:cxnSpLocks/>
          </p:cNvCxnSpPr>
          <p:nvPr/>
        </p:nvCxnSpPr>
        <p:spPr>
          <a:xfrm flipV="1">
            <a:off x="4533754" y="3036786"/>
            <a:ext cx="0" cy="342262"/>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xão reta unidirecional 52">
            <a:extLst>
              <a:ext uri="{FF2B5EF4-FFF2-40B4-BE49-F238E27FC236}">
                <a16:creationId xmlns:a16="http://schemas.microsoft.com/office/drawing/2014/main" id="{CD459721-5B39-4F75-A82B-AEC43E4426B7}"/>
              </a:ext>
            </a:extLst>
          </p:cNvPr>
          <p:cNvCxnSpPr>
            <a:cxnSpLocks/>
          </p:cNvCxnSpPr>
          <p:nvPr/>
        </p:nvCxnSpPr>
        <p:spPr>
          <a:xfrm flipV="1">
            <a:off x="3086789" y="3036786"/>
            <a:ext cx="0" cy="342262"/>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5" name="Retângulo 64">
            <a:extLst>
              <a:ext uri="{FF2B5EF4-FFF2-40B4-BE49-F238E27FC236}">
                <a16:creationId xmlns:a16="http://schemas.microsoft.com/office/drawing/2014/main" id="{59B13D02-BE47-4F44-8DC8-3C6D294D004E}"/>
              </a:ext>
            </a:extLst>
          </p:cNvPr>
          <p:cNvSpPr/>
          <p:nvPr/>
        </p:nvSpPr>
        <p:spPr>
          <a:xfrm>
            <a:off x="2953684" y="1868967"/>
            <a:ext cx="277718" cy="275132"/>
          </a:xfrm>
          <a:prstGeom prst="rect">
            <a:avLst/>
          </a:prstGeom>
          <a:noFill/>
          <a:ln w="1905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7" name="Retângulo 66">
            <a:extLst>
              <a:ext uri="{FF2B5EF4-FFF2-40B4-BE49-F238E27FC236}">
                <a16:creationId xmlns:a16="http://schemas.microsoft.com/office/drawing/2014/main" id="{9E0D202C-F28A-42B0-8ABC-85E2B7859FA5}"/>
              </a:ext>
            </a:extLst>
          </p:cNvPr>
          <p:cNvSpPr/>
          <p:nvPr/>
        </p:nvSpPr>
        <p:spPr>
          <a:xfrm>
            <a:off x="3427527" y="2151531"/>
            <a:ext cx="277718" cy="275132"/>
          </a:xfrm>
          <a:prstGeom prst="rect">
            <a:avLst/>
          </a:prstGeom>
          <a:noFill/>
          <a:ln w="1905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3" name="Retângulo 72">
            <a:extLst>
              <a:ext uri="{FF2B5EF4-FFF2-40B4-BE49-F238E27FC236}">
                <a16:creationId xmlns:a16="http://schemas.microsoft.com/office/drawing/2014/main" id="{1DBE4770-9F4C-46B2-8590-09AAAEE2B919}"/>
              </a:ext>
            </a:extLst>
          </p:cNvPr>
          <p:cNvSpPr/>
          <p:nvPr/>
        </p:nvSpPr>
        <p:spPr>
          <a:xfrm>
            <a:off x="4394448" y="2411798"/>
            <a:ext cx="277718" cy="275132"/>
          </a:xfrm>
          <a:prstGeom prst="rect">
            <a:avLst/>
          </a:prstGeom>
          <a:noFill/>
          <a:ln w="1905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cxnSp>
        <p:nvCxnSpPr>
          <p:cNvPr id="74" name="Conexão reta unidirecional 73">
            <a:extLst>
              <a:ext uri="{FF2B5EF4-FFF2-40B4-BE49-F238E27FC236}">
                <a16:creationId xmlns:a16="http://schemas.microsoft.com/office/drawing/2014/main" id="{6FF6B007-02B3-4A74-830C-2B3EA42852DC}"/>
              </a:ext>
            </a:extLst>
          </p:cNvPr>
          <p:cNvCxnSpPr>
            <a:cxnSpLocks/>
          </p:cNvCxnSpPr>
          <p:nvPr/>
        </p:nvCxnSpPr>
        <p:spPr>
          <a:xfrm flipH="1">
            <a:off x="4762933" y="2337782"/>
            <a:ext cx="894289" cy="211582"/>
          </a:xfrm>
          <a:prstGeom prst="straightConnector1">
            <a:avLst/>
          </a:prstGeom>
          <a:ln w="19050">
            <a:solidFill>
              <a:srgbClr val="29A6FF"/>
            </a:solidFill>
            <a:tailEnd type="triangle"/>
          </a:ln>
        </p:spPr>
        <p:style>
          <a:lnRef idx="1">
            <a:schemeClr val="accent1"/>
          </a:lnRef>
          <a:fillRef idx="0">
            <a:schemeClr val="accent1"/>
          </a:fillRef>
          <a:effectRef idx="0">
            <a:schemeClr val="accent1"/>
          </a:effectRef>
          <a:fontRef idx="minor">
            <a:schemeClr val="tx1"/>
          </a:fontRef>
        </p:style>
      </p:cxnSp>
      <p:sp>
        <p:nvSpPr>
          <p:cNvPr id="75" name="Retângulo 74">
            <a:extLst>
              <a:ext uri="{FF2B5EF4-FFF2-40B4-BE49-F238E27FC236}">
                <a16:creationId xmlns:a16="http://schemas.microsoft.com/office/drawing/2014/main" id="{157DB1D5-FC11-45A2-9010-5356E9FB0664}"/>
              </a:ext>
            </a:extLst>
          </p:cNvPr>
          <p:cNvSpPr/>
          <p:nvPr/>
        </p:nvSpPr>
        <p:spPr>
          <a:xfrm>
            <a:off x="5659279" y="2114425"/>
            <a:ext cx="878638" cy="369332"/>
          </a:xfrm>
          <a:prstGeom prst="rect">
            <a:avLst/>
          </a:prstGeom>
        </p:spPr>
        <p:txBody>
          <a:bodyPr wrap="none">
            <a:spAutoFit/>
          </a:bodyPr>
          <a:lstStyle/>
          <a:p>
            <a:r>
              <a:rPr lang="ca-ES" b="1" dirty="0">
                <a:solidFill>
                  <a:srgbClr val="29A6FF"/>
                </a:solidFill>
              </a:rPr>
              <a:t>Pivotes</a:t>
            </a:r>
            <a:endParaRPr lang="ca-ES" dirty="0">
              <a:solidFill>
                <a:srgbClr val="29A6FF"/>
              </a:solidFill>
            </a:endParaRPr>
          </a:p>
        </p:txBody>
      </p:sp>
      <p:cxnSp>
        <p:nvCxnSpPr>
          <p:cNvPr id="76" name="Conexão reta unidirecional 75">
            <a:extLst>
              <a:ext uri="{FF2B5EF4-FFF2-40B4-BE49-F238E27FC236}">
                <a16:creationId xmlns:a16="http://schemas.microsoft.com/office/drawing/2014/main" id="{2D66B7D1-F772-44C8-8B7A-301DB9B51924}"/>
              </a:ext>
            </a:extLst>
          </p:cNvPr>
          <p:cNvCxnSpPr>
            <a:cxnSpLocks/>
          </p:cNvCxnSpPr>
          <p:nvPr/>
        </p:nvCxnSpPr>
        <p:spPr>
          <a:xfrm flipH="1" flipV="1">
            <a:off x="3744539" y="2299091"/>
            <a:ext cx="1934866" cy="29489"/>
          </a:xfrm>
          <a:prstGeom prst="straightConnector1">
            <a:avLst/>
          </a:prstGeom>
          <a:ln w="19050">
            <a:solidFill>
              <a:srgbClr val="29A6FF"/>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exão reta unidirecional 76">
            <a:extLst>
              <a:ext uri="{FF2B5EF4-FFF2-40B4-BE49-F238E27FC236}">
                <a16:creationId xmlns:a16="http://schemas.microsoft.com/office/drawing/2014/main" id="{DC705161-F31C-47FC-AC4C-473725C29E5B}"/>
              </a:ext>
            </a:extLst>
          </p:cNvPr>
          <p:cNvCxnSpPr>
            <a:cxnSpLocks/>
          </p:cNvCxnSpPr>
          <p:nvPr/>
        </p:nvCxnSpPr>
        <p:spPr>
          <a:xfrm flipH="1" flipV="1">
            <a:off x="3311189" y="1994197"/>
            <a:ext cx="2346033" cy="326972"/>
          </a:xfrm>
          <a:prstGeom prst="straightConnector1">
            <a:avLst/>
          </a:prstGeom>
          <a:ln w="19050">
            <a:solidFill>
              <a:srgbClr val="29A6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etângulo 77">
                <a:extLst>
                  <a:ext uri="{FF2B5EF4-FFF2-40B4-BE49-F238E27FC236}">
                    <a16:creationId xmlns:a16="http://schemas.microsoft.com/office/drawing/2014/main" id="{F7A90EBF-B896-445E-AD52-2067F171876D}"/>
                  </a:ext>
                </a:extLst>
              </p:cNvPr>
              <p:cNvSpPr/>
              <p:nvPr/>
            </p:nvSpPr>
            <p:spPr>
              <a:xfrm>
                <a:off x="2688084" y="4280855"/>
                <a:ext cx="2929263"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ea typeface="Cambria Math" panose="02040503050406030204" pitchFamily="18" charset="0"/>
                                    </a:rPr>
                                    <m:t>∎</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m:t>
                                  </m:r>
                                </m:e>
                                <m:e>
                                  <m:r>
                                    <a:rPr lang="ca-ES" b="0" i="1" smtClean="0">
                                      <a:solidFill>
                                        <a:srgbClr val="0C2B8E"/>
                                      </a:solidFill>
                                      <a:latin typeface="Cambria Math" panose="02040503050406030204" pitchFamily="18" charset="0"/>
                                    </a:rPr>
                                    <m:t>   </m:t>
                                  </m:r>
                                  <m:r>
                                    <a:rPr lang="ca-ES" b="0" i="1" smtClean="0">
                                      <a:solidFill>
                                        <a:srgbClr val="0C2B8E"/>
                                      </a:solidFill>
                                      <a:latin typeface="Cambria Math" panose="02040503050406030204" pitchFamily="18" charset="0"/>
                                      <a:ea typeface="Cambria Math" panose="02040503050406030204" pitchFamily="18" charset="0"/>
                                    </a:rPr>
                                    <m:t>∎</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m:t>
                                  </m:r>
                                </m:e>
                                <m:e>
                                  <m:r>
                                    <a:rPr lang="ca-ES" b="0" i="1" smtClean="0">
                                      <a:solidFill>
                                        <a:srgbClr val="0C2B8E"/>
                                      </a:solidFill>
                                      <a:latin typeface="Cambria Math" panose="02040503050406030204" pitchFamily="18" charset="0"/>
                                    </a:rPr>
                                    <m:t>   ∗</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m:t>
                                  </m:r>
                                </m:e>
                                <m:e>
                                  <m:r>
                                    <a:rPr lang="ca-ES" b="0" i="1" smtClean="0">
                                      <a:solidFill>
                                        <a:srgbClr val="0C2B8E"/>
                                      </a:solidFill>
                                      <a:latin typeface="Cambria Math" panose="02040503050406030204" pitchFamily="18" charset="0"/>
                                    </a:rPr>
                                    <m:t>   ∗</m:t>
                                  </m:r>
                                </m:e>
                                <m:e>
                                  <m:r>
                                    <a:rPr lang="ca-ES" b="0" i="1" smtClean="0">
                                      <a:solidFill>
                                        <a:srgbClr val="0C2B8E"/>
                                      </a:solidFill>
                                      <a:latin typeface="Cambria Math" panose="02040503050406030204" pitchFamily="18" charset="0"/>
                                    </a:rPr>
                                    <m:t>   </m:t>
                                  </m:r>
                                  <m:r>
                                    <a:rPr lang="ca-ES" b="0" i="1" smtClean="0">
                                      <a:solidFill>
                                        <a:srgbClr val="0C2B8E"/>
                                      </a:solidFill>
                                      <a:latin typeface="Cambria Math" panose="02040503050406030204" pitchFamily="18" charset="0"/>
                                      <a:ea typeface="Cambria Math" panose="02040503050406030204" pitchFamily="18" charset="0"/>
                                    </a:rPr>
                                    <m:t>∎</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m:t>
                                  </m:r>
                                </m:e>
                                <m:e>
                                  <m:r>
                                    <a:rPr lang="ca-ES" b="0" i="1" smtClean="0">
                                      <a:solidFill>
                                        <a:srgbClr val="0C2B8E"/>
                                      </a:solidFill>
                                      <a:latin typeface="Cambria Math" panose="02040503050406030204" pitchFamily="18" charset="0"/>
                                    </a:rPr>
                                    <m:t>   ∗</m:t>
                                  </m:r>
                                </m:e>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0</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78" name="Retângulo 77">
                <a:extLst>
                  <a:ext uri="{FF2B5EF4-FFF2-40B4-BE49-F238E27FC236}">
                    <a16:creationId xmlns:a16="http://schemas.microsoft.com/office/drawing/2014/main" id="{F7A90EBF-B896-445E-AD52-2067F171876D}"/>
                  </a:ext>
                </a:extLst>
              </p:cNvPr>
              <p:cNvSpPr>
                <a:spLocks noRot="1" noChangeAspect="1" noMove="1" noResize="1" noEditPoints="1" noAdjustHandles="1" noChangeArrowheads="1" noChangeShapeType="1" noTextEdit="1"/>
              </p:cNvSpPr>
              <p:nvPr/>
            </p:nvSpPr>
            <p:spPr>
              <a:xfrm>
                <a:off x="2688084" y="4280855"/>
                <a:ext cx="2929263" cy="1126975"/>
              </a:xfrm>
              <a:prstGeom prst="rect">
                <a:avLst/>
              </a:prstGeom>
              <a:blipFill>
                <a:blip r:embed="rId13"/>
                <a:stretch>
                  <a:fillRect/>
                </a:stretch>
              </a:blipFill>
            </p:spPr>
            <p:txBody>
              <a:bodyPr/>
              <a:lstStyle/>
              <a:p>
                <a:r>
                  <a:rPr lang="ca-ES">
                    <a:noFill/>
                  </a:rPr>
                  <a:t> </a:t>
                </a:r>
              </a:p>
            </p:txBody>
          </p:sp>
        </mc:Fallback>
      </mc:AlternateContent>
      <p:sp>
        <p:nvSpPr>
          <p:cNvPr id="15" name="Retângulo: Cantos Arredondados 14">
            <a:extLst>
              <a:ext uri="{FF2B5EF4-FFF2-40B4-BE49-F238E27FC236}">
                <a16:creationId xmlns:a16="http://schemas.microsoft.com/office/drawing/2014/main" id="{D4724AD8-63F0-44F2-B1BE-8F77039578B3}"/>
              </a:ext>
            </a:extLst>
          </p:cNvPr>
          <p:cNvSpPr/>
          <p:nvPr/>
        </p:nvSpPr>
        <p:spPr>
          <a:xfrm>
            <a:off x="2667988" y="4039435"/>
            <a:ext cx="3069614" cy="1637938"/>
          </a:xfrm>
          <a:prstGeom prst="roundRect">
            <a:avLst/>
          </a:prstGeom>
          <a:noFill/>
          <a:ln w="19050">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6" name="Seta: Para a Esquerda 15">
            <a:extLst>
              <a:ext uri="{FF2B5EF4-FFF2-40B4-BE49-F238E27FC236}">
                <a16:creationId xmlns:a16="http://schemas.microsoft.com/office/drawing/2014/main" id="{E4053C59-D089-4FB1-A28D-294F358058CE}"/>
              </a:ext>
            </a:extLst>
          </p:cNvPr>
          <p:cNvSpPr/>
          <p:nvPr/>
        </p:nvSpPr>
        <p:spPr>
          <a:xfrm>
            <a:off x="5769938" y="4558333"/>
            <a:ext cx="505767" cy="369332"/>
          </a:xfrm>
          <a:prstGeom prst="leftArrow">
            <a:avLst/>
          </a:prstGeom>
          <a:solidFill>
            <a:srgbClr val="F25E4F"/>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mc:AlternateContent xmlns:mc="http://schemas.openxmlformats.org/markup-compatibility/2006" xmlns:a14="http://schemas.microsoft.com/office/drawing/2010/main">
        <mc:Choice Requires="a14">
          <p:sp>
            <p:nvSpPr>
              <p:cNvPr id="79" name="Retângulo 78">
                <a:extLst>
                  <a:ext uri="{FF2B5EF4-FFF2-40B4-BE49-F238E27FC236}">
                    <a16:creationId xmlns:a16="http://schemas.microsoft.com/office/drawing/2014/main" id="{92529BE4-83DE-4519-9ABB-6C86D226A56D}"/>
                  </a:ext>
                </a:extLst>
              </p:cNvPr>
              <p:cNvSpPr/>
              <p:nvPr/>
            </p:nvSpPr>
            <p:spPr>
              <a:xfrm>
                <a:off x="6327185" y="4419834"/>
                <a:ext cx="1878911" cy="646331"/>
              </a:xfrm>
              <a:prstGeom prst="rect">
                <a:avLst/>
              </a:prstGeom>
            </p:spPr>
            <p:txBody>
              <a:bodyPr wrap="square">
                <a:spAutoFit/>
              </a:bodyPr>
              <a:lstStyle/>
              <a:p>
                <a:r>
                  <a:rPr lang="ca-ES" b="1" dirty="0">
                    <a:ln>
                      <a:solidFill>
                        <a:srgbClr val="F25E4F"/>
                      </a:solidFill>
                    </a:ln>
                    <a:solidFill>
                      <a:srgbClr val="0C2B8E"/>
                    </a:solidFill>
                  </a:rPr>
                  <a:t>Forma General Escalonada de</a:t>
                </a:r>
                <a14:m>
                  <m:oMath xmlns:m="http://schemas.openxmlformats.org/officeDocument/2006/math">
                    <m:r>
                      <a:rPr lang="ca-ES" b="1" i="0" smtClean="0">
                        <a:ln>
                          <a:solidFill>
                            <a:srgbClr val="F25E4F"/>
                          </a:solidFill>
                        </a:ln>
                        <a:solidFill>
                          <a:srgbClr val="0C2B8E"/>
                        </a:solidFill>
                        <a:latin typeface="Cambria Math" panose="02040503050406030204" pitchFamily="18" charset="0"/>
                      </a:rPr>
                      <m:t> </m:t>
                    </m:r>
                    <m:r>
                      <a:rPr lang="ca-ES" b="1" i="1" smtClean="0">
                        <a:ln>
                          <a:solidFill>
                            <a:srgbClr val="F25E4F"/>
                          </a:solidFill>
                        </a:ln>
                        <a:solidFill>
                          <a:srgbClr val="0C2B8E"/>
                        </a:solidFill>
                        <a:latin typeface="Cambria Math" panose="02040503050406030204" pitchFamily="18" charset="0"/>
                      </a:rPr>
                      <m:t>𝑨</m:t>
                    </m:r>
                  </m:oMath>
                </a14:m>
                <a:r>
                  <a:rPr lang="ca-ES" b="1" dirty="0">
                    <a:ln>
                      <a:solidFill>
                        <a:srgbClr val="F25E4F"/>
                      </a:solidFill>
                    </a:ln>
                    <a:solidFill>
                      <a:srgbClr val="0C2B8E"/>
                    </a:solidFill>
                  </a:rPr>
                  <a:t> </a:t>
                </a:r>
              </a:p>
            </p:txBody>
          </p:sp>
        </mc:Choice>
        <mc:Fallback xmlns="">
          <p:sp>
            <p:nvSpPr>
              <p:cNvPr id="79" name="Retângulo 78">
                <a:extLst>
                  <a:ext uri="{FF2B5EF4-FFF2-40B4-BE49-F238E27FC236}">
                    <a16:creationId xmlns:a16="http://schemas.microsoft.com/office/drawing/2014/main" id="{92529BE4-83DE-4519-9ABB-6C86D226A56D}"/>
                  </a:ext>
                </a:extLst>
              </p:cNvPr>
              <p:cNvSpPr>
                <a:spLocks noRot="1" noChangeAspect="1" noMove="1" noResize="1" noEditPoints="1" noAdjustHandles="1" noChangeArrowheads="1" noChangeShapeType="1" noTextEdit="1"/>
              </p:cNvSpPr>
              <p:nvPr/>
            </p:nvSpPr>
            <p:spPr>
              <a:xfrm>
                <a:off x="6327185" y="4419834"/>
                <a:ext cx="1878911" cy="646331"/>
              </a:xfrm>
              <a:prstGeom prst="rect">
                <a:avLst/>
              </a:prstGeom>
              <a:blipFill>
                <a:blip r:embed="rId14"/>
                <a:stretch>
                  <a:fillRect/>
                </a:stretch>
              </a:blipFill>
            </p:spPr>
            <p:txBody>
              <a:bodyPr/>
              <a:lstStyle/>
              <a:p>
                <a:r>
                  <a:rPr lang="ca-ES">
                    <a:noFill/>
                  </a:rPr>
                  <a:t> </a:t>
                </a:r>
              </a:p>
            </p:txBody>
          </p:sp>
        </mc:Fallback>
      </mc:AlternateContent>
      <p:pic>
        <p:nvPicPr>
          <p:cNvPr id="23" name="Imagem 22">
            <a:extLst>
              <a:ext uri="{FF2B5EF4-FFF2-40B4-BE49-F238E27FC236}">
                <a16:creationId xmlns:a16="http://schemas.microsoft.com/office/drawing/2014/main" id="{02A13D07-6896-4441-B9AD-74FF3A0A7CB7}"/>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8326352" y="1503000"/>
            <a:ext cx="2431732" cy="4572000"/>
          </a:xfrm>
          <a:prstGeom prst="rect">
            <a:avLst/>
          </a:prstGeom>
        </p:spPr>
      </p:pic>
      <p:sp>
        <p:nvSpPr>
          <p:cNvPr id="42" name="Retângulo: Cantos Arredondados 17">
            <a:hlinkClick r:id="rId16" action="ppaction://hlinksldjump"/>
            <a:extLst>
              <a:ext uri="{FF2B5EF4-FFF2-40B4-BE49-F238E27FC236}">
                <a16:creationId xmlns:a16="http://schemas.microsoft.com/office/drawing/2014/main" id="{9593414E-20DE-4DFB-BA14-5BDC63535112}"/>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7181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left)">
                                      <p:cBhvr>
                                        <p:cTn id="10" dur="125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1250"/>
                                        <p:tgtEl>
                                          <p:spTgt spid="47"/>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750"/>
                                        <p:tgtEl>
                                          <p:spTgt spid="75"/>
                                        </p:tgtEl>
                                      </p:cBhvr>
                                    </p:animEffect>
                                  </p:childTnLst>
                                </p:cTn>
                              </p:par>
                            </p:childTnLst>
                          </p:cTn>
                        </p:par>
                        <p:par>
                          <p:cTn id="34" fill="hold">
                            <p:stCondLst>
                              <p:cond delay="750"/>
                            </p:stCondLst>
                            <p:childTnLst>
                              <p:par>
                                <p:cTn id="35" presetID="22" presetClass="entr" presetSubtype="2"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wipe(right)">
                                      <p:cBhvr>
                                        <p:cTn id="37" dur="750"/>
                                        <p:tgtEl>
                                          <p:spTgt spid="77"/>
                                        </p:tgtEl>
                                      </p:cBhvr>
                                    </p:animEffect>
                                  </p:childTnLst>
                                </p:cTn>
                              </p:par>
                              <p:par>
                                <p:cTn id="38" presetID="22" presetClass="entr" presetSubtype="2" fill="hold" nodeType="with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right)">
                                      <p:cBhvr>
                                        <p:cTn id="40" dur="750"/>
                                        <p:tgtEl>
                                          <p:spTgt spid="76"/>
                                        </p:tgtEl>
                                      </p:cBhvr>
                                    </p:animEffect>
                                  </p:childTnLst>
                                </p:cTn>
                              </p:par>
                              <p:par>
                                <p:cTn id="41" presetID="22" presetClass="entr" presetSubtype="2"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wipe(right)">
                                      <p:cBhvr>
                                        <p:cTn id="43" dur="750"/>
                                        <p:tgtEl>
                                          <p:spTgt spid="74"/>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1000"/>
                                        <p:tgtEl>
                                          <p:spTgt spid="6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1000"/>
                                        <p:tgtEl>
                                          <p:spTgt spid="6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1000"/>
                                        <p:tgtEl>
                                          <p:spTgt spid="73"/>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0"/>
                                        <p:tgtEl>
                                          <p:spTgt spid="79"/>
                                        </p:tgtEl>
                                      </p:cBhvr>
                                    </p:animEffect>
                                  </p:childTnLst>
                                </p:cTn>
                              </p:par>
                            </p:childTnLst>
                          </p:cTn>
                        </p:par>
                        <p:par>
                          <p:cTn id="62" fill="hold">
                            <p:stCondLst>
                              <p:cond delay="4000"/>
                            </p:stCondLst>
                            <p:childTnLst>
                              <p:par>
                                <p:cTn id="63" presetID="22" presetClass="entr" presetSubtype="2"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right)">
                                      <p:cBhvr>
                                        <p:cTn id="65" dur="1000"/>
                                        <p:tgtEl>
                                          <p:spTgt spid="16"/>
                                        </p:tgtEl>
                                      </p:cBhvr>
                                    </p:animEffect>
                                  </p:childTnLst>
                                </p:cTn>
                              </p:par>
                            </p:childTnLst>
                          </p:cTn>
                        </p:par>
                        <p:par>
                          <p:cTn id="66" fill="hold">
                            <p:stCondLst>
                              <p:cond delay="5000"/>
                            </p:stCondLst>
                            <p:childTnLst>
                              <p:par>
                                <p:cTn id="67" presetID="10" presetClass="entr" presetSubtype="0" fill="hold" grpId="0" nodeType="after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fade">
                                      <p:cBhvr>
                                        <p:cTn id="69" dur="500"/>
                                        <p:tgtEl>
                                          <p:spTgt spid="78"/>
                                        </p:tgtEl>
                                      </p:cBhvr>
                                    </p:animEffect>
                                  </p:childTnLst>
                                </p:cTn>
                              </p:par>
                            </p:childTnLst>
                          </p:cTn>
                        </p:par>
                        <p:par>
                          <p:cTn id="70" fill="hold">
                            <p:stCondLst>
                              <p:cond delay="5500"/>
                            </p:stCondLst>
                            <p:childTnLst>
                              <p:par>
                                <p:cTn id="71" presetID="10" presetClass="entr" presetSubtype="0"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5" grpId="0" animBg="1"/>
      <p:bldP spid="67" grpId="0" animBg="1"/>
      <p:bldP spid="73" grpId="0" animBg="1"/>
      <p:bldP spid="75" grpId="0"/>
      <p:bldP spid="78" grpId="0"/>
      <p:bldP spid="15" grpId="0" animBg="1"/>
      <p:bldP spid="16" grpId="0" animBg="1"/>
      <p:bldP spid="7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31" name="Retângulo 30">
            <a:extLst>
              <a:ext uri="{FF2B5EF4-FFF2-40B4-BE49-F238E27FC236}">
                <a16:creationId xmlns:a16="http://schemas.microsoft.com/office/drawing/2014/main" id="{429C054B-382C-4CFF-B89A-1C2E5AFCE3F6}"/>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tângulo 35">
            <a:extLst>
              <a:ext uri="{FF2B5EF4-FFF2-40B4-BE49-F238E27FC236}">
                <a16:creationId xmlns:a16="http://schemas.microsoft.com/office/drawing/2014/main" id="{31B89273-F071-4097-A17C-E1A883AB0EAF}"/>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Imagem 36">
            <a:extLst>
              <a:ext uri="{FF2B5EF4-FFF2-40B4-BE49-F238E27FC236}">
                <a16:creationId xmlns:a16="http://schemas.microsoft.com/office/drawing/2014/main" id="{22DF1BAF-5A8A-41C9-A530-A100E6B27B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38" name="Conexão reta 37">
            <a:extLst>
              <a:ext uri="{FF2B5EF4-FFF2-40B4-BE49-F238E27FC236}">
                <a16:creationId xmlns:a16="http://schemas.microsoft.com/office/drawing/2014/main" id="{D21716BC-C9BB-481B-AF9F-27878A872CD1}"/>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2E8A1205-C836-4249-ADB4-49B90F8DCB89}"/>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40" name="Retângulo: Cantos Arredondados 39">
            <a:hlinkClick r:id="rId5" action="ppaction://hlinksldjump"/>
            <a:extLst>
              <a:ext uri="{FF2B5EF4-FFF2-40B4-BE49-F238E27FC236}">
                <a16:creationId xmlns:a16="http://schemas.microsoft.com/office/drawing/2014/main" id="{BB826678-5728-4664-8AA0-40F1B156271B}"/>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rPr>
              <a:t>¡Inténtelo!</a:t>
            </a:r>
          </a:p>
        </p:txBody>
      </p:sp>
      <p:sp>
        <p:nvSpPr>
          <p:cNvPr id="41" name="Retângulo 40">
            <a:extLst>
              <a:ext uri="{FF2B5EF4-FFF2-40B4-BE49-F238E27FC236}">
                <a16:creationId xmlns:a16="http://schemas.microsoft.com/office/drawing/2014/main" id="{45D89ED8-B456-4A7B-8024-36ADE950A100}"/>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es-ES" sz="2800" b="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 13</a:t>
            </a:r>
          </a:p>
        </p:txBody>
      </p:sp>
      <p:sp>
        <p:nvSpPr>
          <p:cNvPr id="14" name="Retângulo: Cantos Arredondados 13">
            <a:hlinkClick r:id="rId6" action="ppaction://hlinksldjump"/>
            <a:extLst>
              <a:ext uri="{FF2B5EF4-FFF2-40B4-BE49-F238E27FC236}">
                <a16:creationId xmlns:a16="http://schemas.microsoft.com/office/drawing/2014/main" id="{06C1FE17-85E4-4556-8BE0-9293ADAB8FEA}"/>
              </a:ext>
            </a:extLst>
          </p:cNvPr>
          <p:cNvSpPr/>
          <p:nvPr/>
        </p:nvSpPr>
        <p:spPr>
          <a:xfrm>
            <a:off x="36000" y="423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4. </a:t>
            </a:r>
            <a:r>
              <a:rPr lang="es-ES" b="1">
                <a:solidFill>
                  <a:schemeClr val="tx1"/>
                </a:solidFill>
              </a:rPr>
              <a:t>Algoritmo de Reducción por Filas</a:t>
            </a:r>
          </a:p>
        </p:txBody>
      </p:sp>
      <p:sp>
        <p:nvSpPr>
          <p:cNvPr id="15" name="Retângulo: Cantos Arredondados 14">
            <a:hlinkClick r:id="rId7" action="ppaction://hlinksldjump"/>
            <a:extLst>
              <a:ext uri="{FF2B5EF4-FFF2-40B4-BE49-F238E27FC236}">
                <a16:creationId xmlns:a16="http://schemas.microsoft.com/office/drawing/2014/main" id="{29AA353E-76FA-4B5A-BFF9-A0AA433BCA21}"/>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1. </a:t>
            </a:r>
            <a:r>
              <a:rPr lang="es-ES" b="1">
                <a:solidFill>
                  <a:schemeClr val="tx1"/>
                </a:solidFill>
              </a:rPr>
              <a:t>Matriz Escalonada y Rango</a:t>
            </a:r>
          </a:p>
        </p:txBody>
      </p:sp>
      <p:sp>
        <p:nvSpPr>
          <p:cNvPr id="17" name="Retângulo: Cantos Arredondados 16">
            <a:hlinkClick r:id="rId8" action="ppaction://hlinksldjump"/>
            <a:extLst>
              <a:ext uri="{FF2B5EF4-FFF2-40B4-BE49-F238E27FC236}">
                <a16:creationId xmlns:a16="http://schemas.microsoft.com/office/drawing/2014/main" id="{3D45037E-D00D-41E0-A47A-F334822EA81C}"/>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3. </a:t>
            </a:r>
            <a:r>
              <a:rPr lang="es-ES" b="1">
                <a:solidFill>
                  <a:schemeClr val="tx1"/>
                </a:solidFill>
              </a:rPr>
              <a:t>Posiciones y Columnas Pivote</a:t>
            </a:r>
          </a:p>
        </p:txBody>
      </p:sp>
      <p:sp>
        <p:nvSpPr>
          <p:cNvPr id="18" name="Retângulo 17">
            <a:extLst>
              <a:ext uri="{FF2B5EF4-FFF2-40B4-BE49-F238E27FC236}">
                <a16:creationId xmlns:a16="http://schemas.microsoft.com/office/drawing/2014/main" id="{D6607D10-DBFC-4DFA-9971-B3A01DDCC2EB}"/>
              </a:ext>
            </a:extLst>
          </p:cNvPr>
          <p:cNvSpPr/>
          <p:nvPr/>
        </p:nvSpPr>
        <p:spPr>
          <a:xfrm>
            <a:off x="2148856" y="176412"/>
            <a:ext cx="9777070" cy="1376368"/>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19" name="Retângulo 18">
            <a:extLst>
              <a:ext uri="{FF2B5EF4-FFF2-40B4-BE49-F238E27FC236}">
                <a16:creationId xmlns:a16="http://schemas.microsoft.com/office/drawing/2014/main" id="{AFDD1656-DC18-417D-B325-C3E77AE3CADC}"/>
              </a:ext>
            </a:extLst>
          </p:cNvPr>
          <p:cNvSpPr/>
          <p:nvPr/>
        </p:nvSpPr>
        <p:spPr>
          <a:xfrm>
            <a:off x="2309692" y="270449"/>
            <a:ext cx="9459316" cy="1200329"/>
          </a:xfrm>
          <a:prstGeom prst="rect">
            <a:avLst/>
          </a:prstGeom>
        </p:spPr>
        <p:txBody>
          <a:bodyPr wrap="square">
            <a:spAutoFit/>
          </a:bodyPr>
          <a:lstStyle/>
          <a:p>
            <a:pPr algn="just">
              <a:spcAft>
                <a:spcPts val="1200"/>
              </a:spcAft>
              <a:buClr>
                <a:srgbClr val="F25E4F"/>
              </a:buClr>
              <a:buSzPct val="120000"/>
            </a:pPr>
            <a:r>
              <a:rPr lang="es-ES" sz="2400" dirty="0">
                <a:solidFill>
                  <a:sysClr val="windowText" lastClr="000000"/>
                </a:solidFill>
              </a:rPr>
              <a:t>El algoritmo que sigue consta de </a:t>
            </a:r>
            <a:r>
              <a:rPr lang="es-ES" sz="2400" b="1" dirty="0">
                <a:solidFill>
                  <a:sysClr val="windowText" lastClr="000000"/>
                </a:solidFill>
              </a:rPr>
              <a:t>cuatro pasos</a:t>
            </a:r>
            <a:r>
              <a:rPr lang="es-ES" sz="2400" dirty="0">
                <a:solidFill>
                  <a:sysClr val="windowText" lastClr="000000"/>
                </a:solidFill>
              </a:rPr>
              <a:t> y "produce" </a:t>
            </a:r>
            <a:r>
              <a:rPr lang="es-ES" sz="2400" u="sng" dirty="0">
                <a:solidFill>
                  <a:sysClr val="windowText" lastClr="000000"/>
                </a:solidFill>
              </a:rPr>
              <a:t>la forma escalonada de una matriz dada</a:t>
            </a:r>
            <a:r>
              <a:rPr lang="es-ES" sz="2400" dirty="0">
                <a:solidFill>
                  <a:sysClr val="windowText" lastClr="000000"/>
                </a:solidFill>
              </a:rPr>
              <a:t>. El </a:t>
            </a:r>
            <a:r>
              <a:rPr lang="es-ES" sz="2400" b="1" dirty="0">
                <a:solidFill>
                  <a:sysClr val="windowText" lastClr="000000"/>
                </a:solidFill>
              </a:rPr>
              <a:t>quinto paso</a:t>
            </a:r>
            <a:r>
              <a:rPr lang="es-ES" sz="2400" dirty="0">
                <a:solidFill>
                  <a:sysClr val="windowText" lastClr="000000"/>
                </a:solidFill>
              </a:rPr>
              <a:t> presentado "produce" </a:t>
            </a:r>
            <a:r>
              <a:rPr lang="es-ES" sz="2400" u="sng" dirty="0">
                <a:solidFill>
                  <a:sysClr val="windowText" lastClr="000000"/>
                </a:solidFill>
              </a:rPr>
              <a:t>la forma escalonada reducida de la matriz</a:t>
            </a:r>
            <a:r>
              <a:rPr lang="es-ES" sz="2400" dirty="0">
                <a:solidFill>
                  <a:sysClr val="windowText" lastClr="000000"/>
                </a:solidFill>
              </a:rPr>
              <a:t>.</a:t>
            </a:r>
            <a:endParaRPr lang="es-ES" sz="2800" dirty="0">
              <a:solidFill>
                <a:sysClr val="windowText" lastClr="000000"/>
              </a:solidFill>
            </a:endParaRPr>
          </a:p>
        </p:txBody>
      </p:sp>
      <p:sp>
        <p:nvSpPr>
          <p:cNvPr id="20" name="Retângulo: Cantos Arredondados 19">
            <a:extLst>
              <a:ext uri="{FF2B5EF4-FFF2-40B4-BE49-F238E27FC236}">
                <a16:creationId xmlns:a16="http://schemas.microsoft.com/office/drawing/2014/main" id="{AFE495EF-13C1-4004-AFE4-229E10CCD890}"/>
              </a:ext>
            </a:extLst>
          </p:cNvPr>
          <p:cNvSpPr/>
          <p:nvPr/>
        </p:nvSpPr>
        <p:spPr>
          <a:xfrm>
            <a:off x="2148856" y="1646817"/>
            <a:ext cx="4766592" cy="1911123"/>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2400">
              <a:solidFill>
                <a:sysClr val="windowText" lastClr="000000"/>
              </a:solidFill>
            </a:endParaRPr>
          </a:p>
        </p:txBody>
      </p:sp>
      <p:sp>
        <p:nvSpPr>
          <p:cNvPr id="21" name="Retângulo 20">
            <a:extLst>
              <a:ext uri="{FF2B5EF4-FFF2-40B4-BE49-F238E27FC236}">
                <a16:creationId xmlns:a16="http://schemas.microsoft.com/office/drawing/2014/main" id="{AE4687E5-8106-44EB-A554-3FFF135DAD74}"/>
              </a:ext>
            </a:extLst>
          </p:cNvPr>
          <p:cNvSpPr/>
          <p:nvPr/>
        </p:nvSpPr>
        <p:spPr>
          <a:xfrm>
            <a:off x="2231424" y="1660133"/>
            <a:ext cx="1155135" cy="461665"/>
          </a:xfrm>
          <a:prstGeom prst="rect">
            <a:avLst/>
          </a:prstGeom>
        </p:spPr>
        <p:txBody>
          <a:bodyPr wrap="square">
            <a:spAutoFit/>
          </a:bodyPr>
          <a:lstStyle/>
          <a:p>
            <a:pPr algn="just">
              <a:spcAft>
                <a:spcPts val="1200"/>
              </a:spcAft>
            </a:pPr>
            <a:r>
              <a:rPr lang="es-ES" sz="2400" b="1" u="sng">
                <a:solidFill>
                  <a:srgbClr val="F25E4F"/>
                </a:solidFill>
              </a:rPr>
              <a:t>Paso 1</a:t>
            </a:r>
            <a:r>
              <a:rPr lang="es-ES" sz="2400" b="1">
                <a:solidFill>
                  <a:srgbClr val="F25E4F"/>
                </a:solidFill>
              </a:rPr>
              <a:t> </a:t>
            </a:r>
          </a:p>
        </p:txBody>
      </p:sp>
      <p:sp>
        <p:nvSpPr>
          <p:cNvPr id="22" name="Retângulo 21">
            <a:extLst>
              <a:ext uri="{FF2B5EF4-FFF2-40B4-BE49-F238E27FC236}">
                <a16:creationId xmlns:a16="http://schemas.microsoft.com/office/drawing/2014/main" id="{8D9AB0B8-EDE9-44F2-9866-C49AAB002571}"/>
              </a:ext>
            </a:extLst>
          </p:cNvPr>
          <p:cNvSpPr/>
          <p:nvPr/>
        </p:nvSpPr>
        <p:spPr>
          <a:xfrm>
            <a:off x="2231424" y="2008918"/>
            <a:ext cx="4564895" cy="1569660"/>
          </a:xfrm>
          <a:prstGeom prst="rect">
            <a:avLst/>
          </a:prstGeom>
        </p:spPr>
        <p:txBody>
          <a:bodyPr wrap="square">
            <a:spAutoFit/>
          </a:bodyPr>
          <a:lstStyle/>
          <a:p>
            <a:pPr algn="just">
              <a:spcAft>
                <a:spcPts val="1200"/>
              </a:spcAft>
            </a:pPr>
            <a:r>
              <a:rPr lang="es-ES" sz="2400" dirty="0">
                <a:solidFill>
                  <a:sysClr val="windowText" lastClr="000000"/>
                </a:solidFill>
              </a:rPr>
              <a:t>Empiece por la </a:t>
            </a:r>
            <a:r>
              <a:rPr lang="es-ES" sz="2400" u="sng" dirty="0">
                <a:solidFill>
                  <a:sysClr val="windowText" lastClr="000000"/>
                </a:solidFill>
              </a:rPr>
              <a:t>columna distinta de cero más a la izquierda</a:t>
            </a:r>
            <a:r>
              <a:rPr lang="es-ES" sz="2400" dirty="0">
                <a:solidFill>
                  <a:sysClr val="windowText" lastClr="000000"/>
                </a:solidFill>
              </a:rPr>
              <a:t>. Esta es una columna pivote. La posición pivote está en la parte superior. </a:t>
            </a:r>
          </a:p>
        </p:txBody>
      </p:sp>
      <p:sp>
        <p:nvSpPr>
          <p:cNvPr id="24" name="Retângulo: Cantos Arredondados 23">
            <a:extLst>
              <a:ext uri="{FF2B5EF4-FFF2-40B4-BE49-F238E27FC236}">
                <a16:creationId xmlns:a16="http://schemas.microsoft.com/office/drawing/2014/main" id="{55C9A3B4-684B-4E02-AE54-02BD9AB63330}"/>
              </a:ext>
            </a:extLst>
          </p:cNvPr>
          <p:cNvSpPr/>
          <p:nvPr/>
        </p:nvSpPr>
        <p:spPr>
          <a:xfrm>
            <a:off x="7159334" y="1646817"/>
            <a:ext cx="4766592" cy="2283289"/>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2400">
              <a:solidFill>
                <a:sysClr val="windowText" lastClr="000000"/>
              </a:solidFill>
            </a:endParaRPr>
          </a:p>
        </p:txBody>
      </p:sp>
      <p:sp>
        <p:nvSpPr>
          <p:cNvPr id="25" name="Retângulo 24">
            <a:extLst>
              <a:ext uri="{FF2B5EF4-FFF2-40B4-BE49-F238E27FC236}">
                <a16:creationId xmlns:a16="http://schemas.microsoft.com/office/drawing/2014/main" id="{B00C4224-6D1A-4208-87D1-8AE650FDE954}"/>
              </a:ext>
            </a:extLst>
          </p:cNvPr>
          <p:cNvSpPr/>
          <p:nvPr/>
        </p:nvSpPr>
        <p:spPr>
          <a:xfrm>
            <a:off x="7241902" y="1674647"/>
            <a:ext cx="1155135" cy="461665"/>
          </a:xfrm>
          <a:prstGeom prst="rect">
            <a:avLst/>
          </a:prstGeom>
        </p:spPr>
        <p:txBody>
          <a:bodyPr wrap="square">
            <a:spAutoFit/>
          </a:bodyPr>
          <a:lstStyle/>
          <a:p>
            <a:pPr algn="just">
              <a:spcAft>
                <a:spcPts val="1200"/>
              </a:spcAft>
            </a:pPr>
            <a:r>
              <a:rPr lang="es-ES" sz="2400" b="1" u="sng">
                <a:solidFill>
                  <a:srgbClr val="F25E4F"/>
                </a:solidFill>
              </a:rPr>
              <a:t>Paso 2</a:t>
            </a:r>
            <a:r>
              <a:rPr lang="es-ES" sz="2400" b="1">
                <a:solidFill>
                  <a:srgbClr val="F25E4F"/>
                </a:solidFill>
              </a:rPr>
              <a:t> </a:t>
            </a:r>
          </a:p>
        </p:txBody>
      </p:sp>
      <p:sp>
        <p:nvSpPr>
          <p:cNvPr id="26" name="Retângulo 25">
            <a:extLst>
              <a:ext uri="{FF2B5EF4-FFF2-40B4-BE49-F238E27FC236}">
                <a16:creationId xmlns:a16="http://schemas.microsoft.com/office/drawing/2014/main" id="{32B666D9-4453-48F7-BD41-110EEC3C3E54}"/>
              </a:ext>
            </a:extLst>
          </p:cNvPr>
          <p:cNvSpPr/>
          <p:nvPr/>
        </p:nvSpPr>
        <p:spPr>
          <a:xfrm>
            <a:off x="7210304" y="2037946"/>
            <a:ext cx="4715622" cy="1938992"/>
          </a:xfrm>
          <a:prstGeom prst="rect">
            <a:avLst/>
          </a:prstGeom>
        </p:spPr>
        <p:txBody>
          <a:bodyPr wrap="square">
            <a:spAutoFit/>
          </a:bodyPr>
          <a:lstStyle/>
          <a:p>
            <a:pPr algn="just">
              <a:spcAft>
                <a:spcPts val="1200"/>
              </a:spcAft>
            </a:pPr>
            <a:r>
              <a:rPr lang="es-ES" sz="2400" dirty="0">
                <a:solidFill>
                  <a:sysClr val="windowText" lastClr="000000"/>
                </a:solidFill>
              </a:rPr>
              <a:t>Seleccione una </a:t>
            </a:r>
            <a:r>
              <a:rPr lang="es-ES" sz="2400" b="1" dirty="0">
                <a:solidFill>
                  <a:sysClr val="windowText" lastClr="000000"/>
                </a:solidFill>
              </a:rPr>
              <a:t>entrada distinta de cero </a:t>
            </a:r>
            <a:r>
              <a:rPr lang="es-ES" sz="2400" dirty="0">
                <a:solidFill>
                  <a:sysClr val="windowText" lastClr="000000"/>
                </a:solidFill>
              </a:rPr>
              <a:t>en la columna pivote como un </a:t>
            </a:r>
            <a:r>
              <a:rPr lang="es-ES" sz="2400" b="1" dirty="0">
                <a:solidFill>
                  <a:sysClr val="windowText" lastClr="000000"/>
                </a:solidFill>
              </a:rPr>
              <a:t>pivote</a:t>
            </a:r>
            <a:r>
              <a:rPr lang="es-ES" sz="2400" dirty="0">
                <a:solidFill>
                  <a:sysClr val="windowText" lastClr="000000"/>
                </a:solidFill>
              </a:rPr>
              <a:t>. </a:t>
            </a:r>
            <a:r>
              <a:rPr lang="es-ES" sz="2400" u="sng" dirty="0">
                <a:solidFill>
                  <a:sysClr val="windowText" lastClr="000000"/>
                </a:solidFill>
              </a:rPr>
              <a:t>Si es necesario, intercambie las filas</a:t>
            </a:r>
            <a:r>
              <a:rPr lang="es-ES" sz="2400" dirty="0">
                <a:solidFill>
                  <a:sysClr val="windowText" lastClr="000000"/>
                </a:solidFill>
              </a:rPr>
              <a:t> para mover esta entrada a la posición pivote. </a:t>
            </a:r>
          </a:p>
        </p:txBody>
      </p:sp>
      <p:sp>
        <p:nvSpPr>
          <p:cNvPr id="27" name="Retângulo: Cantos Arredondados 26">
            <a:extLst>
              <a:ext uri="{FF2B5EF4-FFF2-40B4-BE49-F238E27FC236}">
                <a16:creationId xmlns:a16="http://schemas.microsoft.com/office/drawing/2014/main" id="{23DA7D05-1901-4C09-92D3-179D5855D9C2}"/>
              </a:ext>
            </a:extLst>
          </p:cNvPr>
          <p:cNvSpPr/>
          <p:nvPr/>
        </p:nvSpPr>
        <p:spPr>
          <a:xfrm>
            <a:off x="7159334" y="4064868"/>
            <a:ext cx="4766592" cy="1880622"/>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2400">
              <a:solidFill>
                <a:sysClr val="windowText" lastClr="000000"/>
              </a:solidFill>
            </a:endParaRPr>
          </a:p>
        </p:txBody>
      </p:sp>
      <p:sp>
        <p:nvSpPr>
          <p:cNvPr id="28" name="Retângulo 27">
            <a:extLst>
              <a:ext uri="{FF2B5EF4-FFF2-40B4-BE49-F238E27FC236}">
                <a16:creationId xmlns:a16="http://schemas.microsoft.com/office/drawing/2014/main" id="{E823ABFF-CE80-44C8-8DE5-240C2F28D811}"/>
              </a:ext>
            </a:extLst>
          </p:cNvPr>
          <p:cNvSpPr/>
          <p:nvPr/>
        </p:nvSpPr>
        <p:spPr>
          <a:xfrm>
            <a:off x="7241902" y="4078537"/>
            <a:ext cx="1155135" cy="461665"/>
          </a:xfrm>
          <a:prstGeom prst="rect">
            <a:avLst/>
          </a:prstGeom>
        </p:spPr>
        <p:txBody>
          <a:bodyPr wrap="square">
            <a:spAutoFit/>
          </a:bodyPr>
          <a:lstStyle/>
          <a:p>
            <a:pPr algn="just">
              <a:spcAft>
                <a:spcPts val="1200"/>
              </a:spcAft>
            </a:pPr>
            <a:r>
              <a:rPr lang="es-ES" sz="2400" b="1" u="sng">
                <a:solidFill>
                  <a:srgbClr val="F25E4F"/>
                </a:solidFill>
              </a:rPr>
              <a:t>Paso 3</a:t>
            </a:r>
            <a:r>
              <a:rPr lang="es-ES" sz="2400" b="1">
                <a:solidFill>
                  <a:srgbClr val="F25E4F"/>
                </a:solidFill>
              </a:rPr>
              <a:t> </a:t>
            </a:r>
          </a:p>
        </p:txBody>
      </p:sp>
      <p:sp>
        <p:nvSpPr>
          <p:cNvPr id="29" name="Retângulo 28">
            <a:extLst>
              <a:ext uri="{FF2B5EF4-FFF2-40B4-BE49-F238E27FC236}">
                <a16:creationId xmlns:a16="http://schemas.microsoft.com/office/drawing/2014/main" id="{71D9005B-6099-4E03-9F84-6DE425AF2A41}"/>
              </a:ext>
            </a:extLst>
          </p:cNvPr>
          <p:cNvSpPr/>
          <p:nvPr/>
        </p:nvSpPr>
        <p:spPr>
          <a:xfrm>
            <a:off x="7241903" y="4427322"/>
            <a:ext cx="4553018" cy="1569660"/>
          </a:xfrm>
          <a:prstGeom prst="rect">
            <a:avLst/>
          </a:prstGeom>
        </p:spPr>
        <p:txBody>
          <a:bodyPr wrap="square">
            <a:spAutoFit/>
          </a:bodyPr>
          <a:lstStyle/>
          <a:p>
            <a:pPr algn="just">
              <a:spcAft>
                <a:spcPts val="1200"/>
              </a:spcAft>
            </a:pPr>
            <a:r>
              <a:rPr lang="es-ES" sz="2400" dirty="0">
                <a:solidFill>
                  <a:sysClr val="windowText" lastClr="000000"/>
                </a:solidFill>
              </a:rPr>
              <a:t>Utilice las OEF (sobre todo la  </a:t>
            </a:r>
            <a:r>
              <a:rPr lang="es-ES" sz="2400" u="sng" dirty="0">
                <a:solidFill>
                  <a:sysClr val="windowText" lastClr="000000"/>
                </a:solidFill>
              </a:rPr>
              <a:t>sustitución por filas</a:t>
            </a:r>
            <a:r>
              <a:rPr lang="es-ES" sz="2400" dirty="0">
                <a:solidFill>
                  <a:sysClr val="windowText" lastClr="000000"/>
                </a:solidFill>
              </a:rPr>
              <a:t>) para crear ceros en todas las posiciones que están por debajo del pivote.</a:t>
            </a:r>
          </a:p>
        </p:txBody>
      </p:sp>
      <p:sp>
        <p:nvSpPr>
          <p:cNvPr id="30" name="Retângulo: Cantos Arredondados 29">
            <a:extLst>
              <a:ext uri="{FF2B5EF4-FFF2-40B4-BE49-F238E27FC236}">
                <a16:creationId xmlns:a16="http://schemas.microsoft.com/office/drawing/2014/main" id="{4B5B078B-4FFA-4201-94EB-F66E0807BFB2}"/>
              </a:ext>
            </a:extLst>
          </p:cNvPr>
          <p:cNvSpPr/>
          <p:nvPr/>
        </p:nvSpPr>
        <p:spPr>
          <a:xfrm>
            <a:off x="2148856" y="3682613"/>
            <a:ext cx="4766592" cy="2262877"/>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2400">
              <a:solidFill>
                <a:sysClr val="windowText" lastClr="000000"/>
              </a:solidFill>
            </a:endParaRPr>
          </a:p>
        </p:txBody>
      </p:sp>
      <p:sp>
        <p:nvSpPr>
          <p:cNvPr id="32" name="Retângulo 31">
            <a:extLst>
              <a:ext uri="{FF2B5EF4-FFF2-40B4-BE49-F238E27FC236}">
                <a16:creationId xmlns:a16="http://schemas.microsoft.com/office/drawing/2014/main" id="{ED9A003C-8FDE-4AFC-9ABC-96C5D58BDEAF}"/>
              </a:ext>
            </a:extLst>
          </p:cNvPr>
          <p:cNvSpPr/>
          <p:nvPr/>
        </p:nvSpPr>
        <p:spPr>
          <a:xfrm>
            <a:off x="2231424" y="3705595"/>
            <a:ext cx="1155135" cy="461665"/>
          </a:xfrm>
          <a:prstGeom prst="rect">
            <a:avLst/>
          </a:prstGeom>
        </p:spPr>
        <p:txBody>
          <a:bodyPr wrap="square">
            <a:spAutoFit/>
          </a:bodyPr>
          <a:lstStyle/>
          <a:p>
            <a:pPr algn="just">
              <a:spcAft>
                <a:spcPts val="1200"/>
              </a:spcAft>
            </a:pPr>
            <a:r>
              <a:rPr lang="es-ES" sz="2400" b="1" u="sng">
                <a:solidFill>
                  <a:srgbClr val="F25E4F"/>
                </a:solidFill>
              </a:rPr>
              <a:t>Paso 4</a:t>
            </a:r>
            <a:r>
              <a:rPr lang="es-ES" sz="2400" b="1">
                <a:solidFill>
                  <a:srgbClr val="F25E4F"/>
                </a:solidFill>
              </a:rPr>
              <a:t> </a:t>
            </a:r>
          </a:p>
        </p:txBody>
      </p:sp>
      <p:sp>
        <p:nvSpPr>
          <p:cNvPr id="33" name="Retângulo 32">
            <a:extLst>
              <a:ext uri="{FF2B5EF4-FFF2-40B4-BE49-F238E27FC236}">
                <a16:creationId xmlns:a16="http://schemas.microsoft.com/office/drawing/2014/main" id="{6B1BC8E6-7A1B-415A-A336-23AA29FF696D}"/>
              </a:ext>
            </a:extLst>
          </p:cNvPr>
          <p:cNvSpPr/>
          <p:nvPr/>
        </p:nvSpPr>
        <p:spPr>
          <a:xfrm>
            <a:off x="2231425" y="4068894"/>
            <a:ext cx="4533298" cy="1938992"/>
          </a:xfrm>
          <a:prstGeom prst="rect">
            <a:avLst/>
          </a:prstGeom>
        </p:spPr>
        <p:txBody>
          <a:bodyPr wrap="square">
            <a:spAutoFit/>
          </a:bodyPr>
          <a:lstStyle/>
          <a:p>
            <a:pPr algn="just">
              <a:spcAft>
                <a:spcPts val="1200"/>
              </a:spcAft>
            </a:pPr>
            <a:r>
              <a:rPr lang="es-ES" sz="2400" dirty="0">
                <a:solidFill>
                  <a:sysClr val="windowText" lastClr="000000"/>
                </a:solidFill>
              </a:rPr>
              <a:t>Copie la fila que contiene la posición pivote y todas las filas, si las hay, por encima de ella – no las utilice. </a:t>
            </a:r>
            <a:r>
              <a:rPr lang="es-ES" sz="2400" i="1" u="sng" dirty="0">
                <a:solidFill>
                  <a:sysClr val="windowText" lastClr="000000"/>
                </a:solidFill>
              </a:rPr>
              <a:t>Aplique los pasos 1 a 3 en la </a:t>
            </a:r>
            <a:r>
              <a:rPr lang="es-ES" sz="2400" i="1" u="sng" dirty="0" err="1">
                <a:solidFill>
                  <a:sysClr val="windowText" lastClr="000000"/>
                </a:solidFill>
              </a:rPr>
              <a:t>submatriz</a:t>
            </a:r>
            <a:r>
              <a:rPr lang="es-ES" sz="2400" i="1" u="sng" dirty="0">
                <a:solidFill>
                  <a:sysClr val="windowText" lastClr="000000"/>
                </a:solidFill>
              </a:rPr>
              <a:t> restante</a:t>
            </a:r>
            <a:r>
              <a:rPr lang="es-ES" sz="2400" dirty="0">
                <a:solidFill>
                  <a:sysClr val="windowText" lastClr="000000"/>
                </a:solidFill>
              </a:rPr>
              <a:t>. </a:t>
            </a:r>
          </a:p>
        </p:txBody>
      </p:sp>
      <p:sp>
        <p:nvSpPr>
          <p:cNvPr id="3" name="Seta: Para a Direita 2">
            <a:extLst>
              <a:ext uri="{FF2B5EF4-FFF2-40B4-BE49-F238E27FC236}">
                <a16:creationId xmlns:a16="http://schemas.microsoft.com/office/drawing/2014/main" id="{AF2A541F-550D-4B6E-AA4F-471DD07F997B}"/>
              </a:ext>
            </a:extLst>
          </p:cNvPr>
          <p:cNvSpPr/>
          <p:nvPr/>
        </p:nvSpPr>
        <p:spPr>
          <a:xfrm>
            <a:off x="6796321" y="1799320"/>
            <a:ext cx="445580" cy="546482"/>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Seta: Para a Direita 34">
            <a:extLst>
              <a:ext uri="{FF2B5EF4-FFF2-40B4-BE49-F238E27FC236}">
                <a16:creationId xmlns:a16="http://schemas.microsoft.com/office/drawing/2014/main" id="{FC9AA9AD-4E55-41A9-9EB1-36AD2F7317BD}"/>
              </a:ext>
            </a:extLst>
          </p:cNvPr>
          <p:cNvSpPr/>
          <p:nvPr/>
        </p:nvSpPr>
        <p:spPr>
          <a:xfrm rot="5400000">
            <a:off x="8256815" y="3718477"/>
            <a:ext cx="445580" cy="546482"/>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Seta: Para a Direita 41">
            <a:extLst>
              <a:ext uri="{FF2B5EF4-FFF2-40B4-BE49-F238E27FC236}">
                <a16:creationId xmlns:a16="http://schemas.microsoft.com/office/drawing/2014/main" id="{1CB4EE92-DE02-457D-B7FA-66FE035BF2A5}"/>
              </a:ext>
            </a:extLst>
          </p:cNvPr>
          <p:cNvSpPr/>
          <p:nvPr/>
        </p:nvSpPr>
        <p:spPr>
          <a:xfrm rot="10800000">
            <a:off x="6796389" y="4081567"/>
            <a:ext cx="445580" cy="546482"/>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Seta: Para a Direita 42">
            <a:extLst>
              <a:ext uri="{FF2B5EF4-FFF2-40B4-BE49-F238E27FC236}">
                <a16:creationId xmlns:a16="http://schemas.microsoft.com/office/drawing/2014/main" id="{630B28FD-4D1C-474E-9586-1AE0E2368AE3}"/>
              </a:ext>
            </a:extLst>
          </p:cNvPr>
          <p:cNvSpPr/>
          <p:nvPr/>
        </p:nvSpPr>
        <p:spPr>
          <a:xfrm rot="5400000" flipH="1" flipV="1">
            <a:off x="5599969" y="3342592"/>
            <a:ext cx="445580" cy="546482"/>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tângulo 43">
            <a:extLst>
              <a:ext uri="{FF2B5EF4-FFF2-40B4-BE49-F238E27FC236}">
                <a16:creationId xmlns:a16="http://schemas.microsoft.com/office/drawing/2014/main" id="{59C5DD4C-BB1B-4F5C-BD75-AA892B9F2E02}"/>
              </a:ext>
            </a:extLst>
          </p:cNvPr>
          <p:cNvSpPr/>
          <p:nvPr/>
        </p:nvSpPr>
        <p:spPr>
          <a:xfrm>
            <a:off x="2174769" y="6041933"/>
            <a:ext cx="9777070" cy="681305"/>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45" name="Retângulo 44">
            <a:extLst>
              <a:ext uri="{FF2B5EF4-FFF2-40B4-BE49-F238E27FC236}">
                <a16:creationId xmlns:a16="http://schemas.microsoft.com/office/drawing/2014/main" id="{C946B53D-06C6-4CDC-8280-078D25602A66}"/>
              </a:ext>
            </a:extLst>
          </p:cNvPr>
          <p:cNvSpPr/>
          <p:nvPr/>
        </p:nvSpPr>
        <p:spPr>
          <a:xfrm>
            <a:off x="2102198" y="6135970"/>
            <a:ext cx="9981231" cy="446276"/>
          </a:xfrm>
          <a:prstGeom prst="rect">
            <a:avLst/>
          </a:prstGeom>
        </p:spPr>
        <p:txBody>
          <a:bodyPr wrap="square">
            <a:spAutoFit/>
          </a:bodyPr>
          <a:lstStyle/>
          <a:p>
            <a:pPr algn="ctr">
              <a:spcAft>
                <a:spcPts val="1200"/>
              </a:spcAft>
              <a:buClr>
                <a:srgbClr val="F25E4F"/>
              </a:buClr>
              <a:buSzPct val="120000"/>
            </a:pPr>
            <a:r>
              <a:rPr lang="es-ES" sz="2300" i="1" u="sng" dirty="0">
                <a:solidFill>
                  <a:sysClr val="windowText" lastClr="000000"/>
                </a:solidFill>
              </a:rPr>
              <a:t>Repita el proceso hasta que no haya más filas distintas de cero para modificar ...</a:t>
            </a:r>
            <a:endParaRPr lang="es-ES" sz="2300" dirty="0">
              <a:solidFill>
                <a:sysClr val="windowText" lastClr="000000"/>
              </a:solidFill>
            </a:endParaRPr>
          </a:p>
        </p:txBody>
      </p:sp>
      <p:sp>
        <p:nvSpPr>
          <p:cNvPr id="34" name="Retângulo: Cantos Arredondados 17">
            <a:hlinkClick r:id="rId9" action="ppaction://hlinksldjump"/>
            <a:extLst>
              <a:ext uri="{FF2B5EF4-FFF2-40B4-BE49-F238E27FC236}">
                <a16:creationId xmlns:a16="http://schemas.microsoft.com/office/drawing/2014/main" id="{CEA97ADB-F5BC-4B3A-814F-BC30C99C2BAC}"/>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2. </a:t>
            </a:r>
            <a:r>
              <a:rPr lang="es-ES" b="1">
                <a:solidFill>
                  <a:schemeClr val="tx1"/>
                </a:solidFill>
              </a:rPr>
              <a:t>Forma Escalonada</a:t>
            </a:r>
          </a:p>
          <a:p>
            <a:pPr algn="ctr"/>
            <a:r>
              <a:rPr lang="es-ES" b="1">
                <a:solidFill>
                  <a:schemeClr val="tx1"/>
                </a:solidFill>
              </a:rPr>
              <a:t>Reducida</a:t>
            </a:r>
          </a:p>
        </p:txBody>
      </p:sp>
    </p:spTree>
    <p:extLst>
      <p:ext uri="{BB962C8B-B14F-4D97-AF65-F5344CB8AC3E}">
        <p14:creationId xmlns:p14="http://schemas.microsoft.com/office/powerpoint/2010/main" val="9687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750"/>
                                        <p:tgtEl>
                                          <p:spTgt spid="21">
                                            <p:txEl>
                                              <p:pRg st="0" end="0"/>
                                            </p:txEl>
                                          </p:spTgt>
                                        </p:tgtEl>
                                      </p:cBhvr>
                                    </p:animEffec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fade">
                                      <p:cBhvr>
                                        <p:cTn id="20" dur="750"/>
                                        <p:tgtEl>
                                          <p:spTgt spid="2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1000"/>
                                        <p:tgtEl>
                                          <p:spTgt spid="3"/>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fade">
                                      <p:cBhvr>
                                        <p:cTn id="33" dur="750"/>
                                        <p:tgtEl>
                                          <p:spTgt spid="25">
                                            <p:txEl>
                                              <p:pRg st="0" end="0"/>
                                            </p:txEl>
                                          </p:spTgt>
                                        </p:tgtEl>
                                      </p:cBhvr>
                                    </p:animEffect>
                                  </p:childTnLst>
                                </p:cTn>
                              </p:par>
                            </p:childTnLst>
                          </p:cTn>
                        </p:par>
                        <p:par>
                          <p:cTn id="34" fill="hold">
                            <p:stCondLst>
                              <p:cond delay="2250"/>
                            </p:stCondLst>
                            <p:childTnLst>
                              <p:par>
                                <p:cTn id="35" presetID="10" presetClass="entr" presetSubtype="0" fill="hold" nodeType="after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75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1000"/>
                                        <p:tgtEl>
                                          <p:spTgt spid="35"/>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1500"/>
                            </p:stCondLst>
                            <p:childTnLst>
                              <p:par>
                                <p:cTn id="48" presetID="10" presetClass="entr" presetSubtype="0" fill="hold" nodeType="afterEffect">
                                  <p:stCondLst>
                                    <p:cond delay="0"/>
                                  </p:stCondLst>
                                  <p:childTnLst>
                                    <p:set>
                                      <p:cBhvr>
                                        <p:cTn id="49" dur="1" fill="hold">
                                          <p:stCondLst>
                                            <p:cond delay="0"/>
                                          </p:stCondLst>
                                        </p:cTn>
                                        <p:tgtEl>
                                          <p:spTgt spid="28">
                                            <p:txEl>
                                              <p:pRg st="0" end="0"/>
                                            </p:txEl>
                                          </p:spTgt>
                                        </p:tgtEl>
                                        <p:attrNameLst>
                                          <p:attrName>style.visibility</p:attrName>
                                        </p:attrNameLst>
                                      </p:cBhvr>
                                      <p:to>
                                        <p:strVal val="visible"/>
                                      </p:to>
                                    </p:set>
                                    <p:animEffect transition="in" filter="fade">
                                      <p:cBhvr>
                                        <p:cTn id="50" dur="750"/>
                                        <p:tgtEl>
                                          <p:spTgt spid="28">
                                            <p:txEl>
                                              <p:pRg st="0" end="0"/>
                                            </p:txEl>
                                          </p:spTgt>
                                        </p:tgtEl>
                                      </p:cBhvr>
                                    </p:animEffect>
                                  </p:childTnLst>
                                </p:cTn>
                              </p:par>
                            </p:childTnLst>
                          </p:cTn>
                        </p:par>
                        <p:par>
                          <p:cTn id="51" fill="hold">
                            <p:stCondLst>
                              <p:cond delay="2250"/>
                            </p:stCondLst>
                            <p:childTnLst>
                              <p:par>
                                <p:cTn id="52" presetID="10" presetClass="entr" presetSubtype="0" fill="hold" nodeType="afterEffect">
                                  <p:stCondLst>
                                    <p:cond delay="0"/>
                                  </p:stCondLst>
                                  <p:childTnLst>
                                    <p:set>
                                      <p:cBhvr>
                                        <p:cTn id="53" dur="1" fill="hold">
                                          <p:stCondLst>
                                            <p:cond delay="0"/>
                                          </p:stCondLst>
                                        </p:cTn>
                                        <p:tgtEl>
                                          <p:spTgt spid="29">
                                            <p:txEl>
                                              <p:pRg st="0" end="0"/>
                                            </p:txEl>
                                          </p:spTgt>
                                        </p:tgtEl>
                                        <p:attrNameLst>
                                          <p:attrName>style.visibility</p:attrName>
                                        </p:attrNameLst>
                                      </p:cBhvr>
                                      <p:to>
                                        <p:strVal val="visible"/>
                                      </p:to>
                                    </p:set>
                                    <p:animEffect transition="in" filter="fade">
                                      <p:cBhvr>
                                        <p:cTn id="54" dur="750"/>
                                        <p:tgtEl>
                                          <p:spTgt spid="29">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right)">
                                      <p:cBhvr>
                                        <p:cTn id="59" dur="1000"/>
                                        <p:tgtEl>
                                          <p:spTgt spid="42"/>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750"/>
                                        <p:tgtEl>
                                          <p:spTgt spid="32">
                                            <p:txEl>
                                              <p:pRg st="0" end="0"/>
                                            </p:txEl>
                                          </p:spTgt>
                                        </p:tgtEl>
                                      </p:cBhvr>
                                    </p:animEffect>
                                  </p:childTnLst>
                                </p:cTn>
                              </p:par>
                            </p:childTnLst>
                          </p:cTn>
                        </p:par>
                        <p:par>
                          <p:cTn id="68" fill="hold">
                            <p:stCondLst>
                              <p:cond delay="2250"/>
                            </p:stCondLst>
                            <p:childTnLst>
                              <p:par>
                                <p:cTn id="69" presetID="10" presetClass="entr" presetSubtype="0" fill="hold" nodeType="afterEffect">
                                  <p:stCondLst>
                                    <p:cond delay="0"/>
                                  </p:stCondLst>
                                  <p:childTnLst>
                                    <p:set>
                                      <p:cBhvr>
                                        <p:cTn id="70" dur="1" fill="hold">
                                          <p:stCondLst>
                                            <p:cond delay="0"/>
                                          </p:stCondLst>
                                        </p:cTn>
                                        <p:tgtEl>
                                          <p:spTgt spid="33">
                                            <p:txEl>
                                              <p:pRg st="0" end="0"/>
                                            </p:txEl>
                                          </p:spTgt>
                                        </p:tgtEl>
                                        <p:attrNameLst>
                                          <p:attrName>style.visibility</p:attrName>
                                        </p:attrNameLst>
                                      </p:cBhvr>
                                      <p:to>
                                        <p:strVal val="visible"/>
                                      </p:to>
                                    </p:set>
                                    <p:animEffect transition="in" filter="fade">
                                      <p:cBhvr>
                                        <p:cTn id="71" dur="750"/>
                                        <p:tgtEl>
                                          <p:spTgt spid="3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down)">
                                      <p:cBhvr>
                                        <p:cTn id="76" dur="1000"/>
                                        <p:tgtEl>
                                          <p:spTgt spid="4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4" grpId="0" animBg="1"/>
      <p:bldP spid="27" grpId="0" animBg="1"/>
      <p:bldP spid="30" grpId="0" animBg="1"/>
      <p:bldP spid="3" grpId="0" animBg="1"/>
      <p:bldP spid="35" grpId="0" animBg="1"/>
      <p:bldP spid="42" grpId="0" animBg="1"/>
      <p:bldP spid="43" grpId="0" animBg="1"/>
      <p:bldP spid="44" grpId="0" animBg="1"/>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6" name="Retângulo 45">
            <a:extLst>
              <a:ext uri="{FF2B5EF4-FFF2-40B4-BE49-F238E27FC236}">
                <a16:creationId xmlns:a16="http://schemas.microsoft.com/office/drawing/2014/main" id="{E0F710E3-C46D-4CBB-843A-28CD633BA293}"/>
              </a:ext>
            </a:extLst>
          </p:cNvPr>
          <p:cNvSpPr/>
          <p:nvPr/>
        </p:nvSpPr>
        <p:spPr>
          <a:xfrm>
            <a:off x="8064265" y="2719773"/>
            <a:ext cx="4098434" cy="646331"/>
          </a:xfrm>
          <a:prstGeom prst="rect">
            <a:avLst/>
          </a:prstGeom>
        </p:spPr>
        <p:txBody>
          <a:bodyPr wrap="square">
            <a:spAutoFit/>
          </a:bodyPr>
          <a:lstStyle/>
          <a:p>
            <a:pPr algn="ctr"/>
            <a:r>
              <a:rPr lang="es-ES" sz="1200" dirty="0">
                <a:solidFill>
                  <a:schemeClr val="bg1">
                    <a:lumMod val="50000"/>
                  </a:schemeClr>
                </a:solidFill>
              </a:rPr>
              <a:t>Este ejemplo es una adaptación del presentado en: Lay, D. C. (2012). </a:t>
            </a:r>
            <a:r>
              <a:rPr lang="es-ES" sz="1200" i="1" dirty="0">
                <a:solidFill>
                  <a:schemeClr val="bg1">
                    <a:lumMod val="50000"/>
                  </a:schemeClr>
                </a:solidFill>
              </a:rPr>
              <a:t>Linear algebra and </a:t>
            </a:r>
            <a:r>
              <a:rPr lang="es-ES" sz="1200" i="1" dirty="0" err="1">
                <a:solidFill>
                  <a:schemeClr val="bg1">
                    <a:lumMod val="50000"/>
                  </a:schemeClr>
                </a:solidFill>
              </a:rPr>
              <a:t>its</a:t>
            </a:r>
            <a:r>
              <a:rPr lang="es-ES" sz="1200" i="1" dirty="0">
                <a:solidFill>
                  <a:schemeClr val="bg1">
                    <a:lumMod val="50000"/>
                  </a:schemeClr>
                </a:solidFill>
              </a:rPr>
              <a:t> </a:t>
            </a:r>
            <a:r>
              <a:rPr lang="es-ES" sz="1200" i="1" dirty="0" err="1">
                <a:solidFill>
                  <a:schemeClr val="bg1">
                    <a:lumMod val="50000"/>
                  </a:schemeClr>
                </a:solidFill>
              </a:rPr>
              <a:t>applications</a:t>
            </a:r>
            <a:r>
              <a:rPr lang="es-ES" sz="1200" i="1" dirty="0">
                <a:solidFill>
                  <a:schemeClr val="bg1">
                    <a:lumMod val="50000"/>
                  </a:schemeClr>
                </a:solidFill>
              </a:rPr>
              <a:t>, </a:t>
            </a:r>
            <a:r>
              <a:rPr lang="es-ES" sz="1200" dirty="0">
                <a:solidFill>
                  <a:schemeClr val="bg1">
                    <a:lumMod val="50000"/>
                  </a:schemeClr>
                </a:solidFill>
              </a:rPr>
              <a:t>pp.17, Boston: Addison-Wesley.</a:t>
            </a:r>
          </a:p>
        </p:txBody>
      </p:sp>
      <p:sp>
        <p:nvSpPr>
          <p:cNvPr id="48" name="Retângulo: Cantos Arredondados 47">
            <a:extLst>
              <a:ext uri="{FF2B5EF4-FFF2-40B4-BE49-F238E27FC236}">
                <a16:creationId xmlns:a16="http://schemas.microsoft.com/office/drawing/2014/main" id="{3875AB78-9B13-4098-AFC6-D2FBA1268763}"/>
              </a:ext>
            </a:extLst>
          </p:cNvPr>
          <p:cNvSpPr/>
          <p:nvPr/>
        </p:nvSpPr>
        <p:spPr>
          <a:xfrm>
            <a:off x="8014892" y="171051"/>
            <a:ext cx="3982835" cy="2478654"/>
          </a:xfrm>
          <a:prstGeom prst="roundRect">
            <a:avLst>
              <a:gd name="adj" fmla="val 3673"/>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Retângulo: Cantos Arredondados 52">
            <a:extLst>
              <a:ext uri="{FF2B5EF4-FFF2-40B4-BE49-F238E27FC236}">
                <a16:creationId xmlns:a16="http://schemas.microsoft.com/office/drawing/2014/main" id="{B6EE641D-9B80-4578-8373-6AE646C3A81E}"/>
              </a:ext>
            </a:extLst>
          </p:cNvPr>
          <p:cNvSpPr/>
          <p:nvPr/>
        </p:nvSpPr>
        <p:spPr>
          <a:xfrm>
            <a:off x="8016251" y="142610"/>
            <a:ext cx="3982835" cy="3796839"/>
          </a:xfrm>
          <a:prstGeom prst="roundRect">
            <a:avLst>
              <a:gd name="adj" fmla="val 2879"/>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tângulo: Cantos Arredondados 54">
            <a:extLst>
              <a:ext uri="{FF2B5EF4-FFF2-40B4-BE49-F238E27FC236}">
                <a16:creationId xmlns:a16="http://schemas.microsoft.com/office/drawing/2014/main" id="{A37D6E39-FDED-4DC7-9B11-A7F8DB71A43A}"/>
              </a:ext>
            </a:extLst>
          </p:cNvPr>
          <p:cNvSpPr/>
          <p:nvPr/>
        </p:nvSpPr>
        <p:spPr>
          <a:xfrm>
            <a:off x="8024205" y="103624"/>
            <a:ext cx="3982835" cy="4900928"/>
          </a:xfrm>
          <a:prstGeom prst="roundRect">
            <a:avLst>
              <a:gd name="adj" fmla="val 2374"/>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tângulo: Cantos Arredondados 51">
            <a:extLst>
              <a:ext uri="{FF2B5EF4-FFF2-40B4-BE49-F238E27FC236}">
                <a16:creationId xmlns:a16="http://schemas.microsoft.com/office/drawing/2014/main" id="{B432729B-BC49-4799-A89B-8A57B363145B}"/>
              </a:ext>
            </a:extLst>
          </p:cNvPr>
          <p:cNvSpPr/>
          <p:nvPr/>
        </p:nvSpPr>
        <p:spPr>
          <a:xfrm rot="5400000">
            <a:off x="8401917" y="1841017"/>
            <a:ext cx="781150" cy="335206"/>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31" name="Retângulo 30">
            <a:extLst>
              <a:ext uri="{FF2B5EF4-FFF2-40B4-BE49-F238E27FC236}">
                <a16:creationId xmlns:a16="http://schemas.microsoft.com/office/drawing/2014/main" id="{429C054B-382C-4CFF-B89A-1C2E5AFCE3F6}"/>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tângulo 35">
            <a:extLst>
              <a:ext uri="{FF2B5EF4-FFF2-40B4-BE49-F238E27FC236}">
                <a16:creationId xmlns:a16="http://schemas.microsoft.com/office/drawing/2014/main" id="{31B89273-F071-4097-A17C-E1A883AB0EAF}"/>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Imagem 36">
            <a:extLst>
              <a:ext uri="{FF2B5EF4-FFF2-40B4-BE49-F238E27FC236}">
                <a16:creationId xmlns:a16="http://schemas.microsoft.com/office/drawing/2014/main" id="{22DF1BAF-5A8A-41C9-A530-A100E6B27B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38" name="Conexão reta 37">
            <a:extLst>
              <a:ext uri="{FF2B5EF4-FFF2-40B4-BE49-F238E27FC236}">
                <a16:creationId xmlns:a16="http://schemas.microsoft.com/office/drawing/2014/main" id="{D21716BC-C9BB-481B-AF9F-27878A872CD1}"/>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2E8A1205-C836-4249-ADB4-49B90F8DCB89}"/>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40" name="Retângulo: Cantos Arredondados 39">
            <a:hlinkClick r:id="rId5" action="ppaction://hlinksldjump"/>
            <a:extLst>
              <a:ext uri="{FF2B5EF4-FFF2-40B4-BE49-F238E27FC236}">
                <a16:creationId xmlns:a16="http://schemas.microsoft.com/office/drawing/2014/main" id="{BB826678-5728-4664-8AA0-40F1B156271B}"/>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rPr>
              <a:t>¡Inténtelo!</a:t>
            </a:r>
          </a:p>
        </p:txBody>
      </p:sp>
      <p:sp>
        <p:nvSpPr>
          <p:cNvPr id="41" name="Retângulo 40">
            <a:extLst>
              <a:ext uri="{FF2B5EF4-FFF2-40B4-BE49-F238E27FC236}">
                <a16:creationId xmlns:a16="http://schemas.microsoft.com/office/drawing/2014/main" id="{45D89ED8-B456-4A7B-8024-36ADE950A100}"/>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es-ES" sz="2800" b="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 13</a:t>
            </a:r>
          </a:p>
        </p:txBody>
      </p:sp>
      <p:sp>
        <p:nvSpPr>
          <p:cNvPr id="14" name="Retângulo: Cantos Arredondados 13">
            <a:hlinkClick r:id="rId6" action="ppaction://hlinksldjump"/>
            <a:extLst>
              <a:ext uri="{FF2B5EF4-FFF2-40B4-BE49-F238E27FC236}">
                <a16:creationId xmlns:a16="http://schemas.microsoft.com/office/drawing/2014/main" id="{06C1FE17-85E4-4556-8BE0-9293ADAB8FEA}"/>
              </a:ext>
            </a:extLst>
          </p:cNvPr>
          <p:cNvSpPr/>
          <p:nvPr/>
        </p:nvSpPr>
        <p:spPr>
          <a:xfrm>
            <a:off x="36000" y="423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25E4F"/>
                </a:solidFill>
              </a:rPr>
              <a:t>4. </a:t>
            </a:r>
            <a:r>
              <a:rPr lang="es-ES" b="1" dirty="0">
                <a:solidFill>
                  <a:schemeClr val="tx1"/>
                </a:solidFill>
              </a:rPr>
              <a:t>Algoritmo de Reducción por Filas</a:t>
            </a:r>
          </a:p>
        </p:txBody>
      </p:sp>
      <p:sp>
        <p:nvSpPr>
          <p:cNvPr id="15" name="Retângulo: Cantos Arredondados 14">
            <a:hlinkClick r:id="rId7" action="ppaction://hlinksldjump"/>
            <a:extLst>
              <a:ext uri="{FF2B5EF4-FFF2-40B4-BE49-F238E27FC236}">
                <a16:creationId xmlns:a16="http://schemas.microsoft.com/office/drawing/2014/main" id="{29AA353E-76FA-4B5A-BFF9-A0AA433BCA21}"/>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25E4F"/>
                </a:solidFill>
              </a:rPr>
              <a:t>1. </a:t>
            </a:r>
            <a:r>
              <a:rPr lang="es-ES" b="1" dirty="0">
                <a:solidFill>
                  <a:schemeClr val="tx1"/>
                </a:solidFill>
              </a:rPr>
              <a:t>Matriz Escalonada y Rango</a:t>
            </a:r>
          </a:p>
        </p:txBody>
      </p:sp>
      <p:sp>
        <p:nvSpPr>
          <p:cNvPr id="17" name="Retângulo: Cantos Arredondados 16">
            <a:hlinkClick r:id="rId8" action="ppaction://hlinksldjump"/>
            <a:extLst>
              <a:ext uri="{FF2B5EF4-FFF2-40B4-BE49-F238E27FC236}">
                <a16:creationId xmlns:a16="http://schemas.microsoft.com/office/drawing/2014/main" id="{3D45037E-D00D-41E0-A47A-F334822EA81C}"/>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25E4F"/>
                </a:solidFill>
              </a:rPr>
              <a:t>3. </a:t>
            </a:r>
            <a:r>
              <a:rPr lang="es-ES" b="1" dirty="0">
                <a:solidFill>
                  <a:schemeClr val="tx1"/>
                </a:solidFill>
              </a:rPr>
              <a:t>Posiciones y Columnas Pivote</a:t>
            </a:r>
          </a:p>
        </p:txBody>
      </p:sp>
      <p:sp>
        <p:nvSpPr>
          <p:cNvPr id="18" name="Retângulo 17">
            <a:extLst>
              <a:ext uri="{FF2B5EF4-FFF2-40B4-BE49-F238E27FC236}">
                <a16:creationId xmlns:a16="http://schemas.microsoft.com/office/drawing/2014/main" id="{D6607D10-DBFC-4DFA-9971-B3A01DDCC2EB}"/>
              </a:ext>
            </a:extLst>
          </p:cNvPr>
          <p:cNvSpPr/>
          <p:nvPr/>
        </p:nvSpPr>
        <p:spPr>
          <a:xfrm>
            <a:off x="2148856" y="176412"/>
            <a:ext cx="5759195" cy="555702"/>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19" name="Retângulo 18">
            <a:extLst>
              <a:ext uri="{FF2B5EF4-FFF2-40B4-BE49-F238E27FC236}">
                <a16:creationId xmlns:a16="http://schemas.microsoft.com/office/drawing/2014/main" id="{AFDD1656-DC18-417D-B325-C3E77AE3CADC}"/>
              </a:ext>
            </a:extLst>
          </p:cNvPr>
          <p:cNvSpPr/>
          <p:nvPr/>
        </p:nvSpPr>
        <p:spPr>
          <a:xfrm>
            <a:off x="2176377" y="270449"/>
            <a:ext cx="5779231" cy="461665"/>
          </a:xfrm>
          <a:prstGeom prst="rect">
            <a:avLst/>
          </a:prstGeom>
        </p:spPr>
        <p:txBody>
          <a:bodyPr wrap="square">
            <a:spAutoFit/>
          </a:bodyPr>
          <a:lstStyle/>
          <a:p>
            <a:pPr algn="just">
              <a:spcAft>
                <a:spcPts val="1200"/>
              </a:spcAft>
              <a:buClr>
                <a:srgbClr val="F25E4F"/>
              </a:buClr>
              <a:buSzPct val="120000"/>
            </a:pPr>
            <a:r>
              <a:rPr lang="es-ES" sz="2400" dirty="0">
                <a:solidFill>
                  <a:sysClr val="windowText" lastClr="000000"/>
                </a:solidFill>
              </a:rPr>
              <a:t>¡Trabajaremos el algoritmo con un ejemplo!</a:t>
            </a:r>
            <a:endParaRPr lang="es-ES" sz="2800" dirty="0">
              <a:solidFill>
                <a:sysClr val="windowText" lastClr="000000"/>
              </a:solidFill>
            </a:endParaRPr>
          </a:p>
        </p:txBody>
      </p:sp>
      <p:sp>
        <p:nvSpPr>
          <p:cNvPr id="20" name="Retângulo: Cantos Arredondados 19">
            <a:extLst>
              <a:ext uri="{FF2B5EF4-FFF2-40B4-BE49-F238E27FC236}">
                <a16:creationId xmlns:a16="http://schemas.microsoft.com/office/drawing/2014/main" id="{AFE495EF-13C1-4004-AFE4-229E10CCD890}"/>
              </a:ext>
            </a:extLst>
          </p:cNvPr>
          <p:cNvSpPr/>
          <p:nvPr/>
        </p:nvSpPr>
        <p:spPr>
          <a:xfrm>
            <a:off x="2078518" y="826151"/>
            <a:ext cx="2842060" cy="1150777"/>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21" name="Retângulo 20">
            <a:extLst>
              <a:ext uri="{FF2B5EF4-FFF2-40B4-BE49-F238E27FC236}">
                <a16:creationId xmlns:a16="http://schemas.microsoft.com/office/drawing/2014/main" id="{AE4687E5-8106-44EB-A554-3FFF135DAD74}"/>
              </a:ext>
            </a:extLst>
          </p:cNvPr>
          <p:cNvSpPr/>
          <p:nvPr/>
        </p:nvSpPr>
        <p:spPr>
          <a:xfrm>
            <a:off x="2127749" y="828000"/>
            <a:ext cx="688744" cy="307777"/>
          </a:xfrm>
          <a:prstGeom prst="rect">
            <a:avLst/>
          </a:prstGeom>
        </p:spPr>
        <p:txBody>
          <a:bodyPr wrap="square">
            <a:spAutoFit/>
          </a:bodyPr>
          <a:lstStyle/>
          <a:p>
            <a:pPr algn="just">
              <a:spcAft>
                <a:spcPts val="1200"/>
              </a:spcAft>
            </a:pPr>
            <a:r>
              <a:rPr lang="es-ES" sz="1400" b="1" u="sng" dirty="0">
                <a:solidFill>
                  <a:srgbClr val="F25E4F"/>
                </a:solidFill>
              </a:rPr>
              <a:t>Paso 1</a:t>
            </a:r>
            <a:r>
              <a:rPr lang="es-ES" sz="1400" b="1" dirty="0">
                <a:solidFill>
                  <a:srgbClr val="F25E4F"/>
                </a:solidFill>
              </a:rPr>
              <a:t> </a:t>
            </a:r>
          </a:p>
        </p:txBody>
      </p:sp>
      <p:sp>
        <p:nvSpPr>
          <p:cNvPr id="22" name="Retângulo 21">
            <a:extLst>
              <a:ext uri="{FF2B5EF4-FFF2-40B4-BE49-F238E27FC236}">
                <a16:creationId xmlns:a16="http://schemas.microsoft.com/office/drawing/2014/main" id="{8D9AB0B8-EDE9-44F2-9866-C49AAB002571}"/>
              </a:ext>
            </a:extLst>
          </p:cNvPr>
          <p:cNvSpPr/>
          <p:nvPr/>
        </p:nvSpPr>
        <p:spPr>
          <a:xfrm>
            <a:off x="2127749" y="1051200"/>
            <a:ext cx="2702959" cy="954107"/>
          </a:xfrm>
          <a:prstGeom prst="rect">
            <a:avLst/>
          </a:prstGeom>
        </p:spPr>
        <p:txBody>
          <a:bodyPr wrap="square">
            <a:spAutoFit/>
          </a:bodyPr>
          <a:lstStyle/>
          <a:p>
            <a:pPr algn="just">
              <a:spcAft>
                <a:spcPts val="1200"/>
              </a:spcAft>
            </a:pPr>
            <a:r>
              <a:rPr lang="es-ES" sz="1400" dirty="0">
                <a:solidFill>
                  <a:sysClr val="windowText" lastClr="000000"/>
                </a:solidFill>
              </a:rPr>
              <a:t>Empiece por la </a:t>
            </a:r>
            <a:r>
              <a:rPr lang="es-ES" sz="1400" u="sng" dirty="0">
                <a:solidFill>
                  <a:sysClr val="windowText" lastClr="000000"/>
                </a:solidFill>
              </a:rPr>
              <a:t>columna distinta de cero más a la izquierda</a:t>
            </a:r>
            <a:r>
              <a:rPr lang="es-ES" sz="1400" dirty="0">
                <a:solidFill>
                  <a:sysClr val="windowText" lastClr="000000"/>
                </a:solidFill>
              </a:rPr>
              <a:t>. Esta es una columna pivote. La posición pivote está en la parte superior. </a:t>
            </a:r>
          </a:p>
        </p:txBody>
      </p:sp>
      <p:sp>
        <p:nvSpPr>
          <p:cNvPr id="24" name="Retângulo: Cantos Arredondados 23">
            <a:extLst>
              <a:ext uri="{FF2B5EF4-FFF2-40B4-BE49-F238E27FC236}">
                <a16:creationId xmlns:a16="http://schemas.microsoft.com/office/drawing/2014/main" id="{55C9A3B4-684B-4E02-AE54-02BD9AB63330}"/>
              </a:ext>
            </a:extLst>
          </p:cNvPr>
          <p:cNvSpPr/>
          <p:nvPr/>
        </p:nvSpPr>
        <p:spPr>
          <a:xfrm>
            <a:off x="5065993" y="826151"/>
            <a:ext cx="2842060" cy="1347262"/>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25" name="Retângulo 24">
            <a:extLst>
              <a:ext uri="{FF2B5EF4-FFF2-40B4-BE49-F238E27FC236}">
                <a16:creationId xmlns:a16="http://schemas.microsoft.com/office/drawing/2014/main" id="{B00C4224-6D1A-4208-87D1-8AE650FDE954}"/>
              </a:ext>
            </a:extLst>
          </p:cNvPr>
          <p:cNvSpPr/>
          <p:nvPr/>
        </p:nvSpPr>
        <p:spPr>
          <a:xfrm>
            <a:off x="5115224" y="842400"/>
            <a:ext cx="688744" cy="307777"/>
          </a:xfrm>
          <a:prstGeom prst="rect">
            <a:avLst/>
          </a:prstGeom>
        </p:spPr>
        <p:txBody>
          <a:bodyPr wrap="square">
            <a:spAutoFit/>
          </a:bodyPr>
          <a:lstStyle/>
          <a:p>
            <a:pPr algn="just">
              <a:spcAft>
                <a:spcPts val="1200"/>
              </a:spcAft>
            </a:pPr>
            <a:r>
              <a:rPr lang="es-ES" sz="1400" b="1" u="sng" dirty="0">
                <a:solidFill>
                  <a:srgbClr val="F25E4F"/>
                </a:solidFill>
              </a:rPr>
              <a:t>Paso 2</a:t>
            </a:r>
            <a:r>
              <a:rPr lang="es-ES" sz="1400" b="1" dirty="0">
                <a:solidFill>
                  <a:srgbClr val="F25E4F"/>
                </a:solidFill>
              </a:rPr>
              <a:t> </a:t>
            </a:r>
          </a:p>
        </p:txBody>
      </p:sp>
      <p:sp>
        <p:nvSpPr>
          <p:cNvPr id="26" name="Retângulo 25">
            <a:extLst>
              <a:ext uri="{FF2B5EF4-FFF2-40B4-BE49-F238E27FC236}">
                <a16:creationId xmlns:a16="http://schemas.microsoft.com/office/drawing/2014/main" id="{32B666D9-4453-48F7-BD41-110EEC3C3E54}"/>
              </a:ext>
            </a:extLst>
          </p:cNvPr>
          <p:cNvSpPr/>
          <p:nvPr/>
        </p:nvSpPr>
        <p:spPr>
          <a:xfrm>
            <a:off x="5080978" y="1065600"/>
            <a:ext cx="2842063" cy="1169551"/>
          </a:xfrm>
          <a:prstGeom prst="rect">
            <a:avLst/>
          </a:prstGeom>
        </p:spPr>
        <p:txBody>
          <a:bodyPr wrap="square">
            <a:spAutoFit/>
          </a:bodyPr>
          <a:lstStyle/>
          <a:p>
            <a:pPr algn="just">
              <a:spcAft>
                <a:spcPts val="1200"/>
              </a:spcAft>
            </a:pPr>
            <a:r>
              <a:rPr lang="es-ES" sz="1400" dirty="0">
                <a:solidFill>
                  <a:sysClr val="windowText" lastClr="000000"/>
                </a:solidFill>
              </a:rPr>
              <a:t>Seleccione una </a:t>
            </a:r>
            <a:r>
              <a:rPr lang="es-ES" sz="1400" b="1" dirty="0">
                <a:solidFill>
                  <a:sysClr val="windowText" lastClr="000000"/>
                </a:solidFill>
              </a:rPr>
              <a:t>entrada distinta de cero </a:t>
            </a:r>
            <a:r>
              <a:rPr lang="es-ES" sz="1400" dirty="0">
                <a:solidFill>
                  <a:sysClr val="windowText" lastClr="000000"/>
                </a:solidFill>
              </a:rPr>
              <a:t>en la columna pivote como un </a:t>
            </a:r>
            <a:r>
              <a:rPr lang="es-ES" sz="1400" b="1" dirty="0">
                <a:solidFill>
                  <a:sysClr val="windowText" lastClr="000000"/>
                </a:solidFill>
              </a:rPr>
              <a:t>pivote</a:t>
            </a:r>
            <a:r>
              <a:rPr lang="es-ES" sz="1400" dirty="0">
                <a:solidFill>
                  <a:sysClr val="windowText" lastClr="000000"/>
                </a:solidFill>
              </a:rPr>
              <a:t>. </a:t>
            </a:r>
            <a:r>
              <a:rPr lang="es-ES" sz="1400" u="sng" dirty="0">
                <a:solidFill>
                  <a:sysClr val="windowText" lastClr="000000"/>
                </a:solidFill>
              </a:rPr>
              <a:t>Si es necesario, intercambie las filas</a:t>
            </a:r>
            <a:r>
              <a:rPr lang="es-ES" sz="1400" dirty="0">
                <a:solidFill>
                  <a:sysClr val="windowText" lastClr="000000"/>
                </a:solidFill>
              </a:rPr>
              <a:t> para mover esta entrada a la posición pivote. </a:t>
            </a:r>
          </a:p>
        </p:txBody>
      </p:sp>
      <p:sp>
        <p:nvSpPr>
          <p:cNvPr id="27" name="Retângulo: Cantos Arredondados 26">
            <a:extLst>
              <a:ext uri="{FF2B5EF4-FFF2-40B4-BE49-F238E27FC236}">
                <a16:creationId xmlns:a16="http://schemas.microsoft.com/office/drawing/2014/main" id="{23DA7D05-1901-4C09-92D3-179D5855D9C2}"/>
              </a:ext>
            </a:extLst>
          </p:cNvPr>
          <p:cNvSpPr/>
          <p:nvPr/>
        </p:nvSpPr>
        <p:spPr>
          <a:xfrm>
            <a:off x="5065993" y="2296685"/>
            <a:ext cx="2842060" cy="1157050"/>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28" name="Retângulo 27">
            <a:extLst>
              <a:ext uri="{FF2B5EF4-FFF2-40B4-BE49-F238E27FC236}">
                <a16:creationId xmlns:a16="http://schemas.microsoft.com/office/drawing/2014/main" id="{E823ABFF-CE80-44C8-8DE5-240C2F28D811}"/>
              </a:ext>
            </a:extLst>
          </p:cNvPr>
          <p:cNvSpPr/>
          <p:nvPr/>
        </p:nvSpPr>
        <p:spPr>
          <a:xfrm>
            <a:off x="5115224" y="2314800"/>
            <a:ext cx="688744" cy="307777"/>
          </a:xfrm>
          <a:prstGeom prst="rect">
            <a:avLst/>
          </a:prstGeom>
        </p:spPr>
        <p:txBody>
          <a:bodyPr wrap="square">
            <a:spAutoFit/>
          </a:bodyPr>
          <a:lstStyle/>
          <a:p>
            <a:pPr algn="just">
              <a:spcAft>
                <a:spcPts val="1200"/>
              </a:spcAft>
            </a:pPr>
            <a:r>
              <a:rPr lang="es-ES" sz="1400" b="1" u="sng" dirty="0">
                <a:solidFill>
                  <a:srgbClr val="F25E4F"/>
                </a:solidFill>
              </a:rPr>
              <a:t>Paso 3</a:t>
            </a:r>
            <a:r>
              <a:rPr lang="es-ES" sz="1400" b="1" dirty="0">
                <a:solidFill>
                  <a:srgbClr val="F25E4F"/>
                </a:solidFill>
              </a:rPr>
              <a:t> </a:t>
            </a:r>
          </a:p>
        </p:txBody>
      </p:sp>
      <p:sp>
        <p:nvSpPr>
          <p:cNvPr id="29" name="Retângulo 28">
            <a:extLst>
              <a:ext uri="{FF2B5EF4-FFF2-40B4-BE49-F238E27FC236}">
                <a16:creationId xmlns:a16="http://schemas.microsoft.com/office/drawing/2014/main" id="{71D9005B-6099-4E03-9F84-6DE425AF2A41}"/>
              </a:ext>
            </a:extLst>
          </p:cNvPr>
          <p:cNvSpPr/>
          <p:nvPr/>
        </p:nvSpPr>
        <p:spPr>
          <a:xfrm>
            <a:off x="5115225" y="2548800"/>
            <a:ext cx="2702959" cy="954107"/>
          </a:xfrm>
          <a:prstGeom prst="rect">
            <a:avLst/>
          </a:prstGeom>
        </p:spPr>
        <p:txBody>
          <a:bodyPr wrap="square">
            <a:spAutoFit/>
          </a:bodyPr>
          <a:lstStyle/>
          <a:p>
            <a:pPr algn="just">
              <a:spcAft>
                <a:spcPts val="1200"/>
              </a:spcAft>
            </a:pPr>
            <a:r>
              <a:rPr lang="es-ES" sz="1400" dirty="0">
                <a:solidFill>
                  <a:sysClr val="windowText" lastClr="000000"/>
                </a:solidFill>
              </a:rPr>
              <a:t>Utilice las OEF (sobre todo la  </a:t>
            </a:r>
            <a:r>
              <a:rPr lang="es-ES" sz="1400" u="sng" dirty="0">
                <a:solidFill>
                  <a:sysClr val="windowText" lastClr="000000"/>
                </a:solidFill>
              </a:rPr>
              <a:t>sustitución por filas</a:t>
            </a:r>
            <a:r>
              <a:rPr lang="es-ES" sz="1400" dirty="0">
                <a:solidFill>
                  <a:sysClr val="windowText" lastClr="000000"/>
                </a:solidFill>
              </a:rPr>
              <a:t>) para crear ceros en todas las posiciones que están por debajo del pivote.</a:t>
            </a:r>
          </a:p>
        </p:txBody>
      </p:sp>
      <p:sp>
        <p:nvSpPr>
          <p:cNvPr id="30" name="Retângulo: Cantos Arredondados 29">
            <a:extLst>
              <a:ext uri="{FF2B5EF4-FFF2-40B4-BE49-F238E27FC236}">
                <a16:creationId xmlns:a16="http://schemas.microsoft.com/office/drawing/2014/main" id="{4B5B078B-4FFA-4201-94EB-F66E0807BFB2}"/>
              </a:ext>
            </a:extLst>
          </p:cNvPr>
          <p:cNvSpPr/>
          <p:nvPr/>
        </p:nvSpPr>
        <p:spPr>
          <a:xfrm>
            <a:off x="2078518" y="2116373"/>
            <a:ext cx="2842060" cy="1347262"/>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32" name="Retângulo 31">
            <a:extLst>
              <a:ext uri="{FF2B5EF4-FFF2-40B4-BE49-F238E27FC236}">
                <a16:creationId xmlns:a16="http://schemas.microsoft.com/office/drawing/2014/main" id="{ED9A003C-8FDE-4AFC-9ABC-96C5D58BDEAF}"/>
              </a:ext>
            </a:extLst>
          </p:cNvPr>
          <p:cNvSpPr/>
          <p:nvPr/>
        </p:nvSpPr>
        <p:spPr>
          <a:xfrm>
            <a:off x="2127749" y="2131200"/>
            <a:ext cx="688744" cy="307777"/>
          </a:xfrm>
          <a:prstGeom prst="rect">
            <a:avLst/>
          </a:prstGeom>
        </p:spPr>
        <p:txBody>
          <a:bodyPr wrap="square">
            <a:spAutoFit/>
          </a:bodyPr>
          <a:lstStyle/>
          <a:p>
            <a:pPr algn="just">
              <a:spcAft>
                <a:spcPts val="1200"/>
              </a:spcAft>
            </a:pPr>
            <a:r>
              <a:rPr lang="es-ES" sz="1400" b="1" u="sng" dirty="0">
                <a:solidFill>
                  <a:srgbClr val="F25E4F"/>
                </a:solidFill>
              </a:rPr>
              <a:t>Paso 4</a:t>
            </a:r>
            <a:r>
              <a:rPr lang="es-ES" sz="1400" b="1" dirty="0">
                <a:solidFill>
                  <a:srgbClr val="F25E4F"/>
                </a:solidFill>
              </a:rPr>
              <a:t> </a:t>
            </a:r>
          </a:p>
        </p:txBody>
      </p:sp>
      <p:sp>
        <p:nvSpPr>
          <p:cNvPr id="33" name="Retângulo 32">
            <a:extLst>
              <a:ext uri="{FF2B5EF4-FFF2-40B4-BE49-F238E27FC236}">
                <a16:creationId xmlns:a16="http://schemas.microsoft.com/office/drawing/2014/main" id="{6B1BC8E6-7A1B-415A-A336-23AA29FF696D}"/>
              </a:ext>
            </a:extLst>
          </p:cNvPr>
          <p:cNvSpPr/>
          <p:nvPr/>
        </p:nvSpPr>
        <p:spPr>
          <a:xfrm>
            <a:off x="2127749" y="2354400"/>
            <a:ext cx="2702959" cy="1169551"/>
          </a:xfrm>
          <a:prstGeom prst="rect">
            <a:avLst/>
          </a:prstGeom>
        </p:spPr>
        <p:txBody>
          <a:bodyPr wrap="square">
            <a:spAutoFit/>
          </a:bodyPr>
          <a:lstStyle/>
          <a:p>
            <a:pPr algn="just">
              <a:spcAft>
                <a:spcPts val="1200"/>
              </a:spcAft>
            </a:pPr>
            <a:r>
              <a:rPr lang="es-ES" sz="1400" dirty="0">
                <a:solidFill>
                  <a:sysClr val="windowText" lastClr="000000"/>
                </a:solidFill>
              </a:rPr>
              <a:t>Copie la fila que contiene la posición pivote y todas las filas, si las hay, por encima de ella – no las utilice. </a:t>
            </a:r>
            <a:r>
              <a:rPr lang="es-ES" sz="1400" i="1" u="sng" dirty="0">
                <a:solidFill>
                  <a:sysClr val="windowText" lastClr="000000"/>
                </a:solidFill>
              </a:rPr>
              <a:t>Aplique los pasos 1 a 3 en la </a:t>
            </a:r>
            <a:r>
              <a:rPr lang="es-ES" sz="1400" i="1" u="sng" dirty="0" err="1">
                <a:solidFill>
                  <a:sysClr val="windowText" lastClr="000000"/>
                </a:solidFill>
              </a:rPr>
              <a:t>submatriz</a:t>
            </a:r>
            <a:r>
              <a:rPr lang="es-ES" sz="1400" i="1" u="sng" dirty="0">
                <a:solidFill>
                  <a:sysClr val="windowText" lastClr="000000"/>
                </a:solidFill>
              </a:rPr>
              <a:t> restante</a:t>
            </a:r>
            <a:r>
              <a:rPr lang="es-ES" sz="1400" dirty="0">
                <a:solidFill>
                  <a:sysClr val="windowText" lastClr="000000"/>
                </a:solidFill>
              </a:rPr>
              <a:t>. </a:t>
            </a:r>
          </a:p>
        </p:txBody>
      </p:sp>
      <p:sp>
        <p:nvSpPr>
          <p:cNvPr id="3" name="Seta: Para a Direita 2">
            <a:extLst>
              <a:ext uri="{FF2B5EF4-FFF2-40B4-BE49-F238E27FC236}">
                <a16:creationId xmlns:a16="http://schemas.microsoft.com/office/drawing/2014/main" id="{AF2A541F-550D-4B6E-AA4F-471DD07F997B}"/>
              </a:ext>
            </a:extLst>
          </p:cNvPr>
          <p:cNvSpPr/>
          <p:nvPr/>
        </p:nvSpPr>
        <p:spPr>
          <a:xfrm>
            <a:off x="4849549" y="867638"/>
            <a:ext cx="265675" cy="344706"/>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35" name="Seta: Para a Direita 34">
            <a:extLst>
              <a:ext uri="{FF2B5EF4-FFF2-40B4-BE49-F238E27FC236}">
                <a16:creationId xmlns:a16="http://schemas.microsoft.com/office/drawing/2014/main" id="{FC9AA9AD-4E55-41A9-9EB1-36AD2F7317BD}"/>
              </a:ext>
            </a:extLst>
          </p:cNvPr>
          <p:cNvSpPr/>
          <p:nvPr/>
        </p:nvSpPr>
        <p:spPr>
          <a:xfrm rot="5400000">
            <a:off x="5712669" y="2087625"/>
            <a:ext cx="281060" cy="325837"/>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42" name="Seta: Para a Direita 41">
            <a:extLst>
              <a:ext uri="{FF2B5EF4-FFF2-40B4-BE49-F238E27FC236}">
                <a16:creationId xmlns:a16="http://schemas.microsoft.com/office/drawing/2014/main" id="{1CB4EE92-DE02-457D-B7FA-66FE035BF2A5}"/>
              </a:ext>
            </a:extLst>
          </p:cNvPr>
          <p:cNvSpPr/>
          <p:nvPr/>
        </p:nvSpPr>
        <p:spPr>
          <a:xfrm rot="10800000">
            <a:off x="4849589" y="2307218"/>
            <a:ext cx="265675" cy="344706"/>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43" name="Seta: Para a Direita 42">
            <a:extLst>
              <a:ext uri="{FF2B5EF4-FFF2-40B4-BE49-F238E27FC236}">
                <a16:creationId xmlns:a16="http://schemas.microsoft.com/office/drawing/2014/main" id="{630B28FD-4D1C-474E-9586-1AE0E2368AE3}"/>
              </a:ext>
            </a:extLst>
          </p:cNvPr>
          <p:cNvSpPr/>
          <p:nvPr/>
        </p:nvSpPr>
        <p:spPr>
          <a:xfrm rot="5400000" flipH="1" flipV="1">
            <a:off x="4128537" y="1850527"/>
            <a:ext cx="281060" cy="325837"/>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49" name="Retângulo 48">
            <a:extLst>
              <a:ext uri="{FF2B5EF4-FFF2-40B4-BE49-F238E27FC236}">
                <a16:creationId xmlns:a16="http://schemas.microsoft.com/office/drawing/2014/main" id="{7EF753E1-31C9-4735-ACBE-E688B4677BE1}"/>
              </a:ext>
            </a:extLst>
          </p:cNvPr>
          <p:cNvSpPr/>
          <p:nvPr/>
        </p:nvSpPr>
        <p:spPr>
          <a:xfrm>
            <a:off x="8101023" y="246634"/>
            <a:ext cx="3829264" cy="1323439"/>
          </a:xfrm>
          <a:prstGeom prst="rect">
            <a:avLst/>
          </a:prstGeom>
        </p:spPr>
        <p:txBody>
          <a:bodyPr wrap="square">
            <a:spAutoFit/>
          </a:bodyPr>
          <a:lstStyle/>
          <a:p>
            <a:pPr algn="just">
              <a:spcAft>
                <a:spcPts val="1200"/>
              </a:spcAft>
              <a:buClr>
                <a:srgbClr val="F25E4F"/>
              </a:buClr>
              <a:buSzPct val="120000"/>
            </a:pPr>
            <a:r>
              <a:rPr lang="es-ES" sz="2000" dirty="0">
                <a:solidFill>
                  <a:sysClr val="windowText" lastClr="000000"/>
                </a:solidFill>
              </a:rPr>
              <a:t>Aplique OEF para transformar la matriz siguiente primero en matriz escalonada y luego en forma escalonada reducida.</a:t>
            </a:r>
            <a:endParaRPr lang="es-ES" sz="2400" dirty="0">
              <a:solidFill>
                <a:sysClr val="windowText" lastClr="000000"/>
              </a:solidFill>
            </a:endParaRPr>
          </a:p>
        </p:txBody>
      </p:sp>
      <mc:AlternateContent xmlns:mc="http://schemas.openxmlformats.org/markup-compatibility/2006" xmlns:a14="http://schemas.microsoft.com/office/drawing/2010/main">
        <mc:Choice Requires="a14">
          <p:sp>
            <p:nvSpPr>
              <p:cNvPr id="51" name="Retângulo 50">
                <a:extLst>
                  <a:ext uri="{FF2B5EF4-FFF2-40B4-BE49-F238E27FC236}">
                    <a16:creationId xmlns:a16="http://schemas.microsoft.com/office/drawing/2014/main" id="{523C9220-5014-496A-97DF-6AA8BB8B14E6}"/>
                  </a:ext>
                </a:extLst>
              </p:cNvPr>
              <p:cNvSpPr/>
              <p:nvPr/>
            </p:nvSpPr>
            <p:spPr>
              <a:xfrm>
                <a:off x="8477860" y="1598171"/>
                <a:ext cx="2796727"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s-ES" b="0" i="1" smtClean="0">
                              <a:solidFill>
                                <a:schemeClr val="tx1"/>
                              </a:solidFill>
                              <a:latin typeface="Cambria Math" panose="02040503050406030204" pitchFamily="18" charset="0"/>
                            </a:rPr>
                          </m:ctrlPr>
                        </m:dPr>
                        <m:e>
                          <m:sSup>
                            <m:sSupPr>
                              <m:ctrlPr>
                                <a:rPr lang="es-ES" b="0" i="1" smtClean="0">
                                  <a:solidFill>
                                    <a:schemeClr val="tx1"/>
                                  </a:solidFill>
                                  <a:latin typeface="Cambria Math" panose="02040503050406030204" pitchFamily="18" charset="0"/>
                                </a:rPr>
                              </m:ctrlPr>
                            </m:sSupPr>
                            <m:e>
                              <m:eqArr>
                                <m:eqArrPr>
                                  <m:ctrlPr>
                                    <a:rPr lang="es-ES" b="0"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0</m:t>
                                  </m:r>
                                </m:e>
                                <m:e>
                                  <m:r>
                                    <a:rPr lang="es-ES" b="0" i="1" smtClean="0">
                                      <a:solidFill>
                                        <a:schemeClr val="tx1"/>
                                      </a:solidFill>
                                      <a:latin typeface="Cambria Math" panose="02040503050406030204" pitchFamily="18" charset="0"/>
                                    </a:rPr>
                                    <m:t>3</m:t>
                                  </m:r>
                                </m:e>
                                <m:e>
                                  <m:r>
                                    <a:rPr lang="es-ES" b="0" i="1" smtClean="0">
                                      <a:solidFill>
                                        <a:schemeClr val="tx1"/>
                                      </a:solidFill>
                                      <a:latin typeface="Cambria Math" panose="02040503050406030204" pitchFamily="18" charset="0"/>
                                    </a:rPr>
                                    <m:t>3</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3</m:t>
                                  </m:r>
                                </m:e>
                                <m:e>
                                  <m:r>
                                    <a:rPr lang="es-ES" b="0" i="1" smtClean="0">
                                      <a:solidFill>
                                        <a:schemeClr val="tx1"/>
                                      </a:solidFill>
                                      <a:latin typeface="Cambria Math" panose="02040503050406030204" pitchFamily="18" charset="0"/>
                                    </a:rPr>
                                    <m:t>−7</m:t>
                                  </m:r>
                                </m:e>
                                <m:e>
                                  <m:r>
                                    <a:rPr lang="es-ES" b="0" i="1" smtClean="0">
                                      <a:solidFill>
                                        <a:schemeClr val="tx1"/>
                                      </a:solidFill>
                                      <a:latin typeface="Cambria Math" panose="02040503050406030204" pitchFamily="18" charset="0"/>
                                    </a:rPr>
                                    <m:t>−9</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−6</m:t>
                                  </m:r>
                                </m:e>
                                <m:e>
                                  <m:r>
                                    <a:rPr lang="es-ES" b="0" i="1" smtClean="0">
                                      <a:solidFill>
                                        <a:schemeClr val="tx1"/>
                                      </a:solidFill>
                                      <a:latin typeface="Cambria Math" panose="02040503050406030204" pitchFamily="18" charset="0"/>
                                    </a:rPr>
                                    <m:t>8</m:t>
                                  </m:r>
                                </m:e>
                                <m:e>
                                  <m:r>
                                    <a:rPr lang="es-ES" b="0" i="1" smtClean="0">
                                      <a:solidFill>
                                        <a:schemeClr val="tx1"/>
                                      </a:solidFill>
                                      <a:latin typeface="Cambria Math" panose="02040503050406030204" pitchFamily="18" charset="0"/>
                                    </a:rPr>
                                    <m:t>12</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6</m:t>
                                  </m:r>
                                </m:e>
                                <m:e>
                                  <m:r>
                                    <a:rPr lang="es-ES" b="0" i="1" smtClean="0">
                                      <a:solidFill>
                                        <a:schemeClr val="tx1"/>
                                      </a:solidFill>
                                      <a:latin typeface="Cambria Math" panose="02040503050406030204" pitchFamily="18" charset="0"/>
                                    </a:rPr>
                                    <m:t>−5</m:t>
                                  </m:r>
                                </m:e>
                                <m:e>
                                  <m:r>
                                    <a:rPr lang="es-ES" b="0" i="1" smtClean="0">
                                      <a:solidFill>
                                        <a:schemeClr val="tx1"/>
                                      </a:solidFill>
                                      <a:latin typeface="Cambria Math" panose="02040503050406030204" pitchFamily="18" charset="0"/>
                                    </a:rPr>
                                    <m:t>−9</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4</m:t>
                                  </m:r>
                                </m:e>
                                <m:e>
                                  <m:r>
                                    <a:rPr lang="es-ES" b="0" i="1" smtClean="0">
                                      <a:solidFill>
                                        <a:schemeClr val="tx1"/>
                                      </a:solidFill>
                                      <a:latin typeface="Cambria Math" panose="02040503050406030204" pitchFamily="18" charset="0"/>
                                    </a:rPr>
                                    <m:t>8</m:t>
                                  </m:r>
                                </m:e>
                                <m:e>
                                  <m:r>
                                    <a:rPr lang="es-ES" b="0" i="1" smtClean="0">
                                      <a:solidFill>
                                        <a:schemeClr val="tx1"/>
                                      </a:solidFill>
                                      <a:latin typeface="Cambria Math" panose="02040503050406030204" pitchFamily="18" charset="0"/>
                                    </a:rPr>
                                    <m:t>6</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−5</m:t>
                                  </m:r>
                                </m:e>
                                <m:e>
                                  <m:r>
                                    <a:rPr lang="es-ES" b="0" i="1" smtClean="0">
                                      <a:solidFill>
                                        <a:schemeClr val="tx1"/>
                                      </a:solidFill>
                                      <a:latin typeface="Cambria Math" panose="02040503050406030204" pitchFamily="18" charset="0"/>
                                    </a:rPr>
                                    <m:t>9</m:t>
                                  </m:r>
                                </m:e>
                                <m:e>
                                  <m:r>
                                    <a:rPr lang="es-ES" b="0" i="1" smtClean="0">
                                      <a:solidFill>
                                        <a:schemeClr val="tx1"/>
                                      </a:solidFill>
                                      <a:latin typeface="Cambria Math" panose="02040503050406030204" pitchFamily="18" charset="0"/>
                                    </a:rPr>
                                    <m:t>15</m:t>
                                  </m:r>
                                </m:e>
                              </m:eqArr>
                            </m:e>
                            <m:sup>
                              <m:r>
                                <a:rPr lang="es-ES" b="0" i="1" smtClean="0">
                                  <a:solidFill>
                                    <a:schemeClr val="tx1"/>
                                  </a:solidFill>
                                  <a:latin typeface="Cambria Math" panose="02040503050406030204" pitchFamily="18" charset="0"/>
                                </a:rPr>
                                <m:t> </m:t>
                              </m:r>
                            </m:sup>
                          </m:sSup>
                        </m:e>
                      </m:d>
                    </m:oMath>
                  </m:oMathPara>
                </a14:m>
                <a:endParaRPr lang="es-ES">
                  <a:solidFill>
                    <a:schemeClr val="tx1"/>
                  </a:solidFill>
                </a:endParaRPr>
              </a:p>
            </p:txBody>
          </p:sp>
        </mc:Choice>
        <mc:Fallback xmlns="">
          <p:sp>
            <p:nvSpPr>
              <p:cNvPr id="51" name="Retângulo 50">
                <a:extLst>
                  <a:ext uri="{FF2B5EF4-FFF2-40B4-BE49-F238E27FC236}">
                    <a16:creationId xmlns:a16="http://schemas.microsoft.com/office/drawing/2014/main" id="{523C9220-5014-496A-97DF-6AA8BB8B14E6}"/>
                  </a:ext>
                </a:extLst>
              </p:cNvPr>
              <p:cNvSpPr>
                <a:spLocks noRot="1" noChangeAspect="1" noMove="1" noResize="1" noEditPoints="1" noAdjustHandles="1" noChangeArrowheads="1" noChangeShapeType="1" noTextEdit="1"/>
              </p:cNvSpPr>
              <p:nvPr/>
            </p:nvSpPr>
            <p:spPr>
              <a:xfrm>
                <a:off x="8477860" y="1598171"/>
                <a:ext cx="2796727" cy="830548"/>
              </a:xfrm>
              <a:prstGeom prst="rect">
                <a:avLst/>
              </a:prstGeom>
              <a:blipFill>
                <a:blip r:embed="rId9"/>
                <a:stretch>
                  <a:fillRect/>
                </a:stretch>
              </a:blipFill>
            </p:spPr>
            <p:txBody>
              <a:bodyPr/>
              <a:lstStyle/>
              <a:p>
                <a:r>
                  <a:rPr lang="ca-ES">
                    <a:noFill/>
                  </a:rPr>
                  <a:t> </a:t>
                </a:r>
              </a:p>
            </p:txBody>
          </p:sp>
        </mc:Fallback>
      </mc:AlternateContent>
      <p:sp>
        <p:nvSpPr>
          <p:cNvPr id="4" name="Seta: Curvada Para a Esquerda 3">
            <a:extLst>
              <a:ext uri="{FF2B5EF4-FFF2-40B4-BE49-F238E27FC236}">
                <a16:creationId xmlns:a16="http://schemas.microsoft.com/office/drawing/2014/main" id="{C84EE58F-60A8-42BA-9F88-F737970F2A63}"/>
              </a:ext>
            </a:extLst>
          </p:cNvPr>
          <p:cNvSpPr/>
          <p:nvPr/>
        </p:nvSpPr>
        <p:spPr>
          <a:xfrm>
            <a:off x="11283245" y="1995990"/>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54" name="Retângulo 53">
                <a:extLst>
                  <a:ext uri="{FF2B5EF4-FFF2-40B4-BE49-F238E27FC236}">
                    <a16:creationId xmlns:a16="http://schemas.microsoft.com/office/drawing/2014/main" id="{65D8F2BF-1CEF-4629-8756-1B0797E4A793}"/>
                  </a:ext>
                </a:extLst>
              </p:cNvPr>
              <p:cNvSpPr/>
              <p:nvPr/>
            </p:nvSpPr>
            <p:spPr>
              <a:xfrm>
                <a:off x="8508463" y="2742509"/>
                <a:ext cx="2796727"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s-ES" b="0" i="1" smtClean="0">
                              <a:solidFill>
                                <a:srgbClr val="0C2B8E"/>
                              </a:solidFill>
                              <a:latin typeface="Cambria Math" panose="02040503050406030204" pitchFamily="18" charset="0"/>
                            </a:rPr>
                          </m:ctrlPr>
                        </m:dPr>
                        <m:e>
                          <m:sSup>
                            <m:sSupPr>
                              <m:ctrlPr>
                                <a:rPr lang="es-ES" b="0" i="1" smtClean="0">
                                  <a:solidFill>
                                    <a:srgbClr val="0C2B8E"/>
                                  </a:solidFill>
                                  <a:latin typeface="Cambria Math" panose="02040503050406030204" pitchFamily="18" charset="0"/>
                                </a:rPr>
                              </m:ctrlPr>
                            </m:sSupPr>
                            <m:e>
                              <m:eqArr>
                                <m:eqArrPr>
                                  <m:ctrlPr>
                                    <a:rPr lang="es-ES" b="0"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3</m:t>
                                  </m:r>
                                </m:e>
                                <m:e>
                                  <m:r>
                                    <a:rPr lang="es-ES" b="0" i="1" smtClean="0">
                                      <a:solidFill>
                                        <a:srgbClr val="0C2B8E"/>
                                      </a:solidFill>
                                      <a:latin typeface="Cambria Math" panose="02040503050406030204" pitchFamily="18" charset="0"/>
                                    </a:rPr>
                                    <m:t>3</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−7</m:t>
                                  </m:r>
                                </m:e>
                                <m:e>
                                  <m:r>
                                    <a:rPr lang="es-ES" b="0" i="1" smtClean="0">
                                      <a:solidFill>
                                        <a:srgbClr val="0C2B8E"/>
                                      </a:solidFill>
                                      <a:latin typeface="Cambria Math" panose="02040503050406030204" pitchFamily="18" charset="0"/>
                                    </a:rPr>
                                    <m:t>3</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12</m:t>
                                  </m:r>
                                </m:e>
                                <m:e>
                                  <m:r>
                                    <a:rPr lang="es-ES" b="0" i="1" smtClean="0">
                                      <a:solidFill>
                                        <a:srgbClr val="0C2B8E"/>
                                      </a:solidFill>
                                      <a:latin typeface="Cambria Math" panose="02040503050406030204" pitchFamily="18" charset="0"/>
                                    </a:rPr>
                                    <m:t>8</m:t>
                                  </m:r>
                                </m:e>
                                <m:e>
                                  <m:r>
                                    <a:rPr lang="es-ES" b="0" i="1" smtClean="0">
                                      <a:solidFill>
                                        <a:srgbClr val="0C2B8E"/>
                                      </a:solidFill>
                                      <a:latin typeface="Cambria Math" panose="02040503050406030204" pitchFamily="18" charset="0"/>
                                    </a:rPr>
                                    <m:t>−6</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−5</m:t>
                                  </m:r>
                                </m:e>
                                <m:e>
                                  <m:r>
                                    <a:rPr lang="es-ES" b="0" i="1" smtClean="0">
                                      <a:solidFill>
                                        <a:srgbClr val="0C2B8E"/>
                                      </a:solidFill>
                                      <a:latin typeface="Cambria Math" panose="02040503050406030204" pitchFamily="18" charset="0"/>
                                    </a:rPr>
                                    <m:t>6</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6</m:t>
                                  </m:r>
                                </m:e>
                                <m:e>
                                  <m:r>
                                    <a:rPr lang="es-ES" b="0" i="1" smtClean="0">
                                      <a:solidFill>
                                        <a:srgbClr val="0C2B8E"/>
                                      </a:solidFill>
                                      <a:latin typeface="Cambria Math" panose="02040503050406030204" pitchFamily="18" charset="0"/>
                                    </a:rPr>
                                    <m:t>8</m:t>
                                  </m:r>
                                </m:e>
                                <m:e>
                                  <m:r>
                                    <a:rPr lang="es-ES" b="0" i="1" smtClean="0">
                                      <a:solidFill>
                                        <a:srgbClr val="0C2B8E"/>
                                      </a:solidFill>
                                      <a:latin typeface="Cambria Math" panose="02040503050406030204" pitchFamily="18" charset="0"/>
                                    </a:rPr>
                                    <m:t>4</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15</m:t>
                                  </m:r>
                                </m:e>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−5</m:t>
                                  </m:r>
                                </m:e>
                              </m:eqArr>
                            </m:e>
                            <m:sup>
                              <m:r>
                                <a:rPr lang="es-ES" b="0" i="1" smtClean="0">
                                  <a:solidFill>
                                    <a:srgbClr val="0C2B8E"/>
                                  </a:solidFill>
                                  <a:latin typeface="Cambria Math" panose="02040503050406030204" pitchFamily="18" charset="0"/>
                                </a:rPr>
                                <m:t> </m:t>
                              </m:r>
                            </m:sup>
                          </m:sSup>
                        </m:e>
                      </m:d>
                    </m:oMath>
                  </m:oMathPara>
                </a14:m>
                <a:endParaRPr lang="es-ES">
                  <a:solidFill>
                    <a:srgbClr val="0C2B8E"/>
                  </a:solidFill>
                </a:endParaRPr>
              </a:p>
            </p:txBody>
          </p:sp>
        </mc:Choice>
        <mc:Fallback xmlns="">
          <p:sp>
            <p:nvSpPr>
              <p:cNvPr id="54" name="Retângulo 53">
                <a:extLst>
                  <a:ext uri="{FF2B5EF4-FFF2-40B4-BE49-F238E27FC236}">
                    <a16:creationId xmlns:a16="http://schemas.microsoft.com/office/drawing/2014/main" id="{65D8F2BF-1CEF-4629-8756-1B0797E4A793}"/>
                  </a:ext>
                </a:extLst>
              </p:cNvPr>
              <p:cNvSpPr>
                <a:spLocks noRot="1" noChangeAspect="1" noMove="1" noResize="1" noEditPoints="1" noAdjustHandles="1" noChangeArrowheads="1" noChangeShapeType="1" noTextEdit="1"/>
              </p:cNvSpPr>
              <p:nvPr/>
            </p:nvSpPr>
            <p:spPr>
              <a:xfrm>
                <a:off x="8508463" y="2742509"/>
                <a:ext cx="2796727" cy="830548"/>
              </a:xfrm>
              <a:prstGeom prst="rect">
                <a:avLst/>
              </a:prstGeom>
              <a:blipFill>
                <a:blip r:embed="rId10"/>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5" name="Retângulo 4">
                <a:extLst>
                  <a:ext uri="{FF2B5EF4-FFF2-40B4-BE49-F238E27FC236}">
                    <a16:creationId xmlns:a16="http://schemas.microsoft.com/office/drawing/2014/main" id="{65F7EA96-C303-43AD-8031-1D2CD3924442}"/>
                  </a:ext>
                </a:extLst>
              </p:cNvPr>
              <p:cNvSpPr/>
              <p:nvPr/>
            </p:nvSpPr>
            <p:spPr>
              <a:xfrm>
                <a:off x="10616864" y="2369422"/>
                <a:ext cx="11206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𝟏</m:t>
                          </m:r>
                        </m:sub>
                      </m:sSub>
                      <m:r>
                        <a:rPr lang="es-ES" b="1" i="1" smtClean="0">
                          <a:solidFill>
                            <a:srgbClr val="0C2B8E"/>
                          </a:solidFill>
                          <a:latin typeface="Cambria Math" panose="02040503050406030204" pitchFamily="18" charset="0"/>
                          <a:ea typeface="Cambria Math" panose="02040503050406030204" pitchFamily="18" charset="0"/>
                        </a:rPr>
                        <m:t>↔</m:t>
                      </m:r>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𝟑</m:t>
                          </m:r>
                        </m:sub>
                      </m:sSub>
                    </m:oMath>
                  </m:oMathPara>
                </a14:m>
                <a:endParaRPr lang="es-ES"/>
              </a:p>
            </p:txBody>
          </p:sp>
        </mc:Choice>
        <mc:Fallback xmlns="">
          <p:sp>
            <p:nvSpPr>
              <p:cNvPr id="5" name="Retângulo 4">
                <a:extLst>
                  <a:ext uri="{FF2B5EF4-FFF2-40B4-BE49-F238E27FC236}">
                    <a16:creationId xmlns:a16="http://schemas.microsoft.com/office/drawing/2014/main" id="{65F7EA96-C303-43AD-8031-1D2CD3924442}"/>
                  </a:ext>
                </a:extLst>
              </p:cNvPr>
              <p:cNvSpPr>
                <a:spLocks noRot="1" noChangeAspect="1" noMove="1" noResize="1" noEditPoints="1" noAdjustHandles="1" noChangeArrowheads="1" noChangeShapeType="1" noTextEdit="1"/>
              </p:cNvSpPr>
              <p:nvPr/>
            </p:nvSpPr>
            <p:spPr>
              <a:xfrm>
                <a:off x="10616864" y="2369422"/>
                <a:ext cx="1120691" cy="369332"/>
              </a:xfrm>
              <a:prstGeom prst="rect">
                <a:avLst/>
              </a:prstGeom>
              <a:blipFill>
                <a:blip r:embed="rId11"/>
                <a:stretch>
                  <a:fillRect/>
                </a:stretch>
              </a:blipFill>
            </p:spPr>
            <p:txBody>
              <a:bodyPr/>
              <a:lstStyle/>
              <a:p>
                <a:r>
                  <a:rPr lang="ca-ES">
                    <a:noFill/>
                  </a:rPr>
                  <a:t> </a:t>
                </a:r>
              </a:p>
            </p:txBody>
          </p:sp>
        </mc:Fallback>
      </mc:AlternateContent>
      <p:sp>
        <p:nvSpPr>
          <p:cNvPr id="56" name="Seta: Curvada Para a Esquerda 55">
            <a:extLst>
              <a:ext uri="{FF2B5EF4-FFF2-40B4-BE49-F238E27FC236}">
                <a16:creationId xmlns:a16="http://schemas.microsoft.com/office/drawing/2014/main" id="{DA4F74CB-3EA0-49B3-A0BC-67734A3B1C1B}"/>
              </a:ext>
            </a:extLst>
          </p:cNvPr>
          <p:cNvSpPr/>
          <p:nvPr/>
        </p:nvSpPr>
        <p:spPr>
          <a:xfrm>
            <a:off x="11283245" y="3268840"/>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57" name="Retângulo 56">
                <a:extLst>
                  <a:ext uri="{FF2B5EF4-FFF2-40B4-BE49-F238E27FC236}">
                    <a16:creationId xmlns:a16="http://schemas.microsoft.com/office/drawing/2014/main" id="{E2F13616-AF6D-4D1C-86B8-9008EB4E0A5E}"/>
                  </a:ext>
                </a:extLst>
              </p:cNvPr>
              <p:cNvSpPr/>
              <p:nvPr/>
            </p:nvSpPr>
            <p:spPr>
              <a:xfrm>
                <a:off x="10038306" y="3541792"/>
                <a:ext cx="1628914" cy="369332"/>
              </a:xfrm>
              <a:prstGeom prst="rect">
                <a:avLst/>
              </a:prstGeom>
            </p:spPr>
            <p:txBody>
              <a:bodyPr wrap="square">
                <a:spAutoFit/>
              </a:bodyPr>
              <a:lstStyle/>
              <a:p>
                <a:pPr algn="r"/>
                <a14:m>
                  <m:oMath xmlns:m="http://schemas.openxmlformats.org/officeDocument/2006/math">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𝟐</m:t>
                        </m:r>
                      </m:sub>
                    </m:sSub>
                    <m:r>
                      <a:rPr lang="es-ES" b="1" i="1" smtClean="0">
                        <a:solidFill>
                          <a:srgbClr val="0C2B8E"/>
                        </a:solidFill>
                        <a:latin typeface="Cambria Math" panose="02040503050406030204" pitchFamily="18" charset="0"/>
                        <a:ea typeface="Cambria Math" panose="02040503050406030204" pitchFamily="18" charset="0"/>
                      </a:rPr>
                      <m:t>←</m:t>
                    </m:r>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𝟐</m:t>
                        </m:r>
                      </m:sub>
                    </m:sSub>
                    <m:r>
                      <a:rPr lang="es-ES" b="1" i="1" smtClean="0">
                        <a:solidFill>
                          <a:srgbClr val="0C2B8E"/>
                        </a:solidFill>
                        <a:latin typeface="Cambria Math" panose="02040503050406030204" pitchFamily="18" charset="0"/>
                      </a:rPr>
                      <m:t>−</m:t>
                    </m:r>
                  </m:oMath>
                </a14:m>
                <a:r>
                  <a:rPr lang="es-ES" b="1">
                    <a:solidFill>
                      <a:srgbClr val="0C2B8E"/>
                    </a:solidFill>
                  </a:rPr>
                  <a:t> </a:t>
                </a:r>
                <a14:m>
                  <m:oMath xmlns:m="http://schemas.openxmlformats.org/officeDocument/2006/math">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𝟏</m:t>
                        </m:r>
                      </m:sub>
                    </m:sSub>
                  </m:oMath>
                </a14:m>
                <a:endParaRPr lang="es-ES"/>
              </a:p>
            </p:txBody>
          </p:sp>
        </mc:Choice>
        <mc:Fallback xmlns="">
          <p:sp>
            <p:nvSpPr>
              <p:cNvPr id="57" name="Retângulo 56">
                <a:extLst>
                  <a:ext uri="{FF2B5EF4-FFF2-40B4-BE49-F238E27FC236}">
                    <a16:creationId xmlns:a16="http://schemas.microsoft.com/office/drawing/2014/main" id="{E2F13616-AF6D-4D1C-86B8-9008EB4E0A5E}"/>
                  </a:ext>
                </a:extLst>
              </p:cNvPr>
              <p:cNvSpPr>
                <a:spLocks noRot="1" noChangeAspect="1" noMove="1" noResize="1" noEditPoints="1" noAdjustHandles="1" noChangeArrowheads="1" noChangeShapeType="1" noTextEdit="1"/>
              </p:cNvSpPr>
              <p:nvPr/>
            </p:nvSpPr>
            <p:spPr>
              <a:xfrm>
                <a:off x="10038306" y="3541792"/>
                <a:ext cx="1628914" cy="369332"/>
              </a:xfrm>
              <a:prstGeom prst="rect">
                <a:avLst/>
              </a:prstGeom>
              <a:blipFill>
                <a:blip r:embed="rId12"/>
                <a:stretch>
                  <a:fillRect/>
                </a:stretch>
              </a:blipFill>
            </p:spPr>
            <p:txBody>
              <a:bodyPr/>
              <a:lstStyle/>
              <a:p>
                <a:r>
                  <a:rPr lang="ca-ES">
                    <a:noFill/>
                  </a:rPr>
                  <a:t> </a:t>
                </a:r>
              </a:p>
            </p:txBody>
          </p:sp>
        </mc:Fallback>
      </mc:AlternateContent>
      <p:sp>
        <p:nvSpPr>
          <p:cNvPr id="58" name="Oval 57">
            <a:extLst>
              <a:ext uri="{FF2B5EF4-FFF2-40B4-BE49-F238E27FC236}">
                <a16:creationId xmlns:a16="http://schemas.microsoft.com/office/drawing/2014/main" id="{FE5B0229-8E1B-428A-B798-FD515981553E}"/>
              </a:ext>
            </a:extLst>
          </p:cNvPr>
          <p:cNvSpPr/>
          <p:nvPr/>
        </p:nvSpPr>
        <p:spPr>
          <a:xfrm>
            <a:off x="8702473" y="2764624"/>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61" name="Retângulo 60">
                <a:extLst>
                  <a:ext uri="{FF2B5EF4-FFF2-40B4-BE49-F238E27FC236}">
                    <a16:creationId xmlns:a16="http://schemas.microsoft.com/office/drawing/2014/main" id="{C895DFF1-B111-4A4E-8724-923685CB9C5A}"/>
                  </a:ext>
                </a:extLst>
              </p:cNvPr>
              <p:cNvSpPr/>
              <p:nvPr/>
            </p:nvSpPr>
            <p:spPr>
              <a:xfrm>
                <a:off x="8508463" y="3909801"/>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s-ES" b="0" i="1" smtClean="0">
                              <a:solidFill>
                                <a:srgbClr val="0C2B8E"/>
                              </a:solidFill>
                              <a:latin typeface="Cambria Math" panose="02040503050406030204" pitchFamily="18" charset="0"/>
                            </a:rPr>
                          </m:ctrlPr>
                        </m:dPr>
                        <m:e>
                          <m:sSup>
                            <m:sSupPr>
                              <m:ctrlPr>
                                <a:rPr lang="es-ES" b="0" i="1" smtClean="0">
                                  <a:solidFill>
                                    <a:srgbClr val="0C2B8E"/>
                                  </a:solidFill>
                                  <a:latin typeface="Cambria Math" panose="02040503050406030204" pitchFamily="18" charset="0"/>
                                </a:rPr>
                              </m:ctrlPr>
                            </m:sSupPr>
                            <m:e>
                              <m:eqArr>
                                <m:eqArrPr>
                                  <m:ctrlPr>
                                    <a:rPr lang="es-ES" b="0"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3</m:t>
                                  </m:r>
                                </m:e>
                                <m:e>
                                  <m:r>
                                    <a:rPr lang="es-ES" b="0" i="1" smtClean="0">
                                      <a:solidFill>
                                        <a:srgbClr val="0C2B8E"/>
                                      </a:solidFill>
                                      <a:latin typeface="Cambria Math" panose="02040503050406030204" pitchFamily="18" charset="0"/>
                                    </a:rPr>
                                    <m:t>0</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2</m:t>
                                  </m:r>
                                </m:e>
                                <m:e>
                                  <m:r>
                                    <a:rPr lang="es-ES" b="0" i="1" smtClean="0">
                                      <a:solidFill>
                                        <a:srgbClr val="0C2B8E"/>
                                      </a:solidFill>
                                      <a:latin typeface="Cambria Math" panose="02040503050406030204" pitchFamily="18" charset="0"/>
                                    </a:rPr>
                                    <m:t>3</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12</m:t>
                                  </m:r>
                                </m:e>
                                <m:e>
                                  <m:r>
                                    <a:rPr lang="es-ES" b="0" i="1" smtClean="0">
                                      <a:solidFill>
                                        <a:srgbClr val="0C2B8E"/>
                                      </a:solidFill>
                                      <a:latin typeface="Cambria Math" panose="02040503050406030204" pitchFamily="18" charset="0"/>
                                    </a:rPr>
                                    <m:t>−4</m:t>
                                  </m:r>
                                </m:e>
                                <m:e>
                                  <m:r>
                                    <a:rPr lang="es-ES" b="0" i="1" smtClean="0">
                                      <a:solidFill>
                                        <a:srgbClr val="0C2B8E"/>
                                      </a:solidFill>
                                      <a:latin typeface="Cambria Math" panose="02040503050406030204" pitchFamily="18" charset="0"/>
                                    </a:rPr>
                                    <m:t>−6</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4</m:t>
                                  </m:r>
                                </m:e>
                                <m:e>
                                  <m:r>
                                    <a:rPr lang="es-ES" b="0" i="1" smtClean="0">
                                      <a:solidFill>
                                        <a:srgbClr val="0C2B8E"/>
                                      </a:solidFill>
                                      <a:latin typeface="Cambria Math" panose="02040503050406030204" pitchFamily="18" charset="0"/>
                                    </a:rPr>
                                    <m:t>6</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6</m:t>
                                  </m:r>
                                </m:e>
                                <m:e>
                                  <m:r>
                                    <a:rPr lang="es-ES" b="0" i="1" smtClean="0">
                                      <a:solidFill>
                                        <a:srgbClr val="0C2B8E"/>
                                      </a:solidFill>
                                      <a:latin typeface="Cambria Math" panose="02040503050406030204" pitchFamily="18" charset="0"/>
                                    </a:rPr>
                                    <m:t>2</m:t>
                                  </m:r>
                                </m:e>
                                <m:e>
                                  <m:r>
                                    <a:rPr lang="es-ES" b="0" i="1" smtClean="0">
                                      <a:solidFill>
                                        <a:srgbClr val="0C2B8E"/>
                                      </a:solidFill>
                                      <a:latin typeface="Cambria Math" panose="02040503050406030204" pitchFamily="18" charset="0"/>
                                    </a:rPr>
                                    <m:t>4</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15</m:t>
                                  </m:r>
                                </m:e>
                                <m:e>
                                  <m:r>
                                    <a:rPr lang="es-ES" b="0" i="1" smtClean="0">
                                      <a:solidFill>
                                        <a:srgbClr val="0C2B8E"/>
                                      </a:solidFill>
                                      <a:latin typeface="Cambria Math" panose="02040503050406030204" pitchFamily="18" charset="0"/>
                                    </a:rPr>
                                    <m:t>−6</m:t>
                                  </m:r>
                                </m:e>
                                <m:e>
                                  <m:r>
                                    <a:rPr lang="es-ES" b="0" i="1" smtClean="0">
                                      <a:solidFill>
                                        <a:srgbClr val="0C2B8E"/>
                                      </a:solidFill>
                                      <a:latin typeface="Cambria Math" panose="02040503050406030204" pitchFamily="18" charset="0"/>
                                    </a:rPr>
                                    <m:t>−5</m:t>
                                  </m:r>
                                </m:e>
                              </m:eqArr>
                            </m:e>
                            <m:sup>
                              <m:r>
                                <a:rPr lang="es-ES" b="0" i="1" smtClean="0">
                                  <a:solidFill>
                                    <a:srgbClr val="0C2B8E"/>
                                  </a:solidFill>
                                  <a:latin typeface="Cambria Math" panose="02040503050406030204" pitchFamily="18" charset="0"/>
                                </a:rPr>
                                <m:t> </m:t>
                              </m:r>
                            </m:sup>
                          </m:sSup>
                        </m:e>
                      </m:d>
                    </m:oMath>
                  </m:oMathPara>
                </a14:m>
                <a:endParaRPr lang="es-ES">
                  <a:solidFill>
                    <a:srgbClr val="0C2B8E"/>
                  </a:solidFill>
                </a:endParaRPr>
              </a:p>
            </p:txBody>
          </p:sp>
        </mc:Choice>
        <mc:Fallback xmlns="">
          <p:sp>
            <p:nvSpPr>
              <p:cNvPr id="61" name="Retângulo 60">
                <a:extLst>
                  <a:ext uri="{FF2B5EF4-FFF2-40B4-BE49-F238E27FC236}">
                    <a16:creationId xmlns:a16="http://schemas.microsoft.com/office/drawing/2014/main" id="{C895DFF1-B111-4A4E-8724-923685CB9C5A}"/>
                  </a:ext>
                </a:extLst>
              </p:cNvPr>
              <p:cNvSpPr>
                <a:spLocks noRot="1" noChangeAspect="1" noMove="1" noResize="1" noEditPoints="1" noAdjustHandles="1" noChangeArrowheads="1" noChangeShapeType="1" noTextEdit="1"/>
              </p:cNvSpPr>
              <p:nvPr/>
            </p:nvSpPr>
            <p:spPr>
              <a:xfrm>
                <a:off x="8508463" y="3909801"/>
                <a:ext cx="2880084" cy="830548"/>
              </a:xfrm>
              <a:prstGeom prst="rect">
                <a:avLst/>
              </a:prstGeom>
              <a:blipFill>
                <a:blip r:embed="rId13"/>
                <a:stretch>
                  <a:fillRect/>
                </a:stretch>
              </a:blipFill>
            </p:spPr>
            <p:txBody>
              <a:bodyPr/>
              <a:lstStyle/>
              <a:p>
                <a:r>
                  <a:rPr lang="ca-ES">
                    <a:noFill/>
                  </a:rPr>
                  <a:t> </a:t>
                </a:r>
              </a:p>
            </p:txBody>
          </p:sp>
        </mc:Fallback>
      </mc:AlternateContent>
      <p:sp>
        <p:nvSpPr>
          <p:cNvPr id="62" name="Retângulo 61">
            <a:extLst>
              <a:ext uri="{FF2B5EF4-FFF2-40B4-BE49-F238E27FC236}">
                <a16:creationId xmlns:a16="http://schemas.microsoft.com/office/drawing/2014/main" id="{9DDEC0BE-4D7F-45E2-BFC8-04BE166B6F49}"/>
              </a:ext>
            </a:extLst>
          </p:cNvPr>
          <p:cNvSpPr/>
          <p:nvPr/>
        </p:nvSpPr>
        <p:spPr>
          <a:xfrm>
            <a:off x="8296901" y="2395757"/>
            <a:ext cx="1520051" cy="307777"/>
          </a:xfrm>
          <a:prstGeom prst="rect">
            <a:avLst/>
          </a:prstGeom>
        </p:spPr>
        <p:txBody>
          <a:bodyPr wrap="square">
            <a:spAutoFit/>
          </a:bodyPr>
          <a:lstStyle/>
          <a:p>
            <a:r>
              <a:rPr lang="es-ES" sz="1400" b="1" dirty="0">
                <a:solidFill>
                  <a:schemeClr val="accent4"/>
                </a:solidFill>
              </a:rPr>
              <a:t>Columna Pivote</a:t>
            </a:r>
            <a:endParaRPr lang="es-ES" sz="1400" dirty="0">
              <a:solidFill>
                <a:schemeClr val="accent4"/>
              </a:solidFill>
            </a:endParaRPr>
          </a:p>
        </p:txBody>
      </p:sp>
      <p:sp>
        <p:nvSpPr>
          <p:cNvPr id="6" name="Retângulo: Cantos Arredondados 5">
            <a:extLst>
              <a:ext uri="{FF2B5EF4-FFF2-40B4-BE49-F238E27FC236}">
                <a16:creationId xmlns:a16="http://schemas.microsoft.com/office/drawing/2014/main" id="{4B3C36EF-1C7E-4461-A838-58CF739D6EDF}"/>
              </a:ext>
            </a:extLst>
          </p:cNvPr>
          <p:cNvSpPr/>
          <p:nvPr/>
        </p:nvSpPr>
        <p:spPr>
          <a:xfrm>
            <a:off x="8782259" y="3969098"/>
            <a:ext cx="2321170" cy="21497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Retângulo 63">
            <a:extLst>
              <a:ext uri="{FF2B5EF4-FFF2-40B4-BE49-F238E27FC236}">
                <a16:creationId xmlns:a16="http://schemas.microsoft.com/office/drawing/2014/main" id="{93A04D77-9A05-424E-8A81-ED9FFBE57382}"/>
              </a:ext>
            </a:extLst>
          </p:cNvPr>
          <p:cNvSpPr/>
          <p:nvPr/>
        </p:nvSpPr>
        <p:spPr>
          <a:xfrm>
            <a:off x="8073513" y="2725649"/>
            <a:ext cx="1221071" cy="307777"/>
          </a:xfrm>
          <a:prstGeom prst="rect">
            <a:avLst/>
          </a:prstGeom>
        </p:spPr>
        <p:txBody>
          <a:bodyPr wrap="square">
            <a:spAutoFit/>
          </a:bodyPr>
          <a:lstStyle/>
          <a:p>
            <a:r>
              <a:rPr lang="es-ES" sz="1400" b="1" dirty="0">
                <a:solidFill>
                  <a:srgbClr val="F25E4F"/>
                </a:solidFill>
              </a:rPr>
              <a:t>Pivote</a:t>
            </a:r>
            <a:endParaRPr lang="es-ES" sz="1400" dirty="0">
              <a:solidFill>
                <a:srgbClr val="F25E4F"/>
              </a:solidFill>
            </a:endParaRPr>
          </a:p>
        </p:txBody>
      </p:sp>
      <p:sp>
        <p:nvSpPr>
          <p:cNvPr id="50" name="Retângulo: Cantos Arredondados 17">
            <a:hlinkClick r:id="rId14" action="ppaction://hlinksldjump"/>
            <a:extLst>
              <a:ext uri="{FF2B5EF4-FFF2-40B4-BE49-F238E27FC236}">
                <a16:creationId xmlns:a16="http://schemas.microsoft.com/office/drawing/2014/main" id="{6F315567-D412-4E2F-815A-C20380FE6477}"/>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25E4F"/>
                </a:solidFill>
              </a:rPr>
              <a:t>2. </a:t>
            </a:r>
            <a:r>
              <a:rPr lang="es-ES" b="1" dirty="0">
                <a:solidFill>
                  <a:schemeClr val="tx1"/>
                </a:solidFill>
              </a:rPr>
              <a:t>Forma Escalonada</a:t>
            </a:r>
          </a:p>
          <a:p>
            <a:pPr algn="ctr"/>
            <a:r>
              <a:rPr lang="es-ES" b="1" dirty="0">
                <a:solidFill>
                  <a:schemeClr val="tx1"/>
                </a:solidFill>
              </a:rPr>
              <a:t>Reducida</a:t>
            </a:r>
          </a:p>
        </p:txBody>
      </p:sp>
    </p:spTree>
    <p:extLst>
      <p:ext uri="{BB962C8B-B14F-4D97-AF65-F5344CB8AC3E}">
        <p14:creationId xmlns:p14="http://schemas.microsoft.com/office/powerpoint/2010/main" val="157506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1000"/>
                                        <p:tgtEl>
                                          <p:spTgt spid="49"/>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750"/>
                                        <p:tgtEl>
                                          <p:spTgt spid="51"/>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20"/>
                                        </p:tgtEl>
                                        <p:attrNameLst>
                                          <p:attrName>fillcolor</p:attrName>
                                        </p:attrNameLst>
                                      </p:cBhvr>
                                      <p:to>
                                        <a:srgbClr val="F7CBAC"/>
                                      </p:to>
                                    </p:animClr>
                                    <p:set>
                                      <p:cBhvr>
                                        <p:cTn id="75" dur="2000" fill="hold"/>
                                        <p:tgtEl>
                                          <p:spTgt spid="20"/>
                                        </p:tgtEl>
                                        <p:attrNameLst>
                                          <p:attrName>fill.type</p:attrName>
                                        </p:attrNameLst>
                                      </p:cBhvr>
                                      <p:to>
                                        <p:strVal val="solid"/>
                                      </p:to>
                                    </p:set>
                                    <p:set>
                                      <p:cBhvr>
                                        <p:cTn id="76" dur="2000" fill="hold"/>
                                        <p:tgtEl>
                                          <p:spTgt spid="20"/>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500"/>
                                        <p:tgtEl>
                                          <p:spTgt spid="62"/>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mph" presetSubtype="2" fill="hold" nodeType="clickEffect">
                                  <p:stCondLst>
                                    <p:cond delay="0"/>
                                  </p:stCondLst>
                                  <p:childTnLst>
                                    <p:animClr clrSpc="rgb" dir="cw">
                                      <p:cBhvr>
                                        <p:cTn id="89" dur="2000" fill="hold"/>
                                        <p:tgtEl>
                                          <p:spTgt spid="24"/>
                                        </p:tgtEl>
                                        <p:attrNameLst>
                                          <p:attrName>fillcolor</p:attrName>
                                        </p:attrNameLst>
                                      </p:cBhvr>
                                      <p:to>
                                        <a:srgbClr val="F7CBAC"/>
                                      </p:to>
                                    </p:animClr>
                                    <p:set>
                                      <p:cBhvr>
                                        <p:cTn id="90" dur="2000" fill="hold"/>
                                        <p:tgtEl>
                                          <p:spTgt spid="24"/>
                                        </p:tgtEl>
                                        <p:attrNameLst>
                                          <p:attrName>fill.type</p:attrName>
                                        </p:attrNameLst>
                                      </p:cBhvr>
                                      <p:to>
                                        <p:strVal val="solid"/>
                                      </p:to>
                                    </p:set>
                                    <p:set>
                                      <p:cBhvr>
                                        <p:cTn id="91" dur="2000" fill="hold"/>
                                        <p:tgtEl>
                                          <p:spTgt spid="24"/>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2000" fill="hold"/>
                                        <p:tgtEl>
                                          <p:spTgt spid="20"/>
                                        </p:tgtEl>
                                        <p:attrNameLst>
                                          <p:attrName>fillcolor</p:attrName>
                                        </p:attrNameLst>
                                      </p:cBhvr>
                                      <p:to>
                                        <a:srgbClr val="FFFFFF"/>
                                      </p:to>
                                    </p:animClr>
                                    <p:set>
                                      <p:cBhvr>
                                        <p:cTn id="94" dur="2000" fill="hold"/>
                                        <p:tgtEl>
                                          <p:spTgt spid="20"/>
                                        </p:tgtEl>
                                        <p:attrNameLst>
                                          <p:attrName>fill.type</p:attrName>
                                        </p:attrNameLst>
                                      </p:cBhvr>
                                      <p:to>
                                        <p:strVal val="solid"/>
                                      </p:to>
                                    </p:set>
                                    <p:set>
                                      <p:cBhvr>
                                        <p:cTn id="95" dur="2000" fill="hold"/>
                                        <p:tgtEl>
                                          <p:spTgt spid="20"/>
                                        </p:tgtEl>
                                        <p:attrNameLst>
                                          <p:attrName>fill.on</p:attrName>
                                        </p:attrNameLst>
                                      </p:cBhvr>
                                      <p:to>
                                        <p:strVal val="true"/>
                                      </p:to>
                                    </p:se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500"/>
                                        <p:tgtEl>
                                          <p:spTgt spid="53"/>
                                        </p:tgtEl>
                                      </p:cBhvr>
                                    </p:animEffect>
                                  </p:childTnLst>
                                </p:cTn>
                              </p:par>
                            </p:childTnLst>
                          </p:cTn>
                        </p:par>
                        <p:par>
                          <p:cTn id="100" fill="hold">
                            <p:stCondLst>
                              <p:cond delay="2500"/>
                            </p:stCondLst>
                            <p:childTnLst>
                              <p:par>
                                <p:cTn id="101" presetID="22" presetClass="entr" presetSubtype="1" fill="hold" grpId="0"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wipe(up)">
                                      <p:cBhvr>
                                        <p:cTn id="103" dur="1000"/>
                                        <p:tgtEl>
                                          <p:spTgt spid="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childTnLst>
                          </p:cTn>
                        </p:par>
                        <p:par>
                          <p:cTn id="107" fill="hold">
                            <p:stCondLst>
                              <p:cond delay="3500"/>
                            </p:stCondLst>
                            <p:childTnLst>
                              <p:par>
                                <p:cTn id="108" presetID="10" presetClass="entr" presetSubtype="0" fill="hold" grpId="0" nodeType="after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750"/>
                                        <p:tgtEl>
                                          <p:spTgt spid="54"/>
                                        </p:tgtEl>
                                      </p:cBhvr>
                                    </p:animEffect>
                                  </p:childTnLst>
                                </p:cTn>
                              </p:par>
                            </p:childTnLst>
                          </p:cTn>
                        </p:par>
                        <p:par>
                          <p:cTn id="111" fill="hold">
                            <p:stCondLst>
                              <p:cond delay="4250"/>
                            </p:stCondLst>
                            <p:childTnLst>
                              <p:par>
                                <p:cTn id="112" presetID="10" presetClass="entr" presetSubtype="0" fill="hold" grpId="0" nodeType="afterEffect">
                                  <p:stCondLst>
                                    <p:cond delay="0"/>
                                  </p:stCondLst>
                                  <p:childTnLst>
                                    <p:set>
                                      <p:cBhvr>
                                        <p:cTn id="113" dur="1" fill="hold">
                                          <p:stCondLst>
                                            <p:cond delay="0"/>
                                          </p:stCondLst>
                                        </p:cTn>
                                        <p:tgtEl>
                                          <p:spTgt spid="58"/>
                                        </p:tgtEl>
                                        <p:attrNameLst>
                                          <p:attrName>style.visibility</p:attrName>
                                        </p:attrNameLst>
                                      </p:cBhvr>
                                      <p:to>
                                        <p:strVal val="visible"/>
                                      </p:to>
                                    </p:set>
                                    <p:animEffect transition="in" filter="fade">
                                      <p:cBhvr>
                                        <p:cTn id="114" dur="500"/>
                                        <p:tgtEl>
                                          <p:spTgt spid="58"/>
                                        </p:tgtEl>
                                      </p:cBhvr>
                                    </p:animEffect>
                                  </p:childTnLst>
                                </p:cTn>
                              </p:par>
                            </p:childTnLst>
                          </p:cTn>
                        </p:par>
                        <p:par>
                          <p:cTn id="115" fill="hold">
                            <p:stCondLst>
                              <p:cond delay="4750"/>
                            </p:stCondLst>
                            <p:childTnLst>
                              <p:par>
                                <p:cTn id="116" presetID="10" presetClass="entr" presetSubtype="0" fill="hold" grpId="0" nodeType="after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500"/>
                                        <p:tgtEl>
                                          <p:spTgt spid="6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mph" presetSubtype="2" fill="hold" nodeType="clickEffect">
                                  <p:stCondLst>
                                    <p:cond delay="0"/>
                                  </p:stCondLst>
                                  <p:childTnLst>
                                    <p:animClr clrSpc="rgb" dir="cw">
                                      <p:cBhvr>
                                        <p:cTn id="122" dur="2000" fill="hold"/>
                                        <p:tgtEl>
                                          <p:spTgt spid="27"/>
                                        </p:tgtEl>
                                        <p:attrNameLst>
                                          <p:attrName>fillcolor</p:attrName>
                                        </p:attrNameLst>
                                      </p:cBhvr>
                                      <p:to>
                                        <a:srgbClr val="F7CBAC"/>
                                      </p:to>
                                    </p:animClr>
                                    <p:set>
                                      <p:cBhvr>
                                        <p:cTn id="123" dur="2000" fill="hold"/>
                                        <p:tgtEl>
                                          <p:spTgt spid="27"/>
                                        </p:tgtEl>
                                        <p:attrNameLst>
                                          <p:attrName>fill.type</p:attrName>
                                        </p:attrNameLst>
                                      </p:cBhvr>
                                      <p:to>
                                        <p:strVal val="solid"/>
                                      </p:to>
                                    </p:set>
                                    <p:set>
                                      <p:cBhvr>
                                        <p:cTn id="124" dur="2000" fill="hold"/>
                                        <p:tgtEl>
                                          <p:spTgt spid="27"/>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2000" fill="hold"/>
                                        <p:tgtEl>
                                          <p:spTgt spid="24"/>
                                        </p:tgtEl>
                                        <p:attrNameLst>
                                          <p:attrName>fillcolor</p:attrName>
                                        </p:attrNameLst>
                                      </p:cBhvr>
                                      <p:to>
                                        <a:srgbClr val="FFFFFF"/>
                                      </p:to>
                                    </p:animClr>
                                    <p:set>
                                      <p:cBhvr>
                                        <p:cTn id="127" dur="2000" fill="hold"/>
                                        <p:tgtEl>
                                          <p:spTgt spid="24"/>
                                        </p:tgtEl>
                                        <p:attrNameLst>
                                          <p:attrName>fill.type</p:attrName>
                                        </p:attrNameLst>
                                      </p:cBhvr>
                                      <p:to>
                                        <p:strVal val="solid"/>
                                      </p:to>
                                    </p:set>
                                    <p:set>
                                      <p:cBhvr>
                                        <p:cTn id="128" dur="2000" fill="hold"/>
                                        <p:tgtEl>
                                          <p:spTgt spid="24"/>
                                        </p:tgtEl>
                                        <p:attrNameLst>
                                          <p:attrName>fill.on</p:attrName>
                                        </p:attrNameLst>
                                      </p:cBhvr>
                                      <p:to>
                                        <p:strVal val="true"/>
                                      </p:to>
                                    </p:set>
                                  </p:childTnLst>
                                </p:cTn>
                              </p:par>
                            </p:childTnLst>
                          </p:cTn>
                        </p:par>
                        <p:par>
                          <p:cTn id="129" fill="hold">
                            <p:stCondLst>
                              <p:cond delay="2000"/>
                            </p:stCondLst>
                            <p:childTnLst>
                              <p:par>
                                <p:cTn id="130" presetID="10" presetClass="entr" presetSubtype="0" fill="hold" grpId="0" nodeType="after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fade">
                                      <p:cBhvr>
                                        <p:cTn id="132" dur="500"/>
                                        <p:tgtEl>
                                          <p:spTgt spid="55"/>
                                        </p:tgtEl>
                                      </p:cBhvr>
                                    </p:animEffect>
                                  </p:childTnLst>
                                </p:cTn>
                              </p:par>
                            </p:childTnLst>
                          </p:cTn>
                        </p:par>
                        <p:par>
                          <p:cTn id="133" fill="hold">
                            <p:stCondLst>
                              <p:cond delay="2500"/>
                            </p:stCondLst>
                            <p:childTnLst>
                              <p:par>
                                <p:cTn id="134" presetID="22" presetClass="entr" presetSubtype="1" fill="hold" grpId="0" nodeType="after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wipe(up)">
                                      <p:cBhvr>
                                        <p:cTn id="136" dur="1000"/>
                                        <p:tgtEl>
                                          <p:spTgt spid="56"/>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fade">
                                      <p:cBhvr>
                                        <p:cTn id="139" dur="500"/>
                                        <p:tgtEl>
                                          <p:spTgt spid="57"/>
                                        </p:tgtEl>
                                      </p:cBhvr>
                                    </p:animEffect>
                                  </p:childTnLst>
                                </p:cTn>
                              </p:par>
                            </p:childTnLst>
                          </p:cTn>
                        </p:par>
                        <p:par>
                          <p:cTn id="140" fill="hold">
                            <p:stCondLst>
                              <p:cond delay="3500"/>
                            </p:stCondLst>
                            <p:childTnLst>
                              <p:par>
                                <p:cTn id="141" presetID="10" presetClass="entr" presetSubtype="0" fill="hold" grpId="0" nodeType="afterEffect">
                                  <p:stCondLst>
                                    <p:cond delay="0"/>
                                  </p:stCondLst>
                                  <p:childTnLst>
                                    <p:set>
                                      <p:cBhvr>
                                        <p:cTn id="142" dur="1" fill="hold">
                                          <p:stCondLst>
                                            <p:cond delay="0"/>
                                          </p:stCondLst>
                                        </p:cTn>
                                        <p:tgtEl>
                                          <p:spTgt spid="61"/>
                                        </p:tgtEl>
                                        <p:attrNameLst>
                                          <p:attrName>style.visibility</p:attrName>
                                        </p:attrNameLst>
                                      </p:cBhvr>
                                      <p:to>
                                        <p:strVal val="visible"/>
                                      </p:to>
                                    </p:set>
                                    <p:animEffect transition="in" filter="fade">
                                      <p:cBhvr>
                                        <p:cTn id="143" dur="750"/>
                                        <p:tgtEl>
                                          <p:spTgt spid="61"/>
                                        </p:tgtEl>
                                      </p:cBhvr>
                                    </p:animEffect>
                                  </p:childTnLst>
                                </p:cTn>
                              </p:par>
                            </p:childTnLst>
                          </p:cTn>
                        </p:par>
                      </p:childTnLst>
                    </p:cTn>
                  </p:par>
                  <p:par>
                    <p:cTn id="144" fill="hold">
                      <p:stCondLst>
                        <p:cond delay="indefinite"/>
                      </p:stCondLst>
                      <p:childTnLst>
                        <p:par>
                          <p:cTn id="145" fill="hold">
                            <p:stCondLst>
                              <p:cond delay="0"/>
                            </p:stCondLst>
                            <p:childTnLst>
                              <p:par>
                                <p:cTn id="146" presetID="1" presetClass="emph" presetSubtype="2" fill="hold" nodeType="clickEffect">
                                  <p:stCondLst>
                                    <p:cond delay="0"/>
                                  </p:stCondLst>
                                  <p:childTnLst>
                                    <p:animClr clrSpc="rgb" dir="cw">
                                      <p:cBhvr>
                                        <p:cTn id="147" dur="2000" fill="hold"/>
                                        <p:tgtEl>
                                          <p:spTgt spid="30"/>
                                        </p:tgtEl>
                                        <p:attrNameLst>
                                          <p:attrName>fillcolor</p:attrName>
                                        </p:attrNameLst>
                                      </p:cBhvr>
                                      <p:to>
                                        <a:srgbClr val="F7CBAC"/>
                                      </p:to>
                                    </p:animClr>
                                    <p:set>
                                      <p:cBhvr>
                                        <p:cTn id="148" dur="2000" fill="hold"/>
                                        <p:tgtEl>
                                          <p:spTgt spid="30"/>
                                        </p:tgtEl>
                                        <p:attrNameLst>
                                          <p:attrName>fill.type</p:attrName>
                                        </p:attrNameLst>
                                      </p:cBhvr>
                                      <p:to>
                                        <p:strVal val="solid"/>
                                      </p:to>
                                    </p:set>
                                    <p:set>
                                      <p:cBhvr>
                                        <p:cTn id="149" dur="2000" fill="hold"/>
                                        <p:tgtEl>
                                          <p:spTgt spid="30"/>
                                        </p:tgtEl>
                                        <p:attrNameLst>
                                          <p:attrName>fill.on</p:attrName>
                                        </p:attrNameLst>
                                      </p:cBhvr>
                                      <p:to>
                                        <p:strVal val="true"/>
                                      </p:to>
                                    </p:set>
                                  </p:childTnLst>
                                </p:cTn>
                              </p:par>
                              <p:par>
                                <p:cTn id="150" presetID="1" presetClass="emph" presetSubtype="2" fill="hold" nodeType="withEffect">
                                  <p:stCondLst>
                                    <p:cond delay="0"/>
                                  </p:stCondLst>
                                  <p:childTnLst>
                                    <p:animClr clrSpc="rgb" dir="cw">
                                      <p:cBhvr>
                                        <p:cTn id="151" dur="2000" fill="hold"/>
                                        <p:tgtEl>
                                          <p:spTgt spid="27"/>
                                        </p:tgtEl>
                                        <p:attrNameLst>
                                          <p:attrName>fillcolor</p:attrName>
                                        </p:attrNameLst>
                                      </p:cBhvr>
                                      <p:to>
                                        <a:srgbClr val="FFFFFF"/>
                                      </p:to>
                                    </p:animClr>
                                    <p:set>
                                      <p:cBhvr>
                                        <p:cTn id="152" dur="2000" fill="hold"/>
                                        <p:tgtEl>
                                          <p:spTgt spid="27"/>
                                        </p:tgtEl>
                                        <p:attrNameLst>
                                          <p:attrName>fill.type</p:attrName>
                                        </p:attrNameLst>
                                      </p:cBhvr>
                                      <p:to>
                                        <p:strVal val="solid"/>
                                      </p:to>
                                    </p:set>
                                    <p:set>
                                      <p:cBhvr>
                                        <p:cTn id="153" dur="2000" fill="hold"/>
                                        <p:tgtEl>
                                          <p:spTgt spid="27"/>
                                        </p:tgtEl>
                                        <p:attrNameLst>
                                          <p:attrName>fill.on</p:attrName>
                                        </p:attrNameLst>
                                      </p:cBhvr>
                                      <p:to>
                                        <p:strVal val="true"/>
                                      </p:to>
                                    </p:se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6"/>
                                        </p:tgtEl>
                                        <p:attrNameLst>
                                          <p:attrName>style.visibility</p:attrName>
                                        </p:attrNameLst>
                                      </p:cBhvr>
                                      <p:to>
                                        <p:strVal val="visible"/>
                                      </p:to>
                                    </p:set>
                                    <p:animEffect transition="in" filter="fade">
                                      <p:cBhvr>
                                        <p:cTn id="158" dur="500"/>
                                        <p:tgtEl>
                                          <p:spTgt spid="6"/>
                                        </p:tgtEl>
                                      </p:cBhvr>
                                    </p:animEffect>
                                  </p:childTnLst>
                                </p:cTn>
                              </p:par>
                            </p:childTnLst>
                          </p:cTn>
                        </p:par>
                      </p:childTnLst>
                    </p:cTn>
                  </p:par>
                  <p:par>
                    <p:cTn id="159" fill="hold">
                      <p:stCondLst>
                        <p:cond delay="indefinite"/>
                      </p:stCondLst>
                      <p:childTnLst>
                        <p:par>
                          <p:cTn id="160" fill="hold">
                            <p:stCondLst>
                              <p:cond delay="0"/>
                            </p:stCondLst>
                            <p:childTnLst>
                              <p:par>
                                <p:cTn id="161" presetID="1" presetClass="emph" presetSubtype="2" fill="hold" nodeType="clickEffect">
                                  <p:stCondLst>
                                    <p:cond delay="0"/>
                                  </p:stCondLst>
                                  <p:childTnLst>
                                    <p:animClr clrSpc="rgb" dir="cw">
                                      <p:cBhvr>
                                        <p:cTn id="162" dur="2000" fill="hold"/>
                                        <p:tgtEl>
                                          <p:spTgt spid="20"/>
                                        </p:tgtEl>
                                        <p:attrNameLst>
                                          <p:attrName>fillcolor</p:attrName>
                                        </p:attrNameLst>
                                      </p:cBhvr>
                                      <p:to>
                                        <a:srgbClr val="F7CBAC"/>
                                      </p:to>
                                    </p:animClr>
                                    <p:set>
                                      <p:cBhvr>
                                        <p:cTn id="163" dur="2000" fill="hold"/>
                                        <p:tgtEl>
                                          <p:spTgt spid="20"/>
                                        </p:tgtEl>
                                        <p:attrNameLst>
                                          <p:attrName>fill.type</p:attrName>
                                        </p:attrNameLst>
                                      </p:cBhvr>
                                      <p:to>
                                        <p:strVal val="solid"/>
                                      </p:to>
                                    </p:set>
                                    <p:set>
                                      <p:cBhvr>
                                        <p:cTn id="164" dur="2000" fill="hold"/>
                                        <p:tgtEl>
                                          <p:spTgt spid="20"/>
                                        </p:tgtEl>
                                        <p:attrNameLst>
                                          <p:attrName>fill.on</p:attrName>
                                        </p:attrNameLst>
                                      </p:cBhvr>
                                      <p:to>
                                        <p:strVal val="true"/>
                                      </p:to>
                                    </p:set>
                                  </p:childTnLst>
                                </p:cTn>
                              </p:par>
                              <p:par>
                                <p:cTn id="165" presetID="1" presetClass="emph" presetSubtype="2" fill="hold" nodeType="withEffect">
                                  <p:stCondLst>
                                    <p:cond delay="0"/>
                                  </p:stCondLst>
                                  <p:childTnLst>
                                    <p:animClr clrSpc="rgb" dir="cw">
                                      <p:cBhvr>
                                        <p:cTn id="166" dur="2000" fill="hold"/>
                                        <p:tgtEl>
                                          <p:spTgt spid="30"/>
                                        </p:tgtEl>
                                        <p:attrNameLst>
                                          <p:attrName>fillcolor</p:attrName>
                                        </p:attrNameLst>
                                      </p:cBhvr>
                                      <p:to>
                                        <a:srgbClr val="FFFFFF"/>
                                      </p:to>
                                    </p:animClr>
                                    <p:set>
                                      <p:cBhvr>
                                        <p:cTn id="167" dur="2000" fill="hold"/>
                                        <p:tgtEl>
                                          <p:spTgt spid="30"/>
                                        </p:tgtEl>
                                        <p:attrNameLst>
                                          <p:attrName>fill.type</p:attrName>
                                        </p:attrNameLst>
                                      </p:cBhvr>
                                      <p:to>
                                        <p:strVal val="solid"/>
                                      </p:to>
                                    </p:set>
                                    <p:set>
                                      <p:cBhvr>
                                        <p:cTn id="168" dur="20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animBg="1"/>
      <p:bldP spid="53" grpId="0" animBg="1"/>
      <p:bldP spid="55" grpId="0" animBg="1"/>
      <p:bldP spid="52" grpId="0" animBg="1"/>
      <p:bldP spid="18" grpId="0" animBg="1"/>
      <p:bldP spid="20" grpId="0" animBg="1"/>
      <p:bldP spid="21" grpId="0"/>
      <p:bldP spid="22" grpId="0"/>
      <p:bldP spid="24" grpId="0" animBg="1"/>
      <p:bldP spid="25" grpId="0"/>
      <p:bldP spid="26" grpId="0"/>
      <p:bldP spid="27" grpId="0" animBg="1"/>
      <p:bldP spid="28" grpId="0"/>
      <p:bldP spid="29" grpId="0"/>
      <p:bldP spid="30" grpId="0" animBg="1"/>
      <p:bldP spid="32" grpId="0"/>
      <p:bldP spid="33" grpId="0"/>
      <p:bldP spid="3" grpId="0" animBg="1"/>
      <p:bldP spid="35" grpId="0" animBg="1"/>
      <p:bldP spid="42" grpId="0" animBg="1"/>
      <p:bldP spid="43" grpId="0" animBg="1"/>
      <p:bldP spid="49" grpId="0"/>
      <p:bldP spid="51" grpId="0"/>
      <p:bldP spid="4" grpId="0" animBg="1"/>
      <p:bldP spid="54" grpId="0"/>
      <p:bldP spid="5" grpId="0"/>
      <p:bldP spid="56" grpId="0" animBg="1"/>
      <p:bldP spid="57" grpId="0"/>
      <p:bldP spid="58" grpId="0" animBg="1"/>
      <p:bldP spid="61" grpId="0"/>
      <p:bldP spid="62" grpId="0"/>
      <p:bldP spid="6" grpId="0" animBg="1"/>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5" name="Retângulo: Cantos Arredondados 64">
            <a:extLst>
              <a:ext uri="{FF2B5EF4-FFF2-40B4-BE49-F238E27FC236}">
                <a16:creationId xmlns:a16="http://schemas.microsoft.com/office/drawing/2014/main" id="{B8FDE869-2DAE-417E-BE15-CF5322076AD6}"/>
              </a:ext>
            </a:extLst>
          </p:cNvPr>
          <p:cNvSpPr/>
          <p:nvPr/>
        </p:nvSpPr>
        <p:spPr>
          <a:xfrm>
            <a:off x="8014887" y="172259"/>
            <a:ext cx="3982835" cy="4900928"/>
          </a:xfrm>
          <a:prstGeom prst="roundRect">
            <a:avLst>
              <a:gd name="adj" fmla="val 2374"/>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5" name="Retângulo: Cantos Arredondados 54">
            <a:extLst>
              <a:ext uri="{FF2B5EF4-FFF2-40B4-BE49-F238E27FC236}">
                <a16:creationId xmlns:a16="http://schemas.microsoft.com/office/drawing/2014/main" id="{A37D6E39-FDED-4DC7-9B11-A7F8DB71A43A}"/>
              </a:ext>
            </a:extLst>
          </p:cNvPr>
          <p:cNvSpPr/>
          <p:nvPr/>
        </p:nvSpPr>
        <p:spPr>
          <a:xfrm>
            <a:off x="8014887" y="172260"/>
            <a:ext cx="3982835" cy="6343864"/>
          </a:xfrm>
          <a:prstGeom prst="roundRect">
            <a:avLst>
              <a:gd name="adj" fmla="val 2374"/>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2" name="Retângulo: Cantos Arredondados 51">
            <a:extLst>
              <a:ext uri="{FF2B5EF4-FFF2-40B4-BE49-F238E27FC236}">
                <a16:creationId xmlns:a16="http://schemas.microsoft.com/office/drawing/2014/main" id="{B432729B-BC49-4799-A89B-8A57B363145B}"/>
              </a:ext>
            </a:extLst>
          </p:cNvPr>
          <p:cNvSpPr/>
          <p:nvPr/>
        </p:nvSpPr>
        <p:spPr>
          <a:xfrm rot="5400000">
            <a:off x="8401917" y="1841017"/>
            <a:ext cx="781150" cy="335206"/>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31" name="Retângulo 30">
            <a:extLst>
              <a:ext uri="{FF2B5EF4-FFF2-40B4-BE49-F238E27FC236}">
                <a16:creationId xmlns:a16="http://schemas.microsoft.com/office/drawing/2014/main" id="{429C054B-382C-4CFF-B89A-1C2E5AFCE3F6}"/>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6" name="Retângulo 35">
            <a:extLst>
              <a:ext uri="{FF2B5EF4-FFF2-40B4-BE49-F238E27FC236}">
                <a16:creationId xmlns:a16="http://schemas.microsoft.com/office/drawing/2014/main" id="{31B89273-F071-4097-A17C-E1A883AB0EAF}"/>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37" name="Imagem 36">
            <a:extLst>
              <a:ext uri="{FF2B5EF4-FFF2-40B4-BE49-F238E27FC236}">
                <a16:creationId xmlns:a16="http://schemas.microsoft.com/office/drawing/2014/main" id="{22DF1BAF-5A8A-41C9-A530-A100E6B27B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38" name="Conexão reta 37">
            <a:extLst>
              <a:ext uri="{FF2B5EF4-FFF2-40B4-BE49-F238E27FC236}">
                <a16:creationId xmlns:a16="http://schemas.microsoft.com/office/drawing/2014/main" id="{D21716BC-C9BB-481B-AF9F-27878A872CD1}"/>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2E8A1205-C836-4249-ADB4-49B90F8DCB89}"/>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40" name="Retângulo: Cantos Arredondados 39">
            <a:hlinkClick r:id="rId5" action="ppaction://hlinksldjump"/>
            <a:extLst>
              <a:ext uri="{FF2B5EF4-FFF2-40B4-BE49-F238E27FC236}">
                <a16:creationId xmlns:a16="http://schemas.microsoft.com/office/drawing/2014/main" id="{BB826678-5728-4664-8AA0-40F1B156271B}"/>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41" name="Retângulo 40">
            <a:extLst>
              <a:ext uri="{FF2B5EF4-FFF2-40B4-BE49-F238E27FC236}">
                <a16:creationId xmlns:a16="http://schemas.microsoft.com/office/drawing/2014/main" id="{45D89ED8-B456-4A7B-8024-36ADE950A100}"/>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4" name="Retângulo: Cantos Arredondados 13">
            <a:hlinkClick r:id="rId6" action="ppaction://hlinksldjump"/>
            <a:extLst>
              <a:ext uri="{FF2B5EF4-FFF2-40B4-BE49-F238E27FC236}">
                <a16:creationId xmlns:a16="http://schemas.microsoft.com/office/drawing/2014/main" id="{06C1FE17-85E4-4556-8BE0-9293ADAB8FEA}"/>
              </a:ext>
            </a:extLst>
          </p:cNvPr>
          <p:cNvSpPr/>
          <p:nvPr/>
        </p:nvSpPr>
        <p:spPr>
          <a:xfrm>
            <a:off x="36000" y="423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5" name="Retângulo: Cantos Arredondados 14">
            <a:hlinkClick r:id="rId7" action="ppaction://hlinksldjump"/>
            <a:extLst>
              <a:ext uri="{FF2B5EF4-FFF2-40B4-BE49-F238E27FC236}">
                <a16:creationId xmlns:a16="http://schemas.microsoft.com/office/drawing/2014/main" id="{29AA353E-76FA-4B5A-BFF9-A0AA433BCA21}"/>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7" name="Retângulo: Cantos Arredondados 16">
            <a:hlinkClick r:id="rId8" action="ppaction://hlinksldjump"/>
            <a:extLst>
              <a:ext uri="{FF2B5EF4-FFF2-40B4-BE49-F238E27FC236}">
                <a16:creationId xmlns:a16="http://schemas.microsoft.com/office/drawing/2014/main" id="{3D45037E-D00D-41E0-A47A-F334822EA81C}"/>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18" name="Retângulo 17">
            <a:extLst>
              <a:ext uri="{FF2B5EF4-FFF2-40B4-BE49-F238E27FC236}">
                <a16:creationId xmlns:a16="http://schemas.microsoft.com/office/drawing/2014/main" id="{D6607D10-DBFC-4DFA-9971-B3A01DDCC2EB}"/>
              </a:ext>
            </a:extLst>
          </p:cNvPr>
          <p:cNvSpPr/>
          <p:nvPr/>
        </p:nvSpPr>
        <p:spPr>
          <a:xfrm>
            <a:off x="2148856" y="176412"/>
            <a:ext cx="5759195" cy="555702"/>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2000" dirty="0"/>
          </a:p>
        </p:txBody>
      </p:sp>
      <p:sp>
        <p:nvSpPr>
          <p:cNvPr id="19" name="Retângulo 18">
            <a:extLst>
              <a:ext uri="{FF2B5EF4-FFF2-40B4-BE49-F238E27FC236}">
                <a16:creationId xmlns:a16="http://schemas.microsoft.com/office/drawing/2014/main" id="{AFDD1656-DC18-417D-B325-C3E77AE3CADC}"/>
              </a:ext>
            </a:extLst>
          </p:cNvPr>
          <p:cNvSpPr/>
          <p:nvPr/>
        </p:nvSpPr>
        <p:spPr>
          <a:xfrm>
            <a:off x="2176377" y="270449"/>
            <a:ext cx="5779231" cy="461665"/>
          </a:xfrm>
          <a:prstGeom prst="rect">
            <a:avLst/>
          </a:prstGeom>
        </p:spPr>
        <p:txBody>
          <a:bodyPr wrap="square">
            <a:spAutoFit/>
          </a:bodyPr>
          <a:lstStyle/>
          <a:p>
            <a:pPr algn="just">
              <a:spcAft>
                <a:spcPts val="1200"/>
              </a:spcAft>
              <a:buClr>
                <a:srgbClr val="F25E4F"/>
              </a:buClr>
              <a:buSzPct val="120000"/>
            </a:pPr>
            <a:r>
              <a:rPr lang="es-ES" sz="2400" dirty="0">
                <a:solidFill>
                  <a:sysClr val="windowText" lastClr="000000"/>
                </a:solidFill>
              </a:rPr>
              <a:t>¡Trabajaremos el algoritmo con un ejemplo!</a:t>
            </a:r>
            <a:endParaRPr lang="es-ES" sz="2800" dirty="0">
              <a:solidFill>
                <a:sysClr val="windowText" lastClr="000000"/>
              </a:solidFill>
            </a:endParaRPr>
          </a:p>
        </p:txBody>
      </p:sp>
      <p:sp>
        <p:nvSpPr>
          <p:cNvPr id="20" name="Retângulo: Cantos Arredondados 19">
            <a:extLst>
              <a:ext uri="{FF2B5EF4-FFF2-40B4-BE49-F238E27FC236}">
                <a16:creationId xmlns:a16="http://schemas.microsoft.com/office/drawing/2014/main" id="{AFE495EF-13C1-4004-AFE4-229E10CCD890}"/>
              </a:ext>
            </a:extLst>
          </p:cNvPr>
          <p:cNvSpPr/>
          <p:nvPr/>
        </p:nvSpPr>
        <p:spPr>
          <a:xfrm>
            <a:off x="2078518" y="826151"/>
            <a:ext cx="2842060" cy="1150777"/>
          </a:xfrm>
          <a:prstGeom prst="roundRect">
            <a:avLst>
              <a:gd name="adj" fmla="val 8023"/>
            </a:avLst>
          </a:prstGeom>
          <a:solidFill>
            <a:schemeClr val="accent2">
              <a:lumMod val="40000"/>
              <a:lumOff val="60000"/>
            </a:schemeClr>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1400" dirty="0">
              <a:solidFill>
                <a:sysClr val="windowText" lastClr="000000"/>
              </a:solidFill>
            </a:endParaRPr>
          </a:p>
        </p:txBody>
      </p:sp>
      <p:sp>
        <p:nvSpPr>
          <p:cNvPr id="21" name="Retângulo 20">
            <a:extLst>
              <a:ext uri="{FF2B5EF4-FFF2-40B4-BE49-F238E27FC236}">
                <a16:creationId xmlns:a16="http://schemas.microsoft.com/office/drawing/2014/main" id="{AE4687E5-8106-44EB-A554-3FFF135DAD74}"/>
              </a:ext>
            </a:extLst>
          </p:cNvPr>
          <p:cNvSpPr/>
          <p:nvPr/>
        </p:nvSpPr>
        <p:spPr>
          <a:xfrm>
            <a:off x="2127749" y="828000"/>
            <a:ext cx="688744" cy="307777"/>
          </a:xfrm>
          <a:prstGeom prst="rect">
            <a:avLst/>
          </a:prstGeom>
        </p:spPr>
        <p:txBody>
          <a:bodyPr wrap="square">
            <a:spAutoFit/>
          </a:bodyPr>
          <a:lstStyle/>
          <a:p>
            <a:pPr algn="just">
              <a:spcAft>
                <a:spcPts val="1200"/>
              </a:spcAft>
            </a:pPr>
            <a:r>
              <a:rPr lang="ca-ES" sz="1400" b="1" u="sng" dirty="0">
                <a:solidFill>
                  <a:srgbClr val="F25E4F"/>
                </a:solidFill>
              </a:rPr>
              <a:t>Paso 1</a:t>
            </a:r>
            <a:r>
              <a:rPr lang="ca-ES" sz="1400" b="1" dirty="0">
                <a:solidFill>
                  <a:srgbClr val="F25E4F"/>
                </a:solidFill>
              </a:rPr>
              <a:t> </a:t>
            </a:r>
          </a:p>
        </p:txBody>
      </p:sp>
      <p:sp>
        <p:nvSpPr>
          <p:cNvPr id="22" name="Retângulo 21">
            <a:extLst>
              <a:ext uri="{FF2B5EF4-FFF2-40B4-BE49-F238E27FC236}">
                <a16:creationId xmlns:a16="http://schemas.microsoft.com/office/drawing/2014/main" id="{8D9AB0B8-EDE9-44F2-9866-C49AAB002571}"/>
              </a:ext>
            </a:extLst>
          </p:cNvPr>
          <p:cNvSpPr/>
          <p:nvPr/>
        </p:nvSpPr>
        <p:spPr>
          <a:xfrm>
            <a:off x="2127749" y="1051200"/>
            <a:ext cx="2702959" cy="954107"/>
          </a:xfrm>
          <a:prstGeom prst="rect">
            <a:avLst/>
          </a:prstGeom>
        </p:spPr>
        <p:txBody>
          <a:bodyPr wrap="square">
            <a:spAutoFit/>
          </a:bodyPr>
          <a:lstStyle/>
          <a:p>
            <a:pPr algn="just">
              <a:spcAft>
                <a:spcPts val="1200"/>
              </a:spcAft>
            </a:pPr>
            <a:r>
              <a:rPr lang="es-ES" sz="1400" dirty="0">
                <a:solidFill>
                  <a:sysClr val="windowText" lastClr="000000"/>
                </a:solidFill>
              </a:rPr>
              <a:t>Empiece por la </a:t>
            </a:r>
            <a:r>
              <a:rPr lang="es-ES" sz="1400" u="sng" dirty="0">
                <a:solidFill>
                  <a:sysClr val="windowText" lastClr="000000"/>
                </a:solidFill>
              </a:rPr>
              <a:t>columna distinta de cero más a la izquierda</a:t>
            </a:r>
            <a:r>
              <a:rPr lang="es-ES" sz="1400" dirty="0">
                <a:solidFill>
                  <a:sysClr val="windowText" lastClr="000000"/>
                </a:solidFill>
              </a:rPr>
              <a:t>. Esta es una columna pivote. La posición pivote está en la parte superior. </a:t>
            </a:r>
          </a:p>
        </p:txBody>
      </p:sp>
      <p:sp>
        <p:nvSpPr>
          <p:cNvPr id="24" name="Retângulo: Cantos Arredondados 23">
            <a:extLst>
              <a:ext uri="{FF2B5EF4-FFF2-40B4-BE49-F238E27FC236}">
                <a16:creationId xmlns:a16="http://schemas.microsoft.com/office/drawing/2014/main" id="{55C9A3B4-684B-4E02-AE54-02BD9AB63330}"/>
              </a:ext>
            </a:extLst>
          </p:cNvPr>
          <p:cNvSpPr/>
          <p:nvPr/>
        </p:nvSpPr>
        <p:spPr>
          <a:xfrm>
            <a:off x="5065993" y="826151"/>
            <a:ext cx="2842060" cy="1347262"/>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1400" dirty="0">
              <a:solidFill>
                <a:sysClr val="windowText" lastClr="000000"/>
              </a:solidFill>
            </a:endParaRPr>
          </a:p>
        </p:txBody>
      </p:sp>
      <p:sp>
        <p:nvSpPr>
          <p:cNvPr id="25" name="Retângulo 24">
            <a:extLst>
              <a:ext uri="{FF2B5EF4-FFF2-40B4-BE49-F238E27FC236}">
                <a16:creationId xmlns:a16="http://schemas.microsoft.com/office/drawing/2014/main" id="{B00C4224-6D1A-4208-87D1-8AE650FDE954}"/>
              </a:ext>
            </a:extLst>
          </p:cNvPr>
          <p:cNvSpPr/>
          <p:nvPr/>
        </p:nvSpPr>
        <p:spPr>
          <a:xfrm>
            <a:off x="5115224" y="842400"/>
            <a:ext cx="688744" cy="307777"/>
          </a:xfrm>
          <a:prstGeom prst="rect">
            <a:avLst/>
          </a:prstGeom>
        </p:spPr>
        <p:txBody>
          <a:bodyPr wrap="square">
            <a:spAutoFit/>
          </a:bodyPr>
          <a:lstStyle/>
          <a:p>
            <a:pPr algn="just">
              <a:spcAft>
                <a:spcPts val="1200"/>
              </a:spcAft>
            </a:pPr>
            <a:r>
              <a:rPr lang="ca-ES" sz="1400" b="1" u="sng" dirty="0">
                <a:solidFill>
                  <a:srgbClr val="F25E4F"/>
                </a:solidFill>
              </a:rPr>
              <a:t>Paso 2</a:t>
            </a:r>
            <a:r>
              <a:rPr lang="ca-ES" sz="1400" b="1" dirty="0">
                <a:solidFill>
                  <a:srgbClr val="F25E4F"/>
                </a:solidFill>
              </a:rPr>
              <a:t> </a:t>
            </a:r>
          </a:p>
        </p:txBody>
      </p:sp>
      <p:sp>
        <p:nvSpPr>
          <p:cNvPr id="26" name="Retângulo 25">
            <a:extLst>
              <a:ext uri="{FF2B5EF4-FFF2-40B4-BE49-F238E27FC236}">
                <a16:creationId xmlns:a16="http://schemas.microsoft.com/office/drawing/2014/main" id="{32B666D9-4453-48F7-BD41-110EEC3C3E54}"/>
              </a:ext>
            </a:extLst>
          </p:cNvPr>
          <p:cNvSpPr/>
          <p:nvPr/>
        </p:nvSpPr>
        <p:spPr>
          <a:xfrm>
            <a:off x="5081666" y="1065600"/>
            <a:ext cx="2843220" cy="1169551"/>
          </a:xfrm>
          <a:prstGeom prst="rect">
            <a:avLst/>
          </a:prstGeom>
        </p:spPr>
        <p:txBody>
          <a:bodyPr wrap="square">
            <a:spAutoFit/>
          </a:bodyPr>
          <a:lstStyle/>
          <a:p>
            <a:pPr algn="just">
              <a:spcAft>
                <a:spcPts val="1200"/>
              </a:spcAft>
            </a:pPr>
            <a:r>
              <a:rPr lang="es-ES" sz="1400" dirty="0">
                <a:solidFill>
                  <a:sysClr val="windowText" lastClr="000000"/>
                </a:solidFill>
              </a:rPr>
              <a:t>Seleccione una </a:t>
            </a:r>
            <a:r>
              <a:rPr lang="es-ES" sz="1400" b="1" dirty="0">
                <a:solidFill>
                  <a:sysClr val="windowText" lastClr="000000"/>
                </a:solidFill>
              </a:rPr>
              <a:t>entrada distinta de cero </a:t>
            </a:r>
            <a:r>
              <a:rPr lang="es-ES" sz="1400" dirty="0">
                <a:solidFill>
                  <a:sysClr val="windowText" lastClr="000000"/>
                </a:solidFill>
              </a:rPr>
              <a:t>en la columna pivote como un </a:t>
            </a:r>
            <a:r>
              <a:rPr lang="es-ES" sz="1400" b="1" dirty="0">
                <a:solidFill>
                  <a:sysClr val="windowText" lastClr="000000"/>
                </a:solidFill>
              </a:rPr>
              <a:t>pivote</a:t>
            </a:r>
            <a:r>
              <a:rPr lang="es-ES" sz="1400" dirty="0">
                <a:solidFill>
                  <a:sysClr val="windowText" lastClr="000000"/>
                </a:solidFill>
              </a:rPr>
              <a:t>. </a:t>
            </a:r>
            <a:r>
              <a:rPr lang="es-ES" sz="1400" u="sng" dirty="0">
                <a:solidFill>
                  <a:sysClr val="windowText" lastClr="000000"/>
                </a:solidFill>
              </a:rPr>
              <a:t>Si es necesario, intercambie las filas</a:t>
            </a:r>
            <a:r>
              <a:rPr lang="es-ES" sz="1400" dirty="0">
                <a:solidFill>
                  <a:sysClr val="windowText" lastClr="000000"/>
                </a:solidFill>
              </a:rPr>
              <a:t> para mover esta entrada a la posición pivote.</a:t>
            </a:r>
            <a:endParaRPr lang="ca-ES" sz="1400" dirty="0">
              <a:solidFill>
                <a:sysClr val="windowText" lastClr="000000"/>
              </a:solidFill>
            </a:endParaRPr>
          </a:p>
        </p:txBody>
      </p:sp>
      <p:sp>
        <p:nvSpPr>
          <p:cNvPr id="27" name="Retângulo: Cantos Arredondados 26">
            <a:extLst>
              <a:ext uri="{FF2B5EF4-FFF2-40B4-BE49-F238E27FC236}">
                <a16:creationId xmlns:a16="http://schemas.microsoft.com/office/drawing/2014/main" id="{23DA7D05-1901-4C09-92D3-179D5855D9C2}"/>
              </a:ext>
            </a:extLst>
          </p:cNvPr>
          <p:cNvSpPr/>
          <p:nvPr/>
        </p:nvSpPr>
        <p:spPr>
          <a:xfrm>
            <a:off x="5065993" y="2296685"/>
            <a:ext cx="2842060" cy="1157050"/>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1400" dirty="0">
              <a:solidFill>
                <a:sysClr val="windowText" lastClr="000000"/>
              </a:solidFill>
            </a:endParaRPr>
          </a:p>
        </p:txBody>
      </p:sp>
      <p:sp>
        <p:nvSpPr>
          <p:cNvPr id="28" name="Retângulo 27">
            <a:extLst>
              <a:ext uri="{FF2B5EF4-FFF2-40B4-BE49-F238E27FC236}">
                <a16:creationId xmlns:a16="http://schemas.microsoft.com/office/drawing/2014/main" id="{E823ABFF-CE80-44C8-8DE5-240C2F28D811}"/>
              </a:ext>
            </a:extLst>
          </p:cNvPr>
          <p:cNvSpPr/>
          <p:nvPr/>
        </p:nvSpPr>
        <p:spPr>
          <a:xfrm>
            <a:off x="5115224" y="2314800"/>
            <a:ext cx="688744" cy="307777"/>
          </a:xfrm>
          <a:prstGeom prst="rect">
            <a:avLst/>
          </a:prstGeom>
        </p:spPr>
        <p:txBody>
          <a:bodyPr wrap="square">
            <a:spAutoFit/>
          </a:bodyPr>
          <a:lstStyle/>
          <a:p>
            <a:pPr algn="just">
              <a:spcAft>
                <a:spcPts val="1200"/>
              </a:spcAft>
            </a:pPr>
            <a:r>
              <a:rPr lang="ca-ES" sz="1400" b="1" u="sng" dirty="0">
                <a:solidFill>
                  <a:srgbClr val="F25E4F"/>
                </a:solidFill>
              </a:rPr>
              <a:t>Paso 3</a:t>
            </a:r>
            <a:r>
              <a:rPr lang="ca-ES" sz="1400" b="1" dirty="0">
                <a:solidFill>
                  <a:srgbClr val="F25E4F"/>
                </a:solidFill>
              </a:rPr>
              <a:t> </a:t>
            </a:r>
          </a:p>
        </p:txBody>
      </p:sp>
      <p:sp>
        <p:nvSpPr>
          <p:cNvPr id="29" name="Retângulo 28">
            <a:extLst>
              <a:ext uri="{FF2B5EF4-FFF2-40B4-BE49-F238E27FC236}">
                <a16:creationId xmlns:a16="http://schemas.microsoft.com/office/drawing/2014/main" id="{71D9005B-6099-4E03-9F84-6DE425AF2A41}"/>
              </a:ext>
            </a:extLst>
          </p:cNvPr>
          <p:cNvSpPr/>
          <p:nvPr/>
        </p:nvSpPr>
        <p:spPr>
          <a:xfrm>
            <a:off x="5115225" y="2548800"/>
            <a:ext cx="2702959" cy="954107"/>
          </a:xfrm>
          <a:prstGeom prst="rect">
            <a:avLst/>
          </a:prstGeom>
        </p:spPr>
        <p:txBody>
          <a:bodyPr wrap="square">
            <a:spAutoFit/>
          </a:bodyPr>
          <a:lstStyle/>
          <a:p>
            <a:pPr algn="just">
              <a:spcAft>
                <a:spcPts val="1200"/>
              </a:spcAft>
            </a:pPr>
            <a:r>
              <a:rPr lang="es-ES" sz="1400" dirty="0">
                <a:solidFill>
                  <a:sysClr val="windowText" lastClr="000000"/>
                </a:solidFill>
              </a:rPr>
              <a:t>Utilice las OEF (sobre todo la  </a:t>
            </a:r>
            <a:r>
              <a:rPr lang="es-ES" sz="1400" u="sng" dirty="0">
                <a:solidFill>
                  <a:sysClr val="windowText" lastClr="000000"/>
                </a:solidFill>
              </a:rPr>
              <a:t>sustitución por filas</a:t>
            </a:r>
            <a:r>
              <a:rPr lang="es-ES" sz="1400" dirty="0">
                <a:solidFill>
                  <a:sysClr val="windowText" lastClr="000000"/>
                </a:solidFill>
              </a:rPr>
              <a:t>) para crear ceros en todas las posiciones que están por debajo del pivote.</a:t>
            </a:r>
          </a:p>
        </p:txBody>
      </p:sp>
      <p:sp>
        <p:nvSpPr>
          <p:cNvPr id="30" name="Retângulo: Cantos Arredondados 29">
            <a:extLst>
              <a:ext uri="{FF2B5EF4-FFF2-40B4-BE49-F238E27FC236}">
                <a16:creationId xmlns:a16="http://schemas.microsoft.com/office/drawing/2014/main" id="{4B5B078B-4FFA-4201-94EB-F66E0807BFB2}"/>
              </a:ext>
            </a:extLst>
          </p:cNvPr>
          <p:cNvSpPr/>
          <p:nvPr/>
        </p:nvSpPr>
        <p:spPr>
          <a:xfrm>
            <a:off x="2078518" y="2116373"/>
            <a:ext cx="2842060" cy="1347262"/>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1400" dirty="0">
              <a:solidFill>
                <a:sysClr val="windowText" lastClr="000000"/>
              </a:solidFill>
            </a:endParaRPr>
          </a:p>
        </p:txBody>
      </p:sp>
      <p:sp>
        <p:nvSpPr>
          <p:cNvPr id="32" name="Retângulo 31">
            <a:extLst>
              <a:ext uri="{FF2B5EF4-FFF2-40B4-BE49-F238E27FC236}">
                <a16:creationId xmlns:a16="http://schemas.microsoft.com/office/drawing/2014/main" id="{ED9A003C-8FDE-4AFC-9ABC-96C5D58BDEAF}"/>
              </a:ext>
            </a:extLst>
          </p:cNvPr>
          <p:cNvSpPr/>
          <p:nvPr/>
        </p:nvSpPr>
        <p:spPr>
          <a:xfrm>
            <a:off x="2127749" y="2131200"/>
            <a:ext cx="688744" cy="307777"/>
          </a:xfrm>
          <a:prstGeom prst="rect">
            <a:avLst/>
          </a:prstGeom>
        </p:spPr>
        <p:txBody>
          <a:bodyPr wrap="square">
            <a:spAutoFit/>
          </a:bodyPr>
          <a:lstStyle/>
          <a:p>
            <a:pPr algn="just">
              <a:spcAft>
                <a:spcPts val="1200"/>
              </a:spcAft>
            </a:pPr>
            <a:r>
              <a:rPr lang="ca-ES" sz="1400" b="1" u="sng" dirty="0">
                <a:solidFill>
                  <a:srgbClr val="F25E4F"/>
                </a:solidFill>
              </a:rPr>
              <a:t>Paso 4</a:t>
            </a:r>
            <a:r>
              <a:rPr lang="ca-ES" sz="1400" b="1" dirty="0">
                <a:solidFill>
                  <a:srgbClr val="F25E4F"/>
                </a:solidFill>
              </a:rPr>
              <a:t> </a:t>
            </a:r>
          </a:p>
        </p:txBody>
      </p:sp>
      <p:sp>
        <p:nvSpPr>
          <p:cNvPr id="33" name="Retângulo 32">
            <a:extLst>
              <a:ext uri="{FF2B5EF4-FFF2-40B4-BE49-F238E27FC236}">
                <a16:creationId xmlns:a16="http://schemas.microsoft.com/office/drawing/2014/main" id="{6B1BC8E6-7A1B-415A-A336-23AA29FF696D}"/>
              </a:ext>
            </a:extLst>
          </p:cNvPr>
          <p:cNvSpPr/>
          <p:nvPr/>
        </p:nvSpPr>
        <p:spPr>
          <a:xfrm>
            <a:off x="2127749" y="2354400"/>
            <a:ext cx="2702959" cy="1169551"/>
          </a:xfrm>
          <a:prstGeom prst="rect">
            <a:avLst/>
          </a:prstGeom>
        </p:spPr>
        <p:txBody>
          <a:bodyPr wrap="square">
            <a:spAutoFit/>
          </a:bodyPr>
          <a:lstStyle/>
          <a:p>
            <a:pPr algn="just">
              <a:spcAft>
                <a:spcPts val="1200"/>
              </a:spcAft>
            </a:pPr>
            <a:r>
              <a:rPr lang="es-ES" sz="1400" dirty="0">
                <a:solidFill>
                  <a:sysClr val="windowText" lastClr="000000"/>
                </a:solidFill>
              </a:rPr>
              <a:t>Copie la fila que contiene la posición pivote y todas las filas, si las hay, por encima de ella – no las utilice. </a:t>
            </a:r>
            <a:r>
              <a:rPr lang="es-ES" sz="1400" i="1" u="sng" dirty="0">
                <a:solidFill>
                  <a:sysClr val="windowText" lastClr="000000"/>
                </a:solidFill>
              </a:rPr>
              <a:t>Aplique los pasos 1 a 3 en la </a:t>
            </a:r>
            <a:r>
              <a:rPr lang="es-ES" sz="1400" i="1" u="sng" dirty="0" err="1">
                <a:solidFill>
                  <a:sysClr val="windowText" lastClr="000000"/>
                </a:solidFill>
              </a:rPr>
              <a:t>submatriz</a:t>
            </a:r>
            <a:r>
              <a:rPr lang="es-ES" sz="1400" i="1" u="sng" dirty="0">
                <a:solidFill>
                  <a:sysClr val="windowText" lastClr="000000"/>
                </a:solidFill>
              </a:rPr>
              <a:t> restante</a:t>
            </a:r>
            <a:r>
              <a:rPr lang="es-ES" sz="1400" dirty="0">
                <a:solidFill>
                  <a:sysClr val="windowText" lastClr="000000"/>
                </a:solidFill>
              </a:rPr>
              <a:t>. </a:t>
            </a:r>
          </a:p>
        </p:txBody>
      </p:sp>
      <p:sp>
        <p:nvSpPr>
          <p:cNvPr id="3" name="Seta: Para a Direita 2">
            <a:extLst>
              <a:ext uri="{FF2B5EF4-FFF2-40B4-BE49-F238E27FC236}">
                <a16:creationId xmlns:a16="http://schemas.microsoft.com/office/drawing/2014/main" id="{AF2A541F-550D-4B6E-AA4F-471DD07F997B}"/>
              </a:ext>
            </a:extLst>
          </p:cNvPr>
          <p:cNvSpPr/>
          <p:nvPr/>
        </p:nvSpPr>
        <p:spPr>
          <a:xfrm>
            <a:off x="4849549" y="867638"/>
            <a:ext cx="265675" cy="344706"/>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100" dirty="0"/>
          </a:p>
        </p:txBody>
      </p:sp>
      <p:sp>
        <p:nvSpPr>
          <p:cNvPr id="35" name="Seta: Para a Direita 34">
            <a:extLst>
              <a:ext uri="{FF2B5EF4-FFF2-40B4-BE49-F238E27FC236}">
                <a16:creationId xmlns:a16="http://schemas.microsoft.com/office/drawing/2014/main" id="{FC9AA9AD-4E55-41A9-9EB1-36AD2F7317BD}"/>
              </a:ext>
            </a:extLst>
          </p:cNvPr>
          <p:cNvSpPr/>
          <p:nvPr/>
        </p:nvSpPr>
        <p:spPr>
          <a:xfrm rot="5400000">
            <a:off x="5712669" y="2087625"/>
            <a:ext cx="281060" cy="325837"/>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100" dirty="0"/>
          </a:p>
        </p:txBody>
      </p:sp>
      <p:sp>
        <p:nvSpPr>
          <p:cNvPr id="42" name="Seta: Para a Direita 41">
            <a:extLst>
              <a:ext uri="{FF2B5EF4-FFF2-40B4-BE49-F238E27FC236}">
                <a16:creationId xmlns:a16="http://schemas.microsoft.com/office/drawing/2014/main" id="{1CB4EE92-DE02-457D-B7FA-66FE035BF2A5}"/>
              </a:ext>
            </a:extLst>
          </p:cNvPr>
          <p:cNvSpPr/>
          <p:nvPr/>
        </p:nvSpPr>
        <p:spPr>
          <a:xfrm rot="10800000">
            <a:off x="4849589" y="2307218"/>
            <a:ext cx="265675" cy="344706"/>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100" dirty="0"/>
          </a:p>
        </p:txBody>
      </p:sp>
      <p:sp>
        <p:nvSpPr>
          <p:cNvPr id="43" name="Seta: Para a Direita 42">
            <a:extLst>
              <a:ext uri="{FF2B5EF4-FFF2-40B4-BE49-F238E27FC236}">
                <a16:creationId xmlns:a16="http://schemas.microsoft.com/office/drawing/2014/main" id="{630B28FD-4D1C-474E-9586-1AE0E2368AE3}"/>
              </a:ext>
            </a:extLst>
          </p:cNvPr>
          <p:cNvSpPr/>
          <p:nvPr/>
        </p:nvSpPr>
        <p:spPr>
          <a:xfrm rot="5400000" flipH="1" flipV="1">
            <a:off x="4128537" y="1850527"/>
            <a:ext cx="281060" cy="325837"/>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100" dirty="0"/>
          </a:p>
        </p:txBody>
      </p:sp>
      <p:sp>
        <p:nvSpPr>
          <p:cNvPr id="49" name="Retângulo 48">
            <a:extLst>
              <a:ext uri="{FF2B5EF4-FFF2-40B4-BE49-F238E27FC236}">
                <a16:creationId xmlns:a16="http://schemas.microsoft.com/office/drawing/2014/main" id="{7EF753E1-31C9-4735-ACBE-E688B4677BE1}"/>
              </a:ext>
            </a:extLst>
          </p:cNvPr>
          <p:cNvSpPr/>
          <p:nvPr/>
        </p:nvSpPr>
        <p:spPr>
          <a:xfrm>
            <a:off x="8101023" y="246634"/>
            <a:ext cx="3829264" cy="1323439"/>
          </a:xfrm>
          <a:prstGeom prst="rect">
            <a:avLst/>
          </a:prstGeom>
        </p:spPr>
        <p:txBody>
          <a:bodyPr wrap="square">
            <a:spAutoFit/>
          </a:bodyPr>
          <a:lstStyle/>
          <a:p>
            <a:pPr algn="just">
              <a:spcAft>
                <a:spcPts val="1200"/>
              </a:spcAft>
              <a:buClr>
                <a:srgbClr val="F25E4F"/>
              </a:buClr>
              <a:buSzPct val="120000"/>
            </a:pPr>
            <a:r>
              <a:rPr lang="es-ES" sz="2000" dirty="0">
                <a:solidFill>
                  <a:sysClr val="windowText" lastClr="000000"/>
                </a:solidFill>
              </a:rPr>
              <a:t>Aplique OEF para transformar la matriz siguiente primero en matriz escalonada y luego en forma escalonada reducida.</a:t>
            </a:r>
            <a:endParaRPr lang="ca-ES" sz="2400" dirty="0">
              <a:solidFill>
                <a:sysClr val="windowText" lastClr="000000"/>
              </a:solidFill>
            </a:endParaRPr>
          </a:p>
        </p:txBody>
      </p:sp>
      <mc:AlternateContent xmlns:mc="http://schemas.openxmlformats.org/markup-compatibility/2006" xmlns:a14="http://schemas.microsoft.com/office/drawing/2010/main">
        <mc:Choice Requires="a14">
          <p:sp>
            <p:nvSpPr>
              <p:cNvPr id="51" name="Retângulo 50">
                <a:extLst>
                  <a:ext uri="{FF2B5EF4-FFF2-40B4-BE49-F238E27FC236}">
                    <a16:creationId xmlns:a16="http://schemas.microsoft.com/office/drawing/2014/main" id="{523C9220-5014-496A-97DF-6AA8BB8B14E6}"/>
                  </a:ext>
                </a:extLst>
              </p:cNvPr>
              <p:cNvSpPr/>
              <p:nvPr/>
            </p:nvSpPr>
            <p:spPr>
              <a:xfrm>
                <a:off x="8477860" y="1598171"/>
                <a:ext cx="2796727"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chemeClr val="tx1"/>
                              </a:solidFill>
                              <a:latin typeface="Cambria Math" panose="02040503050406030204" pitchFamily="18" charset="0"/>
                            </a:rPr>
                          </m:ctrlPr>
                        </m:dPr>
                        <m:e>
                          <m:sSup>
                            <m:sSupPr>
                              <m:ctrlPr>
                                <a:rPr lang="ca-ES" b="0" i="1" smtClean="0">
                                  <a:solidFill>
                                    <a:schemeClr val="tx1"/>
                                  </a:solidFill>
                                  <a:latin typeface="Cambria Math" panose="02040503050406030204" pitchFamily="18" charset="0"/>
                                </a:rPr>
                              </m:ctrlPr>
                            </m:sSupPr>
                            <m:e>
                              <m:eqArr>
                                <m:eqArrPr>
                                  <m:ctrlPr>
                                    <a:rPr lang="ca-ES" b="0"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0</m:t>
                                  </m:r>
                                </m:e>
                                <m:e>
                                  <m:r>
                                    <a:rPr lang="ca-ES" b="0" i="1" smtClean="0">
                                      <a:solidFill>
                                        <a:schemeClr val="tx1"/>
                                      </a:solidFill>
                                      <a:latin typeface="Cambria Math" panose="02040503050406030204" pitchFamily="18" charset="0"/>
                                    </a:rPr>
                                    <m:t>3</m:t>
                                  </m:r>
                                </m:e>
                                <m:e>
                                  <m:r>
                                    <a:rPr lang="ca-ES" b="0" i="1" smtClean="0">
                                      <a:solidFill>
                                        <a:schemeClr val="tx1"/>
                                      </a:solidFill>
                                      <a:latin typeface="Cambria Math" panose="02040503050406030204" pitchFamily="18" charset="0"/>
                                    </a:rPr>
                                    <m:t>3</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3</m:t>
                                  </m:r>
                                </m:e>
                                <m:e>
                                  <m:r>
                                    <a:rPr lang="ca-ES" b="0" i="1" smtClean="0">
                                      <a:solidFill>
                                        <a:schemeClr val="tx1"/>
                                      </a:solidFill>
                                      <a:latin typeface="Cambria Math" panose="02040503050406030204" pitchFamily="18" charset="0"/>
                                    </a:rPr>
                                    <m:t>−7</m:t>
                                  </m:r>
                                </m:e>
                                <m:e>
                                  <m:r>
                                    <a:rPr lang="ca-ES" b="0" i="1" smtClean="0">
                                      <a:solidFill>
                                        <a:schemeClr val="tx1"/>
                                      </a:solidFill>
                                      <a:latin typeface="Cambria Math" panose="02040503050406030204" pitchFamily="18" charset="0"/>
                                    </a:rPr>
                                    <m:t>−9</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−6</m:t>
                                  </m:r>
                                </m:e>
                                <m:e>
                                  <m:r>
                                    <a:rPr lang="ca-ES" b="0" i="1" smtClean="0">
                                      <a:solidFill>
                                        <a:schemeClr val="tx1"/>
                                      </a:solidFill>
                                      <a:latin typeface="Cambria Math" panose="02040503050406030204" pitchFamily="18" charset="0"/>
                                    </a:rPr>
                                    <m:t>8</m:t>
                                  </m:r>
                                </m:e>
                                <m:e>
                                  <m:r>
                                    <a:rPr lang="ca-ES" b="0" i="1" smtClean="0">
                                      <a:solidFill>
                                        <a:schemeClr val="tx1"/>
                                      </a:solidFill>
                                      <a:latin typeface="Cambria Math" panose="02040503050406030204" pitchFamily="18" charset="0"/>
                                    </a:rPr>
                                    <m:t>12</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6</m:t>
                                  </m:r>
                                </m:e>
                                <m:e>
                                  <m:r>
                                    <a:rPr lang="ca-ES" b="0" i="1" smtClean="0">
                                      <a:solidFill>
                                        <a:schemeClr val="tx1"/>
                                      </a:solidFill>
                                      <a:latin typeface="Cambria Math" panose="02040503050406030204" pitchFamily="18" charset="0"/>
                                    </a:rPr>
                                    <m:t>−5</m:t>
                                  </m:r>
                                </m:e>
                                <m:e>
                                  <m:r>
                                    <a:rPr lang="ca-ES" b="0" i="1" smtClean="0">
                                      <a:solidFill>
                                        <a:schemeClr val="tx1"/>
                                      </a:solidFill>
                                      <a:latin typeface="Cambria Math" panose="02040503050406030204" pitchFamily="18" charset="0"/>
                                    </a:rPr>
                                    <m:t>−9</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4</m:t>
                                  </m:r>
                                </m:e>
                                <m:e>
                                  <m:r>
                                    <a:rPr lang="ca-ES" b="0" i="1" smtClean="0">
                                      <a:solidFill>
                                        <a:schemeClr val="tx1"/>
                                      </a:solidFill>
                                      <a:latin typeface="Cambria Math" panose="02040503050406030204" pitchFamily="18" charset="0"/>
                                    </a:rPr>
                                    <m:t>8</m:t>
                                  </m:r>
                                </m:e>
                                <m:e>
                                  <m:r>
                                    <a:rPr lang="ca-ES" b="0" i="1" smtClean="0">
                                      <a:solidFill>
                                        <a:schemeClr val="tx1"/>
                                      </a:solidFill>
                                      <a:latin typeface="Cambria Math" panose="02040503050406030204" pitchFamily="18" charset="0"/>
                                    </a:rPr>
                                    <m:t>6</m:t>
                                  </m:r>
                                </m:e>
                              </m:eqArr>
                              <m:r>
                                <a:rPr lang="ca-ES" b="0" i="1" smtClean="0">
                                  <a:solidFill>
                                    <a:schemeClr val="tx1"/>
                                  </a:solidFill>
                                  <a:latin typeface="Cambria Math" panose="02040503050406030204" pitchFamily="18" charset="0"/>
                                </a:rPr>
                                <m:t>   </m:t>
                              </m:r>
                              <m:eqArr>
                                <m:eqArrPr>
                                  <m:ctrlPr>
                                    <a:rPr lang="ca-ES" i="1">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−5</m:t>
                                  </m:r>
                                </m:e>
                                <m:e>
                                  <m:r>
                                    <a:rPr lang="ca-ES" b="0" i="1" smtClean="0">
                                      <a:solidFill>
                                        <a:schemeClr val="tx1"/>
                                      </a:solidFill>
                                      <a:latin typeface="Cambria Math" panose="02040503050406030204" pitchFamily="18" charset="0"/>
                                    </a:rPr>
                                    <m:t>9</m:t>
                                  </m:r>
                                </m:e>
                                <m:e>
                                  <m:r>
                                    <a:rPr lang="ca-ES" b="0" i="1" smtClean="0">
                                      <a:solidFill>
                                        <a:schemeClr val="tx1"/>
                                      </a:solidFill>
                                      <a:latin typeface="Cambria Math" panose="02040503050406030204" pitchFamily="18" charset="0"/>
                                    </a:rPr>
                                    <m:t>15</m:t>
                                  </m:r>
                                </m:e>
                              </m:eqArr>
                            </m:e>
                            <m:sup>
                              <m:r>
                                <a:rPr lang="ca-ES" b="0" i="1" smtClean="0">
                                  <a:solidFill>
                                    <a:schemeClr val="tx1"/>
                                  </a:solidFill>
                                  <a:latin typeface="Cambria Math" panose="02040503050406030204" pitchFamily="18" charset="0"/>
                                </a:rPr>
                                <m:t> </m:t>
                              </m:r>
                            </m:sup>
                          </m:sSup>
                        </m:e>
                      </m:d>
                    </m:oMath>
                  </m:oMathPara>
                </a14:m>
                <a:endParaRPr lang="ca-ES" dirty="0">
                  <a:solidFill>
                    <a:schemeClr val="tx1"/>
                  </a:solidFill>
                </a:endParaRPr>
              </a:p>
            </p:txBody>
          </p:sp>
        </mc:Choice>
        <mc:Fallback xmlns="">
          <p:sp>
            <p:nvSpPr>
              <p:cNvPr id="51" name="Retângulo 50">
                <a:extLst>
                  <a:ext uri="{FF2B5EF4-FFF2-40B4-BE49-F238E27FC236}">
                    <a16:creationId xmlns:a16="http://schemas.microsoft.com/office/drawing/2014/main" id="{523C9220-5014-496A-97DF-6AA8BB8B14E6}"/>
                  </a:ext>
                </a:extLst>
              </p:cNvPr>
              <p:cNvSpPr>
                <a:spLocks noRot="1" noChangeAspect="1" noMove="1" noResize="1" noEditPoints="1" noAdjustHandles="1" noChangeArrowheads="1" noChangeShapeType="1" noTextEdit="1"/>
              </p:cNvSpPr>
              <p:nvPr/>
            </p:nvSpPr>
            <p:spPr>
              <a:xfrm>
                <a:off x="8477860" y="1598171"/>
                <a:ext cx="2796727" cy="830548"/>
              </a:xfrm>
              <a:prstGeom prst="rect">
                <a:avLst/>
              </a:prstGeom>
              <a:blipFill>
                <a:blip r:embed="rId10"/>
                <a:stretch>
                  <a:fillRect/>
                </a:stretch>
              </a:blipFill>
            </p:spPr>
            <p:txBody>
              <a:bodyPr/>
              <a:lstStyle/>
              <a:p>
                <a:r>
                  <a:rPr lang="ca-ES">
                    <a:noFill/>
                  </a:rPr>
                  <a:t> </a:t>
                </a:r>
              </a:p>
            </p:txBody>
          </p:sp>
        </mc:Fallback>
      </mc:AlternateContent>
      <p:sp>
        <p:nvSpPr>
          <p:cNvPr id="4" name="Seta: Curvada Para a Esquerda 3">
            <a:extLst>
              <a:ext uri="{FF2B5EF4-FFF2-40B4-BE49-F238E27FC236}">
                <a16:creationId xmlns:a16="http://schemas.microsoft.com/office/drawing/2014/main" id="{C84EE58F-60A8-42BA-9F88-F737970F2A63}"/>
              </a:ext>
            </a:extLst>
          </p:cNvPr>
          <p:cNvSpPr/>
          <p:nvPr/>
        </p:nvSpPr>
        <p:spPr>
          <a:xfrm>
            <a:off x="11283245" y="1995990"/>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endParaRPr>
          </a:p>
        </p:txBody>
      </p:sp>
      <mc:AlternateContent xmlns:mc="http://schemas.openxmlformats.org/markup-compatibility/2006" xmlns:a14="http://schemas.microsoft.com/office/drawing/2010/main">
        <mc:Choice Requires="a14">
          <p:sp>
            <p:nvSpPr>
              <p:cNvPr id="54" name="Retângulo 53">
                <a:extLst>
                  <a:ext uri="{FF2B5EF4-FFF2-40B4-BE49-F238E27FC236}">
                    <a16:creationId xmlns:a16="http://schemas.microsoft.com/office/drawing/2014/main" id="{65D8F2BF-1CEF-4629-8756-1B0797E4A793}"/>
                  </a:ext>
                </a:extLst>
              </p:cNvPr>
              <p:cNvSpPr/>
              <p:nvPr/>
            </p:nvSpPr>
            <p:spPr>
              <a:xfrm>
                <a:off x="8508463" y="2742509"/>
                <a:ext cx="2796727"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−7</m:t>
                                  </m:r>
                                </m:e>
                                <m:e>
                                  <m:r>
                                    <a:rPr lang="ca-ES" b="0" i="1" smtClean="0">
                                      <a:solidFill>
                                        <a:srgbClr val="0C2B8E"/>
                                      </a:solidFill>
                                      <a:latin typeface="Cambria Math" panose="02040503050406030204" pitchFamily="18" charset="0"/>
                                    </a:rPr>
                                    <m:t>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12</m:t>
                                  </m:r>
                                </m:e>
                                <m:e>
                                  <m:r>
                                    <a:rPr lang="ca-ES" b="0" i="1" smtClean="0">
                                      <a:solidFill>
                                        <a:srgbClr val="0C2B8E"/>
                                      </a:solidFill>
                                      <a:latin typeface="Cambria Math" panose="02040503050406030204" pitchFamily="18" charset="0"/>
                                    </a:rPr>
                                    <m:t>8</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−5</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6</m:t>
                                  </m:r>
                                </m:e>
                                <m:e>
                                  <m:r>
                                    <a:rPr lang="ca-ES" b="0" i="1" smtClean="0">
                                      <a:solidFill>
                                        <a:srgbClr val="0C2B8E"/>
                                      </a:solidFill>
                                      <a:latin typeface="Cambria Math" panose="02040503050406030204" pitchFamily="18" charset="0"/>
                                    </a:rPr>
                                    <m:t>8</m:t>
                                  </m:r>
                                </m:e>
                                <m:e>
                                  <m:r>
                                    <a:rPr lang="ca-ES" b="0" i="1" smtClean="0">
                                      <a:solidFill>
                                        <a:srgbClr val="0C2B8E"/>
                                      </a:solidFill>
                                      <a:latin typeface="Cambria Math" panose="02040503050406030204" pitchFamily="18" charset="0"/>
                                    </a:rPr>
                                    <m:t>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−5</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54" name="Retângulo 53">
                <a:extLst>
                  <a:ext uri="{FF2B5EF4-FFF2-40B4-BE49-F238E27FC236}">
                    <a16:creationId xmlns:a16="http://schemas.microsoft.com/office/drawing/2014/main" id="{65D8F2BF-1CEF-4629-8756-1B0797E4A793}"/>
                  </a:ext>
                </a:extLst>
              </p:cNvPr>
              <p:cNvSpPr>
                <a:spLocks noRot="1" noChangeAspect="1" noMove="1" noResize="1" noEditPoints="1" noAdjustHandles="1" noChangeArrowheads="1" noChangeShapeType="1" noTextEdit="1"/>
              </p:cNvSpPr>
              <p:nvPr/>
            </p:nvSpPr>
            <p:spPr>
              <a:xfrm>
                <a:off x="8508463" y="2742509"/>
                <a:ext cx="2796727" cy="830548"/>
              </a:xfrm>
              <a:prstGeom prst="rect">
                <a:avLst/>
              </a:prstGeom>
              <a:blipFill>
                <a:blip r:embed="rId11"/>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5" name="Retângulo 4">
                <a:extLst>
                  <a:ext uri="{FF2B5EF4-FFF2-40B4-BE49-F238E27FC236}">
                    <a16:creationId xmlns:a16="http://schemas.microsoft.com/office/drawing/2014/main" id="{65F7EA96-C303-43AD-8031-1D2CD3924442}"/>
                  </a:ext>
                </a:extLst>
              </p:cNvPr>
              <p:cNvSpPr/>
              <p:nvPr/>
            </p:nvSpPr>
            <p:spPr>
              <a:xfrm>
                <a:off x="10616864" y="2369422"/>
                <a:ext cx="11206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a-ES" b="1" i="1" smtClean="0">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𝟏</m:t>
                          </m:r>
                        </m:sub>
                      </m:sSub>
                      <m:r>
                        <a:rPr lang="ca-ES" b="1" i="1">
                          <a:solidFill>
                            <a:srgbClr val="0C2B8E"/>
                          </a:solidFill>
                          <a:latin typeface="Cambria Math" panose="02040503050406030204" pitchFamily="18" charset="0"/>
                          <a:ea typeface="Cambria Math" panose="02040503050406030204" pitchFamily="18" charset="0"/>
                        </a:rPr>
                        <m:t>↔</m:t>
                      </m:r>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𝟑</m:t>
                          </m:r>
                        </m:sub>
                      </m:sSub>
                    </m:oMath>
                  </m:oMathPara>
                </a14:m>
                <a:endParaRPr lang="ca-ES" dirty="0"/>
              </a:p>
            </p:txBody>
          </p:sp>
        </mc:Choice>
        <mc:Fallback xmlns="">
          <p:sp>
            <p:nvSpPr>
              <p:cNvPr id="5" name="Retângulo 4">
                <a:extLst>
                  <a:ext uri="{FF2B5EF4-FFF2-40B4-BE49-F238E27FC236}">
                    <a16:creationId xmlns:a16="http://schemas.microsoft.com/office/drawing/2014/main" id="{65F7EA96-C303-43AD-8031-1D2CD3924442}"/>
                  </a:ext>
                </a:extLst>
              </p:cNvPr>
              <p:cNvSpPr>
                <a:spLocks noRot="1" noChangeAspect="1" noMove="1" noResize="1" noEditPoints="1" noAdjustHandles="1" noChangeArrowheads="1" noChangeShapeType="1" noTextEdit="1"/>
              </p:cNvSpPr>
              <p:nvPr/>
            </p:nvSpPr>
            <p:spPr>
              <a:xfrm>
                <a:off x="10616864" y="2369422"/>
                <a:ext cx="1120691" cy="369332"/>
              </a:xfrm>
              <a:prstGeom prst="rect">
                <a:avLst/>
              </a:prstGeom>
              <a:blipFill>
                <a:blip r:embed="rId12"/>
                <a:stretch>
                  <a:fillRect/>
                </a:stretch>
              </a:blipFill>
            </p:spPr>
            <p:txBody>
              <a:bodyPr/>
              <a:lstStyle/>
              <a:p>
                <a:r>
                  <a:rPr lang="ca-ES">
                    <a:noFill/>
                  </a:rPr>
                  <a:t> </a:t>
                </a:r>
              </a:p>
            </p:txBody>
          </p:sp>
        </mc:Fallback>
      </mc:AlternateContent>
      <p:sp>
        <p:nvSpPr>
          <p:cNvPr id="56" name="Seta: Curvada Para a Esquerda 55">
            <a:extLst>
              <a:ext uri="{FF2B5EF4-FFF2-40B4-BE49-F238E27FC236}">
                <a16:creationId xmlns:a16="http://schemas.microsoft.com/office/drawing/2014/main" id="{DA4F74CB-3EA0-49B3-A0BC-67734A3B1C1B}"/>
              </a:ext>
            </a:extLst>
          </p:cNvPr>
          <p:cNvSpPr/>
          <p:nvPr/>
        </p:nvSpPr>
        <p:spPr>
          <a:xfrm>
            <a:off x="11283245" y="3268840"/>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endParaRPr>
          </a:p>
        </p:txBody>
      </p:sp>
      <mc:AlternateContent xmlns:mc="http://schemas.openxmlformats.org/markup-compatibility/2006" xmlns:a14="http://schemas.microsoft.com/office/drawing/2010/main">
        <mc:Choice Requires="a14">
          <p:sp>
            <p:nvSpPr>
              <p:cNvPr id="57" name="Retângulo 56">
                <a:extLst>
                  <a:ext uri="{FF2B5EF4-FFF2-40B4-BE49-F238E27FC236}">
                    <a16:creationId xmlns:a16="http://schemas.microsoft.com/office/drawing/2014/main" id="{E2F13616-AF6D-4D1C-86B8-9008EB4E0A5E}"/>
                  </a:ext>
                </a:extLst>
              </p:cNvPr>
              <p:cNvSpPr/>
              <p:nvPr/>
            </p:nvSpPr>
            <p:spPr>
              <a:xfrm>
                <a:off x="10038306" y="3541792"/>
                <a:ext cx="1628914" cy="369332"/>
              </a:xfrm>
              <a:prstGeom prst="rect">
                <a:avLst/>
              </a:prstGeom>
            </p:spPr>
            <p:txBody>
              <a:bodyPr wrap="square">
                <a:spAutoFit/>
              </a:bodyPr>
              <a:lstStyle/>
              <a:p>
                <a:pPr algn="r"/>
                <a14:m>
                  <m:oMath xmlns:m="http://schemas.openxmlformats.org/officeDocument/2006/math">
                    <m:sSub>
                      <m:sSubPr>
                        <m:ctrlPr>
                          <a:rPr lang="ca-ES" b="1" i="1" smtClean="0">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𝟐</m:t>
                        </m:r>
                      </m:sub>
                    </m:sSub>
                    <m:r>
                      <a:rPr lang="ca-ES" b="1" i="1" smtClean="0">
                        <a:solidFill>
                          <a:srgbClr val="0C2B8E"/>
                        </a:solidFill>
                        <a:latin typeface="Cambria Math" panose="02040503050406030204" pitchFamily="18" charset="0"/>
                        <a:ea typeface="Cambria Math" panose="02040503050406030204" pitchFamily="18" charset="0"/>
                      </a:rPr>
                      <m:t>←</m:t>
                    </m:r>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a:solidFill>
                              <a:srgbClr val="0C2B8E"/>
                            </a:solidFill>
                            <a:latin typeface="Cambria Math" panose="02040503050406030204" pitchFamily="18" charset="0"/>
                          </a:rPr>
                          <m:t>𝟐</m:t>
                        </m:r>
                      </m:sub>
                    </m:sSub>
                    <m:r>
                      <a:rPr lang="ca-ES" b="1" i="1" smtClean="0">
                        <a:solidFill>
                          <a:srgbClr val="0C2B8E"/>
                        </a:solidFill>
                        <a:latin typeface="Cambria Math" panose="02040503050406030204" pitchFamily="18" charset="0"/>
                      </a:rPr>
                      <m:t>−</m:t>
                    </m:r>
                  </m:oMath>
                </a14:m>
                <a:r>
                  <a:rPr lang="ca-ES" b="1" dirty="0">
                    <a:solidFill>
                      <a:srgbClr val="0C2B8E"/>
                    </a:solidFill>
                  </a:rPr>
                  <a:t> </a:t>
                </a:r>
                <a14:m>
                  <m:oMath xmlns:m="http://schemas.openxmlformats.org/officeDocument/2006/math">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𝟏</m:t>
                        </m:r>
                      </m:sub>
                    </m:sSub>
                  </m:oMath>
                </a14:m>
                <a:endParaRPr lang="ca-ES" dirty="0"/>
              </a:p>
            </p:txBody>
          </p:sp>
        </mc:Choice>
        <mc:Fallback xmlns="">
          <p:sp>
            <p:nvSpPr>
              <p:cNvPr id="57" name="Retângulo 56">
                <a:extLst>
                  <a:ext uri="{FF2B5EF4-FFF2-40B4-BE49-F238E27FC236}">
                    <a16:creationId xmlns:a16="http://schemas.microsoft.com/office/drawing/2014/main" id="{E2F13616-AF6D-4D1C-86B8-9008EB4E0A5E}"/>
                  </a:ext>
                </a:extLst>
              </p:cNvPr>
              <p:cNvSpPr>
                <a:spLocks noRot="1" noChangeAspect="1" noMove="1" noResize="1" noEditPoints="1" noAdjustHandles="1" noChangeArrowheads="1" noChangeShapeType="1" noTextEdit="1"/>
              </p:cNvSpPr>
              <p:nvPr/>
            </p:nvSpPr>
            <p:spPr>
              <a:xfrm>
                <a:off x="10038306" y="3541792"/>
                <a:ext cx="1628914" cy="369332"/>
              </a:xfrm>
              <a:prstGeom prst="rect">
                <a:avLst/>
              </a:prstGeom>
              <a:blipFill>
                <a:blip r:embed="rId13"/>
                <a:stretch>
                  <a:fillRect/>
                </a:stretch>
              </a:blipFill>
            </p:spPr>
            <p:txBody>
              <a:bodyPr/>
              <a:lstStyle/>
              <a:p>
                <a:r>
                  <a:rPr lang="ca-ES">
                    <a:noFill/>
                  </a:rPr>
                  <a:t> </a:t>
                </a:r>
              </a:p>
            </p:txBody>
          </p:sp>
        </mc:Fallback>
      </mc:AlternateContent>
      <p:sp>
        <p:nvSpPr>
          <p:cNvPr id="58" name="Oval 57">
            <a:extLst>
              <a:ext uri="{FF2B5EF4-FFF2-40B4-BE49-F238E27FC236}">
                <a16:creationId xmlns:a16="http://schemas.microsoft.com/office/drawing/2014/main" id="{FE5B0229-8E1B-428A-B798-FD515981553E}"/>
              </a:ext>
            </a:extLst>
          </p:cNvPr>
          <p:cNvSpPr/>
          <p:nvPr/>
        </p:nvSpPr>
        <p:spPr>
          <a:xfrm>
            <a:off x="8702473" y="2764624"/>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0" name="Retângulo: Cantos Arredondados 59">
            <a:extLst>
              <a:ext uri="{FF2B5EF4-FFF2-40B4-BE49-F238E27FC236}">
                <a16:creationId xmlns:a16="http://schemas.microsoft.com/office/drawing/2014/main" id="{158CE19E-1979-48EA-B44B-C5C3EC11FC49}"/>
              </a:ext>
            </a:extLst>
          </p:cNvPr>
          <p:cNvSpPr/>
          <p:nvPr/>
        </p:nvSpPr>
        <p:spPr>
          <a:xfrm rot="5400000">
            <a:off x="8982745" y="4299535"/>
            <a:ext cx="546422" cy="335206"/>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mc:AlternateContent xmlns:mc="http://schemas.openxmlformats.org/markup-compatibility/2006" xmlns:a14="http://schemas.microsoft.com/office/drawing/2010/main">
        <mc:Choice Requires="a14">
          <p:sp>
            <p:nvSpPr>
              <p:cNvPr id="61" name="Retângulo 60">
                <a:extLst>
                  <a:ext uri="{FF2B5EF4-FFF2-40B4-BE49-F238E27FC236}">
                    <a16:creationId xmlns:a16="http://schemas.microsoft.com/office/drawing/2014/main" id="{C895DFF1-B111-4A4E-8724-923685CB9C5A}"/>
                  </a:ext>
                </a:extLst>
              </p:cNvPr>
              <p:cNvSpPr/>
              <p:nvPr/>
            </p:nvSpPr>
            <p:spPr>
              <a:xfrm>
                <a:off x="8508463" y="3909801"/>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3</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12</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6</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6</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4</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−6</m:t>
                                  </m:r>
                                </m:e>
                                <m:e>
                                  <m:r>
                                    <a:rPr lang="ca-ES" b="0" i="1" smtClean="0">
                                      <a:solidFill>
                                        <a:srgbClr val="0C2B8E"/>
                                      </a:solidFill>
                                      <a:latin typeface="Cambria Math" panose="02040503050406030204" pitchFamily="18" charset="0"/>
                                    </a:rPr>
                                    <m:t>−5</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61" name="Retângulo 60">
                <a:extLst>
                  <a:ext uri="{FF2B5EF4-FFF2-40B4-BE49-F238E27FC236}">
                    <a16:creationId xmlns:a16="http://schemas.microsoft.com/office/drawing/2014/main" id="{C895DFF1-B111-4A4E-8724-923685CB9C5A}"/>
                  </a:ext>
                </a:extLst>
              </p:cNvPr>
              <p:cNvSpPr>
                <a:spLocks noRot="1" noChangeAspect="1" noMove="1" noResize="1" noEditPoints="1" noAdjustHandles="1" noChangeArrowheads="1" noChangeShapeType="1" noTextEdit="1"/>
              </p:cNvSpPr>
              <p:nvPr/>
            </p:nvSpPr>
            <p:spPr>
              <a:xfrm>
                <a:off x="8508463" y="3909801"/>
                <a:ext cx="2880084" cy="830548"/>
              </a:xfrm>
              <a:prstGeom prst="rect">
                <a:avLst/>
              </a:prstGeom>
              <a:blipFill>
                <a:blip r:embed="rId14"/>
                <a:stretch>
                  <a:fillRect/>
                </a:stretch>
              </a:blipFill>
            </p:spPr>
            <p:txBody>
              <a:bodyPr/>
              <a:lstStyle/>
              <a:p>
                <a:r>
                  <a:rPr lang="ca-ES">
                    <a:noFill/>
                  </a:rPr>
                  <a:t> </a:t>
                </a:r>
              </a:p>
            </p:txBody>
          </p:sp>
        </mc:Fallback>
      </mc:AlternateContent>
      <p:sp>
        <p:nvSpPr>
          <p:cNvPr id="62" name="Retângulo 61">
            <a:extLst>
              <a:ext uri="{FF2B5EF4-FFF2-40B4-BE49-F238E27FC236}">
                <a16:creationId xmlns:a16="http://schemas.microsoft.com/office/drawing/2014/main" id="{9DDEC0BE-4D7F-45E2-BFC8-04BE166B6F49}"/>
              </a:ext>
            </a:extLst>
          </p:cNvPr>
          <p:cNvSpPr/>
          <p:nvPr/>
        </p:nvSpPr>
        <p:spPr>
          <a:xfrm>
            <a:off x="8296902" y="2395757"/>
            <a:ext cx="1432632" cy="307777"/>
          </a:xfrm>
          <a:prstGeom prst="rect">
            <a:avLst/>
          </a:prstGeom>
        </p:spPr>
        <p:txBody>
          <a:bodyPr wrap="square">
            <a:spAutoFit/>
          </a:bodyPr>
          <a:lstStyle/>
          <a:p>
            <a:r>
              <a:rPr lang="ca-ES" sz="1400" b="1" dirty="0">
                <a:solidFill>
                  <a:schemeClr val="accent4"/>
                </a:solidFill>
              </a:rPr>
              <a:t>Columna </a:t>
            </a:r>
            <a:r>
              <a:rPr lang="ca-ES" sz="1400" b="1" dirty="0" err="1">
                <a:solidFill>
                  <a:schemeClr val="accent4"/>
                </a:solidFill>
              </a:rPr>
              <a:t>Pivote</a:t>
            </a:r>
            <a:endParaRPr lang="ca-ES" sz="1400" dirty="0">
              <a:solidFill>
                <a:schemeClr val="accent4"/>
              </a:solidFill>
            </a:endParaRPr>
          </a:p>
        </p:txBody>
      </p:sp>
      <p:sp>
        <p:nvSpPr>
          <p:cNvPr id="6" name="Retângulo: Cantos Arredondados 5">
            <a:extLst>
              <a:ext uri="{FF2B5EF4-FFF2-40B4-BE49-F238E27FC236}">
                <a16:creationId xmlns:a16="http://schemas.microsoft.com/office/drawing/2014/main" id="{4B3C36EF-1C7E-4461-A838-58CF739D6EDF}"/>
              </a:ext>
            </a:extLst>
          </p:cNvPr>
          <p:cNvSpPr/>
          <p:nvPr/>
        </p:nvSpPr>
        <p:spPr>
          <a:xfrm>
            <a:off x="8782259" y="3969098"/>
            <a:ext cx="2321170" cy="21497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3" name="Retângulo 62">
            <a:extLst>
              <a:ext uri="{FF2B5EF4-FFF2-40B4-BE49-F238E27FC236}">
                <a16:creationId xmlns:a16="http://schemas.microsoft.com/office/drawing/2014/main" id="{CC87B4A9-78BD-43B8-8459-08CEAECBE0F3}"/>
              </a:ext>
            </a:extLst>
          </p:cNvPr>
          <p:cNvSpPr/>
          <p:nvPr/>
        </p:nvSpPr>
        <p:spPr>
          <a:xfrm>
            <a:off x="8487907" y="4708920"/>
            <a:ext cx="1892518" cy="307777"/>
          </a:xfrm>
          <a:prstGeom prst="rect">
            <a:avLst/>
          </a:prstGeom>
        </p:spPr>
        <p:txBody>
          <a:bodyPr wrap="square">
            <a:spAutoFit/>
          </a:bodyPr>
          <a:lstStyle/>
          <a:p>
            <a:r>
              <a:rPr lang="ca-ES" sz="1400" b="1" dirty="0">
                <a:solidFill>
                  <a:schemeClr val="accent4"/>
                </a:solidFill>
              </a:rPr>
              <a:t>Nueva Columna </a:t>
            </a:r>
            <a:r>
              <a:rPr lang="ca-ES" sz="1400" b="1" dirty="0" err="1">
                <a:solidFill>
                  <a:schemeClr val="accent4"/>
                </a:solidFill>
              </a:rPr>
              <a:t>Pivote</a:t>
            </a:r>
            <a:endParaRPr lang="ca-ES" sz="1400" dirty="0">
              <a:solidFill>
                <a:schemeClr val="accent4"/>
              </a:solidFill>
            </a:endParaRPr>
          </a:p>
        </p:txBody>
      </p:sp>
      <p:sp>
        <p:nvSpPr>
          <p:cNvPr id="64" name="Retângulo 63">
            <a:extLst>
              <a:ext uri="{FF2B5EF4-FFF2-40B4-BE49-F238E27FC236}">
                <a16:creationId xmlns:a16="http://schemas.microsoft.com/office/drawing/2014/main" id="{93A04D77-9A05-424E-8A81-ED9FFBE57382}"/>
              </a:ext>
            </a:extLst>
          </p:cNvPr>
          <p:cNvSpPr/>
          <p:nvPr/>
        </p:nvSpPr>
        <p:spPr>
          <a:xfrm>
            <a:off x="8099066" y="2740084"/>
            <a:ext cx="1221071" cy="307777"/>
          </a:xfrm>
          <a:prstGeom prst="rect">
            <a:avLst/>
          </a:prstGeom>
        </p:spPr>
        <p:txBody>
          <a:bodyPr wrap="square">
            <a:spAutoFit/>
          </a:bodyPr>
          <a:lstStyle/>
          <a:p>
            <a:r>
              <a:rPr lang="ca-ES" sz="1400" b="1" dirty="0" err="1">
                <a:solidFill>
                  <a:srgbClr val="F25E4F"/>
                </a:solidFill>
              </a:rPr>
              <a:t>Pivote</a:t>
            </a:r>
            <a:endParaRPr lang="ca-ES" sz="1400" dirty="0">
              <a:solidFill>
                <a:srgbClr val="F25E4F"/>
              </a:solidFill>
            </a:endParaRPr>
          </a:p>
        </p:txBody>
      </p:sp>
      <p:sp>
        <p:nvSpPr>
          <p:cNvPr id="66" name="Seta: Curvada Para a Esquerda 65">
            <a:extLst>
              <a:ext uri="{FF2B5EF4-FFF2-40B4-BE49-F238E27FC236}">
                <a16:creationId xmlns:a16="http://schemas.microsoft.com/office/drawing/2014/main" id="{5BAD28E8-33DC-46F8-8821-33D1528222A6}"/>
              </a:ext>
            </a:extLst>
          </p:cNvPr>
          <p:cNvSpPr/>
          <p:nvPr/>
        </p:nvSpPr>
        <p:spPr>
          <a:xfrm>
            <a:off x="11287156" y="4525239"/>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endParaRPr>
          </a:p>
        </p:txBody>
      </p:sp>
      <mc:AlternateContent xmlns:mc="http://schemas.openxmlformats.org/markup-compatibility/2006" xmlns:a14="http://schemas.microsoft.com/office/drawing/2010/main">
        <mc:Choice Requires="a14">
          <p:sp>
            <p:nvSpPr>
              <p:cNvPr id="67" name="Retângulo 66">
                <a:extLst>
                  <a:ext uri="{FF2B5EF4-FFF2-40B4-BE49-F238E27FC236}">
                    <a16:creationId xmlns:a16="http://schemas.microsoft.com/office/drawing/2014/main" id="{812D1204-23AE-4213-866E-15DB50485AFC}"/>
                  </a:ext>
                </a:extLst>
              </p:cNvPr>
              <p:cNvSpPr/>
              <p:nvPr/>
            </p:nvSpPr>
            <p:spPr>
              <a:xfrm>
                <a:off x="9940590" y="4727237"/>
                <a:ext cx="182434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a-ES" b="1" i="1" smtClean="0">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𝟑</m:t>
                          </m:r>
                        </m:sub>
                      </m:sSub>
                      <m:r>
                        <a:rPr lang="ca-ES" b="1" i="1">
                          <a:solidFill>
                            <a:srgbClr val="0C2B8E"/>
                          </a:solidFill>
                          <a:latin typeface="Cambria Math" panose="02040503050406030204" pitchFamily="18" charset="0"/>
                          <a:ea typeface="Cambria Math" panose="02040503050406030204" pitchFamily="18" charset="0"/>
                        </a:rPr>
                        <m:t>←</m:t>
                      </m:r>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a:solidFill>
                                <a:srgbClr val="0C2B8E"/>
                              </a:solidFill>
                              <a:latin typeface="Cambria Math" panose="02040503050406030204" pitchFamily="18" charset="0"/>
                            </a:rPr>
                            <m:t>𝟑</m:t>
                          </m:r>
                        </m:sub>
                      </m:sSub>
                      <m:r>
                        <a:rPr lang="ca-ES" b="1" i="1" smtClean="0">
                          <a:solidFill>
                            <a:srgbClr val="0C2B8E"/>
                          </a:solidFill>
                          <a:latin typeface="Cambria Math" panose="02040503050406030204" pitchFamily="18" charset="0"/>
                        </a:rPr>
                        <m:t>−</m:t>
                      </m:r>
                      <m:f>
                        <m:fPr>
                          <m:ctrlPr>
                            <a:rPr lang="ca-ES" b="1" i="1" smtClean="0">
                              <a:solidFill>
                                <a:srgbClr val="0C2B8E"/>
                              </a:solidFill>
                              <a:latin typeface="Cambria Math" panose="02040503050406030204" pitchFamily="18" charset="0"/>
                              <a:ea typeface="Cambria Math" panose="02040503050406030204" pitchFamily="18" charset="0"/>
                            </a:rPr>
                          </m:ctrlPr>
                        </m:fPr>
                        <m:num>
                          <m:r>
                            <a:rPr lang="ca-ES" b="1" i="1" smtClean="0">
                              <a:solidFill>
                                <a:srgbClr val="0C2B8E"/>
                              </a:solidFill>
                              <a:latin typeface="Cambria Math" panose="02040503050406030204" pitchFamily="18" charset="0"/>
                              <a:ea typeface="Cambria Math" panose="02040503050406030204" pitchFamily="18" charset="0"/>
                            </a:rPr>
                            <m:t>𝟑</m:t>
                          </m:r>
                        </m:num>
                        <m:den>
                          <m:r>
                            <a:rPr lang="ca-ES" b="1" i="1" smtClean="0">
                              <a:solidFill>
                                <a:srgbClr val="0C2B8E"/>
                              </a:solidFill>
                              <a:latin typeface="Cambria Math" panose="02040503050406030204" pitchFamily="18" charset="0"/>
                              <a:ea typeface="Cambria Math" panose="02040503050406030204" pitchFamily="18" charset="0"/>
                            </a:rPr>
                            <m:t>𝟐</m:t>
                          </m:r>
                        </m:den>
                      </m:f>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𝟐</m:t>
                          </m:r>
                        </m:sub>
                      </m:sSub>
                    </m:oMath>
                  </m:oMathPara>
                </a14:m>
                <a:endParaRPr lang="ca-ES" dirty="0"/>
              </a:p>
            </p:txBody>
          </p:sp>
        </mc:Choice>
        <mc:Fallback xmlns="">
          <p:sp>
            <p:nvSpPr>
              <p:cNvPr id="67" name="Retângulo 66">
                <a:extLst>
                  <a:ext uri="{FF2B5EF4-FFF2-40B4-BE49-F238E27FC236}">
                    <a16:creationId xmlns:a16="http://schemas.microsoft.com/office/drawing/2014/main" id="{812D1204-23AE-4213-866E-15DB50485AFC}"/>
                  </a:ext>
                </a:extLst>
              </p:cNvPr>
              <p:cNvSpPr>
                <a:spLocks noRot="1" noChangeAspect="1" noMove="1" noResize="1" noEditPoints="1" noAdjustHandles="1" noChangeArrowheads="1" noChangeShapeType="1" noTextEdit="1"/>
              </p:cNvSpPr>
              <p:nvPr/>
            </p:nvSpPr>
            <p:spPr>
              <a:xfrm>
                <a:off x="9940590" y="4727237"/>
                <a:ext cx="1824346" cy="610936"/>
              </a:xfrm>
              <a:prstGeom prst="rect">
                <a:avLst/>
              </a:prstGeom>
              <a:blipFill>
                <a:blip r:embed="rId15"/>
                <a:stretch>
                  <a:fillRect/>
                </a:stretch>
              </a:blipFill>
            </p:spPr>
            <p:txBody>
              <a:bodyPr/>
              <a:lstStyle/>
              <a:p>
                <a:r>
                  <a:rPr lang="ca-ES">
                    <a:noFill/>
                  </a:rPr>
                  <a:t> </a:t>
                </a:r>
              </a:p>
            </p:txBody>
          </p:sp>
        </mc:Fallback>
      </mc:AlternateContent>
      <p:sp>
        <p:nvSpPr>
          <p:cNvPr id="68" name="Oval 67">
            <a:extLst>
              <a:ext uri="{FF2B5EF4-FFF2-40B4-BE49-F238E27FC236}">
                <a16:creationId xmlns:a16="http://schemas.microsoft.com/office/drawing/2014/main" id="{D4D58774-C1E3-44CB-94C8-9A6B53592218}"/>
              </a:ext>
            </a:extLst>
          </p:cNvPr>
          <p:cNvSpPr/>
          <p:nvPr/>
        </p:nvSpPr>
        <p:spPr>
          <a:xfrm>
            <a:off x="9104121" y="4209802"/>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mc:AlternateContent xmlns:mc="http://schemas.openxmlformats.org/markup-compatibility/2006" xmlns:a14="http://schemas.microsoft.com/office/drawing/2010/main">
        <mc:Choice Requires="a14">
          <p:sp>
            <p:nvSpPr>
              <p:cNvPr id="69" name="Retângulo 68">
                <a:extLst>
                  <a:ext uri="{FF2B5EF4-FFF2-40B4-BE49-F238E27FC236}">
                    <a16:creationId xmlns:a16="http://schemas.microsoft.com/office/drawing/2014/main" id="{CF7CFD5B-8D18-4949-9084-08BE715F3547}"/>
                  </a:ext>
                </a:extLst>
              </p:cNvPr>
              <p:cNvSpPr/>
              <p:nvPr/>
            </p:nvSpPr>
            <p:spPr>
              <a:xfrm>
                <a:off x="8508463" y="5246027"/>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12</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6</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1</m:t>
                                  </m:r>
                                </m:e>
                              </m:eqArr>
                              <m:r>
                                <a:rPr lang="ca-ES" b="0" i="1" smtClean="0">
                                  <a:solidFill>
                                    <a:srgbClr val="0C2B8E"/>
                                  </a:solidFill>
                                  <a:latin typeface="Cambria Math" panose="02040503050406030204" pitchFamily="18" charset="0"/>
                                </a:rPr>
                                <m:t>   </m:t>
                              </m:r>
                              <m:eqArr>
                                <m:eqArrPr>
                                  <m:ctrlPr>
                                    <a:rPr lang="ca-ES" i="1">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−6</m:t>
                                  </m:r>
                                </m:e>
                                <m:e>
                                  <m:r>
                                    <a:rPr lang="ca-ES" b="0" i="1" smtClean="0">
                                      <a:solidFill>
                                        <a:srgbClr val="0C2B8E"/>
                                      </a:solidFill>
                                      <a:latin typeface="Cambria Math" panose="02040503050406030204" pitchFamily="18" charset="0"/>
                                    </a:rPr>
                                    <m:t>   4</m:t>
                                  </m:r>
                                </m:e>
                              </m:eqArr>
                            </m:e>
                            <m:sup>
                              <m:r>
                                <a:rPr lang="ca-ES" b="0" i="1" smtClean="0">
                                  <a:solidFill>
                                    <a:srgbClr val="0C2B8E"/>
                                  </a:solidFill>
                                  <a:latin typeface="Cambria Math" panose="02040503050406030204" pitchFamily="18" charset="0"/>
                                </a:rPr>
                                <m:t> </m:t>
                              </m:r>
                            </m:sup>
                          </m:sSup>
                        </m:e>
                      </m:d>
                    </m:oMath>
                  </m:oMathPara>
                </a14:m>
                <a:endParaRPr lang="ca-ES" dirty="0">
                  <a:solidFill>
                    <a:srgbClr val="0C2B8E"/>
                  </a:solidFill>
                </a:endParaRPr>
              </a:p>
            </p:txBody>
          </p:sp>
        </mc:Choice>
        <mc:Fallback xmlns="">
          <p:sp>
            <p:nvSpPr>
              <p:cNvPr id="69" name="Retângulo 68">
                <a:extLst>
                  <a:ext uri="{FF2B5EF4-FFF2-40B4-BE49-F238E27FC236}">
                    <a16:creationId xmlns:a16="http://schemas.microsoft.com/office/drawing/2014/main" id="{CF7CFD5B-8D18-4949-9084-08BE715F3547}"/>
                  </a:ext>
                </a:extLst>
              </p:cNvPr>
              <p:cNvSpPr>
                <a:spLocks noRot="1" noChangeAspect="1" noMove="1" noResize="1" noEditPoints="1" noAdjustHandles="1" noChangeArrowheads="1" noChangeShapeType="1" noTextEdit="1"/>
              </p:cNvSpPr>
              <p:nvPr/>
            </p:nvSpPr>
            <p:spPr>
              <a:xfrm>
                <a:off x="8508463" y="5246027"/>
                <a:ext cx="2880084" cy="830548"/>
              </a:xfrm>
              <a:prstGeom prst="rect">
                <a:avLst/>
              </a:prstGeom>
              <a:blipFill>
                <a:blip r:embed="rId16"/>
                <a:stretch>
                  <a:fillRect/>
                </a:stretch>
              </a:blipFill>
            </p:spPr>
            <p:txBody>
              <a:bodyPr/>
              <a:lstStyle/>
              <a:p>
                <a:r>
                  <a:rPr lang="ca-ES">
                    <a:noFill/>
                  </a:rPr>
                  <a:t> </a:t>
                </a:r>
              </a:p>
            </p:txBody>
          </p:sp>
        </mc:Fallback>
      </mc:AlternateContent>
      <p:sp>
        <p:nvSpPr>
          <p:cNvPr id="70" name="Retângulo: Cantos Arredondados 69">
            <a:extLst>
              <a:ext uri="{FF2B5EF4-FFF2-40B4-BE49-F238E27FC236}">
                <a16:creationId xmlns:a16="http://schemas.microsoft.com/office/drawing/2014/main" id="{642B5B3C-F69A-4108-866F-B6A94BA6A14A}"/>
              </a:ext>
            </a:extLst>
          </p:cNvPr>
          <p:cNvSpPr/>
          <p:nvPr/>
        </p:nvSpPr>
        <p:spPr>
          <a:xfrm>
            <a:off x="8782259" y="5316814"/>
            <a:ext cx="2321170" cy="21497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3" name="Seta: Para Baixo 72">
            <a:extLst>
              <a:ext uri="{FF2B5EF4-FFF2-40B4-BE49-F238E27FC236}">
                <a16:creationId xmlns:a16="http://schemas.microsoft.com/office/drawing/2014/main" id="{E82C00F6-7440-42A1-BA62-981D63085A9C}"/>
              </a:ext>
            </a:extLst>
          </p:cNvPr>
          <p:cNvSpPr/>
          <p:nvPr/>
        </p:nvSpPr>
        <p:spPr>
          <a:xfrm rot="16200000">
            <a:off x="7952877" y="4803310"/>
            <a:ext cx="473082" cy="641935"/>
          </a:xfrm>
          <a:prstGeom prst="downArrow">
            <a:avLst>
              <a:gd name="adj1" fmla="val 50000"/>
              <a:gd name="adj2" fmla="val 51565"/>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mc:AlternateContent xmlns:mc="http://schemas.openxmlformats.org/markup-compatibility/2006" xmlns:a14="http://schemas.microsoft.com/office/drawing/2010/main">
        <mc:Choice Requires="a14">
          <p:sp>
            <p:nvSpPr>
              <p:cNvPr id="74" name="CaixaDeTexto 73">
                <a:extLst>
                  <a:ext uri="{FF2B5EF4-FFF2-40B4-BE49-F238E27FC236}">
                    <a16:creationId xmlns:a16="http://schemas.microsoft.com/office/drawing/2014/main" id="{C046EBAB-BDEB-40B3-8C38-FF9D976640C0}"/>
                  </a:ext>
                </a:extLst>
              </p:cNvPr>
              <p:cNvSpPr txBox="1"/>
              <p:nvPr/>
            </p:nvSpPr>
            <p:spPr>
              <a:xfrm>
                <a:off x="3822233" y="4548609"/>
                <a:ext cx="4055756" cy="1045094"/>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txBody>
              <a:bodyPr wrap="square" rtlCol="0">
                <a:spAutoFit/>
              </a:bodyPr>
              <a:lstStyle/>
              <a:p>
                <a:pPr algn="just"/>
                <a:r>
                  <a:rPr lang="ca-ES" dirty="0" err="1"/>
                  <a:t>Primero</a:t>
                </a:r>
                <a:r>
                  <a:rPr lang="ca-ES" dirty="0"/>
                  <a:t> </a:t>
                </a:r>
                <a:r>
                  <a:rPr lang="ca-ES" dirty="0" err="1"/>
                  <a:t>podríamos</a:t>
                </a:r>
                <a:r>
                  <a:rPr lang="ca-ES" dirty="0"/>
                  <a:t> </a:t>
                </a:r>
                <a:r>
                  <a:rPr lang="ca-ES" dirty="0" err="1"/>
                  <a:t>haber</a:t>
                </a:r>
                <a:r>
                  <a:rPr lang="ca-ES" dirty="0"/>
                  <a:t> </a:t>
                </a:r>
                <a:r>
                  <a:rPr lang="ca-ES" dirty="0" err="1"/>
                  <a:t>reescalado</a:t>
                </a:r>
                <a:r>
                  <a:rPr lang="ca-ES" dirty="0"/>
                  <a:t> la 2ª fila: </a:t>
                </a:r>
                <a14:m>
                  <m:oMath xmlns:m="http://schemas.openxmlformats.org/officeDocument/2006/math">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𝟐</m:t>
                        </m:r>
                      </m:sub>
                    </m:sSub>
                    <m:r>
                      <a:rPr lang="ca-ES" b="1" i="1">
                        <a:solidFill>
                          <a:srgbClr val="0C2B8E"/>
                        </a:solidFill>
                        <a:latin typeface="Cambria Math" panose="02040503050406030204" pitchFamily="18" charset="0"/>
                        <a:ea typeface="Cambria Math" panose="02040503050406030204" pitchFamily="18" charset="0"/>
                      </a:rPr>
                      <m:t>←</m:t>
                    </m:r>
                    <m:sSub>
                      <m:sSubPr>
                        <m:ctrlPr>
                          <a:rPr lang="ca-ES" b="1" i="1">
                            <a:solidFill>
                              <a:srgbClr val="0C2B8E"/>
                            </a:solidFill>
                            <a:latin typeface="Cambria Math" panose="02040503050406030204" pitchFamily="18" charset="0"/>
                          </a:rPr>
                        </m:ctrlPr>
                      </m:sSubPr>
                      <m:e>
                        <m:f>
                          <m:fPr>
                            <m:ctrlPr>
                              <a:rPr lang="ca-ES" b="1" i="1">
                                <a:solidFill>
                                  <a:srgbClr val="0C2B8E"/>
                                </a:solidFill>
                                <a:latin typeface="Cambria Math" panose="02040503050406030204" pitchFamily="18" charset="0"/>
                                <a:ea typeface="Cambria Math" panose="02040503050406030204" pitchFamily="18" charset="0"/>
                              </a:rPr>
                            </m:ctrlPr>
                          </m:fPr>
                          <m:num>
                            <m:r>
                              <a:rPr lang="ca-ES" b="1" i="1" smtClean="0">
                                <a:solidFill>
                                  <a:srgbClr val="0C2B8E"/>
                                </a:solidFill>
                                <a:latin typeface="Cambria Math" panose="02040503050406030204" pitchFamily="18" charset="0"/>
                                <a:ea typeface="Cambria Math" panose="02040503050406030204" pitchFamily="18" charset="0"/>
                              </a:rPr>
                              <m:t>𝟏</m:t>
                            </m:r>
                          </m:num>
                          <m:den>
                            <m:r>
                              <a:rPr lang="ca-ES" b="1" i="1">
                                <a:solidFill>
                                  <a:srgbClr val="0C2B8E"/>
                                </a:solidFill>
                                <a:latin typeface="Cambria Math" panose="02040503050406030204" pitchFamily="18" charset="0"/>
                                <a:ea typeface="Cambria Math" panose="02040503050406030204" pitchFamily="18" charset="0"/>
                              </a:rPr>
                              <m:t>𝟐</m:t>
                            </m:r>
                          </m:den>
                        </m:f>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𝟐</m:t>
                        </m:r>
                      </m:sub>
                    </m:sSub>
                  </m:oMath>
                </a14:m>
                <a:r>
                  <a:rPr lang="ca-ES" dirty="0"/>
                  <a:t>, y </a:t>
                </a:r>
                <a:r>
                  <a:rPr lang="ca-ES" dirty="0" err="1"/>
                  <a:t>después</a:t>
                </a:r>
                <a:r>
                  <a:rPr lang="ca-ES" dirty="0"/>
                  <a:t> </a:t>
                </a:r>
                <a:r>
                  <a:rPr lang="ca-ES" dirty="0" err="1"/>
                  <a:t>sustituir</a:t>
                </a:r>
                <a:r>
                  <a:rPr lang="ca-ES" dirty="0"/>
                  <a:t> </a:t>
                </a:r>
                <a14:m>
                  <m:oMath xmlns:m="http://schemas.openxmlformats.org/officeDocument/2006/math">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smtClean="0">
                            <a:solidFill>
                              <a:srgbClr val="0C2B8E"/>
                            </a:solidFill>
                            <a:latin typeface="Cambria Math" panose="02040503050406030204" pitchFamily="18" charset="0"/>
                          </a:rPr>
                          <m:t>𝟑</m:t>
                        </m:r>
                      </m:sub>
                    </m:sSub>
                    <m:r>
                      <a:rPr lang="ca-ES" b="1" i="1">
                        <a:solidFill>
                          <a:srgbClr val="0C2B8E"/>
                        </a:solidFill>
                        <a:latin typeface="Cambria Math" panose="02040503050406030204" pitchFamily="18" charset="0"/>
                      </a:rPr>
                      <m:t> </m:t>
                    </m:r>
                  </m:oMath>
                </a14:m>
                <a:r>
                  <a:rPr lang="ca-ES" dirty="0" err="1"/>
                  <a:t>sin</a:t>
                </a:r>
                <a:r>
                  <a:rPr lang="ca-ES" dirty="0"/>
                  <a:t> </a:t>
                </a:r>
                <a:r>
                  <a:rPr lang="ca-ES" dirty="0" err="1"/>
                  <a:t>utilizar</a:t>
                </a:r>
                <a:r>
                  <a:rPr lang="ca-ES" dirty="0"/>
                  <a:t> fracciones: </a:t>
                </a:r>
                <a14:m>
                  <m:oMath xmlns:m="http://schemas.openxmlformats.org/officeDocument/2006/math">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a:solidFill>
                              <a:srgbClr val="0C2B8E"/>
                            </a:solidFill>
                            <a:latin typeface="Cambria Math" panose="02040503050406030204" pitchFamily="18" charset="0"/>
                          </a:rPr>
                          <m:t>𝟑</m:t>
                        </m:r>
                      </m:sub>
                    </m:sSub>
                    <m:r>
                      <a:rPr lang="ca-ES" b="1" i="1">
                        <a:solidFill>
                          <a:srgbClr val="0C2B8E"/>
                        </a:solidFill>
                        <a:latin typeface="Cambria Math" panose="02040503050406030204" pitchFamily="18" charset="0"/>
                        <a:ea typeface="Cambria Math" panose="02040503050406030204" pitchFamily="18" charset="0"/>
                      </a:rPr>
                      <m:t>←</m:t>
                    </m:r>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a:solidFill>
                              <a:srgbClr val="0C2B8E"/>
                            </a:solidFill>
                            <a:latin typeface="Cambria Math" panose="02040503050406030204" pitchFamily="18" charset="0"/>
                          </a:rPr>
                          <m:t>𝟑</m:t>
                        </m:r>
                      </m:sub>
                    </m:sSub>
                    <m:r>
                      <a:rPr lang="ca-ES" b="1" i="1">
                        <a:solidFill>
                          <a:srgbClr val="0C2B8E"/>
                        </a:solidFill>
                        <a:latin typeface="Cambria Math" panose="02040503050406030204" pitchFamily="18" charset="0"/>
                      </a:rPr>
                      <m:t>−</m:t>
                    </m:r>
                    <m:r>
                      <a:rPr lang="ca-ES" b="1" i="1" smtClean="0">
                        <a:solidFill>
                          <a:srgbClr val="0C2B8E"/>
                        </a:solidFill>
                        <a:latin typeface="Cambria Math" panose="02040503050406030204" pitchFamily="18" charset="0"/>
                        <a:ea typeface="Cambria Math" panose="02040503050406030204" pitchFamily="18" charset="0"/>
                      </a:rPr>
                      <m:t>𝟑</m:t>
                    </m:r>
                    <m:sSub>
                      <m:sSubPr>
                        <m:ctrlPr>
                          <a:rPr lang="ca-ES" b="1" i="1">
                            <a:solidFill>
                              <a:srgbClr val="0C2B8E"/>
                            </a:solidFill>
                            <a:latin typeface="Cambria Math" panose="02040503050406030204" pitchFamily="18" charset="0"/>
                          </a:rPr>
                        </m:ctrlPr>
                      </m:sSubPr>
                      <m:e>
                        <m:r>
                          <a:rPr lang="ca-ES" b="1" i="1" smtClean="0">
                            <a:solidFill>
                              <a:srgbClr val="0C2B8E"/>
                            </a:solidFill>
                            <a:latin typeface="Cambria Math" panose="02040503050406030204" pitchFamily="18" charset="0"/>
                          </a:rPr>
                          <m:t>𝑭</m:t>
                        </m:r>
                      </m:e>
                      <m:sub>
                        <m:r>
                          <a:rPr lang="ca-ES" b="1" i="1">
                            <a:solidFill>
                              <a:srgbClr val="0C2B8E"/>
                            </a:solidFill>
                            <a:latin typeface="Cambria Math" panose="02040503050406030204" pitchFamily="18" charset="0"/>
                          </a:rPr>
                          <m:t>𝟐</m:t>
                        </m:r>
                      </m:sub>
                    </m:sSub>
                  </m:oMath>
                </a14:m>
                <a:endParaRPr lang="ca-ES" dirty="0"/>
              </a:p>
            </p:txBody>
          </p:sp>
        </mc:Choice>
        <mc:Fallback xmlns="">
          <p:sp>
            <p:nvSpPr>
              <p:cNvPr id="74" name="CaixaDeTexto 73">
                <a:extLst>
                  <a:ext uri="{FF2B5EF4-FFF2-40B4-BE49-F238E27FC236}">
                    <a16:creationId xmlns:a16="http://schemas.microsoft.com/office/drawing/2014/main" id="{C046EBAB-BDEB-40B3-8C38-FF9D976640C0}"/>
                  </a:ext>
                </a:extLst>
              </p:cNvPr>
              <p:cNvSpPr txBox="1">
                <a:spLocks noRot="1" noChangeAspect="1" noMove="1" noResize="1" noEditPoints="1" noAdjustHandles="1" noChangeArrowheads="1" noChangeShapeType="1" noTextEdit="1"/>
              </p:cNvSpPr>
              <p:nvPr/>
            </p:nvSpPr>
            <p:spPr>
              <a:xfrm>
                <a:off x="3822233" y="4548609"/>
                <a:ext cx="4055756" cy="1045094"/>
              </a:xfrm>
              <a:prstGeom prst="rect">
                <a:avLst/>
              </a:prstGeom>
              <a:blipFill>
                <a:blip r:embed="rId17"/>
                <a:stretch>
                  <a:fillRect b="-505"/>
                </a:stretch>
              </a:blipFill>
              <a:ln>
                <a:noFill/>
              </a:ln>
              <a:effectLst>
                <a:outerShdw blurRad="63500" sx="102000" sy="102000" algn="ctr" rotWithShape="0">
                  <a:prstClr val="black">
                    <a:alpha val="40000"/>
                  </a:prstClr>
                </a:outerShdw>
              </a:effectLst>
            </p:spPr>
            <p:txBody>
              <a:bodyPr/>
              <a:lstStyle/>
              <a:p>
                <a:r>
                  <a:rPr lang="ca-ES">
                    <a:noFill/>
                  </a:rPr>
                  <a:t> </a:t>
                </a:r>
              </a:p>
            </p:txBody>
          </p:sp>
        </mc:Fallback>
      </mc:AlternateContent>
      <p:sp>
        <p:nvSpPr>
          <p:cNvPr id="76" name="Retângulo: Cantos Arredondados 75">
            <a:extLst>
              <a:ext uri="{FF2B5EF4-FFF2-40B4-BE49-F238E27FC236}">
                <a16:creationId xmlns:a16="http://schemas.microsoft.com/office/drawing/2014/main" id="{5D544298-8458-453D-98F7-D3B6409FEF21}"/>
              </a:ext>
            </a:extLst>
          </p:cNvPr>
          <p:cNvSpPr/>
          <p:nvPr/>
        </p:nvSpPr>
        <p:spPr>
          <a:xfrm>
            <a:off x="8782259" y="5567300"/>
            <a:ext cx="2321170" cy="21497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7" name="Retângulo 76">
            <a:extLst>
              <a:ext uri="{FF2B5EF4-FFF2-40B4-BE49-F238E27FC236}">
                <a16:creationId xmlns:a16="http://schemas.microsoft.com/office/drawing/2014/main" id="{D48F4321-74EE-4135-8CFD-188DACB938E0}"/>
              </a:ext>
            </a:extLst>
          </p:cNvPr>
          <p:cNvSpPr/>
          <p:nvPr/>
        </p:nvSpPr>
        <p:spPr>
          <a:xfrm>
            <a:off x="8057974" y="4183974"/>
            <a:ext cx="1221071" cy="307777"/>
          </a:xfrm>
          <a:prstGeom prst="rect">
            <a:avLst/>
          </a:prstGeom>
        </p:spPr>
        <p:txBody>
          <a:bodyPr wrap="square">
            <a:spAutoFit/>
          </a:bodyPr>
          <a:lstStyle/>
          <a:p>
            <a:r>
              <a:rPr lang="ca-ES" sz="1400" b="1" dirty="0" err="1">
                <a:solidFill>
                  <a:srgbClr val="F25E4F"/>
                </a:solidFill>
              </a:rPr>
              <a:t>Pivote</a:t>
            </a:r>
            <a:endParaRPr lang="ca-ES" sz="1400" dirty="0">
              <a:solidFill>
                <a:srgbClr val="F25E4F"/>
              </a:solidFill>
            </a:endParaRPr>
          </a:p>
        </p:txBody>
      </p:sp>
      <p:sp>
        <p:nvSpPr>
          <p:cNvPr id="78" name="Oval 77">
            <a:extLst>
              <a:ext uri="{FF2B5EF4-FFF2-40B4-BE49-F238E27FC236}">
                <a16:creationId xmlns:a16="http://schemas.microsoft.com/office/drawing/2014/main" id="{F6BAAEE0-A737-4DD4-85E3-E232848C36F1}"/>
              </a:ext>
            </a:extLst>
          </p:cNvPr>
          <p:cNvSpPr/>
          <p:nvPr/>
        </p:nvSpPr>
        <p:spPr>
          <a:xfrm>
            <a:off x="10380425" y="5809287"/>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9" name="Retângulo 78">
            <a:extLst>
              <a:ext uri="{FF2B5EF4-FFF2-40B4-BE49-F238E27FC236}">
                <a16:creationId xmlns:a16="http://schemas.microsoft.com/office/drawing/2014/main" id="{33570B47-ED77-4033-9B60-471F6CBEC7C0}"/>
              </a:ext>
            </a:extLst>
          </p:cNvPr>
          <p:cNvSpPr/>
          <p:nvPr/>
        </p:nvSpPr>
        <p:spPr>
          <a:xfrm>
            <a:off x="10254839" y="6111428"/>
            <a:ext cx="1221071" cy="307777"/>
          </a:xfrm>
          <a:prstGeom prst="rect">
            <a:avLst/>
          </a:prstGeom>
        </p:spPr>
        <p:txBody>
          <a:bodyPr wrap="square">
            <a:spAutoFit/>
          </a:bodyPr>
          <a:lstStyle/>
          <a:p>
            <a:r>
              <a:rPr lang="ca-ES" sz="1400" b="1" dirty="0" err="1">
                <a:solidFill>
                  <a:srgbClr val="F25E4F"/>
                </a:solidFill>
              </a:rPr>
              <a:t>Pivote</a:t>
            </a:r>
            <a:endParaRPr lang="ca-ES" sz="1400" dirty="0">
              <a:solidFill>
                <a:srgbClr val="F25E4F"/>
              </a:solidFill>
            </a:endParaRPr>
          </a:p>
        </p:txBody>
      </p:sp>
      <p:sp>
        <p:nvSpPr>
          <p:cNvPr id="71" name="Retângulo: Cantos Arredondados 17">
            <a:hlinkClick r:id="rId18" action="ppaction://hlinksldjump"/>
            <a:extLst>
              <a:ext uri="{FF2B5EF4-FFF2-40B4-BE49-F238E27FC236}">
                <a16:creationId xmlns:a16="http://schemas.microsoft.com/office/drawing/2014/main" id="{19C6CE57-1EA2-4A2F-9FD7-9C7282046EB7}"/>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402622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1500" fill="hold"/>
                                        <p:tgtEl>
                                          <p:spTgt spid="24"/>
                                        </p:tgtEl>
                                        <p:attrNameLst>
                                          <p:attrName>fillcolor</p:attrName>
                                        </p:attrNameLst>
                                      </p:cBhvr>
                                      <p:to>
                                        <a:srgbClr val="F7CBAC"/>
                                      </p:to>
                                    </p:animClr>
                                    <p:set>
                                      <p:cBhvr>
                                        <p:cTn id="20" dur="1500" fill="hold"/>
                                        <p:tgtEl>
                                          <p:spTgt spid="24"/>
                                        </p:tgtEl>
                                        <p:attrNameLst>
                                          <p:attrName>fill.type</p:attrName>
                                        </p:attrNameLst>
                                      </p:cBhvr>
                                      <p:to>
                                        <p:strVal val="solid"/>
                                      </p:to>
                                    </p:set>
                                    <p:set>
                                      <p:cBhvr>
                                        <p:cTn id="21" dur="1500" fill="hold"/>
                                        <p:tgtEl>
                                          <p:spTgt spid="24"/>
                                        </p:tgtEl>
                                        <p:attrNameLst>
                                          <p:attrName>fill.on</p:attrName>
                                        </p:attrNameLst>
                                      </p:cBhvr>
                                      <p:to>
                                        <p:strVal val="true"/>
                                      </p:to>
                                    </p:set>
                                  </p:childTnLst>
                                </p:cTn>
                              </p:par>
                              <p:par>
                                <p:cTn id="22" presetID="1" presetClass="emph" presetSubtype="2" fill="hold" nodeType="withEffect">
                                  <p:stCondLst>
                                    <p:cond delay="0"/>
                                  </p:stCondLst>
                                  <p:childTnLst>
                                    <p:animClr clrSpc="rgb" dir="cw">
                                      <p:cBhvr>
                                        <p:cTn id="23" dur="1500" fill="hold"/>
                                        <p:tgtEl>
                                          <p:spTgt spid="20"/>
                                        </p:tgtEl>
                                        <p:attrNameLst>
                                          <p:attrName>fillcolor</p:attrName>
                                        </p:attrNameLst>
                                      </p:cBhvr>
                                      <p:to>
                                        <a:srgbClr val="FFFFFF"/>
                                      </p:to>
                                    </p:animClr>
                                    <p:set>
                                      <p:cBhvr>
                                        <p:cTn id="24" dur="1500" fill="hold"/>
                                        <p:tgtEl>
                                          <p:spTgt spid="20"/>
                                        </p:tgtEl>
                                        <p:attrNameLst>
                                          <p:attrName>fill.type</p:attrName>
                                        </p:attrNameLst>
                                      </p:cBhvr>
                                      <p:to>
                                        <p:strVal val="solid"/>
                                      </p:to>
                                    </p:set>
                                    <p:set>
                                      <p:cBhvr>
                                        <p:cTn id="25" dur="1500" fill="hold"/>
                                        <p:tgtEl>
                                          <p:spTgt spid="20"/>
                                        </p:tgtEl>
                                        <p:attrNameLst>
                                          <p:attrName>fill.on</p:attrName>
                                        </p:attrNameLst>
                                      </p:cBhvr>
                                      <p:to>
                                        <p:strVal val="true"/>
                                      </p:to>
                                    </p:se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fade">
                                      <p:cBhvr>
                                        <p:cTn id="33" dur="500"/>
                                        <p:tgtEl>
                                          <p:spTgt spid="7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mph" presetSubtype="2" fill="hold" nodeType="clickEffect">
                                  <p:stCondLst>
                                    <p:cond delay="0"/>
                                  </p:stCondLst>
                                  <p:childTnLst>
                                    <p:animClr clrSpc="rgb" dir="cw">
                                      <p:cBhvr>
                                        <p:cTn id="37" dur="1500" fill="hold"/>
                                        <p:tgtEl>
                                          <p:spTgt spid="27"/>
                                        </p:tgtEl>
                                        <p:attrNameLst>
                                          <p:attrName>fillcolor</p:attrName>
                                        </p:attrNameLst>
                                      </p:cBhvr>
                                      <p:to>
                                        <a:srgbClr val="F7CBAC"/>
                                      </p:to>
                                    </p:animClr>
                                    <p:set>
                                      <p:cBhvr>
                                        <p:cTn id="38" dur="1500" fill="hold"/>
                                        <p:tgtEl>
                                          <p:spTgt spid="27"/>
                                        </p:tgtEl>
                                        <p:attrNameLst>
                                          <p:attrName>fill.type</p:attrName>
                                        </p:attrNameLst>
                                      </p:cBhvr>
                                      <p:to>
                                        <p:strVal val="solid"/>
                                      </p:to>
                                    </p:set>
                                    <p:set>
                                      <p:cBhvr>
                                        <p:cTn id="39" dur="1500" fill="hold"/>
                                        <p:tgtEl>
                                          <p:spTgt spid="27"/>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1500" fill="hold"/>
                                        <p:tgtEl>
                                          <p:spTgt spid="24"/>
                                        </p:tgtEl>
                                        <p:attrNameLst>
                                          <p:attrName>fillcolor</p:attrName>
                                        </p:attrNameLst>
                                      </p:cBhvr>
                                      <p:to>
                                        <a:srgbClr val="FFFFFF"/>
                                      </p:to>
                                    </p:animClr>
                                    <p:set>
                                      <p:cBhvr>
                                        <p:cTn id="42" dur="1500" fill="hold"/>
                                        <p:tgtEl>
                                          <p:spTgt spid="24"/>
                                        </p:tgtEl>
                                        <p:attrNameLst>
                                          <p:attrName>fill.type</p:attrName>
                                        </p:attrNameLst>
                                      </p:cBhvr>
                                      <p:to>
                                        <p:strVal val="solid"/>
                                      </p:to>
                                    </p:set>
                                    <p:set>
                                      <p:cBhvr>
                                        <p:cTn id="43" dur="1500" fill="hold"/>
                                        <p:tgtEl>
                                          <p:spTgt spid="24"/>
                                        </p:tgtEl>
                                        <p:attrNameLst>
                                          <p:attrName>fill.on</p:attrName>
                                        </p:attrNameLst>
                                      </p:cBhvr>
                                      <p:to>
                                        <p:strVal val="true"/>
                                      </p:to>
                                    </p:set>
                                  </p:childTnLst>
                                </p:cTn>
                              </p:par>
                            </p:childTnLst>
                          </p:cTn>
                        </p:par>
                        <p:par>
                          <p:cTn id="44" fill="hold">
                            <p:stCondLst>
                              <p:cond delay="1500"/>
                            </p:stCondLst>
                            <p:childTnLst>
                              <p:par>
                                <p:cTn id="45" presetID="22" presetClass="entr" presetSubtype="1" fill="hold" grpId="0" nodeType="after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wipe(up)">
                                      <p:cBhvr>
                                        <p:cTn id="47" dur="1000"/>
                                        <p:tgtEl>
                                          <p:spTgt spid="6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750"/>
                                        <p:tgtEl>
                                          <p:spTgt spid="69"/>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fade">
                                      <p:cBhvr>
                                        <p:cTn id="61" dur="1000"/>
                                        <p:tgtEl>
                                          <p:spTgt spid="74"/>
                                        </p:tgtEl>
                                      </p:cBhvr>
                                    </p:animEffect>
                                  </p:childTnLst>
                                </p:cTn>
                              </p:par>
                              <p:par>
                                <p:cTn id="62" presetID="22" presetClass="entr" presetSubtype="8" fill="hold" grpId="0" nodeType="withEffect">
                                  <p:stCondLst>
                                    <p:cond delay="500"/>
                                  </p:stCondLst>
                                  <p:childTnLst>
                                    <p:set>
                                      <p:cBhvr>
                                        <p:cTn id="63" dur="1" fill="hold">
                                          <p:stCondLst>
                                            <p:cond delay="0"/>
                                          </p:stCondLst>
                                        </p:cTn>
                                        <p:tgtEl>
                                          <p:spTgt spid="73"/>
                                        </p:tgtEl>
                                        <p:attrNameLst>
                                          <p:attrName>style.visibility</p:attrName>
                                        </p:attrNameLst>
                                      </p:cBhvr>
                                      <p:to>
                                        <p:strVal val="visible"/>
                                      </p:to>
                                    </p:set>
                                    <p:animEffect transition="in" filter="wipe(left)">
                                      <p:cBhvr>
                                        <p:cTn id="64" dur="1000"/>
                                        <p:tgtEl>
                                          <p:spTgt spid="7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74"/>
                                        </p:tgtEl>
                                      </p:cBhvr>
                                    </p:animEffect>
                                    <p:set>
                                      <p:cBhvr>
                                        <p:cTn id="69" dur="1" fill="hold">
                                          <p:stCondLst>
                                            <p:cond delay="499"/>
                                          </p:stCondLst>
                                        </p:cTn>
                                        <p:tgtEl>
                                          <p:spTgt spid="7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73"/>
                                        </p:tgtEl>
                                      </p:cBhvr>
                                    </p:animEffect>
                                    <p:set>
                                      <p:cBhvr>
                                        <p:cTn id="72" dur="1" fill="hold">
                                          <p:stCondLst>
                                            <p:cond delay="499"/>
                                          </p:stCondLst>
                                        </p:cTn>
                                        <p:tgtEl>
                                          <p:spTgt spid="73"/>
                                        </p:tgtEl>
                                        <p:attrNameLst>
                                          <p:attrName>style.visibility</p:attrName>
                                        </p:attrNameLst>
                                      </p:cBhvr>
                                      <p:to>
                                        <p:strVal val="hidden"/>
                                      </p:to>
                                    </p:set>
                                  </p:childTnLst>
                                </p:cTn>
                              </p:par>
                              <p:par>
                                <p:cTn id="73" presetID="1" presetClass="emph" presetSubtype="2" fill="hold" nodeType="withEffect">
                                  <p:stCondLst>
                                    <p:cond delay="0"/>
                                  </p:stCondLst>
                                  <p:childTnLst>
                                    <p:animClr clrSpc="rgb" dir="cw">
                                      <p:cBhvr>
                                        <p:cTn id="74" dur="1500" fill="hold"/>
                                        <p:tgtEl>
                                          <p:spTgt spid="30"/>
                                        </p:tgtEl>
                                        <p:attrNameLst>
                                          <p:attrName>fillcolor</p:attrName>
                                        </p:attrNameLst>
                                      </p:cBhvr>
                                      <p:to>
                                        <a:srgbClr val="F7CBAC"/>
                                      </p:to>
                                    </p:animClr>
                                    <p:set>
                                      <p:cBhvr>
                                        <p:cTn id="75" dur="1500" fill="hold"/>
                                        <p:tgtEl>
                                          <p:spTgt spid="30"/>
                                        </p:tgtEl>
                                        <p:attrNameLst>
                                          <p:attrName>fill.type</p:attrName>
                                        </p:attrNameLst>
                                      </p:cBhvr>
                                      <p:to>
                                        <p:strVal val="solid"/>
                                      </p:to>
                                    </p:set>
                                    <p:set>
                                      <p:cBhvr>
                                        <p:cTn id="76" dur="1500" fill="hold"/>
                                        <p:tgtEl>
                                          <p:spTgt spid="30"/>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1500" fill="hold"/>
                                        <p:tgtEl>
                                          <p:spTgt spid="27"/>
                                        </p:tgtEl>
                                        <p:attrNameLst>
                                          <p:attrName>fillcolor</p:attrName>
                                        </p:attrNameLst>
                                      </p:cBhvr>
                                      <p:to>
                                        <a:srgbClr val="FFFFFF"/>
                                      </p:to>
                                    </p:animClr>
                                    <p:set>
                                      <p:cBhvr>
                                        <p:cTn id="79" dur="1500" fill="hold"/>
                                        <p:tgtEl>
                                          <p:spTgt spid="27"/>
                                        </p:tgtEl>
                                        <p:attrNameLst>
                                          <p:attrName>fill.type</p:attrName>
                                        </p:attrNameLst>
                                      </p:cBhvr>
                                      <p:to>
                                        <p:strVal val="solid"/>
                                      </p:to>
                                    </p:set>
                                    <p:set>
                                      <p:cBhvr>
                                        <p:cTn id="80" dur="1500" fill="hold"/>
                                        <p:tgtEl>
                                          <p:spTgt spid="27"/>
                                        </p:tgtEl>
                                        <p:attrNameLst>
                                          <p:attrName>fill.on</p:attrName>
                                        </p:attrNameLst>
                                      </p:cBhvr>
                                      <p:to>
                                        <p:strVal val="true"/>
                                      </p:to>
                                    </p:set>
                                  </p:childTnLst>
                                </p:cTn>
                              </p:par>
                            </p:childTnLst>
                          </p:cTn>
                        </p:par>
                        <p:par>
                          <p:cTn id="81" fill="hold">
                            <p:stCondLst>
                              <p:cond delay="1500"/>
                            </p:stCondLst>
                            <p:childTnLst>
                              <p:par>
                                <p:cTn id="82" presetID="10" presetClass="entr" presetSubtype="0" fill="hold" grpId="0" nodeType="afterEffect">
                                  <p:stCondLst>
                                    <p:cond delay="0"/>
                                  </p:stCondLst>
                                  <p:childTnLst>
                                    <p:set>
                                      <p:cBhvr>
                                        <p:cTn id="83" dur="1" fill="hold">
                                          <p:stCondLst>
                                            <p:cond delay="0"/>
                                          </p:stCondLst>
                                        </p:cTn>
                                        <p:tgtEl>
                                          <p:spTgt spid="76"/>
                                        </p:tgtEl>
                                        <p:attrNameLst>
                                          <p:attrName>style.visibility</p:attrName>
                                        </p:attrNameLst>
                                      </p:cBhvr>
                                      <p:to>
                                        <p:strVal val="visible"/>
                                      </p:to>
                                    </p:set>
                                    <p:animEffect transition="in" filter="fade">
                                      <p:cBhvr>
                                        <p:cTn id="84" dur="750"/>
                                        <p:tgtEl>
                                          <p:spTgt spid="7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mph" presetSubtype="2" fill="hold" nodeType="clickEffect">
                                  <p:stCondLst>
                                    <p:cond delay="0"/>
                                  </p:stCondLst>
                                  <p:childTnLst>
                                    <p:animClr clrSpc="rgb" dir="cw">
                                      <p:cBhvr>
                                        <p:cTn id="88" dur="1500" fill="hold"/>
                                        <p:tgtEl>
                                          <p:spTgt spid="20"/>
                                        </p:tgtEl>
                                        <p:attrNameLst>
                                          <p:attrName>fillcolor</p:attrName>
                                        </p:attrNameLst>
                                      </p:cBhvr>
                                      <p:to>
                                        <a:srgbClr val="F7CBAC"/>
                                      </p:to>
                                    </p:animClr>
                                    <p:set>
                                      <p:cBhvr>
                                        <p:cTn id="89" dur="1500" fill="hold"/>
                                        <p:tgtEl>
                                          <p:spTgt spid="20"/>
                                        </p:tgtEl>
                                        <p:attrNameLst>
                                          <p:attrName>fill.type</p:attrName>
                                        </p:attrNameLst>
                                      </p:cBhvr>
                                      <p:to>
                                        <p:strVal val="solid"/>
                                      </p:to>
                                    </p:set>
                                    <p:set>
                                      <p:cBhvr>
                                        <p:cTn id="90" dur="1500" fill="hold"/>
                                        <p:tgtEl>
                                          <p:spTgt spid="20"/>
                                        </p:tgtEl>
                                        <p:attrNameLst>
                                          <p:attrName>fill.on</p:attrName>
                                        </p:attrNameLst>
                                      </p:cBhvr>
                                      <p:to>
                                        <p:strVal val="true"/>
                                      </p:to>
                                    </p:set>
                                  </p:childTnLst>
                                </p:cTn>
                              </p:par>
                              <p:par>
                                <p:cTn id="91" presetID="1" presetClass="emph" presetSubtype="2" fill="hold" nodeType="withEffect">
                                  <p:stCondLst>
                                    <p:cond delay="0"/>
                                  </p:stCondLst>
                                  <p:childTnLst>
                                    <p:animClr clrSpc="rgb" dir="cw">
                                      <p:cBhvr>
                                        <p:cTn id="92" dur="1500" fill="hold"/>
                                        <p:tgtEl>
                                          <p:spTgt spid="30"/>
                                        </p:tgtEl>
                                        <p:attrNameLst>
                                          <p:attrName>fillcolor</p:attrName>
                                        </p:attrNameLst>
                                      </p:cBhvr>
                                      <p:to>
                                        <a:srgbClr val="FFFFFF"/>
                                      </p:to>
                                    </p:animClr>
                                    <p:set>
                                      <p:cBhvr>
                                        <p:cTn id="93" dur="1500" fill="hold"/>
                                        <p:tgtEl>
                                          <p:spTgt spid="30"/>
                                        </p:tgtEl>
                                        <p:attrNameLst>
                                          <p:attrName>fill.type</p:attrName>
                                        </p:attrNameLst>
                                      </p:cBhvr>
                                      <p:to>
                                        <p:strVal val="solid"/>
                                      </p:to>
                                    </p:set>
                                    <p:set>
                                      <p:cBhvr>
                                        <p:cTn id="94" dur="1500" fill="hold"/>
                                        <p:tgtEl>
                                          <p:spTgt spid="30"/>
                                        </p:tgtEl>
                                        <p:attrNameLst>
                                          <p:attrName>fill.on</p:attrName>
                                        </p:attrNameLst>
                                      </p:cBhvr>
                                      <p:to>
                                        <p:strVal val="true"/>
                                      </p:to>
                                    </p:set>
                                  </p:childTnLst>
                                </p:cTn>
                              </p:par>
                              <p:par>
                                <p:cTn id="95" presetID="1" presetClass="emph" presetSubtype="2" fill="hold" nodeType="withEffect">
                                  <p:stCondLst>
                                    <p:cond delay="0"/>
                                  </p:stCondLst>
                                  <p:childTnLst>
                                    <p:animClr clrSpc="rgb" dir="cw">
                                      <p:cBhvr>
                                        <p:cTn id="96" dur="2000" fill="hold"/>
                                        <p:tgtEl>
                                          <p:spTgt spid="24"/>
                                        </p:tgtEl>
                                        <p:attrNameLst>
                                          <p:attrName>fillcolor</p:attrName>
                                        </p:attrNameLst>
                                      </p:cBhvr>
                                      <p:to>
                                        <a:srgbClr val="F7CBAC"/>
                                      </p:to>
                                    </p:animClr>
                                    <p:set>
                                      <p:cBhvr>
                                        <p:cTn id="97" dur="2000" fill="hold"/>
                                        <p:tgtEl>
                                          <p:spTgt spid="24"/>
                                        </p:tgtEl>
                                        <p:attrNameLst>
                                          <p:attrName>fill.type</p:attrName>
                                        </p:attrNameLst>
                                      </p:cBhvr>
                                      <p:to>
                                        <p:strVal val="solid"/>
                                      </p:to>
                                    </p:set>
                                    <p:set>
                                      <p:cBhvr>
                                        <p:cTn id="98" dur="2000" fill="hold"/>
                                        <p:tgtEl>
                                          <p:spTgt spid="24"/>
                                        </p:tgtEl>
                                        <p:attrNameLst>
                                          <p:attrName>fill.on</p:attrName>
                                        </p:attrNameLst>
                                      </p:cBhvr>
                                      <p:to>
                                        <p:strVal val="true"/>
                                      </p:to>
                                    </p:set>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78"/>
                                        </p:tgtEl>
                                        <p:attrNameLst>
                                          <p:attrName>style.visibility</p:attrName>
                                        </p:attrNameLst>
                                      </p:cBhvr>
                                      <p:to>
                                        <p:strVal val="visible"/>
                                      </p:to>
                                    </p:set>
                                    <p:animEffect transition="in" filter="fade">
                                      <p:cBhvr>
                                        <p:cTn id="102" dur="500"/>
                                        <p:tgtEl>
                                          <p:spTgt spid="78"/>
                                        </p:tgtEl>
                                      </p:cBhvr>
                                    </p:animEffect>
                                  </p:childTnLst>
                                </p:cTn>
                              </p:par>
                            </p:childTnLst>
                          </p:cTn>
                        </p:par>
                        <p:par>
                          <p:cTn id="103" fill="hold">
                            <p:stCondLst>
                              <p:cond delay="2500"/>
                            </p:stCondLst>
                            <p:childTnLst>
                              <p:par>
                                <p:cTn id="104" presetID="10" presetClass="entr" presetSubtype="0" fill="hold" grpId="0" nodeType="afterEffect">
                                  <p:stCondLst>
                                    <p:cond delay="0"/>
                                  </p:stCondLst>
                                  <p:childTnLst>
                                    <p:set>
                                      <p:cBhvr>
                                        <p:cTn id="105" dur="1" fill="hold">
                                          <p:stCondLst>
                                            <p:cond delay="0"/>
                                          </p:stCondLst>
                                        </p:cTn>
                                        <p:tgtEl>
                                          <p:spTgt spid="79"/>
                                        </p:tgtEl>
                                        <p:attrNameLst>
                                          <p:attrName>style.visibility</p:attrName>
                                        </p:attrNameLst>
                                      </p:cBhvr>
                                      <p:to>
                                        <p:strVal val="visible"/>
                                      </p:to>
                                    </p:set>
                                    <p:animEffect transition="in" filter="fade">
                                      <p:cBhvr>
                                        <p:cTn id="10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3" grpId="0"/>
      <p:bldP spid="66" grpId="0" animBg="1"/>
      <p:bldP spid="67" grpId="0"/>
      <p:bldP spid="68" grpId="0" animBg="1"/>
      <p:bldP spid="69" grpId="0"/>
      <p:bldP spid="70" grpId="0" animBg="1"/>
      <p:bldP spid="73" grpId="0" animBg="1"/>
      <p:bldP spid="73" grpId="1" animBg="1"/>
      <p:bldP spid="74" grpId="0" animBg="1"/>
      <p:bldP spid="74" grpId="1" animBg="1"/>
      <p:bldP spid="76" grpId="0" animBg="1"/>
      <p:bldP spid="77" grpId="0"/>
      <p:bldP spid="78" grpId="0" animBg="1"/>
      <p:bldP spid="7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5" name="Retângulo: Cantos Arredondados 54">
            <a:extLst>
              <a:ext uri="{FF2B5EF4-FFF2-40B4-BE49-F238E27FC236}">
                <a16:creationId xmlns:a16="http://schemas.microsoft.com/office/drawing/2014/main" id="{A37D6E39-FDED-4DC7-9B11-A7F8DB71A43A}"/>
              </a:ext>
            </a:extLst>
          </p:cNvPr>
          <p:cNvSpPr/>
          <p:nvPr/>
        </p:nvSpPr>
        <p:spPr>
          <a:xfrm>
            <a:off x="8014887" y="172260"/>
            <a:ext cx="3982835" cy="6343864"/>
          </a:xfrm>
          <a:prstGeom prst="roundRect">
            <a:avLst>
              <a:gd name="adj" fmla="val 2374"/>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9" name="Agrupar 58">
            <a:extLst>
              <a:ext uri="{FF2B5EF4-FFF2-40B4-BE49-F238E27FC236}">
                <a16:creationId xmlns:a16="http://schemas.microsoft.com/office/drawing/2014/main" id="{4C620DE2-C824-44B8-B07E-FEDF6AC80EBD}"/>
              </a:ext>
            </a:extLst>
          </p:cNvPr>
          <p:cNvGrpSpPr/>
          <p:nvPr/>
        </p:nvGrpSpPr>
        <p:grpSpPr>
          <a:xfrm>
            <a:off x="8782259" y="5309998"/>
            <a:ext cx="2283889" cy="753293"/>
            <a:chOff x="2916568" y="1853128"/>
            <a:chExt cx="2283889" cy="876420"/>
          </a:xfrm>
        </p:grpSpPr>
        <p:sp>
          <p:nvSpPr>
            <p:cNvPr id="72" name="Retângulo 71">
              <a:extLst>
                <a:ext uri="{FF2B5EF4-FFF2-40B4-BE49-F238E27FC236}">
                  <a16:creationId xmlns:a16="http://schemas.microsoft.com/office/drawing/2014/main" id="{7FA0C7F0-4C30-4F17-B431-920D3D29F376}"/>
                </a:ext>
              </a:extLst>
            </p:cNvPr>
            <p:cNvSpPr/>
            <p:nvPr/>
          </p:nvSpPr>
          <p:spPr>
            <a:xfrm>
              <a:off x="2916568" y="1853128"/>
              <a:ext cx="2283889" cy="2866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Retângulo 75">
              <a:extLst>
                <a:ext uri="{FF2B5EF4-FFF2-40B4-BE49-F238E27FC236}">
                  <a16:creationId xmlns:a16="http://schemas.microsoft.com/office/drawing/2014/main" id="{05674070-E093-46E2-B0F9-0DF5C4DBB9D2}"/>
                </a:ext>
              </a:extLst>
            </p:cNvPr>
            <p:cNvSpPr/>
            <p:nvPr/>
          </p:nvSpPr>
          <p:spPr>
            <a:xfrm>
              <a:off x="3251106" y="2124808"/>
              <a:ext cx="1949351" cy="2882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Retângulo 76">
              <a:extLst>
                <a:ext uri="{FF2B5EF4-FFF2-40B4-BE49-F238E27FC236}">
                  <a16:creationId xmlns:a16="http://schemas.microsoft.com/office/drawing/2014/main" id="{848FF09D-D798-4A7C-9A1F-B760FE3ED061}"/>
                </a:ext>
              </a:extLst>
            </p:cNvPr>
            <p:cNvSpPr/>
            <p:nvPr/>
          </p:nvSpPr>
          <p:spPr>
            <a:xfrm>
              <a:off x="4472309" y="2397620"/>
              <a:ext cx="728148" cy="3319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2" name="Retângulo: Cantos Arredondados 51">
            <a:extLst>
              <a:ext uri="{FF2B5EF4-FFF2-40B4-BE49-F238E27FC236}">
                <a16:creationId xmlns:a16="http://schemas.microsoft.com/office/drawing/2014/main" id="{B432729B-BC49-4799-A89B-8A57B363145B}"/>
              </a:ext>
            </a:extLst>
          </p:cNvPr>
          <p:cNvSpPr/>
          <p:nvPr/>
        </p:nvSpPr>
        <p:spPr>
          <a:xfrm rot="5400000">
            <a:off x="8401917" y="1841017"/>
            <a:ext cx="781150" cy="335206"/>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31" name="Retângulo 30">
            <a:extLst>
              <a:ext uri="{FF2B5EF4-FFF2-40B4-BE49-F238E27FC236}">
                <a16:creationId xmlns:a16="http://schemas.microsoft.com/office/drawing/2014/main" id="{429C054B-382C-4CFF-B89A-1C2E5AFCE3F6}"/>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tângulo 35">
            <a:extLst>
              <a:ext uri="{FF2B5EF4-FFF2-40B4-BE49-F238E27FC236}">
                <a16:creationId xmlns:a16="http://schemas.microsoft.com/office/drawing/2014/main" id="{31B89273-F071-4097-A17C-E1A883AB0EAF}"/>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Imagem 36">
            <a:extLst>
              <a:ext uri="{FF2B5EF4-FFF2-40B4-BE49-F238E27FC236}">
                <a16:creationId xmlns:a16="http://schemas.microsoft.com/office/drawing/2014/main" id="{22DF1BAF-5A8A-41C9-A530-A100E6B27B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38" name="Conexão reta 37">
            <a:extLst>
              <a:ext uri="{FF2B5EF4-FFF2-40B4-BE49-F238E27FC236}">
                <a16:creationId xmlns:a16="http://schemas.microsoft.com/office/drawing/2014/main" id="{D21716BC-C9BB-481B-AF9F-27878A872CD1}"/>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2E8A1205-C836-4249-ADB4-49B90F8DCB89}"/>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40" name="Retângulo: Cantos Arredondados 39">
            <a:hlinkClick r:id="rId5" action="ppaction://hlinksldjump"/>
            <a:extLst>
              <a:ext uri="{FF2B5EF4-FFF2-40B4-BE49-F238E27FC236}">
                <a16:creationId xmlns:a16="http://schemas.microsoft.com/office/drawing/2014/main" id="{BB826678-5728-4664-8AA0-40F1B156271B}"/>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rPr>
              <a:t>¡Inténtelo!</a:t>
            </a:r>
          </a:p>
        </p:txBody>
      </p:sp>
      <p:sp>
        <p:nvSpPr>
          <p:cNvPr id="41" name="Retângulo 40">
            <a:extLst>
              <a:ext uri="{FF2B5EF4-FFF2-40B4-BE49-F238E27FC236}">
                <a16:creationId xmlns:a16="http://schemas.microsoft.com/office/drawing/2014/main" id="{45D89ED8-B456-4A7B-8024-36ADE950A100}"/>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es-ES" sz="2800" b="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 13</a:t>
            </a:r>
          </a:p>
        </p:txBody>
      </p:sp>
      <p:sp>
        <p:nvSpPr>
          <p:cNvPr id="14" name="Retângulo: Cantos Arredondados 13">
            <a:hlinkClick r:id="rId6" action="ppaction://hlinksldjump"/>
            <a:extLst>
              <a:ext uri="{FF2B5EF4-FFF2-40B4-BE49-F238E27FC236}">
                <a16:creationId xmlns:a16="http://schemas.microsoft.com/office/drawing/2014/main" id="{06C1FE17-85E4-4556-8BE0-9293ADAB8FEA}"/>
              </a:ext>
            </a:extLst>
          </p:cNvPr>
          <p:cNvSpPr/>
          <p:nvPr/>
        </p:nvSpPr>
        <p:spPr>
          <a:xfrm>
            <a:off x="36000" y="423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4. </a:t>
            </a:r>
            <a:r>
              <a:rPr lang="es-ES" b="1">
                <a:solidFill>
                  <a:schemeClr val="tx1"/>
                </a:solidFill>
              </a:rPr>
              <a:t>Algoritmo de Reducción por Filas</a:t>
            </a:r>
          </a:p>
        </p:txBody>
      </p:sp>
      <p:sp>
        <p:nvSpPr>
          <p:cNvPr id="15" name="Retângulo: Cantos Arredondados 14">
            <a:hlinkClick r:id="rId7" action="ppaction://hlinksldjump"/>
            <a:extLst>
              <a:ext uri="{FF2B5EF4-FFF2-40B4-BE49-F238E27FC236}">
                <a16:creationId xmlns:a16="http://schemas.microsoft.com/office/drawing/2014/main" id="{29AA353E-76FA-4B5A-BFF9-A0AA433BCA21}"/>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1. </a:t>
            </a:r>
            <a:r>
              <a:rPr lang="es-ES" b="1">
                <a:solidFill>
                  <a:schemeClr val="tx1"/>
                </a:solidFill>
              </a:rPr>
              <a:t>Matriz Escalonada y Rango</a:t>
            </a:r>
          </a:p>
        </p:txBody>
      </p:sp>
      <p:sp>
        <p:nvSpPr>
          <p:cNvPr id="17" name="Retângulo: Cantos Arredondados 16">
            <a:hlinkClick r:id="rId8" action="ppaction://hlinksldjump"/>
            <a:extLst>
              <a:ext uri="{FF2B5EF4-FFF2-40B4-BE49-F238E27FC236}">
                <a16:creationId xmlns:a16="http://schemas.microsoft.com/office/drawing/2014/main" id="{3D45037E-D00D-41E0-A47A-F334822EA81C}"/>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3. </a:t>
            </a:r>
            <a:r>
              <a:rPr lang="es-ES" b="1">
                <a:solidFill>
                  <a:schemeClr val="tx1"/>
                </a:solidFill>
              </a:rPr>
              <a:t>Posiciones y Columnas Pivote</a:t>
            </a:r>
          </a:p>
        </p:txBody>
      </p:sp>
      <p:sp>
        <p:nvSpPr>
          <p:cNvPr id="18" name="Retângulo 17">
            <a:extLst>
              <a:ext uri="{FF2B5EF4-FFF2-40B4-BE49-F238E27FC236}">
                <a16:creationId xmlns:a16="http://schemas.microsoft.com/office/drawing/2014/main" id="{D6607D10-DBFC-4DFA-9971-B3A01DDCC2EB}"/>
              </a:ext>
            </a:extLst>
          </p:cNvPr>
          <p:cNvSpPr/>
          <p:nvPr/>
        </p:nvSpPr>
        <p:spPr>
          <a:xfrm>
            <a:off x="2148856" y="176412"/>
            <a:ext cx="5759195" cy="555702"/>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19" name="Retângulo 18">
            <a:extLst>
              <a:ext uri="{FF2B5EF4-FFF2-40B4-BE49-F238E27FC236}">
                <a16:creationId xmlns:a16="http://schemas.microsoft.com/office/drawing/2014/main" id="{AFDD1656-DC18-417D-B325-C3E77AE3CADC}"/>
              </a:ext>
            </a:extLst>
          </p:cNvPr>
          <p:cNvSpPr/>
          <p:nvPr/>
        </p:nvSpPr>
        <p:spPr>
          <a:xfrm>
            <a:off x="2176377" y="270449"/>
            <a:ext cx="5779231" cy="461665"/>
          </a:xfrm>
          <a:prstGeom prst="rect">
            <a:avLst/>
          </a:prstGeom>
        </p:spPr>
        <p:txBody>
          <a:bodyPr wrap="square">
            <a:spAutoFit/>
          </a:bodyPr>
          <a:lstStyle/>
          <a:p>
            <a:pPr algn="just">
              <a:spcAft>
                <a:spcPts val="1200"/>
              </a:spcAft>
              <a:buClr>
                <a:srgbClr val="F25E4F"/>
              </a:buClr>
              <a:buSzPct val="120000"/>
            </a:pPr>
            <a:r>
              <a:rPr lang="es-ES" sz="2400" dirty="0">
                <a:solidFill>
                  <a:sysClr val="windowText" lastClr="000000"/>
                </a:solidFill>
              </a:rPr>
              <a:t>¡Trabajaremos el algoritmo con un ejemplo!</a:t>
            </a:r>
            <a:endParaRPr lang="es-ES" sz="2800" dirty="0">
              <a:solidFill>
                <a:sysClr val="windowText" lastClr="000000"/>
              </a:solidFill>
            </a:endParaRPr>
          </a:p>
        </p:txBody>
      </p:sp>
      <p:sp>
        <p:nvSpPr>
          <p:cNvPr id="20" name="Retângulo: Cantos Arredondados 19">
            <a:extLst>
              <a:ext uri="{FF2B5EF4-FFF2-40B4-BE49-F238E27FC236}">
                <a16:creationId xmlns:a16="http://schemas.microsoft.com/office/drawing/2014/main" id="{AFE495EF-13C1-4004-AFE4-229E10CCD890}"/>
              </a:ext>
            </a:extLst>
          </p:cNvPr>
          <p:cNvSpPr/>
          <p:nvPr/>
        </p:nvSpPr>
        <p:spPr>
          <a:xfrm>
            <a:off x="2078518" y="826151"/>
            <a:ext cx="2842060" cy="1150777"/>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21" name="Retângulo 20">
            <a:extLst>
              <a:ext uri="{FF2B5EF4-FFF2-40B4-BE49-F238E27FC236}">
                <a16:creationId xmlns:a16="http://schemas.microsoft.com/office/drawing/2014/main" id="{AE4687E5-8106-44EB-A554-3FFF135DAD74}"/>
              </a:ext>
            </a:extLst>
          </p:cNvPr>
          <p:cNvSpPr/>
          <p:nvPr/>
        </p:nvSpPr>
        <p:spPr>
          <a:xfrm>
            <a:off x="2127749" y="828000"/>
            <a:ext cx="688744" cy="307777"/>
          </a:xfrm>
          <a:prstGeom prst="rect">
            <a:avLst/>
          </a:prstGeom>
        </p:spPr>
        <p:txBody>
          <a:bodyPr wrap="square">
            <a:spAutoFit/>
          </a:bodyPr>
          <a:lstStyle/>
          <a:p>
            <a:pPr algn="just">
              <a:spcAft>
                <a:spcPts val="1200"/>
              </a:spcAft>
            </a:pPr>
            <a:r>
              <a:rPr lang="es-ES" sz="1400" b="1" u="sng">
                <a:solidFill>
                  <a:srgbClr val="F25E4F"/>
                </a:solidFill>
              </a:rPr>
              <a:t>Paso 1</a:t>
            </a:r>
            <a:r>
              <a:rPr lang="es-ES" sz="1400" b="1">
                <a:solidFill>
                  <a:srgbClr val="F25E4F"/>
                </a:solidFill>
              </a:rPr>
              <a:t> </a:t>
            </a:r>
          </a:p>
        </p:txBody>
      </p:sp>
      <p:sp>
        <p:nvSpPr>
          <p:cNvPr id="22" name="Retângulo 21">
            <a:extLst>
              <a:ext uri="{FF2B5EF4-FFF2-40B4-BE49-F238E27FC236}">
                <a16:creationId xmlns:a16="http://schemas.microsoft.com/office/drawing/2014/main" id="{8D9AB0B8-EDE9-44F2-9866-C49AAB002571}"/>
              </a:ext>
            </a:extLst>
          </p:cNvPr>
          <p:cNvSpPr/>
          <p:nvPr/>
        </p:nvSpPr>
        <p:spPr>
          <a:xfrm>
            <a:off x="2127749" y="1051200"/>
            <a:ext cx="2702959" cy="954107"/>
          </a:xfrm>
          <a:prstGeom prst="rect">
            <a:avLst/>
          </a:prstGeom>
        </p:spPr>
        <p:txBody>
          <a:bodyPr wrap="square">
            <a:spAutoFit/>
          </a:bodyPr>
          <a:lstStyle/>
          <a:p>
            <a:pPr algn="just">
              <a:spcAft>
                <a:spcPts val="1200"/>
              </a:spcAft>
            </a:pPr>
            <a:r>
              <a:rPr lang="es-ES" sz="1400" dirty="0">
                <a:solidFill>
                  <a:sysClr val="windowText" lastClr="000000"/>
                </a:solidFill>
              </a:rPr>
              <a:t>Empiece por la </a:t>
            </a:r>
            <a:r>
              <a:rPr lang="es-ES" sz="1400" u="sng" dirty="0">
                <a:solidFill>
                  <a:sysClr val="windowText" lastClr="000000"/>
                </a:solidFill>
              </a:rPr>
              <a:t>columna distinta de cero más a la izquierda</a:t>
            </a:r>
            <a:r>
              <a:rPr lang="es-ES" sz="1400" dirty="0">
                <a:solidFill>
                  <a:sysClr val="windowText" lastClr="000000"/>
                </a:solidFill>
              </a:rPr>
              <a:t>. Esta es una columna pivote. La posición pivote está en la parte superior. </a:t>
            </a:r>
          </a:p>
        </p:txBody>
      </p:sp>
      <p:sp>
        <p:nvSpPr>
          <p:cNvPr id="24" name="Retângulo: Cantos Arredondados 23">
            <a:extLst>
              <a:ext uri="{FF2B5EF4-FFF2-40B4-BE49-F238E27FC236}">
                <a16:creationId xmlns:a16="http://schemas.microsoft.com/office/drawing/2014/main" id="{55C9A3B4-684B-4E02-AE54-02BD9AB63330}"/>
              </a:ext>
            </a:extLst>
          </p:cNvPr>
          <p:cNvSpPr/>
          <p:nvPr/>
        </p:nvSpPr>
        <p:spPr>
          <a:xfrm>
            <a:off x="5065993" y="826151"/>
            <a:ext cx="2842060" cy="1347262"/>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25" name="Retângulo 24">
            <a:extLst>
              <a:ext uri="{FF2B5EF4-FFF2-40B4-BE49-F238E27FC236}">
                <a16:creationId xmlns:a16="http://schemas.microsoft.com/office/drawing/2014/main" id="{B00C4224-6D1A-4208-87D1-8AE650FDE954}"/>
              </a:ext>
            </a:extLst>
          </p:cNvPr>
          <p:cNvSpPr/>
          <p:nvPr/>
        </p:nvSpPr>
        <p:spPr>
          <a:xfrm>
            <a:off x="5115224" y="842400"/>
            <a:ext cx="688744" cy="307777"/>
          </a:xfrm>
          <a:prstGeom prst="rect">
            <a:avLst/>
          </a:prstGeom>
        </p:spPr>
        <p:txBody>
          <a:bodyPr wrap="square">
            <a:spAutoFit/>
          </a:bodyPr>
          <a:lstStyle/>
          <a:p>
            <a:pPr algn="just">
              <a:spcAft>
                <a:spcPts val="1200"/>
              </a:spcAft>
            </a:pPr>
            <a:r>
              <a:rPr lang="es-ES" sz="1400" b="1" u="sng">
                <a:solidFill>
                  <a:srgbClr val="F25E4F"/>
                </a:solidFill>
              </a:rPr>
              <a:t>Paso 2</a:t>
            </a:r>
            <a:r>
              <a:rPr lang="es-ES" sz="1400" b="1">
                <a:solidFill>
                  <a:srgbClr val="F25E4F"/>
                </a:solidFill>
              </a:rPr>
              <a:t> </a:t>
            </a:r>
          </a:p>
        </p:txBody>
      </p:sp>
      <p:sp>
        <p:nvSpPr>
          <p:cNvPr id="26" name="Retângulo 25">
            <a:extLst>
              <a:ext uri="{FF2B5EF4-FFF2-40B4-BE49-F238E27FC236}">
                <a16:creationId xmlns:a16="http://schemas.microsoft.com/office/drawing/2014/main" id="{32B666D9-4453-48F7-BD41-110EEC3C3E54}"/>
              </a:ext>
            </a:extLst>
          </p:cNvPr>
          <p:cNvSpPr/>
          <p:nvPr/>
        </p:nvSpPr>
        <p:spPr>
          <a:xfrm>
            <a:off x="5097159" y="1065600"/>
            <a:ext cx="2819552" cy="1169551"/>
          </a:xfrm>
          <a:prstGeom prst="rect">
            <a:avLst/>
          </a:prstGeom>
        </p:spPr>
        <p:txBody>
          <a:bodyPr wrap="square">
            <a:spAutoFit/>
          </a:bodyPr>
          <a:lstStyle/>
          <a:p>
            <a:pPr algn="just">
              <a:spcAft>
                <a:spcPts val="1200"/>
              </a:spcAft>
            </a:pPr>
            <a:r>
              <a:rPr lang="es-ES" sz="1400" dirty="0">
                <a:solidFill>
                  <a:sysClr val="windowText" lastClr="000000"/>
                </a:solidFill>
              </a:rPr>
              <a:t>Seleccione una </a:t>
            </a:r>
            <a:r>
              <a:rPr lang="es-ES" sz="1400" b="1" dirty="0">
                <a:solidFill>
                  <a:sysClr val="windowText" lastClr="000000"/>
                </a:solidFill>
              </a:rPr>
              <a:t>entrada distinta de cero </a:t>
            </a:r>
            <a:r>
              <a:rPr lang="es-ES" sz="1400" dirty="0">
                <a:solidFill>
                  <a:sysClr val="windowText" lastClr="000000"/>
                </a:solidFill>
              </a:rPr>
              <a:t>en la columna pivote como un </a:t>
            </a:r>
            <a:r>
              <a:rPr lang="es-ES" sz="1400" b="1" dirty="0">
                <a:solidFill>
                  <a:sysClr val="windowText" lastClr="000000"/>
                </a:solidFill>
              </a:rPr>
              <a:t>pivote</a:t>
            </a:r>
            <a:r>
              <a:rPr lang="es-ES" sz="1400" dirty="0">
                <a:solidFill>
                  <a:sysClr val="windowText" lastClr="000000"/>
                </a:solidFill>
              </a:rPr>
              <a:t>. </a:t>
            </a:r>
            <a:r>
              <a:rPr lang="es-ES" sz="1400" u="sng" dirty="0">
                <a:solidFill>
                  <a:sysClr val="windowText" lastClr="000000"/>
                </a:solidFill>
              </a:rPr>
              <a:t>Si es necesario, intercambie las filas</a:t>
            </a:r>
            <a:r>
              <a:rPr lang="es-ES" sz="1400" dirty="0">
                <a:solidFill>
                  <a:sysClr val="windowText" lastClr="000000"/>
                </a:solidFill>
              </a:rPr>
              <a:t> para mover esta entrada a la posición pivote.</a:t>
            </a:r>
          </a:p>
        </p:txBody>
      </p:sp>
      <p:sp>
        <p:nvSpPr>
          <p:cNvPr id="27" name="Retângulo: Cantos Arredondados 26">
            <a:extLst>
              <a:ext uri="{FF2B5EF4-FFF2-40B4-BE49-F238E27FC236}">
                <a16:creationId xmlns:a16="http://schemas.microsoft.com/office/drawing/2014/main" id="{23DA7D05-1901-4C09-92D3-179D5855D9C2}"/>
              </a:ext>
            </a:extLst>
          </p:cNvPr>
          <p:cNvSpPr/>
          <p:nvPr/>
        </p:nvSpPr>
        <p:spPr>
          <a:xfrm>
            <a:off x="5065993" y="2251715"/>
            <a:ext cx="2842060" cy="1157050"/>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28" name="Retângulo 27">
            <a:extLst>
              <a:ext uri="{FF2B5EF4-FFF2-40B4-BE49-F238E27FC236}">
                <a16:creationId xmlns:a16="http://schemas.microsoft.com/office/drawing/2014/main" id="{E823ABFF-CE80-44C8-8DE5-240C2F28D811}"/>
              </a:ext>
            </a:extLst>
          </p:cNvPr>
          <p:cNvSpPr/>
          <p:nvPr/>
        </p:nvSpPr>
        <p:spPr>
          <a:xfrm>
            <a:off x="5115224" y="2269830"/>
            <a:ext cx="688744" cy="307777"/>
          </a:xfrm>
          <a:prstGeom prst="rect">
            <a:avLst/>
          </a:prstGeom>
        </p:spPr>
        <p:txBody>
          <a:bodyPr wrap="square">
            <a:spAutoFit/>
          </a:bodyPr>
          <a:lstStyle/>
          <a:p>
            <a:pPr algn="just">
              <a:spcAft>
                <a:spcPts val="1200"/>
              </a:spcAft>
            </a:pPr>
            <a:r>
              <a:rPr lang="es-ES" sz="1400" b="1" u="sng">
                <a:solidFill>
                  <a:srgbClr val="F25E4F"/>
                </a:solidFill>
              </a:rPr>
              <a:t>Paso 3</a:t>
            </a:r>
            <a:r>
              <a:rPr lang="es-ES" sz="1400" b="1">
                <a:solidFill>
                  <a:srgbClr val="F25E4F"/>
                </a:solidFill>
              </a:rPr>
              <a:t> </a:t>
            </a:r>
          </a:p>
        </p:txBody>
      </p:sp>
      <p:sp>
        <p:nvSpPr>
          <p:cNvPr id="29" name="Retângulo 28">
            <a:extLst>
              <a:ext uri="{FF2B5EF4-FFF2-40B4-BE49-F238E27FC236}">
                <a16:creationId xmlns:a16="http://schemas.microsoft.com/office/drawing/2014/main" id="{71D9005B-6099-4E03-9F84-6DE425AF2A41}"/>
              </a:ext>
            </a:extLst>
          </p:cNvPr>
          <p:cNvSpPr/>
          <p:nvPr/>
        </p:nvSpPr>
        <p:spPr>
          <a:xfrm>
            <a:off x="5115225" y="2503830"/>
            <a:ext cx="2702959" cy="954107"/>
          </a:xfrm>
          <a:prstGeom prst="rect">
            <a:avLst/>
          </a:prstGeom>
        </p:spPr>
        <p:txBody>
          <a:bodyPr wrap="square">
            <a:spAutoFit/>
          </a:bodyPr>
          <a:lstStyle/>
          <a:p>
            <a:pPr algn="just">
              <a:spcAft>
                <a:spcPts val="1200"/>
              </a:spcAft>
            </a:pPr>
            <a:r>
              <a:rPr lang="es-ES" sz="1400" dirty="0">
                <a:solidFill>
                  <a:sysClr val="windowText" lastClr="000000"/>
                </a:solidFill>
              </a:rPr>
              <a:t>Utilice las OEF (sobre todo la  </a:t>
            </a:r>
            <a:r>
              <a:rPr lang="es-ES" sz="1400" u="sng" dirty="0">
                <a:solidFill>
                  <a:sysClr val="windowText" lastClr="000000"/>
                </a:solidFill>
              </a:rPr>
              <a:t>sustitución por filas</a:t>
            </a:r>
            <a:r>
              <a:rPr lang="es-ES" sz="1400" dirty="0">
                <a:solidFill>
                  <a:sysClr val="windowText" lastClr="000000"/>
                </a:solidFill>
              </a:rPr>
              <a:t>) para crear ceros en todas las posiciones que están por debajo del pivote.</a:t>
            </a:r>
          </a:p>
        </p:txBody>
      </p:sp>
      <p:sp>
        <p:nvSpPr>
          <p:cNvPr id="30" name="Retângulo: Cantos Arredondados 29">
            <a:extLst>
              <a:ext uri="{FF2B5EF4-FFF2-40B4-BE49-F238E27FC236}">
                <a16:creationId xmlns:a16="http://schemas.microsoft.com/office/drawing/2014/main" id="{4B5B078B-4FFA-4201-94EB-F66E0807BFB2}"/>
              </a:ext>
            </a:extLst>
          </p:cNvPr>
          <p:cNvSpPr/>
          <p:nvPr/>
        </p:nvSpPr>
        <p:spPr>
          <a:xfrm>
            <a:off x="2078518" y="2071403"/>
            <a:ext cx="2842060" cy="1347262"/>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32" name="Retângulo 31">
            <a:extLst>
              <a:ext uri="{FF2B5EF4-FFF2-40B4-BE49-F238E27FC236}">
                <a16:creationId xmlns:a16="http://schemas.microsoft.com/office/drawing/2014/main" id="{ED9A003C-8FDE-4AFC-9ABC-96C5D58BDEAF}"/>
              </a:ext>
            </a:extLst>
          </p:cNvPr>
          <p:cNvSpPr/>
          <p:nvPr/>
        </p:nvSpPr>
        <p:spPr>
          <a:xfrm>
            <a:off x="2127749" y="2086230"/>
            <a:ext cx="688744" cy="307777"/>
          </a:xfrm>
          <a:prstGeom prst="rect">
            <a:avLst/>
          </a:prstGeom>
        </p:spPr>
        <p:txBody>
          <a:bodyPr wrap="square">
            <a:spAutoFit/>
          </a:bodyPr>
          <a:lstStyle/>
          <a:p>
            <a:pPr algn="just">
              <a:spcAft>
                <a:spcPts val="1200"/>
              </a:spcAft>
            </a:pPr>
            <a:r>
              <a:rPr lang="es-ES" sz="1400" b="1" u="sng">
                <a:solidFill>
                  <a:srgbClr val="F25E4F"/>
                </a:solidFill>
              </a:rPr>
              <a:t>Paso 4</a:t>
            </a:r>
            <a:r>
              <a:rPr lang="es-ES" sz="1400" b="1">
                <a:solidFill>
                  <a:srgbClr val="F25E4F"/>
                </a:solidFill>
              </a:rPr>
              <a:t> </a:t>
            </a:r>
          </a:p>
        </p:txBody>
      </p:sp>
      <p:sp>
        <p:nvSpPr>
          <p:cNvPr id="33" name="Retângulo 32">
            <a:extLst>
              <a:ext uri="{FF2B5EF4-FFF2-40B4-BE49-F238E27FC236}">
                <a16:creationId xmlns:a16="http://schemas.microsoft.com/office/drawing/2014/main" id="{6B1BC8E6-7A1B-415A-A336-23AA29FF696D}"/>
              </a:ext>
            </a:extLst>
          </p:cNvPr>
          <p:cNvSpPr/>
          <p:nvPr/>
        </p:nvSpPr>
        <p:spPr>
          <a:xfrm>
            <a:off x="2127749" y="2309430"/>
            <a:ext cx="2702959" cy="1169551"/>
          </a:xfrm>
          <a:prstGeom prst="rect">
            <a:avLst/>
          </a:prstGeom>
        </p:spPr>
        <p:txBody>
          <a:bodyPr wrap="square">
            <a:spAutoFit/>
          </a:bodyPr>
          <a:lstStyle/>
          <a:p>
            <a:pPr algn="just">
              <a:spcAft>
                <a:spcPts val="1200"/>
              </a:spcAft>
            </a:pPr>
            <a:r>
              <a:rPr lang="es-ES" sz="1400" dirty="0">
                <a:solidFill>
                  <a:sysClr val="windowText" lastClr="000000"/>
                </a:solidFill>
              </a:rPr>
              <a:t>Copie la fila que contiene la posición pivote y todas las filas, si las hay, por encima de ella – no las utilice. </a:t>
            </a:r>
            <a:r>
              <a:rPr lang="es-ES" sz="1400" i="1" u="sng" dirty="0">
                <a:solidFill>
                  <a:sysClr val="windowText" lastClr="000000"/>
                </a:solidFill>
              </a:rPr>
              <a:t>Aplique los pasos 1 a 3 en la </a:t>
            </a:r>
            <a:r>
              <a:rPr lang="es-ES" sz="1400" i="1" u="sng" dirty="0" err="1">
                <a:solidFill>
                  <a:sysClr val="windowText" lastClr="000000"/>
                </a:solidFill>
              </a:rPr>
              <a:t>submatriz</a:t>
            </a:r>
            <a:r>
              <a:rPr lang="es-ES" sz="1400" i="1" u="sng" dirty="0">
                <a:solidFill>
                  <a:sysClr val="windowText" lastClr="000000"/>
                </a:solidFill>
              </a:rPr>
              <a:t> restante</a:t>
            </a:r>
            <a:r>
              <a:rPr lang="es-ES" sz="1400" dirty="0">
                <a:solidFill>
                  <a:sysClr val="windowText" lastClr="000000"/>
                </a:solidFill>
              </a:rPr>
              <a:t>. </a:t>
            </a:r>
          </a:p>
        </p:txBody>
      </p:sp>
      <p:sp>
        <p:nvSpPr>
          <p:cNvPr id="3" name="Seta: Para a Direita 2">
            <a:extLst>
              <a:ext uri="{FF2B5EF4-FFF2-40B4-BE49-F238E27FC236}">
                <a16:creationId xmlns:a16="http://schemas.microsoft.com/office/drawing/2014/main" id="{AF2A541F-550D-4B6E-AA4F-471DD07F997B}"/>
              </a:ext>
            </a:extLst>
          </p:cNvPr>
          <p:cNvSpPr/>
          <p:nvPr/>
        </p:nvSpPr>
        <p:spPr>
          <a:xfrm>
            <a:off x="4849549" y="867638"/>
            <a:ext cx="265675" cy="344706"/>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35" name="Seta: Para a Direita 34">
            <a:extLst>
              <a:ext uri="{FF2B5EF4-FFF2-40B4-BE49-F238E27FC236}">
                <a16:creationId xmlns:a16="http://schemas.microsoft.com/office/drawing/2014/main" id="{FC9AA9AD-4E55-41A9-9EB1-36AD2F7317BD}"/>
              </a:ext>
            </a:extLst>
          </p:cNvPr>
          <p:cNvSpPr/>
          <p:nvPr/>
        </p:nvSpPr>
        <p:spPr>
          <a:xfrm rot="5400000">
            <a:off x="5712669" y="2117605"/>
            <a:ext cx="281060" cy="325837"/>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42" name="Seta: Para a Direita 41">
            <a:extLst>
              <a:ext uri="{FF2B5EF4-FFF2-40B4-BE49-F238E27FC236}">
                <a16:creationId xmlns:a16="http://schemas.microsoft.com/office/drawing/2014/main" id="{1CB4EE92-DE02-457D-B7FA-66FE035BF2A5}"/>
              </a:ext>
            </a:extLst>
          </p:cNvPr>
          <p:cNvSpPr/>
          <p:nvPr/>
        </p:nvSpPr>
        <p:spPr>
          <a:xfrm rot="10800000">
            <a:off x="4849589" y="2262248"/>
            <a:ext cx="265675" cy="344706"/>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43" name="Seta: Para a Direita 42">
            <a:extLst>
              <a:ext uri="{FF2B5EF4-FFF2-40B4-BE49-F238E27FC236}">
                <a16:creationId xmlns:a16="http://schemas.microsoft.com/office/drawing/2014/main" id="{630B28FD-4D1C-474E-9586-1AE0E2368AE3}"/>
              </a:ext>
            </a:extLst>
          </p:cNvPr>
          <p:cNvSpPr/>
          <p:nvPr/>
        </p:nvSpPr>
        <p:spPr>
          <a:xfrm rot="5400000" flipH="1" flipV="1">
            <a:off x="4128537" y="1880507"/>
            <a:ext cx="281060" cy="325837"/>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mc:AlternateContent xmlns:mc="http://schemas.openxmlformats.org/markup-compatibility/2006" xmlns:a14="http://schemas.microsoft.com/office/drawing/2010/main">
        <mc:Choice Requires="a14">
          <p:sp>
            <p:nvSpPr>
              <p:cNvPr id="51" name="Retângulo 50">
                <a:extLst>
                  <a:ext uri="{FF2B5EF4-FFF2-40B4-BE49-F238E27FC236}">
                    <a16:creationId xmlns:a16="http://schemas.microsoft.com/office/drawing/2014/main" id="{523C9220-5014-496A-97DF-6AA8BB8B14E6}"/>
                  </a:ext>
                </a:extLst>
              </p:cNvPr>
              <p:cNvSpPr/>
              <p:nvPr/>
            </p:nvSpPr>
            <p:spPr>
              <a:xfrm>
                <a:off x="8477860" y="1598171"/>
                <a:ext cx="2796727"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s-ES" b="0" i="1" smtClean="0">
                              <a:solidFill>
                                <a:schemeClr val="tx1"/>
                              </a:solidFill>
                              <a:latin typeface="Cambria Math" panose="02040503050406030204" pitchFamily="18" charset="0"/>
                            </a:rPr>
                          </m:ctrlPr>
                        </m:dPr>
                        <m:e>
                          <m:sSup>
                            <m:sSupPr>
                              <m:ctrlPr>
                                <a:rPr lang="es-ES" b="0" i="1" smtClean="0">
                                  <a:solidFill>
                                    <a:schemeClr val="tx1"/>
                                  </a:solidFill>
                                  <a:latin typeface="Cambria Math" panose="02040503050406030204" pitchFamily="18" charset="0"/>
                                </a:rPr>
                              </m:ctrlPr>
                            </m:sSupPr>
                            <m:e>
                              <m:eqArr>
                                <m:eqArrPr>
                                  <m:ctrlPr>
                                    <a:rPr lang="es-ES" b="0"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0</m:t>
                                  </m:r>
                                </m:e>
                                <m:e>
                                  <m:r>
                                    <a:rPr lang="es-ES" b="0" i="1" smtClean="0">
                                      <a:solidFill>
                                        <a:schemeClr val="tx1"/>
                                      </a:solidFill>
                                      <a:latin typeface="Cambria Math" panose="02040503050406030204" pitchFamily="18" charset="0"/>
                                    </a:rPr>
                                    <m:t>3</m:t>
                                  </m:r>
                                </m:e>
                                <m:e>
                                  <m:r>
                                    <a:rPr lang="es-ES" b="0" i="1" smtClean="0">
                                      <a:solidFill>
                                        <a:schemeClr val="tx1"/>
                                      </a:solidFill>
                                      <a:latin typeface="Cambria Math" panose="02040503050406030204" pitchFamily="18" charset="0"/>
                                    </a:rPr>
                                    <m:t>3</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3</m:t>
                                  </m:r>
                                </m:e>
                                <m:e>
                                  <m:r>
                                    <a:rPr lang="es-ES" b="0" i="1" smtClean="0">
                                      <a:solidFill>
                                        <a:schemeClr val="tx1"/>
                                      </a:solidFill>
                                      <a:latin typeface="Cambria Math" panose="02040503050406030204" pitchFamily="18" charset="0"/>
                                    </a:rPr>
                                    <m:t>−7</m:t>
                                  </m:r>
                                </m:e>
                                <m:e>
                                  <m:r>
                                    <a:rPr lang="es-ES" b="0" i="1" smtClean="0">
                                      <a:solidFill>
                                        <a:schemeClr val="tx1"/>
                                      </a:solidFill>
                                      <a:latin typeface="Cambria Math" panose="02040503050406030204" pitchFamily="18" charset="0"/>
                                    </a:rPr>
                                    <m:t>−9</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−6</m:t>
                                  </m:r>
                                </m:e>
                                <m:e>
                                  <m:r>
                                    <a:rPr lang="es-ES" b="0" i="1" smtClean="0">
                                      <a:solidFill>
                                        <a:schemeClr val="tx1"/>
                                      </a:solidFill>
                                      <a:latin typeface="Cambria Math" panose="02040503050406030204" pitchFamily="18" charset="0"/>
                                    </a:rPr>
                                    <m:t>8</m:t>
                                  </m:r>
                                </m:e>
                                <m:e>
                                  <m:r>
                                    <a:rPr lang="es-ES" b="0" i="1" smtClean="0">
                                      <a:solidFill>
                                        <a:schemeClr val="tx1"/>
                                      </a:solidFill>
                                      <a:latin typeface="Cambria Math" panose="02040503050406030204" pitchFamily="18" charset="0"/>
                                    </a:rPr>
                                    <m:t>12</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6</m:t>
                                  </m:r>
                                </m:e>
                                <m:e>
                                  <m:r>
                                    <a:rPr lang="es-ES" b="0" i="1" smtClean="0">
                                      <a:solidFill>
                                        <a:schemeClr val="tx1"/>
                                      </a:solidFill>
                                      <a:latin typeface="Cambria Math" panose="02040503050406030204" pitchFamily="18" charset="0"/>
                                    </a:rPr>
                                    <m:t>−5</m:t>
                                  </m:r>
                                </m:e>
                                <m:e>
                                  <m:r>
                                    <a:rPr lang="es-ES" b="0" i="1" smtClean="0">
                                      <a:solidFill>
                                        <a:schemeClr val="tx1"/>
                                      </a:solidFill>
                                      <a:latin typeface="Cambria Math" panose="02040503050406030204" pitchFamily="18" charset="0"/>
                                    </a:rPr>
                                    <m:t>−9</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4</m:t>
                                  </m:r>
                                </m:e>
                                <m:e>
                                  <m:r>
                                    <a:rPr lang="es-ES" b="0" i="1" smtClean="0">
                                      <a:solidFill>
                                        <a:schemeClr val="tx1"/>
                                      </a:solidFill>
                                      <a:latin typeface="Cambria Math" panose="02040503050406030204" pitchFamily="18" charset="0"/>
                                    </a:rPr>
                                    <m:t>8</m:t>
                                  </m:r>
                                </m:e>
                                <m:e>
                                  <m:r>
                                    <a:rPr lang="es-ES" b="0" i="1" smtClean="0">
                                      <a:solidFill>
                                        <a:schemeClr val="tx1"/>
                                      </a:solidFill>
                                      <a:latin typeface="Cambria Math" panose="02040503050406030204" pitchFamily="18" charset="0"/>
                                    </a:rPr>
                                    <m:t>6</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−5</m:t>
                                  </m:r>
                                </m:e>
                                <m:e>
                                  <m:r>
                                    <a:rPr lang="es-ES" b="0" i="1" smtClean="0">
                                      <a:solidFill>
                                        <a:schemeClr val="tx1"/>
                                      </a:solidFill>
                                      <a:latin typeface="Cambria Math" panose="02040503050406030204" pitchFamily="18" charset="0"/>
                                    </a:rPr>
                                    <m:t>9</m:t>
                                  </m:r>
                                </m:e>
                                <m:e>
                                  <m:r>
                                    <a:rPr lang="es-ES" b="0" i="1" smtClean="0">
                                      <a:solidFill>
                                        <a:schemeClr val="tx1"/>
                                      </a:solidFill>
                                      <a:latin typeface="Cambria Math" panose="02040503050406030204" pitchFamily="18" charset="0"/>
                                    </a:rPr>
                                    <m:t>15</m:t>
                                  </m:r>
                                </m:e>
                              </m:eqArr>
                            </m:e>
                            <m:sup>
                              <m:r>
                                <a:rPr lang="es-ES" b="0" i="1" smtClean="0">
                                  <a:solidFill>
                                    <a:schemeClr val="tx1"/>
                                  </a:solidFill>
                                  <a:latin typeface="Cambria Math" panose="02040503050406030204" pitchFamily="18" charset="0"/>
                                </a:rPr>
                                <m:t> </m:t>
                              </m:r>
                            </m:sup>
                          </m:sSup>
                        </m:e>
                      </m:d>
                    </m:oMath>
                  </m:oMathPara>
                </a14:m>
                <a:endParaRPr lang="es-ES">
                  <a:solidFill>
                    <a:schemeClr val="tx1"/>
                  </a:solidFill>
                </a:endParaRPr>
              </a:p>
            </p:txBody>
          </p:sp>
        </mc:Choice>
        <mc:Fallback xmlns="">
          <p:sp>
            <p:nvSpPr>
              <p:cNvPr id="51" name="Retângulo 50">
                <a:extLst>
                  <a:ext uri="{FF2B5EF4-FFF2-40B4-BE49-F238E27FC236}">
                    <a16:creationId xmlns:a16="http://schemas.microsoft.com/office/drawing/2014/main" id="{523C9220-5014-496A-97DF-6AA8BB8B14E6}"/>
                  </a:ext>
                </a:extLst>
              </p:cNvPr>
              <p:cNvSpPr>
                <a:spLocks noRot="1" noChangeAspect="1" noMove="1" noResize="1" noEditPoints="1" noAdjustHandles="1" noChangeArrowheads="1" noChangeShapeType="1" noTextEdit="1"/>
              </p:cNvSpPr>
              <p:nvPr/>
            </p:nvSpPr>
            <p:spPr>
              <a:xfrm>
                <a:off x="8477860" y="1598171"/>
                <a:ext cx="2796727" cy="830548"/>
              </a:xfrm>
              <a:prstGeom prst="rect">
                <a:avLst/>
              </a:prstGeom>
              <a:blipFill>
                <a:blip r:embed="rId9"/>
                <a:stretch>
                  <a:fillRect/>
                </a:stretch>
              </a:blipFill>
            </p:spPr>
            <p:txBody>
              <a:bodyPr/>
              <a:lstStyle/>
              <a:p>
                <a:r>
                  <a:rPr lang="ca-ES">
                    <a:noFill/>
                  </a:rPr>
                  <a:t> </a:t>
                </a:r>
              </a:p>
            </p:txBody>
          </p:sp>
        </mc:Fallback>
      </mc:AlternateContent>
      <p:sp>
        <p:nvSpPr>
          <p:cNvPr id="4" name="Seta: Curvada Para a Esquerda 3">
            <a:extLst>
              <a:ext uri="{FF2B5EF4-FFF2-40B4-BE49-F238E27FC236}">
                <a16:creationId xmlns:a16="http://schemas.microsoft.com/office/drawing/2014/main" id="{C84EE58F-60A8-42BA-9F88-F737970F2A63}"/>
              </a:ext>
            </a:extLst>
          </p:cNvPr>
          <p:cNvSpPr/>
          <p:nvPr/>
        </p:nvSpPr>
        <p:spPr>
          <a:xfrm>
            <a:off x="11283245" y="1995990"/>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54" name="Retângulo 53">
                <a:extLst>
                  <a:ext uri="{FF2B5EF4-FFF2-40B4-BE49-F238E27FC236}">
                    <a16:creationId xmlns:a16="http://schemas.microsoft.com/office/drawing/2014/main" id="{65D8F2BF-1CEF-4629-8756-1B0797E4A793}"/>
                  </a:ext>
                </a:extLst>
              </p:cNvPr>
              <p:cNvSpPr/>
              <p:nvPr/>
            </p:nvSpPr>
            <p:spPr>
              <a:xfrm>
                <a:off x="8508463" y="2742509"/>
                <a:ext cx="2796727"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s-ES" b="0" i="1" smtClean="0">
                              <a:solidFill>
                                <a:srgbClr val="0C2B8E"/>
                              </a:solidFill>
                              <a:latin typeface="Cambria Math" panose="02040503050406030204" pitchFamily="18" charset="0"/>
                            </a:rPr>
                          </m:ctrlPr>
                        </m:dPr>
                        <m:e>
                          <m:sSup>
                            <m:sSupPr>
                              <m:ctrlPr>
                                <a:rPr lang="es-ES" b="0" i="1" smtClean="0">
                                  <a:solidFill>
                                    <a:srgbClr val="0C2B8E"/>
                                  </a:solidFill>
                                  <a:latin typeface="Cambria Math" panose="02040503050406030204" pitchFamily="18" charset="0"/>
                                </a:rPr>
                              </m:ctrlPr>
                            </m:sSupPr>
                            <m:e>
                              <m:eqArr>
                                <m:eqArrPr>
                                  <m:ctrlPr>
                                    <a:rPr lang="es-ES" b="0"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3</m:t>
                                  </m:r>
                                </m:e>
                                <m:e>
                                  <m:r>
                                    <a:rPr lang="es-ES" b="0" i="1" smtClean="0">
                                      <a:solidFill>
                                        <a:srgbClr val="0C2B8E"/>
                                      </a:solidFill>
                                      <a:latin typeface="Cambria Math" panose="02040503050406030204" pitchFamily="18" charset="0"/>
                                    </a:rPr>
                                    <m:t>3</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−7</m:t>
                                  </m:r>
                                </m:e>
                                <m:e>
                                  <m:r>
                                    <a:rPr lang="es-ES" b="0" i="1" smtClean="0">
                                      <a:solidFill>
                                        <a:srgbClr val="0C2B8E"/>
                                      </a:solidFill>
                                      <a:latin typeface="Cambria Math" panose="02040503050406030204" pitchFamily="18" charset="0"/>
                                    </a:rPr>
                                    <m:t>3</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12</m:t>
                                  </m:r>
                                </m:e>
                                <m:e>
                                  <m:r>
                                    <a:rPr lang="es-ES" b="0" i="1" smtClean="0">
                                      <a:solidFill>
                                        <a:srgbClr val="0C2B8E"/>
                                      </a:solidFill>
                                      <a:latin typeface="Cambria Math" panose="02040503050406030204" pitchFamily="18" charset="0"/>
                                    </a:rPr>
                                    <m:t>8</m:t>
                                  </m:r>
                                </m:e>
                                <m:e>
                                  <m:r>
                                    <a:rPr lang="es-ES" b="0" i="1" smtClean="0">
                                      <a:solidFill>
                                        <a:srgbClr val="0C2B8E"/>
                                      </a:solidFill>
                                      <a:latin typeface="Cambria Math" panose="02040503050406030204" pitchFamily="18" charset="0"/>
                                    </a:rPr>
                                    <m:t>−6</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−5</m:t>
                                  </m:r>
                                </m:e>
                                <m:e>
                                  <m:r>
                                    <a:rPr lang="es-ES" b="0" i="1" smtClean="0">
                                      <a:solidFill>
                                        <a:srgbClr val="0C2B8E"/>
                                      </a:solidFill>
                                      <a:latin typeface="Cambria Math" panose="02040503050406030204" pitchFamily="18" charset="0"/>
                                    </a:rPr>
                                    <m:t>6</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6</m:t>
                                  </m:r>
                                </m:e>
                                <m:e>
                                  <m:r>
                                    <a:rPr lang="es-ES" b="0" i="1" smtClean="0">
                                      <a:solidFill>
                                        <a:srgbClr val="0C2B8E"/>
                                      </a:solidFill>
                                      <a:latin typeface="Cambria Math" panose="02040503050406030204" pitchFamily="18" charset="0"/>
                                    </a:rPr>
                                    <m:t>8</m:t>
                                  </m:r>
                                </m:e>
                                <m:e>
                                  <m:r>
                                    <a:rPr lang="es-ES" b="0" i="1" smtClean="0">
                                      <a:solidFill>
                                        <a:srgbClr val="0C2B8E"/>
                                      </a:solidFill>
                                      <a:latin typeface="Cambria Math" panose="02040503050406030204" pitchFamily="18" charset="0"/>
                                    </a:rPr>
                                    <m:t>4</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15</m:t>
                                  </m:r>
                                </m:e>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−5</m:t>
                                  </m:r>
                                </m:e>
                              </m:eqArr>
                            </m:e>
                            <m:sup>
                              <m:r>
                                <a:rPr lang="es-ES" b="0" i="1" smtClean="0">
                                  <a:solidFill>
                                    <a:srgbClr val="0C2B8E"/>
                                  </a:solidFill>
                                  <a:latin typeface="Cambria Math" panose="02040503050406030204" pitchFamily="18" charset="0"/>
                                </a:rPr>
                                <m:t> </m:t>
                              </m:r>
                            </m:sup>
                          </m:sSup>
                        </m:e>
                      </m:d>
                    </m:oMath>
                  </m:oMathPara>
                </a14:m>
                <a:endParaRPr lang="es-ES">
                  <a:solidFill>
                    <a:srgbClr val="0C2B8E"/>
                  </a:solidFill>
                </a:endParaRPr>
              </a:p>
            </p:txBody>
          </p:sp>
        </mc:Choice>
        <mc:Fallback xmlns="">
          <p:sp>
            <p:nvSpPr>
              <p:cNvPr id="54" name="Retângulo 53">
                <a:extLst>
                  <a:ext uri="{FF2B5EF4-FFF2-40B4-BE49-F238E27FC236}">
                    <a16:creationId xmlns:a16="http://schemas.microsoft.com/office/drawing/2014/main" id="{65D8F2BF-1CEF-4629-8756-1B0797E4A793}"/>
                  </a:ext>
                </a:extLst>
              </p:cNvPr>
              <p:cNvSpPr>
                <a:spLocks noRot="1" noChangeAspect="1" noMove="1" noResize="1" noEditPoints="1" noAdjustHandles="1" noChangeArrowheads="1" noChangeShapeType="1" noTextEdit="1"/>
              </p:cNvSpPr>
              <p:nvPr/>
            </p:nvSpPr>
            <p:spPr>
              <a:xfrm>
                <a:off x="8508463" y="2742509"/>
                <a:ext cx="2796727" cy="830548"/>
              </a:xfrm>
              <a:prstGeom prst="rect">
                <a:avLst/>
              </a:prstGeom>
              <a:blipFill>
                <a:blip r:embed="rId10"/>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5" name="Retângulo 4">
                <a:extLst>
                  <a:ext uri="{FF2B5EF4-FFF2-40B4-BE49-F238E27FC236}">
                    <a16:creationId xmlns:a16="http://schemas.microsoft.com/office/drawing/2014/main" id="{65F7EA96-C303-43AD-8031-1D2CD3924442}"/>
                  </a:ext>
                </a:extLst>
              </p:cNvPr>
              <p:cNvSpPr/>
              <p:nvPr/>
            </p:nvSpPr>
            <p:spPr>
              <a:xfrm>
                <a:off x="10616864" y="2369422"/>
                <a:ext cx="11206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𝟏</m:t>
                          </m:r>
                        </m:sub>
                      </m:sSub>
                      <m:r>
                        <a:rPr lang="es-ES" b="1" i="1" smtClean="0">
                          <a:solidFill>
                            <a:srgbClr val="0C2B8E"/>
                          </a:solidFill>
                          <a:latin typeface="Cambria Math" panose="02040503050406030204" pitchFamily="18" charset="0"/>
                          <a:ea typeface="Cambria Math" panose="02040503050406030204" pitchFamily="18" charset="0"/>
                        </a:rPr>
                        <m:t>↔</m:t>
                      </m:r>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𝟑</m:t>
                          </m:r>
                        </m:sub>
                      </m:sSub>
                    </m:oMath>
                  </m:oMathPara>
                </a14:m>
                <a:endParaRPr lang="es-ES"/>
              </a:p>
            </p:txBody>
          </p:sp>
        </mc:Choice>
        <mc:Fallback xmlns="">
          <p:sp>
            <p:nvSpPr>
              <p:cNvPr id="5" name="Retângulo 4">
                <a:extLst>
                  <a:ext uri="{FF2B5EF4-FFF2-40B4-BE49-F238E27FC236}">
                    <a16:creationId xmlns:a16="http://schemas.microsoft.com/office/drawing/2014/main" id="{65F7EA96-C303-43AD-8031-1D2CD3924442}"/>
                  </a:ext>
                </a:extLst>
              </p:cNvPr>
              <p:cNvSpPr>
                <a:spLocks noRot="1" noChangeAspect="1" noMove="1" noResize="1" noEditPoints="1" noAdjustHandles="1" noChangeArrowheads="1" noChangeShapeType="1" noTextEdit="1"/>
              </p:cNvSpPr>
              <p:nvPr/>
            </p:nvSpPr>
            <p:spPr>
              <a:xfrm>
                <a:off x="10616864" y="2369422"/>
                <a:ext cx="1120691" cy="369332"/>
              </a:xfrm>
              <a:prstGeom prst="rect">
                <a:avLst/>
              </a:prstGeom>
              <a:blipFill>
                <a:blip r:embed="rId11"/>
                <a:stretch>
                  <a:fillRect/>
                </a:stretch>
              </a:blipFill>
            </p:spPr>
            <p:txBody>
              <a:bodyPr/>
              <a:lstStyle/>
              <a:p>
                <a:r>
                  <a:rPr lang="ca-ES">
                    <a:noFill/>
                  </a:rPr>
                  <a:t> </a:t>
                </a:r>
              </a:p>
            </p:txBody>
          </p:sp>
        </mc:Fallback>
      </mc:AlternateContent>
      <p:sp>
        <p:nvSpPr>
          <p:cNvPr id="56" name="Seta: Curvada Para a Esquerda 55">
            <a:extLst>
              <a:ext uri="{FF2B5EF4-FFF2-40B4-BE49-F238E27FC236}">
                <a16:creationId xmlns:a16="http://schemas.microsoft.com/office/drawing/2014/main" id="{DA4F74CB-3EA0-49B3-A0BC-67734A3B1C1B}"/>
              </a:ext>
            </a:extLst>
          </p:cNvPr>
          <p:cNvSpPr/>
          <p:nvPr/>
        </p:nvSpPr>
        <p:spPr>
          <a:xfrm>
            <a:off x="11283245" y="3268840"/>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57" name="Retângulo 56">
                <a:extLst>
                  <a:ext uri="{FF2B5EF4-FFF2-40B4-BE49-F238E27FC236}">
                    <a16:creationId xmlns:a16="http://schemas.microsoft.com/office/drawing/2014/main" id="{E2F13616-AF6D-4D1C-86B8-9008EB4E0A5E}"/>
                  </a:ext>
                </a:extLst>
              </p:cNvPr>
              <p:cNvSpPr/>
              <p:nvPr/>
            </p:nvSpPr>
            <p:spPr>
              <a:xfrm>
                <a:off x="10038306" y="3541792"/>
                <a:ext cx="1628914" cy="369332"/>
              </a:xfrm>
              <a:prstGeom prst="rect">
                <a:avLst/>
              </a:prstGeom>
            </p:spPr>
            <p:txBody>
              <a:bodyPr wrap="square">
                <a:spAutoFit/>
              </a:bodyPr>
              <a:lstStyle/>
              <a:p>
                <a:pPr algn="r"/>
                <a14:m>
                  <m:oMath xmlns:m="http://schemas.openxmlformats.org/officeDocument/2006/math">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𝟐</m:t>
                        </m:r>
                      </m:sub>
                    </m:sSub>
                    <m:r>
                      <a:rPr lang="es-ES" b="1" i="1" smtClean="0">
                        <a:solidFill>
                          <a:srgbClr val="0C2B8E"/>
                        </a:solidFill>
                        <a:latin typeface="Cambria Math" panose="02040503050406030204" pitchFamily="18" charset="0"/>
                        <a:ea typeface="Cambria Math" panose="02040503050406030204" pitchFamily="18" charset="0"/>
                      </a:rPr>
                      <m:t>←</m:t>
                    </m:r>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𝟐</m:t>
                        </m:r>
                      </m:sub>
                    </m:sSub>
                    <m:r>
                      <a:rPr lang="es-ES" b="1" i="1" smtClean="0">
                        <a:solidFill>
                          <a:srgbClr val="0C2B8E"/>
                        </a:solidFill>
                        <a:latin typeface="Cambria Math" panose="02040503050406030204" pitchFamily="18" charset="0"/>
                      </a:rPr>
                      <m:t>−</m:t>
                    </m:r>
                  </m:oMath>
                </a14:m>
                <a:r>
                  <a:rPr lang="es-ES" b="1">
                    <a:solidFill>
                      <a:srgbClr val="0C2B8E"/>
                    </a:solidFill>
                  </a:rPr>
                  <a:t> </a:t>
                </a:r>
                <a14:m>
                  <m:oMath xmlns:m="http://schemas.openxmlformats.org/officeDocument/2006/math">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𝟏</m:t>
                        </m:r>
                      </m:sub>
                    </m:sSub>
                  </m:oMath>
                </a14:m>
                <a:endParaRPr lang="es-ES"/>
              </a:p>
            </p:txBody>
          </p:sp>
        </mc:Choice>
        <mc:Fallback xmlns="">
          <p:sp>
            <p:nvSpPr>
              <p:cNvPr id="57" name="Retângulo 56">
                <a:extLst>
                  <a:ext uri="{FF2B5EF4-FFF2-40B4-BE49-F238E27FC236}">
                    <a16:creationId xmlns:a16="http://schemas.microsoft.com/office/drawing/2014/main" id="{E2F13616-AF6D-4D1C-86B8-9008EB4E0A5E}"/>
                  </a:ext>
                </a:extLst>
              </p:cNvPr>
              <p:cNvSpPr>
                <a:spLocks noRot="1" noChangeAspect="1" noMove="1" noResize="1" noEditPoints="1" noAdjustHandles="1" noChangeArrowheads="1" noChangeShapeType="1" noTextEdit="1"/>
              </p:cNvSpPr>
              <p:nvPr/>
            </p:nvSpPr>
            <p:spPr>
              <a:xfrm>
                <a:off x="10038306" y="3541792"/>
                <a:ext cx="1628914" cy="369332"/>
              </a:xfrm>
              <a:prstGeom prst="rect">
                <a:avLst/>
              </a:prstGeom>
              <a:blipFill>
                <a:blip r:embed="rId12"/>
                <a:stretch>
                  <a:fillRect/>
                </a:stretch>
              </a:blipFill>
            </p:spPr>
            <p:txBody>
              <a:bodyPr/>
              <a:lstStyle/>
              <a:p>
                <a:r>
                  <a:rPr lang="ca-ES">
                    <a:noFill/>
                  </a:rPr>
                  <a:t> </a:t>
                </a:r>
              </a:p>
            </p:txBody>
          </p:sp>
        </mc:Fallback>
      </mc:AlternateContent>
      <p:sp>
        <p:nvSpPr>
          <p:cNvPr id="58" name="Oval 57">
            <a:extLst>
              <a:ext uri="{FF2B5EF4-FFF2-40B4-BE49-F238E27FC236}">
                <a16:creationId xmlns:a16="http://schemas.microsoft.com/office/drawing/2014/main" id="{FE5B0229-8E1B-428A-B798-FD515981553E}"/>
              </a:ext>
            </a:extLst>
          </p:cNvPr>
          <p:cNvSpPr/>
          <p:nvPr/>
        </p:nvSpPr>
        <p:spPr>
          <a:xfrm>
            <a:off x="8702473" y="2764624"/>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Retângulo: Cantos Arredondados 59">
            <a:extLst>
              <a:ext uri="{FF2B5EF4-FFF2-40B4-BE49-F238E27FC236}">
                <a16:creationId xmlns:a16="http://schemas.microsoft.com/office/drawing/2014/main" id="{158CE19E-1979-48EA-B44B-C5C3EC11FC49}"/>
              </a:ext>
            </a:extLst>
          </p:cNvPr>
          <p:cNvSpPr/>
          <p:nvPr/>
        </p:nvSpPr>
        <p:spPr>
          <a:xfrm rot="5400000">
            <a:off x="8982745" y="4299535"/>
            <a:ext cx="546422" cy="335206"/>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61" name="Retângulo 60">
                <a:extLst>
                  <a:ext uri="{FF2B5EF4-FFF2-40B4-BE49-F238E27FC236}">
                    <a16:creationId xmlns:a16="http://schemas.microsoft.com/office/drawing/2014/main" id="{C895DFF1-B111-4A4E-8724-923685CB9C5A}"/>
                  </a:ext>
                </a:extLst>
              </p:cNvPr>
              <p:cNvSpPr/>
              <p:nvPr/>
            </p:nvSpPr>
            <p:spPr>
              <a:xfrm>
                <a:off x="8508463" y="3909801"/>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s-ES" b="0" i="1" smtClean="0">
                              <a:solidFill>
                                <a:srgbClr val="0C2B8E"/>
                              </a:solidFill>
                              <a:latin typeface="Cambria Math" panose="02040503050406030204" pitchFamily="18" charset="0"/>
                            </a:rPr>
                          </m:ctrlPr>
                        </m:dPr>
                        <m:e>
                          <m:sSup>
                            <m:sSupPr>
                              <m:ctrlPr>
                                <a:rPr lang="es-ES" b="0" i="1" smtClean="0">
                                  <a:solidFill>
                                    <a:srgbClr val="0C2B8E"/>
                                  </a:solidFill>
                                  <a:latin typeface="Cambria Math" panose="02040503050406030204" pitchFamily="18" charset="0"/>
                                </a:rPr>
                              </m:ctrlPr>
                            </m:sSupPr>
                            <m:e>
                              <m:eqArr>
                                <m:eqArrPr>
                                  <m:ctrlPr>
                                    <a:rPr lang="es-ES" b="0"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3</m:t>
                                  </m:r>
                                </m:e>
                                <m:e>
                                  <m:r>
                                    <a:rPr lang="es-ES" b="0" i="1" smtClean="0">
                                      <a:solidFill>
                                        <a:srgbClr val="0C2B8E"/>
                                      </a:solidFill>
                                      <a:latin typeface="Cambria Math" panose="02040503050406030204" pitchFamily="18" charset="0"/>
                                    </a:rPr>
                                    <m:t>0</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2</m:t>
                                  </m:r>
                                </m:e>
                                <m:e>
                                  <m:r>
                                    <a:rPr lang="es-ES" b="0" i="1" smtClean="0">
                                      <a:solidFill>
                                        <a:srgbClr val="0C2B8E"/>
                                      </a:solidFill>
                                      <a:latin typeface="Cambria Math" panose="02040503050406030204" pitchFamily="18" charset="0"/>
                                    </a:rPr>
                                    <m:t>3</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12</m:t>
                                  </m:r>
                                </m:e>
                                <m:e>
                                  <m:r>
                                    <a:rPr lang="es-ES" b="0" i="1" smtClean="0">
                                      <a:solidFill>
                                        <a:srgbClr val="0C2B8E"/>
                                      </a:solidFill>
                                      <a:latin typeface="Cambria Math" panose="02040503050406030204" pitchFamily="18" charset="0"/>
                                    </a:rPr>
                                    <m:t>−4</m:t>
                                  </m:r>
                                </m:e>
                                <m:e>
                                  <m:r>
                                    <a:rPr lang="es-ES" b="0" i="1" smtClean="0">
                                      <a:solidFill>
                                        <a:srgbClr val="0C2B8E"/>
                                      </a:solidFill>
                                      <a:latin typeface="Cambria Math" panose="02040503050406030204" pitchFamily="18" charset="0"/>
                                    </a:rPr>
                                    <m:t>−6</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4</m:t>
                                  </m:r>
                                </m:e>
                                <m:e>
                                  <m:r>
                                    <a:rPr lang="es-ES" b="0" i="1" smtClean="0">
                                      <a:solidFill>
                                        <a:srgbClr val="0C2B8E"/>
                                      </a:solidFill>
                                      <a:latin typeface="Cambria Math" panose="02040503050406030204" pitchFamily="18" charset="0"/>
                                    </a:rPr>
                                    <m:t>6</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6</m:t>
                                  </m:r>
                                </m:e>
                                <m:e>
                                  <m:r>
                                    <a:rPr lang="es-ES" b="0" i="1" smtClean="0">
                                      <a:solidFill>
                                        <a:srgbClr val="0C2B8E"/>
                                      </a:solidFill>
                                      <a:latin typeface="Cambria Math" panose="02040503050406030204" pitchFamily="18" charset="0"/>
                                    </a:rPr>
                                    <m:t>2</m:t>
                                  </m:r>
                                </m:e>
                                <m:e>
                                  <m:r>
                                    <a:rPr lang="es-ES" b="0" i="1" smtClean="0">
                                      <a:solidFill>
                                        <a:srgbClr val="0C2B8E"/>
                                      </a:solidFill>
                                      <a:latin typeface="Cambria Math" panose="02040503050406030204" pitchFamily="18" charset="0"/>
                                    </a:rPr>
                                    <m:t>4</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15</m:t>
                                  </m:r>
                                </m:e>
                                <m:e>
                                  <m:r>
                                    <a:rPr lang="es-ES" b="0" i="1" smtClean="0">
                                      <a:solidFill>
                                        <a:srgbClr val="0C2B8E"/>
                                      </a:solidFill>
                                      <a:latin typeface="Cambria Math" panose="02040503050406030204" pitchFamily="18" charset="0"/>
                                    </a:rPr>
                                    <m:t>−6</m:t>
                                  </m:r>
                                </m:e>
                                <m:e>
                                  <m:r>
                                    <a:rPr lang="es-ES" b="0" i="1" smtClean="0">
                                      <a:solidFill>
                                        <a:srgbClr val="0C2B8E"/>
                                      </a:solidFill>
                                      <a:latin typeface="Cambria Math" panose="02040503050406030204" pitchFamily="18" charset="0"/>
                                    </a:rPr>
                                    <m:t>−5</m:t>
                                  </m:r>
                                </m:e>
                              </m:eqArr>
                            </m:e>
                            <m:sup>
                              <m:r>
                                <a:rPr lang="es-ES" b="0" i="1" smtClean="0">
                                  <a:solidFill>
                                    <a:srgbClr val="0C2B8E"/>
                                  </a:solidFill>
                                  <a:latin typeface="Cambria Math" panose="02040503050406030204" pitchFamily="18" charset="0"/>
                                </a:rPr>
                                <m:t> </m:t>
                              </m:r>
                            </m:sup>
                          </m:sSup>
                        </m:e>
                      </m:d>
                    </m:oMath>
                  </m:oMathPara>
                </a14:m>
                <a:endParaRPr lang="es-ES" dirty="0">
                  <a:solidFill>
                    <a:srgbClr val="0C2B8E"/>
                  </a:solidFill>
                </a:endParaRPr>
              </a:p>
            </p:txBody>
          </p:sp>
        </mc:Choice>
        <mc:Fallback xmlns="">
          <p:sp>
            <p:nvSpPr>
              <p:cNvPr id="61" name="Retângulo 60">
                <a:extLst>
                  <a:ext uri="{FF2B5EF4-FFF2-40B4-BE49-F238E27FC236}">
                    <a16:creationId xmlns:a16="http://schemas.microsoft.com/office/drawing/2014/main" id="{C895DFF1-B111-4A4E-8724-923685CB9C5A}"/>
                  </a:ext>
                </a:extLst>
              </p:cNvPr>
              <p:cNvSpPr>
                <a:spLocks noRot="1" noChangeAspect="1" noMove="1" noResize="1" noEditPoints="1" noAdjustHandles="1" noChangeArrowheads="1" noChangeShapeType="1" noTextEdit="1"/>
              </p:cNvSpPr>
              <p:nvPr/>
            </p:nvSpPr>
            <p:spPr>
              <a:xfrm>
                <a:off x="8508463" y="3909801"/>
                <a:ext cx="2880084" cy="830548"/>
              </a:xfrm>
              <a:prstGeom prst="rect">
                <a:avLst/>
              </a:prstGeom>
              <a:blipFill>
                <a:blip r:embed="rId13"/>
                <a:stretch>
                  <a:fillRect/>
                </a:stretch>
              </a:blipFill>
            </p:spPr>
            <p:txBody>
              <a:bodyPr/>
              <a:lstStyle/>
              <a:p>
                <a:r>
                  <a:rPr lang="ca-ES">
                    <a:noFill/>
                  </a:rPr>
                  <a:t> </a:t>
                </a:r>
              </a:p>
            </p:txBody>
          </p:sp>
        </mc:Fallback>
      </mc:AlternateContent>
      <p:sp>
        <p:nvSpPr>
          <p:cNvPr id="62" name="Retângulo 61">
            <a:extLst>
              <a:ext uri="{FF2B5EF4-FFF2-40B4-BE49-F238E27FC236}">
                <a16:creationId xmlns:a16="http://schemas.microsoft.com/office/drawing/2014/main" id="{9DDEC0BE-4D7F-45E2-BFC8-04BE166B6F49}"/>
              </a:ext>
            </a:extLst>
          </p:cNvPr>
          <p:cNvSpPr/>
          <p:nvPr/>
        </p:nvSpPr>
        <p:spPr>
          <a:xfrm>
            <a:off x="8296902" y="2395757"/>
            <a:ext cx="1432632" cy="307777"/>
          </a:xfrm>
          <a:prstGeom prst="rect">
            <a:avLst/>
          </a:prstGeom>
        </p:spPr>
        <p:txBody>
          <a:bodyPr wrap="square">
            <a:spAutoFit/>
          </a:bodyPr>
          <a:lstStyle/>
          <a:p>
            <a:r>
              <a:rPr lang="es-ES" sz="1400" b="1" dirty="0">
                <a:solidFill>
                  <a:schemeClr val="accent4"/>
                </a:solidFill>
              </a:rPr>
              <a:t>Columna Pivote</a:t>
            </a:r>
            <a:endParaRPr lang="es-ES" sz="1400" dirty="0">
              <a:solidFill>
                <a:schemeClr val="accent4"/>
              </a:solidFill>
            </a:endParaRPr>
          </a:p>
        </p:txBody>
      </p:sp>
      <p:sp>
        <p:nvSpPr>
          <p:cNvPr id="6" name="Retângulo: Cantos Arredondados 5">
            <a:extLst>
              <a:ext uri="{FF2B5EF4-FFF2-40B4-BE49-F238E27FC236}">
                <a16:creationId xmlns:a16="http://schemas.microsoft.com/office/drawing/2014/main" id="{4B3C36EF-1C7E-4461-A838-58CF739D6EDF}"/>
              </a:ext>
            </a:extLst>
          </p:cNvPr>
          <p:cNvSpPr/>
          <p:nvPr/>
        </p:nvSpPr>
        <p:spPr>
          <a:xfrm>
            <a:off x="8782259" y="3969098"/>
            <a:ext cx="2321170" cy="21497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Retângulo 62">
            <a:extLst>
              <a:ext uri="{FF2B5EF4-FFF2-40B4-BE49-F238E27FC236}">
                <a16:creationId xmlns:a16="http://schemas.microsoft.com/office/drawing/2014/main" id="{CC87B4A9-78BD-43B8-8459-08CEAECBE0F3}"/>
              </a:ext>
            </a:extLst>
          </p:cNvPr>
          <p:cNvSpPr/>
          <p:nvPr/>
        </p:nvSpPr>
        <p:spPr>
          <a:xfrm>
            <a:off x="8487907" y="4708920"/>
            <a:ext cx="1739859" cy="307777"/>
          </a:xfrm>
          <a:prstGeom prst="rect">
            <a:avLst/>
          </a:prstGeom>
        </p:spPr>
        <p:txBody>
          <a:bodyPr wrap="square">
            <a:spAutoFit/>
          </a:bodyPr>
          <a:lstStyle/>
          <a:p>
            <a:r>
              <a:rPr lang="es-ES" sz="1400" b="1">
                <a:solidFill>
                  <a:schemeClr val="accent4"/>
                </a:solidFill>
              </a:rPr>
              <a:t>Nova Columna Pivot</a:t>
            </a:r>
            <a:endParaRPr lang="es-ES" sz="1400">
              <a:solidFill>
                <a:schemeClr val="accent4"/>
              </a:solidFill>
            </a:endParaRPr>
          </a:p>
        </p:txBody>
      </p:sp>
      <p:sp>
        <p:nvSpPr>
          <p:cNvPr id="64" name="Retângulo 63">
            <a:extLst>
              <a:ext uri="{FF2B5EF4-FFF2-40B4-BE49-F238E27FC236}">
                <a16:creationId xmlns:a16="http://schemas.microsoft.com/office/drawing/2014/main" id="{93A04D77-9A05-424E-8A81-ED9FFBE57382}"/>
              </a:ext>
            </a:extLst>
          </p:cNvPr>
          <p:cNvSpPr/>
          <p:nvPr/>
        </p:nvSpPr>
        <p:spPr>
          <a:xfrm>
            <a:off x="8053468" y="2755907"/>
            <a:ext cx="1221071" cy="307777"/>
          </a:xfrm>
          <a:prstGeom prst="rect">
            <a:avLst/>
          </a:prstGeom>
        </p:spPr>
        <p:txBody>
          <a:bodyPr wrap="square">
            <a:spAutoFit/>
          </a:bodyPr>
          <a:lstStyle/>
          <a:p>
            <a:r>
              <a:rPr lang="es-ES" sz="1400" b="1" dirty="0">
                <a:solidFill>
                  <a:srgbClr val="F25E4F"/>
                </a:solidFill>
              </a:rPr>
              <a:t>Pivote</a:t>
            </a:r>
            <a:endParaRPr lang="es-ES" sz="1400" dirty="0">
              <a:solidFill>
                <a:srgbClr val="F25E4F"/>
              </a:solidFill>
            </a:endParaRPr>
          </a:p>
        </p:txBody>
      </p:sp>
      <p:sp>
        <p:nvSpPr>
          <p:cNvPr id="66" name="Seta: Curvada Para a Esquerda 65">
            <a:extLst>
              <a:ext uri="{FF2B5EF4-FFF2-40B4-BE49-F238E27FC236}">
                <a16:creationId xmlns:a16="http://schemas.microsoft.com/office/drawing/2014/main" id="{5BAD28E8-33DC-46F8-8821-33D1528222A6}"/>
              </a:ext>
            </a:extLst>
          </p:cNvPr>
          <p:cNvSpPr/>
          <p:nvPr/>
        </p:nvSpPr>
        <p:spPr>
          <a:xfrm>
            <a:off x="11287156" y="4525239"/>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67" name="Retângulo 66">
                <a:extLst>
                  <a:ext uri="{FF2B5EF4-FFF2-40B4-BE49-F238E27FC236}">
                    <a16:creationId xmlns:a16="http://schemas.microsoft.com/office/drawing/2014/main" id="{812D1204-23AE-4213-866E-15DB50485AFC}"/>
                  </a:ext>
                </a:extLst>
              </p:cNvPr>
              <p:cNvSpPr/>
              <p:nvPr/>
            </p:nvSpPr>
            <p:spPr>
              <a:xfrm>
                <a:off x="9940590" y="4727237"/>
                <a:ext cx="182434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𝟑</m:t>
                          </m:r>
                        </m:sub>
                      </m:sSub>
                      <m:r>
                        <a:rPr lang="es-ES" b="1" i="1" smtClean="0">
                          <a:solidFill>
                            <a:srgbClr val="0C2B8E"/>
                          </a:solidFill>
                          <a:latin typeface="Cambria Math" panose="02040503050406030204" pitchFamily="18" charset="0"/>
                          <a:ea typeface="Cambria Math" panose="02040503050406030204" pitchFamily="18" charset="0"/>
                        </a:rPr>
                        <m:t>←</m:t>
                      </m:r>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𝟑</m:t>
                          </m:r>
                        </m:sub>
                      </m:sSub>
                      <m:r>
                        <a:rPr lang="es-ES" b="1" i="1" smtClean="0">
                          <a:solidFill>
                            <a:srgbClr val="0C2B8E"/>
                          </a:solidFill>
                          <a:latin typeface="Cambria Math" panose="02040503050406030204" pitchFamily="18" charset="0"/>
                        </a:rPr>
                        <m:t>−</m:t>
                      </m:r>
                      <m:f>
                        <m:fPr>
                          <m:ctrlPr>
                            <a:rPr lang="es-ES" b="1" i="1" smtClean="0">
                              <a:solidFill>
                                <a:srgbClr val="0C2B8E"/>
                              </a:solidFill>
                              <a:latin typeface="Cambria Math" panose="02040503050406030204" pitchFamily="18" charset="0"/>
                              <a:ea typeface="Cambria Math" panose="02040503050406030204" pitchFamily="18" charset="0"/>
                            </a:rPr>
                          </m:ctrlPr>
                        </m:fPr>
                        <m:num>
                          <m:r>
                            <a:rPr lang="es-ES" b="1" i="1" smtClean="0">
                              <a:solidFill>
                                <a:srgbClr val="0C2B8E"/>
                              </a:solidFill>
                              <a:latin typeface="Cambria Math" panose="02040503050406030204" pitchFamily="18" charset="0"/>
                              <a:ea typeface="Cambria Math" panose="02040503050406030204" pitchFamily="18" charset="0"/>
                            </a:rPr>
                            <m:t>𝟑</m:t>
                          </m:r>
                        </m:num>
                        <m:den>
                          <m:r>
                            <a:rPr lang="es-ES" b="1" i="1" smtClean="0">
                              <a:solidFill>
                                <a:srgbClr val="0C2B8E"/>
                              </a:solidFill>
                              <a:latin typeface="Cambria Math" panose="02040503050406030204" pitchFamily="18" charset="0"/>
                              <a:ea typeface="Cambria Math" panose="02040503050406030204" pitchFamily="18" charset="0"/>
                            </a:rPr>
                            <m:t>𝟐</m:t>
                          </m:r>
                        </m:den>
                      </m:f>
                      <m:sSub>
                        <m:sSubPr>
                          <m:ctrlPr>
                            <a:rPr lang="es-ES" b="1" i="1" smtClean="0">
                              <a:solidFill>
                                <a:srgbClr val="0C2B8E"/>
                              </a:solidFill>
                              <a:latin typeface="Cambria Math" panose="02040503050406030204" pitchFamily="18" charset="0"/>
                            </a:rPr>
                          </m:ctrlPr>
                        </m:sSubPr>
                        <m:e>
                          <m:r>
                            <a:rPr lang="es-ES" b="1" i="1" smtClean="0">
                              <a:solidFill>
                                <a:srgbClr val="0C2B8E"/>
                              </a:solidFill>
                              <a:latin typeface="Cambria Math" panose="02040503050406030204" pitchFamily="18" charset="0"/>
                            </a:rPr>
                            <m:t>𝑭</m:t>
                          </m:r>
                        </m:e>
                        <m:sub>
                          <m:r>
                            <a:rPr lang="es-ES" b="1" i="1" smtClean="0">
                              <a:solidFill>
                                <a:srgbClr val="0C2B8E"/>
                              </a:solidFill>
                              <a:latin typeface="Cambria Math" panose="02040503050406030204" pitchFamily="18" charset="0"/>
                            </a:rPr>
                            <m:t>𝟐</m:t>
                          </m:r>
                        </m:sub>
                      </m:sSub>
                    </m:oMath>
                  </m:oMathPara>
                </a14:m>
                <a:endParaRPr lang="es-ES"/>
              </a:p>
            </p:txBody>
          </p:sp>
        </mc:Choice>
        <mc:Fallback xmlns="">
          <p:sp>
            <p:nvSpPr>
              <p:cNvPr id="67" name="Retângulo 66">
                <a:extLst>
                  <a:ext uri="{FF2B5EF4-FFF2-40B4-BE49-F238E27FC236}">
                    <a16:creationId xmlns:a16="http://schemas.microsoft.com/office/drawing/2014/main" id="{812D1204-23AE-4213-866E-15DB50485AFC}"/>
                  </a:ext>
                </a:extLst>
              </p:cNvPr>
              <p:cNvSpPr>
                <a:spLocks noRot="1" noChangeAspect="1" noMove="1" noResize="1" noEditPoints="1" noAdjustHandles="1" noChangeArrowheads="1" noChangeShapeType="1" noTextEdit="1"/>
              </p:cNvSpPr>
              <p:nvPr/>
            </p:nvSpPr>
            <p:spPr>
              <a:xfrm>
                <a:off x="9940590" y="4727237"/>
                <a:ext cx="1824346" cy="610936"/>
              </a:xfrm>
              <a:prstGeom prst="rect">
                <a:avLst/>
              </a:prstGeom>
              <a:blipFill>
                <a:blip r:embed="rId14"/>
                <a:stretch>
                  <a:fillRect/>
                </a:stretch>
              </a:blipFill>
            </p:spPr>
            <p:txBody>
              <a:bodyPr/>
              <a:lstStyle/>
              <a:p>
                <a:r>
                  <a:rPr lang="ca-ES">
                    <a:noFill/>
                  </a:rPr>
                  <a:t> </a:t>
                </a:r>
              </a:p>
            </p:txBody>
          </p:sp>
        </mc:Fallback>
      </mc:AlternateContent>
      <p:sp>
        <p:nvSpPr>
          <p:cNvPr id="68" name="Oval 67">
            <a:extLst>
              <a:ext uri="{FF2B5EF4-FFF2-40B4-BE49-F238E27FC236}">
                <a16:creationId xmlns:a16="http://schemas.microsoft.com/office/drawing/2014/main" id="{D4D58774-C1E3-44CB-94C8-9A6B53592218}"/>
              </a:ext>
            </a:extLst>
          </p:cNvPr>
          <p:cNvSpPr/>
          <p:nvPr/>
        </p:nvSpPr>
        <p:spPr>
          <a:xfrm>
            <a:off x="9104121" y="4209802"/>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69" name="Retângulo 68">
                <a:extLst>
                  <a:ext uri="{FF2B5EF4-FFF2-40B4-BE49-F238E27FC236}">
                    <a16:creationId xmlns:a16="http://schemas.microsoft.com/office/drawing/2014/main" id="{CF7CFD5B-8D18-4949-9084-08BE715F3547}"/>
                  </a:ext>
                </a:extLst>
              </p:cNvPr>
              <p:cNvSpPr/>
              <p:nvPr/>
            </p:nvSpPr>
            <p:spPr>
              <a:xfrm>
                <a:off x="8508463" y="5246027"/>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s-ES" b="0" i="1" smtClean="0">
                              <a:solidFill>
                                <a:srgbClr val="0C2B8E"/>
                              </a:solidFill>
                              <a:latin typeface="Cambria Math" panose="02040503050406030204" pitchFamily="18" charset="0"/>
                            </a:rPr>
                          </m:ctrlPr>
                        </m:dPr>
                        <m:e>
                          <m:sSup>
                            <m:sSupPr>
                              <m:ctrlPr>
                                <a:rPr lang="es-ES" b="0" i="1" smtClean="0">
                                  <a:solidFill>
                                    <a:srgbClr val="0C2B8E"/>
                                  </a:solidFill>
                                  <a:latin typeface="Cambria Math" panose="02040503050406030204" pitchFamily="18" charset="0"/>
                                </a:rPr>
                              </m:ctrlPr>
                            </m:sSupPr>
                            <m:e>
                              <m:eqArr>
                                <m:eqArrPr>
                                  <m:ctrlPr>
                                    <a:rPr lang="es-ES" b="0"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3</m:t>
                                  </m:r>
                                </m:e>
                                <m:e>
                                  <m:r>
                                    <a:rPr lang="es-ES" b="0" i="1" smtClean="0">
                                      <a:solidFill>
                                        <a:srgbClr val="0C2B8E"/>
                                      </a:solidFill>
                                      <a:latin typeface="Cambria Math" panose="02040503050406030204" pitchFamily="18" charset="0"/>
                                    </a:rPr>
                                    <m:t>0</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2</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12</m:t>
                                  </m:r>
                                </m:e>
                                <m:e>
                                  <m:r>
                                    <a:rPr lang="es-ES" b="0" i="1" smtClean="0">
                                      <a:solidFill>
                                        <a:srgbClr val="0C2B8E"/>
                                      </a:solidFill>
                                      <a:latin typeface="Cambria Math" panose="02040503050406030204" pitchFamily="18" charset="0"/>
                                    </a:rPr>
                                    <m:t>−4</m:t>
                                  </m:r>
                                </m:e>
                                <m:e>
                                  <m:r>
                                    <a:rPr lang="es-ES" b="0" i="1" smtClean="0">
                                      <a:solidFill>
                                        <a:srgbClr val="0C2B8E"/>
                                      </a:solidFill>
                                      <a:latin typeface="Cambria Math" panose="02040503050406030204" pitchFamily="18" charset="0"/>
                                    </a:rPr>
                                    <m:t>   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4</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6</m:t>
                                  </m:r>
                                </m:e>
                                <m:e>
                                  <m:r>
                                    <a:rPr lang="es-ES" b="0" i="1" smtClean="0">
                                      <a:solidFill>
                                        <a:srgbClr val="0C2B8E"/>
                                      </a:solidFill>
                                      <a:latin typeface="Cambria Math" panose="02040503050406030204" pitchFamily="18" charset="0"/>
                                    </a:rPr>
                                    <m:t>2</m:t>
                                  </m:r>
                                </m:e>
                                <m:e>
                                  <m:r>
                                    <a:rPr lang="es-ES" b="0" i="1" smtClean="0">
                                      <a:solidFill>
                                        <a:srgbClr val="0C2B8E"/>
                                      </a:solidFill>
                                      <a:latin typeface="Cambria Math" panose="02040503050406030204" pitchFamily="18" charset="0"/>
                                    </a:rPr>
                                    <m:t>1</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15</m:t>
                                  </m:r>
                                </m:e>
                                <m:e>
                                  <m:r>
                                    <a:rPr lang="es-ES" b="0" i="1" smtClean="0">
                                      <a:solidFill>
                                        <a:srgbClr val="0C2B8E"/>
                                      </a:solidFill>
                                      <a:latin typeface="Cambria Math" panose="02040503050406030204" pitchFamily="18" charset="0"/>
                                    </a:rPr>
                                    <m:t>−6</m:t>
                                  </m:r>
                                </m:e>
                                <m:e>
                                  <m:r>
                                    <a:rPr lang="es-ES" b="0" i="1" smtClean="0">
                                      <a:solidFill>
                                        <a:srgbClr val="0C2B8E"/>
                                      </a:solidFill>
                                      <a:latin typeface="Cambria Math" panose="02040503050406030204" pitchFamily="18" charset="0"/>
                                    </a:rPr>
                                    <m:t>   4</m:t>
                                  </m:r>
                                </m:e>
                              </m:eqArr>
                            </m:e>
                            <m:sup>
                              <m:r>
                                <a:rPr lang="es-ES" b="0" i="1" smtClean="0">
                                  <a:solidFill>
                                    <a:srgbClr val="0C2B8E"/>
                                  </a:solidFill>
                                  <a:latin typeface="Cambria Math" panose="02040503050406030204" pitchFamily="18" charset="0"/>
                                </a:rPr>
                                <m:t> </m:t>
                              </m:r>
                            </m:sup>
                          </m:sSup>
                        </m:e>
                      </m:d>
                    </m:oMath>
                  </m:oMathPara>
                </a14:m>
                <a:endParaRPr lang="es-ES">
                  <a:solidFill>
                    <a:srgbClr val="0C2B8E"/>
                  </a:solidFill>
                </a:endParaRPr>
              </a:p>
            </p:txBody>
          </p:sp>
        </mc:Choice>
        <mc:Fallback xmlns="">
          <p:sp>
            <p:nvSpPr>
              <p:cNvPr id="69" name="Retângulo 68">
                <a:extLst>
                  <a:ext uri="{FF2B5EF4-FFF2-40B4-BE49-F238E27FC236}">
                    <a16:creationId xmlns:a16="http://schemas.microsoft.com/office/drawing/2014/main" id="{CF7CFD5B-8D18-4949-9084-08BE715F3547}"/>
                  </a:ext>
                </a:extLst>
              </p:cNvPr>
              <p:cNvSpPr>
                <a:spLocks noRot="1" noChangeAspect="1" noMove="1" noResize="1" noEditPoints="1" noAdjustHandles="1" noChangeArrowheads="1" noChangeShapeType="1" noTextEdit="1"/>
              </p:cNvSpPr>
              <p:nvPr/>
            </p:nvSpPr>
            <p:spPr>
              <a:xfrm>
                <a:off x="8508463" y="5246027"/>
                <a:ext cx="2880084" cy="830548"/>
              </a:xfrm>
              <a:prstGeom prst="rect">
                <a:avLst/>
              </a:prstGeom>
              <a:blipFill>
                <a:blip r:embed="rId15"/>
                <a:stretch>
                  <a:fillRect/>
                </a:stretch>
              </a:blipFill>
            </p:spPr>
            <p:txBody>
              <a:bodyPr/>
              <a:lstStyle/>
              <a:p>
                <a:r>
                  <a:rPr lang="ca-ES">
                    <a:noFill/>
                  </a:rPr>
                  <a:t> </a:t>
                </a:r>
              </a:p>
            </p:txBody>
          </p:sp>
        </mc:Fallback>
      </mc:AlternateContent>
      <p:sp>
        <p:nvSpPr>
          <p:cNvPr id="70" name="Retângulo: Cantos Arredondados 69">
            <a:extLst>
              <a:ext uri="{FF2B5EF4-FFF2-40B4-BE49-F238E27FC236}">
                <a16:creationId xmlns:a16="http://schemas.microsoft.com/office/drawing/2014/main" id="{642B5B3C-F69A-4108-866F-B6A94BA6A14A}"/>
              </a:ext>
            </a:extLst>
          </p:cNvPr>
          <p:cNvSpPr/>
          <p:nvPr/>
        </p:nvSpPr>
        <p:spPr>
          <a:xfrm>
            <a:off x="8782259" y="5316814"/>
            <a:ext cx="2321170" cy="21497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Retângulo 70">
            <a:extLst>
              <a:ext uri="{FF2B5EF4-FFF2-40B4-BE49-F238E27FC236}">
                <a16:creationId xmlns:a16="http://schemas.microsoft.com/office/drawing/2014/main" id="{837887B7-6591-4700-8FD8-74D7A7EB9389}"/>
              </a:ext>
            </a:extLst>
          </p:cNvPr>
          <p:cNvSpPr/>
          <p:nvPr/>
        </p:nvSpPr>
        <p:spPr>
          <a:xfrm>
            <a:off x="9104122" y="6146791"/>
            <a:ext cx="1999300" cy="369332"/>
          </a:xfrm>
          <a:prstGeom prst="rect">
            <a:avLst/>
          </a:prstGeom>
        </p:spPr>
        <p:txBody>
          <a:bodyPr wrap="square">
            <a:spAutoFit/>
          </a:bodyPr>
          <a:lstStyle/>
          <a:p>
            <a:pPr algn="ctr"/>
            <a:r>
              <a:rPr lang="es-ES" b="1" dirty="0">
                <a:ln>
                  <a:solidFill>
                    <a:srgbClr val="F25E4F"/>
                  </a:solidFill>
                </a:ln>
                <a:solidFill>
                  <a:srgbClr val="0C2B8E"/>
                </a:solidFill>
              </a:rPr>
              <a:t>Matriz Escalonada</a:t>
            </a:r>
          </a:p>
        </p:txBody>
      </p:sp>
      <p:sp>
        <p:nvSpPr>
          <p:cNvPr id="78" name="Retângulo: Cantos Arredondados 77">
            <a:extLst>
              <a:ext uri="{FF2B5EF4-FFF2-40B4-BE49-F238E27FC236}">
                <a16:creationId xmlns:a16="http://schemas.microsoft.com/office/drawing/2014/main" id="{5311ED3A-B50A-4321-9840-DE4D8BDAF9FF}"/>
              </a:ext>
            </a:extLst>
          </p:cNvPr>
          <p:cNvSpPr/>
          <p:nvPr/>
        </p:nvSpPr>
        <p:spPr>
          <a:xfrm>
            <a:off x="8782259" y="5567300"/>
            <a:ext cx="2321170" cy="21497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Retângulo 78">
            <a:extLst>
              <a:ext uri="{FF2B5EF4-FFF2-40B4-BE49-F238E27FC236}">
                <a16:creationId xmlns:a16="http://schemas.microsoft.com/office/drawing/2014/main" id="{CA32B07B-CE08-4B78-ADD7-21518FDD8429}"/>
              </a:ext>
            </a:extLst>
          </p:cNvPr>
          <p:cNvSpPr/>
          <p:nvPr/>
        </p:nvSpPr>
        <p:spPr>
          <a:xfrm>
            <a:off x="8052128" y="4200678"/>
            <a:ext cx="1221071" cy="307777"/>
          </a:xfrm>
          <a:prstGeom prst="rect">
            <a:avLst/>
          </a:prstGeom>
        </p:spPr>
        <p:txBody>
          <a:bodyPr wrap="square">
            <a:spAutoFit/>
          </a:bodyPr>
          <a:lstStyle/>
          <a:p>
            <a:r>
              <a:rPr lang="es-ES" sz="1400" b="1" dirty="0">
                <a:solidFill>
                  <a:srgbClr val="F25E4F"/>
                </a:solidFill>
              </a:rPr>
              <a:t>Pivote</a:t>
            </a:r>
            <a:endParaRPr lang="es-ES" sz="1400" dirty="0">
              <a:solidFill>
                <a:srgbClr val="F25E4F"/>
              </a:solidFill>
            </a:endParaRPr>
          </a:p>
        </p:txBody>
      </p:sp>
      <p:sp>
        <p:nvSpPr>
          <p:cNvPr id="80" name="Oval 79">
            <a:extLst>
              <a:ext uri="{FF2B5EF4-FFF2-40B4-BE49-F238E27FC236}">
                <a16:creationId xmlns:a16="http://schemas.microsoft.com/office/drawing/2014/main" id="{6050BE68-2A1A-4782-B74A-5ADAB7795814}"/>
              </a:ext>
            </a:extLst>
          </p:cNvPr>
          <p:cNvSpPr/>
          <p:nvPr/>
        </p:nvSpPr>
        <p:spPr>
          <a:xfrm>
            <a:off x="10380425" y="5809287"/>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Retângulo 80">
            <a:extLst>
              <a:ext uri="{FF2B5EF4-FFF2-40B4-BE49-F238E27FC236}">
                <a16:creationId xmlns:a16="http://schemas.microsoft.com/office/drawing/2014/main" id="{D0EB0AEA-E298-477D-91AB-F1D398A4A125}"/>
              </a:ext>
            </a:extLst>
          </p:cNvPr>
          <p:cNvSpPr/>
          <p:nvPr/>
        </p:nvSpPr>
        <p:spPr>
          <a:xfrm>
            <a:off x="10254839" y="6111428"/>
            <a:ext cx="1221071" cy="307777"/>
          </a:xfrm>
          <a:prstGeom prst="rect">
            <a:avLst/>
          </a:prstGeom>
        </p:spPr>
        <p:txBody>
          <a:bodyPr wrap="square">
            <a:spAutoFit/>
          </a:bodyPr>
          <a:lstStyle/>
          <a:p>
            <a:r>
              <a:rPr lang="es-ES" sz="1400" b="1" dirty="0">
                <a:solidFill>
                  <a:srgbClr val="F25E4F"/>
                </a:solidFill>
              </a:rPr>
              <a:t>Pivote</a:t>
            </a:r>
            <a:endParaRPr lang="es-ES" sz="1400" dirty="0">
              <a:solidFill>
                <a:srgbClr val="F25E4F"/>
              </a:solidFill>
            </a:endParaRPr>
          </a:p>
        </p:txBody>
      </p:sp>
      <p:sp>
        <p:nvSpPr>
          <p:cNvPr id="82" name="Retângulo: Cantos Arredondados 81">
            <a:extLst>
              <a:ext uri="{FF2B5EF4-FFF2-40B4-BE49-F238E27FC236}">
                <a16:creationId xmlns:a16="http://schemas.microsoft.com/office/drawing/2014/main" id="{001C5174-0E70-4E67-81AA-92C002119460}"/>
              </a:ext>
            </a:extLst>
          </p:cNvPr>
          <p:cNvSpPr/>
          <p:nvPr/>
        </p:nvSpPr>
        <p:spPr>
          <a:xfrm>
            <a:off x="11103429" y="627816"/>
            <a:ext cx="789884" cy="239822"/>
          </a:xfrm>
          <a:prstGeom prst="roundRect">
            <a:avLst/>
          </a:prstGeom>
          <a:solidFill>
            <a:schemeClr val="accent5">
              <a:lumMod val="20000"/>
              <a:lumOff val="80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Retângulo: Cantos Arredondados 82">
            <a:extLst>
              <a:ext uri="{FF2B5EF4-FFF2-40B4-BE49-F238E27FC236}">
                <a16:creationId xmlns:a16="http://schemas.microsoft.com/office/drawing/2014/main" id="{4A69D34D-C787-4883-9EAC-413CF8E1425C}"/>
              </a:ext>
            </a:extLst>
          </p:cNvPr>
          <p:cNvSpPr/>
          <p:nvPr/>
        </p:nvSpPr>
        <p:spPr>
          <a:xfrm>
            <a:off x="8145078" y="900546"/>
            <a:ext cx="1229941" cy="291763"/>
          </a:xfrm>
          <a:prstGeom prst="roundRect">
            <a:avLst/>
          </a:prstGeom>
          <a:solidFill>
            <a:schemeClr val="accent5">
              <a:lumMod val="20000"/>
              <a:lumOff val="80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Freeform 23">
            <a:extLst>
              <a:ext uri="{FF2B5EF4-FFF2-40B4-BE49-F238E27FC236}">
                <a16:creationId xmlns:a16="http://schemas.microsoft.com/office/drawing/2014/main" id="{BF51320B-B7E7-425A-BA5A-6856AD928414}"/>
              </a:ext>
            </a:extLst>
          </p:cNvPr>
          <p:cNvSpPr>
            <a:spLocks noChangeAspect="1" noEditPoints="1"/>
          </p:cNvSpPr>
          <p:nvPr/>
        </p:nvSpPr>
        <p:spPr bwMode="auto">
          <a:xfrm>
            <a:off x="10836942" y="4613123"/>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es-ES"/>
          </a:p>
        </p:txBody>
      </p:sp>
      <p:sp>
        <p:nvSpPr>
          <p:cNvPr id="85" name="Retângulo: Cantos Arredondados 84">
            <a:extLst>
              <a:ext uri="{FF2B5EF4-FFF2-40B4-BE49-F238E27FC236}">
                <a16:creationId xmlns:a16="http://schemas.microsoft.com/office/drawing/2014/main" id="{E56730E6-5338-4C41-A8F2-C7FA34DA3213}"/>
              </a:ext>
            </a:extLst>
          </p:cNvPr>
          <p:cNvSpPr/>
          <p:nvPr/>
        </p:nvSpPr>
        <p:spPr>
          <a:xfrm>
            <a:off x="11103429" y="930679"/>
            <a:ext cx="779633" cy="302071"/>
          </a:xfrm>
          <a:prstGeom prst="round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Retângulo: Cantos Arredondados 85">
            <a:extLst>
              <a:ext uri="{FF2B5EF4-FFF2-40B4-BE49-F238E27FC236}">
                <a16:creationId xmlns:a16="http://schemas.microsoft.com/office/drawing/2014/main" id="{E815A061-AE17-4F6D-8F35-132136A4677E}"/>
              </a:ext>
            </a:extLst>
          </p:cNvPr>
          <p:cNvSpPr/>
          <p:nvPr/>
        </p:nvSpPr>
        <p:spPr>
          <a:xfrm>
            <a:off x="8145076" y="1221834"/>
            <a:ext cx="2192923" cy="273866"/>
          </a:xfrm>
          <a:prstGeom prst="round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tângulo 48">
            <a:extLst>
              <a:ext uri="{FF2B5EF4-FFF2-40B4-BE49-F238E27FC236}">
                <a16:creationId xmlns:a16="http://schemas.microsoft.com/office/drawing/2014/main" id="{7EF753E1-31C9-4735-ACBE-E688B4677BE1}"/>
              </a:ext>
            </a:extLst>
          </p:cNvPr>
          <p:cNvSpPr/>
          <p:nvPr/>
        </p:nvSpPr>
        <p:spPr>
          <a:xfrm>
            <a:off x="8084632" y="261467"/>
            <a:ext cx="3829264" cy="1323439"/>
          </a:xfrm>
          <a:prstGeom prst="rect">
            <a:avLst/>
          </a:prstGeom>
        </p:spPr>
        <p:txBody>
          <a:bodyPr wrap="square">
            <a:spAutoFit/>
          </a:bodyPr>
          <a:lstStyle/>
          <a:p>
            <a:pPr algn="just">
              <a:spcAft>
                <a:spcPts val="1200"/>
              </a:spcAft>
              <a:buClr>
                <a:srgbClr val="F25E4F"/>
              </a:buClr>
              <a:buSzPct val="120000"/>
            </a:pPr>
            <a:r>
              <a:rPr lang="es-ES" sz="2000" dirty="0">
                <a:solidFill>
                  <a:sysClr val="windowText" lastClr="000000"/>
                </a:solidFill>
              </a:rPr>
              <a:t>Aplique OEF para transformar la matriz siguiente primero en matriz escalonada y luego en forma escalonada reducida.</a:t>
            </a:r>
            <a:endParaRPr lang="es-ES" sz="2400" dirty="0">
              <a:solidFill>
                <a:sysClr val="windowText" lastClr="000000"/>
              </a:solidFill>
            </a:endParaRPr>
          </a:p>
        </p:txBody>
      </p:sp>
      <p:sp>
        <p:nvSpPr>
          <p:cNvPr id="87" name="Freeform 26">
            <a:extLst>
              <a:ext uri="{FF2B5EF4-FFF2-40B4-BE49-F238E27FC236}">
                <a16:creationId xmlns:a16="http://schemas.microsoft.com/office/drawing/2014/main" id="{E581E592-3BA2-4155-9F47-B320D128C900}"/>
              </a:ext>
            </a:extLst>
          </p:cNvPr>
          <p:cNvSpPr>
            <a:spLocks noChangeAspect="1" noEditPoints="1"/>
          </p:cNvSpPr>
          <p:nvPr/>
        </p:nvSpPr>
        <p:spPr bwMode="auto">
          <a:xfrm>
            <a:off x="9732106" y="1167468"/>
            <a:ext cx="396126" cy="622379"/>
          </a:xfrm>
          <a:custGeom>
            <a:avLst/>
            <a:gdLst>
              <a:gd name="T0" fmla="*/ 63 w 120"/>
              <a:gd name="T1" fmla="*/ 0 h 188"/>
              <a:gd name="T2" fmla="*/ 0 w 120"/>
              <a:gd name="T3" fmla="*/ 56 h 188"/>
              <a:gd name="T4" fmla="*/ 17 w 120"/>
              <a:gd name="T5" fmla="*/ 72 h 188"/>
              <a:gd name="T6" fmla="*/ 27 w 120"/>
              <a:gd name="T7" fmla="*/ 72 h 188"/>
              <a:gd name="T8" fmla="*/ 27 w 120"/>
              <a:gd name="T9" fmla="*/ 72 h 188"/>
              <a:gd name="T10" fmla="*/ 46 w 120"/>
              <a:gd name="T11" fmla="*/ 55 h 188"/>
              <a:gd name="T12" fmla="*/ 47 w 120"/>
              <a:gd name="T13" fmla="*/ 53 h 188"/>
              <a:gd name="T14" fmla="*/ 61 w 120"/>
              <a:gd name="T15" fmla="*/ 41 h 188"/>
              <a:gd name="T16" fmla="*/ 71 w 120"/>
              <a:gd name="T17" fmla="*/ 54 h 188"/>
              <a:gd name="T18" fmla="*/ 71 w 120"/>
              <a:gd name="T19" fmla="*/ 54 h 188"/>
              <a:gd name="T20" fmla="*/ 63 w 120"/>
              <a:gd name="T21" fmla="*/ 68 h 188"/>
              <a:gd name="T22" fmla="*/ 36 w 120"/>
              <a:gd name="T23" fmla="*/ 118 h 188"/>
              <a:gd name="T24" fmla="*/ 41 w 120"/>
              <a:gd name="T25" fmla="*/ 131 h 188"/>
              <a:gd name="T26" fmla="*/ 52 w 120"/>
              <a:gd name="T27" fmla="*/ 136 h 188"/>
              <a:gd name="T28" fmla="*/ 63 w 120"/>
              <a:gd name="T29" fmla="*/ 136 h 188"/>
              <a:gd name="T30" fmla="*/ 80 w 120"/>
              <a:gd name="T31" fmla="*/ 121 h 188"/>
              <a:gd name="T32" fmla="*/ 80 w 120"/>
              <a:gd name="T33" fmla="*/ 119 h 188"/>
              <a:gd name="T34" fmla="*/ 88 w 120"/>
              <a:gd name="T35" fmla="*/ 105 h 188"/>
              <a:gd name="T36" fmla="*/ 92 w 120"/>
              <a:gd name="T37" fmla="*/ 101 h 188"/>
              <a:gd name="T38" fmla="*/ 120 w 120"/>
              <a:gd name="T39" fmla="*/ 53 h 188"/>
              <a:gd name="T40" fmla="*/ 63 w 120"/>
              <a:gd name="T41" fmla="*/ 0 h 188"/>
              <a:gd name="T42" fmla="*/ 80 w 120"/>
              <a:gd name="T43" fmla="*/ 96 h 188"/>
              <a:gd name="T44" fmla="*/ 68 w 120"/>
              <a:gd name="T45" fmla="*/ 119 h 188"/>
              <a:gd name="T46" fmla="*/ 63 w 120"/>
              <a:gd name="T47" fmla="*/ 124 h 188"/>
              <a:gd name="T48" fmla="*/ 52 w 120"/>
              <a:gd name="T49" fmla="*/ 124 h 188"/>
              <a:gd name="T50" fmla="*/ 48 w 120"/>
              <a:gd name="T51" fmla="*/ 118 h 188"/>
              <a:gd name="T52" fmla="*/ 70 w 120"/>
              <a:gd name="T53" fmla="*/ 77 h 188"/>
              <a:gd name="T54" fmla="*/ 83 w 120"/>
              <a:gd name="T55" fmla="*/ 53 h 188"/>
              <a:gd name="T56" fmla="*/ 61 w 120"/>
              <a:gd name="T57" fmla="*/ 29 h 188"/>
              <a:gd name="T58" fmla="*/ 61 w 120"/>
              <a:gd name="T59" fmla="*/ 29 h 188"/>
              <a:gd name="T60" fmla="*/ 34 w 120"/>
              <a:gd name="T61" fmla="*/ 53 h 188"/>
              <a:gd name="T62" fmla="*/ 27 w 120"/>
              <a:gd name="T63" fmla="*/ 60 h 188"/>
              <a:gd name="T64" fmla="*/ 27 w 120"/>
              <a:gd name="T65" fmla="*/ 60 h 188"/>
              <a:gd name="T66" fmla="*/ 17 w 120"/>
              <a:gd name="T67" fmla="*/ 60 h 188"/>
              <a:gd name="T68" fmla="*/ 12 w 120"/>
              <a:gd name="T69" fmla="*/ 56 h 188"/>
              <a:gd name="T70" fmla="*/ 63 w 120"/>
              <a:gd name="T71" fmla="*/ 12 h 188"/>
              <a:gd name="T72" fmla="*/ 108 w 120"/>
              <a:gd name="T73" fmla="*/ 53 h 188"/>
              <a:gd name="T74" fmla="*/ 80 w 120"/>
              <a:gd name="T75" fmla="*/ 96 h 188"/>
              <a:gd name="T76" fmla="*/ 80 w 120"/>
              <a:gd name="T77" fmla="*/ 161 h 188"/>
              <a:gd name="T78" fmla="*/ 67 w 120"/>
              <a:gd name="T79" fmla="*/ 144 h 188"/>
              <a:gd name="T80" fmla="*/ 66 w 120"/>
              <a:gd name="T81" fmla="*/ 144 h 188"/>
              <a:gd name="T82" fmla="*/ 49 w 120"/>
              <a:gd name="T83" fmla="*/ 144 h 188"/>
              <a:gd name="T84" fmla="*/ 37 w 120"/>
              <a:gd name="T85" fmla="*/ 149 h 188"/>
              <a:gd name="T86" fmla="*/ 32 w 120"/>
              <a:gd name="T87" fmla="*/ 162 h 188"/>
              <a:gd name="T88" fmla="*/ 32 w 120"/>
              <a:gd name="T89" fmla="*/ 172 h 188"/>
              <a:gd name="T90" fmla="*/ 49 w 120"/>
              <a:gd name="T91" fmla="*/ 188 h 188"/>
              <a:gd name="T92" fmla="*/ 49 w 120"/>
              <a:gd name="T93" fmla="*/ 188 h 188"/>
              <a:gd name="T94" fmla="*/ 49 w 120"/>
              <a:gd name="T95" fmla="*/ 188 h 188"/>
              <a:gd name="T96" fmla="*/ 64 w 120"/>
              <a:gd name="T97" fmla="*/ 188 h 188"/>
              <a:gd name="T98" fmla="*/ 76 w 120"/>
              <a:gd name="T99" fmla="*/ 182 h 188"/>
              <a:gd name="T100" fmla="*/ 80 w 120"/>
              <a:gd name="T101" fmla="*/ 171 h 188"/>
              <a:gd name="T102" fmla="*/ 80 w 120"/>
              <a:gd name="T103" fmla="*/ 161 h 188"/>
              <a:gd name="T104" fmla="*/ 64 w 120"/>
              <a:gd name="T105" fmla="*/ 176 h 188"/>
              <a:gd name="T106" fmla="*/ 49 w 120"/>
              <a:gd name="T107" fmla="*/ 176 h 188"/>
              <a:gd name="T108" fmla="*/ 49 w 120"/>
              <a:gd name="T109" fmla="*/ 176 h 188"/>
              <a:gd name="T110" fmla="*/ 44 w 120"/>
              <a:gd name="T111" fmla="*/ 172 h 188"/>
              <a:gd name="T112" fmla="*/ 44 w 120"/>
              <a:gd name="T113" fmla="*/ 162 h 188"/>
              <a:gd name="T114" fmla="*/ 49 w 120"/>
              <a:gd name="T115" fmla="*/ 156 h 188"/>
              <a:gd name="T116" fmla="*/ 64 w 120"/>
              <a:gd name="T117" fmla="*/ 156 h 188"/>
              <a:gd name="T118" fmla="*/ 68 w 120"/>
              <a:gd name="T119" fmla="*/ 161 h 188"/>
              <a:gd name="T120" fmla="*/ 68 w 120"/>
              <a:gd name="T121" fmla="*/ 171 h 188"/>
              <a:gd name="T122" fmla="*/ 64 w 120"/>
              <a:gd name="T123" fmla="*/ 17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88">
                <a:moveTo>
                  <a:pt x="63" y="0"/>
                </a:moveTo>
                <a:cubicBezTo>
                  <a:pt x="23" y="0"/>
                  <a:pt x="0" y="19"/>
                  <a:pt x="0" y="56"/>
                </a:cubicBezTo>
                <a:cubicBezTo>
                  <a:pt x="0" y="64"/>
                  <a:pt x="6" y="72"/>
                  <a:pt x="17" y="72"/>
                </a:cubicBezTo>
                <a:cubicBezTo>
                  <a:pt x="27" y="72"/>
                  <a:pt x="27" y="72"/>
                  <a:pt x="27" y="72"/>
                </a:cubicBezTo>
                <a:cubicBezTo>
                  <a:pt x="27" y="72"/>
                  <a:pt x="27" y="72"/>
                  <a:pt x="27" y="72"/>
                </a:cubicBezTo>
                <a:cubicBezTo>
                  <a:pt x="35" y="72"/>
                  <a:pt x="44" y="67"/>
                  <a:pt x="46" y="55"/>
                </a:cubicBezTo>
                <a:cubicBezTo>
                  <a:pt x="46" y="54"/>
                  <a:pt x="46" y="54"/>
                  <a:pt x="47" y="53"/>
                </a:cubicBezTo>
                <a:cubicBezTo>
                  <a:pt x="48" y="44"/>
                  <a:pt x="49" y="41"/>
                  <a:pt x="61" y="41"/>
                </a:cubicBezTo>
                <a:cubicBezTo>
                  <a:pt x="65" y="41"/>
                  <a:pt x="71" y="43"/>
                  <a:pt x="71" y="54"/>
                </a:cubicBezTo>
                <a:cubicBezTo>
                  <a:pt x="71" y="54"/>
                  <a:pt x="71" y="54"/>
                  <a:pt x="71" y="54"/>
                </a:cubicBezTo>
                <a:cubicBezTo>
                  <a:pt x="71" y="56"/>
                  <a:pt x="71" y="61"/>
                  <a:pt x="63" y="68"/>
                </a:cubicBezTo>
                <a:cubicBezTo>
                  <a:pt x="43" y="82"/>
                  <a:pt x="36" y="95"/>
                  <a:pt x="36" y="118"/>
                </a:cubicBezTo>
                <a:cubicBezTo>
                  <a:pt x="36" y="120"/>
                  <a:pt x="36" y="126"/>
                  <a:pt x="41" y="131"/>
                </a:cubicBezTo>
                <a:cubicBezTo>
                  <a:pt x="44" y="134"/>
                  <a:pt x="48" y="136"/>
                  <a:pt x="52" y="136"/>
                </a:cubicBezTo>
                <a:cubicBezTo>
                  <a:pt x="63" y="136"/>
                  <a:pt x="63" y="136"/>
                  <a:pt x="63" y="136"/>
                </a:cubicBezTo>
                <a:cubicBezTo>
                  <a:pt x="71" y="136"/>
                  <a:pt x="78" y="131"/>
                  <a:pt x="80" y="121"/>
                </a:cubicBezTo>
                <a:cubicBezTo>
                  <a:pt x="80" y="120"/>
                  <a:pt x="80" y="120"/>
                  <a:pt x="80" y="119"/>
                </a:cubicBezTo>
                <a:cubicBezTo>
                  <a:pt x="81" y="114"/>
                  <a:pt x="81" y="111"/>
                  <a:pt x="88" y="105"/>
                </a:cubicBezTo>
                <a:cubicBezTo>
                  <a:pt x="89" y="104"/>
                  <a:pt x="91" y="103"/>
                  <a:pt x="92" y="101"/>
                </a:cubicBezTo>
                <a:cubicBezTo>
                  <a:pt x="103" y="93"/>
                  <a:pt x="120" y="80"/>
                  <a:pt x="120" y="53"/>
                </a:cubicBezTo>
                <a:cubicBezTo>
                  <a:pt x="120" y="24"/>
                  <a:pt x="105" y="0"/>
                  <a:pt x="63" y="0"/>
                </a:cubicBezTo>
                <a:close/>
                <a:moveTo>
                  <a:pt x="80" y="96"/>
                </a:moveTo>
                <a:cubicBezTo>
                  <a:pt x="69" y="106"/>
                  <a:pt x="69" y="114"/>
                  <a:pt x="68" y="119"/>
                </a:cubicBezTo>
                <a:cubicBezTo>
                  <a:pt x="67" y="124"/>
                  <a:pt x="63" y="124"/>
                  <a:pt x="63" y="124"/>
                </a:cubicBezTo>
                <a:cubicBezTo>
                  <a:pt x="63" y="124"/>
                  <a:pt x="57" y="124"/>
                  <a:pt x="52" y="124"/>
                </a:cubicBezTo>
                <a:cubicBezTo>
                  <a:pt x="48" y="124"/>
                  <a:pt x="48" y="118"/>
                  <a:pt x="48" y="118"/>
                </a:cubicBezTo>
                <a:cubicBezTo>
                  <a:pt x="48" y="97"/>
                  <a:pt x="55" y="89"/>
                  <a:pt x="70" y="77"/>
                </a:cubicBezTo>
                <a:cubicBezTo>
                  <a:pt x="85" y="66"/>
                  <a:pt x="83" y="53"/>
                  <a:pt x="83" y="53"/>
                </a:cubicBezTo>
                <a:cubicBezTo>
                  <a:pt x="82" y="29"/>
                  <a:pt x="62" y="29"/>
                  <a:pt x="61" y="29"/>
                </a:cubicBezTo>
                <a:cubicBezTo>
                  <a:pt x="61" y="29"/>
                  <a:pt x="61" y="29"/>
                  <a:pt x="61" y="29"/>
                </a:cubicBezTo>
                <a:cubicBezTo>
                  <a:pt x="37" y="29"/>
                  <a:pt x="36" y="45"/>
                  <a:pt x="34" y="53"/>
                </a:cubicBezTo>
                <a:cubicBezTo>
                  <a:pt x="33" y="60"/>
                  <a:pt x="28" y="60"/>
                  <a:pt x="27" y="60"/>
                </a:cubicBezTo>
                <a:cubicBezTo>
                  <a:pt x="27" y="60"/>
                  <a:pt x="27" y="60"/>
                  <a:pt x="27" y="60"/>
                </a:cubicBezTo>
                <a:cubicBezTo>
                  <a:pt x="17" y="60"/>
                  <a:pt x="17" y="60"/>
                  <a:pt x="17" y="60"/>
                </a:cubicBezTo>
                <a:cubicBezTo>
                  <a:pt x="12" y="60"/>
                  <a:pt x="12" y="56"/>
                  <a:pt x="12" y="56"/>
                </a:cubicBezTo>
                <a:cubicBezTo>
                  <a:pt x="12" y="25"/>
                  <a:pt x="30" y="12"/>
                  <a:pt x="63" y="12"/>
                </a:cubicBezTo>
                <a:cubicBezTo>
                  <a:pt x="95" y="12"/>
                  <a:pt x="108" y="28"/>
                  <a:pt x="108" y="53"/>
                </a:cubicBezTo>
                <a:cubicBezTo>
                  <a:pt x="108" y="77"/>
                  <a:pt x="91" y="87"/>
                  <a:pt x="80" y="96"/>
                </a:cubicBezTo>
                <a:close/>
                <a:moveTo>
                  <a:pt x="80" y="161"/>
                </a:moveTo>
                <a:cubicBezTo>
                  <a:pt x="80" y="151"/>
                  <a:pt x="73" y="146"/>
                  <a:pt x="67" y="144"/>
                </a:cubicBezTo>
                <a:cubicBezTo>
                  <a:pt x="66" y="144"/>
                  <a:pt x="66" y="144"/>
                  <a:pt x="66" y="144"/>
                </a:cubicBezTo>
                <a:cubicBezTo>
                  <a:pt x="49" y="144"/>
                  <a:pt x="49" y="144"/>
                  <a:pt x="49" y="144"/>
                </a:cubicBezTo>
                <a:cubicBezTo>
                  <a:pt x="44" y="144"/>
                  <a:pt x="40" y="146"/>
                  <a:pt x="37" y="149"/>
                </a:cubicBezTo>
                <a:cubicBezTo>
                  <a:pt x="32" y="154"/>
                  <a:pt x="32" y="159"/>
                  <a:pt x="32" y="162"/>
                </a:cubicBezTo>
                <a:cubicBezTo>
                  <a:pt x="32" y="164"/>
                  <a:pt x="32" y="168"/>
                  <a:pt x="32" y="172"/>
                </a:cubicBezTo>
                <a:cubicBezTo>
                  <a:pt x="32" y="181"/>
                  <a:pt x="39" y="188"/>
                  <a:pt x="49" y="188"/>
                </a:cubicBezTo>
                <a:cubicBezTo>
                  <a:pt x="49" y="188"/>
                  <a:pt x="49" y="188"/>
                  <a:pt x="49" y="188"/>
                </a:cubicBezTo>
                <a:cubicBezTo>
                  <a:pt x="49" y="188"/>
                  <a:pt x="49" y="188"/>
                  <a:pt x="49" y="188"/>
                </a:cubicBezTo>
                <a:cubicBezTo>
                  <a:pt x="64" y="188"/>
                  <a:pt x="64" y="188"/>
                  <a:pt x="64" y="188"/>
                </a:cubicBezTo>
                <a:cubicBezTo>
                  <a:pt x="69" y="188"/>
                  <a:pt x="73" y="186"/>
                  <a:pt x="76" y="182"/>
                </a:cubicBezTo>
                <a:cubicBezTo>
                  <a:pt x="80" y="178"/>
                  <a:pt x="80" y="174"/>
                  <a:pt x="80" y="171"/>
                </a:cubicBezTo>
                <a:lnTo>
                  <a:pt x="80" y="161"/>
                </a:lnTo>
                <a:close/>
                <a:moveTo>
                  <a:pt x="64" y="176"/>
                </a:moveTo>
                <a:cubicBezTo>
                  <a:pt x="58" y="176"/>
                  <a:pt x="49" y="176"/>
                  <a:pt x="49" y="176"/>
                </a:cubicBezTo>
                <a:cubicBezTo>
                  <a:pt x="49" y="176"/>
                  <a:pt x="49" y="176"/>
                  <a:pt x="49" y="176"/>
                </a:cubicBezTo>
                <a:cubicBezTo>
                  <a:pt x="48" y="176"/>
                  <a:pt x="44" y="176"/>
                  <a:pt x="44" y="172"/>
                </a:cubicBezTo>
                <a:cubicBezTo>
                  <a:pt x="44" y="167"/>
                  <a:pt x="44" y="162"/>
                  <a:pt x="44" y="162"/>
                </a:cubicBezTo>
                <a:cubicBezTo>
                  <a:pt x="44" y="162"/>
                  <a:pt x="44" y="156"/>
                  <a:pt x="49" y="156"/>
                </a:cubicBezTo>
                <a:cubicBezTo>
                  <a:pt x="54" y="156"/>
                  <a:pt x="64" y="156"/>
                  <a:pt x="64" y="156"/>
                </a:cubicBezTo>
                <a:cubicBezTo>
                  <a:pt x="64" y="156"/>
                  <a:pt x="68" y="157"/>
                  <a:pt x="68" y="161"/>
                </a:cubicBezTo>
                <a:cubicBezTo>
                  <a:pt x="68" y="165"/>
                  <a:pt x="68" y="171"/>
                  <a:pt x="68" y="171"/>
                </a:cubicBezTo>
                <a:cubicBezTo>
                  <a:pt x="68" y="171"/>
                  <a:pt x="69" y="176"/>
                  <a:pt x="64" y="176"/>
                </a:cubicBezTo>
                <a:close/>
              </a:path>
            </a:pathLst>
          </a:custGeom>
          <a:solidFill>
            <a:schemeClr val="accent2">
              <a:lumMod val="40000"/>
              <a:lumOff val="60000"/>
            </a:schemeClr>
          </a:solidFill>
          <a:ln>
            <a:solidFill>
              <a:schemeClr val="accent2">
                <a:lumMod val="75000"/>
              </a:schemeClr>
            </a:solidFill>
          </a:ln>
        </p:spPr>
        <p:txBody>
          <a:bodyPr vert="horz" wrap="square" lIns="91440" tIns="45720" rIns="91440" bIns="45720" numCol="1" anchor="t" anchorCtr="0" compatLnSpc="1">
            <a:prstTxWarp prst="textNoShape">
              <a:avLst/>
            </a:prstTxWarp>
          </a:bodyPr>
          <a:lstStyle/>
          <a:p>
            <a:endParaRPr lang="es-ES"/>
          </a:p>
        </p:txBody>
      </p:sp>
      <p:sp>
        <p:nvSpPr>
          <p:cNvPr id="89" name="Retângulo 88">
            <a:extLst>
              <a:ext uri="{FF2B5EF4-FFF2-40B4-BE49-F238E27FC236}">
                <a16:creationId xmlns:a16="http://schemas.microsoft.com/office/drawing/2014/main" id="{7459584E-E4A8-476C-BD81-9F920ECFF624}"/>
              </a:ext>
            </a:extLst>
          </p:cNvPr>
          <p:cNvSpPr/>
          <p:nvPr/>
        </p:nvSpPr>
        <p:spPr>
          <a:xfrm>
            <a:off x="2118515" y="3495447"/>
            <a:ext cx="5759195" cy="873403"/>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90" name="Retângulo 89">
            <a:extLst>
              <a:ext uri="{FF2B5EF4-FFF2-40B4-BE49-F238E27FC236}">
                <a16:creationId xmlns:a16="http://schemas.microsoft.com/office/drawing/2014/main" id="{3E03291A-74C7-4D36-8379-E36142011028}"/>
              </a:ext>
            </a:extLst>
          </p:cNvPr>
          <p:cNvSpPr/>
          <p:nvPr/>
        </p:nvSpPr>
        <p:spPr>
          <a:xfrm>
            <a:off x="2102597" y="3415661"/>
            <a:ext cx="5796691" cy="1015663"/>
          </a:xfrm>
          <a:prstGeom prst="rect">
            <a:avLst/>
          </a:prstGeom>
        </p:spPr>
        <p:txBody>
          <a:bodyPr wrap="square">
            <a:spAutoFit/>
          </a:bodyPr>
          <a:lstStyle/>
          <a:p>
            <a:pPr algn="just">
              <a:spcAft>
                <a:spcPts val="1200"/>
              </a:spcAft>
              <a:buClr>
                <a:srgbClr val="F25E4F"/>
              </a:buClr>
              <a:buSzPct val="120000"/>
            </a:pPr>
            <a:r>
              <a:rPr lang="es-ES" sz="2000" dirty="0">
                <a:solidFill>
                  <a:sysClr val="windowText" lastClr="000000"/>
                </a:solidFill>
              </a:rPr>
              <a:t>Como queremos la </a:t>
            </a:r>
            <a:r>
              <a:rPr lang="es-ES" sz="2000" b="1" dirty="0">
                <a:solidFill>
                  <a:sysClr val="windowText" lastClr="000000"/>
                </a:solidFill>
              </a:rPr>
              <a:t>forma escalonada reducida</a:t>
            </a:r>
            <a:r>
              <a:rPr lang="es-ES" sz="2000" dirty="0">
                <a:solidFill>
                  <a:sysClr val="windowText" lastClr="000000"/>
                </a:solidFill>
              </a:rPr>
              <a:t>, tenemos que definir el </a:t>
            </a:r>
            <a:r>
              <a:rPr lang="es-ES" sz="2000" b="1" dirty="0">
                <a:solidFill>
                  <a:sysClr val="windowText" lastClr="000000"/>
                </a:solidFill>
              </a:rPr>
              <a:t>quinto paso</a:t>
            </a:r>
            <a:r>
              <a:rPr lang="es-ES" sz="2000" dirty="0">
                <a:solidFill>
                  <a:sysClr val="windowText" lastClr="000000"/>
                </a:solidFill>
              </a:rPr>
              <a:t>, </a:t>
            </a:r>
            <a:r>
              <a:rPr lang="es-ES" sz="2000" i="1" u="sng" dirty="0">
                <a:solidFill>
                  <a:sysClr val="windowText" lastClr="000000"/>
                </a:solidFill>
              </a:rPr>
              <a:t>repitiéndolo las veces que sea necesario</a:t>
            </a:r>
            <a:r>
              <a:rPr lang="es-ES" sz="2000" dirty="0">
                <a:solidFill>
                  <a:sysClr val="windowText" lastClr="000000"/>
                </a:solidFill>
              </a:rPr>
              <a:t>.</a:t>
            </a:r>
            <a:endParaRPr lang="es-ES" sz="2400" dirty="0">
              <a:solidFill>
                <a:sysClr val="windowText" lastClr="000000"/>
              </a:solidFill>
            </a:endParaRPr>
          </a:p>
        </p:txBody>
      </p:sp>
      <p:sp>
        <p:nvSpPr>
          <p:cNvPr id="73" name="Retângulo: Cantos Arredondados 17">
            <a:hlinkClick r:id="rId16" action="ppaction://hlinksldjump"/>
            <a:extLst>
              <a:ext uri="{FF2B5EF4-FFF2-40B4-BE49-F238E27FC236}">
                <a16:creationId xmlns:a16="http://schemas.microsoft.com/office/drawing/2014/main" id="{911BDBC9-4424-43E0-BE37-DB9456065A29}"/>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2. </a:t>
            </a:r>
            <a:r>
              <a:rPr lang="es-ES" b="1">
                <a:solidFill>
                  <a:schemeClr val="tx1"/>
                </a:solidFill>
              </a:rPr>
              <a:t>Forma Escalonada</a:t>
            </a:r>
          </a:p>
          <a:p>
            <a:pPr algn="ctr"/>
            <a:r>
              <a:rPr lang="es-ES" b="1">
                <a:solidFill>
                  <a:schemeClr val="tx1"/>
                </a:solidFill>
              </a:rPr>
              <a:t>Reducida</a:t>
            </a:r>
          </a:p>
        </p:txBody>
      </p:sp>
    </p:spTree>
    <p:extLst>
      <p:ext uri="{BB962C8B-B14F-4D97-AF65-F5344CB8AC3E}">
        <p14:creationId xmlns:p14="http://schemas.microsoft.com/office/powerpoint/2010/main" val="411701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20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1250"/>
                                        <p:tgtEl>
                                          <p:spTgt spid="71"/>
                                        </p:tgtEl>
                                      </p:cBhvr>
                                    </p:animEffect>
                                  </p:childTnLst>
                                </p:cTn>
                              </p:par>
                              <p:par>
                                <p:cTn id="11" presetID="10" presetClass="exit" presetSubtype="0" fill="hold" grpId="0" nodeType="withEffect">
                                  <p:stCondLst>
                                    <p:cond delay="0"/>
                                  </p:stCondLst>
                                  <p:childTnLst>
                                    <p:animEffect transition="out" filter="fade">
                                      <p:cBhvr>
                                        <p:cTn id="12" dur="1000"/>
                                        <p:tgtEl>
                                          <p:spTgt spid="70"/>
                                        </p:tgtEl>
                                      </p:cBhvr>
                                    </p:animEffect>
                                    <p:set>
                                      <p:cBhvr>
                                        <p:cTn id="13" dur="1" fill="hold">
                                          <p:stCondLst>
                                            <p:cond delay="999"/>
                                          </p:stCondLst>
                                        </p:cTn>
                                        <p:tgtEl>
                                          <p:spTgt spid="7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81"/>
                                        </p:tgtEl>
                                      </p:cBhvr>
                                    </p:animEffect>
                                    <p:set>
                                      <p:cBhvr>
                                        <p:cTn id="16" dur="1" fill="hold">
                                          <p:stCondLst>
                                            <p:cond delay="999"/>
                                          </p:stCondLst>
                                        </p:cTn>
                                        <p:tgtEl>
                                          <p:spTgt spid="8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78"/>
                                        </p:tgtEl>
                                      </p:cBhvr>
                                    </p:animEffect>
                                    <p:set>
                                      <p:cBhvr>
                                        <p:cTn id="19" dur="1" fill="hold">
                                          <p:stCondLst>
                                            <p:cond delay="999"/>
                                          </p:stCondLst>
                                        </p:cTn>
                                        <p:tgtEl>
                                          <p:spTgt spid="7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80"/>
                                        </p:tgtEl>
                                      </p:cBhvr>
                                    </p:animEffect>
                                    <p:set>
                                      <p:cBhvr>
                                        <p:cTn id="22" dur="1" fill="hold">
                                          <p:stCondLst>
                                            <p:cond delay="999"/>
                                          </p:stCondLst>
                                        </p:cTn>
                                        <p:tgtEl>
                                          <p:spTgt spid="80"/>
                                        </p:tgtEl>
                                        <p:attrNameLst>
                                          <p:attrName>style.visibility</p:attrName>
                                        </p:attrNameLst>
                                      </p:cBhvr>
                                      <p:to>
                                        <p:strVal val="hidden"/>
                                      </p:to>
                                    </p:set>
                                  </p:childTnLst>
                                </p:cTn>
                              </p:par>
                              <p:par>
                                <p:cTn id="23" presetID="10" presetClass="entr" presetSubtype="0" fill="hold" grpId="0" nodeType="withEffect">
                                  <p:stCondLst>
                                    <p:cond delay="50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1000"/>
                                        <p:tgtEl>
                                          <p:spTgt spid="8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1000"/>
                                        <p:tgtEl>
                                          <p:spTgt spid="83"/>
                                        </p:tgtEl>
                                      </p:cBhvr>
                                    </p:animEffect>
                                  </p:childTnLst>
                                </p:cTn>
                              </p:par>
                              <p:par>
                                <p:cTn id="29" presetID="10" presetClass="exit" presetSubtype="0" fill="hold" grpId="0" nodeType="withEffect">
                                  <p:stCondLst>
                                    <p:cond delay="500"/>
                                  </p:stCondLst>
                                  <p:childTnLst>
                                    <p:animEffect transition="out" filter="fade">
                                      <p:cBhvr>
                                        <p:cTn id="30" dur="1000"/>
                                        <p:tgtEl>
                                          <p:spTgt spid="52"/>
                                        </p:tgtEl>
                                      </p:cBhvr>
                                    </p:animEffect>
                                    <p:set>
                                      <p:cBhvr>
                                        <p:cTn id="31" dur="1" fill="hold">
                                          <p:stCondLst>
                                            <p:cond delay="999"/>
                                          </p:stCondLst>
                                        </p:cTn>
                                        <p:tgtEl>
                                          <p:spTgt spid="52"/>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1000"/>
                                        <p:tgtEl>
                                          <p:spTgt spid="4"/>
                                        </p:tgtEl>
                                      </p:cBhvr>
                                    </p:animEffect>
                                    <p:set>
                                      <p:cBhvr>
                                        <p:cTn id="34" dur="1" fill="hold">
                                          <p:stCondLst>
                                            <p:cond delay="999"/>
                                          </p:stCondLst>
                                        </p:cTn>
                                        <p:tgtEl>
                                          <p:spTgt spid="4"/>
                                        </p:tgtEl>
                                        <p:attrNameLst>
                                          <p:attrName>style.visibility</p:attrName>
                                        </p:attrNameLst>
                                      </p:cBhvr>
                                      <p:to>
                                        <p:strVal val="hidden"/>
                                      </p:to>
                                    </p:set>
                                  </p:childTnLst>
                                </p:cTn>
                              </p:par>
                              <p:par>
                                <p:cTn id="35" presetID="10" presetClass="exit" presetSubtype="0" fill="hold" grpId="0" nodeType="withEffect">
                                  <p:stCondLst>
                                    <p:cond delay="500"/>
                                  </p:stCondLst>
                                  <p:childTnLst>
                                    <p:animEffect transition="out" filter="fade">
                                      <p:cBhvr>
                                        <p:cTn id="36" dur="1000"/>
                                        <p:tgtEl>
                                          <p:spTgt spid="54"/>
                                        </p:tgtEl>
                                      </p:cBhvr>
                                    </p:animEffect>
                                    <p:set>
                                      <p:cBhvr>
                                        <p:cTn id="37" dur="1" fill="hold">
                                          <p:stCondLst>
                                            <p:cond delay="999"/>
                                          </p:stCondLst>
                                        </p:cTn>
                                        <p:tgtEl>
                                          <p:spTgt spid="54"/>
                                        </p:tgtEl>
                                        <p:attrNameLst>
                                          <p:attrName>style.visibility</p:attrName>
                                        </p:attrNameLst>
                                      </p:cBhvr>
                                      <p:to>
                                        <p:strVal val="hidden"/>
                                      </p:to>
                                    </p:set>
                                  </p:childTnLst>
                                </p:cTn>
                              </p:par>
                              <p:par>
                                <p:cTn id="38" presetID="10" presetClass="exit" presetSubtype="0" fill="hold" grpId="0" nodeType="withEffect">
                                  <p:stCondLst>
                                    <p:cond delay="500"/>
                                  </p:stCondLst>
                                  <p:childTnLst>
                                    <p:animEffect transition="out" filter="fade">
                                      <p:cBhvr>
                                        <p:cTn id="39" dur="1000"/>
                                        <p:tgtEl>
                                          <p:spTgt spid="5"/>
                                        </p:tgtEl>
                                      </p:cBhvr>
                                    </p:animEffect>
                                    <p:set>
                                      <p:cBhvr>
                                        <p:cTn id="40" dur="1" fill="hold">
                                          <p:stCondLst>
                                            <p:cond delay="999"/>
                                          </p:stCondLst>
                                        </p:cTn>
                                        <p:tgtEl>
                                          <p:spTgt spid="5"/>
                                        </p:tgtEl>
                                        <p:attrNameLst>
                                          <p:attrName>style.visibility</p:attrName>
                                        </p:attrNameLst>
                                      </p:cBhvr>
                                      <p:to>
                                        <p:strVal val="hidden"/>
                                      </p:to>
                                    </p:set>
                                  </p:childTnLst>
                                </p:cTn>
                              </p:par>
                              <p:par>
                                <p:cTn id="41" presetID="10" presetClass="exit" presetSubtype="0" fill="hold" grpId="0" nodeType="withEffect">
                                  <p:stCondLst>
                                    <p:cond delay="500"/>
                                  </p:stCondLst>
                                  <p:childTnLst>
                                    <p:animEffect transition="out" filter="fade">
                                      <p:cBhvr>
                                        <p:cTn id="42" dur="1000"/>
                                        <p:tgtEl>
                                          <p:spTgt spid="56"/>
                                        </p:tgtEl>
                                      </p:cBhvr>
                                    </p:animEffect>
                                    <p:set>
                                      <p:cBhvr>
                                        <p:cTn id="43" dur="1" fill="hold">
                                          <p:stCondLst>
                                            <p:cond delay="999"/>
                                          </p:stCondLst>
                                        </p:cTn>
                                        <p:tgtEl>
                                          <p:spTgt spid="56"/>
                                        </p:tgtEl>
                                        <p:attrNameLst>
                                          <p:attrName>style.visibility</p:attrName>
                                        </p:attrNameLst>
                                      </p:cBhvr>
                                      <p:to>
                                        <p:strVal val="hidden"/>
                                      </p:to>
                                    </p:set>
                                  </p:childTnLst>
                                </p:cTn>
                              </p:par>
                              <p:par>
                                <p:cTn id="44" presetID="10" presetClass="exit" presetSubtype="0" fill="hold" grpId="0" nodeType="withEffect">
                                  <p:stCondLst>
                                    <p:cond delay="500"/>
                                  </p:stCondLst>
                                  <p:childTnLst>
                                    <p:animEffect transition="out" filter="fade">
                                      <p:cBhvr>
                                        <p:cTn id="45" dur="1000"/>
                                        <p:tgtEl>
                                          <p:spTgt spid="57"/>
                                        </p:tgtEl>
                                      </p:cBhvr>
                                    </p:animEffect>
                                    <p:set>
                                      <p:cBhvr>
                                        <p:cTn id="46" dur="1" fill="hold">
                                          <p:stCondLst>
                                            <p:cond delay="999"/>
                                          </p:stCondLst>
                                        </p:cTn>
                                        <p:tgtEl>
                                          <p:spTgt spid="57"/>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1000"/>
                                        <p:tgtEl>
                                          <p:spTgt spid="58"/>
                                        </p:tgtEl>
                                      </p:cBhvr>
                                    </p:animEffect>
                                    <p:set>
                                      <p:cBhvr>
                                        <p:cTn id="49" dur="1" fill="hold">
                                          <p:stCondLst>
                                            <p:cond delay="999"/>
                                          </p:stCondLst>
                                        </p:cTn>
                                        <p:tgtEl>
                                          <p:spTgt spid="58"/>
                                        </p:tgtEl>
                                        <p:attrNameLst>
                                          <p:attrName>style.visibility</p:attrName>
                                        </p:attrNameLst>
                                      </p:cBhvr>
                                      <p:to>
                                        <p:strVal val="hidden"/>
                                      </p:to>
                                    </p:set>
                                  </p:childTnLst>
                                </p:cTn>
                              </p:par>
                              <p:par>
                                <p:cTn id="50" presetID="10" presetClass="exit" presetSubtype="0" fill="hold" grpId="0" nodeType="withEffect">
                                  <p:stCondLst>
                                    <p:cond delay="500"/>
                                  </p:stCondLst>
                                  <p:childTnLst>
                                    <p:animEffect transition="out" filter="fade">
                                      <p:cBhvr>
                                        <p:cTn id="51" dur="1000"/>
                                        <p:tgtEl>
                                          <p:spTgt spid="60"/>
                                        </p:tgtEl>
                                      </p:cBhvr>
                                    </p:animEffect>
                                    <p:set>
                                      <p:cBhvr>
                                        <p:cTn id="52" dur="1" fill="hold">
                                          <p:stCondLst>
                                            <p:cond delay="999"/>
                                          </p:stCondLst>
                                        </p:cTn>
                                        <p:tgtEl>
                                          <p:spTgt spid="60"/>
                                        </p:tgtEl>
                                        <p:attrNameLst>
                                          <p:attrName>style.visibility</p:attrName>
                                        </p:attrNameLst>
                                      </p:cBhvr>
                                      <p:to>
                                        <p:strVal val="hidden"/>
                                      </p:to>
                                    </p:set>
                                  </p:childTnLst>
                                </p:cTn>
                              </p:par>
                              <p:par>
                                <p:cTn id="53" presetID="10" presetClass="exit" presetSubtype="0" fill="hold" grpId="0" nodeType="withEffect">
                                  <p:stCondLst>
                                    <p:cond delay="500"/>
                                  </p:stCondLst>
                                  <p:childTnLst>
                                    <p:animEffect transition="out" filter="fade">
                                      <p:cBhvr>
                                        <p:cTn id="54" dur="1000"/>
                                        <p:tgtEl>
                                          <p:spTgt spid="61"/>
                                        </p:tgtEl>
                                      </p:cBhvr>
                                    </p:animEffect>
                                    <p:set>
                                      <p:cBhvr>
                                        <p:cTn id="55" dur="1" fill="hold">
                                          <p:stCondLst>
                                            <p:cond delay="999"/>
                                          </p:stCondLst>
                                        </p:cTn>
                                        <p:tgtEl>
                                          <p:spTgt spid="61"/>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1000"/>
                                        <p:tgtEl>
                                          <p:spTgt spid="62"/>
                                        </p:tgtEl>
                                      </p:cBhvr>
                                    </p:animEffect>
                                    <p:set>
                                      <p:cBhvr>
                                        <p:cTn id="58" dur="1" fill="hold">
                                          <p:stCondLst>
                                            <p:cond delay="999"/>
                                          </p:stCondLst>
                                        </p:cTn>
                                        <p:tgtEl>
                                          <p:spTgt spid="62"/>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1000"/>
                                        <p:tgtEl>
                                          <p:spTgt spid="6"/>
                                        </p:tgtEl>
                                      </p:cBhvr>
                                    </p:animEffect>
                                    <p:set>
                                      <p:cBhvr>
                                        <p:cTn id="61" dur="1" fill="hold">
                                          <p:stCondLst>
                                            <p:cond delay="999"/>
                                          </p:stCondLst>
                                        </p:cTn>
                                        <p:tgtEl>
                                          <p:spTgt spid="6"/>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1000"/>
                                        <p:tgtEl>
                                          <p:spTgt spid="63"/>
                                        </p:tgtEl>
                                      </p:cBhvr>
                                    </p:animEffect>
                                    <p:set>
                                      <p:cBhvr>
                                        <p:cTn id="64" dur="1" fill="hold">
                                          <p:stCondLst>
                                            <p:cond delay="999"/>
                                          </p:stCondLst>
                                        </p:cTn>
                                        <p:tgtEl>
                                          <p:spTgt spid="63"/>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1000"/>
                                        <p:tgtEl>
                                          <p:spTgt spid="64"/>
                                        </p:tgtEl>
                                      </p:cBhvr>
                                    </p:animEffect>
                                    <p:set>
                                      <p:cBhvr>
                                        <p:cTn id="67" dur="1" fill="hold">
                                          <p:stCondLst>
                                            <p:cond delay="999"/>
                                          </p:stCondLst>
                                        </p:cTn>
                                        <p:tgtEl>
                                          <p:spTgt spid="64"/>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1000"/>
                                        <p:tgtEl>
                                          <p:spTgt spid="66"/>
                                        </p:tgtEl>
                                      </p:cBhvr>
                                    </p:animEffect>
                                    <p:set>
                                      <p:cBhvr>
                                        <p:cTn id="70" dur="1" fill="hold">
                                          <p:stCondLst>
                                            <p:cond delay="999"/>
                                          </p:stCondLst>
                                        </p:cTn>
                                        <p:tgtEl>
                                          <p:spTgt spid="66"/>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1000"/>
                                        <p:tgtEl>
                                          <p:spTgt spid="67"/>
                                        </p:tgtEl>
                                      </p:cBhvr>
                                    </p:animEffect>
                                    <p:set>
                                      <p:cBhvr>
                                        <p:cTn id="73" dur="1" fill="hold">
                                          <p:stCondLst>
                                            <p:cond delay="999"/>
                                          </p:stCondLst>
                                        </p:cTn>
                                        <p:tgtEl>
                                          <p:spTgt spid="67"/>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1000"/>
                                        <p:tgtEl>
                                          <p:spTgt spid="68"/>
                                        </p:tgtEl>
                                      </p:cBhvr>
                                    </p:animEffect>
                                    <p:set>
                                      <p:cBhvr>
                                        <p:cTn id="76" dur="1" fill="hold">
                                          <p:stCondLst>
                                            <p:cond delay="999"/>
                                          </p:stCondLst>
                                        </p:cTn>
                                        <p:tgtEl>
                                          <p:spTgt spid="68"/>
                                        </p:tgtEl>
                                        <p:attrNameLst>
                                          <p:attrName>style.visibility</p:attrName>
                                        </p:attrNameLst>
                                      </p:cBhvr>
                                      <p:to>
                                        <p:strVal val="hidden"/>
                                      </p:to>
                                    </p:set>
                                  </p:childTnLst>
                                </p:cTn>
                              </p:par>
                              <p:par>
                                <p:cTn id="77" presetID="10" presetClass="exit" presetSubtype="0" fill="hold" grpId="0" nodeType="withEffect">
                                  <p:stCondLst>
                                    <p:cond delay="500"/>
                                  </p:stCondLst>
                                  <p:childTnLst>
                                    <p:animEffect transition="out" filter="fade">
                                      <p:cBhvr>
                                        <p:cTn id="78" dur="1000"/>
                                        <p:tgtEl>
                                          <p:spTgt spid="79"/>
                                        </p:tgtEl>
                                      </p:cBhvr>
                                    </p:animEffect>
                                    <p:set>
                                      <p:cBhvr>
                                        <p:cTn id="79" dur="1" fill="hold">
                                          <p:stCondLst>
                                            <p:cond delay="999"/>
                                          </p:stCondLst>
                                        </p:cTn>
                                        <p:tgtEl>
                                          <p:spTgt spid="79"/>
                                        </p:tgtEl>
                                        <p:attrNameLst>
                                          <p:attrName>style.visibility</p:attrName>
                                        </p:attrNameLst>
                                      </p:cBhvr>
                                      <p:to>
                                        <p:strVal val="hidden"/>
                                      </p:to>
                                    </p:se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fade">
                                      <p:cBhvr>
                                        <p:cTn id="83" dur="500"/>
                                        <p:tgtEl>
                                          <p:spTgt spid="8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5"/>
                                        </p:tgtEl>
                                        <p:attrNameLst>
                                          <p:attrName>style.visibility</p:attrName>
                                        </p:attrNameLst>
                                      </p:cBhvr>
                                      <p:to>
                                        <p:strVal val="visible"/>
                                      </p:to>
                                    </p:set>
                                    <p:animEffect transition="in" filter="fade">
                                      <p:cBhvr>
                                        <p:cTn id="88" dur="1000"/>
                                        <p:tgtEl>
                                          <p:spTgt spid="85"/>
                                        </p:tgtEl>
                                      </p:cBhvr>
                                    </p:animEffect>
                                  </p:childTnLst>
                                </p:cTn>
                              </p:par>
                              <p:par>
                                <p:cTn id="89" presetID="10" presetClass="entr" presetSubtype="0" fill="hold" grpId="0" nodeType="withEffect">
                                  <p:stCondLst>
                                    <p:cond delay="500"/>
                                  </p:stCondLst>
                                  <p:childTnLst>
                                    <p:set>
                                      <p:cBhvr>
                                        <p:cTn id="90" dur="1" fill="hold">
                                          <p:stCondLst>
                                            <p:cond delay="0"/>
                                          </p:stCondLst>
                                        </p:cTn>
                                        <p:tgtEl>
                                          <p:spTgt spid="86"/>
                                        </p:tgtEl>
                                        <p:attrNameLst>
                                          <p:attrName>style.visibility</p:attrName>
                                        </p:attrNameLst>
                                      </p:cBhvr>
                                      <p:to>
                                        <p:strVal val="visible"/>
                                      </p:to>
                                    </p:set>
                                    <p:animEffect transition="in" filter="fade">
                                      <p:cBhvr>
                                        <p:cTn id="91" dur="1000"/>
                                        <p:tgtEl>
                                          <p:spTgt spid="86"/>
                                        </p:tgtEl>
                                      </p:cBhvr>
                                    </p:animEffect>
                                  </p:childTnLst>
                                </p:cTn>
                              </p:par>
                              <p:par>
                                <p:cTn id="92" presetID="10" presetClass="entr" presetSubtype="0" fill="hold" grpId="0" nodeType="withEffect">
                                  <p:stCondLst>
                                    <p:cond delay="500"/>
                                  </p:stCondLst>
                                  <p:childTnLst>
                                    <p:set>
                                      <p:cBhvr>
                                        <p:cTn id="93" dur="1" fill="hold">
                                          <p:stCondLst>
                                            <p:cond delay="0"/>
                                          </p:stCondLst>
                                        </p:cTn>
                                        <p:tgtEl>
                                          <p:spTgt spid="87"/>
                                        </p:tgtEl>
                                        <p:attrNameLst>
                                          <p:attrName>style.visibility</p:attrName>
                                        </p:attrNameLst>
                                      </p:cBhvr>
                                      <p:to>
                                        <p:strVal val="visible"/>
                                      </p:to>
                                    </p:set>
                                    <p:animEffect transition="in" filter="fade">
                                      <p:cBhvr>
                                        <p:cTn id="94" dur="1000"/>
                                        <p:tgtEl>
                                          <p:spTgt spid="87"/>
                                        </p:tgtEl>
                                      </p:cBhvr>
                                    </p:animEffect>
                                  </p:childTnLst>
                                </p:cTn>
                              </p:par>
                            </p:childTnLst>
                          </p:cTn>
                        </p:par>
                        <p:par>
                          <p:cTn id="95" fill="hold">
                            <p:stCondLst>
                              <p:cond delay="1500"/>
                            </p:stCondLst>
                            <p:childTnLst>
                              <p:par>
                                <p:cTn id="96" presetID="10" presetClass="exit" presetSubtype="0" fill="hold" grpId="1" nodeType="afterEffect">
                                  <p:stCondLst>
                                    <p:cond delay="0"/>
                                  </p:stCondLst>
                                  <p:childTnLst>
                                    <p:animEffect transition="out" filter="fade">
                                      <p:cBhvr>
                                        <p:cTn id="97" dur="500"/>
                                        <p:tgtEl>
                                          <p:spTgt spid="84"/>
                                        </p:tgtEl>
                                      </p:cBhvr>
                                    </p:animEffect>
                                    <p:set>
                                      <p:cBhvr>
                                        <p:cTn id="98" dur="1" fill="hold">
                                          <p:stCondLst>
                                            <p:cond delay="499"/>
                                          </p:stCondLst>
                                        </p:cTn>
                                        <p:tgtEl>
                                          <p:spTgt spid="8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71"/>
                                        </p:tgtEl>
                                      </p:cBhvr>
                                    </p:animEffect>
                                    <p:set>
                                      <p:cBhvr>
                                        <p:cTn id="101" dur="1" fill="hold">
                                          <p:stCondLst>
                                            <p:cond delay="499"/>
                                          </p:stCondLst>
                                        </p:cTn>
                                        <p:tgtEl>
                                          <p:spTgt spid="71"/>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89"/>
                                        </p:tgtEl>
                                        <p:attrNameLst>
                                          <p:attrName>style.visibility</p:attrName>
                                        </p:attrNameLst>
                                      </p:cBhvr>
                                      <p:to>
                                        <p:strVal val="visible"/>
                                      </p:to>
                                    </p:set>
                                    <p:animEffect transition="in" filter="fade">
                                      <p:cBhvr>
                                        <p:cTn id="106" dur="500"/>
                                        <p:tgtEl>
                                          <p:spTgt spid="8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fade">
                                      <p:cBhvr>
                                        <p:cTn id="109" dur="500"/>
                                        <p:tgtEl>
                                          <p:spTgt spid="90"/>
                                        </p:tgtEl>
                                      </p:cBhvr>
                                    </p:animEffect>
                                  </p:childTnLst>
                                </p:cTn>
                              </p:par>
                              <p:par>
                                <p:cTn id="110" presetID="10" presetClass="exit" presetSubtype="0" fill="hold" grpId="1" nodeType="withEffect">
                                  <p:stCondLst>
                                    <p:cond delay="0"/>
                                  </p:stCondLst>
                                  <p:childTnLst>
                                    <p:animEffect transition="out" filter="fade">
                                      <p:cBhvr>
                                        <p:cTn id="111" dur="1000"/>
                                        <p:tgtEl>
                                          <p:spTgt spid="82"/>
                                        </p:tgtEl>
                                      </p:cBhvr>
                                    </p:animEffect>
                                    <p:set>
                                      <p:cBhvr>
                                        <p:cTn id="112" dur="1" fill="hold">
                                          <p:stCondLst>
                                            <p:cond delay="999"/>
                                          </p:stCondLst>
                                        </p:cTn>
                                        <p:tgtEl>
                                          <p:spTgt spid="8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83"/>
                                        </p:tgtEl>
                                      </p:cBhvr>
                                    </p:animEffect>
                                    <p:set>
                                      <p:cBhvr>
                                        <p:cTn id="115" dur="1" fill="hold">
                                          <p:stCondLst>
                                            <p:cond delay="9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animBg="1"/>
      <p:bldP spid="54" grpId="0"/>
      <p:bldP spid="5" grpId="0"/>
      <p:bldP spid="56" grpId="0" animBg="1"/>
      <p:bldP spid="57" grpId="0"/>
      <p:bldP spid="58" grpId="0" animBg="1"/>
      <p:bldP spid="60" grpId="0" animBg="1"/>
      <p:bldP spid="61" grpId="0"/>
      <p:bldP spid="62" grpId="0"/>
      <p:bldP spid="6" grpId="0" animBg="1"/>
      <p:bldP spid="63" grpId="0"/>
      <p:bldP spid="64" grpId="0"/>
      <p:bldP spid="66" grpId="0" animBg="1"/>
      <p:bldP spid="67" grpId="0"/>
      <p:bldP spid="68" grpId="0" animBg="1"/>
      <p:bldP spid="70" grpId="0" animBg="1"/>
      <p:bldP spid="71" grpId="0"/>
      <p:bldP spid="71" grpId="1"/>
      <p:bldP spid="78" grpId="0" animBg="1"/>
      <p:bldP spid="79" grpId="0"/>
      <p:bldP spid="80" grpId="0" animBg="1"/>
      <p:bldP spid="81" grpId="0"/>
      <p:bldP spid="82" grpId="0" animBg="1"/>
      <p:bldP spid="82" grpId="1" animBg="1"/>
      <p:bldP spid="83" grpId="0" animBg="1"/>
      <p:bldP spid="83" grpId="1" animBg="1"/>
      <p:bldP spid="84" grpId="0" animBg="1"/>
      <p:bldP spid="84" grpId="1" animBg="1"/>
      <p:bldP spid="85" grpId="0" animBg="1"/>
      <p:bldP spid="86" grpId="0" animBg="1"/>
      <p:bldP spid="87" grpId="0" animBg="1"/>
      <p:bldP spid="89" grpId="0" animBg="1"/>
      <p:bldP spid="9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5" name="Retângulo: Cantos Arredondados 54">
            <a:extLst>
              <a:ext uri="{FF2B5EF4-FFF2-40B4-BE49-F238E27FC236}">
                <a16:creationId xmlns:a16="http://schemas.microsoft.com/office/drawing/2014/main" id="{A37D6E39-FDED-4DC7-9B11-A7F8DB71A43A}"/>
              </a:ext>
            </a:extLst>
          </p:cNvPr>
          <p:cNvSpPr/>
          <p:nvPr/>
        </p:nvSpPr>
        <p:spPr>
          <a:xfrm>
            <a:off x="8014887" y="172260"/>
            <a:ext cx="3982835" cy="6343864"/>
          </a:xfrm>
          <a:prstGeom prst="roundRect">
            <a:avLst>
              <a:gd name="adj" fmla="val 2374"/>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9" name="Agrupar 58">
            <a:extLst>
              <a:ext uri="{FF2B5EF4-FFF2-40B4-BE49-F238E27FC236}">
                <a16:creationId xmlns:a16="http://schemas.microsoft.com/office/drawing/2014/main" id="{4C620DE2-C824-44B8-B07E-FEDF6AC80EBD}"/>
              </a:ext>
            </a:extLst>
          </p:cNvPr>
          <p:cNvGrpSpPr/>
          <p:nvPr/>
        </p:nvGrpSpPr>
        <p:grpSpPr>
          <a:xfrm>
            <a:off x="8782259" y="5309998"/>
            <a:ext cx="2283889" cy="753293"/>
            <a:chOff x="2916568" y="1853128"/>
            <a:chExt cx="2283889" cy="876420"/>
          </a:xfrm>
        </p:grpSpPr>
        <p:sp>
          <p:nvSpPr>
            <p:cNvPr id="72" name="Retângulo 71">
              <a:extLst>
                <a:ext uri="{FF2B5EF4-FFF2-40B4-BE49-F238E27FC236}">
                  <a16:creationId xmlns:a16="http://schemas.microsoft.com/office/drawing/2014/main" id="{7FA0C7F0-4C30-4F17-B431-920D3D29F376}"/>
                </a:ext>
              </a:extLst>
            </p:cNvPr>
            <p:cNvSpPr/>
            <p:nvPr/>
          </p:nvSpPr>
          <p:spPr>
            <a:xfrm>
              <a:off x="2916568" y="1853128"/>
              <a:ext cx="2283889" cy="2866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Retângulo 75">
              <a:extLst>
                <a:ext uri="{FF2B5EF4-FFF2-40B4-BE49-F238E27FC236}">
                  <a16:creationId xmlns:a16="http://schemas.microsoft.com/office/drawing/2014/main" id="{05674070-E093-46E2-B0F9-0DF5C4DBB9D2}"/>
                </a:ext>
              </a:extLst>
            </p:cNvPr>
            <p:cNvSpPr/>
            <p:nvPr/>
          </p:nvSpPr>
          <p:spPr>
            <a:xfrm>
              <a:off x="3251106" y="2124808"/>
              <a:ext cx="1949351" cy="2882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Retângulo 76">
              <a:extLst>
                <a:ext uri="{FF2B5EF4-FFF2-40B4-BE49-F238E27FC236}">
                  <a16:creationId xmlns:a16="http://schemas.microsoft.com/office/drawing/2014/main" id="{848FF09D-D798-4A7C-9A1F-B760FE3ED061}"/>
                </a:ext>
              </a:extLst>
            </p:cNvPr>
            <p:cNvSpPr/>
            <p:nvPr/>
          </p:nvSpPr>
          <p:spPr>
            <a:xfrm>
              <a:off x="4472309" y="2397620"/>
              <a:ext cx="728148" cy="3319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31" name="Retângulo 30">
            <a:extLst>
              <a:ext uri="{FF2B5EF4-FFF2-40B4-BE49-F238E27FC236}">
                <a16:creationId xmlns:a16="http://schemas.microsoft.com/office/drawing/2014/main" id="{429C054B-382C-4CFF-B89A-1C2E5AFCE3F6}"/>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tângulo 35">
            <a:extLst>
              <a:ext uri="{FF2B5EF4-FFF2-40B4-BE49-F238E27FC236}">
                <a16:creationId xmlns:a16="http://schemas.microsoft.com/office/drawing/2014/main" id="{31B89273-F071-4097-A17C-E1A883AB0EAF}"/>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Imagem 36">
            <a:extLst>
              <a:ext uri="{FF2B5EF4-FFF2-40B4-BE49-F238E27FC236}">
                <a16:creationId xmlns:a16="http://schemas.microsoft.com/office/drawing/2014/main" id="{22DF1BAF-5A8A-41C9-A530-A100E6B27B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38" name="Conexão reta 37">
            <a:extLst>
              <a:ext uri="{FF2B5EF4-FFF2-40B4-BE49-F238E27FC236}">
                <a16:creationId xmlns:a16="http://schemas.microsoft.com/office/drawing/2014/main" id="{D21716BC-C9BB-481B-AF9F-27878A872CD1}"/>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2E8A1205-C836-4249-ADB4-49B90F8DCB89}"/>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40" name="Retângulo: Cantos Arredondados 39">
            <a:hlinkClick r:id="rId5" action="ppaction://hlinksldjump"/>
            <a:extLst>
              <a:ext uri="{FF2B5EF4-FFF2-40B4-BE49-F238E27FC236}">
                <a16:creationId xmlns:a16="http://schemas.microsoft.com/office/drawing/2014/main" id="{BB826678-5728-4664-8AA0-40F1B156271B}"/>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rPr>
              <a:t>¡Inténtelo!</a:t>
            </a:r>
          </a:p>
        </p:txBody>
      </p:sp>
      <p:sp>
        <p:nvSpPr>
          <p:cNvPr id="41" name="Retângulo 40">
            <a:extLst>
              <a:ext uri="{FF2B5EF4-FFF2-40B4-BE49-F238E27FC236}">
                <a16:creationId xmlns:a16="http://schemas.microsoft.com/office/drawing/2014/main" id="{45D89ED8-B456-4A7B-8024-36ADE950A100}"/>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es-ES" sz="2800" b="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 13</a:t>
            </a:r>
          </a:p>
        </p:txBody>
      </p:sp>
      <p:sp>
        <p:nvSpPr>
          <p:cNvPr id="14" name="Retângulo: Cantos Arredondados 13">
            <a:hlinkClick r:id="rId6" action="ppaction://hlinksldjump"/>
            <a:extLst>
              <a:ext uri="{FF2B5EF4-FFF2-40B4-BE49-F238E27FC236}">
                <a16:creationId xmlns:a16="http://schemas.microsoft.com/office/drawing/2014/main" id="{06C1FE17-85E4-4556-8BE0-9293ADAB8FEA}"/>
              </a:ext>
            </a:extLst>
          </p:cNvPr>
          <p:cNvSpPr/>
          <p:nvPr/>
        </p:nvSpPr>
        <p:spPr>
          <a:xfrm>
            <a:off x="36000" y="423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4. </a:t>
            </a:r>
            <a:r>
              <a:rPr lang="es-ES" b="1">
                <a:solidFill>
                  <a:schemeClr val="tx1"/>
                </a:solidFill>
              </a:rPr>
              <a:t>Algoritmo de Reducción por Filas</a:t>
            </a:r>
          </a:p>
        </p:txBody>
      </p:sp>
      <p:sp>
        <p:nvSpPr>
          <p:cNvPr id="15" name="Retângulo: Cantos Arredondados 14">
            <a:hlinkClick r:id="rId7" action="ppaction://hlinksldjump"/>
            <a:extLst>
              <a:ext uri="{FF2B5EF4-FFF2-40B4-BE49-F238E27FC236}">
                <a16:creationId xmlns:a16="http://schemas.microsoft.com/office/drawing/2014/main" id="{29AA353E-76FA-4B5A-BFF9-A0AA433BCA21}"/>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1. </a:t>
            </a:r>
            <a:r>
              <a:rPr lang="es-ES" b="1">
                <a:solidFill>
                  <a:schemeClr val="tx1"/>
                </a:solidFill>
              </a:rPr>
              <a:t>Matriz Escalonada y Rango</a:t>
            </a:r>
          </a:p>
        </p:txBody>
      </p:sp>
      <p:sp>
        <p:nvSpPr>
          <p:cNvPr id="17" name="Retângulo: Cantos Arredondados 16">
            <a:hlinkClick r:id="rId8" action="ppaction://hlinksldjump"/>
            <a:extLst>
              <a:ext uri="{FF2B5EF4-FFF2-40B4-BE49-F238E27FC236}">
                <a16:creationId xmlns:a16="http://schemas.microsoft.com/office/drawing/2014/main" id="{3D45037E-D00D-41E0-A47A-F334822EA81C}"/>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3. </a:t>
            </a:r>
            <a:r>
              <a:rPr lang="es-ES" b="1">
                <a:solidFill>
                  <a:schemeClr val="tx1"/>
                </a:solidFill>
              </a:rPr>
              <a:t>Posiciones y Columnas Pivote</a:t>
            </a:r>
          </a:p>
        </p:txBody>
      </p:sp>
      <mc:AlternateContent xmlns:mc="http://schemas.openxmlformats.org/markup-compatibility/2006" xmlns:a14="http://schemas.microsoft.com/office/drawing/2010/main">
        <mc:Choice Requires="a14">
          <p:sp>
            <p:nvSpPr>
              <p:cNvPr id="51" name="Retângulo 50">
                <a:extLst>
                  <a:ext uri="{FF2B5EF4-FFF2-40B4-BE49-F238E27FC236}">
                    <a16:creationId xmlns:a16="http://schemas.microsoft.com/office/drawing/2014/main" id="{523C9220-5014-496A-97DF-6AA8BB8B14E6}"/>
                  </a:ext>
                </a:extLst>
              </p:cNvPr>
              <p:cNvSpPr/>
              <p:nvPr/>
            </p:nvSpPr>
            <p:spPr>
              <a:xfrm>
                <a:off x="8477860" y="1598171"/>
                <a:ext cx="2796727"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s-ES" b="0" i="1" smtClean="0">
                              <a:solidFill>
                                <a:schemeClr val="tx1"/>
                              </a:solidFill>
                              <a:latin typeface="Cambria Math" panose="02040503050406030204" pitchFamily="18" charset="0"/>
                            </a:rPr>
                          </m:ctrlPr>
                        </m:dPr>
                        <m:e>
                          <m:sSup>
                            <m:sSupPr>
                              <m:ctrlPr>
                                <a:rPr lang="es-ES" b="0" i="1" smtClean="0">
                                  <a:solidFill>
                                    <a:schemeClr val="tx1"/>
                                  </a:solidFill>
                                  <a:latin typeface="Cambria Math" panose="02040503050406030204" pitchFamily="18" charset="0"/>
                                </a:rPr>
                              </m:ctrlPr>
                            </m:sSupPr>
                            <m:e>
                              <m:eqArr>
                                <m:eqArrPr>
                                  <m:ctrlPr>
                                    <a:rPr lang="es-ES" b="0"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0</m:t>
                                  </m:r>
                                </m:e>
                                <m:e>
                                  <m:r>
                                    <a:rPr lang="es-ES" b="0" i="1" smtClean="0">
                                      <a:solidFill>
                                        <a:schemeClr val="tx1"/>
                                      </a:solidFill>
                                      <a:latin typeface="Cambria Math" panose="02040503050406030204" pitchFamily="18" charset="0"/>
                                    </a:rPr>
                                    <m:t>3</m:t>
                                  </m:r>
                                </m:e>
                                <m:e>
                                  <m:r>
                                    <a:rPr lang="es-ES" b="0" i="1" smtClean="0">
                                      <a:solidFill>
                                        <a:schemeClr val="tx1"/>
                                      </a:solidFill>
                                      <a:latin typeface="Cambria Math" panose="02040503050406030204" pitchFamily="18" charset="0"/>
                                    </a:rPr>
                                    <m:t>3</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3</m:t>
                                  </m:r>
                                </m:e>
                                <m:e>
                                  <m:r>
                                    <a:rPr lang="es-ES" b="0" i="1" smtClean="0">
                                      <a:solidFill>
                                        <a:schemeClr val="tx1"/>
                                      </a:solidFill>
                                      <a:latin typeface="Cambria Math" panose="02040503050406030204" pitchFamily="18" charset="0"/>
                                    </a:rPr>
                                    <m:t>−7</m:t>
                                  </m:r>
                                </m:e>
                                <m:e>
                                  <m:r>
                                    <a:rPr lang="es-ES" b="0" i="1" smtClean="0">
                                      <a:solidFill>
                                        <a:schemeClr val="tx1"/>
                                      </a:solidFill>
                                      <a:latin typeface="Cambria Math" panose="02040503050406030204" pitchFamily="18" charset="0"/>
                                    </a:rPr>
                                    <m:t>−9</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−6</m:t>
                                  </m:r>
                                </m:e>
                                <m:e>
                                  <m:r>
                                    <a:rPr lang="es-ES" b="0" i="1" smtClean="0">
                                      <a:solidFill>
                                        <a:schemeClr val="tx1"/>
                                      </a:solidFill>
                                      <a:latin typeface="Cambria Math" panose="02040503050406030204" pitchFamily="18" charset="0"/>
                                    </a:rPr>
                                    <m:t>8</m:t>
                                  </m:r>
                                </m:e>
                                <m:e>
                                  <m:r>
                                    <a:rPr lang="es-ES" b="0" i="1" smtClean="0">
                                      <a:solidFill>
                                        <a:schemeClr val="tx1"/>
                                      </a:solidFill>
                                      <a:latin typeface="Cambria Math" panose="02040503050406030204" pitchFamily="18" charset="0"/>
                                    </a:rPr>
                                    <m:t>12</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6</m:t>
                                  </m:r>
                                </m:e>
                                <m:e>
                                  <m:r>
                                    <a:rPr lang="es-ES" b="0" i="1" smtClean="0">
                                      <a:solidFill>
                                        <a:schemeClr val="tx1"/>
                                      </a:solidFill>
                                      <a:latin typeface="Cambria Math" panose="02040503050406030204" pitchFamily="18" charset="0"/>
                                    </a:rPr>
                                    <m:t>−5</m:t>
                                  </m:r>
                                </m:e>
                                <m:e>
                                  <m:r>
                                    <a:rPr lang="es-ES" b="0" i="1" smtClean="0">
                                      <a:solidFill>
                                        <a:schemeClr val="tx1"/>
                                      </a:solidFill>
                                      <a:latin typeface="Cambria Math" panose="02040503050406030204" pitchFamily="18" charset="0"/>
                                    </a:rPr>
                                    <m:t>−9</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4</m:t>
                                  </m:r>
                                </m:e>
                                <m:e>
                                  <m:r>
                                    <a:rPr lang="es-ES" b="0" i="1" smtClean="0">
                                      <a:solidFill>
                                        <a:schemeClr val="tx1"/>
                                      </a:solidFill>
                                      <a:latin typeface="Cambria Math" panose="02040503050406030204" pitchFamily="18" charset="0"/>
                                    </a:rPr>
                                    <m:t>8</m:t>
                                  </m:r>
                                </m:e>
                                <m:e>
                                  <m:r>
                                    <a:rPr lang="es-ES" b="0" i="1" smtClean="0">
                                      <a:solidFill>
                                        <a:schemeClr val="tx1"/>
                                      </a:solidFill>
                                      <a:latin typeface="Cambria Math" panose="02040503050406030204" pitchFamily="18" charset="0"/>
                                    </a:rPr>
                                    <m:t>6</m:t>
                                  </m:r>
                                </m:e>
                              </m:eqArr>
                              <m:r>
                                <a:rPr lang="es-ES" b="0" i="1" smtClean="0">
                                  <a:solidFill>
                                    <a:schemeClr val="tx1"/>
                                  </a:solidFill>
                                  <a:latin typeface="Cambria Math" panose="02040503050406030204" pitchFamily="18" charset="0"/>
                                </a:rPr>
                                <m:t>   </m:t>
                              </m:r>
                              <m:eqArr>
                                <m:eqArrPr>
                                  <m:ctrlPr>
                                    <a:rPr lang="es-ES" i="1" smtClean="0">
                                      <a:solidFill>
                                        <a:schemeClr val="tx1"/>
                                      </a:solidFill>
                                      <a:latin typeface="Cambria Math" panose="02040503050406030204" pitchFamily="18" charset="0"/>
                                    </a:rPr>
                                  </m:ctrlPr>
                                </m:eqArrPr>
                                <m:e>
                                  <m:r>
                                    <a:rPr lang="es-ES" b="0" i="1" smtClean="0">
                                      <a:solidFill>
                                        <a:schemeClr val="tx1"/>
                                      </a:solidFill>
                                      <a:latin typeface="Cambria Math" panose="02040503050406030204" pitchFamily="18" charset="0"/>
                                    </a:rPr>
                                    <m:t>−5</m:t>
                                  </m:r>
                                </m:e>
                                <m:e>
                                  <m:r>
                                    <a:rPr lang="es-ES" b="0" i="1" smtClean="0">
                                      <a:solidFill>
                                        <a:schemeClr val="tx1"/>
                                      </a:solidFill>
                                      <a:latin typeface="Cambria Math" panose="02040503050406030204" pitchFamily="18" charset="0"/>
                                    </a:rPr>
                                    <m:t>9</m:t>
                                  </m:r>
                                </m:e>
                                <m:e>
                                  <m:r>
                                    <a:rPr lang="es-ES" b="0" i="1" smtClean="0">
                                      <a:solidFill>
                                        <a:schemeClr val="tx1"/>
                                      </a:solidFill>
                                      <a:latin typeface="Cambria Math" panose="02040503050406030204" pitchFamily="18" charset="0"/>
                                    </a:rPr>
                                    <m:t>15</m:t>
                                  </m:r>
                                </m:e>
                              </m:eqArr>
                            </m:e>
                            <m:sup>
                              <m:r>
                                <a:rPr lang="es-ES" b="0" i="1" smtClean="0">
                                  <a:solidFill>
                                    <a:schemeClr val="tx1"/>
                                  </a:solidFill>
                                  <a:latin typeface="Cambria Math" panose="02040503050406030204" pitchFamily="18" charset="0"/>
                                </a:rPr>
                                <m:t> </m:t>
                              </m:r>
                            </m:sup>
                          </m:sSup>
                        </m:e>
                      </m:d>
                    </m:oMath>
                  </m:oMathPara>
                </a14:m>
                <a:endParaRPr lang="es-ES">
                  <a:solidFill>
                    <a:schemeClr val="tx1"/>
                  </a:solidFill>
                </a:endParaRPr>
              </a:p>
            </p:txBody>
          </p:sp>
        </mc:Choice>
        <mc:Fallback xmlns="">
          <p:sp>
            <p:nvSpPr>
              <p:cNvPr id="51" name="Retângulo 50">
                <a:extLst>
                  <a:ext uri="{FF2B5EF4-FFF2-40B4-BE49-F238E27FC236}">
                    <a16:creationId xmlns:a16="http://schemas.microsoft.com/office/drawing/2014/main" id="{523C9220-5014-496A-97DF-6AA8BB8B14E6}"/>
                  </a:ext>
                </a:extLst>
              </p:cNvPr>
              <p:cNvSpPr>
                <a:spLocks noRot="1" noChangeAspect="1" noMove="1" noResize="1" noEditPoints="1" noAdjustHandles="1" noChangeArrowheads="1" noChangeShapeType="1" noTextEdit="1"/>
              </p:cNvSpPr>
              <p:nvPr/>
            </p:nvSpPr>
            <p:spPr>
              <a:xfrm>
                <a:off x="8477860" y="1598171"/>
                <a:ext cx="2796727" cy="830548"/>
              </a:xfrm>
              <a:prstGeom prst="rect">
                <a:avLst/>
              </a:prstGeom>
              <a:blipFill>
                <a:blip r:embed="rId9"/>
                <a:stretch>
                  <a:fillRect/>
                </a:stretch>
              </a:blipFill>
            </p:spPr>
            <p:txBody>
              <a:bodyPr/>
              <a:lstStyle/>
              <a:p>
                <a:r>
                  <a:rPr lang="ca-ES">
                    <a:noFill/>
                  </a:rPr>
                  <a:t> </a:t>
                </a:r>
              </a:p>
            </p:txBody>
          </p:sp>
        </mc:Fallback>
      </mc:AlternateContent>
      <p:sp>
        <p:nvSpPr>
          <p:cNvPr id="85" name="Retângulo: Cantos Arredondados 84">
            <a:extLst>
              <a:ext uri="{FF2B5EF4-FFF2-40B4-BE49-F238E27FC236}">
                <a16:creationId xmlns:a16="http://schemas.microsoft.com/office/drawing/2014/main" id="{E56730E6-5338-4C41-A8F2-C7FA34DA3213}"/>
              </a:ext>
            </a:extLst>
          </p:cNvPr>
          <p:cNvSpPr/>
          <p:nvPr/>
        </p:nvSpPr>
        <p:spPr>
          <a:xfrm>
            <a:off x="11102400" y="930680"/>
            <a:ext cx="781200" cy="302400"/>
          </a:xfrm>
          <a:prstGeom prst="round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Retângulo: Cantos Arredondados 85">
            <a:extLst>
              <a:ext uri="{FF2B5EF4-FFF2-40B4-BE49-F238E27FC236}">
                <a16:creationId xmlns:a16="http://schemas.microsoft.com/office/drawing/2014/main" id="{E815A061-AE17-4F6D-8F35-132136A4677E}"/>
              </a:ext>
            </a:extLst>
          </p:cNvPr>
          <p:cNvSpPr/>
          <p:nvPr/>
        </p:nvSpPr>
        <p:spPr>
          <a:xfrm>
            <a:off x="8145076" y="1221833"/>
            <a:ext cx="2218123" cy="273866"/>
          </a:xfrm>
          <a:prstGeom prst="round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tângulo 48">
            <a:extLst>
              <a:ext uri="{FF2B5EF4-FFF2-40B4-BE49-F238E27FC236}">
                <a16:creationId xmlns:a16="http://schemas.microsoft.com/office/drawing/2014/main" id="{7EF753E1-31C9-4735-ACBE-E688B4677BE1}"/>
              </a:ext>
            </a:extLst>
          </p:cNvPr>
          <p:cNvSpPr/>
          <p:nvPr/>
        </p:nvSpPr>
        <p:spPr>
          <a:xfrm>
            <a:off x="8101023" y="274250"/>
            <a:ext cx="3829264" cy="1323439"/>
          </a:xfrm>
          <a:prstGeom prst="rect">
            <a:avLst/>
          </a:prstGeom>
        </p:spPr>
        <p:txBody>
          <a:bodyPr wrap="square">
            <a:spAutoFit/>
          </a:bodyPr>
          <a:lstStyle/>
          <a:p>
            <a:pPr algn="just">
              <a:spcAft>
                <a:spcPts val="1200"/>
              </a:spcAft>
              <a:buClr>
                <a:srgbClr val="F25E4F"/>
              </a:buClr>
              <a:buSzPct val="120000"/>
            </a:pPr>
            <a:r>
              <a:rPr lang="es-ES" sz="2000" dirty="0">
                <a:solidFill>
                  <a:sysClr val="windowText" lastClr="000000"/>
                </a:solidFill>
              </a:rPr>
              <a:t>Aplique OEF para transformar la matriz siguiente primero en matriz escalonada y luego en forma escalonada reducida.</a:t>
            </a:r>
            <a:endParaRPr lang="es-ES" sz="2400" dirty="0">
              <a:solidFill>
                <a:sysClr val="windowText" lastClr="000000"/>
              </a:solidFill>
            </a:endParaRPr>
          </a:p>
        </p:txBody>
      </p:sp>
      <p:sp>
        <p:nvSpPr>
          <p:cNvPr id="87" name="Freeform 26">
            <a:extLst>
              <a:ext uri="{FF2B5EF4-FFF2-40B4-BE49-F238E27FC236}">
                <a16:creationId xmlns:a16="http://schemas.microsoft.com/office/drawing/2014/main" id="{E581E592-3BA2-4155-9F47-B320D128C900}"/>
              </a:ext>
            </a:extLst>
          </p:cNvPr>
          <p:cNvSpPr>
            <a:spLocks noChangeAspect="1" noEditPoints="1"/>
          </p:cNvSpPr>
          <p:nvPr/>
        </p:nvSpPr>
        <p:spPr bwMode="auto">
          <a:xfrm>
            <a:off x="9732106" y="1167468"/>
            <a:ext cx="396126" cy="622379"/>
          </a:xfrm>
          <a:custGeom>
            <a:avLst/>
            <a:gdLst>
              <a:gd name="T0" fmla="*/ 63 w 120"/>
              <a:gd name="T1" fmla="*/ 0 h 188"/>
              <a:gd name="T2" fmla="*/ 0 w 120"/>
              <a:gd name="T3" fmla="*/ 56 h 188"/>
              <a:gd name="T4" fmla="*/ 17 w 120"/>
              <a:gd name="T5" fmla="*/ 72 h 188"/>
              <a:gd name="T6" fmla="*/ 27 w 120"/>
              <a:gd name="T7" fmla="*/ 72 h 188"/>
              <a:gd name="T8" fmla="*/ 27 w 120"/>
              <a:gd name="T9" fmla="*/ 72 h 188"/>
              <a:gd name="T10" fmla="*/ 46 w 120"/>
              <a:gd name="T11" fmla="*/ 55 h 188"/>
              <a:gd name="T12" fmla="*/ 47 w 120"/>
              <a:gd name="T13" fmla="*/ 53 h 188"/>
              <a:gd name="T14" fmla="*/ 61 w 120"/>
              <a:gd name="T15" fmla="*/ 41 h 188"/>
              <a:gd name="T16" fmla="*/ 71 w 120"/>
              <a:gd name="T17" fmla="*/ 54 h 188"/>
              <a:gd name="T18" fmla="*/ 71 w 120"/>
              <a:gd name="T19" fmla="*/ 54 h 188"/>
              <a:gd name="T20" fmla="*/ 63 w 120"/>
              <a:gd name="T21" fmla="*/ 68 h 188"/>
              <a:gd name="T22" fmla="*/ 36 w 120"/>
              <a:gd name="T23" fmla="*/ 118 h 188"/>
              <a:gd name="T24" fmla="*/ 41 w 120"/>
              <a:gd name="T25" fmla="*/ 131 h 188"/>
              <a:gd name="T26" fmla="*/ 52 w 120"/>
              <a:gd name="T27" fmla="*/ 136 h 188"/>
              <a:gd name="T28" fmla="*/ 63 w 120"/>
              <a:gd name="T29" fmla="*/ 136 h 188"/>
              <a:gd name="T30" fmla="*/ 80 w 120"/>
              <a:gd name="T31" fmla="*/ 121 h 188"/>
              <a:gd name="T32" fmla="*/ 80 w 120"/>
              <a:gd name="T33" fmla="*/ 119 h 188"/>
              <a:gd name="T34" fmla="*/ 88 w 120"/>
              <a:gd name="T35" fmla="*/ 105 h 188"/>
              <a:gd name="T36" fmla="*/ 92 w 120"/>
              <a:gd name="T37" fmla="*/ 101 h 188"/>
              <a:gd name="T38" fmla="*/ 120 w 120"/>
              <a:gd name="T39" fmla="*/ 53 h 188"/>
              <a:gd name="T40" fmla="*/ 63 w 120"/>
              <a:gd name="T41" fmla="*/ 0 h 188"/>
              <a:gd name="T42" fmla="*/ 80 w 120"/>
              <a:gd name="T43" fmla="*/ 96 h 188"/>
              <a:gd name="T44" fmla="*/ 68 w 120"/>
              <a:gd name="T45" fmla="*/ 119 h 188"/>
              <a:gd name="T46" fmla="*/ 63 w 120"/>
              <a:gd name="T47" fmla="*/ 124 h 188"/>
              <a:gd name="T48" fmla="*/ 52 w 120"/>
              <a:gd name="T49" fmla="*/ 124 h 188"/>
              <a:gd name="T50" fmla="*/ 48 w 120"/>
              <a:gd name="T51" fmla="*/ 118 h 188"/>
              <a:gd name="T52" fmla="*/ 70 w 120"/>
              <a:gd name="T53" fmla="*/ 77 h 188"/>
              <a:gd name="T54" fmla="*/ 83 w 120"/>
              <a:gd name="T55" fmla="*/ 53 h 188"/>
              <a:gd name="T56" fmla="*/ 61 w 120"/>
              <a:gd name="T57" fmla="*/ 29 h 188"/>
              <a:gd name="T58" fmla="*/ 61 w 120"/>
              <a:gd name="T59" fmla="*/ 29 h 188"/>
              <a:gd name="T60" fmla="*/ 34 w 120"/>
              <a:gd name="T61" fmla="*/ 53 h 188"/>
              <a:gd name="T62" fmla="*/ 27 w 120"/>
              <a:gd name="T63" fmla="*/ 60 h 188"/>
              <a:gd name="T64" fmla="*/ 27 w 120"/>
              <a:gd name="T65" fmla="*/ 60 h 188"/>
              <a:gd name="T66" fmla="*/ 17 w 120"/>
              <a:gd name="T67" fmla="*/ 60 h 188"/>
              <a:gd name="T68" fmla="*/ 12 w 120"/>
              <a:gd name="T69" fmla="*/ 56 h 188"/>
              <a:gd name="T70" fmla="*/ 63 w 120"/>
              <a:gd name="T71" fmla="*/ 12 h 188"/>
              <a:gd name="T72" fmla="*/ 108 w 120"/>
              <a:gd name="T73" fmla="*/ 53 h 188"/>
              <a:gd name="T74" fmla="*/ 80 w 120"/>
              <a:gd name="T75" fmla="*/ 96 h 188"/>
              <a:gd name="T76" fmla="*/ 80 w 120"/>
              <a:gd name="T77" fmla="*/ 161 h 188"/>
              <a:gd name="T78" fmla="*/ 67 w 120"/>
              <a:gd name="T79" fmla="*/ 144 h 188"/>
              <a:gd name="T80" fmla="*/ 66 w 120"/>
              <a:gd name="T81" fmla="*/ 144 h 188"/>
              <a:gd name="T82" fmla="*/ 49 w 120"/>
              <a:gd name="T83" fmla="*/ 144 h 188"/>
              <a:gd name="T84" fmla="*/ 37 w 120"/>
              <a:gd name="T85" fmla="*/ 149 h 188"/>
              <a:gd name="T86" fmla="*/ 32 w 120"/>
              <a:gd name="T87" fmla="*/ 162 h 188"/>
              <a:gd name="T88" fmla="*/ 32 w 120"/>
              <a:gd name="T89" fmla="*/ 172 h 188"/>
              <a:gd name="T90" fmla="*/ 49 w 120"/>
              <a:gd name="T91" fmla="*/ 188 h 188"/>
              <a:gd name="T92" fmla="*/ 49 w 120"/>
              <a:gd name="T93" fmla="*/ 188 h 188"/>
              <a:gd name="T94" fmla="*/ 49 w 120"/>
              <a:gd name="T95" fmla="*/ 188 h 188"/>
              <a:gd name="T96" fmla="*/ 64 w 120"/>
              <a:gd name="T97" fmla="*/ 188 h 188"/>
              <a:gd name="T98" fmla="*/ 76 w 120"/>
              <a:gd name="T99" fmla="*/ 182 h 188"/>
              <a:gd name="T100" fmla="*/ 80 w 120"/>
              <a:gd name="T101" fmla="*/ 171 h 188"/>
              <a:gd name="T102" fmla="*/ 80 w 120"/>
              <a:gd name="T103" fmla="*/ 161 h 188"/>
              <a:gd name="T104" fmla="*/ 64 w 120"/>
              <a:gd name="T105" fmla="*/ 176 h 188"/>
              <a:gd name="T106" fmla="*/ 49 w 120"/>
              <a:gd name="T107" fmla="*/ 176 h 188"/>
              <a:gd name="T108" fmla="*/ 49 w 120"/>
              <a:gd name="T109" fmla="*/ 176 h 188"/>
              <a:gd name="T110" fmla="*/ 44 w 120"/>
              <a:gd name="T111" fmla="*/ 172 h 188"/>
              <a:gd name="T112" fmla="*/ 44 w 120"/>
              <a:gd name="T113" fmla="*/ 162 h 188"/>
              <a:gd name="T114" fmla="*/ 49 w 120"/>
              <a:gd name="T115" fmla="*/ 156 h 188"/>
              <a:gd name="T116" fmla="*/ 64 w 120"/>
              <a:gd name="T117" fmla="*/ 156 h 188"/>
              <a:gd name="T118" fmla="*/ 68 w 120"/>
              <a:gd name="T119" fmla="*/ 161 h 188"/>
              <a:gd name="T120" fmla="*/ 68 w 120"/>
              <a:gd name="T121" fmla="*/ 171 h 188"/>
              <a:gd name="T122" fmla="*/ 64 w 120"/>
              <a:gd name="T123" fmla="*/ 17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88">
                <a:moveTo>
                  <a:pt x="63" y="0"/>
                </a:moveTo>
                <a:cubicBezTo>
                  <a:pt x="23" y="0"/>
                  <a:pt x="0" y="19"/>
                  <a:pt x="0" y="56"/>
                </a:cubicBezTo>
                <a:cubicBezTo>
                  <a:pt x="0" y="64"/>
                  <a:pt x="6" y="72"/>
                  <a:pt x="17" y="72"/>
                </a:cubicBezTo>
                <a:cubicBezTo>
                  <a:pt x="27" y="72"/>
                  <a:pt x="27" y="72"/>
                  <a:pt x="27" y="72"/>
                </a:cubicBezTo>
                <a:cubicBezTo>
                  <a:pt x="27" y="72"/>
                  <a:pt x="27" y="72"/>
                  <a:pt x="27" y="72"/>
                </a:cubicBezTo>
                <a:cubicBezTo>
                  <a:pt x="35" y="72"/>
                  <a:pt x="44" y="67"/>
                  <a:pt x="46" y="55"/>
                </a:cubicBezTo>
                <a:cubicBezTo>
                  <a:pt x="46" y="54"/>
                  <a:pt x="46" y="54"/>
                  <a:pt x="47" y="53"/>
                </a:cubicBezTo>
                <a:cubicBezTo>
                  <a:pt x="48" y="44"/>
                  <a:pt x="49" y="41"/>
                  <a:pt x="61" y="41"/>
                </a:cubicBezTo>
                <a:cubicBezTo>
                  <a:pt x="65" y="41"/>
                  <a:pt x="71" y="43"/>
                  <a:pt x="71" y="54"/>
                </a:cubicBezTo>
                <a:cubicBezTo>
                  <a:pt x="71" y="54"/>
                  <a:pt x="71" y="54"/>
                  <a:pt x="71" y="54"/>
                </a:cubicBezTo>
                <a:cubicBezTo>
                  <a:pt x="71" y="56"/>
                  <a:pt x="71" y="61"/>
                  <a:pt x="63" y="68"/>
                </a:cubicBezTo>
                <a:cubicBezTo>
                  <a:pt x="43" y="82"/>
                  <a:pt x="36" y="95"/>
                  <a:pt x="36" y="118"/>
                </a:cubicBezTo>
                <a:cubicBezTo>
                  <a:pt x="36" y="120"/>
                  <a:pt x="36" y="126"/>
                  <a:pt x="41" y="131"/>
                </a:cubicBezTo>
                <a:cubicBezTo>
                  <a:pt x="44" y="134"/>
                  <a:pt x="48" y="136"/>
                  <a:pt x="52" y="136"/>
                </a:cubicBezTo>
                <a:cubicBezTo>
                  <a:pt x="63" y="136"/>
                  <a:pt x="63" y="136"/>
                  <a:pt x="63" y="136"/>
                </a:cubicBezTo>
                <a:cubicBezTo>
                  <a:pt x="71" y="136"/>
                  <a:pt x="78" y="131"/>
                  <a:pt x="80" y="121"/>
                </a:cubicBezTo>
                <a:cubicBezTo>
                  <a:pt x="80" y="120"/>
                  <a:pt x="80" y="120"/>
                  <a:pt x="80" y="119"/>
                </a:cubicBezTo>
                <a:cubicBezTo>
                  <a:pt x="81" y="114"/>
                  <a:pt x="81" y="111"/>
                  <a:pt x="88" y="105"/>
                </a:cubicBezTo>
                <a:cubicBezTo>
                  <a:pt x="89" y="104"/>
                  <a:pt x="91" y="103"/>
                  <a:pt x="92" y="101"/>
                </a:cubicBezTo>
                <a:cubicBezTo>
                  <a:pt x="103" y="93"/>
                  <a:pt x="120" y="80"/>
                  <a:pt x="120" y="53"/>
                </a:cubicBezTo>
                <a:cubicBezTo>
                  <a:pt x="120" y="24"/>
                  <a:pt x="105" y="0"/>
                  <a:pt x="63" y="0"/>
                </a:cubicBezTo>
                <a:close/>
                <a:moveTo>
                  <a:pt x="80" y="96"/>
                </a:moveTo>
                <a:cubicBezTo>
                  <a:pt x="69" y="106"/>
                  <a:pt x="69" y="114"/>
                  <a:pt x="68" y="119"/>
                </a:cubicBezTo>
                <a:cubicBezTo>
                  <a:pt x="67" y="124"/>
                  <a:pt x="63" y="124"/>
                  <a:pt x="63" y="124"/>
                </a:cubicBezTo>
                <a:cubicBezTo>
                  <a:pt x="63" y="124"/>
                  <a:pt x="57" y="124"/>
                  <a:pt x="52" y="124"/>
                </a:cubicBezTo>
                <a:cubicBezTo>
                  <a:pt x="48" y="124"/>
                  <a:pt x="48" y="118"/>
                  <a:pt x="48" y="118"/>
                </a:cubicBezTo>
                <a:cubicBezTo>
                  <a:pt x="48" y="97"/>
                  <a:pt x="55" y="89"/>
                  <a:pt x="70" y="77"/>
                </a:cubicBezTo>
                <a:cubicBezTo>
                  <a:pt x="85" y="66"/>
                  <a:pt x="83" y="53"/>
                  <a:pt x="83" y="53"/>
                </a:cubicBezTo>
                <a:cubicBezTo>
                  <a:pt x="82" y="29"/>
                  <a:pt x="62" y="29"/>
                  <a:pt x="61" y="29"/>
                </a:cubicBezTo>
                <a:cubicBezTo>
                  <a:pt x="61" y="29"/>
                  <a:pt x="61" y="29"/>
                  <a:pt x="61" y="29"/>
                </a:cubicBezTo>
                <a:cubicBezTo>
                  <a:pt x="37" y="29"/>
                  <a:pt x="36" y="45"/>
                  <a:pt x="34" y="53"/>
                </a:cubicBezTo>
                <a:cubicBezTo>
                  <a:pt x="33" y="60"/>
                  <a:pt x="28" y="60"/>
                  <a:pt x="27" y="60"/>
                </a:cubicBezTo>
                <a:cubicBezTo>
                  <a:pt x="27" y="60"/>
                  <a:pt x="27" y="60"/>
                  <a:pt x="27" y="60"/>
                </a:cubicBezTo>
                <a:cubicBezTo>
                  <a:pt x="17" y="60"/>
                  <a:pt x="17" y="60"/>
                  <a:pt x="17" y="60"/>
                </a:cubicBezTo>
                <a:cubicBezTo>
                  <a:pt x="12" y="60"/>
                  <a:pt x="12" y="56"/>
                  <a:pt x="12" y="56"/>
                </a:cubicBezTo>
                <a:cubicBezTo>
                  <a:pt x="12" y="25"/>
                  <a:pt x="30" y="12"/>
                  <a:pt x="63" y="12"/>
                </a:cubicBezTo>
                <a:cubicBezTo>
                  <a:pt x="95" y="12"/>
                  <a:pt x="108" y="28"/>
                  <a:pt x="108" y="53"/>
                </a:cubicBezTo>
                <a:cubicBezTo>
                  <a:pt x="108" y="77"/>
                  <a:pt x="91" y="87"/>
                  <a:pt x="80" y="96"/>
                </a:cubicBezTo>
                <a:close/>
                <a:moveTo>
                  <a:pt x="80" y="161"/>
                </a:moveTo>
                <a:cubicBezTo>
                  <a:pt x="80" y="151"/>
                  <a:pt x="73" y="146"/>
                  <a:pt x="67" y="144"/>
                </a:cubicBezTo>
                <a:cubicBezTo>
                  <a:pt x="66" y="144"/>
                  <a:pt x="66" y="144"/>
                  <a:pt x="66" y="144"/>
                </a:cubicBezTo>
                <a:cubicBezTo>
                  <a:pt x="49" y="144"/>
                  <a:pt x="49" y="144"/>
                  <a:pt x="49" y="144"/>
                </a:cubicBezTo>
                <a:cubicBezTo>
                  <a:pt x="44" y="144"/>
                  <a:pt x="40" y="146"/>
                  <a:pt x="37" y="149"/>
                </a:cubicBezTo>
                <a:cubicBezTo>
                  <a:pt x="32" y="154"/>
                  <a:pt x="32" y="159"/>
                  <a:pt x="32" y="162"/>
                </a:cubicBezTo>
                <a:cubicBezTo>
                  <a:pt x="32" y="164"/>
                  <a:pt x="32" y="168"/>
                  <a:pt x="32" y="172"/>
                </a:cubicBezTo>
                <a:cubicBezTo>
                  <a:pt x="32" y="181"/>
                  <a:pt x="39" y="188"/>
                  <a:pt x="49" y="188"/>
                </a:cubicBezTo>
                <a:cubicBezTo>
                  <a:pt x="49" y="188"/>
                  <a:pt x="49" y="188"/>
                  <a:pt x="49" y="188"/>
                </a:cubicBezTo>
                <a:cubicBezTo>
                  <a:pt x="49" y="188"/>
                  <a:pt x="49" y="188"/>
                  <a:pt x="49" y="188"/>
                </a:cubicBezTo>
                <a:cubicBezTo>
                  <a:pt x="64" y="188"/>
                  <a:pt x="64" y="188"/>
                  <a:pt x="64" y="188"/>
                </a:cubicBezTo>
                <a:cubicBezTo>
                  <a:pt x="69" y="188"/>
                  <a:pt x="73" y="186"/>
                  <a:pt x="76" y="182"/>
                </a:cubicBezTo>
                <a:cubicBezTo>
                  <a:pt x="80" y="178"/>
                  <a:pt x="80" y="174"/>
                  <a:pt x="80" y="171"/>
                </a:cubicBezTo>
                <a:lnTo>
                  <a:pt x="80" y="161"/>
                </a:lnTo>
                <a:close/>
                <a:moveTo>
                  <a:pt x="64" y="176"/>
                </a:moveTo>
                <a:cubicBezTo>
                  <a:pt x="58" y="176"/>
                  <a:pt x="49" y="176"/>
                  <a:pt x="49" y="176"/>
                </a:cubicBezTo>
                <a:cubicBezTo>
                  <a:pt x="49" y="176"/>
                  <a:pt x="49" y="176"/>
                  <a:pt x="49" y="176"/>
                </a:cubicBezTo>
                <a:cubicBezTo>
                  <a:pt x="48" y="176"/>
                  <a:pt x="44" y="176"/>
                  <a:pt x="44" y="172"/>
                </a:cubicBezTo>
                <a:cubicBezTo>
                  <a:pt x="44" y="167"/>
                  <a:pt x="44" y="162"/>
                  <a:pt x="44" y="162"/>
                </a:cubicBezTo>
                <a:cubicBezTo>
                  <a:pt x="44" y="162"/>
                  <a:pt x="44" y="156"/>
                  <a:pt x="49" y="156"/>
                </a:cubicBezTo>
                <a:cubicBezTo>
                  <a:pt x="54" y="156"/>
                  <a:pt x="64" y="156"/>
                  <a:pt x="64" y="156"/>
                </a:cubicBezTo>
                <a:cubicBezTo>
                  <a:pt x="64" y="156"/>
                  <a:pt x="68" y="157"/>
                  <a:pt x="68" y="161"/>
                </a:cubicBezTo>
                <a:cubicBezTo>
                  <a:pt x="68" y="165"/>
                  <a:pt x="68" y="171"/>
                  <a:pt x="68" y="171"/>
                </a:cubicBezTo>
                <a:cubicBezTo>
                  <a:pt x="68" y="171"/>
                  <a:pt x="69" y="176"/>
                  <a:pt x="64" y="176"/>
                </a:cubicBezTo>
                <a:close/>
              </a:path>
            </a:pathLst>
          </a:custGeom>
          <a:solidFill>
            <a:schemeClr val="accent2">
              <a:lumMod val="40000"/>
              <a:lumOff val="60000"/>
            </a:schemeClr>
          </a:solidFill>
          <a:ln>
            <a:solidFill>
              <a:schemeClr val="accent2">
                <a:lumMod val="75000"/>
              </a:schemeClr>
            </a:solidFill>
          </a:ln>
        </p:spPr>
        <p:txBody>
          <a:bodyPr vert="horz" wrap="square" lIns="91440" tIns="45720" rIns="91440" bIns="45720" numCol="1" anchor="t" anchorCtr="0" compatLnSpc="1">
            <a:prstTxWarp prst="textNoShape">
              <a:avLst/>
            </a:prstTxWarp>
          </a:bodyPr>
          <a:lstStyle/>
          <a:p>
            <a:endParaRPr lang="es-ES"/>
          </a:p>
        </p:txBody>
      </p:sp>
      <p:sp>
        <p:nvSpPr>
          <p:cNvPr id="91" name="Retângulo: Cantos Arredondados 90">
            <a:extLst>
              <a:ext uri="{FF2B5EF4-FFF2-40B4-BE49-F238E27FC236}">
                <a16:creationId xmlns:a16="http://schemas.microsoft.com/office/drawing/2014/main" id="{C17812AC-82BA-4BBB-ACC2-95DB2340EE72}"/>
              </a:ext>
            </a:extLst>
          </p:cNvPr>
          <p:cNvSpPr/>
          <p:nvPr/>
        </p:nvSpPr>
        <p:spPr>
          <a:xfrm>
            <a:off x="2073796" y="4438613"/>
            <a:ext cx="5847365" cy="2082767"/>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2400">
              <a:solidFill>
                <a:sysClr val="windowText" lastClr="000000"/>
              </a:solidFill>
            </a:endParaRPr>
          </a:p>
        </p:txBody>
      </p:sp>
      <p:sp>
        <p:nvSpPr>
          <p:cNvPr id="92" name="Retângulo 91">
            <a:extLst>
              <a:ext uri="{FF2B5EF4-FFF2-40B4-BE49-F238E27FC236}">
                <a16:creationId xmlns:a16="http://schemas.microsoft.com/office/drawing/2014/main" id="{0BA14802-AAEA-4885-AEEB-9BAEABA0A615}"/>
              </a:ext>
            </a:extLst>
          </p:cNvPr>
          <p:cNvSpPr/>
          <p:nvPr/>
        </p:nvSpPr>
        <p:spPr>
          <a:xfrm>
            <a:off x="2157207" y="4510339"/>
            <a:ext cx="1155135" cy="461665"/>
          </a:xfrm>
          <a:prstGeom prst="rect">
            <a:avLst/>
          </a:prstGeom>
        </p:spPr>
        <p:txBody>
          <a:bodyPr wrap="square">
            <a:spAutoFit/>
          </a:bodyPr>
          <a:lstStyle/>
          <a:p>
            <a:pPr algn="just">
              <a:spcAft>
                <a:spcPts val="1200"/>
              </a:spcAft>
            </a:pPr>
            <a:r>
              <a:rPr lang="es-ES" sz="2400" b="1" u="sng" dirty="0">
                <a:solidFill>
                  <a:srgbClr val="F25E4F"/>
                </a:solidFill>
              </a:rPr>
              <a:t>Paso 5</a:t>
            </a:r>
            <a:r>
              <a:rPr lang="es-ES" sz="2400" b="1" dirty="0">
                <a:solidFill>
                  <a:srgbClr val="F25E4F"/>
                </a:solidFill>
              </a:rPr>
              <a:t> </a:t>
            </a:r>
          </a:p>
        </p:txBody>
      </p:sp>
      <p:sp>
        <p:nvSpPr>
          <p:cNvPr id="75" name="Retângulo 74">
            <a:extLst>
              <a:ext uri="{FF2B5EF4-FFF2-40B4-BE49-F238E27FC236}">
                <a16:creationId xmlns:a16="http://schemas.microsoft.com/office/drawing/2014/main" id="{7CF02B59-9588-4D75-92BB-1F2DBAE26826}"/>
              </a:ext>
            </a:extLst>
          </p:cNvPr>
          <p:cNvSpPr/>
          <p:nvPr/>
        </p:nvSpPr>
        <p:spPr>
          <a:xfrm>
            <a:off x="10254839" y="6111428"/>
            <a:ext cx="1221071" cy="307777"/>
          </a:xfrm>
          <a:prstGeom prst="rect">
            <a:avLst/>
          </a:prstGeom>
        </p:spPr>
        <p:txBody>
          <a:bodyPr wrap="square">
            <a:spAutoFit/>
          </a:bodyPr>
          <a:lstStyle/>
          <a:p>
            <a:r>
              <a:rPr lang="es-ES" sz="1400" b="1" dirty="0">
                <a:solidFill>
                  <a:srgbClr val="F25E4F"/>
                </a:solidFill>
              </a:rPr>
              <a:t>Pivote</a:t>
            </a:r>
            <a:endParaRPr lang="es-ES" sz="1400" dirty="0">
              <a:solidFill>
                <a:srgbClr val="F25E4F"/>
              </a:solidFill>
            </a:endParaRPr>
          </a:p>
        </p:txBody>
      </p:sp>
      <p:sp>
        <p:nvSpPr>
          <p:cNvPr id="88" name="Retângulo: Cantos Arredondados 87">
            <a:extLst>
              <a:ext uri="{FF2B5EF4-FFF2-40B4-BE49-F238E27FC236}">
                <a16:creationId xmlns:a16="http://schemas.microsoft.com/office/drawing/2014/main" id="{44336A9B-EBE6-406C-9BDB-BD26BD2404F8}"/>
              </a:ext>
            </a:extLst>
          </p:cNvPr>
          <p:cNvSpPr/>
          <p:nvPr/>
        </p:nvSpPr>
        <p:spPr>
          <a:xfrm rot="5400000">
            <a:off x="10093962" y="5543096"/>
            <a:ext cx="830548" cy="335206"/>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69" name="Retângulo 68">
                <a:extLst>
                  <a:ext uri="{FF2B5EF4-FFF2-40B4-BE49-F238E27FC236}">
                    <a16:creationId xmlns:a16="http://schemas.microsoft.com/office/drawing/2014/main" id="{CF7CFD5B-8D18-4949-9084-08BE715F3547}"/>
                  </a:ext>
                </a:extLst>
              </p:cNvPr>
              <p:cNvSpPr/>
              <p:nvPr/>
            </p:nvSpPr>
            <p:spPr>
              <a:xfrm>
                <a:off x="8508463" y="5246027"/>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s-ES" b="0" i="1" smtClean="0">
                              <a:solidFill>
                                <a:srgbClr val="0C2B8E"/>
                              </a:solidFill>
                              <a:latin typeface="Cambria Math" panose="02040503050406030204" pitchFamily="18" charset="0"/>
                            </a:rPr>
                          </m:ctrlPr>
                        </m:dPr>
                        <m:e>
                          <m:sSup>
                            <m:sSupPr>
                              <m:ctrlPr>
                                <a:rPr lang="es-ES" b="0" i="1" smtClean="0">
                                  <a:solidFill>
                                    <a:srgbClr val="0C2B8E"/>
                                  </a:solidFill>
                                  <a:latin typeface="Cambria Math" panose="02040503050406030204" pitchFamily="18" charset="0"/>
                                </a:rPr>
                              </m:ctrlPr>
                            </m:sSupPr>
                            <m:e>
                              <m:eqArr>
                                <m:eqArrPr>
                                  <m:ctrlPr>
                                    <a:rPr lang="es-ES" b="0"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3</m:t>
                                  </m:r>
                                </m:e>
                                <m:e>
                                  <m:r>
                                    <a:rPr lang="es-ES" b="0" i="1" smtClean="0">
                                      <a:solidFill>
                                        <a:srgbClr val="0C2B8E"/>
                                      </a:solidFill>
                                      <a:latin typeface="Cambria Math" panose="02040503050406030204" pitchFamily="18" charset="0"/>
                                    </a:rPr>
                                    <m:t>0</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2</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12</m:t>
                                  </m:r>
                                </m:e>
                                <m:e>
                                  <m:r>
                                    <a:rPr lang="es-ES" b="0" i="1" smtClean="0">
                                      <a:solidFill>
                                        <a:srgbClr val="0C2B8E"/>
                                      </a:solidFill>
                                      <a:latin typeface="Cambria Math" panose="02040503050406030204" pitchFamily="18" charset="0"/>
                                    </a:rPr>
                                    <m:t>−4</m:t>
                                  </m:r>
                                </m:e>
                                <m:e>
                                  <m:r>
                                    <a:rPr lang="es-ES" b="0" i="1" smtClean="0">
                                      <a:solidFill>
                                        <a:srgbClr val="0C2B8E"/>
                                      </a:solidFill>
                                      <a:latin typeface="Cambria Math" panose="02040503050406030204" pitchFamily="18" charset="0"/>
                                    </a:rPr>
                                    <m:t>   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4</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6</m:t>
                                  </m:r>
                                </m:e>
                                <m:e>
                                  <m:r>
                                    <a:rPr lang="es-ES" b="0" i="1" smtClean="0">
                                      <a:solidFill>
                                        <a:srgbClr val="0C2B8E"/>
                                      </a:solidFill>
                                      <a:latin typeface="Cambria Math" panose="02040503050406030204" pitchFamily="18" charset="0"/>
                                    </a:rPr>
                                    <m:t>2</m:t>
                                  </m:r>
                                </m:e>
                                <m:e>
                                  <m:r>
                                    <a:rPr lang="es-ES" b="0" i="1" smtClean="0">
                                      <a:solidFill>
                                        <a:srgbClr val="0C2B8E"/>
                                      </a:solidFill>
                                      <a:latin typeface="Cambria Math" panose="02040503050406030204" pitchFamily="18" charset="0"/>
                                    </a:rPr>
                                    <m:t>1</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15</m:t>
                                  </m:r>
                                </m:e>
                                <m:e>
                                  <m:r>
                                    <a:rPr lang="es-ES" b="0" i="1" smtClean="0">
                                      <a:solidFill>
                                        <a:srgbClr val="0C2B8E"/>
                                      </a:solidFill>
                                      <a:latin typeface="Cambria Math" panose="02040503050406030204" pitchFamily="18" charset="0"/>
                                    </a:rPr>
                                    <m:t>−6</m:t>
                                  </m:r>
                                </m:e>
                                <m:e>
                                  <m:r>
                                    <a:rPr lang="es-ES" b="0" i="1" smtClean="0">
                                      <a:solidFill>
                                        <a:srgbClr val="0C2B8E"/>
                                      </a:solidFill>
                                      <a:latin typeface="Cambria Math" panose="02040503050406030204" pitchFamily="18" charset="0"/>
                                    </a:rPr>
                                    <m:t>   4</m:t>
                                  </m:r>
                                </m:e>
                              </m:eqArr>
                            </m:e>
                            <m:sup>
                              <m:r>
                                <a:rPr lang="es-ES" b="0" i="1" smtClean="0">
                                  <a:solidFill>
                                    <a:srgbClr val="0C2B8E"/>
                                  </a:solidFill>
                                  <a:latin typeface="Cambria Math" panose="02040503050406030204" pitchFamily="18" charset="0"/>
                                </a:rPr>
                                <m:t> </m:t>
                              </m:r>
                            </m:sup>
                          </m:sSup>
                        </m:e>
                      </m:d>
                    </m:oMath>
                  </m:oMathPara>
                </a14:m>
                <a:endParaRPr lang="es-ES">
                  <a:solidFill>
                    <a:srgbClr val="0C2B8E"/>
                  </a:solidFill>
                </a:endParaRPr>
              </a:p>
            </p:txBody>
          </p:sp>
        </mc:Choice>
        <mc:Fallback xmlns="">
          <p:sp>
            <p:nvSpPr>
              <p:cNvPr id="69" name="Retângulo 68">
                <a:extLst>
                  <a:ext uri="{FF2B5EF4-FFF2-40B4-BE49-F238E27FC236}">
                    <a16:creationId xmlns:a16="http://schemas.microsoft.com/office/drawing/2014/main" id="{CF7CFD5B-8D18-4949-9084-08BE715F3547}"/>
                  </a:ext>
                </a:extLst>
              </p:cNvPr>
              <p:cNvSpPr>
                <a:spLocks noRot="1" noChangeAspect="1" noMove="1" noResize="1" noEditPoints="1" noAdjustHandles="1" noChangeArrowheads="1" noChangeShapeType="1" noTextEdit="1"/>
              </p:cNvSpPr>
              <p:nvPr/>
            </p:nvSpPr>
            <p:spPr>
              <a:xfrm>
                <a:off x="8508463" y="5246027"/>
                <a:ext cx="2880084" cy="830548"/>
              </a:xfrm>
              <a:prstGeom prst="rect">
                <a:avLst/>
              </a:prstGeom>
              <a:blipFill>
                <a:blip r:embed="rId10"/>
                <a:stretch>
                  <a:fillRect/>
                </a:stretch>
              </a:blipFill>
            </p:spPr>
            <p:txBody>
              <a:bodyPr/>
              <a:lstStyle/>
              <a:p>
                <a:r>
                  <a:rPr lang="ca-ES">
                    <a:noFill/>
                  </a:rPr>
                  <a:t> </a:t>
                </a:r>
              </a:p>
            </p:txBody>
          </p:sp>
        </mc:Fallback>
      </mc:AlternateContent>
      <p:sp>
        <p:nvSpPr>
          <p:cNvPr id="74" name="Oval 73">
            <a:extLst>
              <a:ext uri="{FF2B5EF4-FFF2-40B4-BE49-F238E27FC236}">
                <a16:creationId xmlns:a16="http://schemas.microsoft.com/office/drawing/2014/main" id="{2BC167EB-3190-4C01-B367-CA52036123FD}"/>
              </a:ext>
            </a:extLst>
          </p:cNvPr>
          <p:cNvSpPr/>
          <p:nvPr/>
        </p:nvSpPr>
        <p:spPr>
          <a:xfrm>
            <a:off x="10380425" y="5809287"/>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Retângulo: Cantos Arredondados 94">
            <a:extLst>
              <a:ext uri="{FF2B5EF4-FFF2-40B4-BE49-F238E27FC236}">
                <a16:creationId xmlns:a16="http://schemas.microsoft.com/office/drawing/2014/main" id="{CE3D0430-DE34-4016-B0D1-9977F8381013}"/>
              </a:ext>
            </a:extLst>
          </p:cNvPr>
          <p:cNvSpPr/>
          <p:nvPr/>
        </p:nvSpPr>
        <p:spPr>
          <a:xfrm rot="10800000">
            <a:off x="2148139" y="5749213"/>
            <a:ext cx="4177709" cy="327362"/>
          </a:xfrm>
          <a:prstGeom prst="roundRect">
            <a:avLst>
              <a:gd name="adj" fmla="val 26019"/>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Retângulo 92">
            <a:extLst>
              <a:ext uri="{FF2B5EF4-FFF2-40B4-BE49-F238E27FC236}">
                <a16:creationId xmlns:a16="http://schemas.microsoft.com/office/drawing/2014/main" id="{29ADFF31-BFCF-453E-B65B-0064FCC349B3}"/>
              </a:ext>
            </a:extLst>
          </p:cNvPr>
          <p:cNvSpPr/>
          <p:nvPr/>
        </p:nvSpPr>
        <p:spPr>
          <a:xfrm>
            <a:off x="2073795" y="4931694"/>
            <a:ext cx="5886157" cy="1569660"/>
          </a:xfrm>
          <a:prstGeom prst="rect">
            <a:avLst/>
          </a:prstGeom>
        </p:spPr>
        <p:txBody>
          <a:bodyPr wrap="square">
            <a:spAutoFit/>
          </a:bodyPr>
          <a:lstStyle/>
          <a:p>
            <a:pPr algn="just">
              <a:spcAft>
                <a:spcPts val="1200"/>
              </a:spcAft>
            </a:pPr>
            <a:r>
              <a:rPr lang="es-ES" sz="2400" dirty="0">
                <a:solidFill>
                  <a:sysClr val="windowText" lastClr="000000"/>
                </a:solidFill>
              </a:rPr>
              <a:t>Empezando por el </a:t>
            </a:r>
            <a:r>
              <a:rPr lang="es-ES" sz="2400" u="sng" dirty="0">
                <a:solidFill>
                  <a:sysClr val="windowText" lastClr="000000"/>
                </a:solidFill>
              </a:rPr>
              <a:t>pivote más a la derecha</a:t>
            </a:r>
            <a:r>
              <a:rPr lang="es-ES" sz="2400" dirty="0">
                <a:solidFill>
                  <a:sysClr val="windowText" lastClr="000000"/>
                </a:solidFill>
              </a:rPr>
              <a:t> y </a:t>
            </a:r>
            <a:r>
              <a:rPr lang="es-ES" sz="2400" b="1" dirty="0">
                <a:solidFill>
                  <a:sysClr val="windowText" lastClr="000000"/>
                </a:solidFill>
              </a:rPr>
              <a:t>trabajando hacia arriba </a:t>
            </a:r>
            <a:r>
              <a:rPr lang="es-ES" sz="2400" dirty="0">
                <a:solidFill>
                  <a:sysClr val="windowText" lastClr="000000"/>
                </a:solidFill>
              </a:rPr>
              <a:t>y </a:t>
            </a:r>
            <a:r>
              <a:rPr lang="es-ES" sz="2400" b="1" dirty="0">
                <a:solidFill>
                  <a:sysClr val="windowText" lastClr="000000"/>
                </a:solidFill>
              </a:rPr>
              <a:t>hacia la izquierda</a:t>
            </a:r>
            <a:r>
              <a:rPr lang="es-ES" sz="2400" dirty="0">
                <a:solidFill>
                  <a:sysClr val="windowText" lastClr="000000"/>
                </a:solidFill>
              </a:rPr>
              <a:t>, cree ceros encima de cada pivote. Si un pivote no es 1, hágalo 1 mediante </a:t>
            </a:r>
            <a:r>
              <a:rPr lang="es-ES" sz="2400" dirty="0" err="1">
                <a:solidFill>
                  <a:sysClr val="windowText" lastClr="000000"/>
                </a:solidFill>
              </a:rPr>
              <a:t>reescalado</a:t>
            </a:r>
            <a:r>
              <a:rPr lang="es-ES" sz="2400" dirty="0">
                <a:solidFill>
                  <a:sysClr val="windowText" lastClr="000000"/>
                </a:solidFill>
              </a:rPr>
              <a:t>... </a:t>
            </a:r>
          </a:p>
        </p:txBody>
      </p:sp>
      <p:sp>
        <p:nvSpPr>
          <p:cNvPr id="97" name="Retângulo: Cantos Arredondados 96">
            <a:extLst>
              <a:ext uri="{FF2B5EF4-FFF2-40B4-BE49-F238E27FC236}">
                <a16:creationId xmlns:a16="http://schemas.microsoft.com/office/drawing/2014/main" id="{BE985195-241A-4BD8-A6D1-22BFED57BE01}"/>
              </a:ext>
            </a:extLst>
          </p:cNvPr>
          <p:cNvSpPr/>
          <p:nvPr/>
        </p:nvSpPr>
        <p:spPr>
          <a:xfrm rot="10800000">
            <a:off x="4520627" y="5020674"/>
            <a:ext cx="3151347" cy="335206"/>
          </a:xfrm>
          <a:prstGeom prst="roundRect">
            <a:avLst>
              <a:gd name="adj" fmla="val 26019"/>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Seta: Curvada Para a Esquerda 97">
            <a:extLst>
              <a:ext uri="{FF2B5EF4-FFF2-40B4-BE49-F238E27FC236}">
                <a16:creationId xmlns:a16="http://schemas.microsoft.com/office/drawing/2014/main" id="{BFE31035-F2C8-4199-9D57-A60871299B99}"/>
              </a:ext>
            </a:extLst>
          </p:cNvPr>
          <p:cNvSpPr/>
          <p:nvPr/>
        </p:nvSpPr>
        <p:spPr>
          <a:xfrm flipV="1">
            <a:off x="11287156" y="4525239"/>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mc:AlternateContent xmlns:mc="http://schemas.openxmlformats.org/markup-compatibility/2006" xmlns:a14="http://schemas.microsoft.com/office/drawing/2010/main">
        <mc:Choice Requires="a14">
          <p:sp>
            <p:nvSpPr>
              <p:cNvPr id="99" name="Retângulo 98">
                <a:extLst>
                  <a:ext uri="{FF2B5EF4-FFF2-40B4-BE49-F238E27FC236}">
                    <a16:creationId xmlns:a16="http://schemas.microsoft.com/office/drawing/2014/main" id="{7720AC7E-5A49-408F-9174-552012E372FB}"/>
                  </a:ext>
                </a:extLst>
              </p:cNvPr>
              <p:cNvSpPr/>
              <p:nvPr/>
            </p:nvSpPr>
            <p:spPr>
              <a:xfrm>
                <a:off x="9940590" y="4727237"/>
                <a:ext cx="1608068"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b="1" i="1" smtClean="0">
                              <a:solidFill>
                                <a:srgbClr val="0C2B8E"/>
                              </a:solidFill>
                              <a:latin typeface="Cambria Math" panose="02040503050406030204" pitchFamily="18" charset="0"/>
                            </a:rPr>
                          </m:ctrlPr>
                        </m:sSubPr>
                        <m:e>
                          <m:r>
                            <a:rPr lang="es-ES" sz="1600" b="1" i="1" smtClean="0">
                              <a:solidFill>
                                <a:srgbClr val="0C2B8E"/>
                              </a:solidFill>
                              <a:latin typeface="Cambria Math" panose="02040503050406030204" pitchFamily="18" charset="0"/>
                            </a:rPr>
                            <m:t>𝑭</m:t>
                          </m:r>
                        </m:e>
                        <m:sub>
                          <m:r>
                            <a:rPr lang="es-ES" sz="1600" b="1" i="1" smtClean="0">
                              <a:solidFill>
                                <a:srgbClr val="0C2B8E"/>
                              </a:solidFill>
                              <a:latin typeface="Cambria Math" panose="02040503050406030204" pitchFamily="18" charset="0"/>
                            </a:rPr>
                            <m:t>𝟏</m:t>
                          </m:r>
                        </m:sub>
                      </m:sSub>
                      <m:r>
                        <a:rPr lang="es-ES" sz="1600" b="1" i="1" smtClean="0">
                          <a:solidFill>
                            <a:srgbClr val="0C2B8E"/>
                          </a:solidFill>
                          <a:latin typeface="Cambria Math" panose="02040503050406030204" pitchFamily="18" charset="0"/>
                          <a:ea typeface="Cambria Math" panose="02040503050406030204" pitchFamily="18" charset="0"/>
                        </a:rPr>
                        <m:t>←</m:t>
                      </m:r>
                      <m:sSub>
                        <m:sSubPr>
                          <m:ctrlPr>
                            <a:rPr lang="es-ES" sz="1600" b="1" i="1" smtClean="0">
                              <a:solidFill>
                                <a:srgbClr val="0C2B8E"/>
                              </a:solidFill>
                              <a:latin typeface="Cambria Math" panose="02040503050406030204" pitchFamily="18" charset="0"/>
                            </a:rPr>
                          </m:ctrlPr>
                        </m:sSubPr>
                        <m:e>
                          <m:r>
                            <a:rPr lang="es-ES" sz="1600" b="1" i="1" smtClean="0">
                              <a:solidFill>
                                <a:srgbClr val="0C2B8E"/>
                              </a:solidFill>
                              <a:latin typeface="Cambria Math" panose="02040503050406030204" pitchFamily="18" charset="0"/>
                            </a:rPr>
                            <m:t>𝑭</m:t>
                          </m:r>
                        </m:e>
                        <m:sub>
                          <m:r>
                            <a:rPr lang="es-ES" sz="1600" b="1" i="1" smtClean="0">
                              <a:solidFill>
                                <a:srgbClr val="0C2B8E"/>
                              </a:solidFill>
                              <a:latin typeface="Cambria Math" panose="02040503050406030204" pitchFamily="18" charset="0"/>
                            </a:rPr>
                            <m:t>𝟏</m:t>
                          </m:r>
                        </m:sub>
                      </m:sSub>
                      <m:r>
                        <a:rPr lang="es-ES" sz="1600" b="1" i="1" smtClean="0">
                          <a:solidFill>
                            <a:srgbClr val="0C2B8E"/>
                          </a:solidFill>
                          <a:latin typeface="Cambria Math" panose="02040503050406030204" pitchFamily="18" charset="0"/>
                        </a:rPr>
                        <m:t>−</m:t>
                      </m:r>
                      <m:r>
                        <a:rPr lang="es-ES" sz="1600" b="1" i="1" smtClean="0">
                          <a:solidFill>
                            <a:srgbClr val="0C2B8E"/>
                          </a:solidFill>
                          <a:latin typeface="Cambria Math" panose="02040503050406030204" pitchFamily="18" charset="0"/>
                          <a:ea typeface="Cambria Math" panose="02040503050406030204" pitchFamily="18" charset="0"/>
                        </a:rPr>
                        <m:t>𝟔</m:t>
                      </m:r>
                      <m:sSub>
                        <m:sSubPr>
                          <m:ctrlPr>
                            <a:rPr lang="es-ES" sz="1600" b="1" i="1" smtClean="0">
                              <a:solidFill>
                                <a:srgbClr val="0C2B8E"/>
                              </a:solidFill>
                              <a:latin typeface="Cambria Math" panose="02040503050406030204" pitchFamily="18" charset="0"/>
                            </a:rPr>
                          </m:ctrlPr>
                        </m:sSubPr>
                        <m:e>
                          <m:r>
                            <a:rPr lang="es-ES" sz="1600" b="1" i="1" smtClean="0">
                              <a:solidFill>
                                <a:srgbClr val="0C2B8E"/>
                              </a:solidFill>
                              <a:latin typeface="Cambria Math" panose="02040503050406030204" pitchFamily="18" charset="0"/>
                            </a:rPr>
                            <m:t>𝑭</m:t>
                          </m:r>
                        </m:e>
                        <m:sub>
                          <m:r>
                            <a:rPr lang="es-ES" sz="1600" b="1" i="1" smtClean="0">
                              <a:solidFill>
                                <a:srgbClr val="0C2B8E"/>
                              </a:solidFill>
                              <a:latin typeface="Cambria Math" panose="02040503050406030204" pitchFamily="18" charset="0"/>
                            </a:rPr>
                            <m:t>𝟑</m:t>
                          </m:r>
                        </m:sub>
                      </m:sSub>
                    </m:oMath>
                  </m:oMathPara>
                </a14:m>
                <a:endParaRPr lang="es-ES" sz="1600" b="1">
                  <a:solidFill>
                    <a:srgbClr val="0C2B8E"/>
                  </a:solidFill>
                </a:endParaRPr>
              </a:p>
              <a:p>
                <a:pPr/>
                <a14:m>
                  <m:oMathPara xmlns:m="http://schemas.openxmlformats.org/officeDocument/2006/math">
                    <m:oMathParaPr>
                      <m:jc m:val="centerGroup"/>
                    </m:oMathParaPr>
                    <m:oMath xmlns:m="http://schemas.openxmlformats.org/officeDocument/2006/math">
                      <m:sSub>
                        <m:sSubPr>
                          <m:ctrlPr>
                            <a:rPr lang="es-ES" sz="1600" b="1" i="1" smtClean="0">
                              <a:solidFill>
                                <a:srgbClr val="0C2B8E"/>
                              </a:solidFill>
                              <a:latin typeface="Cambria Math" panose="02040503050406030204" pitchFamily="18" charset="0"/>
                            </a:rPr>
                          </m:ctrlPr>
                        </m:sSubPr>
                        <m:e>
                          <m:r>
                            <a:rPr lang="es-ES" sz="1600" b="1" i="1" smtClean="0">
                              <a:solidFill>
                                <a:srgbClr val="0C2B8E"/>
                              </a:solidFill>
                              <a:latin typeface="Cambria Math" panose="02040503050406030204" pitchFamily="18" charset="0"/>
                            </a:rPr>
                            <m:t>𝑭</m:t>
                          </m:r>
                        </m:e>
                        <m:sub>
                          <m:r>
                            <a:rPr lang="es-ES" sz="1600" b="1" i="1" smtClean="0">
                              <a:solidFill>
                                <a:srgbClr val="0C2B8E"/>
                              </a:solidFill>
                              <a:latin typeface="Cambria Math" panose="02040503050406030204" pitchFamily="18" charset="0"/>
                            </a:rPr>
                            <m:t>𝟐</m:t>
                          </m:r>
                        </m:sub>
                      </m:sSub>
                      <m:r>
                        <a:rPr lang="es-ES" sz="1600" b="1" i="1" smtClean="0">
                          <a:solidFill>
                            <a:srgbClr val="0C2B8E"/>
                          </a:solidFill>
                          <a:latin typeface="Cambria Math" panose="02040503050406030204" pitchFamily="18" charset="0"/>
                          <a:ea typeface="Cambria Math" panose="02040503050406030204" pitchFamily="18" charset="0"/>
                        </a:rPr>
                        <m:t>←</m:t>
                      </m:r>
                      <m:sSub>
                        <m:sSubPr>
                          <m:ctrlPr>
                            <a:rPr lang="es-ES" sz="1600" b="1" i="1" smtClean="0">
                              <a:solidFill>
                                <a:srgbClr val="0C2B8E"/>
                              </a:solidFill>
                              <a:latin typeface="Cambria Math" panose="02040503050406030204" pitchFamily="18" charset="0"/>
                            </a:rPr>
                          </m:ctrlPr>
                        </m:sSubPr>
                        <m:e>
                          <m:r>
                            <a:rPr lang="es-ES" sz="1600" b="1" i="1" smtClean="0">
                              <a:solidFill>
                                <a:srgbClr val="0C2B8E"/>
                              </a:solidFill>
                              <a:latin typeface="Cambria Math" panose="02040503050406030204" pitchFamily="18" charset="0"/>
                            </a:rPr>
                            <m:t>𝑭</m:t>
                          </m:r>
                        </m:e>
                        <m:sub>
                          <m:r>
                            <a:rPr lang="es-ES" sz="1600" b="1" i="1" smtClean="0">
                              <a:solidFill>
                                <a:srgbClr val="0C2B8E"/>
                              </a:solidFill>
                              <a:latin typeface="Cambria Math" panose="02040503050406030204" pitchFamily="18" charset="0"/>
                            </a:rPr>
                            <m:t>𝟐</m:t>
                          </m:r>
                        </m:sub>
                      </m:sSub>
                      <m:r>
                        <a:rPr lang="es-ES" sz="1600" b="1" i="1" smtClean="0">
                          <a:solidFill>
                            <a:srgbClr val="0C2B8E"/>
                          </a:solidFill>
                          <a:latin typeface="Cambria Math" panose="02040503050406030204" pitchFamily="18" charset="0"/>
                        </a:rPr>
                        <m:t>−</m:t>
                      </m:r>
                      <m:r>
                        <a:rPr lang="es-ES" sz="1600" b="1" i="1" smtClean="0">
                          <a:solidFill>
                            <a:srgbClr val="0C2B8E"/>
                          </a:solidFill>
                          <a:latin typeface="Cambria Math" panose="02040503050406030204" pitchFamily="18" charset="0"/>
                        </a:rPr>
                        <m:t>𝟐</m:t>
                      </m:r>
                      <m:sSub>
                        <m:sSubPr>
                          <m:ctrlPr>
                            <a:rPr lang="es-ES" sz="1600" b="1" i="1" smtClean="0">
                              <a:solidFill>
                                <a:srgbClr val="0C2B8E"/>
                              </a:solidFill>
                              <a:latin typeface="Cambria Math" panose="02040503050406030204" pitchFamily="18" charset="0"/>
                            </a:rPr>
                          </m:ctrlPr>
                        </m:sSubPr>
                        <m:e>
                          <m:r>
                            <a:rPr lang="es-ES" sz="1600" b="1" i="1" smtClean="0">
                              <a:solidFill>
                                <a:srgbClr val="0C2B8E"/>
                              </a:solidFill>
                              <a:latin typeface="Cambria Math" panose="02040503050406030204" pitchFamily="18" charset="0"/>
                            </a:rPr>
                            <m:t>𝑭</m:t>
                          </m:r>
                        </m:e>
                        <m:sub>
                          <m:r>
                            <a:rPr lang="es-ES" sz="1600" b="1" i="1" smtClean="0">
                              <a:solidFill>
                                <a:srgbClr val="0C2B8E"/>
                              </a:solidFill>
                              <a:latin typeface="Cambria Math" panose="02040503050406030204" pitchFamily="18" charset="0"/>
                            </a:rPr>
                            <m:t>𝟑</m:t>
                          </m:r>
                        </m:sub>
                      </m:sSub>
                    </m:oMath>
                  </m:oMathPara>
                </a14:m>
                <a:endParaRPr lang="es-ES" sz="1600"/>
              </a:p>
            </p:txBody>
          </p:sp>
        </mc:Choice>
        <mc:Fallback xmlns="">
          <p:sp>
            <p:nvSpPr>
              <p:cNvPr id="99" name="Retângulo 98">
                <a:extLst>
                  <a:ext uri="{FF2B5EF4-FFF2-40B4-BE49-F238E27FC236}">
                    <a16:creationId xmlns:a16="http://schemas.microsoft.com/office/drawing/2014/main" id="{7720AC7E-5A49-408F-9174-552012E372FB}"/>
                  </a:ext>
                </a:extLst>
              </p:cNvPr>
              <p:cNvSpPr>
                <a:spLocks noRot="1" noChangeAspect="1" noMove="1" noResize="1" noEditPoints="1" noAdjustHandles="1" noChangeArrowheads="1" noChangeShapeType="1" noTextEdit="1"/>
              </p:cNvSpPr>
              <p:nvPr/>
            </p:nvSpPr>
            <p:spPr>
              <a:xfrm>
                <a:off x="9940590" y="4727237"/>
                <a:ext cx="1608068" cy="584775"/>
              </a:xfrm>
              <a:prstGeom prst="rect">
                <a:avLst/>
              </a:prstGeom>
              <a:blipFill>
                <a:blip r:embed="rId11"/>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100" name="Retângulo 99">
                <a:extLst>
                  <a:ext uri="{FF2B5EF4-FFF2-40B4-BE49-F238E27FC236}">
                    <a16:creationId xmlns:a16="http://schemas.microsoft.com/office/drawing/2014/main" id="{A88CF962-27DB-4E58-A369-C77F3F9E9A35}"/>
                  </a:ext>
                </a:extLst>
              </p:cNvPr>
              <p:cNvSpPr/>
              <p:nvPr/>
            </p:nvSpPr>
            <p:spPr>
              <a:xfrm>
                <a:off x="8500548" y="3978698"/>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s-ES" b="0" i="1" smtClean="0">
                              <a:solidFill>
                                <a:srgbClr val="0C2B8E"/>
                              </a:solidFill>
                              <a:latin typeface="Cambria Math" panose="02040503050406030204" pitchFamily="18" charset="0"/>
                            </a:rPr>
                          </m:ctrlPr>
                        </m:dPr>
                        <m:e>
                          <m:sSup>
                            <m:sSupPr>
                              <m:ctrlPr>
                                <a:rPr lang="es-ES" b="0" i="1" smtClean="0">
                                  <a:solidFill>
                                    <a:srgbClr val="0C2B8E"/>
                                  </a:solidFill>
                                  <a:latin typeface="Cambria Math" panose="02040503050406030204" pitchFamily="18" charset="0"/>
                                </a:rPr>
                              </m:ctrlPr>
                            </m:sSupPr>
                            <m:e>
                              <m:eqArr>
                                <m:eqArrPr>
                                  <m:ctrlPr>
                                    <a:rPr lang="es-ES" b="0"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3</m:t>
                                  </m:r>
                                </m:e>
                                <m:e>
                                  <m:r>
                                    <a:rPr lang="es-ES" b="0" i="1" smtClean="0">
                                      <a:solidFill>
                                        <a:srgbClr val="0C2B8E"/>
                                      </a:solidFill>
                                      <a:latin typeface="Cambria Math" panose="02040503050406030204" pitchFamily="18" charset="0"/>
                                    </a:rPr>
                                    <m:t>0</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2</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12</m:t>
                                  </m:r>
                                </m:e>
                                <m:e>
                                  <m:r>
                                    <a:rPr lang="es-ES" b="0" i="1" smtClean="0">
                                      <a:solidFill>
                                        <a:srgbClr val="0C2B8E"/>
                                      </a:solidFill>
                                      <a:latin typeface="Cambria Math" panose="02040503050406030204" pitchFamily="18" charset="0"/>
                                    </a:rPr>
                                    <m:t>−4</m:t>
                                  </m:r>
                                </m:e>
                                <m:e>
                                  <m:r>
                                    <a:rPr lang="es-ES" b="0" i="1" smtClean="0">
                                      <a:solidFill>
                                        <a:srgbClr val="0C2B8E"/>
                                      </a:solidFill>
                                      <a:latin typeface="Cambria Math" panose="02040503050406030204" pitchFamily="18" charset="0"/>
                                    </a:rPr>
                                    <m:t>   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4</m:t>
                                  </m:r>
                                </m:e>
                                <m:e>
                                  <m:r>
                                    <a:rPr lang="es-ES" b="0" i="1" smtClean="0">
                                      <a:solidFill>
                                        <a:srgbClr val="0C2B8E"/>
                                      </a:solidFill>
                                      <a:latin typeface="Cambria Math" panose="02040503050406030204" pitchFamily="18" charset="0"/>
                                    </a:rPr>
                                    <m:t>0</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0</m:t>
                                  </m:r>
                                </m:e>
                                <m:e>
                                  <m:r>
                                    <a:rPr lang="es-ES" b="0" i="1" smtClean="0">
                                      <a:solidFill>
                                        <a:srgbClr val="0C2B8E"/>
                                      </a:solidFill>
                                      <a:latin typeface="Cambria Math" panose="02040503050406030204" pitchFamily="18" charset="0"/>
                                    </a:rPr>
                                    <m:t>0</m:t>
                                  </m:r>
                                </m:e>
                                <m:e>
                                  <m:r>
                                    <a:rPr lang="es-ES" b="0" i="1" smtClean="0">
                                      <a:solidFill>
                                        <a:srgbClr val="0C2B8E"/>
                                      </a:solidFill>
                                      <a:latin typeface="Cambria Math" panose="02040503050406030204" pitchFamily="18" charset="0"/>
                                    </a:rPr>
                                    <m:t>1</m:t>
                                  </m:r>
                                </m:e>
                              </m:eqArr>
                              <m:r>
                                <a:rPr lang="es-ES" b="0" i="1" smtClean="0">
                                  <a:solidFill>
                                    <a:srgbClr val="0C2B8E"/>
                                  </a:solidFill>
                                  <a:latin typeface="Cambria Math" panose="02040503050406030204" pitchFamily="18" charset="0"/>
                                </a:rPr>
                                <m:t>   </m:t>
                              </m:r>
                              <m:eqArr>
                                <m:eqArrPr>
                                  <m:ctrlPr>
                                    <a:rPr lang="es-ES" i="1" smtClean="0">
                                      <a:solidFill>
                                        <a:srgbClr val="0C2B8E"/>
                                      </a:solidFill>
                                      <a:latin typeface="Cambria Math" panose="02040503050406030204" pitchFamily="18" charset="0"/>
                                    </a:rPr>
                                  </m:ctrlPr>
                                </m:eqArrPr>
                                <m:e>
                                  <m:r>
                                    <a:rPr lang="es-ES" b="0" i="1" smtClean="0">
                                      <a:solidFill>
                                        <a:srgbClr val="0C2B8E"/>
                                      </a:solidFill>
                                      <a:latin typeface="Cambria Math" panose="02040503050406030204" pitchFamily="18" charset="0"/>
                                    </a:rPr>
                                    <m:t>−9</m:t>
                                  </m:r>
                                </m:e>
                                <m:e>
                                  <m:r>
                                    <a:rPr lang="es-ES" b="0" i="1" smtClean="0">
                                      <a:solidFill>
                                        <a:srgbClr val="0C2B8E"/>
                                      </a:solidFill>
                                      <a:latin typeface="Cambria Math" panose="02040503050406030204" pitchFamily="18" charset="0"/>
                                    </a:rPr>
                                    <m:t>   2</m:t>
                                  </m:r>
                                </m:e>
                                <m:e>
                                  <m:r>
                                    <a:rPr lang="es-ES" b="0" i="1" smtClean="0">
                                      <a:solidFill>
                                        <a:srgbClr val="0C2B8E"/>
                                      </a:solidFill>
                                      <a:latin typeface="Cambria Math" panose="02040503050406030204" pitchFamily="18" charset="0"/>
                                    </a:rPr>
                                    <m:t>   4</m:t>
                                  </m:r>
                                </m:e>
                              </m:eqArr>
                            </m:e>
                            <m:sup>
                              <m:r>
                                <a:rPr lang="es-ES" b="0" i="1" smtClean="0">
                                  <a:solidFill>
                                    <a:srgbClr val="0C2B8E"/>
                                  </a:solidFill>
                                  <a:latin typeface="Cambria Math" panose="02040503050406030204" pitchFamily="18" charset="0"/>
                                </a:rPr>
                                <m:t> </m:t>
                              </m:r>
                            </m:sup>
                          </m:sSup>
                        </m:e>
                      </m:d>
                    </m:oMath>
                  </m:oMathPara>
                </a14:m>
                <a:endParaRPr lang="es-ES">
                  <a:solidFill>
                    <a:srgbClr val="0C2B8E"/>
                  </a:solidFill>
                </a:endParaRPr>
              </a:p>
            </p:txBody>
          </p:sp>
        </mc:Choice>
        <mc:Fallback xmlns="">
          <p:sp>
            <p:nvSpPr>
              <p:cNvPr id="100" name="Retângulo 99">
                <a:extLst>
                  <a:ext uri="{FF2B5EF4-FFF2-40B4-BE49-F238E27FC236}">
                    <a16:creationId xmlns:a16="http://schemas.microsoft.com/office/drawing/2014/main" id="{A88CF962-27DB-4E58-A369-C77F3F9E9A35}"/>
                  </a:ext>
                </a:extLst>
              </p:cNvPr>
              <p:cNvSpPr>
                <a:spLocks noRot="1" noChangeAspect="1" noMove="1" noResize="1" noEditPoints="1" noAdjustHandles="1" noChangeArrowheads="1" noChangeShapeType="1" noTextEdit="1"/>
              </p:cNvSpPr>
              <p:nvPr/>
            </p:nvSpPr>
            <p:spPr>
              <a:xfrm>
                <a:off x="8500548" y="3978698"/>
                <a:ext cx="2880084" cy="830548"/>
              </a:xfrm>
              <a:prstGeom prst="rect">
                <a:avLst/>
              </a:prstGeom>
              <a:blipFill>
                <a:blip r:embed="rId12"/>
                <a:stretch>
                  <a:fillRect/>
                </a:stretch>
              </a:blipFill>
            </p:spPr>
            <p:txBody>
              <a:bodyPr/>
              <a:lstStyle/>
              <a:p>
                <a:r>
                  <a:rPr lang="ca-ES">
                    <a:noFill/>
                  </a:rPr>
                  <a:t> </a:t>
                </a:r>
              </a:p>
            </p:txBody>
          </p:sp>
        </mc:Fallback>
      </mc:AlternateContent>
      <p:sp>
        <p:nvSpPr>
          <p:cNvPr id="43" name="Retângulo: Cantos Arredondados 17">
            <a:hlinkClick r:id="rId13" action="ppaction://hlinksldjump"/>
            <a:extLst>
              <a:ext uri="{FF2B5EF4-FFF2-40B4-BE49-F238E27FC236}">
                <a16:creationId xmlns:a16="http://schemas.microsoft.com/office/drawing/2014/main" id="{7C3FC291-3692-4B93-8CC0-AE41B10B5FCE}"/>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2. </a:t>
            </a:r>
            <a:r>
              <a:rPr lang="es-ES" b="1">
                <a:solidFill>
                  <a:schemeClr val="tx1"/>
                </a:solidFill>
              </a:rPr>
              <a:t>Forma Escalonada</a:t>
            </a:r>
          </a:p>
          <a:p>
            <a:pPr algn="ctr"/>
            <a:r>
              <a:rPr lang="es-ES" b="1">
                <a:solidFill>
                  <a:schemeClr val="tx1"/>
                </a:solidFill>
              </a:rPr>
              <a:t>Reducida</a:t>
            </a:r>
          </a:p>
        </p:txBody>
      </p:sp>
      <p:sp>
        <p:nvSpPr>
          <p:cNvPr id="44" name="Retângulo 88">
            <a:extLst>
              <a:ext uri="{FF2B5EF4-FFF2-40B4-BE49-F238E27FC236}">
                <a16:creationId xmlns:a16="http://schemas.microsoft.com/office/drawing/2014/main" id="{31B3EE3F-4F08-436B-8A59-072959F584CB}"/>
              </a:ext>
            </a:extLst>
          </p:cNvPr>
          <p:cNvSpPr/>
          <p:nvPr/>
        </p:nvSpPr>
        <p:spPr>
          <a:xfrm>
            <a:off x="2118515" y="3477402"/>
            <a:ext cx="5759195" cy="916123"/>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45" name="Retângulo 89">
            <a:extLst>
              <a:ext uri="{FF2B5EF4-FFF2-40B4-BE49-F238E27FC236}">
                <a16:creationId xmlns:a16="http://schemas.microsoft.com/office/drawing/2014/main" id="{BDC963F4-84DF-4F2D-91EC-A82B3D56CE72}"/>
              </a:ext>
            </a:extLst>
          </p:cNvPr>
          <p:cNvSpPr/>
          <p:nvPr/>
        </p:nvSpPr>
        <p:spPr>
          <a:xfrm>
            <a:off x="2101874" y="3415661"/>
            <a:ext cx="5806177" cy="1015663"/>
          </a:xfrm>
          <a:prstGeom prst="rect">
            <a:avLst/>
          </a:prstGeom>
        </p:spPr>
        <p:txBody>
          <a:bodyPr wrap="square">
            <a:spAutoFit/>
          </a:bodyPr>
          <a:lstStyle/>
          <a:p>
            <a:pPr algn="just">
              <a:spcAft>
                <a:spcPts val="1200"/>
              </a:spcAft>
              <a:buClr>
                <a:srgbClr val="F25E4F"/>
              </a:buClr>
              <a:buSzPct val="120000"/>
            </a:pPr>
            <a:r>
              <a:rPr lang="es-ES" sz="2000">
                <a:solidFill>
                  <a:sysClr val="windowText" lastClr="000000"/>
                </a:solidFill>
              </a:rPr>
              <a:t>Como queremos la </a:t>
            </a:r>
            <a:r>
              <a:rPr lang="es-ES" sz="2000" b="1">
                <a:solidFill>
                  <a:sysClr val="windowText" lastClr="000000"/>
                </a:solidFill>
              </a:rPr>
              <a:t>forma escalonada reducida</a:t>
            </a:r>
            <a:r>
              <a:rPr lang="es-ES" sz="2000">
                <a:solidFill>
                  <a:sysClr val="windowText" lastClr="000000"/>
                </a:solidFill>
              </a:rPr>
              <a:t>, tenemos que definir el </a:t>
            </a:r>
            <a:r>
              <a:rPr lang="es-ES" sz="2000" b="1">
                <a:solidFill>
                  <a:sysClr val="windowText" lastClr="000000"/>
                </a:solidFill>
              </a:rPr>
              <a:t>quinto paso</a:t>
            </a:r>
            <a:r>
              <a:rPr lang="es-ES" sz="2000">
                <a:solidFill>
                  <a:sysClr val="windowText" lastClr="000000"/>
                </a:solidFill>
              </a:rPr>
              <a:t>, </a:t>
            </a:r>
            <a:r>
              <a:rPr lang="es-ES" sz="2000" i="1" u="sng">
                <a:solidFill>
                  <a:sysClr val="windowText" lastClr="000000"/>
                </a:solidFill>
              </a:rPr>
              <a:t>repitiéndolo las veces que sea necesario</a:t>
            </a:r>
            <a:r>
              <a:rPr lang="es-ES" sz="2000">
                <a:solidFill>
                  <a:sysClr val="windowText" lastClr="000000"/>
                </a:solidFill>
              </a:rPr>
              <a:t>.</a:t>
            </a:r>
            <a:endParaRPr lang="es-ES" sz="2400">
              <a:solidFill>
                <a:sysClr val="windowText" lastClr="000000"/>
              </a:solidFill>
            </a:endParaRPr>
          </a:p>
        </p:txBody>
      </p:sp>
    </p:spTree>
    <p:extLst>
      <p:ext uri="{BB962C8B-B14F-4D97-AF65-F5344CB8AC3E}">
        <p14:creationId xmlns:p14="http://schemas.microsoft.com/office/powerpoint/2010/main" val="344844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
                                            <p:txEl>
                                              <p:pRg st="0" end="0"/>
                                            </p:txEl>
                                          </p:spTgt>
                                        </p:tgtEl>
                                        <p:attrNameLst>
                                          <p:attrName>style.visibility</p:attrName>
                                        </p:attrNameLst>
                                      </p:cBhvr>
                                      <p:to>
                                        <p:strVal val="visible"/>
                                      </p:to>
                                    </p:set>
                                    <p:animEffect transition="in" filter="fade">
                                      <p:cBhvr>
                                        <p:cTn id="11" dur="750"/>
                                        <p:tgtEl>
                                          <p:spTgt spid="92">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93">
                                            <p:txEl>
                                              <p:pRg st="0" end="0"/>
                                            </p:txEl>
                                          </p:spTgt>
                                        </p:tgtEl>
                                        <p:attrNameLst>
                                          <p:attrName>style.visibility</p:attrName>
                                        </p:attrNameLst>
                                      </p:cBhvr>
                                      <p:to>
                                        <p:strVal val="visible"/>
                                      </p:to>
                                    </p:set>
                                    <p:animEffect transition="in" filter="fade">
                                      <p:cBhvr>
                                        <p:cTn id="15" dur="750"/>
                                        <p:tgtEl>
                                          <p:spTgt spid="9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1000"/>
                                        <p:tgtEl>
                                          <p:spTgt spid="87"/>
                                        </p:tgtEl>
                                      </p:cBhvr>
                                    </p:animEffect>
                                    <p:set>
                                      <p:cBhvr>
                                        <p:cTn id="20" dur="1" fill="hold">
                                          <p:stCondLst>
                                            <p:cond delay="999"/>
                                          </p:stCondLst>
                                        </p:cTn>
                                        <p:tgtEl>
                                          <p:spTgt spid="8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animEffect transition="in" filter="fade">
                                      <p:cBhvr>
                                        <p:cTn id="23" dur="1000"/>
                                        <p:tgtEl>
                                          <p:spTgt spid="97"/>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fade">
                                      <p:cBhvr>
                                        <p:cTn id="31" dur="500"/>
                                        <p:tgtEl>
                                          <p:spTgt spid="7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fade">
                                      <p:cBhvr>
                                        <p:cTn id="36" dur="1000"/>
                                        <p:tgtEl>
                                          <p:spTgt spid="8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fade">
                                      <p:cBhvr>
                                        <p:cTn id="39" dur="1000"/>
                                        <p:tgtEl>
                                          <p:spTgt spid="9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wipe(down)">
                                      <p:cBhvr>
                                        <p:cTn id="44" dur="1000"/>
                                        <p:tgtEl>
                                          <p:spTgt spid="98"/>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99"/>
                                        </p:tgtEl>
                                        <p:attrNameLst>
                                          <p:attrName>style.visibility</p:attrName>
                                        </p:attrNameLst>
                                      </p:cBhvr>
                                      <p:to>
                                        <p:strVal val="visible"/>
                                      </p:to>
                                    </p:set>
                                    <p:animEffect transition="in" filter="fade">
                                      <p:cBhvr>
                                        <p:cTn id="47" dur="750"/>
                                        <p:tgtEl>
                                          <p:spTgt spid="99"/>
                                        </p:tgtEl>
                                      </p:cBhvr>
                                    </p:animEffect>
                                  </p:childTnLst>
                                </p:cTn>
                              </p:par>
                            </p:childTnLst>
                          </p:cTn>
                        </p:par>
                        <p:par>
                          <p:cTn id="48" fill="hold">
                            <p:stCondLst>
                              <p:cond delay="1250"/>
                            </p:stCondLst>
                            <p:childTnLst>
                              <p:par>
                                <p:cTn id="49" presetID="10" presetClass="entr" presetSubtype="0" fill="hold" grpId="0" nodeType="after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fade">
                                      <p:cBhvr>
                                        <p:cTn id="51" dur="75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91" grpId="0" animBg="1"/>
      <p:bldP spid="75" grpId="0"/>
      <p:bldP spid="88" grpId="0" animBg="1"/>
      <p:bldP spid="74" grpId="0" animBg="1"/>
      <p:bldP spid="95" grpId="0" animBg="1"/>
      <p:bldP spid="97" grpId="0" animBg="1"/>
      <p:bldP spid="98" grpId="0" animBg="1"/>
      <p:bldP spid="99" grpId="0"/>
      <p:bldP spid="10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5" name="Retângulo: Cantos Arredondados 54">
            <a:extLst>
              <a:ext uri="{FF2B5EF4-FFF2-40B4-BE49-F238E27FC236}">
                <a16:creationId xmlns:a16="http://schemas.microsoft.com/office/drawing/2014/main" id="{A37D6E39-FDED-4DC7-9B11-A7F8DB71A43A}"/>
              </a:ext>
            </a:extLst>
          </p:cNvPr>
          <p:cNvSpPr/>
          <p:nvPr/>
        </p:nvSpPr>
        <p:spPr>
          <a:xfrm>
            <a:off x="8014887" y="172260"/>
            <a:ext cx="3982835" cy="6343864"/>
          </a:xfrm>
          <a:prstGeom prst="roundRect">
            <a:avLst>
              <a:gd name="adj" fmla="val 2374"/>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3" name="Retângulo: Cantos Arredondados 72">
            <a:extLst>
              <a:ext uri="{FF2B5EF4-FFF2-40B4-BE49-F238E27FC236}">
                <a16:creationId xmlns:a16="http://schemas.microsoft.com/office/drawing/2014/main" id="{25ACA875-5205-4CB8-B237-20964528F22C}"/>
              </a:ext>
            </a:extLst>
          </p:cNvPr>
          <p:cNvSpPr/>
          <p:nvPr/>
        </p:nvSpPr>
        <p:spPr>
          <a:xfrm rot="5400000">
            <a:off x="8787598" y="2842209"/>
            <a:ext cx="830548" cy="335206"/>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nvGrpSpPr>
          <p:cNvPr id="59" name="Agrupar 58">
            <a:extLst>
              <a:ext uri="{FF2B5EF4-FFF2-40B4-BE49-F238E27FC236}">
                <a16:creationId xmlns:a16="http://schemas.microsoft.com/office/drawing/2014/main" id="{4C620DE2-C824-44B8-B07E-FEDF6AC80EBD}"/>
              </a:ext>
            </a:extLst>
          </p:cNvPr>
          <p:cNvGrpSpPr/>
          <p:nvPr/>
        </p:nvGrpSpPr>
        <p:grpSpPr>
          <a:xfrm>
            <a:off x="8782259" y="5309998"/>
            <a:ext cx="2283889" cy="753293"/>
            <a:chOff x="2916568" y="1853128"/>
            <a:chExt cx="2283889" cy="876420"/>
          </a:xfrm>
        </p:grpSpPr>
        <p:sp>
          <p:nvSpPr>
            <p:cNvPr id="72" name="Retângulo 71">
              <a:extLst>
                <a:ext uri="{FF2B5EF4-FFF2-40B4-BE49-F238E27FC236}">
                  <a16:creationId xmlns:a16="http://schemas.microsoft.com/office/drawing/2014/main" id="{7FA0C7F0-4C30-4F17-B431-920D3D29F376}"/>
                </a:ext>
              </a:extLst>
            </p:cNvPr>
            <p:cNvSpPr/>
            <p:nvPr/>
          </p:nvSpPr>
          <p:spPr>
            <a:xfrm>
              <a:off x="2916568" y="1853128"/>
              <a:ext cx="2283889" cy="2866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6" name="Retângulo 75">
              <a:extLst>
                <a:ext uri="{FF2B5EF4-FFF2-40B4-BE49-F238E27FC236}">
                  <a16:creationId xmlns:a16="http://schemas.microsoft.com/office/drawing/2014/main" id="{05674070-E093-46E2-B0F9-0DF5C4DBB9D2}"/>
                </a:ext>
              </a:extLst>
            </p:cNvPr>
            <p:cNvSpPr/>
            <p:nvPr/>
          </p:nvSpPr>
          <p:spPr>
            <a:xfrm>
              <a:off x="3251106" y="2124808"/>
              <a:ext cx="1949351" cy="2882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7" name="Retângulo 76">
              <a:extLst>
                <a:ext uri="{FF2B5EF4-FFF2-40B4-BE49-F238E27FC236}">
                  <a16:creationId xmlns:a16="http://schemas.microsoft.com/office/drawing/2014/main" id="{848FF09D-D798-4A7C-9A1F-B760FE3ED061}"/>
                </a:ext>
              </a:extLst>
            </p:cNvPr>
            <p:cNvSpPr/>
            <p:nvPr/>
          </p:nvSpPr>
          <p:spPr>
            <a:xfrm>
              <a:off x="4472309" y="2397620"/>
              <a:ext cx="728148" cy="3319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31" name="Retângulo 30">
            <a:extLst>
              <a:ext uri="{FF2B5EF4-FFF2-40B4-BE49-F238E27FC236}">
                <a16:creationId xmlns:a16="http://schemas.microsoft.com/office/drawing/2014/main" id="{429C054B-382C-4CFF-B89A-1C2E5AFCE3F6}"/>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6" name="Retângulo 35">
            <a:extLst>
              <a:ext uri="{FF2B5EF4-FFF2-40B4-BE49-F238E27FC236}">
                <a16:creationId xmlns:a16="http://schemas.microsoft.com/office/drawing/2014/main" id="{31B89273-F071-4097-A17C-E1A883AB0EAF}"/>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37" name="Imagem 36">
            <a:extLst>
              <a:ext uri="{FF2B5EF4-FFF2-40B4-BE49-F238E27FC236}">
                <a16:creationId xmlns:a16="http://schemas.microsoft.com/office/drawing/2014/main" id="{22DF1BAF-5A8A-41C9-A530-A100E6B27B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38" name="Conexão reta 37">
            <a:extLst>
              <a:ext uri="{FF2B5EF4-FFF2-40B4-BE49-F238E27FC236}">
                <a16:creationId xmlns:a16="http://schemas.microsoft.com/office/drawing/2014/main" id="{D21716BC-C9BB-481B-AF9F-27878A872CD1}"/>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2E8A1205-C836-4249-ADB4-49B90F8DCB89}"/>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40" name="Retângulo: Cantos Arredondados 39">
            <a:hlinkClick r:id="rId5" action="ppaction://hlinksldjump"/>
            <a:extLst>
              <a:ext uri="{FF2B5EF4-FFF2-40B4-BE49-F238E27FC236}">
                <a16:creationId xmlns:a16="http://schemas.microsoft.com/office/drawing/2014/main" id="{BB826678-5728-4664-8AA0-40F1B156271B}"/>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41" name="Retângulo 40">
            <a:extLst>
              <a:ext uri="{FF2B5EF4-FFF2-40B4-BE49-F238E27FC236}">
                <a16:creationId xmlns:a16="http://schemas.microsoft.com/office/drawing/2014/main" id="{45D89ED8-B456-4A7B-8024-36ADE950A100}"/>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4" name="Retângulo: Cantos Arredondados 13">
            <a:hlinkClick r:id="rId6" action="ppaction://hlinksldjump"/>
            <a:extLst>
              <a:ext uri="{FF2B5EF4-FFF2-40B4-BE49-F238E27FC236}">
                <a16:creationId xmlns:a16="http://schemas.microsoft.com/office/drawing/2014/main" id="{06C1FE17-85E4-4556-8BE0-9293ADAB8FEA}"/>
              </a:ext>
            </a:extLst>
          </p:cNvPr>
          <p:cNvSpPr/>
          <p:nvPr/>
        </p:nvSpPr>
        <p:spPr>
          <a:xfrm>
            <a:off x="36000" y="423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5" name="Retângulo: Cantos Arredondados 14">
            <a:hlinkClick r:id="rId7" action="ppaction://hlinksldjump"/>
            <a:extLst>
              <a:ext uri="{FF2B5EF4-FFF2-40B4-BE49-F238E27FC236}">
                <a16:creationId xmlns:a16="http://schemas.microsoft.com/office/drawing/2014/main" id="{29AA353E-76FA-4B5A-BFF9-A0AA433BCA21}"/>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7" name="Retângulo: Cantos Arredondados 16">
            <a:hlinkClick r:id="rId8" action="ppaction://hlinksldjump"/>
            <a:extLst>
              <a:ext uri="{FF2B5EF4-FFF2-40B4-BE49-F238E27FC236}">
                <a16:creationId xmlns:a16="http://schemas.microsoft.com/office/drawing/2014/main" id="{3D45037E-D00D-41E0-A47A-F334822EA81C}"/>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mc:AlternateContent xmlns:mc="http://schemas.openxmlformats.org/markup-compatibility/2006" xmlns:a14="http://schemas.microsoft.com/office/drawing/2010/main">
        <mc:Choice Requires="a14">
          <p:sp>
            <p:nvSpPr>
              <p:cNvPr id="51" name="Retângulo 50">
                <a:extLst>
                  <a:ext uri="{FF2B5EF4-FFF2-40B4-BE49-F238E27FC236}">
                    <a16:creationId xmlns:a16="http://schemas.microsoft.com/office/drawing/2014/main" id="{523C9220-5014-496A-97DF-6AA8BB8B14E6}"/>
                  </a:ext>
                </a:extLst>
              </p:cNvPr>
              <p:cNvSpPr/>
              <p:nvPr/>
            </p:nvSpPr>
            <p:spPr>
              <a:xfrm>
                <a:off x="8477860" y="1598171"/>
                <a:ext cx="2796727"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chemeClr val="tx1"/>
                              </a:solidFill>
                              <a:latin typeface="Cambria Math" panose="02040503050406030204" pitchFamily="18" charset="0"/>
                            </a:rPr>
                          </m:ctrlPr>
                        </m:dPr>
                        <m:e>
                          <m:sSup>
                            <m:sSupPr>
                              <m:ctrlPr>
                                <a:rPr lang="ca-ES" b="0" i="1" smtClean="0">
                                  <a:solidFill>
                                    <a:schemeClr val="tx1"/>
                                  </a:solidFill>
                                  <a:latin typeface="Cambria Math" panose="02040503050406030204" pitchFamily="18" charset="0"/>
                                </a:rPr>
                              </m:ctrlPr>
                            </m:sSupPr>
                            <m:e>
                              <m:eqArr>
                                <m:eqArrPr>
                                  <m:ctrlPr>
                                    <a:rPr lang="ca-ES" b="0"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0</m:t>
                                  </m:r>
                                </m:e>
                                <m:e>
                                  <m:r>
                                    <a:rPr lang="ca-ES" b="0" i="1" smtClean="0">
                                      <a:solidFill>
                                        <a:schemeClr val="tx1"/>
                                      </a:solidFill>
                                      <a:latin typeface="Cambria Math" panose="02040503050406030204" pitchFamily="18" charset="0"/>
                                    </a:rPr>
                                    <m:t>3</m:t>
                                  </m:r>
                                </m:e>
                                <m:e>
                                  <m:r>
                                    <a:rPr lang="ca-ES" b="0" i="1" smtClean="0">
                                      <a:solidFill>
                                        <a:schemeClr val="tx1"/>
                                      </a:solidFill>
                                      <a:latin typeface="Cambria Math" panose="02040503050406030204" pitchFamily="18" charset="0"/>
                                    </a:rPr>
                                    <m:t>3</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3</m:t>
                                  </m:r>
                                </m:e>
                                <m:e>
                                  <m:r>
                                    <a:rPr lang="ca-ES" b="0" i="1" smtClean="0">
                                      <a:solidFill>
                                        <a:schemeClr val="tx1"/>
                                      </a:solidFill>
                                      <a:latin typeface="Cambria Math" panose="02040503050406030204" pitchFamily="18" charset="0"/>
                                    </a:rPr>
                                    <m:t>−7</m:t>
                                  </m:r>
                                </m:e>
                                <m:e>
                                  <m:r>
                                    <a:rPr lang="ca-ES" b="0" i="1" smtClean="0">
                                      <a:solidFill>
                                        <a:schemeClr val="tx1"/>
                                      </a:solidFill>
                                      <a:latin typeface="Cambria Math" panose="02040503050406030204" pitchFamily="18" charset="0"/>
                                    </a:rPr>
                                    <m:t>−9</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−6</m:t>
                                  </m:r>
                                </m:e>
                                <m:e>
                                  <m:r>
                                    <a:rPr lang="ca-ES" b="0" i="1" smtClean="0">
                                      <a:solidFill>
                                        <a:schemeClr val="tx1"/>
                                      </a:solidFill>
                                      <a:latin typeface="Cambria Math" panose="02040503050406030204" pitchFamily="18" charset="0"/>
                                    </a:rPr>
                                    <m:t>8</m:t>
                                  </m:r>
                                </m:e>
                                <m:e>
                                  <m:r>
                                    <a:rPr lang="ca-ES" b="0" i="1" smtClean="0">
                                      <a:solidFill>
                                        <a:schemeClr val="tx1"/>
                                      </a:solidFill>
                                      <a:latin typeface="Cambria Math" panose="02040503050406030204" pitchFamily="18" charset="0"/>
                                    </a:rPr>
                                    <m:t>12</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6</m:t>
                                  </m:r>
                                </m:e>
                                <m:e>
                                  <m:r>
                                    <a:rPr lang="ca-ES" b="0" i="1" smtClean="0">
                                      <a:solidFill>
                                        <a:schemeClr val="tx1"/>
                                      </a:solidFill>
                                      <a:latin typeface="Cambria Math" panose="02040503050406030204" pitchFamily="18" charset="0"/>
                                    </a:rPr>
                                    <m:t>−5</m:t>
                                  </m:r>
                                </m:e>
                                <m:e>
                                  <m:r>
                                    <a:rPr lang="ca-ES" b="0" i="1" smtClean="0">
                                      <a:solidFill>
                                        <a:schemeClr val="tx1"/>
                                      </a:solidFill>
                                      <a:latin typeface="Cambria Math" panose="02040503050406030204" pitchFamily="18" charset="0"/>
                                    </a:rPr>
                                    <m:t>−9</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4</m:t>
                                  </m:r>
                                </m:e>
                                <m:e>
                                  <m:r>
                                    <a:rPr lang="ca-ES" b="0" i="1" smtClean="0">
                                      <a:solidFill>
                                        <a:schemeClr val="tx1"/>
                                      </a:solidFill>
                                      <a:latin typeface="Cambria Math" panose="02040503050406030204" pitchFamily="18" charset="0"/>
                                    </a:rPr>
                                    <m:t>8</m:t>
                                  </m:r>
                                </m:e>
                                <m:e>
                                  <m:r>
                                    <a:rPr lang="ca-ES" b="0" i="1" smtClean="0">
                                      <a:solidFill>
                                        <a:schemeClr val="tx1"/>
                                      </a:solidFill>
                                      <a:latin typeface="Cambria Math" panose="02040503050406030204" pitchFamily="18" charset="0"/>
                                    </a:rPr>
                                    <m:t>6</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−5</m:t>
                                  </m:r>
                                </m:e>
                                <m:e>
                                  <m:r>
                                    <a:rPr lang="ca-ES" b="0" i="1" smtClean="0">
                                      <a:solidFill>
                                        <a:schemeClr val="tx1"/>
                                      </a:solidFill>
                                      <a:latin typeface="Cambria Math" panose="02040503050406030204" pitchFamily="18" charset="0"/>
                                    </a:rPr>
                                    <m:t>9</m:t>
                                  </m:r>
                                </m:e>
                                <m:e>
                                  <m:r>
                                    <a:rPr lang="ca-ES" b="0" i="1" smtClean="0">
                                      <a:solidFill>
                                        <a:schemeClr val="tx1"/>
                                      </a:solidFill>
                                      <a:latin typeface="Cambria Math" panose="02040503050406030204" pitchFamily="18" charset="0"/>
                                    </a:rPr>
                                    <m:t>15</m:t>
                                  </m:r>
                                </m:e>
                              </m:eqArr>
                            </m:e>
                            <m:sup>
                              <m:r>
                                <a:rPr lang="ca-ES" b="0" i="1" smtClean="0">
                                  <a:solidFill>
                                    <a:schemeClr val="tx1"/>
                                  </a:solidFill>
                                  <a:latin typeface="Cambria Math" panose="02040503050406030204" pitchFamily="18" charset="0"/>
                                </a:rPr>
                                <m:t> </m:t>
                              </m:r>
                            </m:sup>
                          </m:sSup>
                        </m:e>
                      </m:d>
                    </m:oMath>
                  </m:oMathPara>
                </a14:m>
                <a:endParaRPr lang="ca-ES">
                  <a:solidFill>
                    <a:schemeClr val="tx1"/>
                  </a:solidFill>
                </a:endParaRPr>
              </a:p>
            </p:txBody>
          </p:sp>
        </mc:Choice>
        <mc:Fallback xmlns="">
          <p:sp>
            <p:nvSpPr>
              <p:cNvPr id="51" name="Retângulo 50">
                <a:extLst>
                  <a:ext uri="{FF2B5EF4-FFF2-40B4-BE49-F238E27FC236}">
                    <a16:creationId xmlns:a16="http://schemas.microsoft.com/office/drawing/2014/main" id="{523C9220-5014-496A-97DF-6AA8BB8B14E6}"/>
                  </a:ext>
                </a:extLst>
              </p:cNvPr>
              <p:cNvSpPr>
                <a:spLocks noRot="1" noChangeAspect="1" noMove="1" noResize="1" noEditPoints="1" noAdjustHandles="1" noChangeArrowheads="1" noChangeShapeType="1" noTextEdit="1"/>
              </p:cNvSpPr>
              <p:nvPr/>
            </p:nvSpPr>
            <p:spPr>
              <a:xfrm>
                <a:off x="8477860" y="1598171"/>
                <a:ext cx="2796727" cy="830548"/>
              </a:xfrm>
              <a:prstGeom prst="rect">
                <a:avLst/>
              </a:prstGeom>
              <a:blipFill>
                <a:blip r:embed="rId10"/>
                <a:stretch>
                  <a:fillRect/>
                </a:stretch>
              </a:blipFill>
            </p:spPr>
            <p:txBody>
              <a:bodyPr/>
              <a:lstStyle/>
              <a:p>
                <a:r>
                  <a:rPr lang="ca-ES">
                    <a:noFill/>
                  </a:rPr>
                  <a:t> </a:t>
                </a:r>
              </a:p>
            </p:txBody>
          </p:sp>
        </mc:Fallback>
      </mc:AlternateContent>
      <p:sp>
        <p:nvSpPr>
          <p:cNvPr id="85" name="Retângulo: Cantos Arredondados 84">
            <a:extLst>
              <a:ext uri="{FF2B5EF4-FFF2-40B4-BE49-F238E27FC236}">
                <a16:creationId xmlns:a16="http://schemas.microsoft.com/office/drawing/2014/main" id="{E56730E6-5338-4C41-A8F2-C7FA34DA3213}"/>
              </a:ext>
            </a:extLst>
          </p:cNvPr>
          <p:cNvSpPr/>
          <p:nvPr/>
        </p:nvSpPr>
        <p:spPr>
          <a:xfrm>
            <a:off x="11102400" y="930680"/>
            <a:ext cx="781200" cy="302400"/>
          </a:xfrm>
          <a:prstGeom prst="round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6" name="Retângulo: Cantos Arredondados 85">
            <a:extLst>
              <a:ext uri="{FF2B5EF4-FFF2-40B4-BE49-F238E27FC236}">
                <a16:creationId xmlns:a16="http://schemas.microsoft.com/office/drawing/2014/main" id="{E815A061-AE17-4F6D-8F35-132136A4677E}"/>
              </a:ext>
            </a:extLst>
          </p:cNvPr>
          <p:cNvSpPr/>
          <p:nvPr/>
        </p:nvSpPr>
        <p:spPr>
          <a:xfrm>
            <a:off x="8145076" y="1221832"/>
            <a:ext cx="2192923" cy="287272"/>
          </a:xfrm>
          <a:prstGeom prst="round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9" name="Retângulo 48">
            <a:extLst>
              <a:ext uri="{FF2B5EF4-FFF2-40B4-BE49-F238E27FC236}">
                <a16:creationId xmlns:a16="http://schemas.microsoft.com/office/drawing/2014/main" id="{7EF753E1-31C9-4735-ACBE-E688B4677BE1}"/>
              </a:ext>
            </a:extLst>
          </p:cNvPr>
          <p:cNvSpPr/>
          <p:nvPr/>
        </p:nvSpPr>
        <p:spPr>
          <a:xfrm>
            <a:off x="8077028" y="235110"/>
            <a:ext cx="3829264" cy="1323439"/>
          </a:xfrm>
          <a:prstGeom prst="rect">
            <a:avLst/>
          </a:prstGeom>
        </p:spPr>
        <p:txBody>
          <a:bodyPr wrap="square">
            <a:spAutoFit/>
          </a:bodyPr>
          <a:lstStyle/>
          <a:p>
            <a:pPr algn="just">
              <a:spcAft>
                <a:spcPts val="1200"/>
              </a:spcAft>
              <a:buClr>
                <a:srgbClr val="F25E4F"/>
              </a:buClr>
              <a:buSzPct val="120000"/>
            </a:pPr>
            <a:r>
              <a:rPr lang="es-ES" sz="2000" dirty="0">
                <a:solidFill>
                  <a:sysClr val="windowText" lastClr="000000"/>
                </a:solidFill>
              </a:rPr>
              <a:t>Aplique OEF para transformar la matriz siguiente primero en matriz escalonada y luego en forma escalonada reducida.</a:t>
            </a:r>
            <a:endParaRPr lang="ca-ES" sz="2400" dirty="0">
              <a:solidFill>
                <a:sysClr val="windowText" lastClr="000000"/>
              </a:solidFill>
            </a:endParaRPr>
          </a:p>
        </p:txBody>
      </p:sp>
      <p:sp>
        <p:nvSpPr>
          <p:cNvPr id="91" name="Retângulo: Cantos Arredondados 90">
            <a:extLst>
              <a:ext uri="{FF2B5EF4-FFF2-40B4-BE49-F238E27FC236}">
                <a16:creationId xmlns:a16="http://schemas.microsoft.com/office/drawing/2014/main" id="{C17812AC-82BA-4BBB-ACC2-95DB2340EE72}"/>
              </a:ext>
            </a:extLst>
          </p:cNvPr>
          <p:cNvSpPr/>
          <p:nvPr/>
        </p:nvSpPr>
        <p:spPr>
          <a:xfrm>
            <a:off x="2073796" y="4438613"/>
            <a:ext cx="5847365" cy="2082767"/>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a:solidFill>
                <a:sysClr val="windowText" lastClr="000000"/>
              </a:solidFill>
            </a:endParaRPr>
          </a:p>
        </p:txBody>
      </p:sp>
      <p:sp>
        <p:nvSpPr>
          <p:cNvPr id="92" name="Retângulo 91">
            <a:extLst>
              <a:ext uri="{FF2B5EF4-FFF2-40B4-BE49-F238E27FC236}">
                <a16:creationId xmlns:a16="http://schemas.microsoft.com/office/drawing/2014/main" id="{0BA14802-AAEA-4885-AEEB-9BAEABA0A615}"/>
              </a:ext>
            </a:extLst>
          </p:cNvPr>
          <p:cNvSpPr/>
          <p:nvPr/>
        </p:nvSpPr>
        <p:spPr>
          <a:xfrm>
            <a:off x="2157207" y="4510339"/>
            <a:ext cx="1155135" cy="461665"/>
          </a:xfrm>
          <a:prstGeom prst="rect">
            <a:avLst/>
          </a:prstGeom>
        </p:spPr>
        <p:txBody>
          <a:bodyPr wrap="square">
            <a:spAutoFit/>
          </a:bodyPr>
          <a:lstStyle/>
          <a:p>
            <a:pPr algn="just">
              <a:spcAft>
                <a:spcPts val="1200"/>
              </a:spcAft>
            </a:pPr>
            <a:r>
              <a:rPr lang="ca-ES" sz="2400" b="1" u="sng" dirty="0">
                <a:solidFill>
                  <a:srgbClr val="F25E4F"/>
                </a:solidFill>
              </a:rPr>
              <a:t>Paso 5</a:t>
            </a:r>
            <a:r>
              <a:rPr lang="ca-ES" sz="2400" b="1" dirty="0">
                <a:solidFill>
                  <a:srgbClr val="F25E4F"/>
                </a:solidFill>
              </a:rPr>
              <a:t> </a:t>
            </a:r>
          </a:p>
        </p:txBody>
      </p:sp>
      <p:sp>
        <p:nvSpPr>
          <p:cNvPr id="75" name="Retângulo 74">
            <a:extLst>
              <a:ext uri="{FF2B5EF4-FFF2-40B4-BE49-F238E27FC236}">
                <a16:creationId xmlns:a16="http://schemas.microsoft.com/office/drawing/2014/main" id="{7CF02B59-9588-4D75-92BB-1F2DBAE26826}"/>
              </a:ext>
            </a:extLst>
          </p:cNvPr>
          <p:cNvSpPr/>
          <p:nvPr/>
        </p:nvSpPr>
        <p:spPr>
          <a:xfrm>
            <a:off x="10254839" y="6111428"/>
            <a:ext cx="1221071" cy="307777"/>
          </a:xfrm>
          <a:prstGeom prst="rect">
            <a:avLst/>
          </a:prstGeom>
        </p:spPr>
        <p:txBody>
          <a:bodyPr wrap="square">
            <a:spAutoFit/>
          </a:bodyPr>
          <a:lstStyle/>
          <a:p>
            <a:r>
              <a:rPr lang="ca-ES" sz="1400" b="1" dirty="0" err="1">
                <a:solidFill>
                  <a:srgbClr val="F25E4F"/>
                </a:solidFill>
              </a:rPr>
              <a:t>Pivote</a:t>
            </a:r>
            <a:endParaRPr lang="ca-ES" sz="1400" dirty="0">
              <a:solidFill>
                <a:srgbClr val="F25E4F"/>
              </a:solidFill>
            </a:endParaRPr>
          </a:p>
        </p:txBody>
      </p:sp>
      <p:sp>
        <p:nvSpPr>
          <p:cNvPr id="88" name="Retângulo: Cantos Arredondados 87">
            <a:extLst>
              <a:ext uri="{FF2B5EF4-FFF2-40B4-BE49-F238E27FC236}">
                <a16:creationId xmlns:a16="http://schemas.microsoft.com/office/drawing/2014/main" id="{44336A9B-EBE6-406C-9BDB-BD26BD2404F8}"/>
              </a:ext>
            </a:extLst>
          </p:cNvPr>
          <p:cNvSpPr/>
          <p:nvPr/>
        </p:nvSpPr>
        <p:spPr>
          <a:xfrm rot="5400000">
            <a:off x="10093962" y="5543096"/>
            <a:ext cx="830548" cy="335206"/>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mc:AlternateContent xmlns:mc="http://schemas.openxmlformats.org/markup-compatibility/2006" xmlns:a14="http://schemas.microsoft.com/office/drawing/2010/main">
        <mc:Choice Requires="a14">
          <p:sp>
            <p:nvSpPr>
              <p:cNvPr id="69" name="Retângulo 68">
                <a:extLst>
                  <a:ext uri="{FF2B5EF4-FFF2-40B4-BE49-F238E27FC236}">
                    <a16:creationId xmlns:a16="http://schemas.microsoft.com/office/drawing/2014/main" id="{CF7CFD5B-8D18-4949-9084-08BE715F3547}"/>
                  </a:ext>
                </a:extLst>
              </p:cNvPr>
              <p:cNvSpPr/>
              <p:nvPr/>
            </p:nvSpPr>
            <p:spPr>
              <a:xfrm>
                <a:off x="8508463" y="5246027"/>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12</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6</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1</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−6</m:t>
                                  </m:r>
                                </m:e>
                                <m:e>
                                  <m:r>
                                    <a:rPr lang="ca-ES" b="0" i="1" smtClean="0">
                                      <a:solidFill>
                                        <a:srgbClr val="0C2B8E"/>
                                      </a:solidFill>
                                      <a:latin typeface="Cambria Math" panose="02040503050406030204" pitchFamily="18" charset="0"/>
                                    </a:rPr>
                                    <m:t>   4</m:t>
                                  </m:r>
                                </m:e>
                              </m:eqArr>
                            </m:e>
                            <m:sup>
                              <m:r>
                                <a:rPr lang="ca-ES" b="0" i="1" smtClean="0">
                                  <a:solidFill>
                                    <a:srgbClr val="0C2B8E"/>
                                  </a:solidFill>
                                  <a:latin typeface="Cambria Math" panose="02040503050406030204" pitchFamily="18" charset="0"/>
                                </a:rPr>
                                <m:t> </m:t>
                              </m:r>
                            </m:sup>
                          </m:sSup>
                        </m:e>
                      </m:d>
                    </m:oMath>
                  </m:oMathPara>
                </a14:m>
                <a:endParaRPr lang="ca-ES">
                  <a:solidFill>
                    <a:srgbClr val="0C2B8E"/>
                  </a:solidFill>
                </a:endParaRPr>
              </a:p>
            </p:txBody>
          </p:sp>
        </mc:Choice>
        <mc:Fallback xmlns="">
          <p:sp>
            <p:nvSpPr>
              <p:cNvPr id="69" name="Retângulo 68">
                <a:extLst>
                  <a:ext uri="{FF2B5EF4-FFF2-40B4-BE49-F238E27FC236}">
                    <a16:creationId xmlns:a16="http://schemas.microsoft.com/office/drawing/2014/main" id="{CF7CFD5B-8D18-4949-9084-08BE715F3547}"/>
                  </a:ext>
                </a:extLst>
              </p:cNvPr>
              <p:cNvSpPr>
                <a:spLocks noRot="1" noChangeAspect="1" noMove="1" noResize="1" noEditPoints="1" noAdjustHandles="1" noChangeArrowheads="1" noChangeShapeType="1" noTextEdit="1"/>
              </p:cNvSpPr>
              <p:nvPr/>
            </p:nvSpPr>
            <p:spPr>
              <a:xfrm>
                <a:off x="8508463" y="5246027"/>
                <a:ext cx="2880084" cy="830548"/>
              </a:xfrm>
              <a:prstGeom prst="rect">
                <a:avLst/>
              </a:prstGeom>
              <a:blipFill>
                <a:blip r:embed="rId11"/>
                <a:stretch>
                  <a:fillRect/>
                </a:stretch>
              </a:blipFill>
            </p:spPr>
            <p:txBody>
              <a:bodyPr/>
              <a:lstStyle/>
              <a:p>
                <a:r>
                  <a:rPr lang="ca-ES">
                    <a:noFill/>
                  </a:rPr>
                  <a:t> </a:t>
                </a:r>
              </a:p>
            </p:txBody>
          </p:sp>
        </mc:Fallback>
      </mc:AlternateContent>
      <p:sp>
        <p:nvSpPr>
          <p:cNvPr id="74" name="Oval 73">
            <a:extLst>
              <a:ext uri="{FF2B5EF4-FFF2-40B4-BE49-F238E27FC236}">
                <a16:creationId xmlns:a16="http://schemas.microsoft.com/office/drawing/2014/main" id="{2BC167EB-3190-4C01-B367-CA52036123FD}"/>
              </a:ext>
            </a:extLst>
          </p:cNvPr>
          <p:cNvSpPr/>
          <p:nvPr/>
        </p:nvSpPr>
        <p:spPr>
          <a:xfrm>
            <a:off x="10380425" y="5809287"/>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5" name="Retângulo: Cantos Arredondados 94">
            <a:extLst>
              <a:ext uri="{FF2B5EF4-FFF2-40B4-BE49-F238E27FC236}">
                <a16:creationId xmlns:a16="http://schemas.microsoft.com/office/drawing/2014/main" id="{CE3D0430-DE34-4016-B0D1-9977F8381013}"/>
              </a:ext>
            </a:extLst>
          </p:cNvPr>
          <p:cNvSpPr/>
          <p:nvPr/>
        </p:nvSpPr>
        <p:spPr>
          <a:xfrm rot="10800000">
            <a:off x="2134537" y="5749213"/>
            <a:ext cx="4188499" cy="357260"/>
          </a:xfrm>
          <a:prstGeom prst="roundRect">
            <a:avLst>
              <a:gd name="adj" fmla="val 26019"/>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7" name="Retângulo: Cantos Arredondados 96">
            <a:extLst>
              <a:ext uri="{FF2B5EF4-FFF2-40B4-BE49-F238E27FC236}">
                <a16:creationId xmlns:a16="http://schemas.microsoft.com/office/drawing/2014/main" id="{BE985195-241A-4BD8-A6D1-22BFED57BE01}"/>
              </a:ext>
            </a:extLst>
          </p:cNvPr>
          <p:cNvSpPr/>
          <p:nvPr/>
        </p:nvSpPr>
        <p:spPr>
          <a:xfrm rot="10800000">
            <a:off x="7064727" y="5741369"/>
            <a:ext cx="799158" cy="321922"/>
          </a:xfrm>
          <a:prstGeom prst="roundRect">
            <a:avLst>
              <a:gd name="adj" fmla="val 26019"/>
            </a:avLst>
          </a:prstGeom>
          <a:solidFill>
            <a:srgbClr val="F68D82"/>
          </a:solid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8" name="Seta: Curvada Para a Esquerda 97">
            <a:extLst>
              <a:ext uri="{FF2B5EF4-FFF2-40B4-BE49-F238E27FC236}">
                <a16:creationId xmlns:a16="http://schemas.microsoft.com/office/drawing/2014/main" id="{BFE31035-F2C8-4199-9D57-A60871299B99}"/>
              </a:ext>
            </a:extLst>
          </p:cNvPr>
          <p:cNvSpPr/>
          <p:nvPr/>
        </p:nvSpPr>
        <p:spPr>
          <a:xfrm flipV="1">
            <a:off x="11287156" y="4525239"/>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mc:AlternateContent xmlns:mc="http://schemas.openxmlformats.org/markup-compatibility/2006" xmlns:a14="http://schemas.microsoft.com/office/drawing/2010/main">
        <mc:Choice Requires="a14">
          <p:sp>
            <p:nvSpPr>
              <p:cNvPr id="99" name="Retângulo 98">
                <a:extLst>
                  <a:ext uri="{FF2B5EF4-FFF2-40B4-BE49-F238E27FC236}">
                    <a16:creationId xmlns:a16="http://schemas.microsoft.com/office/drawing/2014/main" id="{7720AC7E-5A49-408F-9174-552012E372FB}"/>
                  </a:ext>
                </a:extLst>
              </p:cNvPr>
              <p:cNvSpPr/>
              <p:nvPr/>
            </p:nvSpPr>
            <p:spPr>
              <a:xfrm>
                <a:off x="9940590" y="4727237"/>
                <a:ext cx="1608068"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𝟏</m:t>
                          </m:r>
                        </m:sub>
                      </m:sSub>
                      <m:r>
                        <a:rPr lang="ca-ES" sz="1600" b="1" i="1" smtClean="0">
                          <a:solidFill>
                            <a:srgbClr val="0C2B8E"/>
                          </a:solidFill>
                          <a:latin typeface="Cambria Math" panose="02040503050406030204" pitchFamily="18" charset="0"/>
                          <a:ea typeface="Cambria Math" panose="02040503050406030204" pitchFamily="18" charset="0"/>
                        </a:rPr>
                        <m:t>←</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𝟏</m:t>
                          </m:r>
                        </m:sub>
                      </m:sSub>
                      <m:r>
                        <a:rPr lang="ca-ES" sz="1600" b="1" i="1" smtClean="0">
                          <a:solidFill>
                            <a:srgbClr val="0C2B8E"/>
                          </a:solidFill>
                          <a:latin typeface="Cambria Math" panose="02040503050406030204" pitchFamily="18" charset="0"/>
                        </a:rPr>
                        <m:t>−</m:t>
                      </m:r>
                      <m:r>
                        <a:rPr lang="ca-ES" sz="1600" b="1" i="1" smtClean="0">
                          <a:solidFill>
                            <a:srgbClr val="0C2B8E"/>
                          </a:solidFill>
                          <a:latin typeface="Cambria Math" panose="02040503050406030204" pitchFamily="18" charset="0"/>
                          <a:ea typeface="Cambria Math" panose="02040503050406030204" pitchFamily="18" charset="0"/>
                        </a:rPr>
                        <m:t>𝟔</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𝟑</m:t>
                          </m:r>
                        </m:sub>
                      </m:sSub>
                    </m:oMath>
                  </m:oMathPara>
                </a14:m>
                <a:endParaRPr lang="ca-ES" sz="1600" b="1">
                  <a:solidFill>
                    <a:srgbClr val="0C2B8E"/>
                  </a:solidFill>
                </a:endParaRPr>
              </a:p>
              <a:p>
                <a:pPr/>
                <a14:m>
                  <m:oMathPara xmlns:m="http://schemas.openxmlformats.org/officeDocument/2006/math">
                    <m:oMathParaPr>
                      <m:jc m:val="centerGroup"/>
                    </m:oMathParaPr>
                    <m:oMath xmlns:m="http://schemas.openxmlformats.org/officeDocument/2006/math">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𝟐</m:t>
                          </m:r>
                        </m:sub>
                      </m:sSub>
                      <m:r>
                        <a:rPr lang="ca-ES" sz="1600" b="1" i="1" smtClean="0">
                          <a:solidFill>
                            <a:srgbClr val="0C2B8E"/>
                          </a:solidFill>
                          <a:latin typeface="Cambria Math" panose="02040503050406030204" pitchFamily="18" charset="0"/>
                          <a:ea typeface="Cambria Math" panose="02040503050406030204" pitchFamily="18" charset="0"/>
                        </a:rPr>
                        <m:t>←</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𝟐</m:t>
                          </m:r>
                        </m:sub>
                      </m:sSub>
                      <m:r>
                        <a:rPr lang="ca-ES" sz="1600" b="1" i="1" smtClean="0">
                          <a:solidFill>
                            <a:srgbClr val="0C2B8E"/>
                          </a:solidFill>
                          <a:latin typeface="Cambria Math" panose="02040503050406030204" pitchFamily="18" charset="0"/>
                        </a:rPr>
                        <m:t>−</m:t>
                      </m:r>
                      <m:r>
                        <a:rPr lang="ca-ES" sz="1600" b="1" i="1" smtClean="0">
                          <a:solidFill>
                            <a:srgbClr val="0C2B8E"/>
                          </a:solidFill>
                          <a:latin typeface="Cambria Math" panose="02040503050406030204" pitchFamily="18" charset="0"/>
                        </a:rPr>
                        <m:t>𝟐</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𝟑</m:t>
                          </m:r>
                        </m:sub>
                      </m:sSub>
                    </m:oMath>
                  </m:oMathPara>
                </a14:m>
                <a:endParaRPr lang="ca-ES" sz="1600"/>
              </a:p>
            </p:txBody>
          </p:sp>
        </mc:Choice>
        <mc:Fallback xmlns="">
          <p:sp>
            <p:nvSpPr>
              <p:cNvPr id="99" name="Retângulo 98">
                <a:extLst>
                  <a:ext uri="{FF2B5EF4-FFF2-40B4-BE49-F238E27FC236}">
                    <a16:creationId xmlns:a16="http://schemas.microsoft.com/office/drawing/2014/main" id="{7720AC7E-5A49-408F-9174-552012E372FB}"/>
                  </a:ext>
                </a:extLst>
              </p:cNvPr>
              <p:cNvSpPr>
                <a:spLocks noRot="1" noChangeAspect="1" noMove="1" noResize="1" noEditPoints="1" noAdjustHandles="1" noChangeArrowheads="1" noChangeShapeType="1" noTextEdit="1"/>
              </p:cNvSpPr>
              <p:nvPr/>
            </p:nvSpPr>
            <p:spPr>
              <a:xfrm>
                <a:off x="9940590" y="4727237"/>
                <a:ext cx="1608068" cy="584775"/>
              </a:xfrm>
              <a:prstGeom prst="rect">
                <a:avLst/>
              </a:prstGeom>
              <a:blipFill>
                <a:blip r:embed="rId12"/>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100" name="Retângulo 99">
                <a:extLst>
                  <a:ext uri="{FF2B5EF4-FFF2-40B4-BE49-F238E27FC236}">
                    <a16:creationId xmlns:a16="http://schemas.microsoft.com/office/drawing/2014/main" id="{A88CF962-27DB-4E58-A369-C77F3F9E9A35}"/>
                  </a:ext>
                </a:extLst>
              </p:cNvPr>
              <p:cNvSpPr/>
              <p:nvPr/>
            </p:nvSpPr>
            <p:spPr>
              <a:xfrm>
                <a:off x="8500548" y="3978698"/>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12</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4</m:t>
                                  </m:r>
                                </m:e>
                              </m:eqArr>
                            </m:e>
                            <m:sup>
                              <m:r>
                                <a:rPr lang="ca-ES" b="0" i="1" smtClean="0">
                                  <a:solidFill>
                                    <a:srgbClr val="0C2B8E"/>
                                  </a:solidFill>
                                  <a:latin typeface="Cambria Math" panose="02040503050406030204" pitchFamily="18" charset="0"/>
                                </a:rPr>
                                <m:t> </m:t>
                              </m:r>
                            </m:sup>
                          </m:sSup>
                        </m:e>
                      </m:d>
                    </m:oMath>
                  </m:oMathPara>
                </a14:m>
                <a:endParaRPr lang="ca-ES">
                  <a:solidFill>
                    <a:srgbClr val="0C2B8E"/>
                  </a:solidFill>
                </a:endParaRPr>
              </a:p>
            </p:txBody>
          </p:sp>
        </mc:Choice>
        <mc:Fallback xmlns="">
          <p:sp>
            <p:nvSpPr>
              <p:cNvPr id="100" name="Retângulo 99">
                <a:extLst>
                  <a:ext uri="{FF2B5EF4-FFF2-40B4-BE49-F238E27FC236}">
                    <a16:creationId xmlns:a16="http://schemas.microsoft.com/office/drawing/2014/main" id="{A88CF962-27DB-4E58-A369-C77F3F9E9A35}"/>
                  </a:ext>
                </a:extLst>
              </p:cNvPr>
              <p:cNvSpPr>
                <a:spLocks noRot="1" noChangeAspect="1" noMove="1" noResize="1" noEditPoints="1" noAdjustHandles="1" noChangeArrowheads="1" noChangeShapeType="1" noTextEdit="1"/>
              </p:cNvSpPr>
              <p:nvPr/>
            </p:nvSpPr>
            <p:spPr>
              <a:xfrm>
                <a:off x="8500548" y="3978698"/>
                <a:ext cx="2880084" cy="830548"/>
              </a:xfrm>
              <a:prstGeom prst="rect">
                <a:avLst/>
              </a:prstGeom>
              <a:blipFill>
                <a:blip r:embed="rId13"/>
                <a:stretch>
                  <a:fillRect/>
                </a:stretch>
              </a:blipFill>
            </p:spPr>
            <p:txBody>
              <a:bodyPr/>
              <a:lstStyle/>
              <a:p>
                <a:r>
                  <a:rPr lang="ca-ES">
                    <a:noFill/>
                  </a:rPr>
                  <a:t> </a:t>
                </a:r>
              </a:p>
            </p:txBody>
          </p:sp>
        </mc:Fallback>
      </mc:AlternateContent>
      <p:sp>
        <p:nvSpPr>
          <p:cNvPr id="58" name="Retângulo 57">
            <a:extLst>
              <a:ext uri="{FF2B5EF4-FFF2-40B4-BE49-F238E27FC236}">
                <a16:creationId xmlns:a16="http://schemas.microsoft.com/office/drawing/2014/main" id="{5E93FE52-B54C-4175-91C9-EA628771901B}"/>
              </a:ext>
            </a:extLst>
          </p:cNvPr>
          <p:cNvSpPr/>
          <p:nvPr/>
        </p:nvSpPr>
        <p:spPr>
          <a:xfrm>
            <a:off x="8097650" y="4243467"/>
            <a:ext cx="1221071" cy="307777"/>
          </a:xfrm>
          <a:prstGeom prst="rect">
            <a:avLst/>
          </a:prstGeom>
        </p:spPr>
        <p:txBody>
          <a:bodyPr wrap="square">
            <a:spAutoFit/>
          </a:bodyPr>
          <a:lstStyle/>
          <a:p>
            <a:r>
              <a:rPr lang="ca-ES" sz="1400" b="1" dirty="0">
                <a:solidFill>
                  <a:srgbClr val="F25E4F"/>
                </a:solidFill>
              </a:rPr>
              <a:t>Pivotes</a:t>
            </a:r>
            <a:endParaRPr lang="ca-ES" sz="1400" dirty="0">
              <a:solidFill>
                <a:srgbClr val="F25E4F"/>
              </a:solidFill>
            </a:endParaRPr>
          </a:p>
        </p:txBody>
      </p:sp>
      <p:sp>
        <p:nvSpPr>
          <p:cNvPr id="60" name="Oval 59">
            <a:extLst>
              <a:ext uri="{FF2B5EF4-FFF2-40B4-BE49-F238E27FC236}">
                <a16:creationId xmlns:a16="http://schemas.microsoft.com/office/drawing/2014/main" id="{791ADAA5-B197-43A9-B9AB-FC58015420DA}"/>
              </a:ext>
            </a:extLst>
          </p:cNvPr>
          <p:cNvSpPr/>
          <p:nvPr/>
        </p:nvSpPr>
        <p:spPr>
          <a:xfrm>
            <a:off x="9108359" y="4274059"/>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1" name="Oval 60">
            <a:extLst>
              <a:ext uri="{FF2B5EF4-FFF2-40B4-BE49-F238E27FC236}">
                <a16:creationId xmlns:a16="http://schemas.microsoft.com/office/drawing/2014/main" id="{9EC9B545-A796-4006-8AC5-A32C003B02B0}"/>
              </a:ext>
            </a:extLst>
          </p:cNvPr>
          <p:cNvSpPr/>
          <p:nvPr/>
        </p:nvSpPr>
        <p:spPr>
          <a:xfrm>
            <a:off x="8726218" y="3995006"/>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2" name="Retângulo: Cantos Arredondados 61">
            <a:extLst>
              <a:ext uri="{FF2B5EF4-FFF2-40B4-BE49-F238E27FC236}">
                <a16:creationId xmlns:a16="http://schemas.microsoft.com/office/drawing/2014/main" id="{EB0F9A03-7EF6-42F2-8CAD-BE818CF434EB}"/>
              </a:ext>
            </a:extLst>
          </p:cNvPr>
          <p:cNvSpPr/>
          <p:nvPr/>
        </p:nvSpPr>
        <p:spPr>
          <a:xfrm rot="10800000">
            <a:off x="2134536" y="6126498"/>
            <a:ext cx="5081280" cy="357261"/>
          </a:xfrm>
          <a:prstGeom prst="roundRect">
            <a:avLst>
              <a:gd name="adj" fmla="val 26019"/>
            </a:avLst>
          </a:prstGeom>
          <a:solidFill>
            <a:srgbClr val="F68D82"/>
          </a:solid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6" name="Seta: Curvada Para a Esquerda 65">
            <a:extLst>
              <a:ext uri="{FF2B5EF4-FFF2-40B4-BE49-F238E27FC236}">
                <a16:creationId xmlns:a16="http://schemas.microsoft.com/office/drawing/2014/main" id="{C3A618DE-E853-48F5-B9E3-CE5897B60B19}"/>
              </a:ext>
            </a:extLst>
          </p:cNvPr>
          <p:cNvSpPr/>
          <p:nvPr/>
        </p:nvSpPr>
        <p:spPr>
          <a:xfrm flipV="1">
            <a:off x="11307252" y="3188407"/>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mc:AlternateContent xmlns:mc="http://schemas.openxmlformats.org/markup-compatibility/2006" xmlns:a14="http://schemas.microsoft.com/office/drawing/2010/main">
        <mc:Choice Requires="a14">
          <p:sp>
            <p:nvSpPr>
              <p:cNvPr id="67" name="Retângulo 66">
                <a:extLst>
                  <a:ext uri="{FF2B5EF4-FFF2-40B4-BE49-F238E27FC236}">
                    <a16:creationId xmlns:a16="http://schemas.microsoft.com/office/drawing/2014/main" id="{BEB08DCE-F11E-438C-8A61-10C4F432D76C}"/>
                  </a:ext>
                </a:extLst>
              </p:cNvPr>
              <p:cNvSpPr/>
              <p:nvPr/>
            </p:nvSpPr>
            <p:spPr>
              <a:xfrm>
                <a:off x="9319367" y="3390405"/>
                <a:ext cx="2266903"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𝟏</m:t>
                          </m:r>
                        </m:sub>
                      </m:sSub>
                      <m:r>
                        <a:rPr lang="ca-ES" sz="1600" b="1" i="1" smtClean="0">
                          <a:solidFill>
                            <a:srgbClr val="0C2B8E"/>
                          </a:solidFill>
                          <a:latin typeface="Cambria Math" panose="02040503050406030204" pitchFamily="18" charset="0"/>
                          <a:ea typeface="Cambria Math" panose="02040503050406030204" pitchFamily="18" charset="0"/>
                        </a:rPr>
                        <m:t>←</m:t>
                      </m:r>
                      <m:sSub>
                        <m:sSubPr>
                          <m:ctrlPr>
                            <a:rPr lang="ca-ES" sz="1600" b="1" i="1" smtClean="0">
                              <a:solidFill>
                                <a:srgbClr val="0C2B8E"/>
                              </a:solidFill>
                              <a:latin typeface="Cambria Math" panose="02040503050406030204" pitchFamily="18" charset="0"/>
                            </a:rPr>
                          </m:ctrlPr>
                        </m:sSubPr>
                        <m:e>
                          <m:box>
                            <m:boxPr>
                              <m:ctrlPr>
                                <a:rPr lang="ca-ES" sz="1600" b="1" i="1" smtClean="0">
                                  <a:solidFill>
                                    <a:srgbClr val="0C2B8E"/>
                                  </a:solidFill>
                                  <a:latin typeface="Cambria Math" panose="02040503050406030204" pitchFamily="18" charset="0"/>
                                </a:rPr>
                              </m:ctrlPr>
                            </m:boxPr>
                            <m:e>
                              <m:f>
                                <m:fPr>
                                  <m:ctrlPr>
                                    <a:rPr lang="ca-ES" sz="1600" b="1" i="1" smtClean="0">
                                      <a:solidFill>
                                        <a:srgbClr val="0C2B8E"/>
                                      </a:solidFill>
                                      <a:latin typeface="Cambria Math" panose="02040503050406030204" pitchFamily="18" charset="0"/>
                                    </a:rPr>
                                  </m:ctrlPr>
                                </m:fPr>
                                <m:num>
                                  <m:r>
                                    <a:rPr lang="ca-ES" sz="1600" b="1" i="1" smtClean="0">
                                      <a:solidFill>
                                        <a:srgbClr val="0C2B8E"/>
                                      </a:solidFill>
                                      <a:latin typeface="Cambria Math" panose="02040503050406030204" pitchFamily="18" charset="0"/>
                                    </a:rPr>
                                    <m:t>𝟏</m:t>
                                  </m:r>
                                </m:num>
                                <m:den>
                                  <m:r>
                                    <a:rPr lang="ca-ES" sz="1600" b="1" i="1" smtClean="0">
                                      <a:solidFill>
                                        <a:srgbClr val="0C2B8E"/>
                                      </a:solidFill>
                                      <a:latin typeface="Cambria Math" panose="02040503050406030204" pitchFamily="18" charset="0"/>
                                    </a:rPr>
                                    <m:t>𝟑</m:t>
                                  </m:r>
                                </m:den>
                              </m:f>
                            </m:e>
                          </m:box>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𝟏</m:t>
                          </m:r>
                        </m:sub>
                      </m:sSub>
                      <m:r>
                        <a:rPr lang="ca-ES" sz="1600" b="1" i="1" smtClean="0">
                          <a:solidFill>
                            <a:srgbClr val="0C2B8E"/>
                          </a:solidFill>
                          <a:latin typeface="Cambria Math" panose="02040503050406030204" pitchFamily="18" charset="0"/>
                        </a:rPr>
                        <m:t> </m:t>
                      </m:r>
                      <m:r>
                        <a:rPr lang="ca-ES" sz="1600" b="1" i="1" smtClean="0">
                          <a:solidFill>
                            <a:srgbClr val="0C2B8E"/>
                          </a:solidFill>
                          <a:latin typeface="Cambria Math" panose="02040503050406030204" pitchFamily="18" charset="0"/>
                          <a:ea typeface="Cambria Math" panose="02040503050406030204" pitchFamily="18" charset="0"/>
                        </a:rPr>
                        <m:t>∧</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𝟐</m:t>
                          </m:r>
                        </m:sub>
                      </m:sSub>
                      <m:r>
                        <a:rPr lang="ca-ES" sz="1600" b="1" i="1" smtClean="0">
                          <a:solidFill>
                            <a:srgbClr val="0C2B8E"/>
                          </a:solidFill>
                          <a:latin typeface="Cambria Math" panose="02040503050406030204" pitchFamily="18" charset="0"/>
                          <a:ea typeface="Cambria Math" panose="02040503050406030204" pitchFamily="18" charset="0"/>
                        </a:rPr>
                        <m:t>←</m:t>
                      </m:r>
                      <m:box>
                        <m:boxPr>
                          <m:ctrlPr>
                            <a:rPr lang="ca-ES" sz="1600" b="1" i="1" smtClean="0">
                              <a:solidFill>
                                <a:srgbClr val="0C2B8E"/>
                              </a:solidFill>
                              <a:latin typeface="Cambria Math" panose="02040503050406030204" pitchFamily="18" charset="0"/>
                            </a:rPr>
                          </m:ctrlPr>
                        </m:boxPr>
                        <m:e>
                          <m:f>
                            <m:fPr>
                              <m:ctrlPr>
                                <a:rPr lang="ca-ES" sz="1600" b="1" i="1" smtClean="0">
                                  <a:solidFill>
                                    <a:srgbClr val="0C2B8E"/>
                                  </a:solidFill>
                                  <a:latin typeface="Cambria Math" panose="02040503050406030204" pitchFamily="18" charset="0"/>
                                </a:rPr>
                              </m:ctrlPr>
                            </m:fPr>
                            <m:num>
                              <m:r>
                                <a:rPr lang="ca-ES" sz="1600" b="1" i="1" smtClean="0">
                                  <a:solidFill>
                                    <a:srgbClr val="0C2B8E"/>
                                  </a:solidFill>
                                  <a:latin typeface="Cambria Math" panose="02040503050406030204" pitchFamily="18" charset="0"/>
                                </a:rPr>
                                <m:t>𝟏</m:t>
                              </m:r>
                            </m:num>
                            <m:den>
                              <m:r>
                                <a:rPr lang="ca-ES" sz="1600" b="1" i="1" smtClean="0">
                                  <a:solidFill>
                                    <a:srgbClr val="0C2B8E"/>
                                  </a:solidFill>
                                  <a:latin typeface="Cambria Math" panose="02040503050406030204" pitchFamily="18" charset="0"/>
                                </a:rPr>
                                <m:t>𝟐</m:t>
                              </m:r>
                            </m:den>
                          </m:f>
                        </m:e>
                      </m:box>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𝟐</m:t>
                          </m:r>
                        </m:sub>
                      </m:sSub>
                    </m:oMath>
                  </m:oMathPara>
                </a14:m>
                <a:endParaRPr lang="ca-ES" sz="1600"/>
              </a:p>
            </p:txBody>
          </p:sp>
        </mc:Choice>
        <mc:Fallback xmlns="">
          <p:sp>
            <p:nvSpPr>
              <p:cNvPr id="67" name="Retângulo 66">
                <a:extLst>
                  <a:ext uri="{FF2B5EF4-FFF2-40B4-BE49-F238E27FC236}">
                    <a16:creationId xmlns:a16="http://schemas.microsoft.com/office/drawing/2014/main" id="{BEB08DCE-F11E-438C-8A61-10C4F432D76C}"/>
                  </a:ext>
                </a:extLst>
              </p:cNvPr>
              <p:cNvSpPr>
                <a:spLocks noRot="1" noChangeAspect="1" noMove="1" noResize="1" noEditPoints="1" noAdjustHandles="1" noChangeArrowheads="1" noChangeShapeType="1" noTextEdit="1"/>
              </p:cNvSpPr>
              <p:nvPr/>
            </p:nvSpPr>
            <p:spPr>
              <a:xfrm>
                <a:off x="9319367" y="3390405"/>
                <a:ext cx="2266903" cy="554960"/>
              </a:xfrm>
              <a:prstGeom prst="rect">
                <a:avLst/>
              </a:prstGeom>
              <a:blipFill>
                <a:blip r:embed="rId14"/>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68" name="Retângulo 67">
                <a:extLst>
                  <a:ext uri="{FF2B5EF4-FFF2-40B4-BE49-F238E27FC236}">
                    <a16:creationId xmlns:a16="http://schemas.microsoft.com/office/drawing/2014/main" id="{C10FAF84-8AC9-4664-B0A4-85C8CF94B0CD}"/>
                  </a:ext>
                </a:extLst>
              </p:cNvPr>
              <p:cNvSpPr/>
              <p:nvPr/>
            </p:nvSpPr>
            <p:spPr>
              <a:xfrm>
                <a:off x="8502314" y="2594538"/>
                <a:ext cx="2796728"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4</m:t>
                                  </m:r>
                                </m:e>
                              </m:eqArr>
                            </m:e>
                            <m:sup>
                              <m:r>
                                <a:rPr lang="ca-ES" b="0" i="1" smtClean="0">
                                  <a:solidFill>
                                    <a:srgbClr val="0C2B8E"/>
                                  </a:solidFill>
                                  <a:latin typeface="Cambria Math" panose="02040503050406030204" pitchFamily="18" charset="0"/>
                                </a:rPr>
                                <m:t> </m:t>
                              </m:r>
                            </m:sup>
                          </m:sSup>
                        </m:e>
                      </m:d>
                    </m:oMath>
                  </m:oMathPara>
                </a14:m>
                <a:endParaRPr lang="ca-ES">
                  <a:solidFill>
                    <a:srgbClr val="0C2B8E"/>
                  </a:solidFill>
                </a:endParaRPr>
              </a:p>
            </p:txBody>
          </p:sp>
        </mc:Choice>
        <mc:Fallback xmlns="">
          <p:sp>
            <p:nvSpPr>
              <p:cNvPr id="68" name="Retângulo 67">
                <a:extLst>
                  <a:ext uri="{FF2B5EF4-FFF2-40B4-BE49-F238E27FC236}">
                    <a16:creationId xmlns:a16="http://schemas.microsoft.com/office/drawing/2014/main" id="{C10FAF84-8AC9-4664-B0A4-85C8CF94B0CD}"/>
                  </a:ext>
                </a:extLst>
              </p:cNvPr>
              <p:cNvSpPr>
                <a:spLocks noRot="1" noChangeAspect="1" noMove="1" noResize="1" noEditPoints="1" noAdjustHandles="1" noChangeArrowheads="1" noChangeShapeType="1" noTextEdit="1"/>
              </p:cNvSpPr>
              <p:nvPr/>
            </p:nvSpPr>
            <p:spPr>
              <a:xfrm>
                <a:off x="8502314" y="2594538"/>
                <a:ext cx="2796728" cy="824906"/>
              </a:xfrm>
              <a:prstGeom prst="rect">
                <a:avLst/>
              </a:prstGeom>
              <a:blipFill>
                <a:blip r:embed="rId15"/>
                <a:stretch>
                  <a:fillRect/>
                </a:stretch>
              </a:blipFill>
            </p:spPr>
            <p:txBody>
              <a:bodyPr/>
              <a:lstStyle/>
              <a:p>
                <a:r>
                  <a:rPr lang="ca-ES">
                    <a:noFill/>
                  </a:rPr>
                  <a:t> </a:t>
                </a:r>
              </a:p>
            </p:txBody>
          </p:sp>
        </mc:Fallback>
      </mc:AlternateContent>
      <p:sp>
        <p:nvSpPr>
          <p:cNvPr id="70" name="Oval 69">
            <a:extLst>
              <a:ext uri="{FF2B5EF4-FFF2-40B4-BE49-F238E27FC236}">
                <a16:creationId xmlns:a16="http://schemas.microsoft.com/office/drawing/2014/main" id="{FD05AEF9-87A8-42E5-839C-65F17C095FB8}"/>
              </a:ext>
            </a:extLst>
          </p:cNvPr>
          <p:cNvSpPr/>
          <p:nvPr/>
        </p:nvSpPr>
        <p:spPr>
          <a:xfrm>
            <a:off x="9059697" y="2900571"/>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1" name="Oval 70">
            <a:extLst>
              <a:ext uri="{FF2B5EF4-FFF2-40B4-BE49-F238E27FC236}">
                <a16:creationId xmlns:a16="http://schemas.microsoft.com/office/drawing/2014/main" id="{6D449E63-DBD2-4C3F-9F6F-6B6D73B67389}"/>
              </a:ext>
            </a:extLst>
          </p:cNvPr>
          <p:cNvSpPr/>
          <p:nvPr/>
        </p:nvSpPr>
        <p:spPr>
          <a:xfrm>
            <a:off x="8677556" y="2621518"/>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3" name="Retângulo 92">
            <a:extLst>
              <a:ext uri="{FF2B5EF4-FFF2-40B4-BE49-F238E27FC236}">
                <a16:creationId xmlns:a16="http://schemas.microsoft.com/office/drawing/2014/main" id="{29ADFF31-BFCF-453E-B65B-0064FCC349B3}"/>
              </a:ext>
            </a:extLst>
          </p:cNvPr>
          <p:cNvSpPr/>
          <p:nvPr/>
        </p:nvSpPr>
        <p:spPr>
          <a:xfrm>
            <a:off x="2073795" y="4931694"/>
            <a:ext cx="5886157" cy="1569660"/>
          </a:xfrm>
          <a:prstGeom prst="rect">
            <a:avLst/>
          </a:prstGeom>
        </p:spPr>
        <p:txBody>
          <a:bodyPr wrap="square">
            <a:spAutoFit/>
          </a:bodyPr>
          <a:lstStyle/>
          <a:p>
            <a:pPr algn="just">
              <a:spcAft>
                <a:spcPts val="1200"/>
              </a:spcAft>
            </a:pPr>
            <a:r>
              <a:rPr lang="es-ES" sz="2400" dirty="0">
                <a:solidFill>
                  <a:sysClr val="windowText" lastClr="000000"/>
                </a:solidFill>
              </a:rPr>
              <a:t>Empezando por el </a:t>
            </a:r>
            <a:r>
              <a:rPr lang="es-ES" sz="2400" u="sng" dirty="0">
                <a:solidFill>
                  <a:sysClr val="windowText" lastClr="000000"/>
                </a:solidFill>
              </a:rPr>
              <a:t>pivote más a la derecha</a:t>
            </a:r>
            <a:r>
              <a:rPr lang="es-ES" sz="2400" dirty="0">
                <a:solidFill>
                  <a:sysClr val="windowText" lastClr="000000"/>
                </a:solidFill>
              </a:rPr>
              <a:t> y </a:t>
            </a:r>
            <a:r>
              <a:rPr lang="es-ES" sz="2400" b="1" dirty="0">
                <a:solidFill>
                  <a:sysClr val="windowText" lastClr="000000"/>
                </a:solidFill>
              </a:rPr>
              <a:t>trabajando hacia arriba </a:t>
            </a:r>
            <a:r>
              <a:rPr lang="es-ES" sz="2400" dirty="0">
                <a:solidFill>
                  <a:sysClr val="windowText" lastClr="000000"/>
                </a:solidFill>
              </a:rPr>
              <a:t>y </a:t>
            </a:r>
            <a:r>
              <a:rPr lang="es-ES" sz="2400" b="1" dirty="0">
                <a:solidFill>
                  <a:sysClr val="windowText" lastClr="000000"/>
                </a:solidFill>
              </a:rPr>
              <a:t>hacia la izquierda</a:t>
            </a:r>
            <a:r>
              <a:rPr lang="es-ES" sz="2400" dirty="0">
                <a:solidFill>
                  <a:sysClr val="windowText" lastClr="000000"/>
                </a:solidFill>
              </a:rPr>
              <a:t>, cree ceros encima de cada pivote. Si un pivote no es 1, hágalo 1 mediante </a:t>
            </a:r>
            <a:r>
              <a:rPr lang="es-ES" sz="2400" dirty="0" err="1">
                <a:solidFill>
                  <a:sysClr val="windowText" lastClr="000000"/>
                </a:solidFill>
              </a:rPr>
              <a:t>reescalado</a:t>
            </a:r>
            <a:r>
              <a:rPr lang="es-ES" sz="2400" dirty="0">
                <a:solidFill>
                  <a:sysClr val="windowText" lastClr="000000"/>
                </a:solidFill>
              </a:rPr>
              <a:t>... </a:t>
            </a:r>
          </a:p>
        </p:txBody>
      </p:sp>
      <p:sp>
        <p:nvSpPr>
          <p:cNvPr id="47" name="Retângulo: Cantos Arredondados 17">
            <a:hlinkClick r:id="rId16" action="ppaction://hlinksldjump"/>
            <a:extLst>
              <a:ext uri="{FF2B5EF4-FFF2-40B4-BE49-F238E27FC236}">
                <a16:creationId xmlns:a16="http://schemas.microsoft.com/office/drawing/2014/main" id="{3406D4F5-DE62-4B26-A7B7-1B699DD75686}"/>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
        <p:nvSpPr>
          <p:cNvPr id="50" name="Retângulo 88">
            <a:extLst>
              <a:ext uri="{FF2B5EF4-FFF2-40B4-BE49-F238E27FC236}">
                <a16:creationId xmlns:a16="http://schemas.microsoft.com/office/drawing/2014/main" id="{51203074-1347-46B8-B0BE-E5196FC1A6C4}"/>
              </a:ext>
            </a:extLst>
          </p:cNvPr>
          <p:cNvSpPr/>
          <p:nvPr/>
        </p:nvSpPr>
        <p:spPr>
          <a:xfrm>
            <a:off x="2118515" y="3477402"/>
            <a:ext cx="5759195" cy="916123"/>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2000" dirty="0"/>
          </a:p>
        </p:txBody>
      </p:sp>
      <p:sp>
        <p:nvSpPr>
          <p:cNvPr id="52" name="Retângulo 89">
            <a:extLst>
              <a:ext uri="{FF2B5EF4-FFF2-40B4-BE49-F238E27FC236}">
                <a16:creationId xmlns:a16="http://schemas.microsoft.com/office/drawing/2014/main" id="{03583D9E-3858-4532-936F-0B5C1A79BDAC}"/>
              </a:ext>
            </a:extLst>
          </p:cNvPr>
          <p:cNvSpPr/>
          <p:nvPr/>
        </p:nvSpPr>
        <p:spPr>
          <a:xfrm>
            <a:off x="2101874" y="3415661"/>
            <a:ext cx="5806177" cy="1015663"/>
          </a:xfrm>
          <a:prstGeom prst="rect">
            <a:avLst/>
          </a:prstGeom>
        </p:spPr>
        <p:txBody>
          <a:bodyPr wrap="square">
            <a:spAutoFit/>
          </a:bodyPr>
          <a:lstStyle/>
          <a:p>
            <a:pPr algn="just">
              <a:spcAft>
                <a:spcPts val="1200"/>
              </a:spcAft>
              <a:buClr>
                <a:srgbClr val="F25E4F"/>
              </a:buClr>
              <a:buSzPct val="120000"/>
            </a:pPr>
            <a:r>
              <a:rPr lang="es-ES" sz="2000" dirty="0">
                <a:solidFill>
                  <a:sysClr val="windowText" lastClr="000000"/>
                </a:solidFill>
              </a:rPr>
              <a:t>Como queremos la </a:t>
            </a:r>
            <a:r>
              <a:rPr lang="es-ES" sz="2000" b="1" dirty="0">
                <a:solidFill>
                  <a:sysClr val="windowText" lastClr="000000"/>
                </a:solidFill>
              </a:rPr>
              <a:t>forma escalonada reducida</a:t>
            </a:r>
            <a:r>
              <a:rPr lang="es-ES" sz="2000" dirty="0">
                <a:solidFill>
                  <a:sysClr val="windowText" lastClr="000000"/>
                </a:solidFill>
              </a:rPr>
              <a:t>, tenemos que definir el </a:t>
            </a:r>
            <a:r>
              <a:rPr lang="es-ES" sz="2000" b="1" dirty="0">
                <a:solidFill>
                  <a:sysClr val="windowText" lastClr="000000"/>
                </a:solidFill>
              </a:rPr>
              <a:t>quinto paso</a:t>
            </a:r>
            <a:r>
              <a:rPr lang="es-ES" sz="2000" dirty="0">
                <a:solidFill>
                  <a:sysClr val="windowText" lastClr="000000"/>
                </a:solidFill>
              </a:rPr>
              <a:t>, </a:t>
            </a:r>
            <a:r>
              <a:rPr lang="es-ES" sz="2000" i="1" u="sng" dirty="0">
                <a:solidFill>
                  <a:sysClr val="windowText" lastClr="000000"/>
                </a:solidFill>
              </a:rPr>
              <a:t>repitiéndolo las veces que sea necesario</a:t>
            </a:r>
            <a:r>
              <a:rPr lang="es-ES" sz="2000" dirty="0">
                <a:solidFill>
                  <a:sysClr val="windowText" lastClr="000000"/>
                </a:solidFill>
              </a:rPr>
              <a:t>.</a:t>
            </a:r>
            <a:endParaRPr lang="es-ES" sz="2400" dirty="0">
              <a:solidFill>
                <a:sysClr val="windowText" lastClr="000000"/>
              </a:solidFill>
            </a:endParaRPr>
          </a:p>
        </p:txBody>
      </p:sp>
    </p:spTree>
    <p:extLst>
      <p:ext uri="{BB962C8B-B14F-4D97-AF65-F5344CB8AC3E}">
        <p14:creationId xmlns:p14="http://schemas.microsoft.com/office/powerpoint/2010/main" val="364779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500"/>
                                        <p:tgtEl>
                                          <p:spTgt spid="6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down)">
                                      <p:cBhvr>
                                        <p:cTn id="27" dur="1000"/>
                                        <p:tgtEl>
                                          <p:spTgt spid="66"/>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750"/>
                                        <p:tgtEl>
                                          <p:spTgt spid="6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750"/>
                                        <p:tgtEl>
                                          <p:spTgt spid="68"/>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visible"/>
                                      </p:to>
                                    </p:set>
                                    <p:animEffect transition="in" filter="fade">
                                      <p:cBhvr>
                                        <p:cTn id="47" dur="750"/>
                                        <p:tgtEl>
                                          <p:spTgt spid="95"/>
                                        </p:tgtEl>
                                      </p:cBhvr>
                                    </p:animEffect>
                                  </p:childTnLst>
                                </p:cTn>
                              </p:par>
                              <p:par>
                                <p:cTn id="48" presetID="10" presetClass="exit" presetSubtype="0" fill="hold" grpId="1" nodeType="withEffect">
                                  <p:stCondLst>
                                    <p:cond delay="0"/>
                                  </p:stCondLst>
                                  <p:childTnLst>
                                    <p:animEffect transition="out" filter="fade">
                                      <p:cBhvr>
                                        <p:cTn id="49" dur="500"/>
                                        <p:tgtEl>
                                          <p:spTgt spid="97"/>
                                        </p:tgtEl>
                                      </p:cBhvr>
                                    </p:animEffect>
                                    <p:set>
                                      <p:cBhvr>
                                        <p:cTn id="50" dur="1" fill="hold">
                                          <p:stCondLst>
                                            <p:cond delay="499"/>
                                          </p:stCondLst>
                                        </p:cTn>
                                        <p:tgtEl>
                                          <p:spTgt spid="9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2"/>
                                        </p:tgtEl>
                                      </p:cBhvr>
                                    </p:animEffect>
                                    <p:set>
                                      <p:cBhvr>
                                        <p:cTn id="53" dur="1" fill="hold">
                                          <p:stCondLst>
                                            <p:cond delay="499"/>
                                          </p:stCondLst>
                                        </p:cTn>
                                        <p:tgtEl>
                                          <p:spTgt spid="62"/>
                                        </p:tgtEl>
                                        <p:attrNameLst>
                                          <p:attrName>style.visibility</p:attrName>
                                        </p:attrNameLst>
                                      </p:cBhvr>
                                      <p:to>
                                        <p:strVal val="hidden"/>
                                      </p:to>
                                    </p:set>
                                  </p:childTnLst>
                                </p:cTn>
                              </p:par>
                            </p:childTnLst>
                          </p:cTn>
                        </p:par>
                        <p:par>
                          <p:cTn id="54" fill="hold">
                            <p:stCondLst>
                              <p:cond delay="750"/>
                            </p:stCondLst>
                            <p:childTnLst>
                              <p:par>
                                <p:cTn id="55" presetID="10" presetClass="exit" presetSubtype="0" fill="hold" grpId="0" nodeType="afterEffect">
                                  <p:stCondLst>
                                    <p:cond delay="0"/>
                                  </p:stCondLst>
                                  <p:childTnLst>
                                    <p:animEffect transition="out" filter="fade">
                                      <p:cBhvr>
                                        <p:cTn id="56" dur="750"/>
                                        <p:tgtEl>
                                          <p:spTgt spid="51"/>
                                        </p:tgtEl>
                                      </p:cBhvr>
                                    </p:animEffect>
                                    <p:set>
                                      <p:cBhvr>
                                        <p:cTn id="57" dur="1" fill="hold">
                                          <p:stCondLst>
                                            <p:cond delay="749"/>
                                          </p:stCondLst>
                                        </p:cTn>
                                        <p:tgtEl>
                                          <p:spTgt spid="51"/>
                                        </p:tgtEl>
                                        <p:attrNameLst>
                                          <p:attrName>style.visibility</p:attrName>
                                        </p:attrNameLst>
                                      </p:cBhvr>
                                      <p:to>
                                        <p:strVal val="hidden"/>
                                      </p:to>
                                    </p:se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fade">
                                      <p:cBhvr>
                                        <p:cTn id="61"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51" grpId="0"/>
      <p:bldP spid="95" grpId="0" animBg="1"/>
      <p:bldP spid="97" grpId="0" animBg="1"/>
      <p:bldP spid="97" grpId="1" animBg="1"/>
      <p:bldP spid="58" grpId="0"/>
      <p:bldP spid="60" grpId="0" animBg="1"/>
      <p:bldP spid="61" grpId="0" animBg="1"/>
      <p:bldP spid="62" grpId="0" animBg="1"/>
      <p:bldP spid="62" grpId="1" animBg="1"/>
      <p:bldP spid="66" grpId="0" animBg="1"/>
      <p:bldP spid="67" grpId="0"/>
      <p:bldP spid="68" grpId="0"/>
      <p:bldP spid="70" grpId="0" animBg="1"/>
      <p:bldP spid="7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5" name="Retângulo: Cantos Arredondados 54">
            <a:extLst>
              <a:ext uri="{FF2B5EF4-FFF2-40B4-BE49-F238E27FC236}">
                <a16:creationId xmlns:a16="http://schemas.microsoft.com/office/drawing/2014/main" id="{A37D6E39-FDED-4DC7-9B11-A7F8DB71A43A}"/>
              </a:ext>
            </a:extLst>
          </p:cNvPr>
          <p:cNvSpPr/>
          <p:nvPr/>
        </p:nvSpPr>
        <p:spPr>
          <a:xfrm>
            <a:off x="8014887" y="172260"/>
            <a:ext cx="3982835" cy="6343864"/>
          </a:xfrm>
          <a:prstGeom prst="roundRect">
            <a:avLst>
              <a:gd name="adj" fmla="val 2374"/>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3" name="Retângulo: Cantos Arredondados 72">
            <a:extLst>
              <a:ext uri="{FF2B5EF4-FFF2-40B4-BE49-F238E27FC236}">
                <a16:creationId xmlns:a16="http://schemas.microsoft.com/office/drawing/2014/main" id="{25ACA875-5205-4CB8-B237-20964528F22C}"/>
              </a:ext>
            </a:extLst>
          </p:cNvPr>
          <p:cNvSpPr/>
          <p:nvPr/>
        </p:nvSpPr>
        <p:spPr>
          <a:xfrm rot="5400000">
            <a:off x="8787598" y="2842209"/>
            <a:ext cx="830548" cy="335206"/>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nvGrpSpPr>
          <p:cNvPr id="59" name="Agrupar 58">
            <a:extLst>
              <a:ext uri="{FF2B5EF4-FFF2-40B4-BE49-F238E27FC236}">
                <a16:creationId xmlns:a16="http://schemas.microsoft.com/office/drawing/2014/main" id="{4C620DE2-C824-44B8-B07E-FEDF6AC80EBD}"/>
              </a:ext>
            </a:extLst>
          </p:cNvPr>
          <p:cNvGrpSpPr/>
          <p:nvPr/>
        </p:nvGrpSpPr>
        <p:grpSpPr>
          <a:xfrm>
            <a:off x="8782259" y="5309998"/>
            <a:ext cx="2283889" cy="753293"/>
            <a:chOff x="2916568" y="1853128"/>
            <a:chExt cx="2283889" cy="876420"/>
          </a:xfrm>
        </p:grpSpPr>
        <p:sp>
          <p:nvSpPr>
            <p:cNvPr id="72" name="Retângulo 71">
              <a:extLst>
                <a:ext uri="{FF2B5EF4-FFF2-40B4-BE49-F238E27FC236}">
                  <a16:creationId xmlns:a16="http://schemas.microsoft.com/office/drawing/2014/main" id="{7FA0C7F0-4C30-4F17-B431-920D3D29F376}"/>
                </a:ext>
              </a:extLst>
            </p:cNvPr>
            <p:cNvSpPr/>
            <p:nvPr/>
          </p:nvSpPr>
          <p:spPr>
            <a:xfrm>
              <a:off x="2916568" y="1853128"/>
              <a:ext cx="2283889" cy="2866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6" name="Retângulo 75">
              <a:extLst>
                <a:ext uri="{FF2B5EF4-FFF2-40B4-BE49-F238E27FC236}">
                  <a16:creationId xmlns:a16="http://schemas.microsoft.com/office/drawing/2014/main" id="{05674070-E093-46E2-B0F9-0DF5C4DBB9D2}"/>
                </a:ext>
              </a:extLst>
            </p:cNvPr>
            <p:cNvSpPr/>
            <p:nvPr/>
          </p:nvSpPr>
          <p:spPr>
            <a:xfrm>
              <a:off x="3251106" y="2124808"/>
              <a:ext cx="1949351" cy="2882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7" name="Retângulo 76">
              <a:extLst>
                <a:ext uri="{FF2B5EF4-FFF2-40B4-BE49-F238E27FC236}">
                  <a16:creationId xmlns:a16="http://schemas.microsoft.com/office/drawing/2014/main" id="{848FF09D-D798-4A7C-9A1F-B760FE3ED061}"/>
                </a:ext>
              </a:extLst>
            </p:cNvPr>
            <p:cNvSpPr/>
            <p:nvPr/>
          </p:nvSpPr>
          <p:spPr>
            <a:xfrm>
              <a:off x="4472309" y="2397620"/>
              <a:ext cx="728148" cy="3319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31" name="Retângulo 30">
            <a:extLst>
              <a:ext uri="{FF2B5EF4-FFF2-40B4-BE49-F238E27FC236}">
                <a16:creationId xmlns:a16="http://schemas.microsoft.com/office/drawing/2014/main" id="{429C054B-382C-4CFF-B89A-1C2E5AFCE3F6}"/>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tângulo 35">
            <a:extLst>
              <a:ext uri="{FF2B5EF4-FFF2-40B4-BE49-F238E27FC236}">
                <a16:creationId xmlns:a16="http://schemas.microsoft.com/office/drawing/2014/main" id="{31B89273-F071-4097-A17C-E1A883AB0EAF}"/>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Imagem 36">
            <a:extLst>
              <a:ext uri="{FF2B5EF4-FFF2-40B4-BE49-F238E27FC236}">
                <a16:creationId xmlns:a16="http://schemas.microsoft.com/office/drawing/2014/main" id="{22DF1BAF-5A8A-41C9-A530-A100E6B27B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38" name="Conexão reta 37">
            <a:extLst>
              <a:ext uri="{FF2B5EF4-FFF2-40B4-BE49-F238E27FC236}">
                <a16:creationId xmlns:a16="http://schemas.microsoft.com/office/drawing/2014/main" id="{D21716BC-C9BB-481B-AF9F-27878A872CD1}"/>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2E8A1205-C836-4249-ADB4-49B90F8DCB89}"/>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40" name="Retângulo: Cantos Arredondados 39">
            <a:hlinkClick r:id="rId5" action="ppaction://hlinksldjump"/>
            <a:extLst>
              <a:ext uri="{FF2B5EF4-FFF2-40B4-BE49-F238E27FC236}">
                <a16:creationId xmlns:a16="http://schemas.microsoft.com/office/drawing/2014/main" id="{BB826678-5728-4664-8AA0-40F1B156271B}"/>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41" name="Retângulo 40">
            <a:extLst>
              <a:ext uri="{FF2B5EF4-FFF2-40B4-BE49-F238E27FC236}">
                <a16:creationId xmlns:a16="http://schemas.microsoft.com/office/drawing/2014/main" id="{45D89ED8-B456-4A7B-8024-36ADE950A100}"/>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4" name="Retângulo: Cantos Arredondados 13">
            <a:hlinkClick r:id="rId6" action="ppaction://hlinksldjump"/>
            <a:extLst>
              <a:ext uri="{FF2B5EF4-FFF2-40B4-BE49-F238E27FC236}">
                <a16:creationId xmlns:a16="http://schemas.microsoft.com/office/drawing/2014/main" id="{06C1FE17-85E4-4556-8BE0-9293ADAB8FEA}"/>
              </a:ext>
            </a:extLst>
          </p:cNvPr>
          <p:cNvSpPr/>
          <p:nvPr/>
        </p:nvSpPr>
        <p:spPr>
          <a:xfrm>
            <a:off x="36000" y="423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5" name="Retângulo: Cantos Arredondados 14">
            <a:hlinkClick r:id="rId7" action="ppaction://hlinksldjump"/>
            <a:extLst>
              <a:ext uri="{FF2B5EF4-FFF2-40B4-BE49-F238E27FC236}">
                <a16:creationId xmlns:a16="http://schemas.microsoft.com/office/drawing/2014/main" id="{29AA353E-76FA-4B5A-BFF9-A0AA433BCA21}"/>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7" name="Retângulo: Cantos Arredondados 16">
            <a:hlinkClick r:id="rId8" action="ppaction://hlinksldjump"/>
            <a:extLst>
              <a:ext uri="{FF2B5EF4-FFF2-40B4-BE49-F238E27FC236}">
                <a16:creationId xmlns:a16="http://schemas.microsoft.com/office/drawing/2014/main" id="{3D45037E-D00D-41E0-A47A-F334822EA81C}"/>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85" name="Retângulo: Cantos Arredondados 84">
            <a:extLst>
              <a:ext uri="{FF2B5EF4-FFF2-40B4-BE49-F238E27FC236}">
                <a16:creationId xmlns:a16="http://schemas.microsoft.com/office/drawing/2014/main" id="{E56730E6-5338-4C41-A8F2-C7FA34DA3213}"/>
              </a:ext>
            </a:extLst>
          </p:cNvPr>
          <p:cNvSpPr/>
          <p:nvPr/>
        </p:nvSpPr>
        <p:spPr>
          <a:xfrm>
            <a:off x="11102400" y="930680"/>
            <a:ext cx="781200" cy="302400"/>
          </a:xfrm>
          <a:prstGeom prst="round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6" name="Retângulo: Cantos Arredondados 85">
            <a:extLst>
              <a:ext uri="{FF2B5EF4-FFF2-40B4-BE49-F238E27FC236}">
                <a16:creationId xmlns:a16="http://schemas.microsoft.com/office/drawing/2014/main" id="{E815A061-AE17-4F6D-8F35-132136A4677E}"/>
              </a:ext>
            </a:extLst>
          </p:cNvPr>
          <p:cNvSpPr/>
          <p:nvPr/>
        </p:nvSpPr>
        <p:spPr>
          <a:xfrm>
            <a:off x="8145077" y="1221832"/>
            <a:ext cx="2235348" cy="248009"/>
          </a:xfrm>
          <a:prstGeom prst="round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9" name="Retângulo 48">
            <a:extLst>
              <a:ext uri="{FF2B5EF4-FFF2-40B4-BE49-F238E27FC236}">
                <a16:creationId xmlns:a16="http://schemas.microsoft.com/office/drawing/2014/main" id="{7EF753E1-31C9-4735-ACBE-E688B4677BE1}"/>
              </a:ext>
            </a:extLst>
          </p:cNvPr>
          <p:cNvSpPr/>
          <p:nvPr/>
        </p:nvSpPr>
        <p:spPr>
          <a:xfrm>
            <a:off x="8091672" y="246919"/>
            <a:ext cx="3829264" cy="1323439"/>
          </a:xfrm>
          <a:prstGeom prst="rect">
            <a:avLst/>
          </a:prstGeom>
        </p:spPr>
        <p:txBody>
          <a:bodyPr wrap="square">
            <a:spAutoFit/>
          </a:bodyPr>
          <a:lstStyle/>
          <a:p>
            <a:pPr algn="just">
              <a:spcAft>
                <a:spcPts val="1200"/>
              </a:spcAft>
              <a:buClr>
                <a:srgbClr val="F25E4F"/>
              </a:buClr>
              <a:buSzPct val="120000"/>
            </a:pPr>
            <a:r>
              <a:rPr lang="es-ES" sz="2000" dirty="0">
                <a:solidFill>
                  <a:sysClr val="windowText" lastClr="000000"/>
                </a:solidFill>
              </a:rPr>
              <a:t>Aplique OEF para transformar la matriz siguiente primero en matriz escalonada y luego en forma escalonada reducida.</a:t>
            </a:r>
            <a:endParaRPr lang="ca-ES" sz="2400" dirty="0">
              <a:solidFill>
                <a:sysClr val="windowText" lastClr="000000"/>
              </a:solidFill>
            </a:endParaRPr>
          </a:p>
        </p:txBody>
      </p:sp>
      <p:sp>
        <p:nvSpPr>
          <p:cNvPr id="91" name="Retângulo: Cantos Arredondados 90">
            <a:extLst>
              <a:ext uri="{FF2B5EF4-FFF2-40B4-BE49-F238E27FC236}">
                <a16:creationId xmlns:a16="http://schemas.microsoft.com/office/drawing/2014/main" id="{C17812AC-82BA-4BBB-ACC2-95DB2340EE72}"/>
              </a:ext>
            </a:extLst>
          </p:cNvPr>
          <p:cNvSpPr/>
          <p:nvPr/>
        </p:nvSpPr>
        <p:spPr>
          <a:xfrm>
            <a:off x="2073796" y="4438613"/>
            <a:ext cx="5847365" cy="2082767"/>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a:solidFill>
                <a:sysClr val="windowText" lastClr="000000"/>
              </a:solidFill>
            </a:endParaRPr>
          </a:p>
        </p:txBody>
      </p:sp>
      <p:sp>
        <p:nvSpPr>
          <p:cNvPr id="92" name="Retângulo 91">
            <a:extLst>
              <a:ext uri="{FF2B5EF4-FFF2-40B4-BE49-F238E27FC236}">
                <a16:creationId xmlns:a16="http://schemas.microsoft.com/office/drawing/2014/main" id="{0BA14802-AAEA-4885-AEEB-9BAEABA0A615}"/>
              </a:ext>
            </a:extLst>
          </p:cNvPr>
          <p:cNvSpPr/>
          <p:nvPr/>
        </p:nvSpPr>
        <p:spPr>
          <a:xfrm>
            <a:off x="2157207" y="4510339"/>
            <a:ext cx="1155135" cy="461665"/>
          </a:xfrm>
          <a:prstGeom prst="rect">
            <a:avLst/>
          </a:prstGeom>
        </p:spPr>
        <p:txBody>
          <a:bodyPr wrap="square">
            <a:spAutoFit/>
          </a:bodyPr>
          <a:lstStyle/>
          <a:p>
            <a:pPr algn="just">
              <a:spcAft>
                <a:spcPts val="1200"/>
              </a:spcAft>
            </a:pPr>
            <a:r>
              <a:rPr lang="ca-ES" sz="2400" b="1" u="sng" dirty="0">
                <a:solidFill>
                  <a:srgbClr val="F25E4F"/>
                </a:solidFill>
              </a:rPr>
              <a:t>Paso 5</a:t>
            </a:r>
            <a:r>
              <a:rPr lang="ca-ES" sz="2400" b="1" dirty="0">
                <a:solidFill>
                  <a:srgbClr val="F25E4F"/>
                </a:solidFill>
              </a:rPr>
              <a:t> </a:t>
            </a:r>
          </a:p>
        </p:txBody>
      </p:sp>
      <p:sp>
        <p:nvSpPr>
          <p:cNvPr id="75" name="Retângulo 74">
            <a:extLst>
              <a:ext uri="{FF2B5EF4-FFF2-40B4-BE49-F238E27FC236}">
                <a16:creationId xmlns:a16="http://schemas.microsoft.com/office/drawing/2014/main" id="{7CF02B59-9588-4D75-92BB-1F2DBAE26826}"/>
              </a:ext>
            </a:extLst>
          </p:cNvPr>
          <p:cNvSpPr/>
          <p:nvPr/>
        </p:nvSpPr>
        <p:spPr>
          <a:xfrm>
            <a:off x="10254839" y="6111428"/>
            <a:ext cx="1221071" cy="307777"/>
          </a:xfrm>
          <a:prstGeom prst="rect">
            <a:avLst/>
          </a:prstGeom>
        </p:spPr>
        <p:txBody>
          <a:bodyPr wrap="square">
            <a:spAutoFit/>
          </a:bodyPr>
          <a:lstStyle/>
          <a:p>
            <a:r>
              <a:rPr lang="ca-ES" sz="1400" b="1" dirty="0" err="1">
                <a:solidFill>
                  <a:srgbClr val="F25E4F"/>
                </a:solidFill>
              </a:rPr>
              <a:t>Pivote</a:t>
            </a:r>
            <a:endParaRPr lang="ca-ES" sz="1400" dirty="0">
              <a:solidFill>
                <a:srgbClr val="F25E4F"/>
              </a:solidFill>
            </a:endParaRPr>
          </a:p>
        </p:txBody>
      </p:sp>
      <p:sp>
        <p:nvSpPr>
          <p:cNvPr id="88" name="Retângulo: Cantos Arredondados 87">
            <a:extLst>
              <a:ext uri="{FF2B5EF4-FFF2-40B4-BE49-F238E27FC236}">
                <a16:creationId xmlns:a16="http://schemas.microsoft.com/office/drawing/2014/main" id="{44336A9B-EBE6-406C-9BDB-BD26BD2404F8}"/>
              </a:ext>
            </a:extLst>
          </p:cNvPr>
          <p:cNvSpPr/>
          <p:nvPr/>
        </p:nvSpPr>
        <p:spPr>
          <a:xfrm rot="5400000">
            <a:off x="10093962" y="5543096"/>
            <a:ext cx="830548" cy="335206"/>
          </a:xfrm>
          <a:prstGeom prst="roundRect">
            <a:avLst>
              <a:gd name="adj" fmla="val 50000"/>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mc:AlternateContent xmlns:mc="http://schemas.openxmlformats.org/markup-compatibility/2006" xmlns:a14="http://schemas.microsoft.com/office/drawing/2010/main">
        <mc:Choice Requires="a14">
          <p:sp>
            <p:nvSpPr>
              <p:cNvPr id="69" name="Retângulo 68">
                <a:extLst>
                  <a:ext uri="{FF2B5EF4-FFF2-40B4-BE49-F238E27FC236}">
                    <a16:creationId xmlns:a16="http://schemas.microsoft.com/office/drawing/2014/main" id="{CF7CFD5B-8D18-4949-9084-08BE715F3547}"/>
                  </a:ext>
                </a:extLst>
              </p:cNvPr>
              <p:cNvSpPr/>
              <p:nvPr/>
            </p:nvSpPr>
            <p:spPr>
              <a:xfrm>
                <a:off x="8508463" y="5246027"/>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12</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6</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1</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−6</m:t>
                                  </m:r>
                                </m:e>
                                <m:e>
                                  <m:r>
                                    <a:rPr lang="ca-ES" b="0" i="1" smtClean="0">
                                      <a:solidFill>
                                        <a:srgbClr val="0C2B8E"/>
                                      </a:solidFill>
                                      <a:latin typeface="Cambria Math" panose="02040503050406030204" pitchFamily="18" charset="0"/>
                                    </a:rPr>
                                    <m:t>   4</m:t>
                                  </m:r>
                                </m:e>
                              </m:eqArr>
                            </m:e>
                            <m:sup>
                              <m:r>
                                <a:rPr lang="ca-ES" b="0" i="1" smtClean="0">
                                  <a:solidFill>
                                    <a:srgbClr val="0C2B8E"/>
                                  </a:solidFill>
                                  <a:latin typeface="Cambria Math" panose="02040503050406030204" pitchFamily="18" charset="0"/>
                                </a:rPr>
                                <m:t> </m:t>
                              </m:r>
                            </m:sup>
                          </m:sSup>
                        </m:e>
                      </m:d>
                    </m:oMath>
                  </m:oMathPara>
                </a14:m>
                <a:endParaRPr lang="ca-ES">
                  <a:solidFill>
                    <a:srgbClr val="0C2B8E"/>
                  </a:solidFill>
                </a:endParaRPr>
              </a:p>
            </p:txBody>
          </p:sp>
        </mc:Choice>
        <mc:Fallback xmlns="">
          <p:sp>
            <p:nvSpPr>
              <p:cNvPr id="69" name="Retângulo 68">
                <a:extLst>
                  <a:ext uri="{FF2B5EF4-FFF2-40B4-BE49-F238E27FC236}">
                    <a16:creationId xmlns:a16="http://schemas.microsoft.com/office/drawing/2014/main" id="{CF7CFD5B-8D18-4949-9084-08BE715F3547}"/>
                  </a:ext>
                </a:extLst>
              </p:cNvPr>
              <p:cNvSpPr>
                <a:spLocks noRot="1" noChangeAspect="1" noMove="1" noResize="1" noEditPoints="1" noAdjustHandles="1" noChangeArrowheads="1" noChangeShapeType="1" noTextEdit="1"/>
              </p:cNvSpPr>
              <p:nvPr/>
            </p:nvSpPr>
            <p:spPr>
              <a:xfrm>
                <a:off x="8508463" y="5246027"/>
                <a:ext cx="2880084" cy="830548"/>
              </a:xfrm>
              <a:prstGeom prst="rect">
                <a:avLst/>
              </a:prstGeom>
              <a:blipFill>
                <a:blip r:embed="rId10"/>
                <a:stretch>
                  <a:fillRect/>
                </a:stretch>
              </a:blipFill>
            </p:spPr>
            <p:txBody>
              <a:bodyPr/>
              <a:lstStyle/>
              <a:p>
                <a:r>
                  <a:rPr lang="ca-ES">
                    <a:noFill/>
                  </a:rPr>
                  <a:t> </a:t>
                </a:r>
              </a:p>
            </p:txBody>
          </p:sp>
        </mc:Fallback>
      </mc:AlternateContent>
      <p:sp>
        <p:nvSpPr>
          <p:cNvPr id="74" name="Oval 73">
            <a:extLst>
              <a:ext uri="{FF2B5EF4-FFF2-40B4-BE49-F238E27FC236}">
                <a16:creationId xmlns:a16="http://schemas.microsoft.com/office/drawing/2014/main" id="{2BC167EB-3190-4C01-B367-CA52036123FD}"/>
              </a:ext>
            </a:extLst>
          </p:cNvPr>
          <p:cNvSpPr/>
          <p:nvPr/>
        </p:nvSpPr>
        <p:spPr>
          <a:xfrm>
            <a:off x="10380425" y="5809287"/>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5" name="Retângulo: Cantos Arredondados 94">
            <a:extLst>
              <a:ext uri="{FF2B5EF4-FFF2-40B4-BE49-F238E27FC236}">
                <a16:creationId xmlns:a16="http://schemas.microsoft.com/office/drawing/2014/main" id="{CE3D0430-DE34-4016-B0D1-9977F8381013}"/>
              </a:ext>
            </a:extLst>
          </p:cNvPr>
          <p:cNvSpPr/>
          <p:nvPr/>
        </p:nvSpPr>
        <p:spPr>
          <a:xfrm rot="10800000">
            <a:off x="2148139" y="5749213"/>
            <a:ext cx="4177709" cy="335206"/>
          </a:xfrm>
          <a:prstGeom prst="roundRect">
            <a:avLst>
              <a:gd name="adj" fmla="val 26019"/>
            </a:avLst>
          </a:prstGeom>
          <a:solidFill>
            <a:schemeClr val="accent4">
              <a:lumMod val="20000"/>
              <a:lumOff val="80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8" name="Seta: Curvada Para a Esquerda 97">
            <a:extLst>
              <a:ext uri="{FF2B5EF4-FFF2-40B4-BE49-F238E27FC236}">
                <a16:creationId xmlns:a16="http://schemas.microsoft.com/office/drawing/2014/main" id="{BFE31035-F2C8-4199-9D57-A60871299B99}"/>
              </a:ext>
            </a:extLst>
          </p:cNvPr>
          <p:cNvSpPr/>
          <p:nvPr/>
        </p:nvSpPr>
        <p:spPr>
          <a:xfrm flipV="1">
            <a:off x="11287156" y="4525239"/>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mc:AlternateContent xmlns:mc="http://schemas.openxmlformats.org/markup-compatibility/2006" xmlns:a14="http://schemas.microsoft.com/office/drawing/2010/main">
        <mc:Choice Requires="a14">
          <p:sp>
            <p:nvSpPr>
              <p:cNvPr id="99" name="Retângulo 98">
                <a:extLst>
                  <a:ext uri="{FF2B5EF4-FFF2-40B4-BE49-F238E27FC236}">
                    <a16:creationId xmlns:a16="http://schemas.microsoft.com/office/drawing/2014/main" id="{7720AC7E-5A49-408F-9174-552012E372FB}"/>
                  </a:ext>
                </a:extLst>
              </p:cNvPr>
              <p:cNvSpPr/>
              <p:nvPr/>
            </p:nvSpPr>
            <p:spPr>
              <a:xfrm>
                <a:off x="9940590" y="4727237"/>
                <a:ext cx="1608068"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𝟏</m:t>
                          </m:r>
                        </m:sub>
                      </m:sSub>
                      <m:r>
                        <a:rPr lang="ca-ES" sz="1600" b="1" i="1" smtClean="0">
                          <a:solidFill>
                            <a:srgbClr val="0C2B8E"/>
                          </a:solidFill>
                          <a:latin typeface="Cambria Math" panose="02040503050406030204" pitchFamily="18" charset="0"/>
                          <a:ea typeface="Cambria Math" panose="02040503050406030204" pitchFamily="18" charset="0"/>
                        </a:rPr>
                        <m:t>←</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𝟏</m:t>
                          </m:r>
                        </m:sub>
                      </m:sSub>
                      <m:r>
                        <a:rPr lang="ca-ES" sz="1600" b="1" i="1" smtClean="0">
                          <a:solidFill>
                            <a:srgbClr val="0C2B8E"/>
                          </a:solidFill>
                          <a:latin typeface="Cambria Math" panose="02040503050406030204" pitchFamily="18" charset="0"/>
                        </a:rPr>
                        <m:t>−</m:t>
                      </m:r>
                      <m:r>
                        <a:rPr lang="ca-ES" sz="1600" b="1" i="1" smtClean="0">
                          <a:solidFill>
                            <a:srgbClr val="0C2B8E"/>
                          </a:solidFill>
                          <a:latin typeface="Cambria Math" panose="02040503050406030204" pitchFamily="18" charset="0"/>
                          <a:ea typeface="Cambria Math" panose="02040503050406030204" pitchFamily="18" charset="0"/>
                        </a:rPr>
                        <m:t>𝟐</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𝟑</m:t>
                          </m:r>
                        </m:sub>
                      </m:sSub>
                    </m:oMath>
                  </m:oMathPara>
                </a14:m>
                <a:endParaRPr lang="ca-ES" sz="1600" b="1">
                  <a:solidFill>
                    <a:srgbClr val="0C2B8E"/>
                  </a:solidFill>
                </a:endParaRPr>
              </a:p>
              <a:p>
                <a:pPr/>
                <a14:m>
                  <m:oMathPara xmlns:m="http://schemas.openxmlformats.org/officeDocument/2006/math">
                    <m:oMathParaPr>
                      <m:jc m:val="centerGroup"/>
                    </m:oMathParaPr>
                    <m:oMath xmlns:m="http://schemas.openxmlformats.org/officeDocument/2006/math">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𝟐</m:t>
                          </m:r>
                        </m:sub>
                      </m:sSub>
                      <m:r>
                        <a:rPr lang="ca-ES" sz="1600" b="1" i="1" smtClean="0">
                          <a:solidFill>
                            <a:srgbClr val="0C2B8E"/>
                          </a:solidFill>
                          <a:latin typeface="Cambria Math" panose="02040503050406030204" pitchFamily="18" charset="0"/>
                          <a:ea typeface="Cambria Math" panose="02040503050406030204" pitchFamily="18" charset="0"/>
                        </a:rPr>
                        <m:t>←</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𝟐</m:t>
                          </m:r>
                        </m:sub>
                      </m:sSub>
                      <m:r>
                        <a:rPr lang="ca-ES" sz="1600" b="1" i="1" smtClean="0">
                          <a:solidFill>
                            <a:srgbClr val="0C2B8E"/>
                          </a:solidFill>
                          <a:latin typeface="Cambria Math" panose="02040503050406030204" pitchFamily="18" charset="0"/>
                        </a:rPr>
                        <m:t>−</m:t>
                      </m:r>
                      <m:r>
                        <a:rPr lang="ca-ES" sz="1600" b="1" i="1" smtClean="0">
                          <a:solidFill>
                            <a:srgbClr val="0C2B8E"/>
                          </a:solidFill>
                          <a:latin typeface="Cambria Math" panose="02040503050406030204" pitchFamily="18" charset="0"/>
                        </a:rPr>
                        <m:t>𝟔</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𝟑</m:t>
                          </m:r>
                        </m:sub>
                      </m:sSub>
                    </m:oMath>
                  </m:oMathPara>
                </a14:m>
                <a:endParaRPr lang="ca-ES" sz="1600"/>
              </a:p>
            </p:txBody>
          </p:sp>
        </mc:Choice>
        <mc:Fallback xmlns="">
          <p:sp>
            <p:nvSpPr>
              <p:cNvPr id="99" name="Retângulo 98">
                <a:extLst>
                  <a:ext uri="{FF2B5EF4-FFF2-40B4-BE49-F238E27FC236}">
                    <a16:creationId xmlns:a16="http://schemas.microsoft.com/office/drawing/2014/main" id="{7720AC7E-5A49-408F-9174-552012E372FB}"/>
                  </a:ext>
                </a:extLst>
              </p:cNvPr>
              <p:cNvSpPr>
                <a:spLocks noRot="1" noChangeAspect="1" noMove="1" noResize="1" noEditPoints="1" noAdjustHandles="1" noChangeArrowheads="1" noChangeShapeType="1" noTextEdit="1"/>
              </p:cNvSpPr>
              <p:nvPr/>
            </p:nvSpPr>
            <p:spPr>
              <a:xfrm>
                <a:off x="9940590" y="4727237"/>
                <a:ext cx="1608068" cy="584775"/>
              </a:xfrm>
              <a:prstGeom prst="rect">
                <a:avLst/>
              </a:prstGeom>
              <a:blipFill>
                <a:blip r:embed="rId11"/>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100" name="Retângulo 99">
                <a:extLst>
                  <a:ext uri="{FF2B5EF4-FFF2-40B4-BE49-F238E27FC236}">
                    <a16:creationId xmlns:a16="http://schemas.microsoft.com/office/drawing/2014/main" id="{A88CF962-27DB-4E58-A369-C77F3F9E9A35}"/>
                  </a:ext>
                </a:extLst>
              </p:cNvPr>
              <p:cNvSpPr/>
              <p:nvPr/>
            </p:nvSpPr>
            <p:spPr>
              <a:xfrm>
                <a:off x="8500548" y="3978698"/>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12</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   4</m:t>
                                  </m:r>
                                </m:e>
                              </m:eqArr>
                            </m:e>
                            <m:sup>
                              <m:r>
                                <a:rPr lang="ca-ES" b="0" i="1" smtClean="0">
                                  <a:solidFill>
                                    <a:srgbClr val="0C2B8E"/>
                                  </a:solidFill>
                                  <a:latin typeface="Cambria Math" panose="02040503050406030204" pitchFamily="18" charset="0"/>
                                </a:rPr>
                                <m:t> </m:t>
                              </m:r>
                            </m:sup>
                          </m:sSup>
                        </m:e>
                      </m:d>
                    </m:oMath>
                  </m:oMathPara>
                </a14:m>
                <a:endParaRPr lang="ca-ES">
                  <a:solidFill>
                    <a:srgbClr val="0C2B8E"/>
                  </a:solidFill>
                </a:endParaRPr>
              </a:p>
            </p:txBody>
          </p:sp>
        </mc:Choice>
        <mc:Fallback xmlns="">
          <p:sp>
            <p:nvSpPr>
              <p:cNvPr id="100" name="Retângulo 99">
                <a:extLst>
                  <a:ext uri="{FF2B5EF4-FFF2-40B4-BE49-F238E27FC236}">
                    <a16:creationId xmlns:a16="http://schemas.microsoft.com/office/drawing/2014/main" id="{A88CF962-27DB-4E58-A369-C77F3F9E9A35}"/>
                  </a:ext>
                </a:extLst>
              </p:cNvPr>
              <p:cNvSpPr>
                <a:spLocks noRot="1" noChangeAspect="1" noMove="1" noResize="1" noEditPoints="1" noAdjustHandles="1" noChangeArrowheads="1" noChangeShapeType="1" noTextEdit="1"/>
              </p:cNvSpPr>
              <p:nvPr/>
            </p:nvSpPr>
            <p:spPr>
              <a:xfrm>
                <a:off x="8500548" y="3978698"/>
                <a:ext cx="2880084" cy="830548"/>
              </a:xfrm>
              <a:prstGeom prst="rect">
                <a:avLst/>
              </a:prstGeom>
              <a:blipFill>
                <a:blip r:embed="rId12"/>
                <a:stretch>
                  <a:fillRect/>
                </a:stretch>
              </a:blipFill>
            </p:spPr>
            <p:txBody>
              <a:bodyPr/>
              <a:lstStyle/>
              <a:p>
                <a:r>
                  <a:rPr lang="ca-ES">
                    <a:noFill/>
                  </a:rPr>
                  <a:t> </a:t>
                </a:r>
              </a:p>
            </p:txBody>
          </p:sp>
        </mc:Fallback>
      </mc:AlternateContent>
      <p:sp>
        <p:nvSpPr>
          <p:cNvPr id="58" name="Retângulo 57">
            <a:extLst>
              <a:ext uri="{FF2B5EF4-FFF2-40B4-BE49-F238E27FC236}">
                <a16:creationId xmlns:a16="http://schemas.microsoft.com/office/drawing/2014/main" id="{5E93FE52-B54C-4175-91C9-EA628771901B}"/>
              </a:ext>
            </a:extLst>
          </p:cNvPr>
          <p:cNvSpPr/>
          <p:nvPr/>
        </p:nvSpPr>
        <p:spPr>
          <a:xfrm>
            <a:off x="8034634" y="4241414"/>
            <a:ext cx="1221071" cy="307777"/>
          </a:xfrm>
          <a:prstGeom prst="rect">
            <a:avLst/>
          </a:prstGeom>
        </p:spPr>
        <p:txBody>
          <a:bodyPr wrap="square">
            <a:spAutoFit/>
          </a:bodyPr>
          <a:lstStyle/>
          <a:p>
            <a:r>
              <a:rPr lang="ca-ES" sz="1400" b="1" dirty="0">
                <a:solidFill>
                  <a:srgbClr val="F25E4F"/>
                </a:solidFill>
              </a:rPr>
              <a:t>Pivotes</a:t>
            </a:r>
            <a:endParaRPr lang="ca-ES" sz="1400" dirty="0">
              <a:solidFill>
                <a:srgbClr val="F25E4F"/>
              </a:solidFill>
            </a:endParaRPr>
          </a:p>
        </p:txBody>
      </p:sp>
      <p:sp>
        <p:nvSpPr>
          <p:cNvPr id="60" name="Oval 59">
            <a:extLst>
              <a:ext uri="{FF2B5EF4-FFF2-40B4-BE49-F238E27FC236}">
                <a16:creationId xmlns:a16="http://schemas.microsoft.com/office/drawing/2014/main" id="{791ADAA5-B197-43A9-B9AB-FC58015420DA}"/>
              </a:ext>
            </a:extLst>
          </p:cNvPr>
          <p:cNvSpPr/>
          <p:nvPr/>
        </p:nvSpPr>
        <p:spPr>
          <a:xfrm>
            <a:off x="9108359" y="4274059"/>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1" name="Oval 60">
            <a:extLst>
              <a:ext uri="{FF2B5EF4-FFF2-40B4-BE49-F238E27FC236}">
                <a16:creationId xmlns:a16="http://schemas.microsoft.com/office/drawing/2014/main" id="{9EC9B545-A796-4006-8AC5-A32C003B02B0}"/>
              </a:ext>
            </a:extLst>
          </p:cNvPr>
          <p:cNvSpPr/>
          <p:nvPr/>
        </p:nvSpPr>
        <p:spPr>
          <a:xfrm>
            <a:off x="8726218" y="3995006"/>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6" name="Seta: Curvada Para a Esquerda 65">
            <a:extLst>
              <a:ext uri="{FF2B5EF4-FFF2-40B4-BE49-F238E27FC236}">
                <a16:creationId xmlns:a16="http://schemas.microsoft.com/office/drawing/2014/main" id="{C3A618DE-E853-48F5-B9E3-CE5897B60B19}"/>
              </a:ext>
            </a:extLst>
          </p:cNvPr>
          <p:cNvSpPr/>
          <p:nvPr/>
        </p:nvSpPr>
        <p:spPr>
          <a:xfrm flipV="1">
            <a:off x="11307252" y="3188407"/>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mc:AlternateContent xmlns:mc="http://schemas.openxmlformats.org/markup-compatibility/2006" xmlns:a14="http://schemas.microsoft.com/office/drawing/2010/main">
        <mc:Choice Requires="a14">
          <p:sp>
            <p:nvSpPr>
              <p:cNvPr id="67" name="Retângulo 66">
                <a:extLst>
                  <a:ext uri="{FF2B5EF4-FFF2-40B4-BE49-F238E27FC236}">
                    <a16:creationId xmlns:a16="http://schemas.microsoft.com/office/drawing/2014/main" id="{BEB08DCE-F11E-438C-8A61-10C4F432D76C}"/>
                  </a:ext>
                </a:extLst>
              </p:cNvPr>
              <p:cNvSpPr/>
              <p:nvPr/>
            </p:nvSpPr>
            <p:spPr>
              <a:xfrm>
                <a:off x="9319367" y="3390405"/>
                <a:ext cx="2266903" cy="554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𝟏</m:t>
                          </m:r>
                        </m:sub>
                      </m:sSub>
                      <m:r>
                        <a:rPr lang="ca-ES" sz="1600" b="1" i="1" smtClean="0">
                          <a:solidFill>
                            <a:srgbClr val="0C2B8E"/>
                          </a:solidFill>
                          <a:latin typeface="Cambria Math" panose="02040503050406030204" pitchFamily="18" charset="0"/>
                          <a:ea typeface="Cambria Math" panose="02040503050406030204" pitchFamily="18" charset="0"/>
                        </a:rPr>
                        <m:t>←</m:t>
                      </m:r>
                      <m:sSub>
                        <m:sSubPr>
                          <m:ctrlPr>
                            <a:rPr lang="ca-ES" sz="1600" b="1" i="1" smtClean="0">
                              <a:solidFill>
                                <a:srgbClr val="0C2B8E"/>
                              </a:solidFill>
                              <a:latin typeface="Cambria Math" panose="02040503050406030204" pitchFamily="18" charset="0"/>
                            </a:rPr>
                          </m:ctrlPr>
                        </m:sSubPr>
                        <m:e>
                          <m:box>
                            <m:boxPr>
                              <m:ctrlPr>
                                <a:rPr lang="ca-ES" sz="1600" b="1" i="1" smtClean="0">
                                  <a:solidFill>
                                    <a:srgbClr val="0C2B8E"/>
                                  </a:solidFill>
                                  <a:latin typeface="Cambria Math" panose="02040503050406030204" pitchFamily="18" charset="0"/>
                                </a:rPr>
                              </m:ctrlPr>
                            </m:boxPr>
                            <m:e>
                              <m:f>
                                <m:fPr>
                                  <m:ctrlPr>
                                    <a:rPr lang="ca-ES" sz="1600" b="1" i="1" smtClean="0">
                                      <a:solidFill>
                                        <a:srgbClr val="0C2B8E"/>
                                      </a:solidFill>
                                      <a:latin typeface="Cambria Math" panose="02040503050406030204" pitchFamily="18" charset="0"/>
                                    </a:rPr>
                                  </m:ctrlPr>
                                </m:fPr>
                                <m:num>
                                  <m:r>
                                    <a:rPr lang="ca-ES" sz="1600" b="1" i="1" smtClean="0">
                                      <a:solidFill>
                                        <a:srgbClr val="0C2B8E"/>
                                      </a:solidFill>
                                      <a:latin typeface="Cambria Math" panose="02040503050406030204" pitchFamily="18" charset="0"/>
                                    </a:rPr>
                                    <m:t>𝟏</m:t>
                                  </m:r>
                                </m:num>
                                <m:den>
                                  <m:r>
                                    <a:rPr lang="ca-ES" sz="1600" b="1" i="1" smtClean="0">
                                      <a:solidFill>
                                        <a:srgbClr val="0C2B8E"/>
                                      </a:solidFill>
                                      <a:latin typeface="Cambria Math" panose="02040503050406030204" pitchFamily="18" charset="0"/>
                                    </a:rPr>
                                    <m:t>𝟑</m:t>
                                  </m:r>
                                </m:den>
                              </m:f>
                            </m:e>
                          </m:box>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𝟏</m:t>
                          </m:r>
                        </m:sub>
                      </m:sSub>
                      <m:r>
                        <a:rPr lang="ca-ES" sz="1600" b="1" i="1" smtClean="0">
                          <a:solidFill>
                            <a:srgbClr val="0C2B8E"/>
                          </a:solidFill>
                          <a:latin typeface="Cambria Math" panose="02040503050406030204" pitchFamily="18" charset="0"/>
                        </a:rPr>
                        <m:t> </m:t>
                      </m:r>
                      <m:r>
                        <a:rPr lang="ca-ES" sz="1600" b="1" i="1" smtClean="0">
                          <a:solidFill>
                            <a:srgbClr val="0C2B8E"/>
                          </a:solidFill>
                          <a:latin typeface="Cambria Math" panose="02040503050406030204" pitchFamily="18" charset="0"/>
                          <a:ea typeface="Cambria Math" panose="02040503050406030204" pitchFamily="18" charset="0"/>
                        </a:rPr>
                        <m:t>∧</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𝟐</m:t>
                          </m:r>
                        </m:sub>
                      </m:sSub>
                      <m:r>
                        <a:rPr lang="ca-ES" sz="1600" b="1" i="1" smtClean="0">
                          <a:solidFill>
                            <a:srgbClr val="0C2B8E"/>
                          </a:solidFill>
                          <a:latin typeface="Cambria Math" panose="02040503050406030204" pitchFamily="18" charset="0"/>
                          <a:ea typeface="Cambria Math" panose="02040503050406030204" pitchFamily="18" charset="0"/>
                        </a:rPr>
                        <m:t>←</m:t>
                      </m:r>
                      <m:box>
                        <m:boxPr>
                          <m:ctrlPr>
                            <a:rPr lang="ca-ES" sz="1600" b="1" i="1" smtClean="0">
                              <a:solidFill>
                                <a:srgbClr val="0C2B8E"/>
                              </a:solidFill>
                              <a:latin typeface="Cambria Math" panose="02040503050406030204" pitchFamily="18" charset="0"/>
                            </a:rPr>
                          </m:ctrlPr>
                        </m:boxPr>
                        <m:e>
                          <m:f>
                            <m:fPr>
                              <m:ctrlPr>
                                <a:rPr lang="ca-ES" sz="1600" b="1" i="1" smtClean="0">
                                  <a:solidFill>
                                    <a:srgbClr val="0C2B8E"/>
                                  </a:solidFill>
                                  <a:latin typeface="Cambria Math" panose="02040503050406030204" pitchFamily="18" charset="0"/>
                                </a:rPr>
                              </m:ctrlPr>
                            </m:fPr>
                            <m:num>
                              <m:r>
                                <a:rPr lang="ca-ES" sz="1600" b="1" i="1" smtClean="0">
                                  <a:solidFill>
                                    <a:srgbClr val="0C2B8E"/>
                                  </a:solidFill>
                                  <a:latin typeface="Cambria Math" panose="02040503050406030204" pitchFamily="18" charset="0"/>
                                </a:rPr>
                                <m:t>𝟏</m:t>
                              </m:r>
                            </m:num>
                            <m:den>
                              <m:r>
                                <a:rPr lang="ca-ES" sz="1600" b="1" i="1" smtClean="0">
                                  <a:solidFill>
                                    <a:srgbClr val="0C2B8E"/>
                                  </a:solidFill>
                                  <a:latin typeface="Cambria Math" panose="02040503050406030204" pitchFamily="18" charset="0"/>
                                </a:rPr>
                                <m:t>𝟐</m:t>
                              </m:r>
                            </m:den>
                          </m:f>
                        </m:e>
                      </m:box>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𝟐</m:t>
                          </m:r>
                        </m:sub>
                      </m:sSub>
                    </m:oMath>
                  </m:oMathPara>
                </a14:m>
                <a:endParaRPr lang="ca-ES" sz="1600"/>
              </a:p>
            </p:txBody>
          </p:sp>
        </mc:Choice>
        <mc:Fallback xmlns="">
          <p:sp>
            <p:nvSpPr>
              <p:cNvPr id="67" name="Retângulo 66">
                <a:extLst>
                  <a:ext uri="{FF2B5EF4-FFF2-40B4-BE49-F238E27FC236}">
                    <a16:creationId xmlns:a16="http://schemas.microsoft.com/office/drawing/2014/main" id="{BEB08DCE-F11E-438C-8A61-10C4F432D76C}"/>
                  </a:ext>
                </a:extLst>
              </p:cNvPr>
              <p:cNvSpPr>
                <a:spLocks noRot="1" noChangeAspect="1" noMove="1" noResize="1" noEditPoints="1" noAdjustHandles="1" noChangeArrowheads="1" noChangeShapeType="1" noTextEdit="1"/>
              </p:cNvSpPr>
              <p:nvPr/>
            </p:nvSpPr>
            <p:spPr>
              <a:xfrm>
                <a:off x="9319367" y="3390405"/>
                <a:ext cx="2266903" cy="554960"/>
              </a:xfrm>
              <a:prstGeom prst="rect">
                <a:avLst/>
              </a:prstGeom>
              <a:blipFill>
                <a:blip r:embed="rId13"/>
                <a:stretch>
                  <a:fillRect/>
                </a:stretch>
              </a:blipFill>
            </p:spPr>
            <p:txBody>
              <a:bodyPr/>
              <a:lstStyle/>
              <a:p>
                <a:r>
                  <a:rPr lang="ca-ES">
                    <a:noFill/>
                  </a:rPr>
                  <a:t> </a:t>
                </a:r>
              </a:p>
            </p:txBody>
          </p:sp>
        </mc:Fallback>
      </mc:AlternateContent>
      <p:sp>
        <p:nvSpPr>
          <p:cNvPr id="70" name="Oval 69">
            <a:extLst>
              <a:ext uri="{FF2B5EF4-FFF2-40B4-BE49-F238E27FC236}">
                <a16:creationId xmlns:a16="http://schemas.microsoft.com/office/drawing/2014/main" id="{FD05AEF9-87A8-42E5-839C-65F17C095FB8}"/>
              </a:ext>
            </a:extLst>
          </p:cNvPr>
          <p:cNvSpPr/>
          <p:nvPr/>
        </p:nvSpPr>
        <p:spPr>
          <a:xfrm>
            <a:off x="9059697" y="2900571"/>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1" name="Oval 70">
            <a:extLst>
              <a:ext uri="{FF2B5EF4-FFF2-40B4-BE49-F238E27FC236}">
                <a16:creationId xmlns:a16="http://schemas.microsoft.com/office/drawing/2014/main" id="{6D449E63-DBD2-4C3F-9F6F-6B6D73B67389}"/>
              </a:ext>
            </a:extLst>
          </p:cNvPr>
          <p:cNvSpPr/>
          <p:nvPr/>
        </p:nvSpPr>
        <p:spPr>
          <a:xfrm>
            <a:off x="8677556" y="2621518"/>
            <a:ext cx="277718" cy="275132"/>
          </a:xfrm>
          <a:prstGeom prst="ellipse">
            <a:avLst/>
          </a:prstGeom>
          <a:no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3" name="Retângulo 92">
            <a:extLst>
              <a:ext uri="{FF2B5EF4-FFF2-40B4-BE49-F238E27FC236}">
                <a16:creationId xmlns:a16="http://schemas.microsoft.com/office/drawing/2014/main" id="{29ADFF31-BFCF-453E-B65B-0064FCC349B3}"/>
              </a:ext>
            </a:extLst>
          </p:cNvPr>
          <p:cNvSpPr/>
          <p:nvPr/>
        </p:nvSpPr>
        <p:spPr>
          <a:xfrm>
            <a:off x="2073795" y="4931694"/>
            <a:ext cx="5886157" cy="1569660"/>
          </a:xfrm>
          <a:prstGeom prst="rect">
            <a:avLst/>
          </a:prstGeom>
        </p:spPr>
        <p:txBody>
          <a:bodyPr wrap="square">
            <a:spAutoFit/>
          </a:bodyPr>
          <a:lstStyle/>
          <a:p>
            <a:pPr algn="just">
              <a:spcAft>
                <a:spcPts val="1200"/>
              </a:spcAft>
            </a:pPr>
            <a:r>
              <a:rPr lang="es-ES" sz="2400" dirty="0">
                <a:solidFill>
                  <a:sysClr val="windowText" lastClr="000000"/>
                </a:solidFill>
              </a:rPr>
              <a:t>Empezando por el </a:t>
            </a:r>
            <a:r>
              <a:rPr lang="es-ES" sz="2400" u="sng" dirty="0">
                <a:solidFill>
                  <a:sysClr val="windowText" lastClr="000000"/>
                </a:solidFill>
              </a:rPr>
              <a:t>pivote más a la derecha</a:t>
            </a:r>
            <a:r>
              <a:rPr lang="es-ES" sz="2400" dirty="0">
                <a:solidFill>
                  <a:sysClr val="windowText" lastClr="000000"/>
                </a:solidFill>
              </a:rPr>
              <a:t> y </a:t>
            </a:r>
            <a:r>
              <a:rPr lang="es-ES" sz="2400" b="1" dirty="0">
                <a:solidFill>
                  <a:sysClr val="windowText" lastClr="000000"/>
                </a:solidFill>
              </a:rPr>
              <a:t>trabajando hacia arriba </a:t>
            </a:r>
            <a:r>
              <a:rPr lang="es-ES" sz="2400" dirty="0">
                <a:solidFill>
                  <a:sysClr val="windowText" lastClr="000000"/>
                </a:solidFill>
              </a:rPr>
              <a:t>y </a:t>
            </a:r>
            <a:r>
              <a:rPr lang="es-ES" sz="2400" b="1" dirty="0">
                <a:solidFill>
                  <a:sysClr val="windowText" lastClr="000000"/>
                </a:solidFill>
              </a:rPr>
              <a:t>hacia la izquierda</a:t>
            </a:r>
            <a:r>
              <a:rPr lang="es-ES" sz="2400" dirty="0">
                <a:solidFill>
                  <a:sysClr val="windowText" lastClr="000000"/>
                </a:solidFill>
              </a:rPr>
              <a:t>, cree ceros encima de cada pivote. Si un pivote no es 1, hágalo 1 mediante </a:t>
            </a:r>
            <a:r>
              <a:rPr lang="es-ES" sz="2400" dirty="0" err="1">
                <a:solidFill>
                  <a:sysClr val="windowText" lastClr="000000"/>
                </a:solidFill>
              </a:rPr>
              <a:t>reescalado</a:t>
            </a:r>
            <a:r>
              <a:rPr lang="es-ES" sz="2400" dirty="0">
                <a:solidFill>
                  <a:sysClr val="windowText" lastClr="000000"/>
                </a:solidFill>
              </a:rPr>
              <a:t>... </a:t>
            </a:r>
          </a:p>
        </p:txBody>
      </p:sp>
      <p:sp>
        <p:nvSpPr>
          <p:cNvPr id="80" name="Seta: Curvada Para a Esquerda 79">
            <a:extLst>
              <a:ext uri="{FF2B5EF4-FFF2-40B4-BE49-F238E27FC236}">
                <a16:creationId xmlns:a16="http://schemas.microsoft.com/office/drawing/2014/main" id="{B3E277B6-A46B-43E2-B5BA-49EC9E464B78}"/>
              </a:ext>
            </a:extLst>
          </p:cNvPr>
          <p:cNvSpPr/>
          <p:nvPr/>
        </p:nvSpPr>
        <p:spPr>
          <a:xfrm flipV="1">
            <a:off x="11287940" y="1914616"/>
            <a:ext cx="385330" cy="1100010"/>
          </a:xfrm>
          <a:prstGeom prst="curvedLeftArrow">
            <a:avLst/>
          </a:prstGeom>
          <a:solidFill>
            <a:schemeClr val="accent5">
              <a:lumMod val="60000"/>
              <a:lumOff val="40000"/>
            </a:schemeClr>
          </a:solidFill>
          <a:ln>
            <a:solidFill>
              <a:srgbClr val="0C2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mc:AlternateContent xmlns:mc="http://schemas.openxmlformats.org/markup-compatibility/2006" xmlns:a14="http://schemas.microsoft.com/office/drawing/2010/main">
        <mc:Choice Requires="a14">
          <p:sp>
            <p:nvSpPr>
              <p:cNvPr id="81" name="Retângulo 80">
                <a:extLst>
                  <a:ext uri="{FF2B5EF4-FFF2-40B4-BE49-F238E27FC236}">
                    <a16:creationId xmlns:a16="http://schemas.microsoft.com/office/drawing/2014/main" id="{33CB855D-0C43-49C5-BFCC-6F198FDFB887}"/>
                  </a:ext>
                </a:extLst>
              </p:cNvPr>
              <p:cNvSpPr/>
              <p:nvPr/>
            </p:nvSpPr>
            <p:spPr>
              <a:xfrm>
                <a:off x="9941374" y="2329635"/>
                <a:ext cx="158562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𝟏</m:t>
                          </m:r>
                        </m:sub>
                      </m:sSub>
                      <m:r>
                        <a:rPr lang="ca-ES" sz="1600" b="1" i="1" smtClean="0">
                          <a:solidFill>
                            <a:srgbClr val="0C2B8E"/>
                          </a:solidFill>
                          <a:latin typeface="Cambria Math" panose="02040503050406030204" pitchFamily="18" charset="0"/>
                          <a:ea typeface="Cambria Math" panose="02040503050406030204" pitchFamily="18" charset="0"/>
                        </a:rPr>
                        <m:t>←</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𝟏</m:t>
                          </m:r>
                        </m:sub>
                      </m:sSub>
                      <m:r>
                        <a:rPr lang="ca-ES" sz="1600" b="1" i="1" smtClean="0">
                          <a:solidFill>
                            <a:srgbClr val="0C2B8E"/>
                          </a:solidFill>
                          <a:latin typeface="Cambria Math" panose="02040503050406030204" pitchFamily="18" charset="0"/>
                        </a:rPr>
                        <m:t>+</m:t>
                      </m:r>
                      <m:r>
                        <a:rPr lang="ca-ES" sz="1600" b="1" i="1" smtClean="0">
                          <a:solidFill>
                            <a:srgbClr val="0C2B8E"/>
                          </a:solidFill>
                          <a:latin typeface="Cambria Math" panose="02040503050406030204" pitchFamily="18" charset="0"/>
                        </a:rPr>
                        <m:t>𝟑</m:t>
                      </m:r>
                      <m:sSub>
                        <m:sSubPr>
                          <m:ctrlPr>
                            <a:rPr lang="ca-ES" sz="1600" b="1" i="1" smtClean="0">
                              <a:solidFill>
                                <a:srgbClr val="0C2B8E"/>
                              </a:solidFill>
                              <a:latin typeface="Cambria Math" panose="02040503050406030204" pitchFamily="18" charset="0"/>
                            </a:rPr>
                          </m:ctrlPr>
                        </m:sSubPr>
                        <m:e>
                          <m:r>
                            <a:rPr lang="ca-ES" sz="1600" b="1" i="1" smtClean="0">
                              <a:solidFill>
                                <a:srgbClr val="0C2B8E"/>
                              </a:solidFill>
                              <a:latin typeface="Cambria Math" panose="02040503050406030204" pitchFamily="18" charset="0"/>
                            </a:rPr>
                            <m:t>𝑭</m:t>
                          </m:r>
                        </m:e>
                        <m:sub>
                          <m:r>
                            <a:rPr lang="ca-ES" sz="1600" b="1" i="1" smtClean="0">
                              <a:solidFill>
                                <a:srgbClr val="0C2B8E"/>
                              </a:solidFill>
                              <a:latin typeface="Cambria Math" panose="02040503050406030204" pitchFamily="18" charset="0"/>
                            </a:rPr>
                            <m:t>𝟐</m:t>
                          </m:r>
                        </m:sub>
                      </m:sSub>
                    </m:oMath>
                  </m:oMathPara>
                </a14:m>
                <a:endParaRPr lang="ca-ES" sz="1600" b="1">
                  <a:solidFill>
                    <a:srgbClr val="0C2B8E"/>
                  </a:solidFill>
                </a:endParaRPr>
              </a:p>
            </p:txBody>
          </p:sp>
        </mc:Choice>
        <mc:Fallback xmlns="">
          <p:sp>
            <p:nvSpPr>
              <p:cNvPr id="81" name="Retângulo 80">
                <a:extLst>
                  <a:ext uri="{FF2B5EF4-FFF2-40B4-BE49-F238E27FC236}">
                    <a16:creationId xmlns:a16="http://schemas.microsoft.com/office/drawing/2014/main" id="{33CB855D-0C43-49C5-BFCC-6F198FDFB887}"/>
                  </a:ext>
                </a:extLst>
              </p:cNvPr>
              <p:cNvSpPr>
                <a:spLocks noRot="1" noChangeAspect="1" noMove="1" noResize="1" noEditPoints="1" noAdjustHandles="1" noChangeArrowheads="1" noChangeShapeType="1" noTextEdit="1"/>
              </p:cNvSpPr>
              <p:nvPr/>
            </p:nvSpPr>
            <p:spPr>
              <a:xfrm>
                <a:off x="9941374" y="2329635"/>
                <a:ext cx="1585627" cy="338554"/>
              </a:xfrm>
              <a:prstGeom prst="rect">
                <a:avLst/>
              </a:prstGeom>
              <a:blipFill>
                <a:blip r:embed="rId14"/>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82" name="Retângulo 81">
                <a:extLst>
                  <a:ext uri="{FF2B5EF4-FFF2-40B4-BE49-F238E27FC236}">
                    <a16:creationId xmlns:a16="http://schemas.microsoft.com/office/drawing/2014/main" id="{51F7D26E-2371-4302-9FAB-935A4CDDDB87}"/>
                  </a:ext>
                </a:extLst>
              </p:cNvPr>
              <p:cNvSpPr/>
              <p:nvPr/>
            </p:nvSpPr>
            <p:spPr>
              <a:xfrm>
                <a:off x="8502314" y="2594538"/>
                <a:ext cx="2796728"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4</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4</m:t>
                                  </m:r>
                                </m:e>
                              </m:eqArr>
                            </m:e>
                            <m:sup>
                              <m:r>
                                <a:rPr lang="ca-ES" b="0" i="1" smtClean="0">
                                  <a:solidFill>
                                    <a:srgbClr val="0C2B8E"/>
                                  </a:solidFill>
                                  <a:latin typeface="Cambria Math" panose="02040503050406030204" pitchFamily="18" charset="0"/>
                                </a:rPr>
                                <m:t> </m:t>
                              </m:r>
                            </m:sup>
                          </m:sSup>
                        </m:e>
                      </m:d>
                    </m:oMath>
                  </m:oMathPara>
                </a14:m>
                <a:endParaRPr lang="ca-ES">
                  <a:solidFill>
                    <a:srgbClr val="0C2B8E"/>
                  </a:solidFill>
                </a:endParaRPr>
              </a:p>
            </p:txBody>
          </p:sp>
        </mc:Choice>
        <mc:Fallback xmlns="">
          <p:sp>
            <p:nvSpPr>
              <p:cNvPr id="82" name="Retângulo 81">
                <a:extLst>
                  <a:ext uri="{FF2B5EF4-FFF2-40B4-BE49-F238E27FC236}">
                    <a16:creationId xmlns:a16="http://schemas.microsoft.com/office/drawing/2014/main" id="{51F7D26E-2371-4302-9FAB-935A4CDDDB87}"/>
                  </a:ext>
                </a:extLst>
              </p:cNvPr>
              <p:cNvSpPr>
                <a:spLocks noRot="1" noChangeAspect="1" noMove="1" noResize="1" noEditPoints="1" noAdjustHandles="1" noChangeArrowheads="1" noChangeShapeType="1" noTextEdit="1"/>
              </p:cNvSpPr>
              <p:nvPr/>
            </p:nvSpPr>
            <p:spPr>
              <a:xfrm>
                <a:off x="8502314" y="2594538"/>
                <a:ext cx="2796728" cy="824906"/>
              </a:xfrm>
              <a:prstGeom prst="rect">
                <a:avLst/>
              </a:prstGeom>
              <a:blipFill>
                <a:blip r:embed="rId15"/>
                <a:stretch>
                  <a:fillRect/>
                </a:stretch>
              </a:blipFill>
            </p:spPr>
            <p:txBody>
              <a:bodyPr/>
              <a:lstStyle/>
              <a:p>
                <a:r>
                  <a:rPr lang="ca-ES">
                    <a:noFill/>
                  </a:rPr>
                  <a:t> </a:t>
                </a:r>
              </a:p>
            </p:txBody>
          </p:sp>
        </mc:Fallback>
      </mc:AlternateContent>
      <p:grpSp>
        <p:nvGrpSpPr>
          <p:cNvPr id="83" name="Agrupar 82">
            <a:extLst>
              <a:ext uri="{FF2B5EF4-FFF2-40B4-BE49-F238E27FC236}">
                <a16:creationId xmlns:a16="http://schemas.microsoft.com/office/drawing/2014/main" id="{93468640-565B-46F0-B8BB-49EEC2AFBB29}"/>
              </a:ext>
            </a:extLst>
          </p:cNvPr>
          <p:cNvGrpSpPr/>
          <p:nvPr/>
        </p:nvGrpSpPr>
        <p:grpSpPr>
          <a:xfrm>
            <a:off x="8758733" y="1544356"/>
            <a:ext cx="2283889" cy="753293"/>
            <a:chOff x="2916568" y="1853128"/>
            <a:chExt cx="2283889" cy="876420"/>
          </a:xfrm>
        </p:grpSpPr>
        <p:sp>
          <p:nvSpPr>
            <p:cNvPr id="84" name="Retângulo 83">
              <a:extLst>
                <a:ext uri="{FF2B5EF4-FFF2-40B4-BE49-F238E27FC236}">
                  <a16:creationId xmlns:a16="http://schemas.microsoft.com/office/drawing/2014/main" id="{4F9B4E57-12EA-48BA-A0E2-AF21E8A868CB}"/>
                </a:ext>
              </a:extLst>
            </p:cNvPr>
            <p:cNvSpPr/>
            <p:nvPr/>
          </p:nvSpPr>
          <p:spPr>
            <a:xfrm>
              <a:off x="2916568" y="1853128"/>
              <a:ext cx="2283889" cy="2866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7" name="Retângulo 86">
              <a:extLst>
                <a:ext uri="{FF2B5EF4-FFF2-40B4-BE49-F238E27FC236}">
                  <a16:creationId xmlns:a16="http://schemas.microsoft.com/office/drawing/2014/main" id="{F9A13F16-76E0-4F92-8169-7ED003B06406}"/>
                </a:ext>
              </a:extLst>
            </p:cNvPr>
            <p:cNvSpPr/>
            <p:nvPr/>
          </p:nvSpPr>
          <p:spPr>
            <a:xfrm>
              <a:off x="3251106" y="2124808"/>
              <a:ext cx="1949351" cy="2882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6" name="Retângulo 95">
              <a:extLst>
                <a:ext uri="{FF2B5EF4-FFF2-40B4-BE49-F238E27FC236}">
                  <a16:creationId xmlns:a16="http://schemas.microsoft.com/office/drawing/2014/main" id="{A6F69698-4B1B-4D65-A84C-80BDB47AB3E6}"/>
                </a:ext>
              </a:extLst>
            </p:cNvPr>
            <p:cNvSpPr/>
            <p:nvPr/>
          </p:nvSpPr>
          <p:spPr>
            <a:xfrm>
              <a:off x="4472309" y="2397620"/>
              <a:ext cx="728148" cy="3319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mc:AlternateContent xmlns:mc="http://schemas.openxmlformats.org/markup-compatibility/2006" xmlns:a14="http://schemas.microsoft.com/office/drawing/2010/main">
        <mc:Choice Requires="a14">
          <p:sp>
            <p:nvSpPr>
              <p:cNvPr id="68" name="Retângulo 67">
                <a:extLst>
                  <a:ext uri="{FF2B5EF4-FFF2-40B4-BE49-F238E27FC236}">
                    <a16:creationId xmlns:a16="http://schemas.microsoft.com/office/drawing/2014/main" id="{C10FAF84-8AC9-4664-B0A4-85C8CF94B0CD}"/>
                  </a:ext>
                </a:extLst>
              </p:cNvPr>
              <p:cNvSpPr/>
              <p:nvPr/>
            </p:nvSpPr>
            <p:spPr>
              <a:xfrm>
                <a:off x="8502314" y="1508756"/>
                <a:ext cx="2739020"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4</m:t>
                                  </m:r>
                                </m:e>
                              </m:eqArr>
                            </m:e>
                            <m:sup>
                              <m:r>
                                <a:rPr lang="ca-ES" b="0" i="1" smtClean="0">
                                  <a:solidFill>
                                    <a:srgbClr val="0C2B8E"/>
                                  </a:solidFill>
                                  <a:latin typeface="Cambria Math" panose="02040503050406030204" pitchFamily="18" charset="0"/>
                                </a:rPr>
                                <m:t> </m:t>
                              </m:r>
                            </m:sup>
                          </m:sSup>
                        </m:e>
                      </m:d>
                    </m:oMath>
                  </m:oMathPara>
                </a14:m>
                <a:endParaRPr lang="ca-ES">
                  <a:solidFill>
                    <a:srgbClr val="0C2B8E"/>
                  </a:solidFill>
                </a:endParaRPr>
              </a:p>
            </p:txBody>
          </p:sp>
        </mc:Choice>
        <mc:Fallback xmlns="">
          <p:sp>
            <p:nvSpPr>
              <p:cNvPr id="68" name="Retângulo 67">
                <a:extLst>
                  <a:ext uri="{FF2B5EF4-FFF2-40B4-BE49-F238E27FC236}">
                    <a16:creationId xmlns:a16="http://schemas.microsoft.com/office/drawing/2014/main" id="{C10FAF84-8AC9-4664-B0A4-85C8CF94B0CD}"/>
                  </a:ext>
                </a:extLst>
              </p:cNvPr>
              <p:cNvSpPr>
                <a:spLocks noRot="1" noChangeAspect="1" noMove="1" noResize="1" noEditPoints="1" noAdjustHandles="1" noChangeArrowheads="1" noChangeShapeType="1" noTextEdit="1"/>
              </p:cNvSpPr>
              <p:nvPr/>
            </p:nvSpPr>
            <p:spPr>
              <a:xfrm>
                <a:off x="8502314" y="1508756"/>
                <a:ext cx="2739020" cy="824906"/>
              </a:xfrm>
              <a:prstGeom prst="rect">
                <a:avLst/>
              </a:prstGeom>
              <a:blipFill>
                <a:blip r:embed="rId16"/>
                <a:stretch>
                  <a:fillRect/>
                </a:stretch>
              </a:blipFill>
            </p:spPr>
            <p:txBody>
              <a:bodyPr/>
              <a:lstStyle/>
              <a:p>
                <a:r>
                  <a:rPr lang="ca-ES">
                    <a:noFill/>
                  </a:rPr>
                  <a:t> </a:t>
                </a:r>
              </a:p>
            </p:txBody>
          </p:sp>
        </mc:Fallback>
      </mc:AlternateContent>
      <p:sp>
        <p:nvSpPr>
          <p:cNvPr id="51" name="Retângulo: Cantos Arredondados 17">
            <a:hlinkClick r:id="rId17" action="ppaction://hlinksldjump"/>
            <a:extLst>
              <a:ext uri="{FF2B5EF4-FFF2-40B4-BE49-F238E27FC236}">
                <a16:creationId xmlns:a16="http://schemas.microsoft.com/office/drawing/2014/main" id="{B28A2E97-529E-49DC-A9E2-B574A3B77395}"/>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
        <p:nvSpPr>
          <p:cNvPr id="53" name="Retângulo 88">
            <a:extLst>
              <a:ext uri="{FF2B5EF4-FFF2-40B4-BE49-F238E27FC236}">
                <a16:creationId xmlns:a16="http://schemas.microsoft.com/office/drawing/2014/main" id="{095308CF-14CD-455A-8996-BB720D6E77DA}"/>
              </a:ext>
            </a:extLst>
          </p:cNvPr>
          <p:cNvSpPr/>
          <p:nvPr/>
        </p:nvSpPr>
        <p:spPr>
          <a:xfrm>
            <a:off x="2118515" y="3477402"/>
            <a:ext cx="5759195" cy="916123"/>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2000" dirty="0"/>
          </a:p>
        </p:txBody>
      </p:sp>
      <p:sp>
        <p:nvSpPr>
          <p:cNvPr id="54" name="Retângulo 89">
            <a:extLst>
              <a:ext uri="{FF2B5EF4-FFF2-40B4-BE49-F238E27FC236}">
                <a16:creationId xmlns:a16="http://schemas.microsoft.com/office/drawing/2014/main" id="{B6E01D64-866B-459A-8A6E-FCB6B806340E}"/>
              </a:ext>
            </a:extLst>
          </p:cNvPr>
          <p:cNvSpPr/>
          <p:nvPr/>
        </p:nvSpPr>
        <p:spPr>
          <a:xfrm>
            <a:off x="2101874" y="3415661"/>
            <a:ext cx="5806177" cy="1015663"/>
          </a:xfrm>
          <a:prstGeom prst="rect">
            <a:avLst/>
          </a:prstGeom>
        </p:spPr>
        <p:txBody>
          <a:bodyPr wrap="square">
            <a:spAutoFit/>
          </a:bodyPr>
          <a:lstStyle/>
          <a:p>
            <a:pPr algn="just">
              <a:spcAft>
                <a:spcPts val="1200"/>
              </a:spcAft>
              <a:buClr>
                <a:srgbClr val="F25E4F"/>
              </a:buClr>
              <a:buSzPct val="120000"/>
            </a:pPr>
            <a:r>
              <a:rPr lang="es-ES" sz="2000" dirty="0">
                <a:solidFill>
                  <a:sysClr val="windowText" lastClr="000000"/>
                </a:solidFill>
              </a:rPr>
              <a:t>Como queremos la </a:t>
            </a:r>
            <a:r>
              <a:rPr lang="es-ES" sz="2000" b="1" dirty="0">
                <a:solidFill>
                  <a:sysClr val="windowText" lastClr="000000"/>
                </a:solidFill>
              </a:rPr>
              <a:t>forma escalonada reducida</a:t>
            </a:r>
            <a:r>
              <a:rPr lang="es-ES" sz="2000" dirty="0">
                <a:solidFill>
                  <a:sysClr val="windowText" lastClr="000000"/>
                </a:solidFill>
              </a:rPr>
              <a:t>, tenemos que definir el </a:t>
            </a:r>
            <a:r>
              <a:rPr lang="es-ES" sz="2000" b="1" dirty="0">
                <a:solidFill>
                  <a:sysClr val="windowText" lastClr="000000"/>
                </a:solidFill>
              </a:rPr>
              <a:t>quinto paso</a:t>
            </a:r>
            <a:r>
              <a:rPr lang="es-ES" sz="2000" dirty="0">
                <a:solidFill>
                  <a:sysClr val="windowText" lastClr="000000"/>
                </a:solidFill>
              </a:rPr>
              <a:t>, </a:t>
            </a:r>
            <a:r>
              <a:rPr lang="es-ES" sz="2000" i="1" u="sng" dirty="0">
                <a:solidFill>
                  <a:sysClr val="windowText" lastClr="000000"/>
                </a:solidFill>
              </a:rPr>
              <a:t>repitiéndolo las veces que sea necesario</a:t>
            </a:r>
            <a:r>
              <a:rPr lang="es-ES" sz="2000" dirty="0">
                <a:solidFill>
                  <a:sysClr val="windowText" lastClr="000000"/>
                </a:solidFill>
              </a:rPr>
              <a:t>.</a:t>
            </a:r>
            <a:endParaRPr lang="es-ES" sz="2400" dirty="0">
              <a:solidFill>
                <a:sysClr val="windowText" lastClr="000000"/>
              </a:solidFill>
            </a:endParaRPr>
          </a:p>
        </p:txBody>
      </p:sp>
    </p:spTree>
    <p:extLst>
      <p:ext uri="{BB962C8B-B14F-4D97-AF65-F5344CB8AC3E}">
        <p14:creationId xmlns:p14="http://schemas.microsoft.com/office/powerpoint/2010/main" val="11005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1000"/>
                                        <p:tgtEl>
                                          <p:spTgt spid="8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750"/>
                                        <p:tgtEl>
                                          <p:spTgt spid="81"/>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10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85"/>
                                        </p:tgtEl>
                                        <p:attrNameLst>
                                          <p:attrName>fillcolor</p:attrName>
                                        </p:attrNameLst>
                                      </p:cBhvr>
                                      <p:to>
                                        <a:srgbClr val="C5E0B3"/>
                                      </p:to>
                                    </p:animClr>
                                    <p:set>
                                      <p:cBhvr>
                                        <p:cTn id="19" dur="2000" fill="hold"/>
                                        <p:tgtEl>
                                          <p:spTgt spid="85"/>
                                        </p:tgtEl>
                                        <p:attrNameLst>
                                          <p:attrName>fill.type</p:attrName>
                                        </p:attrNameLst>
                                      </p:cBhvr>
                                      <p:to>
                                        <p:strVal val="solid"/>
                                      </p:to>
                                    </p:set>
                                    <p:set>
                                      <p:cBhvr>
                                        <p:cTn id="20" dur="2000" fill="hold"/>
                                        <p:tgtEl>
                                          <p:spTgt spid="85"/>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86"/>
                                        </p:tgtEl>
                                        <p:attrNameLst>
                                          <p:attrName>fillcolor</p:attrName>
                                        </p:attrNameLst>
                                      </p:cBhvr>
                                      <p:to>
                                        <a:srgbClr val="C5E0B3"/>
                                      </p:to>
                                    </p:animClr>
                                    <p:set>
                                      <p:cBhvr>
                                        <p:cTn id="23" dur="2000" fill="hold"/>
                                        <p:tgtEl>
                                          <p:spTgt spid="86"/>
                                        </p:tgtEl>
                                        <p:attrNameLst>
                                          <p:attrName>fill.type</p:attrName>
                                        </p:attrNameLst>
                                      </p:cBhvr>
                                      <p:to>
                                        <p:strVal val="solid"/>
                                      </p:to>
                                    </p:set>
                                    <p:set>
                                      <p:cBhvr>
                                        <p:cTn id="24" dur="2000" fill="hold"/>
                                        <p:tgtEl>
                                          <p:spTgt spid="86"/>
                                        </p:tgtEl>
                                        <p:attrNameLst>
                                          <p:attrName>fill.on</p:attrName>
                                        </p:attrNameLst>
                                      </p:cBhvr>
                                      <p:to>
                                        <p:strVal val="true"/>
                                      </p:to>
                                    </p:set>
                                  </p:childTnLst>
                                </p:cTn>
                              </p:par>
                              <p:par>
                                <p:cTn id="25" presetID="10" presetClass="entr" presetSubtype="0" fill="hold" nodeType="withEffect">
                                  <p:stCondLst>
                                    <p:cond delay="75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1250"/>
                                        <p:tgtEl>
                                          <p:spTgt spid="83"/>
                                        </p:tgtEl>
                                      </p:cBhvr>
                                    </p:animEffect>
                                  </p:childTnLst>
                                </p:cTn>
                              </p:par>
                              <p:par>
                                <p:cTn id="28" presetID="10" presetClass="exit" presetSubtype="0" fill="hold" grpId="1" nodeType="withEffect">
                                  <p:stCondLst>
                                    <p:cond delay="750"/>
                                  </p:stCondLst>
                                  <p:childTnLst>
                                    <p:animEffect transition="out" filter="fade">
                                      <p:cBhvr>
                                        <p:cTn id="29" dur="500"/>
                                        <p:tgtEl>
                                          <p:spTgt spid="80"/>
                                        </p:tgtEl>
                                      </p:cBhvr>
                                    </p:animEffect>
                                    <p:set>
                                      <p:cBhvr>
                                        <p:cTn id="30" dur="1" fill="hold">
                                          <p:stCondLst>
                                            <p:cond delay="499"/>
                                          </p:stCondLst>
                                        </p:cTn>
                                        <p:tgtEl>
                                          <p:spTgt spid="80"/>
                                        </p:tgtEl>
                                        <p:attrNameLst>
                                          <p:attrName>style.visibility</p:attrName>
                                        </p:attrNameLst>
                                      </p:cBhvr>
                                      <p:to>
                                        <p:strVal val="hidden"/>
                                      </p:to>
                                    </p:set>
                                  </p:childTnLst>
                                </p:cTn>
                              </p:par>
                              <p:par>
                                <p:cTn id="31" presetID="10" presetClass="exit" presetSubtype="0" fill="hold" grpId="1" nodeType="withEffect">
                                  <p:stCondLst>
                                    <p:cond delay="750"/>
                                  </p:stCondLst>
                                  <p:childTnLst>
                                    <p:animEffect transition="out" filter="fade">
                                      <p:cBhvr>
                                        <p:cTn id="32" dur="500"/>
                                        <p:tgtEl>
                                          <p:spTgt spid="81"/>
                                        </p:tgtEl>
                                      </p:cBhvr>
                                    </p:animEffect>
                                    <p:set>
                                      <p:cBhvr>
                                        <p:cTn id="33" dur="1" fill="hold">
                                          <p:stCondLst>
                                            <p:cond delay="499"/>
                                          </p:stCondLst>
                                        </p:cTn>
                                        <p:tgtEl>
                                          <p:spTgt spid="81"/>
                                        </p:tgtEl>
                                        <p:attrNameLst>
                                          <p:attrName>style.visibility</p:attrName>
                                        </p:attrNameLst>
                                      </p:cBhvr>
                                      <p:to>
                                        <p:strVal val="hidden"/>
                                      </p:to>
                                    </p:set>
                                  </p:childTnLst>
                                </p:cTn>
                              </p:par>
                              <p:par>
                                <p:cTn id="34" presetID="10" presetClass="exit" presetSubtype="0" fill="hold" grpId="0" nodeType="withEffect">
                                  <p:stCondLst>
                                    <p:cond delay="750"/>
                                  </p:stCondLst>
                                  <p:childTnLst>
                                    <p:animEffect transition="out" filter="fade">
                                      <p:cBhvr>
                                        <p:cTn id="35" dur="500"/>
                                        <p:tgtEl>
                                          <p:spTgt spid="73"/>
                                        </p:tgtEl>
                                      </p:cBhvr>
                                    </p:animEffect>
                                    <p:set>
                                      <p:cBhvr>
                                        <p:cTn id="36" dur="1" fill="hold">
                                          <p:stCondLst>
                                            <p:cond delay="499"/>
                                          </p:stCondLst>
                                        </p:cTn>
                                        <p:tgtEl>
                                          <p:spTgt spid="73"/>
                                        </p:tgtEl>
                                        <p:attrNameLst>
                                          <p:attrName>style.visibility</p:attrName>
                                        </p:attrNameLst>
                                      </p:cBhvr>
                                      <p:to>
                                        <p:strVal val="hidden"/>
                                      </p:to>
                                    </p:set>
                                  </p:childTnLst>
                                </p:cTn>
                              </p:par>
                              <p:par>
                                <p:cTn id="37" presetID="10" presetClass="exit" presetSubtype="0" fill="hold" grpId="0" nodeType="withEffect">
                                  <p:stCondLst>
                                    <p:cond delay="750"/>
                                  </p:stCondLst>
                                  <p:childTnLst>
                                    <p:animEffect transition="out" filter="fade">
                                      <p:cBhvr>
                                        <p:cTn id="38" dur="500"/>
                                        <p:tgtEl>
                                          <p:spTgt spid="98"/>
                                        </p:tgtEl>
                                      </p:cBhvr>
                                    </p:animEffect>
                                    <p:set>
                                      <p:cBhvr>
                                        <p:cTn id="39" dur="1" fill="hold">
                                          <p:stCondLst>
                                            <p:cond delay="499"/>
                                          </p:stCondLst>
                                        </p:cTn>
                                        <p:tgtEl>
                                          <p:spTgt spid="98"/>
                                        </p:tgtEl>
                                        <p:attrNameLst>
                                          <p:attrName>style.visibility</p:attrName>
                                        </p:attrNameLst>
                                      </p:cBhvr>
                                      <p:to>
                                        <p:strVal val="hidden"/>
                                      </p:to>
                                    </p:set>
                                  </p:childTnLst>
                                </p:cTn>
                              </p:par>
                              <p:par>
                                <p:cTn id="40" presetID="10" presetClass="exit" presetSubtype="0" fill="hold" grpId="0" nodeType="withEffect">
                                  <p:stCondLst>
                                    <p:cond delay="750"/>
                                  </p:stCondLst>
                                  <p:childTnLst>
                                    <p:animEffect transition="out" filter="fade">
                                      <p:cBhvr>
                                        <p:cTn id="41" dur="500"/>
                                        <p:tgtEl>
                                          <p:spTgt spid="99"/>
                                        </p:tgtEl>
                                      </p:cBhvr>
                                    </p:animEffect>
                                    <p:set>
                                      <p:cBhvr>
                                        <p:cTn id="42" dur="1" fill="hold">
                                          <p:stCondLst>
                                            <p:cond delay="499"/>
                                          </p:stCondLst>
                                        </p:cTn>
                                        <p:tgtEl>
                                          <p:spTgt spid="99"/>
                                        </p:tgtEl>
                                        <p:attrNameLst>
                                          <p:attrName>style.visibility</p:attrName>
                                        </p:attrNameLst>
                                      </p:cBhvr>
                                      <p:to>
                                        <p:strVal val="hidden"/>
                                      </p:to>
                                    </p:set>
                                  </p:childTnLst>
                                </p:cTn>
                              </p:par>
                              <p:par>
                                <p:cTn id="43" presetID="10" presetClass="exit" presetSubtype="0" fill="hold" grpId="0" nodeType="withEffect">
                                  <p:stCondLst>
                                    <p:cond delay="750"/>
                                  </p:stCondLst>
                                  <p:childTnLst>
                                    <p:animEffect transition="out" filter="fade">
                                      <p:cBhvr>
                                        <p:cTn id="44" dur="500"/>
                                        <p:tgtEl>
                                          <p:spTgt spid="100"/>
                                        </p:tgtEl>
                                      </p:cBhvr>
                                    </p:animEffect>
                                    <p:set>
                                      <p:cBhvr>
                                        <p:cTn id="45" dur="1" fill="hold">
                                          <p:stCondLst>
                                            <p:cond delay="499"/>
                                          </p:stCondLst>
                                        </p:cTn>
                                        <p:tgtEl>
                                          <p:spTgt spid="100"/>
                                        </p:tgtEl>
                                        <p:attrNameLst>
                                          <p:attrName>style.visibility</p:attrName>
                                        </p:attrNameLst>
                                      </p:cBhvr>
                                      <p:to>
                                        <p:strVal val="hidden"/>
                                      </p:to>
                                    </p:set>
                                  </p:childTnLst>
                                </p:cTn>
                              </p:par>
                              <p:par>
                                <p:cTn id="46" presetID="10" presetClass="exit" presetSubtype="0" fill="hold" grpId="0" nodeType="withEffect">
                                  <p:stCondLst>
                                    <p:cond delay="750"/>
                                  </p:stCondLst>
                                  <p:childTnLst>
                                    <p:animEffect transition="out" filter="fade">
                                      <p:cBhvr>
                                        <p:cTn id="47" dur="500"/>
                                        <p:tgtEl>
                                          <p:spTgt spid="58"/>
                                        </p:tgtEl>
                                      </p:cBhvr>
                                    </p:animEffect>
                                    <p:set>
                                      <p:cBhvr>
                                        <p:cTn id="48" dur="1" fill="hold">
                                          <p:stCondLst>
                                            <p:cond delay="499"/>
                                          </p:stCondLst>
                                        </p:cTn>
                                        <p:tgtEl>
                                          <p:spTgt spid="58"/>
                                        </p:tgtEl>
                                        <p:attrNameLst>
                                          <p:attrName>style.visibility</p:attrName>
                                        </p:attrNameLst>
                                      </p:cBhvr>
                                      <p:to>
                                        <p:strVal val="hidden"/>
                                      </p:to>
                                    </p:set>
                                  </p:childTnLst>
                                </p:cTn>
                              </p:par>
                              <p:par>
                                <p:cTn id="49" presetID="10" presetClass="exit" presetSubtype="0" fill="hold" grpId="0" nodeType="withEffect">
                                  <p:stCondLst>
                                    <p:cond delay="750"/>
                                  </p:stCondLst>
                                  <p:childTnLst>
                                    <p:animEffect transition="out" filter="fade">
                                      <p:cBhvr>
                                        <p:cTn id="50" dur="500"/>
                                        <p:tgtEl>
                                          <p:spTgt spid="60"/>
                                        </p:tgtEl>
                                      </p:cBhvr>
                                    </p:animEffect>
                                    <p:set>
                                      <p:cBhvr>
                                        <p:cTn id="51" dur="1" fill="hold">
                                          <p:stCondLst>
                                            <p:cond delay="499"/>
                                          </p:stCondLst>
                                        </p:cTn>
                                        <p:tgtEl>
                                          <p:spTgt spid="60"/>
                                        </p:tgtEl>
                                        <p:attrNameLst>
                                          <p:attrName>style.visibility</p:attrName>
                                        </p:attrNameLst>
                                      </p:cBhvr>
                                      <p:to>
                                        <p:strVal val="hidden"/>
                                      </p:to>
                                    </p:set>
                                  </p:childTnLst>
                                </p:cTn>
                              </p:par>
                              <p:par>
                                <p:cTn id="52" presetID="10" presetClass="exit" presetSubtype="0" fill="hold" grpId="0" nodeType="withEffect">
                                  <p:stCondLst>
                                    <p:cond delay="750"/>
                                  </p:stCondLst>
                                  <p:childTnLst>
                                    <p:animEffect transition="out" filter="fade">
                                      <p:cBhvr>
                                        <p:cTn id="53" dur="500"/>
                                        <p:tgtEl>
                                          <p:spTgt spid="61"/>
                                        </p:tgtEl>
                                      </p:cBhvr>
                                    </p:animEffect>
                                    <p:set>
                                      <p:cBhvr>
                                        <p:cTn id="54" dur="1" fill="hold">
                                          <p:stCondLst>
                                            <p:cond delay="499"/>
                                          </p:stCondLst>
                                        </p:cTn>
                                        <p:tgtEl>
                                          <p:spTgt spid="61"/>
                                        </p:tgtEl>
                                        <p:attrNameLst>
                                          <p:attrName>style.visibility</p:attrName>
                                        </p:attrNameLst>
                                      </p:cBhvr>
                                      <p:to>
                                        <p:strVal val="hidden"/>
                                      </p:to>
                                    </p:set>
                                  </p:childTnLst>
                                </p:cTn>
                              </p:par>
                              <p:par>
                                <p:cTn id="55" presetID="10" presetClass="exit" presetSubtype="0" fill="hold" grpId="0" nodeType="withEffect">
                                  <p:stCondLst>
                                    <p:cond delay="750"/>
                                  </p:stCondLst>
                                  <p:childTnLst>
                                    <p:animEffect transition="out" filter="fade">
                                      <p:cBhvr>
                                        <p:cTn id="56" dur="500"/>
                                        <p:tgtEl>
                                          <p:spTgt spid="66"/>
                                        </p:tgtEl>
                                      </p:cBhvr>
                                    </p:animEffect>
                                    <p:set>
                                      <p:cBhvr>
                                        <p:cTn id="57" dur="1" fill="hold">
                                          <p:stCondLst>
                                            <p:cond delay="499"/>
                                          </p:stCondLst>
                                        </p:cTn>
                                        <p:tgtEl>
                                          <p:spTgt spid="66"/>
                                        </p:tgtEl>
                                        <p:attrNameLst>
                                          <p:attrName>style.visibility</p:attrName>
                                        </p:attrNameLst>
                                      </p:cBhvr>
                                      <p:to>
                                        <p:strVal val="hidden"/>
                                      </p:to>
                                    </p:set>
                                  </p:childTnLst>
                                </p:cTn>
                              </p:par>
                              <p:par>
                                <p:cTn id="58" presetID="10" presetClass="exit" presetSubtype="0" fill="hold" grpId="0" nodeType="withEffect">
                                  <p:stCondLst>
                                    <p:cond delay="750"/>
                                  </p:stCondLst>
                                  <p:childTnLst>
                                    <p:animEffect transition="out" filter="fade">
                                      <p:cBhvr>
                                        <p:cTn id="59" dur="500"/>
                                        <p:tgtEl>
                                          <p:spTgt spid="67"/>
                                        </p:tgtEl>
                                      </p:cBhvr>
                                    </p:animEffect>
                                    <p:set>
                                      <p:cBhvr>
                                        <p:cTn id="60" dur="1" fill="hold">
                                          <p:stCondLst>
                                            <p:cond delay="499"/>
                                          </p:stCondLst>
                                        </p:cTn>
                                        <p:tgtEl>
                                          <p:spTgt spid="67"/>
                                        </p:tgtEl>
                                        <p:attrNameLst>
                                          <p:attrName>style.visibility</p:attrName>
                                        </p:attrNameLst>
                                      </p:cBhvr>
                                      <p:to>
                                        <p:strVal val="hidden"/>
                                      </p:to>
                                    </p:set>
                                  </p:childTnLst>
                                </p:cTn>
                              </p:par>
                              <p:par>
                                <p:cTn id="61" presetID="10" presetClass="exit" presetSubtype="0" fill="hold" grpId="0" nodeType="withEffect">
                                  <p:stCondLst>
                                    <p:cond delay="750"/>
                                  </p:stCondLst>
                                  <p:childTnLst>
                                    <p:animEffect transition="out" filter="fade">
                                      <p:cBhvr>
                                        <p:cTn id="62" dur="500"/>
                                        <p:tgtEl>
                                          <p:spTgt spid="70"/>
                                        </p:tgtEl>
                                      </p:cBhvr>
                                    </p:animEffect>
                                    <p:set>
                                      <p:cBhvr>
                                        <p:cTn id="63" dur="1" fill="hold">
                                          <p:stCondLst>
                                            <p:cond delay="499"/>
                                          </p:stCondLst>
                                        </p:cTn>
                                        <p:tgtEl>
                                          <p:spTgt spid="70"/>
                                        </p:tgtEl>
                                        <p:attrNameLst>
                                          <p:attrName>style.visibility</p:attrName>
                                        </p:attrNameLst>
                                      </p:cBhvr>
                                      <p:to>
                                        <p:strVal val="hidden"/>
                                      </p:to>
                                    </p:set>
                                  </p:childTnLst>
                                </p:cTn>
                              </p:par>
                              <p:par>
                                <p:cTn id="64" presetID="10" presetClass="exit" presetSubtype="0" fill="hold" grpId="0" nodeType="withEffect">
                                  <p:stCondLst>
                                    <p:cond delay="750"/>
                                  </p:stCondLst>
                                  <p:childTnLst>
                                    <p:animEffect transition="out" filter="fade">
                                      <p:cBhvr>
                                        <p:cTn id="65" dur="500"/>
                                        <p:tgtEl>
                                          <p:spTgt spid="71"/>
                                        </p:tgtEl>
                                      </p:cBhvr>
                                    </p:animEffect>
                                    <p:set>
                                      <p:cBhvr>
                                        <p:cTn id="66" dur="1" fill="hold">
                                          <p:stCondLst>
                                            <p:cond delay="499"/>
                                          </p:stCondLst>
                                        </p:cTn>
                                        <p:tgtEl>
                                          <p:spTgt spid="71"/>
                                        </p:tgtEl>
                                        <p:attrNameLst>
                                          <p:attrName>style.visibility</p:attrName>
                                        </p:attrNameLst>
                                      </p:cBhvr>
                                      <p:to>
                                        <p:strVal val="hidden"/>
                                      </p:to>
                                    </p:set>
                                  </p:childTnLst>
                                </p:cTn>
                              </p:par>
                              <p:par>
                                <p:cTn id="67" presetID="10" presetClass="exit" presetSubtype="0" fill="hold" grpId="0" nodeType="withEffect">
                                  <p:stCondLst>
                                    <p:cond delay="750"/>
                                  </p:stCondLst>
                                  <p:childTnLst>
                                    <p:animEffect transition="out" filter="fade">
                                      <p:cBhvr>
                                        <p:cTn id="68" dur="500"/>
                                        <p:tgtEl>
                                          <p:spTgt spid="82"/>
                                        </p:tgtEl>
                                      </p:cBhvr>
                                    </p:animEffect>
                                    <p:set>
                                      <p:cBhvr>
                                        <p:cTn id="69" dur="1" fill="hold">
                                          <p:stCondLst>
                                            <p:cond delay="499"/>
                                          </p:stCondLst>
                                        </p:cTn>
                                        <p:tgtEl>
                                          <p:spTgt spid="82"/>
                                        </p:tgtEl>
                                        <p:attrNameLst>
                                          <p:attrName>style.visibility</p:attrName>
                                        </p:attrNameLst>
                                      </p:cBhvr>
                                      <p:to>
                                        <p:strVal val="hidden"/>
                                      </p:to>
                                    </p:set>
                                  </p:childTnLst>
                                </p:cTn>
                              </p:par>
                              <p:par>
                                <p:cTn id="70" presetID="10" presetClass="exit" presetSubtype="0" fill="hold" grpId="0" nodeType="withEffect">
                                  <p:stCondLst>
                                    <p:cond delay="750"/>
                                  </p:stCondLst>
                                  <p:childTnLst>
                                    <p:animEffect transition="out" filter="fade">
                                      <p:cBhvr>
                                        <p:cTn id="71" dur="500"/>
                                        <p:tgtEl>
                                          <p:spTgt spid="88"/>
                                        </p:tgtEl>
                                      </p:cBhvr>
                                    </p:animEffect>
                                    <p:set>
                                      <p:cBhvr>
                                        <p:cTn id="72" dur="1" fill="hold">
                                          <p:stCondLst>
                                            <p:cond delay="499"/>
                                          </p:stCondLst>
                                        </p:cTn>
                                        <p:tgtEl>
                                          <p:spTgt spid="88"/>
                                        </p:tgtEl>
                                        <p:attrNameLst>
                                          <p:attrName>style.visibility</p:attrName>
                                        </p:attrNameLst>
                                      </p:cBhvr>
                                      <p:to>
                                        <p:strVal val="hidden"/>
                                      </p:to>
                                    </p:set>
                                  </p:childTnLst>
                                </p:cTn>
                              </p:par>
                              <p:par>
                                <p:cTn id="73" presetID="10" presetClass="exit" presetSubtype="0" fill="hold" grpId="0" nodeType="withEffect">
                                  <p:stCondLst>
                                    <p:cond delay="750"/>
                                  </p:stCondLst>
                                  <p:childTnLst>
                                    <p:animEffect transition="out" filter="fade">
                                      <p:cBhvr>
                                        <p:cTn id="74" dur="500"/>
                                        <p:tgtEl>
                                          <p:spTgt spid="74"/>
                                        </p:tgtEl>
                                      </p:cBhvr>
                                    </p:animEffect>
                                    <p:set>
                                      <p:cBhvr>
                                        <p:cTn id="75" dur="1" fill="hold">
                                          <p:stCondLst>
                                            <p:cond delay="499"/>
                                          </p:stCondLst>
                                        </p:cTn>
                                        <p:tgtEl>
                                          <p:spTgt spid="74"/>
                                        </p:tgtEl>
                                        <p:attrNameLst>
                                          <p:attrName>style.visibility</p:attrName>
                                        </p:attrNameLst>
                                      </p:cBhvr>
                                      <p:to>
                                        <p:strVal val="hidden"/>
                                      </p:to>
                                    </p:set>
                                  </p:childTnLst>
                                </p:cTn>
                              </p:par>
                              <p:par>
                                <p:cTn id="76" presetID="10" presetClass="exit" presetSubtype="0" fill="hold" grpId="0" nodeType="withEffect">
                                  <p:stCondLst>
                                    <p:cond delay="750"/>
                                  </p:stCondLst>
                                  <p:childTnLst>
                                    <p:animEffect transition="out" filter="fade">
                                      <p:cBhvr>
                                        <p:cTn id="77" dur="500"/>
                                        <p:tgtEl>
                                          <p:spTgt spid="75"/>
                                        </p:tgtEl>
                                      </p:cBhvr>
                                    </p:animEffect>
                                    <p:set>
                                      <p:cBhvr>
                                        <p:cTn id="78" dur="1" fill="hold">
                                          <p:stCondLst>
                                            <p:cond delay="499"/>
                                          </p:stCondLst>
                                        </p:cTn>
                                        <p:tgtEl>
                                          <p:spTgt spid="75"/>
                                        </p:tgtEl>
                                        <p:attrNameLst>
                                          <p:attrName>style.visibility</p:attrName>
                                        </p:attrNameLst>
                                      </p:cBhvr>
                                      <p:to>
                                        <p:strVal val="hidden"/>
                                      </p:to>
                                    </p:set>
                                  </p:childTnLst>
                                </p:cTn>
                              </p:par>
                              <p:par>
                                <p:cTn id="79" presetID="10" presetClass="exit" presetSubtype="0" fill="hold" grpId="0" nodeType="withEffect">
                                  <p:stCondLst>
                                    <p:cond delay="750"/>
                                  </p:stCondLst>
                                  <p:childTnLst>
                                    <p:animEffect transition="out" filter="fade">
                                      <p:cBhvr>
                                        <p:cTn id="80" dur="500"/>
                                        <p:tgtEl>
                                          <p:spTgt spid="95"/>
                                        </p:tgtEl>
                                      </p:cBhvr>
                                    </p:animEffect>
                                    <p:set>
                                      <p:cBhvr>
                                        <p:cTn id="81" dur="1" fill="hold">
                                          <p:stCondLst>
                                            <p:cond delay="499"/>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p:bldP spid="88" grpId="0" animBg="1"/>
      <p:bldP spid="74" grpId="0" animBg="1"/>
      <p:bldP spid="95" grpId="0" animBg="1"/>
      <p:bldP spid="98" grpId="0" animBg="1"/>
      <p:bldP spid="99" grpId="0"/>
      <p:bldP spid="100" grpId="0"/>
      <p:bldP spid="58" grpId="0"/>
      <p:bldP spid="60" grpId="0" animBg="1"/>
      <p:bldP spid="61" grpId="0" animBg="1"/>
      <p:bldP spid="66" grpId="0" animBg="1"/>
      <p:bldP spid="67" grpId="0"/>
      <p:bldP spid="70" grpId="0" animBg="1"/>
      <p:bldP spid="71" grpId="0" animBg="1"/>
      <p:bldP spid="80" grpId="0" animBg="1"/>
      <p:bldP spid="80" grpId="1" animBg="1"/>
      <p:bldP spid="81" grpId="0"/>
      <p:bldP spid="81" grpId="1"/>
      <p:bldP spid="82" grpId="0"/>
      <p:bldP spid="6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5" name="Retângulo: Cantos Arredondados 54">
            <a:extLst>
              <a:ext uri="{FF2B5EF4-FFF2-40B4-BE49-F238E27FC236}">
                <a16:creationId xmlns:a16="http://schemas.microsoft.com/office/drawing/2014/main" id="{A37D6E39-FDED-4DC7-9B11-A7F8DB71A43A}"/>
              </a:ext>
            </a:extLst>
          </p:cNvPr>
          <p:cNvSpPr/>
          <p:nvPr/>
        </p:nvSpPr>
        <p:spPr>
          <a:xfrm>
            <a:off x="8014887" y="172260"/>
            <a:ext cx="3982835" cy="6343864"/>
          </a:xfrm>
          <a:prstGeom prst="roundRect">
            <a:avLst>
              <a:gd name="adj" fmla="val 2374"/>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nvGrpSpPr>
          <p:cNvPr id="59" name="Agrupar 58">
            <a:extLst>
              <a:ext uri="{FF2B5EF4-FFF2-40B4-BE49-F238E27FC236}">
                <a16:creationId xmlns:a16="http://schemas.microsoft.com/office/drawing/2014/main" id="{4C620DE2-C824-44B8-B07E-FEDF6AC80EBD}"/>
              </a:ext>
            </a:extLst>
          </p:cNvPr>
          <p:cNvGrpSpPr/>
          <p:nvPr/>
        </p:nvGrpSpPr>
        <p:grpSpPr>
          <a:xfrm>
            <a:off x="8782259" y="5309998"/>
            <a:ext cx="2283889" cy="753293"/>
            <a:chOff x="2916568" y="1853128"/>
            <a:chExt cx="2283889" cy="876420"/>
          </a:xfrm>
        </p:grpSpPr>
        <p:sp>
          <p:nvSpPr>
            <p:cNvPr id="72" name="Retângulo 71">
              <a:extLst>
                <a:ext uri="{FF2B5EF4-FFF2-40B4-BE49-F238E27FC236}">
                  <a16:creationId xmlns:a16="http://schemas.microsoft.com/office/drawing/2014/main" id="{7FA0C7F0-4C30-4F17-B431-920D3D29F376}"/>
                </a:ext>
              </a:extLst>
            </p:cNvPr>
            <p:cNvSpPr/>
            <p:nvPr/>
          </p:nvSpPr>
          <p:spPr>
            <a:xfrm>
              <a:off x="2916568" y="1853128"/>
              <a:ext cx="2283889" cy="2866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6" name="Retângulo 75">
              <a:extLst>
                <a:ext uri="{FF2B5EF4-FFF2-40B4-BE49-F238E27FC236}">
                  <a16:creationId xmlns:a16="http://schemas.microsoft.com/office/drawing/2014/main" id="{05674070-E093-46E2-B0F9-0DF5C4DBB9D2}"/>
                </a:ext>
              </a:extLst>
            </p:cNvPr>
            <p:cNvSpPr/>
            <p:nvPr/>
          </p:nvSpPr>
          <p:spPr>
            <a:xfrm>
              <a:off x="3251106" y="2124808"/>
              <a:ext cx="1949351" cy="2882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7" name="Retângulo 76">
              <a:extLst>
                <a:ext uri="{FF2B5EF4-FFF2-40B4-BE49-F238E27FC236}">
                  <a16:creationId xmlns:a16="http://schemas.microsoft.com/office/drawing/2014/main" id="{848FF09D-D798-4A7C-9A1F-B760FE3ED061}"/>
                </a:ext>
              </a:extLst>
            </p:cNvPr>
            <p:cNvSpPr/>
            <p:nvPr/>
          </p:nvSpPr>
          <p:spPr>
            <a:xfrm>
              <a:off x="4472309" y="2397620"/>
              <a:ext cx="728148" cy="3319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31" name="Retângulo 30">
            <a:extLst>
              <a:ext uri="{FF2B5EF4-FFF2-40B4-BE49-F238E27FC236}">
                <a16:creationId xmlns:a16="http://schemas.microsoft.com/office/drawing/2014/main" id="{429C054B-382C-4CFF-B89A-1C2E5AFCE3F6}"/>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6" name="Retângulo 35">
            <a:extLst>
              <a:ext uri="{FF2B5EF4-FFF2-40B4-BE49-F238E27FC236}">
                <a16:creationId xmlns:a16="http://schemas.microsoft.com/office/drawing/2014/main" id="{31B89273-F071-4097-A17C-E1A883AB0EAF}"/>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37" name="Imagem 36">
            <a:extLst>
              <a:ext uri="{FF2B5EF4-FFF2-40B4-BE49-F238E27FC236}">
                <a16:creationId xmlns:a16="http://schemas.microsoft.com/office/drawing/2014/main" id="{22DF1BAF-5A8A-41C9-A530-A100E6B27B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38" name="Conexão reta 37">
            <a:extLst>
              <a:ext uri="{FF2B5EF4-FFF2-40B4-BE49-F238E27FC236}">
                <a16:creationId xmlns:a16="http://schemas.microsoft.com/office/drawing/2014/main" id="{D21716BC-C9BB-481B-AF9F-27878A872CD1}"/>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2E8A1205-C836-4249-ADB4-49B90F8DCB89}"/>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40" name="Retângulo: Cantos Arredondados 39">
            <a:hlinkClick r:id="rId5" action="ppaction://hlinksldjump"/>
            <a:extLst>
              <a:ext uri="{FF2B5EF4-FFF2-40B4-BE49-F238E27FC236}">
                <a16:creationId xmlns:a16="http://schemas.microsoft.com/office/drawing/2014/main" id="{BB826678-5728-4664-8AA0-40F1B156271B}"/>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41" name="Retângulo 40">
            <a:extLst>
              <a:ext uri="{FF2B5EF4-FFF2-40B4-BE49-F238E27FC236}">
                <a16:creationId xmlns:a16="http://schemas.microsoft.com/office/drawing/2014/main" id="{45D89ED8-B456-4A7B-8024-36ADE950A100}"/>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4" name="Retângulo: Cantos Arredondados 13">
            <a:hlinkClick r:id="rId6" action="ppaction://hlinksldjump"/>
            <a:extLst>
              <a:ext uri="{FF2B5EF4-FFF2-40B4-BE49-F238E27FC236}">
                <a16:creationId xmlns:a16="http://schemas.microsoft.com/office/drawing/2014/main" id="{06C1FE17-85E4-4556-8BE0-9293ADAB8FEA}"/>
              </a:ext>
            </a:extLst>
          </p:cNvPr>
          <p:cNvSpPr/>
          <p:nvPr/>
        </p:nvSpPr>
        <p:spPr>
          <a:xfrm>
            <a:off x="36000" y="423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5" name="Retângulo: Cantos Arredondados 14">
            <a:hlinkClick r:id="rId7" action="ppaction://hlinksldjump"/>
            <a:extLst>
              <a:ext uri="{FF2B5EF4-FFF2-40B4-BE49-F238E27FC236}">
                <a16:creationId xmlns:a16="http://schemas.microsoft.com/office/drawing/2014/main" id="{29AA353E-76FA-4B5A-BFF9-A0AA433BCA21}"/>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7" name="Retângulo: Cantos Arredondados 16">
            <a:hlinkClick r:id="rId8" action="ppaction://hlinksldjump"/>
            <a:extLst>
              <a:ext uri="{FF2B5EF4-FFF2-40B4-BE49-F238E27FC236}">
                <a16:creationId xmlns:a16="http://schemas.microsoft.com/office/drawing/2014/main" id="{3D45037E-D00D-41E0-A47A-F334822EA81C}"/>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49" name="Retângulo 48">
            <a:extLst>
              <a:ext uri="{FF2B5EF4-FFF2-40B4-BE49-F238E27FC236}">
                <a16:creationId xmlns:a16="http://schemas.microsoft.com/office/drawing/2014/main" id="{7EF753E1-31C9-4735-ACBE-E688B4677BE1}"/>
              </a:ext>
            </a:extLst>
          </p:cNvPr>
          <p:cNvSpPr/>
          <p:nvPr/>
        </p:nvSpPr>
        <p:spPr>
          <a:xfrm>
            <a:off x="8101023" y="246634"/>
            <a:ext cx="3829264" cy="1323439"/>
          </a:xfrm>
          <a:prstGeom prst="rect">
            <a:avLst/>
          </a:prstGeom>
        </p:spPr>
        <p:txBody>
          <a:bodyPr wrap="square">
            <a:spAutoFit/>
          </a:bodyPr>
          <a:lstStyle/>
          <a:p>
            <a:pPr algn="just">
              <a:spcAft>
                <a:spcPts val="1200"/>
              </a:spcAft>
              <a:buClr>
                <a:srgbClr val="F25E4F"/>
              </a:buClr>
              <a:buSzPct val="120000"/>
            </a:pPr>
            <a:r>
              <a:rPr lang="es-ES" sz="2000" dirty="0">
                <a:solidFill>
                  <a:sysClr val="windowText" lastClr="000000"/>
                </a:solidFill>
              </a:rPr>
              <a:t>Aplique OEF para transformar la matriz siguiente primero en matriz escalonada y luego en forma escalonada reducida.</a:t>
            </a:r>
            <a:endParaRPr lang="ca-ES" sz="2400" dirty="0">
              <a:solidFill>
                <a:sysClr val="windowText" lastClr="000000"/>
              </a:solidFill>
            </a:endParaRPr>
          </a:p>
        </p:txBody>
      </p:sp>
      <p:sp>
        <p:nvSpPr>
          <p:cNvPr id="91" name="Retângulo: Cantos Arredondados 90">
            <a:extLst>
              <a:ext uri="{FF2B5EF4-FFF2-40B4-BE49-F238E27FC236}">
                <a16:creationId xmlns:a16="http://schemas.microsoft.com/office/drawing/2014/main" id="{C17812AC-82BA-4BBB-ACC2-95DB2340EE72}"/>
              </a:ext>
            </a:extLst>
          </p:cNvPr>
          <p:cNvSpPr/>
          <p:nvPr/>
        </p:nvSpPr>
        <p:spPr>
          <a:xfrm>
            <a:off x="2073796" y="4438613"/>
            <a:ext cx="5847365" cy="2082767"/>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a:solidFill>
                <a:sysClr val="windowText" lastClr="000000"/>
              </a:solidFill>
            </a:endParaRPr>
          </a:p>
        </p:txBody>
      </p:sp>
      <p:sp>
        <p:nvSpPr>
          <p:cNvPr id="92" name="Retângulo 91">
            <a:extLst>
              <a:ext uri="{FF2B5EF4-FFF2-40B4-BE49-F238E27FC236}">
                <a16:creationId xmlns:a16="http://schemas.microsoft.com/office/drawing/2014/main" id="{0BA14802-AAEA-4885-AEEB-9BAEABA0A615}"/>
              </a:ext>
            </a:extLst>
          </p:cNvPr>
          <p:cNvSpPr/>
          <p:nvPr/>
        </p:nvSpPr>
        <p:spPr>
          <a:xfrm>
            <a:off x="2157207" y="4510339"/>
            <a:ext cx="1155135" cy="461665"/>
          </a:xfrm>
          <a:prstGeom prst="rect">
            <a:avLst/>
          </a:prstGeom>
        </p:spPr>
        <p:txBody>
          <a:bodyPr wrap="square">
            <a:spAutoFit/>
          </a:bodyPr>
          <a:lstStyle/>
          <a:p>
            <a:pPr algn="just">
              <a:spcAft>
                <a:spcPts val="1200"/>
              </a:spcAft>
            </a:pPr>
            <a:r>
              <a:rPr lang="ca-ES" sz="2400" b="1" u="sng" dirty="0">
                <a:solidFill>
                  <a:srgbClr val="F25E4F"/>
                </a:solidFill>
              </a:rPr>
              <a:t>Paso 5</a:t>
            </a:r>
            <a:r>
              <a:rPr lang="ca-ES" sz="2400" b="1" dirty="0">
                <a:solidFill>
                  <a:srgbClr val="F25E4F"/>
                </a:solidFill>
              </a:rPr>
              <a:t> </a:t>
            </a:r>
          </a:p>
        </p:txBody>
      </p:sp>
      <mc:AlternateContent xmlns:mc="http://schemas.openxmlformats.org/markup-compatibility/2006" xmlns:a14="http://schemas.microsoft.com/office/drawing/2010/main">
        <mc:Choice Requires="a14">
          <p:sp>
            <p:nvSpPr>
              <p:cNvPr id="69" name="Retângulo 68">
                <a:extLst>
                  <a:ext uri="{FF2B5EF4-FFF2-40B4-BE49-F238E27FC236}">
                    <a16:creationId xmlns:a16="http://schemas.microsoft.com/office/drawing/2014/main" id="{CF7CFD5B-8D18-4949-9084-08BE715F3547}"/>
                  </a:ext>
                </a:extLst>
              </p:cNvPr>
              <p:cNvSpPr/>
              <p:nvPr/>
            </p:nvSpPr>
            <p:spPr>
              <a:xfrm>
                <a:off x="8508463" y="5246027"/>
                <a:ext cx="2880084" cy="830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12</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−9</m:t>
                                  </m:r>
                                </m:e>
                                <m:e>
                                  <m: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6</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1</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15</m:t>
                                  </m:r>
                                </m:e>
                                <m:e>
                                  <m:r>
                                    <a:rPr lang="ca-ES" b="0" i="1" smtClean="0">
                                      <a:solidFill>
                                        <a:srgbClr val="0C2B8E"/>
                                      </a:solidFill>
                                      <a:latin typeface="Cambria Math" panose="02040503050406030204" pitchFamily="18" charset="0"/>
                                    </a:rPr>
                                    <m:t>−6</m:t>
                                  </m:r>
                                </m:e>
                                <m:e>
                                  <m:r>
                                    <a:rPr lang="ca-ES" b="0" i="1" smtClean="0">
                                      <a:solidFill>
                                        <a:srgbClr val="0C2B8E"/>
                                      </a:solidFill>
                                      <a:latin typeface="Cambria Math" panose="02040503050406030204" pitchFamily="18" charset="0"/>
                                    </a:rPr>
                                    <m:t>   4</m:t>
                                  </m:r>
                                </m:e>
                              </m:eqArr>
                            </m:e>
                            <m:sup>
                              <m:r>
                                <a:rPr lang="ca-ES" b="0" i="1" smtClean="0">
                                  <a:solidFill>
                                    <a:srgbClr val="0C2B8E"/>
                                  </a:solidFill>
                                  <a:latin typeface="Cambria Math" panose="02040503050406030204" pitchFamily="18" charset="0"/>
                                </a:rPr>
                                <m:t> </m:t>
                              </m:r>
                            </m:sup>
                          </m:sSup>
                        </m:e>
                      </m:d>
                    </m:oMath>
                  </m:oMathPara>
                </a14:m>
                <a:endParaRPr lang="ca-ES">
                  <a:solidFill>
                    <a:srgbClr val="0C2B8E"/>
                  </a:solidFill>
                </a:endParaRPr>
              </a:p>
            </p:txBody>
          </p:sp>
        </mc:Choice>
        <mc:Fallback xmlns="">
          <p:sp>
            <p:nvSpPr>
              <p:cNvPr id="69" name="Retângulo 68">
                <a:extLst>
                  <a:ext uri="{FF2B5EF4-FFF2-40B4-BE49-F238E27FC236}">
                    <a16:creationId xmlns:a16="http://schemas.microsoft.com/office/drawing/2014/main" id="{CF7CFD5B-8D18-4949-9084-08BE715F3547}"/>
                  </a:ext>
                </a:extLst>
              </p:cNvPr>
              <p:cNvSpPr>
                <a:spLocks noRot="1" noChangeAspect="1" noMove="1" noResize="1" noEditPoints="1" noAdjustHandles="1" noChangeArrowheads="1" noChangeShapeType="1" noTextEdit="1"/>
              </p:cNvSpPr>
              <p:nvPr/>
            </p:nvSpPr>
            <p:spPr>
              <a:xfrm>
                <a:off x="8508463" y="5246027"/>
                <a:ext cx="2880084" cy="830548"/>
              </a:xfrm>
              <a:prstGeom prst="rect">
                <a:avLst/>
              </a:prstGeom>
              <a:blipFill>
                <a:blip r:embed="rId10"/>
                <a:stretch>
                  <a:fillRect/>
                </a:stretch>
              </a:blipFill>
            </p:spPr>
            <p:txBody>
              <a:bodyPr/>
              <a:lstStyle/>
              <a:p>
                <a:r>
                  <a:rPr lang="ca-ES">
                    <a:noFill/>
                  </a:rPr>
                  <a:t> </a:t>
                </a:r>
              </a:p>
            </p:txBody>
          </p:sp>
        </mc:Fallback>
      </mc:AlternateContent>
      <p:sp>
        <p:nvSpPr>
          <p:cNvPr id="93" name="Retângulo 92">
            <a:extLst>
              <a:ext uri="{FF2B5EF4-FFF2-40B4-BE49-F238E27FC236}">
                <a16:creationId xmlns:a16="http://schemas.microsoft.com/office/drawing/2014/main" id="{29ADFF31-BFCF-453E-B65B-0064FCC349B3}"/>
              </a:ext>
            </a:extLst>
          </p:cNvPr>
          <p:cNvSpPr/>
          <p:nvPr/>
        </p:nvSpPr>
        <p:spPr>
          <a:xfrm>
            <a:off x="2073796" y="4931694"/>
            <a:ext cx="5880836" cy="1569660"/>
          </a:xfrm>
          <a:prstGeom prst="rect">
            <a:avLst/>
          </a:prstGeom>
        </p:spPr>
        <p:txBody>
          <a:bodyPr wrap="square">
            <a:spAutoFit/>
          </a:bodyPr>
          <a:lstStyle/>
          <a:p>
            <a:pPr algn="just">
              <a:spcAft>
                <a:spcPts val="1200"/>
              </a:spcAft>
            </a:pPr>
            <a:r>
              <a:rPr lang="es-ES" sz="2400" dirty="0">
                <a:solidFill>
                  <a:sysClr val="windowText" lastClr="000000"/>
                </a:solidFill>
              </a:rPr>
              <a:t>Empezando por el </a:t>
            </a:r>
            <a:r>
              <a:rPr lang="es-ES" sz="2400" u="sng" dirty="0">
                <a:solidFill>
                  <a:sysClr val="windowText" lastClr="000000"/>
                </a:solidFill>
              </a:rPr>
              <a:t>pivote más a la derecha</a:t>
            </a:r>
            <a:r>
              <a:rPr lang="es-ES" sz="2400" dirty="0">
                <a:solidFill>
                  <a:sysClr val="windowText" lastClr="000000"/>
                </a:solidFill>
              </a:rPr>
              <a:t> y </a:t>
            </a:r>
            <a:r>
              <a:rPr lang="es-ES" sz="2400" b="1" dirty="0">
                <a:solidFill>
                  <a:sysClr val="windowText" lastClr="000000"/>
                </a:solidFill>
              </a:rPr>
              <a:t>trabajando hacia arriba </a:t>
            </a:r>
            <a:r>
              <a:rPr lang="es-ES" sz="2400" dirty="0">
                <a:solidFill>
                  <a:sysClr val="windowText" lastClr="000000"/>
                </a:solidFill>
              </a:rPr>
              <a:t>y </a:t>
            </a:r>
            <a:r>
              <a:rPr lang="es-ES" sz="2400" b="1" dirty="0">
                <a:solidFill>
                  <a:sysClr val="windowText" lastClr="000000"/>
                </a:solidFill>
              </a:rPr>
              <a:t>hacia la izquierda</a:t>
            </a:r>
            <a:r>
              <a:rPr lang="es-ES" sz="2400" dirty="0">
                <a:solidFill>
                  <a:sysClr val="windowText" lastClr="000000"/>
                </a:solidFill>
              </a:rPr>
              <a:t>, cree ceros encima de cada pivote. Si un pivote no es 1, hágalo 1 mediante </a:t>
            </a:r>
            <a:r>
              <a:rPr lang="es-ES" sz="2400" dirty="0" err="1">
                <a:solidFill>
                  <a:sysClr val="windowText" lastClr="000000"/>
                </a:solidFill>
              </a:rPr>
              <a:t>reescalado</a:t>
            </a:r>
            <a:r>
              <a:rPr lang="es-ES" sz="2400" dirty="0">
                <a:solidFill>
                  <a:sysClr val="windowText" lastClr="000000"/>
                </a:solidFill>
              </a:rPr>
              <a:t>... </a:t>
            </a:r>
          </a:p>
        </p:txBody>
      </p:sp>
      <p:grpSp>
        <p:nvGrpSpPr>
          <p:cNvPr id="83" name="Agrupar 82">
            <a:extLst>
              <a:ext uri="{FF2B5EF4-FFF2-40B4-BE49-F238E27FC236}">
                <a16:creationId xmlns:a16="http://schemas.microsoft.com/office/drawing/2014/main" id="{93468640-565B-46F0-B8BB-49EEC2AFBB29}"/>
              </a:ext>
            </a:extLst>
          </p:cNvPr>
          <p:cNvGrpSpPr/>
          <p:nvPr/>
        </p:nvGrpSpPr>
        <p:grpSpPr>
          <a:xfrm>
            <a:off x="8758733" y="1544356"/>
            <a:ext cx="2283889" cy="753293"/>
            <a:chOff x="2916568" y="1853128"/>
            <a:chExt cx="2283889" cy="876420"/>
          </a:xfrm>
        </p:grpSpPr>
        <p:sp>
          <p:nvSpPr>
            <p:cNvPr id="84" name="Retângulo 83">
              <a:extLst>
                <a:ext uri="{FF2B5EF4-FFF2-40B4-BE49-F238E27FC236}">
                  <a16:creationId xmlns:a16="http://schemas.microsoft.com/office/drawing/2014/main" id="{4F9B4E57-12EA-48BA-A0E2-AF21E8A868CB}"/>
                </a:ext>
              </a:extLst>
            </p:cNvPr>
            <p:cNvSpPr/>
            <p:nvPr/>
          </p:nvSpPr>
          <p:spPr>
            <a:xfrm>
              <a:off x="2916568" y="1853128"/>
              <a:ext cx="2283889" cy="2866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7" name="Retângulo 86">
              <a:extLst>
                <a:ext uri="{FF2B5EF4-FFF2-40B4-BE49-F238E27FC236}">
                  <a16:creationId xmlns:a16="http://schemas.microsoft.com/office/drawing/2014/main" id="{F9A13F16-76E0-4F92-8169-7ED003B06406}"/>
                </a:ext>
              </a:extLst>
            </p:cNvPr>
            <p:cNvSpPr/>
            <p:nvPr/>
          </p:nvSpPr>
          <p:spPr>
            <a:xfrm>
              <a:off x="3251106" y="2124808"/>
              <a:ext cx="1949351" cy="2882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6" name="Retângulo 95">
              <a:extLst>
                <a:ext uri="{FF2B5EF4-FFF2-40B4-BE49-F238E27FC236}">
                  <a16:creationId xmlns:a16="http://schemas.microsoft.com/office/drawing/2014/main" id="{A6F69698-4B1B-4D65-A84C-80BDB47AB3E6}"/>
                </a:ext>
              </a:extLst>
            </p:cNvPr>
            <p:cNvSpPr/>
            <p:nvPr/>
          </p:nvSpPr>
          <p:spPr>
            <a:xfrm>
              <a:off x="4472309" y="2397620"/>
              <a:ext cx="728148" cy="33192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mc:AlternateContent xmlns:mc="http://schemas.openxmlformats.org/markup-compatibility/2006" xmlns:a14="http://schemas.microsoft.com/office/drawing/2010/main">
        <mc:Choice Requires="a14">
          <p:sp>
            <p:nvSpPr>
              <p:cNvPr id="68" name="Retângulo 67">
                <a:extLst>
                  <a:ext uri="{FF2B5EF4-FFF2-40B4-BE49-F238E27FC236}">
                    <a16:creationId xmlns:a16="http://schemas.microsoft.com/office/drawing/2014/main" id="{C10FAF84-8AC9-4664-B0A4-85C8CF94B0CD}"/>
                  </a:ext>
                </a:extLst>
              </p:cNvPr>
              <p:cNvSpPr/>
              <p:nvPr/>
            </p:nvSpPr>
            <p:spPr>
              <a:xfrm>
                <a:off x="8502314" y="1508756"/>
                <a:ext cx="2739020"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sSup>
                            <m:sSupPr>
                              <m:ctrlPr>
                                <a:rPr lang="ca-ES" b="0" i="1" smtClean="0">
                                  <a:solidFill>
                                    <a:srgbClr val="0C2B8E"/>
                                  </a:solidFill>
                                  <a:latin typeface="Cambria Math" panose="02040503050406030204" pitchFamily="18" charset="0"/>
                                </a:rPr>
                              </m:ctrlPr>
                            </m:sSupPr>
                            <m:e>
                              <m:eqArr>
                                <m:eqArrPr>
                                  <m:ctrlPr>
                                    <a:rPr lang="ca-ES" b="0"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−2</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   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2</m:t>
                                  </m:r>
                                </m:e>
                                <m:e>
                                  <m:r>
                                    <a:rPr lang="ca-ES" b="0" i="1" smtClean="0">
                                      <a:solidFill>
                                        <a:srgbClr val="0C2B8E"/>
                                      </a:solidFill>
                                      <a:latin typeface="Cambria Math" panose="02040503050406030204" pitchFamily="18" charset="0"/>
                                    </a:rPr>
                                    <m:t>0</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eqArr>
                              <m:r>
                                <a:rPr lang="ca-ES" b="0" i="1" smtClean="0">
                                  <a:solidFill>
                                    <a:srgbClr val="0C2B8E"/>
                                  </a:solidFill>
                                  <a:latin typeface="Cambria Math" panose="02040503050406030204" pitchFamily="18" charset="0"/>
                                </a:rPr>
                                <m:t>   </m:t>
                              </m:r>
                              <m:eqArr>
                                <m:eqArrPr>
                                  <m:ctrlPr>
                                    <a:rPr lang="ca-ES" i="1" smtClean="0">
                                      <a:solidFill>
                                        <a:srgbClr val="0C2B8E"/>
                                      </a:solidFill>
                                      <a:latin typeface="Cambria Math" panose="02040503050406030204" pitchFamily="18" charset="0"/>
                                    </a:rPr>
                                  </m:ctrlPr>
                                </m:eqArrPr>
                                <m:e>
                                  <m:r>
                                    <a:rPr lang="ca-ES" b="0" i="1" smtClean="0">
                                      <a:solidFill>
                                        <a:srgbClr val="0C2B8E"/>
                                      </a:solidFill>
                                      <a:latin typeface="Cambria Math" panose="02040503050406030204" pitchFamily="18" charset="0"/>
                                    </a:rPr>
                                    <m:t>   0</m:t>
                                  </m:r>
                                </m:e>
                                <m:e>
                                  <m:r>
                                    <a:rPr lang="ca-ES" b="0" i="1" smtClean="0">
                                      <a:solidFill>
                                        <a:srgbClr val="0C2B8E"/>
                                      </a:solidFill>
                                      <a:latin typeface="Cambria Math" panose="02040503050406030204" pitchFamily="18" charset="0"/>
                                    </a:rPr>
                                    <m:t>   1</m:t>
                                  </m:r>
                                </m:e>
                                <m:e>
                                  <m:r>
                                    <a:rPr lang="ca-ES" b="0" i="1" smtClean="0">
                                      <a:solidFill>
                                        <a:srgbClr val="0C2B8E"/>
                                      </a:solidFill>
                                      <a:latin typeface="Cambria Math" panose="02040503050406030204" pitchFamily="18" charset="0"/>
                                    </a:rPr>
                                    <m:t>   4</m:t>
                                  </m:r>
                                </m:e>
                              </m:eqArr>
                            </m:e>
                            <m:sup>
                              <m:r>
                                <a:rPr lang="ca-ES" b="0" i="1" smtClean="0">
                                  <a:solidFill>
                                    <a:srgbClr val="0C2B8E"/>
                                  </a:solidFill>
                                  <a:latin typeface="Cambria Math" panose="02040503050406030204" pitchFamily="18" charset="0"/>
                                </a:rPr>
                                <m:t> </m:t>
                              </m:r>
                            </m:sup>
                          </m:sSup>
                        </m:e>
                      </m:d>
                    </m:oMath>
                  </m:oMathPara>
                </a14:m>
                <a:endParaRPr lang="ca-ES">
                  <a:solidFill>
                    <a:srgbClr val="0C2B8E"/>
                  </a:solidFill>
                </a:endParaRPr>
              </a:p>
            </p:txBody>
          </p:sp>
        </mc:Choice>
        <mc:Fallback xmlns="">
          <p:sp>
            <p:nvSpPr>
              <p:cNvPr id="68" name="Retângulo 67">
                <a:extLst>
                  <a:ext uri="{FF2B5EF4-FFF2-40B4-BE49-F238E27FC236}">
                    <a16:creationId xmlns:a16="http://schemas.microsoft.com/office/drawing/2014/main" id="{C10FAF84-8AC9-4664-B0A4-85C8CF94B0CD}"/>
                  </a:ext>
                </a:extLst>
              </p:cNvPr>
              <p:cNvSpPr>
                <a:spLocks noRot="1" noChangeAspect="1" noMove="1" noResize="1" noEditPoints="1" noAdjustHandles="1" noChangeArrowheads="1" noChangeShapeType="1" noTextEdit="1"/>
              </p:cNvSpPr>
              <p:nvPr/>
            </p:nvSpPr>
            <p:spPr>
              <a:xfrm>
                <a:off x="8502314" y="1508756"/>
                <a:ext cx="2739020" cy="824906"/>
              </a:xfrm>
              <a:prstGeom prst="rect">
                <a:avLst/>
              </a:prstGeom>
              <a:blipFill>
                <a:blip r:embed="rId11"/>
                <a:stretch>
                  <a:fillRect/>
                </a:stretch>
              </a:blipFill>
            </p:spPr>
            <p:txBody>
              <a:bodyPr/>
              <a:lstStyle/>
              <a:p>
                <a:r>
                  <a:rPr lang="ca-ES">
                    <a:noFill/>
                  </a:rPr>
                  <a:t> </a:t>
                </a:r>
              </a:p>
            </p:txBody>
          </p:sp>
        </mc:Fallback>
      </mc:AlternateContent>
      <p:sp>
        <p:nvSpPr>
          <p:cNvPr id="54" name="Retângulo 53">
            <a:extLst>
              <a:ext uri="{FF2B5EF4-FFF2-40B4-BE49-F238E27FC236}">
                <a16:creationId xmlns:a16="http://schemas.microsoft.com/office/drawing/2014/main" id="{5507580C-B6BB-446F-8BA9-EDE1615B37E9}"/>
              </a:ext>
            </a:extLst>
          </p:cNvPr>
          <p:cNvSpPr/>
          <p:nvPr/>
        </p:nvSpPr>
        <p:spPr>
          <a:xfrm>
            <a:off x="8101023" y="2450868"/>
            <a:ext cx="3720629" cy="369332"/>
          </a:xfrm>
          <a:prstGeom prst="rect">
            <a:avLst/>
          </a:prstGeom>
        </p:spPr>
        <p:txBody>
          <a:bodyPr wrap="square">
            <a:spAutoFit/>
          </a:bodyPr>
          <a:lstStyle/>
          <a:p>
            <a:pPr algn="ctr"/>
            <a:r>
              <a:rPr lang="ca-ES" b="1" dirty="0"/>
              <a:t>Forma General Escalonada </a:t>
            </a:r>
            <a:r>
              <a:rPr lang="ca-ES" b="1" dirty="0" err="1"/>
              <a:t>Reducida</a:t>
            </a:r>
            <a:endParaRPr lang="ca-ES" b="1" dirty="0"/>
          </a:p>
        </p:txBody>
      </p:sp>
      <mc:AlternateContent xmlns:mc="http://schemas.openxmlformats.org/markup-compatibility/2006" xmlns:a14="http://schemas.microsoft.com/office/drawing/2010/main">
        <mc:Choice Requires="a14">
          <p:sp>
            <p:nvSpPr>
              <p:cNvPr id="56" name="Retângulo 55">
                <a:extLst>
                  <a:ext uri="{FF2B5EF4-FFF2-40B4-BE49-F238E27FC236}">
                    <a16:creationId xmlns:a16="http://schemas.microsoft.com/office/drawing/2014/main" id="{DF732F3D-C9F5-4F77-B506-8E57AD7D31AD}"/>
                  </a:ext>
                </a:extLst>
              </p:cNvPr>
              <p:cNvSpPr/>
              <p:nvPr/>
            </p:nvSpPr>
            <p:spPr>
              <a:xfrm>
                <a:off x="8726733" y="3889524"/>
                <a:ext cx="2347887" cy="8082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chemeClr val="tx1"/>
                              </a:solidFill>
                              <a:latin typeface="Cambria Math" panose="02040503050406030204" pitchFamily="18" charset="0"/>
                            </a:rPr>
                          </m:ctrlPr>
                        </m:dPr>
                        <m:e>
                          <m:sSup>
                            <m:sSupPr>
                              <m:ctrlPr>
                                <a:rPr lang="ca-ES" b="0" i="1" smtClean="0">
                                  <a:solidFill>
                                    <a:schemeClr val="tx1"/>
                                  </a:solidFill>
                                  <a:latin typeface="Cambria Math" panose="02040503050406030204" pitchFamily="18" charset="0"/>
                                </a:rPr>
                              </m:ctrlPr>
                            </m:sSupPr>
                            <m:e>
                              <m:eqArr>
                                <m:eqArrPr>
                                  <m:ctrlPr>
                                    <a:rPr lang="ca-ES" b="0"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ea typeface="Cambria Math" panose="02040503050406030204" pitchFamily="18" charset="0"/>
                                    </a:rPr>
                                    <m:t>∎</m:t>
                                  </m:r>
                                </m:e>
                                <m:e>
                                  <m:r>
                                    <a:rPr lang="ca-ES" b="0" i="1" smtClean="0">
                                      <a:solidFill>
                                        <a:schemeClr val="tx1"/>
                                      </a:solidFill>
                                      <a:latin typeface="Cambria Math" panose="02040503050406030204" pitchFamily="18" charset="0"/>
                                    </a:rPr>
                                    <m:t>0</m:t>
                                  </m:r>
                                </m:e>
                                <m:e>
                                  <m:r>
                                    <a:rPr lang="ca-ES" b="0" i="1" smtClean="0">
                                      <a:solidFill>
                                        <a:schemeClr val="tx1"/>
                                      </a:solidFill>
                                      <a:latin typeface="Cambria Math" panose="02040503050406030204" pitchFamily="18" charset="0"/>
                                    </a:rPr>
                                    <m:t>0</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  ∗</m:t>
                                  </m:r>
                                </m:e>
                                <m:e>
                                  <m:r>
                                    <a:rPr lang="ca-ES" i="1" smtClean="0">
                                      <a:solidFill>
                                        <a:schemeClr val="tx1"/>
                                      </a:solidFill>
                                      <a:latin typeface="Cambria Math" panose="02040503050406030204" pitchFamily="18" charset="0"/>
                                      <a:ea typeface="Cambria Math" panose="02040503050406030204" pitchFamily="18" charset="0"/>
                                    </a:rPr>
                                    <m:t>∎</m:t>
                                  </m:r>
                                </m:e>
                                <m:e>
                                  <m:r>
                                    <a:rPr lang="ca-ES" b="0" i="1" smtClean="0">
                                      <a:solidFill>
                                        <a:schemeClr val="tx1"/>
                                      </a:solidFill>
                                      <a:latin typeface="Cambria Math" panose="02040503050406030204" pitchFamily="18" charset="0"/>
                                    </a:rPr>
                                    <m:t>0</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m:t>
                                  </m:r>
                                </m:e>
                                <m:e>
                                  <m:r>
                                    <a:rPr lang="ca-ES" b="0" i="1" smtClean="0">
                                      <a:solidFill>
                                        <a:schemeClr val="tx1"/>
                                      </a:solidFill>
                                      <a:latin typeface="Cambria Math" panose="02040503050406030204" pitchFamily="18" charset="0"/>
                                    </a:rPr>
                                    <m:t>∗</m:t>
                                  </m:r>
                                </m:e>
                                <m:e>
                                  <m:r>
                                    <a:rPr lang="ca-ES" b="0" i="1" smtClean="0">
                                      <a:solidFill>
                                        <a:schemeClr val="tx1"/>
                                      </a:solidFill>
                                      <a:latin typeface="Cambria Math" panose="02040503050406030204" pitchFamily="18" charset="0"/>
                                    </a:rPr>
                                    <m:t>0</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m:t>
                                  </m:r>
                                </m:e>
                                <m:e>
                                  <m:r>
                                    <a:rPr lang="ca-ES" b="0" i="1" smtClean="0">
                                      <a:solidFill>
                                        <a:schemeClr val="tx1"/>
                                      </a:solidFill>
                                      <a:latin typeface="Cambria Math" panose="02040503050406030204" pitchFamily="18" charset="0"/>
                                    </a:rPr>
                                    <m:t>∗</m:t>
                                  </m:r>
                                </m:e>
                                <m:e>
                                  <m:r>
                                    <a:rPr lang="ca-ES" b="0" i="1" smtClean="0">
                                      <a:solidFill>
                                        <a:schemeClr val="tx1"/>
                                      </a:solidFill>
                                      <a:latin typeface="Cambria Math" panose="02040503050406030204" pitchFamily="18" charset="0"/>
                                    </a:rPr>
                                    <m:t>0</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m:t>
                                  </m:r>
                                </m:e>
                                <m:e>
                                  <m:r>
                                    <a:rPr lang="ca-ES" b="0" i="1" smtClean="0">
                                      <a:solidFill>
                                        <a:schemeClr val="tx1"/>
                                      </a:solidFill>
                                      <a:latin typeface="Cambria Math" panose="02040503050406030204" pitchFamily="18" charset="0"/>
                                    </a:rPr>
                                    <m:t>∗</m:t>
                                  </m:r>
                                </m:e>
                                <m:e>
                                  <m:r>
                                    <a:rPr lang="ca-ES" i="1" smtClean="0">
                                      <a:solidFill>
                                        <a:schemeClr val="tx1"/>
                                      </a:solidFill>
                                      <a:latin typeface="Cambria Math" panose="02040503050406030204" pitchFamily="18" charset="0"/>
                                      <a:ea typeface="Cambria Math" panose="02040503050406030204" pitchFamily="18" charset="0"/>
                                    </a:rPr>
                                    <m:t>∎</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m:t>
                                  </m:r>
                                </m:e>
                                <m:e>
                                  <m:r>
                                    <a:rPr lang="ca-ES" b="0" i="1" smtClean="0">
                                      <a:solidFill>
                                        <a:schemeClr val="tx1"/>
                                      </a:solidFill>
                                      <a:latin typeface="Cambria Math" panose="02040503050406030204" pitchFamily="18" charset="0"/>
                                    </a:rPr>
                                    <m:t>∗</m:t>
                                  </m:r>
                                </m:e>
                                <m:e>
                                  <m:r>
                                    <a:rPr lang="ca-ES" b="0" i="1" smtClean="0">
                                      <a:solidFill>
                                        <a:schemeClr val="tx1"/>
                                      </a:solidFill>
                                      <a:latin typeface="Cambria Math" panose="02040503050406030204" pitchFamily="18" charset="0"/>
                                    </a:rPr>
                                    <m:t>∗</m:t>
                                  </m:r>
                                </m:e>
                              </m:eqArr>
                            </m:e>
                            <m:sup>
                              <m:r>
                                <a:rPr lang="ca-ES" b="0" i="1" smtClean="0">
                                  <a:solidFill>
                                    <a:schemeClr val="tx1"/>
                                  </a:solidFill>
                                  <a:latin typeface="Cambria Math" panose="02040503050406030204" pitchFamily="18" charset="0"/>
                                </a:rPr>
                                <m:t> </m:t>
                              </m:r>
                            </m:sup>
                          </m:sSup>
                        </m:e>
                      </m:d>
                    </m:oMath>
                  </m:oMathPara>
                </a14:m>
                <a:endParaRPr lang="ca-ES">
                  <a:solidFill>
                    <a:schemeClr val="tx1"/>
                  </a:solidFill>
                </a:endParaRPr>
              </a:p>
            </p:txBody>
          </p:sp>
        </mc:Choice>
        <mc:Fallback xmlns="">
          <p:sp>
            <p:nvSpPr>
              <p:cNvPr id="56" name="Retângulo 55">
                <a:extLst>
                  <a:ext uri="{FF2B5EF4-FFF2-40B4-BE49-F238E27FC236}">
                    <a16:creationId xmlns:a16="http://schemas.microsoft.com/office/drawing/2014/main" id="{DF732F3D-C9F5-4F77-B506-8E57AD7D31AD}"/>
                  </a:ext>
                </a:extLst>
              </p:cNvPr>
              <p:cNvSpPr>
                <a:spLocks noRot="1" noChangeAspect="1" noMove="1" noResize="1" noEditPoints="1" noAdjustHandles="1" noChangeArrowheads="1" noChangeShapeType="1" noTextEdit="1"/>
              </p:cNvSpPr>
              <p:nvPr/>
            </p:nvSpPr>
            <p:spPr>
              <a:xfrm>
                <a:off x="8726733" y="3889524"/>
                <a:ext cx="2347887" cy="808235"/>
              </a:xfrm>
              <a:prstGeom prst="rect">
                <a:avLst/>
              </a:prstGeom>
              <a:blipFill>
                <a:blip r:embed="rId12"/>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57" name="Retângulo 56">
                <a:extLst>
                  <a:ext uri="{FF2B5EF4-FFF2-40B4-BE49-F238E27FC236}">
                    <a16:creationId xmlns:a16="http://schemas.microsoft.com/office/drawing/2014/main" id="{ECDFB84F-4EE3-42A5-BC0B-895DA37B9ECB}"/>
                  </a:ext>
                </a:extLst>
              </p:cNvPr>
              <p:cNvSpPr/>
              <p:nvPr/>
            </p:nvSpPr>
            <p:spPr>
              <a:xfrm>
                <a:off x="8808673" y="2804055"/>
                <a:ext cx="2190792" cy="8469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chemeClr val="tx1"/>
                              </a:solidFill>
                              <a:latin typeface="Cambria Math" panose="02040503050406030204" pitchFamily="18" charset="0"/>
                            </a:rPr>
                          </m:ctrlPr>
                        </m:dPr>
                        <m:e>
                          <m:sSup>
                            <m:sSupPr>
                              <m:ctrlPr>
                                <a:rPr lang="ca-ES" b="0" i="1" smtClean="0">
                                  <a:solidFill>
                                    <a:schemeClr val="tx1"/>
                                  </a:solidFill>
                                  <a:latin typeface="Cambria Math" panose="02040503050406030204" pitchFamily="18" charset="0"/>
                                </a:rPr>
                              </m:ctrlPr>
                            </m:sSupPr>
                            <m:e>
                              <m:eqArr>
                                <m:eqArrPr>
                                  <m:ctrlPr>
                                    <a:rPr lang="ca-ES" b="0"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ea typeface="Cambria Math" panose="02040503050406030204" pitchFamily="18" charset="0"/>
                                    </a:rPr>
                                    <m:t>1</m:t>
                                  </m:r>
                                </m:e>
                                <m:e>
                                  <m:r>
                                    <a:rPr lang="ca-ES" b="0" i="1" smtClean="0">
                                      <a:solidFill>
                                        <a:schemeClr val="tx1"/>
                                      </a:solidFill>
                                      <a:latin typeface="Cambria Math" panose="02040503050406030204" pitchFamily="18" charset="0"/>
                                    </a:rPr>
                                    <m:t>0</m:t>
                                  </m:r>
                                </m:e>
                                <m:e>
                                  <m:r>
                                    <a:rPr lang="ca-ES" b="0" i="1" smtClean="0">
                                      <a:solidFill>
                                        <a:schemeClr val="tx1"/>
                                      </a:solidFill>
                                      <a:latin typeface="Cambria Math" panose="02040503050406030204" pitchFamily="18" charset="0"/>
                                    </a:rPr>
                                    <m:t>0</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0</m:t>
                                  </m:r>
                                </m:e>
                                <m:e>
                                  <m:r>
                                    <a:rPr lang="ca-ES" b="0" i="1" smtClean="0">
                                      <a:solidFill>
                                        <a:schemeClr val="tx1"/>
                                      </a:solidFill>
                                      <a:latin typeface="Cambria Math" panose="02040503050406030204" pitchFamily="18" charset="0"/>
                                      <a:ea typeface="Cambria Math" panose="02040503050406030204" pitchFamily="18" charset="0"/>
                                    </a:rPr>
                                    <m:t>1</m:t>
                                  </m:r>
                                </m:e>
                                <m:e>
                                  <m:r>
                                    <a:rPr lang="ca-ES" b="0" i="1" smtClean="0">
                                      <a:solidFill>
                                        <a:schemeClr val="tx1"/>
                                      </a:solidFill>
                                      <a:latin typeface="Cambria Math" panose="02040503050406030204" pitchFamily="18" charset="0"/>
                                    </a:rPr>
                                    <m:t>0</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m:t>
                                  </m:r>
                                  <m:r>
                                    <a:rPr lang="ca-ES" b="0" i="1" smtClean="0">
                                      <a:solidFill>
                                        <a:schemeClr val="bg1"/>
                                      </a:solidFill>
                                      <a:latin typeface="Cambria Math" panose="02040503050406030204" pitchFamily="18" charset="0"/>
                                    </a:rPr>
                                    <m:t>1</m:t>
                                  </m:r>
                                </m:e>
                                <m:e>
                                  <m:r>
                                    <a:rPr lang="ca-ES" b="0" i="1" smtClean="0">
                                      <a:solidFill>
                                        <a:schemeClr val="tx1"/>
                                      </a:solidFill>
                                      <a:latin typeface="Cambria Math" panose="02040503050406030204" pitchFamily="18" charset="0"/>
                                    </a:rPr>
                                    <m:t>∗</m:t>
                                  </m:r>
                                  <m:r>
                                    <a:rPr lang="ca-ES" b="0" i="1" smtClean="0">
                                      <a:solidFill>
                                        <a:schemeClr val="bg1"/>
                                      </a:solidFill>
                                      <a:latin typeface="Cambria Math" panose="02040503050406030204" pitchFamily="18" charset="0"/>
                                    </a:rPr>
                                    <m:t>1</m:t>
                                  </m:r>
                                </m:e>
                                <m:e>
                                  <m:r>
                                    <a:rPr lang="ca-ES" b="0" i="1" smtClean="0">
                                      <a:solidFill>
                                        <a:schemeClr val="tx1"/>
                                      </a:solidFill>
                                      <a:latin typeface="Cambria Math" panose="02040503050406030204" pitchFamily="18" charset="0"/>
                                    </a:rPr>
                                    <m:t>0   </m:t>
                                  </m:r>
                                </m:e>
                              </m:eqArr>
                              <m:eqArr>
                                <m:eqArrPr>
                                  <m:ctrlPr>
                                    <a:rPr lang="ca-ES" i="1" smtClean="0">
                                      <a:solidFill>
                                        <a:schemeClr val="tx1"/>
                                      </a:solidFill>
                                      <a:latin typeface="Cambria Math" panose="02040503050406030204" pitchFamily="18" charset="0"/>
                                    </a:rPr>
                                  </m:ctrlPr>
                                </m:eqArrPr>
                                <m:e>
                                  <m:r>
                                    <a:rPr lang="ca-ES" i="1" smtClean="0">
                                      <a:solidFill>
                                        <a:schemeClr val="tx1"/>
                                      </a:solidFill>
                                      <a:latin typeface="Cambria Math" panose="02040503050406030204" pitchFamily="18" charset="0"/>
                                    </a:rPr>
                                    <m:t>∗</m:t>
                                  </m:r>
                                  <m:r>
                                    <a:rPr lang="ca-ES" i="1" smtClean="0">
                                      <a:solidFill>
                                        <a:schemeClr val="bg1"/>
                                      </a:solidFill>
                                      <a:latin typeface="Cambria Math" panose="02040503050406030204" pitchFamily="18" charset="0"/>
                                    </a:rPr>
                                    <m:t>1</m:t>
                                  </m:r>
                                </m:e>
                                <m:e>
                                  <m:r>
                                    <a:rPr lang="ca-ES" i="1" smtClean="0">
                                      <a:solidFill>
                                        <a:schemeClr val="tx1"/>
                                      </a:solidFill>
                                      <a:latin typeface="Cambria Math" panose="02040503050406030204" pitchFamily="18" charset="0"/>
                                    </a:rPr>
                                    <m:t>∗</m:t>
                                  </m:r>
                                  <m:r>
                                    <a:rPr lang="ca-ES" i="1" smtClean="0">
                                      <a:solidFill>
                                        <a:schemeClr val="bg1"/>
                                      </a:solidFill>
                                      <a:latin typeface="Cambria Math" panose="02040503050406030204" pitchFamily="18" charset="0"/>
                                    </a:rPr>
                                    <m:t>1</m:t>
                                  </m:r>
                                </m:e>
                                <m:e>
                                  <m:r>
                                    <a:rPr lang="ca-ES" i="1" smtClean="0">
                                      <a:solidFill>
                                        <a:schemeClr val="tx1"/>
                                      </a:solidFill>
                                      <a:latin typeface="Cambria Math" panose="02040503050406030204" pitchFamily="18" charset="0"/>
                                    </a:rPr>
                                    <m:t>0   </m:t>
                                  </m:r>
                                </m:e>
                              </m:eqAr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0</m:t>
                                  </m:r>
                                </m:e>
                                <m:e>
                                  <m:r>
                                    <a:rPr lang="ca-ES" b="0" i="1" smtClean="0">
                                      <a:solidFill>
                                        <a:schemeClr val="tx1"/>
                                      </a:solidFill>
                                      <a:latin typeface="Cambria Math" panose="02040503050406030204" pitchFamily="18" charset="0"/>
                                    </a:rPr>
                                    <m:t>0</m:t>
                                  </m:r>
                                </m:e>
                                <m:e>
                                  <m:r>
                                    <a:rPr lang="ca-ES" b="0" i="1" smtClean="0">
                                      <a:solidFill>
                                        <a:schemeClr val="tx1"/>
                                      </a:solidFill>
                                      <a:latin typeface="Cambria Math" panose="02040503050406030204" pitchFamily="18" charset="0"/>
                                      <a:ea typeface="Cambria Math" panose="02040503050406030204" pitchFamily="18" charset="0"/>
                                    </a:rPr>
                                    <m:t>1</m:t>
                                  </m:r>
                                </m:e>
                              </m:eqArr>
                              <m:r>
                                <a:rPr lang="ca-ES" b="0" i="1" smtClean="0">
                                  <a:solidFill>
                                    <a:schemeClr val="tx1"/>
                                  </a:solidFill>
                                  <a:latin typeface="Cambria Math" panose="02040503050406030204" pitchFamily="18" charset="0"/>
                                </a:rPr>
                                <m:t>   </m:t>
                              </m:r>
                              <m:eqArr>
                                <m:eqArrPr>
                                  <m:ctrlPr>
                                    <a:rPr lang="ca-ES" i="1" smtClean="0">
                                      <a:solidFill>
                                        <a:schemeClr val="tx1"/>
                                      </a:solidFill>
                                      <a:latin typeface="Cambria Math" panose="02040503050406030204" pitchFamily="18" charset="0"/>
                                    </a:rPr>
                                  </m:ctrlPr>
                                </m:eqArrPr>
                                <m:e>
                                  <m:r>
                                    <a:rPr lang="ca-ES" b="0" i="1" smtClean="0">
                                      <a:solidFill>
                                        <a:schemeClr val="tx1"/>
                                      </a:solidFill>
                                      <a:latin typeface="Cambria Math" panose="02040503050406030204" pitchFamily="18" charset="0"/>
                                    </a:rPr>
                                    <m:t>∗</m:t>
                                  </m:r>
                                </m:e>
                                <m:e>
                                  <m:r>
                                    <a:rPr lang="ca-ES" b="0" i="1" smtClean="0">
                                      <a:solidFill>
                                        <a:schemeClr val="tx1"/>
                                      </a:solidFill>
                                      <a:latin typeface="Cambria Math" panose="02040503050406030204" pitchFamily="18" charset="0"/>
                                    </a:rPr>
                                    <m:t>∗</m:t>
                                  </m:r>
                                </m:e>
                                <m:e>
                                  <m:r>
                                    <a:rPr lang="ca-ES" b="0" i="1" smtClean="0">
                                      <a:solidFill>
                                        <a:schemeClr val="tx1"/>
                                      </a:solidFill>
                                      <a:latin typeface="Cambria Math" panose="02040503050406030204" pitchFamily="18" charset="0"/>
                                    </a:rPr>
                                    <m:t>∗</m:t>
                                  </m:r>
                                </m:e>
                              </m:eqArr>
                            </m:e>
                            <m:sup>
                              <m:r>
                                <a:rPr lang="ca-ES" b="0" i="1" smtClean="0">
                                  <a:solidFill>
                                    <a:schemeClr val="tx1"/>
                                  </a:solidFill>
                                  <a:latin typeface="Cambria Math" panose="02040503050406030204" pitchFamily="18" charset="0"/>
                                </a:rPr>
                                <m:t> </m:t>
                              </m:r>
                            </m:sup>
                          </m:sSup>
                        </m:e>
                      </m:d>
                    </m:oMath>
                  </m:oMathPara>
                </a14:m>
                <a:endParaRPr lang="ca-ES">
                  <a:solidFill>
                    <a:srgbClr val="0C2B8E"/>
                  </a:solidFill>
                </a:endParaRPr>
              </a:p>
            </p:txBody>
          </p:sp>
        </mc:Choice>
        <mc:Fallback xmlns="">
          <p:sp>
            <p:nvSpPr>
              <p:cNvPr id="57" name="Retângulo 56">
                <a:extLst>
                  <a:ext uri="{FF2B5EF4-FFF2-40B4-BE49-F238E27FC236}">
                    <a16:creationId xmlns:a16="http://schemas.microsoft.com/office/drawing/2014/main" id="{ECDFB84F-4EE3-42A5-BC0B-895DA37B9ECB}"/>
                  </a:ext>
                </a:extLst>
              </p:cNvPr>
              <p:cNvSpPr>
                <a:spLocks noRot="1" noChangeAspect="1" noMove="1" noResize="1" noEditPoints="1" noAdjustHandles="1" noChangeArrowheads="1" noChangeShapeType="1" noTextEdit="1"/>
              </p:cNvSpPr>
              <p:nvPr/>
            </p:nvSpPr>
            <p:spPr>
              <a:xfrm>
                <a:off x="8808673" y="2804055"/>
                <a:ext cx="2190792" cy="846963"/>
              </a:xfrm>
              <a:prstGeom prst="rect">
                <a:avLst/>
              </a:prstGeom>
              <a:blipFill>
                <a:blip r:embed="rId13"/>
                <a:stretch>
                  <a:fillRect/>
                </a:stretch>
              </a:blipFill>
            </p:spPr>
            <p:txBody>
              <a:bodyPr/>
              <a:lstStyle/>
              <a:p>
                <a:r>
                  <a:rPr lang="ca-ES">
                    <a:noFill/>
                  </a:rPr>
                  <a:t> </a:t>
                </a:r>
              </a:p>
            </p:txBody>
          </p:sp>
        </mc:Fallback>
      </mc:AlternateContent>
      <p:sp>
        <p:nvSpPr>
          <p:cNvPr id="62" name="Retângulo 61">
            <a:extLst>
              <a:ext uri="{FF2B5EF4-FFF2-40B4-BE49-F238E27FC236}">
                <a16:creationId xmlns:a16="http://schemas.microsoft.com/office/drawing/2014/main" id="{63592F19-C613-4F7E-BC14-6C1A9FBDCC6E}"/>
              </a:ext>
            </a:extLst>
          </p:cNvPr>
          <p:cNvSpPr/>
          <p:nvPr/>
        </p:nvSpPr>
        <p:spPr>
          <a:xfrm>
            <a:off x="8277031" y="4787227"/>
            <a:ext cx="3294343" cy="369332"/>
          </a:xfrm>
          <a:prstGeom prst="rect">
            <a:avLst/>
          </a:prstGeom>
        </p:spPr>
        <p:txBody>
          <a:bodyPr wrap="square">
            <a:spAutoFit/>
          </a:bodyPr>
          <a:lstStyle/>
          <a:p>
            <a:pPr algn="ctr"/>
            <a:r>
              <a:rPr lang="ca-ES" b="1" dirty="0"/>
              <a:t>Forma General Escalonada</a:t>
            </a:r>
          </a:p>
        </p:txBody>
      </p:sp>
      <p:sp>
        <p:nvSpPr>
          <p:cNvPr id="63" name="Retângulo 62">
            <a:extLst>
              <a:ext uri="{FF2B5EF4-FFF2-40B4-BE49-F238E27FC236}">
                <a16:creationId xmlns:a16="http://schemas.microsoft.com/office/drawing/2014/main" id="{35F0ABBF-B9FE-4C1D-AC63-862CEB2B8718}"/>
              </a:ext>
            </a:extLst>
          </p:cNvPr>
          <p:cNvSpPr/>
          <p:nvPr/>
        </p:nvSpPr>
        <p:spPr>
          <a:xfrm>
            <a:off x="8062444" y="3558273"/>
            <a:ext cx="2394141" cy="369332"/>
          </a:xfrm>
          <a:prstGeom prst="rect">
            <a:avLst/>
          </a:prstGeom>
        </p:spPr>
        <p:txBody>
          <a:bodyPr wrap="square">
            <a:spAutoFit/>
          </a:bodyPr>
          <a:lstStyle/>
          <a:p>
            <a:pPr algn="just">
              <a:spcAft>
                <a:spcPts val="1200"/>
              </a:spcAft>
              <a:buClr>
                <a:srgbClr val="F25E4F"/>
              </a:buClr>
              <a:buSzPct val="120000"/>
            </a:pPr>
            <a:r>
              <a:rPr lang="ca-ES" dirty="0">
                <a:solidFill>
                  <a:schemeClr val="bg1">
                    <a:lumMod val="50000"/>
                  </a:schemeClr>
                </a:solidFill>
              </a:rPr>
              <a:t>¡</a:t>
            </a:r>
            <a:r>
              <a:rPr lang="ca-ES" dirty="0" err="1">
                <a:solidFill>
                  <a:schemeClr val="bg1">
                    <a:lumMod val="50000"/>
                  </a:schemeClr>
                </a:solidFill>
              </a:rPr>
              <a:t>Sólo</a:t>
            </a:r>
            <a:r>
              <a:rPr lang="ca-ES" dirty="0">
                <a:solidFill>
                  <a:schemeClr val="bg1">
                    <a:lumMod val="50000"/>
                  </a:schemeClr>
                </a:solidFill>
              </a:rPr>
              <a:t> para recordar!...</a:t>
            </a:r>
            <a:endParaRPr lang="ca-ES" sz="2000" dirty="0">
              <a:solidFill>
                <a:schemeClr val="bg1">
                  <a:lumMod val="50000"/>
                </a:schemeClr>
              </a:solidFill>
            </a:endParaRPr>
          </a:p>
        </p:txBody>
      </p:sp>
      <p:sp>
        <p:nvSpPr>
          <p:cNvPr id="43" name="Retângulo: Cantos Arredondados 17">
            <a:hlinkClick r:id="rId14" action="ppaction://hlinksldjump"/>
            <a:extLst>
              <a:ext uri="{FF2B5EF4-FFF2-40B4-BE49-F238E27FC236}">
                <a16:creationId xmlns:a16="http://schemas.microsoft.com/office/drawing/2014/main" id="{1CE59BF9-5F76-4366-A98B-B4B9387FF6B1}"/>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
        <p:nvSpPr>
          <p:cNvPr id="44" name="Retângulo 88">
            <a:extLst>
              <a:ext uri="{FF2B5EF4-FFF2-40B4-BE49-F238E27FC236}">
                <a16:creationId xmlns:a16="http://schemas.microsoft.com/office/drawing/2014/main" id="{500B748D-BA69-45C9-A025-6ECAADE8A7D2}"/>
              </a:ext>
            </a:extLst>
          </p:cNvPr>
          <p:cNvSpPr/>
          <p:nvPr/>
        </p:nvSpPr>
        <p:spPr>
          <a:xfrm>
            <a:off x="2118515" y="3477402"/>
            <a:ext cx="5759195" cy="916123"/>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2000" dirty="0"/>
          </a:p>
        </p:txBody>
      </p:sp>
      <p:sp>
        <p:nvSpPr>
          <p:cNvPr id="45" name="Retângulo 89">
            <a:extLst>
              <a:ext uri="{FF2B5EF4-FFF2-40B4-BE49-F238E27FC236}">
                <a16:creationId xmlns:a16="http://schemas.microsoft.com/office/drawing/2014/main" id="{15E8408B-7A81-4C78-8A07-BC322D28A9C1}"/>
              </a:ext>
            </a:extLst>
          </p:cNvPr>
          <p:cNvSpPr/>
          <p:nvPr/>
        </p:nvSpPr>
        <p:spPr>
          <a:xfrm>
            <a:off x="2101874" y="3415661"/>
            <a:ext cx="5806177" cy="1015663"/>
          </a:xfrm>
          <a:prstGeom prst="rect">
            <a:avLst/>
          </a:prstGeom>
        </p:spPr>
        <p:txBody>
          <a:bodyPr wrap="square">
            <a:spAutoFit/>
          </a:bodyPr>
          <a:lstStyle/>
          <a:p>
            <a:pPr algn="just">
              <a:spcAft>
                <a:spcPts val="1200"/>
              </a:spcAft>
              <a:buClr>
                <a:srgbClr val="F25E4F"/>
              </a:buClr>
              <a:buSzPct val="120000"/>
            </a:pPr>
            <a:r>
              <a:rPr lang="es-ES" sz="2000" dirty="0">
                <a:solidFill>
                  <a:sysClr val="windowText" lastClr="000000"/>
                </a:solidFill>
              </a:rPr>
              <a:t>Como queremos la </a:t>
            </a:r>
            <a:r>
              <a:rPr lang="es-ES" sz="2000" b="1" dirty="0">
                <a:solidFill>
                  <a:sysClr val="windowText" lastClr="000000"/>
                </a:solidFill>
              </a:rPr>
              <a:t>forma escalonada reducida</a:t>
            </a:r>
            <a:r>
              <a:rPr lang="es-ES" sz="2000" dirty="0">
                <a:solidFill>
                  <a:sysClr val="windowText" lastClr="000000"/>
                </a:solidFill>
              </a:rPr>
              <a:t>, tenemos que definir el </a:t>
            </a:r>
            <a:r>
              <a:rPr lang="es-ES" sz="2000" b="1" dirty="0">
                <a:solidFill>
                  <a:sysClr val="windowText" lastClr="000000"/>
                </a:solidFill>
              </a:rPr>
              <a:t>quinto paso</a:t>
            </a:r>
            <a:r>
              <a:rPr lang="es-ES" sz="2000" dirty="0">
                <a:solidFill>
                  <a:sysClr val="windowText" lastClr="000000"/>
                </a:solidFill>
              </a:rPr>
              <a:t>, </a:t>
            </a:r>
            <a:r>
              <a:rPr lang="es-ES" sz="2000" i="1" u="sng" dirty="0">
                <a:solidFill>
                  <a:sysClr val="windowText" lastClr="000000"/>
                </a:solidFill>
              </a:rPr>
              <a:t>repitiéndolo las veces que sea necesario</a:t>
            </a:r>
            <a:r>
              <a:rPr lang="es-ES" sz="2000" dirty="0">
                <a:solidFill>
                  <a:sysClr val="windowText" lastClr="000000"/>
                </a:solidFill>
              </a:rPr>
              <a:t>.</a:t>
            </a:r>
            <a:endParaRPr lang="es-ES" sz="2400" dirty="0">
              <a:solidFill>
                <a:sysClr val="windowText" lastClr="000000"/>
              </a:solidFill>
            </a:endParaRPr>
          </a:p>
        </p:txBody>
      </p:sp>
    </p:spTree>
    <p:extLst>
      <p:ext uri="{BB962C8B-B14F-4D97-AF65-F5344CB8AC3E}">
        <p14:creationId xmlns:p14="http://schemas.microsoft.com/office/powerpoint/2010/main" val="245954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75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75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75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750"/>
                                        <p:tgtEl>
                                          <p:spTgt spid="6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62" grpId="0"/>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0" name="Retângulo: Cantos Arredondados 19">
            <a:extLst>
              <a:ext uri="{FF2B5EF4-FFF2-40B4-BE49-F238E27FC236}">
                <a16:creationId xmlns:a16="http://schemas.microsoft.com/office/drawing/2014/main" id="{3922C657-C0FF-43C3-BB3E-B22BDC47A36C}"/>
              </a:ext>
            </a:extLst>
          </p:cNvPr>
          <p:cNvSpPr/>
          <p:nvPr/>
        </p:nvSpPr>
        <p:spPr>
          <a:xfrm>
            <a:off x="2066293" y="305859"/>
            <a:ext cx="9859639" cy="2216277"/>
          </a:xfrm>
          <a:prstGeom prst="roundRect">
            <a:avLst>
              <a:gd name="adj" fmla="val 9957"/>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sp>
        <p:nvSpPr>
          <p:cNvPr id="40" name="Retângulo: Cantos Arredondados 39">
            <a:extLst>
              <a:ext uri="{FF2B5EF4-FFF2-40B4-BE49-F238E27FC236}">
                <a16:creationId xmlns:a16="http://schemas.microsoft.com/office/drawing/2014/main" id="{0B276B0D-B5BE-45A4-83DD-A09BF16BD29E}"/>
              </a:ext>
            </a:extLst>
          </p:cNvPr>
          <p:cNvSpPr/>
          <p:nvPr/>
        </p:nvSpPr>
        <p:spPr>
          <a:xfrm>
            <a:off x="2066293" y="305859"/>
            <a:ext cx="9859639" cy="2682141"/>
          </a:xfrm>
          <a:prstGeom prst="roundRect">
            <a:avLst>
              <a:gd name="adj" fmla="val 8084"/>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sp>
        <p:nvSpPr>
          <p:cNvPr id="80" name="Retângulo: Cantos Arredondados 79">
            <a:extLst>
              <a:ext uri="{FF2B5EF4-FFF2-40B4-BE49-F238E27FC236}">
                <a16:creationId xmlns:a16="http://schemas.microsoft.com/office/drawing/2014/main" id="{BD15A15B-DC14-4FB3-A86B-386065BC5459}"/>
              </a:ext>
            </a:extLst>
          </p:cNvPr>
          <p:cNvSpPr/>
          <p:nvPr/>
        </p:nvSpPr>
        <p:spPr>
          <a:xfrm>
            <a:off x="8926953" y="2125011"/>
            <a:ext cx="2767827" cy="357537"/>
          </a:xfrm>
          <a:prstGeom prst="roundRect">
            <a:avLst/>
          </a:prstGeom>
          <a:solidFill>
            <a:schemeClr val="accent2">
              <a:lumMod val="20000"/>
              <a:lumOff val="80000"/>
            </a:schemeClr>
          </a:solid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1" name="Retângulo: Cantos Arredondados 80">
            <a:extLst>
              <a:ext uri="{FF2B5EF4-FFF2-40B4-BE49-F238E27FC236}">
                <a16:creationId xmlns:a16="http://schemas.microsoft.com/office/drawing/2014/main" id="{D76C3432-C2A2-4DC0-BACA-7C0E1F43627B}"/>
              </a:ext>
            </a:extLst>
          </p:cNvPr>
          <p:cNvSpPr/>
          <p:nvPr/>
        </p:nvSpPr>
        <p:spPr>
          <a:xfrm>
            <a:off x="2700345" y="2518029"/>
            <a:ext cx="7662855" cy="368349"/>
          </a:xfrm>
          <a:prstGeom prst="roundRect">
            <a:avLst/>
          </a:prstGeom>
          <a:solidFill>
            <a:schemeClr val="accent2">
              <a:lumMod val="20000"/>
              <a:lumOff val="80000"/>
            </a:schemeClr>
          </a:solid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4" name="Retângulo: Cantos Arredondados 53">
            <a:extLst>
              <a:ext uri="{FF2B5EF4-FFF2-40B4-BE49-F238E27FC236}">
                <a16:creationId xmlns:a16="http://schemas.microsoft.com/office/drawing/2014/main" id="{482613C5-11F3-4031-BA18-807A48BB5CA3}"/>
              </a:ext>
            </a:extLst>
          </p:cNvPr>
          <p:cNvSpPr/>
          <p:nvPr/>
        </p:nvSpPr>
        <p:spPr>
          <a:xfrm>
            <a:off x="2700345" y="2095031"/>
            <a:ext cx="4494934" cy="349805"/>
          </a:xfrm>
          <a:prstGeom prst="roundRect">
            <a:avLst/>
          </a:prstGeom>
          <a:solidFill>
            <a:schemeClr val="accent5">
              <a:lumMod val="20000"/>
              <a:lumOff val="80000"/>
            </a:schemeClr>
          </a:solid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6" name="Retângulo 65">
            <a:extLst>
              <a:ext uri="{FF2B5EF4-FFF2-40B4-BE49-F238E27FC236}">
                <a16:creationId xmlns:a16="http://schemas.microsoft.com/office/drawing/2014/main" id="{9C0707D6-2829-4E5A-8156-FC906E23F982}"/>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2" name="Retângulo 71">
            <a:extLst>
              <a:ext uri="{FF2B5EF4-FFF2-40B4-BE49-F238E27FC236}">
                <a16:creationId xmlns:a16="http://schemas.microsoft.com/office/drawing/2014/main" id="{8E476C9B-1E2D-427B-B547-CB50A82F8EBB}"/>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73" name="Imagem 72">
            <a:extLst>
              <a:ext uri="{FF2B5EF4-FFF2-40B4-BE49-F238E27FC236}">
                <a16:creationId xmlns:a16="http://schemas.microsoft.com/office/drawing/2014/main" id="{29D4F2D0-CD81-481B-9891-2A60DD0994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74" name="Conexão reta 73">
            <a:extLst>
              <a:ext uri="{FF2B5EF4-FFF2-40B4-BE49-F238E27FC236}">
                <a16:creationId xmlns:a16="http://schemas.microsoft.com/office/drawing/2014/main" id="{AE207ED5-0AD9-406C-BBC8-2601BA6CFB05}"/>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75" name="Conexão reta 74">
            <a:extLst>
              <a:ext uri="{FF2B5EF4-FFF2-40B4-BE49-F238E27FC236}">
                <a16:creationId xmlns:a16="http://schemas.microsoft.com/office/drawing/2014/main" id="{70563C38-5169-4617-9616-E22BF2C5439B}"/>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76" name="Retângulo: Cantos Arredondados 75">
            <a:hlinkClick r:id="rId4" action="ppaction://hlinksldjump"/>
            <a:extLst>
              <a:ext uri="{FF2B5EF4-FFF2-40B4-BE49-F238E27FC236}">
                <a16:creationId xmlns:a16="http://schemas.microsoft.com/office/drawing/2014/main" id="{E1366602-12C0-41CB-9EC1-3ADC612D6E4F}"/>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77" name="Retângulo 76">
            <a:extLst>
              <a:ext uri="{FF2B5EF4-FFF2-40B4-BE49-F238E27FC236}">
                <a16:creationId xmlns:a16="http://schemas.microsoft.com/office/drawing/2014/main" id="{B0B3D353-3315-4D82-B77C-726747C177AB}"/>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6" name="Retângulo: Cantos Arredondados 15">
            <a:hlinkClick r:id="rId5" action="ppaction://hlinksldjump"/>
            <a:extLst>
              <a:ext uri="{FF2B5EF4-FFF2-40B4-BE49-F238E27FC236}">
                <a16:creationId xmlns:a16="http://schemas.microsoft.com/office/drawing/2014/main" id="{5E515757-F294-45EF-A788-3F2374202FFF}"/>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7" name="Retângulo: Cantos Arredondados 16">
            <a:hlinkClick r:id="rId6" action="ppaction://hlinksldjump"/>
            <a:extLst>
              <a:ext uri="{FF2B5EF4-FFF2-40B4-BE49-F238E27FC236}">
                <a16:creationId xmlns:a16="http://schemas.microsoft.com/office/drawing/2014/main" id="{148BC01D-E08E-4339-9F5B-17566B975E9D}"/>
              </a:ext>
            </a:extLst>
          </p:cNvPr>
          <p:cNvSpPr/>
          <p:nvPr/>
        </p:nvSpPr>
        <p:spPr>
          <a:xfrm>
            <a:off x="36000" y="99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8" name="Retângulo: Cantos Arredondados 17">
            <a:hlinkClick r:id="rId7" action="ppaction://hlinksldjump"/>
            <a:extLst>
              <a:ext uri="{FF2B5EF4-FFF2-40B4-BE49-F238E27FC236}">
                <a16:creationId xmlns:a16="http://schemas.microsoft.com/office/drawing/2014/main" id="{7A67873D-3748-42A5-8011-2365F97F5601}"/>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
        <p:nvSpPr>
          <p:cNvPr id="19" name="Retângulo: Cantos Arredondados 18">
            <a:hlinkClick r:id="rId8" action="ppaction://hlinksldjump"/>
            <a:extLst>
              <a:ext uri="{FF2B5EF4-FFF2-40B4-BE49-F238E27FC236}">
                <a16:creationId xmlns:a16="http://schemas.microsoft.com/office/drawing/2014/main" id="{AEDA9416-ADEF-4800-9E60-FC73AB3217BA}"/>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1" name="Retângulo 20">
            <a:extLst>
              <a:ext uri="{FF2B5EF4-FFF2-40B4-BE49-F238E27FC236}">
                <a16:creationId xmlns:a16="http://schemas.microsoft.com/office/drawing/2014/main" id="{EA5EF4B7-B424-4701-9C10-220020AD6E70}"/>
              </a:ext>
            </a:extLst>
          </p:cNvPr>
          <p:cNvSpPr/>
          <p:nvPr/>
        </p:nvSpPr>
        <p:spPr>
          <a:xfrm>
            <a:off x="2189293" y="255624"/>
            <a:ext cx="1476677" cy="461665"/>
          </a:xfrm>
          <a:prstGeom prst="rect">
            <a:avLst/>
          </a:prstGeom>
        </p:spPr>
        <p:txBody>
          <a:bodyPr wrap="square">
            <a:spAutoFit/>
          </a:bodyPr>
          <a:lstStyle/>
          <a:p>
            <a:pPr algn="just">
              <a:spcAft>
                <a:spcPts val="1200"/>
              </a:spcAft>
            </a:pPr>
            <a:r>
              <a:rPr lang="ca-ES" sz="2400" b="1" u="sng" dirty="0" err="1">
                <a:solidFill>
                  <a:srgbClr val="F25E4F"/>
                </a:solidFill>
              </a:rPr>
              <a:t>Definición</a:t>
            </a:r>
            <a:r>
              <a:rPr lang="ca-ES" sz="2400" b="1" dirty="0">
                <a:solidFill>
                  <a:srgbClr val="F25E4F"/>
                </a:solidFill>
              </a:rPr>
              <a:t> </a:t>
            </a:r>
          </a:p>
        </p:txBody>
      </p:sp>
      <p:sp>
        <p:nvSpPr>
          <p:cNvPr id="22" name="Retângulo 21">
            <a:extLst>
              <a:ext uri="{FF2B5EF4-FFF2-40B4-BE49-F238E27FC236}">
                <a16:creationId xmlns:a16="http://schemas.microsoft.com/office/drawing/2014/main" id="{A17D4582-E3DB-496C-A0DC-177194CD694C}"/>
              </a:ext>
            </a:extLst>
          </p:cNvPr>
          <p:cNvSpPr/>
          <p:nvPr/>
        </p:nvSpPr>
        <p:spPr>
          <a:xfrm>
            <a:off x="2187644" y="751104"/>
            <a:ext cx="9455397" cy="830997"/>
          </a:xfrm>
          <a:prstGeom prst="rect">
            <a:avLst/>
          </a:prstGeom>
        </p:spPr>
        <p:txBody>
          <a:bodyPr wrap="square">
            <a:spAutoFit/>
          </a:bodyPr>
          <a:lstStyle/>
          <a:p>
            <a:pPr algn="just">
              <a:spcAft>
                <a:spcPts val="1200"/>
              </a:spcAft>
            </a:pPr>
            <a:r>
              <a:rPr lang="ca-ES" sz="2400" dirty="0">
                <a:solidFill>
                  <a:sysClr val="windowText" lastClr="000000"/>
                </a:solidFill>
              </a:rPr>
              <a:t>Una </a:t>
            </a:r>
            <a:r>
              <a:rPr lang="ca-ES" sz="2400" dirty="0" err="1">
                <a:solidFill>
                  <a:sysClr val="windowText" lastClr="000000"/>
                </a:solidFill>
              </a:rPr>
              <a:t>matriz</a:t>
            </a:r>
            <a:r>
              <a:rPr lang="ca-ES" sz="2400" dirty="0">
                <a:solidFill>
                  <a:sysClr val="windowText" lastClr="000000"/>
                </a:solidFill>
              </a:rPr>
              <a:t> rectangular </a:t>
            </a:r>
            <a:r>
              <a:rPr lang="ca-ES" sz="2400" dirty="0" err="1">
                <a:solidFill>
                  <a:sysClr val="windowText" lastClr="000000"/>
                </a:solidFill>
              </a:rPr>
              <a:t>tiene</a:t>
            </a:r>
            <a:r>
              <a:rPr lang="ca-ES" sz="2400" dirty="0">
                <a:solidFill>
                  <a:sysClr val="windowText" lastClr="000000"/>
                </a:solidFill>
              </a:rPr>
              <a:t> </a:t>
            </a:r>
            <a:r>
              <a:rPr lang="ca-ES" sz="2400" b="1" dirty="0">
                <a:solidFill>
                  <a:sysClr val="windowText" lastClr="000000"/>
                </a:solidFill>
              </a:rPr>
              <a:t>forma escalonada </a:t>
            </a:r>
            <a:r>
              <a:rPr lang="ca-ES" sz="2400" dirty="0">
                <a:solidFill>
                  <a:sysClr val="windowText" lastClr="000000"/>
                </a:solidFill>
              </a:rPr>
              <a:t>(o </a:t>
            </a:r>
            <a:r>
              <a:rPr lang="ca-ES" sz="2400" b="1" dirty="0">
                <a:solidFill>
                  <a:sysClr val="windowText" lastClr="000000"/>
                </a:solidFill>
              </a:rPr>
              <a:t>escalonada por </a:t>
            </a:r>
            <a:r>
              <a:rPr lang="ca-ES" sz="2400" b="1" dirty="0" err="1">
                <a:solidFill>
                  <a:sysClr val="windowText" lastClr="000000"/>
                </a:solidFill>
              </a:rPr>
              <a:t>filas</a:t>
            </a:r>
            <a:r>
              <a:rPr lang="ca-ES" sz="2400" dirty="0">
                <a:solidFill>
                  <a:sysClr val="windowText" lastClr="000000"/>
                </a:solidFill>
              </a:rPr>
              <a:t>) si </a:t>
            </a:r>
            <a:r>
              <a:rPr lang="ca-ES" sz="2400" dirty="0" err="1">
                <a:solidFill>
                  <a:sysClr val="windowText" lastClr="000000"/>
                </a:solidFill>
              </a:rPr>
              <a:t>tiene</a:t>
            </a:r>
            <a:r>
              <a:rPr lang="ca-ES" sz="2400" dirty="0">
                <a:solidFill>
                  <a:sysClr val="windowText" lastClr="000000"/>
                </a:solidFill>
              </a:rPr>
              <a:t> las </a:t>
            </a:r>
            <a:r>
              <a:rPr lang="ca-ES" sz="2400" dirty="0" err="1">
                <a:solidFill>
                  <a:sysClr val="windowText" lastClr="000000"/>
                </a:solidFill>
              </a:rPr>
              <a:t>propiedades</a:t>
            </a:r>
            <a:r>
              <a:rPr lang="ca-ES" sz="2400" dirty="0">
                <a:solidFill>
                  <a:sysClr val="windowText" lastClr="000000"/>
                </a:solidFill>
              </a:rPr>
              <a:t> </a:t>
            </a:r>
            <a:r>
              <a:rPr lang="ca-ES" sz="2400" dirty="0" err="1">
                <a:solidFill>
                  <a:sysClr val="windowText" lastClr="000000"/>
                </a:solidFill>
              </a:rPr>
              <a:t>siguientes</a:t>
            </a:r>
            <a:r>
              <a:rPr lang="ca-ES" sz="2400" dirty="0">
                <a:solidFill>
                  <a:sysClr val="windowText" lastClr="000000"/>
                </a:solidFill>
              </a:rPr>
              <a:t>:</a:t>
            </a:r>
          </a:p>
        </p:txBody>
      </p:sp>
      <p:sp>
        <p:nvSpPr>
          <p:cNvPr id="23" name="Retângulo 22">
            <a:extLst>
              <a:ext uri="{FF2B5EF4-FFF2-40B4-BE49-F238E27FC236}">
                <a16:creationId xmlns:a16="http://schemas.microsoft.com/office/drawing/2014/main" id="{8EB5A526-EF16-4114-806A-8388211EA000}"/>
              </a:ext>
            </a:extLst>
          </p:cNvPr>
          <p:cNvSpPr/>
          <p:nvPr/>
        </p:nvSpPr>
        <p:spPr>
          <a:xfrm>
            <a:off x="2212639" y="1459731"/>
            <a:ext cx="9566944" cy="461665"/>
          </a:xfrm>
          <a:prstGeom prst="rect">
            <a:avLst/>
          </a:prstGeom>
        </p:spPr>
        <p:txBody>
          <a:bodyPr wrap="square">
            <a:spAutoFit/>
          </a:bodyPr>
          <a:lstStyle/>
          <a:p>
            <a:pPr marL="457200" indent="-457200" algn="just">
              <a:spcAft>
                <a:spcPts val="1200"/>
              </a:spcAft>
              <a:buClr>
                <a:srgbClr val="F25E4F"/>
              </a:buClr>
              <a:buSzPct val="100000"/>
              <a:buFont typeface="+mj-lt"/>
              <a:buAutoNum type="arabicPeriod"/>
            </a:pPr>
            <a:r>
              <a:rPr lang="ca-ES" sz="2400" b="1" dirty="0">
                <a:solidFill>
                  <a:sysClr val="windowText" lastClr="000000"/>
                </a:solidFill>
              </a:rPr>
              <a:t>Las </a:t>
            </a:r>
            <a:r>
              <a:rPr lang="ca-ES" sz="2400" b="1" dirty="0" err="1">
                <a:solidFill>
                  <a:sysClr val="windowText" lastClr="000000"/>
                </a:solidFill>
              </a:rPr>
              <a:t>filas</a:t>
            </a:r>
            <a:r>
              <a:rPr lang="ca-ES" sz="2400" b="1" dirty="0">
                <a:solidFill>
                  <a:sysClr val="windowText" lastClr="000000"/>
                </a:solidFill>
              </a:rPr>
              <a:t> </a:t>
            </a:r>
            <a:r>
              <a:rPr lang="ca-ES" sz="2400" b="1" dirty="0" err="1">
                <a:solidFill>
                  <a:sysClr val="windowText" lastClr="000000"/>
                </a:solidFill>
              </a:rPr>
              <a:t>distintas</a:t>
            </a:r>
            <a:r>
              <a:rPr lang="ca-ES" sz="2400" b="1" dirty="0">
                <a:solidFill>
                  <a:sysClr val="windowText" lastClr="000000"/>
                </a:solidFill>
              </a:rPr>
              <a:t> de cero </a:t>
            </a:r>
            <a:r>
              <a:rPr lang="ca-ES" sz="2400" b="1" dirty="0" err="1">
                <a:solidFill>
                  <a:sysClr val="windowText" lastClr="000000"/>
                </a:solidFill>
              </a:rPr>
              <a:t>están</a:t>
            </a:r>
            <a:r>
              <a:rPr lang="ca-ES" sz="2400" b="1" dirty="0">
                <a:solidFill>
                  <a:sysClr val="windowText" lastClr="000000"/>
                </a:solidFill>
              </a:rPr>
              <a:t> por encima de las </a:t>
            </a:r>
            <a:r>
              <a:rPr lang="ca-ES" sz="2400" b="1" dirty="0" err="1">
                <a:solidFill>
                  <a:sysClr val="windowText" lastClr="000000"/>
                </a:solidFill>
              </a:rPr>
              <a:t>filas</a:t>
            </a:r>
            <a:r>
              <a:rPr lang="ca-ES" sz="2400" b="1" dirty="0">
                <a:solidFill>
                  <a:sysClr val="windowText" lastClr="000000"/>
                </a:solidFill>
              </a:rPr>
              <a:t> con </a:t>
            </a:r>
            <a:r>
              <a:rPr lang="ca-ES" sz="2400" b="1" dirty="0" err="1">
                <a:solidFill>
                  <a:sysClr val="windowText" lastClr="000000"/>
                </a:solidFill>
              </a:rPr>
              <a:t>sólo</a:t>
            </a:r>
            <a:r>
              <a:rPr lang="ca-ES" sz="2400" b="1" dirty="0">
                <a:solidFill>
                  <a:sysClr val="windowText" lastClr="000000"/>
                </a:solidFill>
              </a:rPr>
              <a:t> ceros</a:t>
            </a:r>
            <a:r>
              <a:rPr lang="ca-ES" sz="2400" dirty="0">
                <a:solidFill>
                  <a:sysClr val="windowText" lastClr="000000"/>
                </a:solidFill>
              </a:rPr>
              <a:t>;</a:t>
            </a:r>
          </a:p>
        </p:txBody>
      </p:sp>
      <p:sp>
        <p:nvSpPr>
          <p:cNvPr id="24" name="Retângulo: Cantos Arredondados 23">
            <a:extLst>
              <a:ext uri="{FF2B5EF4-FFF2-40B4-BE49-F238E27FC236}">
                <a16:creationId xmlns:a16="http://schemas.microsoft.com/office/drawing/2014/main" id="{7C886EB9-98F1-49AE-92F9-7E29E8E34FAA}"/>
              </a:ext>
            </a:extLst>
          </p:cNvPr>
          <p:cNvSpPr/>
          <p:nvPr/>
        </p:nvSpPr>
        <p:spPr>
          <a:xfrm>
            <a:off x="2066293" y="3813201"/>
            <a:ext cx="9835419" cy="1725691"/>
          </a:xfrm>
          <a:prstGeom prst="roundRect">
            <a:avLst>
              <a:gd name="adj" fmla="val 7242"/>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5" name="Retângulo 24">
            <a:extLst>
              <a:ext uri="{FF2B5EF4-FFF2-40B4-BE49-F238E27FC236}">
                <a16:creationId xmlns:a16="http://schemas.microsoft.com/office/drawing/2014/main" id="{0E7FBD48-FD2B-4B52-A1D9-86DC345FA4D0}"/>
              </a:ext>
            </a:extLst>
          </p:cNvPr>
          <p:cNvSpPr/>
          <p:nvPr/>
        </p:nvSpPr>
        <p:spPr>
          <a:xfrm>
            <a:off x="2210087" y="3935272"/>
            <a:ext cx="1348446" cy="461665"/>
          </a:xfrm>
          <a:prstGeom prst="rect">
            <a:avLst/>
          </a:prstGeom>
        </p:spPr>
        <p:txBody>
          <a:bodyPr wrap="none">
            <a:spAutoFit/>
          </a:bodyPr>
          <a:lstStyle/>
          <a:p>
            <a:pPr algn="just"/>
            <a:r>
              <a:rPr lang="ca-ES" sz="2400" b="1" u="sng" dirty="0" err="1">
                <a:solidFill>
                  <a:srgbClr val="29A6FF"/>
                </a:solidFill>
              </a:rPr>
              <a:t>Ejemplos</a:t>
            </a:r>
            <a:endParaRPr lang="ca-ES" sz="2400" b="1" u="sng" dirty="0">
              <a:solidFill>
                <a:srgbClr val="29A6FF"/>
              </a:solidFill>
            </a:endParaRPr>
          </a:p>
        </p:txBody>
      </p:sp>
      <p:sp>
        <p:nvSpPr>
          <p:cNvPr id="26" name="Retângulo 25">
            <a:extLst>
              <a:ext uri="{FF2B5EF4-FFF2-40B4-BE49-F238E27FC236}">
                <a16:creationId xmlns:a16="http://schemas.microsoft.com/office/drawing/2014/main" id="{39F25B3D-D4ED-4AC8-A746-3C045DFD8134}"/>
              </a:ext>
            </a:extLst>
          </p:cNvPr>
          <p:cNvSpPr/>
          <p:nvPr/>
        </p:nvSpPr>
        <p:spPr>
          <a:xfrm>
            <a:off x="4354901" y="3872092"/>
            <a:ext cx="6634444" cy="400110"/>
          </a:xfrm>
          <a:prstGeom prst="rect">
            <a:avLst/>
          </a:prstGeom>
        </p:spPr>
        <p:txBody>
          <a:bodyPr wrap="square">
            <a:spAutoFit/>
          </a:bodyPr>
          <a:lstStyle/>
          <a:p>
            <a:pPr algn="just">
              <a:spcAft>
                <a:spcPts val="1200"/>
              </a:spcAft>
            </a:pPr>
            <a:r>
              <a:rPr lang="ca-ES" sz="2000" dirty="0">
                <a:solidFill>
                  <a:sysClr val="windowText" lastClr="000000"/>
                </a:solidFill>
              </a:rPr>
              <a:t>¿</a:t>
            </a:r>
            <a:r>
              <a:rPr lang="ca-ES" sz="2000" dirty="0" err="1">
                <a:solidFill>
                  <a:sysClr val="windowText" lastClr="000000"/>
                </a:solidFill>
              </a:rPr>
              <a:t>Cuáles</a:t>
            </a:r>
            <a:r>
              <a:rPr lang="ca-ES" sz="2000" dirty="0">
                <a:solidFill>
                  <a:sysClr val="windowText" lastClr="000000"/>
                </a:solidFill>
              </a:rPr>
              <a:t> de las </a:t>
            </a:r>
            <a:r>
              <a:rPr lang="ca-ES" sz="2000" dirty="0" err="1">
                <a:solidFill>
                  <a:sysClr val="windowText" lastClr="000000"/>
                </a:solidFill>
              </a:rPr>
              <a:t>siguientes</a:t>
            </a:r>
            <a:r>
              <a:rPr lang="ca-ES" sz="2000" dirty="0">
                <a:solidFill>
                  <a:sysClr val="windowText" lastClr="000000"/>
                </a:solidFill>
              </a:rPr>
              <a:t> </a:t>
            </a:r>
            <a:r>
              <a:rPr lang="ca-ES" sz="2000" dirty="0" err="1">
                <a:solidFill>
                  <a:sysClr val="windowText" lastClr="000000"/>
                </a:solidFill>
              </a:rPr>
              <a:t>matrices</a:t>
            </a:r>
            <a:r>
              <a:rPr lang="ca-ES" sz="2000" dirty="0">
                <a:solidFill>
                  <a:sysClr val="windowText" lastClr="000000"/>
                </a:solidFill>
              </a:rPr>
              <a:t> </a:t>
            </a:r>
            <a:r>
              <a:rPr lang="ca-ES" sz="2000" dirty="0" err="1">
                <a:solidFill>
                  <a:sysClr val="windowText" lastClr="000000"/>
                </a:solidFill>
              </a:rPr>
              <a:t>cumplen</a:t>
            </a:r>
            <a:r>
              <a:rPr lang="ca-ES" sz="2000" dirty="0">
                <a:solidFill>
                  <a:sysClr val="windowText" lastClr="000000"/>
                </a:solidFill>
              </a:rPr>
              <a:t> la </a:t>
            </a:r>
            <a:r>
              <a:rPr lang="ca-ES" sz="2000" dirty="0" err="1">
                <a:solidFill>
                  <a:sysClr val="windowText" lastClr="000000"/>
                </a:solidFill>
              </a:rPr>
              <a:t>propiedad</a:t>
            </a:r>
            <a:r>
              <a:rPr lang="ca-ES" sz="2000" dirty="0">
                <a:solidFill>
                  <a:sysClr val="windowText" lastClr="000000"/>
                </a:solidFill>
              </a:rPr>
              <a:t> 2?</a:t>
            </a:r>
          </a:p>
        </p:txBody>
      </p:sp>
      <p:pic>
        <p:nvPicPr>
          <p:cNvPr id="33" name="Imagem 32">
            <a:extLst>
              <a:ext uri="{FF2B5EF4-FFF2-40B4-BE49-F238E27FC236}">
                <a16:creationId xmlns:a16="http://schemas.microsoft.com/office/drawing/2014/main" id="{AA034AC1-9D82-4D56-A7E9-46D670EE83CE}"/>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mc:AlternateContent xmlns:mc="http://schemas.openxmlformats.org/markup-compatibility/2006" xmlns:a14="http://schemas.microsoft.com/office/drawing/2010/main">
        <mc:Choice Requires="a14">
          <p:sp>
            <p:nvSpPr>
              <p:cNvPr id="34" name="Retângulo 33">
                <a:extLst>
                  <a:ext uri="{FF2B5EF4-FFF2-40B4-BE49-F238E27FC236}">
                    <a16:creationId xmlns:a16="http://schemas.microsoft.com/office/drawing/2014/main" id="{7ADC3FBD-C58B-468E-A7A9-99FB8D3EF3D1}"/>
                  </a:ext>
                </a:extLst>
              </p:cNvPr>
              <p:cNvSpPr/>
              <p:nvPr/>
            </p:nvSpPr>
            <p:spPr>
              <a:xfrm>
                <a:off x="6756780" y="4327927"/>
                <a:ext cx="1757724"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chemeClr val="accent2">
                                  <a:lumMod val="20000"/>
                                  <a:lumOff val="80000"/>
                                </a:schemeClr>
                              </a:solidFill>
                              <a:latin typeface="Cambria Math" panose="02040503050406030204" pitchFamily="18" charset="0"/>
                            </a:rPr>
                          </m:ctrlPr>
                        </m:dPr>
                        <m:e>
                          <m:m>
                            <m:mPr>
                              <m:mcs>
                                <m:mc>
                                  <m:mcPr>
                                    <m:count m:val="2"/>
                                    <m:mcJc m:val="center"/>
                                  </m:mcPr>
                                </m:mc>
                              </m:mcs>
                              <m:ctrlPr>
                                <a:rPr lang="ca-ES" i="1">
                                  <a:solidFill>
                                    <a:schemeClr val="accent2">
                                      <a:lumMod val="20000"/>
                                      <a:lumOff val="80000"/>
                                    </a:schemeClr>
                                  </a:solidFill>
                                  <a:latin typeface="Cambria Math" panose="02040503050406030204" pitchFamily="18" charset="0"/>
                                </a:rPr>
                              </m:ctrlPr>
                            </m:mPr>
                            <m:mr>
                              <m:e>
                                <m:m>
                                  <m:mPr>
                                    <m:mcs>
                                      <m:mc>
                                        <m:mcPr>
                                          <m:count m:val="2"/>
                                          <m:mcJc m:val="center"/>
                                        </m:mcPr>
                                      </m:mc>
                                    </m:mcs>
                                    <m:ctrlPr>
                                      <a:rPr lang="ca-ES" i="1">
                                        <a:solidFill>
                                          <a:schemeClr val="accent2">
                                            <a:lumMod val="20000"/>
                                            <a:lumOff val="80000"/>
                                          </a:schemeClr>
                                        </a:solidFill>
                                        <a:latin typeface="Cambria Math" panose="02040503050406030204" pitchFamily="18" charset="0"/>
                                      </a:rPr>
                                    </m:ctrlPr>
                                  </m:mPr>
                                  <m:mr>
                                    <m:e>
                                      <m:r>
                                        <m:rPr>
                                          <m:brk m:alnAt="7"/>
                                        </m:rPr>
                                        <a:rPr lang="ca-ES" i="1">
                                          <a:solidFill>
                                            <a:schemeClr val="accent2">
                                              <a:lumMod val="20000"/>
                                              <a:lumOff val="80000"/>
                                            </a:schemeClr>
                                          </a:solidFill>
                                          <a:latin typeface="Cambria Math" panose="02040503050406030204" pitchFamily="18" charset="0"/>
                                        </a:rPr>
                                        <m:t>2</m:t>
                                      </m:r>
                                    </m:e>
                                    <m:e>
                                      <m:r>
                                        <a:rPr lang="ca-ES" i="1">
                                          <a:solidFill>
                                            <a:schemeClr val="accent2">
                                              <a:lumMod val="20000"/>
                                              <a:lumOff val="80000"/>
                                            </a:schemeClr>
                                          </a:solidFill>
                                          <a:latin typeface="Cambria Math" panose="02040503050406030204" pitchFamily="18" charset="0"/>
                                        </a:rPr>
                                        <m:t>3</m:t>
                                      </m:r>
                                    </m:e>
                                  </m:mr>
                                  <m:mr>
                                    <m:e>
                                      <m:r>
                                        <a:rPr lang="ca-ES" i="1">
                                          <a:solidFill>
                                            <a:schemeClr val="accent2">
                                              <a:lumMod val="20000"/>
                                              <a:lumOff val="80000"/>
                                            </a:schemeClr>
                                          </a:solidFill>
                                          <a:latin typeface="Cambria Math" panose="02040503050406030204" pitchFamily="18" charset="0"/>
                                        </a:rPr>
                                        <m:t>0</m:t>
                                      </m:r>
                                    </m:e>
                                    <m:e>
                                      <m:r>
                                        <a:rPr lang="ca-ES" i="1">
                                          <a:solidFill>
                                            <a:schemeClr val="accent2">
                                              <a:lumMod val="20000"/>
                                              <a:lumOff val="80000"/>
                                            </a:schemeClr>
                                          </a:solidFill>
                                          <a:latin typeface="Cambria Math" panose="02040503050406030204" pitchFamily="18" charset="0"/>
                                        </a:rPr>
                                        <m:t>0</m:t>
                                      </m:r>
                                    </m:e>
                                  </m:mr>
                                </m:m>
                              </m:e>
                              <m:e>
                                <m:m>
                                  <m:mPr>
                                    <m:mcs>
                                      <m:mc>
                                        <m:mcPr>
                                          <m:count m:val="2"/>
                                          <m:mcJc m:val="center"/>
                                        </m:mcPr>
                                      </m:mc>
                                    </m:mcs>
                                    <m:ctrlPr>
                                      <a:rPr lang="ca-ES" i="1">
                                        <a:solidFill>
                                          <a:schemeClr val="accent2">
                                            <a:lumMod val="20000"/>
                                            <a:lumOff val="80000"/>
                                          </a:schemeClr>
                                        </a:solidFill>
                                        <a:latin typeface="Cambria Math" panose="02040503050406030204" pitchFamily="18" charset="0"/>
                                      </a:rPr>
                                    </m:ctrlPr>
                                  </m:mPr>
                                  <m:mr>
                                    <m:e>
                                      <m:r>
                                        <m:rPr>
                                          <m:brk m:alnAt="7"/>
                                        </m:rPr>
                                        <a:rPr lang="ca-ES" i="1">
                                          <a:solidFill>
                                            <a:schemeClr val="accent2">
                                              <a:lumMod val="20000"/>
                                              <a:lumOff val="80000"/>
                                            </a:schemeClr>
                                          </a:solidFill>
                                          <a:latin typeface="Cambria Math" panose="02040503050406030204" pitchFamily="18" charset="0"/>
                                        </a:rPr>
                                        <m:t>2</m:t>
                                      </m:r>
                                    </m:e>
                                    <m:e>
                                      <m:r>
                                        <a:rPr lang="ca-ES" i="1">
                                          <a:solidFill>
                                            <a:schemeClr val="accent2">
                                              <a:lumMod val="20000"/>
                                              <a:lumOff val="80000"/>
                                            </a:schemeClr>
                                          </a:solidFill>
                                          <a:latin typeface="Cambria Math" panose="02040503050406030204" pitchFamily="18" charset="0"/>
                                        </a:rPr>
                                        <m:t>1</m:t>
                                      </m:r>
                                    </m:e>
                                  </m:mr>
                                  <m:mr>
                                    <m:e>
                                      <m:r>
                                        <a:rPr lang="ca-ES" i="1">
                                          <a:solidFill>
                                            <a:schemeClr val="accent2">
                                              <a:lumMod val="20000"/>
                                              <a:lumOff val="80000"/>
                                            </a:schemeClr>
                                          </a:solidFill>
                                          <a:latin typeface="Cambria Math" panose="02040503050406030204" pitchFamily="18" charset="0"/>
                                        </a:rPr>
                                        <m:t>0</m:t>
                                      </m:r>
                                    </m:e>
                                    <m:e>
                                      <m:r>
                                        <a:rPr lang="ca-ES" i="1">
                                          <a:solidFill>
                                            <a:schemeClr val="accent2">
                                              <a:lumMod val="20000"/>
                                              <a:lumOff val="80000"/>
                                            </a:schemeClr>
                                          </a:solidFill>
                                          <a:latin typeface="Cambria Math" panose="02040503050406030204" pitchFamily="18" charset="0"/>
                                        </a:rPr>
                                        <m:t>0</m:t>
                                      </m:r>
                                    </m:e>
                                  </m:mr>
                                </m:m>
                              </m:e>
                            </m:mr>
                            <m:mr>
                              <m:e>
                                <m:m>
                                  <m:mPr>
                                    <m:mcs>
                                      <m:mc>
                                        <m:mcPr>
                                          <m:count m:val="2"/>
                                          <m:mcJc m:val="center"/>
                                        </m:mcPr>
                                      </m:mc>
                                    </m:mcs>
                                    <m:ctrlPr>
                                      <a:rPr lang="ca-ES" i="1">
                                        <a:solidFill>
                                          <a:schemeClr val="accent2">
                                            <a:lumMod val="20000"/>
                                            <a:lumOff val="80000"/>
                                          </a:schemeClr>
                                        </a:solidFill>
                                        <a:latin typeface="Cambria Math" panose="02040503050406030204" pitchFamily="18" charset="0"/>
                                      </a:rPr>
                                    </m:ctrlPr>
                                  </m:mPr>
                                  <m:mr>
                                    <m:e>
                                      <m:r>
                                        <m:rPr>
                                          <m:brk m:alnAt="7"/>
                                        </m:rPr>
                                        <a:rPr lang="ca-ES" i="1">
                                          <a:solidFill>
                                            <a:schemeClr val="accent2">
                                              <a:lumMod val="20000"/>
                                              <a:lumOff val="80000"/>
                                            </a:schemeClr>
                                          </a:solidFill>
                                          <a:latin typeface="Cambria Math" panose="02040503050406030204" pitchFamily="18" charset="0"/>
                                        </a:rPr>
                                        <m:t>0</m:t>
                                      </m:r>
                                    </m:e>
                                    <m:e>
                                      <m:r>
                                        <a:rPr lang="ca-ES" i="1">
                                          <a:solidFill>
                                            <a:schemeClr val="accent2">
                                              <a:lumMod val="20000"/>
                                              <a:lumOff val="80000"/>
                                            </a:schemeClr>
                                          </a:solidFill>
                                          <a:latin typeface="Cambria Math" panose="02040503050406030204" pitchFamily="18" charset="0"/>
                                        </a:rPr>
                                        <m:t>0</m:t>
                                      </m:r>
                                    </m:e>
                                  </m:mr>
                                  <m:mr>
                                    <m:e>
                                      <m:r>
                                        <a:rPr lang="ca-ES" i="1">
                                          <a:solidFill>
                                            <a:schemeClr val="accent2">
                                              <a:lumMod val="20000"/>
                                              <a:lumOff val="80000"/>
                                            </a:schemeClr>
                                          </a:solidFill>
                                          <a:latin typeface="Cambria Math" panose="02040503050406030204" pitchFamily="18" charset="0"/>
                                        </a:rPr>
                                        <m:t>0</m:t>
                                      </m:r>
                                    </m:e>
                                    <m:e>
                                      <m:r>
                                        <a:rPr lang="ca-ES" i="1">
                                          <a:solidFill>
                                            <a:schemeClr val="accent2">
                                              <a:lumMod val="20000"/>
                                              <a:lumOff val="80000"/>
                                            </a:schemeClr>
                                          </a:solidFill>
                                          <a:latin typeface="Cambria Math" panose="02040503050406030204" pitchFamily="18" charset="0"/>
                                        </a:rPr>
                                        <m:t>4</m:t>
                                      </m:r>
                                    </m:e>
                                  </m:mr>
                                </m:m>
                              </m:e>
                              <m:e>
                                <m:m>
                                  <m:mPr>
                                    <m:mcs>
                                      <m:mc>
                                        <m:mcPr>
                                          <m:count m:val="2"/>
                                          <m:mcJc m:val="center"/>
                                        </m:mcPr>
                                      </m:mc>
                                    </m:mcs>
                                    <m:ctrlPr>
                                      <a:rPr lang="ca-ES" i="1">
                                        <a:solidFill>
                                          <a:schemeClr val="accent2">
                                            <a:lumMod val="20000"/>
                                            <a:lumOff val="80000"/>
                                          </a:schemeClr>
                                        </a:solidFill>
                                        <a:latin typeface="Cambria Math" panose="02040503050406030204" pitchFamily="18" charset="0"/>
                                      </a:rPr>
                                    </m:ctrlPr>
                                  </m:mPr>
                                  <m:mr>
                                    <m:e>
                                      <m:r>
                                        <m:rPr>
                                          <m:brk m:alnAt="7"/>
                                        </m:rPr>
                                        <a:rPr lang="ca-ES" i="1">
                                          <a:solidFill>
                                            <a:schemeClr val="accent2">
                                              <a:lumMod val="20000"/>
                                              <a:lumOff val="80000"/>
                                            </a:schemeClr>
                                          </a:solidFill>
                                          <a:latin typeface="Cambria Math" panose="02040503050406030204" pitchFamily="18" charset="0"/>
                                        </a:rPr>
                                        <m:t>1</m:t>
                                      </m:r>
                                    </m:e>
                                    <m:e>
                                      <m:r>
                                        <a:rPr lang="ca-ES" b="0" i="1" smtClean="0">
                                          <a:solidFill>
                                            <a:schemeClr val="accent2">
                                              <a:lumMod val="20000"/>
                                              <a:lumOff val="80000"/>
                                            </a:schemeClr>
                                          </a:solidFill>
                                          <a:latin typeface="Cambria Math" panose="02040503050406030204" pitchFamily="18" charset="0"/>
                                        </a:rPr>
                                        <m:t>3</m:t>
                                      </m:r>
                                    </m:e>
                                  </m:mr>
                                  <m:mr>
                                    <m:e>
                                      <m:r>
                                        <a:rPr lang="ca-ES" i="1">
                                          <a:solidFill>
                                            <a:schemeClr val="accent2">
                                              <a:lumMod val="20000"/>
                                              <a:lumOff val="80000"/>
                                            </a:schemeClr>
                                          </a:solidFill>
                                          <a:latin typeface="Cambria Math" panose="02040503050406030204" pitchFamily="18" charset="0"/>
                                        </a:rPr>
                                        <m:t>0</m:t>
                                      </m:r>
                                    </m:e>
                                    <m:e>
                                      <m:r>
                                        <a:rPr lang="ca-ES" i="1">
                                          <a:solidFill>
                                            <a:schemeClr val="accent2">
                                              <a:lumMod val="20000"/>
                                              <a:lumOff val="80000"/>
                                            </a:schemeClr>
                                          </a:solidFill>
                                          <a:latin typeface="Cambria Math" panose="02040503050406030204" pitchFamily="18" charset="0"/>
                                        </a:rPr>
                                        <m:t>0</m:t>
                                      </m:r>
                                    </m:e>
                                  </m:mr>
                                </m:m>
                              </m:e>
                            </m:mr>
                          </m:m>
                        </m:e>
                      </m:d>
                    </m:oMath>
                  </m:oMathPara>
                </a14:m>
                <a:endParaRPr lang="ca-ES" dirty="0">
                  <a:solidFill>
                    <a:schemeClr val="accent2">
                      <a:lumMod val="20000"/>
                      <a:lumOff val="80000"/>
                    </a:schemeClr>
                  </a:solidFill>
                </a:endParaRPr>
              </a:p>
            </p:txBody>
          </p:sp>
        </mc:Choice>
        <mc:Fallback xmlns="">
          <p:sp>
            <p:nvSpPr>
              <p:cNvPr id="34" name="Retângulo 33">
                <a:extLst>
                  <a:ext uri="{FF2B5EF4-FFF2-40B4-BE49-F238E27FC236}">
                    <a16:creationId xmlns:a16="http://schemas.microsoft.com/office/drawing/2014/main" id="{7ADC3FBD-C58B-468E-A7A9-99FB8D3EF3D1}"/>
                  </a:ext>
                </a:extLst>
              </p:cNvPr>
              <p:cNvSpPr>
                <a:spLocks noRot="1" noChangeAspect="1" noMove="1" noResize="1" noEditPoints="1" noAdjustHandles="1" noChangeArrowheads="1" noChangeShapeType="1" noTextEdit="1"/>
              </p:cNvSpPr>
              <p:nvPr/>
            </p:nvSpPr>
            <p:spPr>
              <a:xfrm>
                <a:off x="6756780" y="4327927"/>
                <a:ext cx="1757724" cy="1055995"/>
              </a:xfrm>
              <a:prstGeom prst="rect">
                <a:avLst/>
              </a:prstGeom>
              <a:blipFill>
                <a:blip r:embed="rId10"/>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5" name="Retângulo 34">
                <a:extLst>
                  <a:ext uri="{FF2B5EF4-FFF2-40B4-BE49-F238E27FC236}">
                    <a16:creationId xmlns:a16="http://schemas.microsoft.com/office/drawing/2014/main" id="{BFD97E48-6E68-4334-8784-6EEB61ED7FE8}"/>
                  </a:ext>
                </a:extLst>
              </p:cNvPr>
              <p:cNvSpPr/>
              <p:nvPr/>
            </p:nvSpPr>
            <p:spPr>
              <a:xfrm>
                <a:off x="2848424" y="4478963"/>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3"/>
                                    <m:mcJc m:val="center"/>
                                  </m:mcPr>
                                </m:mc>
                              </m:mcs>
                              <m:ctrlPr>
                                <a:rPr lang="ca-ES" b="0" i="1" smtClean="0">
                                  <a:solidFill>
                                    <a:srgbClr val="0C2B8E"/>
                                  </a:solidFill>
                                  <a:latin typeface="Cambria Math" panose="02040503050406030204" pitchFamily="18" charset="0"/>
                                </a:rPr>
                              </m:ctrlPr>
                            </m:mPr>
                            <m:m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2</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
                              </m:e>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2</m:t>
                                      </m:r>
                                    </m:e>
                                  </m:mr>
                                </m:m>
                              </m:e>
                              <m:e>
                                <m:m>
                                  <m:mPr>
                                    <m:mcs>
                                      <m:mc>
                                        <m:mcPr>
                                          <m:count m:val="1"/>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mr>
                                </m:m>
                              </m:e>
                            </m:mr>
                          </m:m>
                        </m:e>
                      </m:d>
                    </m:oMath>
                  </m:oMathPara>
                </a14:m>
                <a:endParaRPr lang="ca-ES" dirty="0">
                  <a:solidFill>
                    <a:srgbClr val="0C2B8E"/>
                  </a:solidFill>
                </a:endParaRPr>
              </a:p>
            </p:txBody>
          </p:sp>
        </mc:Choice>
        <mc:Fallback xmlns="">
          <p:sp>
            <p:nvSpPr>
              <p:cNvPr id="35" name="Retângulo 34">
                <a:extLst>
                  <a:ext uri="{FF2B5EF4-FFF2-40B4-BE49-F238E27FC236}">
                    <a16:creationId xmlns:a16="http://schemas.microsoft.com/office/drawing/2014/main" id="{BFD97E48-6E68-4334-8784-6EEB61ED7FE8}"/>
                  </a:ext>
                </a:extLst>
              </p:cNvPr>
              <p:cNvSpPr>
                <a:spLocks noRot="1" noChangeAspect="1" noMove="1" noResize="1" noEditPoints="1" noAdjustHandles="1" noChangeArrowheads="1" noChangeShapeType="1" noTextEdit="1"/>
              </p:cNvSpPr>
              <p:nvPr/>
            </p:nvSpPr>
            <p:spPr>
              <a:xfrm>
                <a:off x="2848424" y="4478963"/>
                <a:ext cx="2083455" cy="824906"/>
              </a:xfrm>
              <a:prstGeom prst="rect">
                <a:avLst/>
              </a:prstGeom>
              <a:blipFill>
                <a:blip r:embed="rId11"/>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6" name="Retângulo 35">
                <a:extLst>
                  <a:ext uri="{FF2B5EF4-FFF2-40B4-BE49-F238E27FC236}">
                    <a16:creationId xmlns:a16="http://schemas.microsoft.com/office/drawing/2014/main" id="{FD064A2D-59E6-4401-AB9D-FB76C55E7401}"/>
                  </a:ext>
                </a:extLst>
              </p:cNvPr>
              <p:cNvSpPr/>
              <p:nvPr/>
            </p:nvSpPr>
            <p:spPr>
              <a:xfrm>
                <a:off x="4807264" y="4487787"/>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3"/>
                                    <m:mcJc m:val="center"/>
                                  </m:mcPr>
                                </m:mc>
                              </m:mcs>
                              <m:ctrlPr>
                                <a:rPr lang="ca-ES" b="0" i="1" smtClean="0">
                                  <a:solidFill>
                                    <a:srgbClr val="0C2B8E"/>
                                  </a:solidFill>
                                  <a:latin typeface="Cambria Math" panose="02040503050406030204" pitchFamily="18" charset="0"/>
                                </a:rPr>
                              </m:ctrlPr>
                            </m:mPr>
                            <m:m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2</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2</m:t>
                                      </m:r>
                                    </m:e>
                                  </m:mr>
                                </m:m>
                              </m:e>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2</m:t>
                                      </m:r>
                                    </m:e>
                                  </m:mr>
                                </m:m>
                              </m:e>
                              <m:e>
                                <m:m>
                                  <m:mPr>
                                    <m:mcs>
                                      <m:mc>
                                        <m:mcPr>
                                          <m:count m:val="1"/>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mr>
                                </m:m>
                              </m:e>
                            </m:mr>
                          </m:m>
                        </m:e>
                      </m:d>
                    </m:oMath>
                  </m:oMathPara>
                </a14:m>
                <a:endParaRPr lang="ca-ES" dirty="0">
                  <a:solidFill>
                    <a:srgbClr val="0C2B8E"/>
                  </a:solidFill>
                </a:endParaRPr>
              </a:p>
            </p:txBody>
          </p:sp>
        </mc:Choice>
        <mc:Fallback xmlns="">
          <p:sp>
            <p:nvSpPr>
              <p:cNvPr id="36" name="Retângulo 35">
                <a:extLst>
                  <a:ext uri="{FF2B5EF4-FFF2-40B4-BE49-F238E27FC236}">
                    <a16:creationId xmlns:a16="http://schemas.microsoft.com/office/drawing/2014/main" id="{FD064A2D-59E6-4401-AB9D-FB76C55E7401}"/>
                  </a:ext>
                </a:extLst>
              </p:cNvPr>
              <p:cNvSpPr>
                <a:spLocks noRot="1" noChangeAspect="1" noMove="1" noResize="1" noEditPoints="1" noAdjustHandles="1" noChangeArrowheads="1" noChangeShapeType="1" noTextEdit="1"/>
              </p:cNvSpPr>
              <p:nvPr/>
            </p:nvSpPr>
            <p:spPr>
              <a:xfrm>
                <a:off x="4807264" y="4487787"/>
                <a:ext cx="2083455" cy="824906"/>
              </a:xfrm>
              <a:prstGeom prst="rect">
                <a:avLst/>
              </a:prstGeom>
              <a:blipFill>
                <a:blip r:embed="rId12"/>
                <a:stretch>
                  <a:fillRect/>
                </a:stretch>
              </a:blipFill>
            </p:spPr>
            <p:txBody>
              <a:bodyPr/>
              <a:lstStyle/>
              <a:p>
                <a:r>
                  <a:rPr lang="ca-ES">
                    <a:noFill/>
                  </a:rPr>
                  <a:t> </a:t>
                </a:r>
              </a:p>
            </p:txBody>
          </p:sp>
        </mc:Fallback>
      </mc:AlternateContent>
      <p:sp>
        <p:nvSpPr>
          <p:cNvPr id="48" name="Retângulo 47">
            <a:extLst>
              <a:ext uri="{FF2B5EF4-FFF2-40B4-BE49-F238E27FC236}">
                <a16:creationId xmlns:a16="http://schemas.microsoft.com/office/drawing/2014/main" id="{6C95AB43-89B4-475A-AA04-E726823352BF}"/>
              </a:ext>
            </a:extLst>
          </p:cNvPr>
          <p:cNvSpPr/>
          <p:nvPr/>
        </p:nvSpPr>
        <p:spPr>
          <a:xfrm>
            <a:off x="2210086" y="2033409"/>
            <a:ext cx="9455397" cy="830997"/>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2"/>
            </a:pPr>
            <a:r>
              <a:rPr lang="ca-ES" sz="2400" b="1" dirty="0">
                <a:solidFill>
                  <a:sysClr val="windowText" lastClr="000000"/>
                </a:solidFill>
              </a:rPr>
              <a:t>Cada entrada principal de una fila se </a:t>
            </a:r>
            <a:r>
              <a:rPr lang="ca-ES" sz="2400" b="1" dirty="0" err="1">
                <a:solidFill>
                  <a:sysClr val="windowText" lastClr="000000"/>
                </a:solidFill>
              </a:rPr>
              <a:t>encuentra</a:t>
            </a:r>
            <a:r>
              <a:rPr lang="ca-ES" sz="2400" b="1" dirty="0">
                <a:solidFill>
                  <a:sysClr val="windowText" lastClr="000000"/>
                </a:solidFill>
              </a:rPr>
              <a:t> en una columna a la </a:t>
            </a:r>
            <a:r>
              <a:rPr lang="ca-ES" sz="2400" b="1" dirty="0" err="1">
                <a:solidFill>
                  <a:sysClr val="windowText" lastClr="000000"/>
                </a:solidFill>
              </a:rPr>
              <a:t>derecha</a:t>
            </a:r>
            <a:r>
              <a:rPr lang="ca-ES" sz="2400" b="1" dirty="0">
                <a:solidFill>
                  <a:sysClr val="windowText" lastClr="000000"/>
                </a:solidFill>
              </a:rPr>
              <a:t> de la entrada principal de la fila que </a:t>
            </a:r>
            <a:r>
              <a:rPr lang="ca-ES" sz="2400" b="1" dirty="0" err="1">
                <a:solidFill>
                  <a:sysClr val="windowText" lastClr="000000"/>
                </a:solidFill>
              </a:rPr>
              <a:t>hay</a:t>
            </a:r>
            <a:r>
              <a:rPr lang="ca-ES" sz="2400" b="1" dirty="0">
                <a:solidFill>
                  <a:sysClr val="windowText" lastClr="000000"/>
                </a:solidFill>
              </a:rPr>
              <a:t> por encima</a:t>
            </a:r>
            <a:r>
              <a:rPr lang="ca-ES" sz="2400" dirty="0">
                <a:solidFill>
                  <a:sysClr val="windowText" lastClr="000000"/>
                </a:solidFill>
              </a:rPr>
              <a:t>;</a:t>
            </a:r>
          </a:p>
        </p:txBody>
      </p:sp>
      <mc:AlternateContent xmlns:mc="http://schemas.openxmlformats.org/markup-compatibility/2006" xmlns:a14="http://schemas.microsoft.com/office/drawing/2010/main">
        <mc:Choice Requires="a14">
          <p:sp>
            <p:nvSpPr>
              <p:cNvPr id="2" name="Retângulo 1">
                <a:extLst>
                  <a:ext uri="{FF2B5EF4-FFF2-40B4-BE49-F238E27FC236}">
                    <a16:creationId xmlns:a16="http://schemas.microsoft.com/office/drawing/2014/main" id="{7932E241-BC78-497C-8304-55A90D325821}"/>
                  </a:ext>
                </a:extLst>
              </p:cNvPr>
              <p:cNvSpPr/>
              <p:nvPr/>
            </p:nvSpPr>
            <p:spPr>
              <a:xfrm>
                <a:off x="8417207" y="4327927"/>
                <a:ext cx="1757724"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rgbClr val="0C2B8E"/>
                              </a:solidFill>
                              <a:latin typeface="Cambria Math" panose="02040503050406030204" pitchFamily="18" charset="0"/>
                            </a:rPr>
                          </m:ctrlPr>
                        </m:dPr>
                        <m:e>
                          <m:m>
                            <m:mPr>
                              <m:mcs>
                                <m:mc>
                                  <m:mcPr>
                                    <m:count m:val="2"/>
                                    <m:mcJc m:val="center"/>
                                  </m:mcPr>
                                </m:mc>
                              </m:mcs>
                              <m:ctrlPr>
                                <a:rPr lang="ca-ES" i="1">
                                  <a:solidFill>
                                    <a:srgbClr val="0C2B8E"/>
                                  </a:solidFill>
                                  <a:latin typeface="Cambria Math" panose="02040503050406030204" pitchFamily="18" charset="0"/>
                                </a:rPr>
                              </m:ctrlPr>
                            </m:mP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1</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
                        </m:e>
                      </m:d>
                    </m:oMath>
                  </m:oMathPara>
                </a14:m>
                <a:endParaRPr lang="ca-ES" dirty="0"/>
              </a:p>
            </p:txBody>
          </p:sp>
        </mc:Choice>
        <mc:Fallback xmlns="">
          <p:sp>
            <p:nvSpPr>
              <p:cNvPr id="2" name="Retângulo 1">
                <a:extLst>
                  <a:ext uri="{FF2B5EF4-FFF2-40B4-BE49-F238E27FC236}">
                    <a16:creationId xmlns:a16="http://schemas.microsoft.com/office/drawing/2014/main" id="{7932E241-BC78-497C-8304-55A90D325821}"/>
                  </a:ext>
                </a:extLst>
              </p:cNvPr>
              <p:cNvSpPr>
                <a:spLocks noRot="1" noChangeAspect="1" noMove="1" noResize="1" noEditPoints="1" noAdjustHandles="1" noChangeArrowheads="1" noChangeShapeType="1" noTextEdit="1"/>
              </p:cNvSpPr>
              <p:nvPr/>
            </p:nvSpPr>
            <p:spPr>
              <a:xfrm>
                <a:off x="8417207" y="4327927"/>
                <a:ext cx="1757724" cy="1055995"/>
              </a:xfrm>
              <a:prstGeom prst="rect">
                <a:avLst/>
              </a:prstGeom>
              <a:blipFill>
                <a:blip r:embed="rId13"/>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1" name="Retângulo 40">
                <a:extLst>
                  <a:ext uri="{FF2B5EF4-FFF2-40B4-BE49-F238E27FC236}">
                    <a16:creationId xmlns:a16="http://schemas.microsoft.com/office/drawing/2014/main" id="{0E69281D-C237-4666-8A06-8C7347DF3A5B}"/>
                  </a:ext>
                </a:extLst>
              </p:cNvPr>
              <p:cNvSpPr/>
              <p:nvPr/>
            </p:nvSpPr>
            <p:spPr>
              <a:xfrm>
                <a:off x="10077634" y="4319104"/>
                <a:ext cx="1757724" cy="10560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rgbClr val="0C2B8E"/>
                              </a:solidFill>
                              <a:latin typeface="Cambria Math" panose="02040503050406030204" pitchFamily="18" charset="0"/>
                            </a:rPr>
                          </m:ctrlPr>
                        </m:dPr>
                        <m:e>
                          <m:m>
                            <m:mPr>
                              <m:mcs>
                                <m:mc>
                                  <m:mcPr>
                                    <m:count m:val="2"/>
                                    <m:mcJc m:val="center"/>
                                  </m:mcPr>
                                </m:mc>
                              </m:mcs>
                              <m:ctrlPr>
                                <a:rPr lang="ca-ES" i="1">
                                  <a:solidFill>
                                    <a:srgbClr val="0C2B8E"/>
                                  </a:solidFill>
                                  <a:latin typeface="Cambria Math" panose="02040503050406030204" pitchFamily="18" charset="0"/>
                                </a:rPr>
                              </m:ctrlPr>
                            </m:mP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5</m:t>
                                      </m:r>
                                    </m:e>
                                    <m:e>
                                      <m:r>
                                        <a:rPr lang="ca-ES" i="1">
                                          <a:solidFill>
                                            <a:srgbClr val="0C2B8E"/>
                                          </a:solidFill>
                                          <a:latin typeface="Cambria Math" panose="02040503050406030204" pitchFamily="18" charset="0"/>
                                        </a:rPr>
                                        <m:t>0</m:t>
                                      </m:r>
                                    </m:e>
                                  </m:mr>
                                </m:m>
                              </m:e>
                            </m:m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mr>
                          </m:m>
                        </m:e>
                      </m:d>
                    </m:oMath>
                  </m:oMathPara>
                </a14:m>
                <a:endParaRPr lang="ca-ES" dirty="0"/>
              </a:p>
            </p:txBody>
          </p:sp>
        </mc:Choice>
        <mc:Fallback xmlns="">
          <p:sp>
            <p:nvSpPr>
              <p:cNvPr id="41" name="Retângulo 40">
                <a:extLst>
                  <a:ext uri="{FF2B5EF4-FFF2-40B4-BE49-F238E27FC236}">
                    <a16:creationId xmlns:a16="http://schemas.microsoft.com/office/drawing/2014/main" id="{0E69281D-C237-4666-8A06-8C7347DF3A5B}"/>
                  </a:ext>
                </a:extLst>
              </p:cNvPr>
              <p:cNvSpPr>
                <a:spLocks noRot="1" noChangeAspect="1" noMove="1" noResize="1" noEditPoints="1" noAdjustHandles="1" noChangeArrowheads="1" noChangeShapeType="1" noTextEdit="1"/>
              </p:cNvSpPr>
              <p:nvPr/>
            </p:nvSpPr>
            <p:spPr>
              <a:xfrm>
                <a:off x="10077634" y="4319104"/>
                <a:ext cx="1757724" cy="1056058"/>
              </a:xfrm>
              <a:prstGeom prst="rect">
                <a:avLst/>
              </a:prstGeom>
              <a:blipFill>
                <a:blip r:embed="rId14"/>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2" name="Retângulo 41">
                <a:extLst>
                  <a:ext uri="{FF2B5EF4-FFF2-40B4-BE49-F238E27FC236}">
                    <a16:creationId xmlns:a16="http://schemas.microsoft.com/office/drawing/2014/main" id="{73E3E941-14DD-4F18-814C-7158E66C4E82}"/>
                  </a:ext>
                </a:extLst>
              </p:cNvPr>
              <p:cNvSpPr/>
              <p:nvPr/>
            </p:nvSpPr>
            <p:spPr>
              <a:xfrm>
                <a:off x="2030539" y="4465730"/>
                <a:ext cx="1006236"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
                        </m:e>
                      </m:d>
                    </m:oMath>
                  </m:oMathPara>
                </a14:m>
                <a:endParaRPr lang="ca-ES" dirty="0">
                  <a:solidFill>
                    <a:srgbClr val="0C2B8E"/>
                  </a:solidFill>
                </a:endParaRPr>
              </a:p>
            </p:txBody>
          </p:sp>
        </mc:Choice>
        <mc:Fallback xmlns="">
          <p:sp>
            <p:nvSpPr>
              <p:cNvPr id="42" name="Retângulo 41">
                <a:extLst>
                  <a:ext uri="{FF2B5EF4-FFF2-40B4-BE49-F238E27FC236}">
                    <a16:creationId xmlns:a16="http://schemas.microsoft.com/office/drawing/2014/main" id="{73E3E941-14DD-4F18-814C-7158E66C4E82}"/>
                  </a:ext>
                </a:extLst>
              </p:cNvPr>
              <p:cNvSpPr>
                <a:spLocks noRot="1" noChangeAspect="1" noMove="1" noResize="1" noEditPoints="1" noAdjustHandles="1" noChangeArrowheads="1" noChangeShapeType="1" noTextEdit="1"/>
              </p:cNvSpPr>
              <p:nvPr/>
            </p:nvSpPr>
            <p:spPr>
              <a:xfrm>
                <a:off x="2030539" y="4465730"/>
                <a:ext cx="1006236" cy="824906"/>
              </a:xfrm>
              <a:prstGeom prst="rect">
                <a:avLst/>
              </a:prstGeom>
              <a:blipFill>
                <a:blip r:embed="rId15"/>
                <a:stretch>
                  <a:fillRect/>
                </a:stretch>
              </a:blipFill>
            </p:spPr>
            <p:txBody>
              <a:bodyPr/>
              <a:lstStyle/>
              <a:p>
                <a:r>
                  <a:rPr lang="ca-ES">
                    <a:noFill/>
                  </a:rPr>
                  <a:t> </a:t>
                </a:r>
              </a:p>
            </p:txBody>
          </p:sp>
        </mc:Fallback>
      </mc:AlternateContent>
      <p:sp>
        <p:nvSpPr>
          <p:cNvPr id="3" name="Oval 2">
            <a:extLst>
              <a:ext uri="{FF2B5EF4-FFF2-40B4-BE49-F238E27FC236}">
                <a16:creationId xmlns:a16="http://schemas.microsoft.com/office/drawing/2014/main" id="{A2ACCD78-9A58-4068-BFD1-7FB116EAD0A1}"/>
              </a:ext>
            </a:extLst>
          </p:cNvPr>
          <p:cNvSpPr/>
          <p:nvPr/>
        </p:nvSpPr>
        <p:spPr>
          <a:xfrm>
            <a:off x="2218173" y="4487787"/>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3" name="Oval 52">
            <a:extLst>
              <a:ext uri="{FF2B5EF4-FFF2-40B4-BE49-F238E27FC236}">
                <a16:creationId xmlns:a16="http://schemas.microsoft.com/office/drawing/2014/main" id="{CC18C2B4-9DC1-4895-BC40-F32F9F537A22}"/>
              </a:ext>
            </a:extLst>
          </p:cNvPr>
          <p:cNvSpPr/>
          <p:nvPr/>
        </p:nvSpPr>
        <p:spPr>
          <a:xfrm>
            <a:off x="2561487" y="4750715"/>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5" name="Oval 54">
            <a:extLst>
              <a:ext uri="{FF2B5EF4-FFF2-40B4-BE49-F238E27FC236}">
                <a16:creationId xmlns:a16="http://schemas.microsoft.com/office/drawing/2014/main" id="{19FEE010-4C3D-4B2B-A4A5-21E1E7C9F64C}"/>
              </a:ext>
            </a:extLst>
          </p:cNvPr>
          <p:cNvSpPr/>
          <p:nvPr/>
        </p:nvSpPr>
        <p:spPr>
          <a:xfrm>
            <a:off x="8649237" y="4413609"/>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6" name="Oval 55">
            <a:extLst>
              <a:ext uri="{FF2B5EF4-FFF2-40B4-BE49-F238E27FC236}">
                <a16:creationId xmlns:a16="http://schemas.microsoft.com/office/drawing/2014/main" id="{0CBF18A2-EF2B-45E3-BD1B-33B3D669EA68}"/>
              </a:ext>
            </a:extLst>
          </p:cNvPr>
          <p:cNvSpPr/>
          <p:nvPr/>
        </p:nvSpPr>
        <p:spPr>
          <a:xfrm>
            <a:off x="8992551" y="465644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7" name="Oval 56">
            <a:extLst>
              <a:ext uri="{FF2B5EF4-FFF2-40B4-BE49-F238E27FC236}">
                <a16:creationId xmlns:a16="http://schemas.microsoft.com/office/drawing/2014/main" id="{AF307618-BBEB-493B-B54A-8842E576F347}"/>
              </a:ext>
            </a:extLst>
          </p:cNvPr>
          <p:cNvSpPr/>
          <p:nvPr/>
        </p:nvSpPr>
        <p:spPr>
          <a:xfrm>
            <a:off x="5001832" y="4512346"/>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8" name="Oval 57">
            <a:extLst>
              <a:ext uri="{FF2B5EF4-FFF2-40B4-BE49-F238E27FC236}">
                <a16:creationId xmlns:a16="http://schemas.microsoft.com/office/drawing/2014/main" id="{7EFBC394-C5F1-413E-B47D-29D213D39C75}"/>
              </a:ext>
            </a:extLst>
          </p:cNvPr>
          <p:cNvSpPr/>
          <p:nvPr/>
        </p:nvSpPr>
        <p:spPr>
          <a:xfrm>
            <a:off x="5345146" y="4755178"/>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9" name="Oval 58">
            <a:extLst>
              <a:ext uri="{FF2B5EF4-FFF2-40B4-BE49-F238E27FC236}">
                <a16:creationId xmlns:a16="http://schemas.microsoft.com/office/drawing/2014/main" id="{9B94DF57-D341-4987-80DD-04FEB9B35E4B}"/>
              </a:ext>
            </a:extLst>
          </p:cNvPr>
          <p:cNvSpPr/>
          <p:nvPr/>
        </p:nvSpPr>
        <p:spPr>
          <a:xfrm>
            <a:off x="2562617" y="5022162"/>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3" name="Oval 62">
            <a:extLst>
              <a:ext uri="{FF2B5EF4-FFF2-40B4-BE49-F238E27FC236}">
                <a16:creationId xmlns:a16="http://schemas.microsoft.com/office/drawing/2014/main" id="{BD2FE7FD-098D-4F87-B9E6-3D90C8EF49AA}"/>
              </a:ext>
            </a:extLst>
          </p:cNvPr>
          <p:cNvSpPr/>
          <p:nvPr/>
        </p:nvSpPr>
        <p:spPr>
          <a:xfrm>
            <a:off x="10989345" y="4630634"/>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4" name="Oval 63">
            <a:extLst>
              <a:ext uri="{FF2B5EF4-FFF2-40B4-BE49-F238E27FC236}">
                <a16:creationId xmlns:a16="http://schemas.microsoft.com/office/drawing/2014/main" id="{49A34D66-26A3-4DA6-B9E4-5CE959900954}"/>
              </a:ext>
            </a:extLst>
          </p:cNvPr>
          <p:cNvSpPr/>
          <p:nvPr/>
        </p:nvSpPr>
        <p:spPr>
          <a:xfrm>
            <a:off x="11332659" y="4873466"/>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7" name="Oval 66">
            <a:extLst>
              <a:ext uri="{FF2B5EF4-FFF2-40B4-BE49-F238E27FC236}">
                <a16:creationId xmlns:a16="http://schemas.microsoft.com/office/drawing/2014/main" id="{376610B6-3B6F-498E-979E-03BF13E70203}"/>
              </a:ext>
            </a:extLst>
          </p:cNvPr>
          <p:cNvSpPr/>
          <p:nvPr/>
        </p:nvSpPr>
        <p:spPr>
          <a:xfrm>
            <a:off x="3043808" y="4507289"/>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8" name="Oval 67">
            <a:extLst>
              <a:ext uri="{FF2B5EF4-FFF2-40B4-BE49-F238E27FC236}">
                <a16:creationId xmlns:a16="http://schemas.microsoft.com/office/drawing/2014/main" id="{BF1C7BB9-BDBB-4A1B-81B3-A7983F0EADE2}"/>
              </a:ext>
            </a:extLst>
          </p:cNvPr>
          <p:cNvSpPr/>
          <p:nvPr/>
        </p:nvSpPr>
        <p:spPr>
          <a:xfrm>
            <a:off x="3738810" y="475012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9" name="Oval 68">
            <a:extLst>
              <a:ext uri="{FF2B5EF4-FFF2-40B4-BE49-F238E27FC236}">
                <a16:creationId xmlns:a16="http://schemas.microsoft.com/office/drawing/2014/main" id="{21E2F0BC-59CF-4358-A745-73E274C2B43F}"/>
              </a:ext>
            </a:extLst>
          </p:cNvPr>
          <p:cNvSpPr/>
          <p:nvPr/>
        </p:nvSpPr>
        <p:spPr>
          <a:xfrm>
            <a:off x="3388252" y="5021568"/>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0" name="Oval 69">
            <a:extLst>
              <a:ext uri="{FF2B5EF4-FFF2-40B4-BE49-F238E27FC236}">
                <a16:creationId xmlns:a16="http://schemas.microsoft.com/office/drawing/2014/main" id="{2775CB08-E35A-42B8-8166-3166CD3B424C}"/>
              </a:ext>
            </a:extLst>
          </p:cNvPr>
          <p:cNvSpPr/>
          <p:nvPr/>
        </p:nvSpPr>
        <p:spPr>
          <a:xfrm>
            <a:off x="5345146" y="503749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8" name="Oval 77">
            <a:extLst>
              <a:ext uri="{FF2B5EF4-FFF2-40B4-BE49-F238E27FC236}">
                <a16:creationId xmlns:a16="http://schemas.microsoft.com/office/drawing/2014/main" id="{12C1098C-2A6C-4AB3-82EF-9DB65FCCF1DD}"/>
              </a:ext>
            </a:extLst>
          </p:cNvPr>
          <p:cNvSpPr/>
          <p:nvPr/>
        </p:nvSpPr>
        <p:spPr>
          <a:xfrm>
            <a:off x="9714007" y="4879235"/>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9" name="Oval 78">
            <a:extLst>
              <a:ext uri="{FF2B5EF4-FFF2-40B4-BE49-F238E27FC236}">
                <a16:creationId xmlns:a16="http://schemas.microsoft.com/office/drawing/2014/main" id="{F42B4A14-86B5-465D-814B-9259503CB181}"/>
              </a:ext>
            </a:extLst>
          </p:cNvPr>
          <p:cNvSpPr/>
          <p:nvPr/>
        </p:nvSpPr>
        <p:spPr>
          <a:xfrm>
            <a:off x="10292743" y="4369723"/>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2" name="CaixaDeTexto 81">
            <a:extLst>
              <a:ext uri="{FF2B5EF4-FFF2-40B4-BE49-F238E27FC236}">
                <a16:creationId xmlns:a16="http://schemas.microsoft.com/office/drawing/2014/main" id="{6F6368A7-1CC1-4C1C-9810-D54AC624E632}"/>
              </a:ext>
            </a:extLst>
          </p:cNvPr>
          <p:cNvSpPr txBox="1"/>
          <p:nvPr/>
        </p:nvSpPr>
        <p:spPr>
          <a:xfrm>
            <a:off x="2496623" y="3099210"/>
            <a:ext cx="3126233" cy="646331"/>
          </a:xfrm>
          <a:prstGeom prst="rect">
            <a:avLst/>
          </a:prstGeom>
          <a:solidFill>
            <a:schemeClr val="accent2">
              <a:lumMod val="20000"/>
              <a:lumOff val="80000"/>
            </a:schemeClr>
          </a:solidFill>
          <a:ln>
            <a:solidFill>
              <a:srgbClr val="F25E4F"/>
            </a:solidFill>
          </a:ln>
        </p:spPr>
        <p:txBody>
          <a:bodyPr wrap="square" rtlCol="0">
            <a:spAutoFit/>
          </a:bodyPr>
          <a:lstStyle/>
          <a:p>
            <a:pPr algn="just"/>
            <a:r>
              <a:rPr lang="ca-ES" dirty="0"/>
              <a:t>Falla </a:t>
            </a:r>
            <a:r>
              <a:rPr lang="ca-ES" dirty="0" err="1"/>
              <a:t>porque</a:t>
            </a:r>
            <a:r>
              <a:rPr lang="ca-ES" dirty="0"/>
              <a:t> el “1” no se </a:t>
            </a:r>
            <a:r>
              <a:rPr lang="ca-ES" dirty="0" err="1"/>
              <a:t>encuentra</a:t>
            </a:r>
            <a:r>
              <a:rPr lang="ca-ES" dirty="0"/>
              <a:t> a la </a:t>
            </a:r>
            <a:r>
              <a:rPr lang="ca-ES" dirty="0" err="1"/>
              <a:t>derecha</a:t>
            </a:r>
            <a:r>
              <a:rPr lang="ca-ES" dirty="0"/>
              <a:t> del “3”</a:t>
            </a:r>
          </a:p>
        </p:txBody>
      </p:sp>
      <p:sp>
        <p:nvSpPr>
          <p:cNvPr id="7" name="Seta: Para Baixo 6">
            <a:extLst>
              <a:ext uri="{FF2B5EF4-FFF2-40B4-BE49-F238E27FC236}">
                <a16:creationId xmlns:a16="http://schemas.microsoft.com/office/drawing/2014/main" id="{AEB0CDF3-29AC-48BD-B310-1A291C121BC3}"/>
              </a:ext>
            </a:extLst>
          </p:cNvPr>
          <p:cNvSpPr/>
          <p:nvPr/>
        </p:nvSpPr>
        <p:spPr>
          <a:xfrm>
            <a:off x="3425188" y="3752837"/>
            <a:ext cx="940193" cy="641935"/>
          </a:xfrm>
          <a:prstGeom prst="downArrow">
            <a:avLst/>
          </a:prstGeom>
          <a:solidFill>
            <a:schemeClr val="accent2">
              <a:lumMod val="20000"/>
              <a:lumOff val="80000"/>
            </a:schemeClr>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3" name="Freeform 18">
            <a:extLst>
              <a:ext uri="{FF2B5EF4-FFF2-40B4-BE49-F238E27FC236}">
                <a16:creationId xmlns:a16="http://schemas.microsoft.com/office/drawing/2014/main" id="{764F304E-85C3-4C89-B2C4-3F670ACD4A88}"/>
              </a:ext>
            </a:extLst>
          </p:cNvPr>
          <p:cNvSpPr>
            <a:spLocks noChangeAspect="1" noEditPoints="1"/>
          </p:cNvSpPr>
          <p:nvPr/>
        </p:nvSpPr>
        <p:spPr bwMode="auto">
          <a:xfrm>
            <a:off x="3570489" y="4587757"/>
            <a:ext cx="538480" cy="539750"/>
          </a:xfrm>
          <a:custGeom>
            <a:avLst/>
            <a:gdLst>
              <a:gd name="T0" fmla="*/ 112 w 168"/>
              <a:gd name="T1" fmla="*/ 84 h 168"/>
              <a:gd name="T2" fmla="*/ 160 w 168"/>
              <a:gd name="T3" fmla="*/ 36 h 168"/>
              <a:gd name="T4" fmla="*/ 160 w 168"/>
              <a:gd name="T5" fmla="*/ 8 h 168"/>
              <a:gd name="T6" fmla="*/ 132 w 168"/>
              <a:gd name="T7" fmla="*/ 8 h 168"/>
              <a:gd name="T8" fmla="*/ 84 w 168"/>
              <a:gd name="T9" fmla="*/ 56 h 168"/>
              <a:gd name="T10" fmla="*/ 36 w 168"/>
              <a:gd name="T11" fmla="*/ 8 h 168"/>
              <a:gd name="T12" fmla="*/ 8 w 168"/>
              <a:gd name="T13" fmla="*/ 8 h 168"/>
              <a:gd name="T14" fmla="*/ 8 w 168"/>
              <a:gd name="T15" fmla="*/ 36 h 168"/>
              <a:gd name="T16" fmla="*/ 56 w 168"/>
              <a:gd name="T17" fmla="*/ 84 h 168"/>
              <a:gd name="T18" fmla="*/ 8 w 168"/>
              <a:gd name="T19" fmla="*/ 132 h 168"/>
              <a:gd name="T20" fmla="*/ 8 w 168"/>
              <a:gd name="T21" fmla="*/ 160 h 168"/>
              <a:gd name="T22" fmla="*/ 36 w 168"/>
              <a:gd name="T23" fmla="*/ 160 h 168"/>
              <a:gd name="T24" fmla="*/ 84 w 168"/>
              <a:gd name="T25" fmla="*/ 112 h 168"/>
              <a:gd name="T26" fmla="*/ 132 w 168"/>
              <a:gd name="T27" fmla="*/ 160 h 168"/>
              <a:gd name="T28" fmla="*/ 160 w 168"/>
              <a:gd name="T29" fmla="*/ 160 h 168"/>
              <a:gd name="T30" fmla="*/ 160 w 168"/>
              <a:gd name="T31" fmla="*/ 132 h 168"/>
              <a:gd name="T32" fmla="*/ 112 w 168"/>
              <a:gd name="T33" fmla="*/ 84 h 168"/>
              <a:gd name="T34" fmla="*/ 151 w 168"/>
              <a:gd name="T35" fmla="*/ 151 h 168"/>
              <a:gd name="T36" fmla="*/ 140 w 168"/>
              <a:gd name="T37" fmla="*/ 151 h 168"/>
              <a:gd name="T38" fmla="*/ 84 w 168"/>
              <a:gd name="T39" fmla="*/ 95 h 168"/>
              <a:gd name="T40" fmla="*/ 28 w 168"/>
              <a:gd name="T41" fmla="*/ 151 h 168"/>
              <a:gd name="T42" fmla="*/ 17 w 168"/>
              <a:gd name="T43" fmla="*/ 151 h 168"/>
              <a:gd name="T44" fmla="*/ 17 w 168"/>
              <a:gd name="T45" fmla="*/ 140 h 168"/>
              <a:gd name="T46" fmla="*/ 73 w 168"/>
              <a:gd name="T47" fmla="*/ 84 h 168"/>
              <a:gd name="T48" fmla="*/ 17 w 168"/>
              <a:gd name="T49" fmla="*/ 28 h 168"/>
              <a:gd name="T50" fmla="*/ 17 w 168"/>
              <a:gd name="T51" fmla="*/ 16 h 168"/>
              <a:gd name="T52" fmla="*/ 28 w 168"/>
              <a:gd name="T53" fmla="*/ 16 h 168"/>
              <a:gd name="T54" fmla="*/ 84 w 168"/>
              <a:gd name="T55" fmla="*/ 73 h 168"/>
              <a:gd name="T56" fmla="*/ 140 w 168"/>
              <a:gd name="T57" fmla="*/ 17 h 168"/>
              <a:gd name="T58" fmla="*/ 151 w 168"/>
              <a:gd name="T59" fmla="*/ 17 h 168"/>
              <a:gd name="T60" fmla="*/ 151 w 168"/>
              <a:gd name="T61" fmla="*/ 28 h 168"/>
              <a:gd name="T62" fmla="*/ 95 w 168"/>
              <a:gd name="T63" fmla="*/ 84 h 168"/>
              <a:gd name="T64" fmla="*/ 151 w 168"/>
              <a:gd name="T65" fmla="*/ 140 h 168"/>
              <a:gd name="T66" fmla="*/ 151 w 168"/>
              <a:gd name="T67" fmla="*/ 15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68">
                <a:moveTo>
                  <a:pt x="112" y="84"/>
                </a:moveTo>
                <a:cubicBezTo>
                  <a:pt x="160" y="36"/>
                  <a:pt x="160" y="36"/>
                  <a:pt x="160" y="36"/>
                </a:cubicBezTo>
                <a:cubicBezTo>
                  <a:pt x="168" y="29"/>
                  <a:pt x="168" y="16"/>
                  <a:pt x="160" y="8"/>
                </a:cubicBezTo>
                <a:cubicBezTo>
                  <a:pt x="152" y="0"/>
                  <a:pt x="139" y="0"/>
                  <a:pt x="132" y="8"/>
                </a:cubicBezTo>
                <a:cubicBezTo>
                  <a:pt x="84" y="56"/>
                  <a:pt x="84" y="56"/>
                  <a:pt x="84" y="56"/>
                </a:cubicBezTo>
                <a:cubicBezTo>
                  <a:pt x="36" y="8"/>
                  <a:pt x="36" y="8"/>
                  <a:pt x="36" y="8"/>
                </a:cubicBezTo>
                <a:cubicBezTo>
                  <a:pt x="29" y="0"/>
                  <a:pt x="16" y="0"/>
                  <a:pt x="8" y="8"/>
                </a:cubicBezTo>
                <a:cubicBezTo>
                  <a:pt x="0" y="16"/>
                  <a:pt x="0" y="28"/>
                  <a:pt x="8" y="36"/>
                </a:cubicBezTo>
                <a:cubicBezTo>
                  <a:pt x="56" y="84"/>
                  <a:pt x="56" y="84"/>
                  <a:pt x="56" y="84"/>
                </a:cubicBezTo>
                <a:cubicBezTo>
                  <a:pt x="8" y="132"/>
                  <a:pt x="8" y="132"/>
                  <a:pt x="8" y="132"/>
                </a:cubicBezTo>
                <a:cubicBezTo>
                  <a:pt x="0" y="139"/>
                  <a:pt x="0" y="152"/>
                  <a:pt x="8" y="160"/>
                </a:cubicBezTo>
                <a:cubicBezTo>
                  <a:pt x="16" y="168"/>
                  <a:pt x="29" y="168"/>
                  <a:pt x="36" y="160"/>
                </a:cubicBezTo>
                <a:cubicBezTo>
                  <a:pt x="84" y="112"/>
                  <a:pt x="84" y="112"/>
                  <a:pt x="84" y="112"/>
                </a:cubicBezTo>
                <a:cubicBezTo>
                  <a:pt x="132" y="160"/>
                  <a:pt x="132" y="160"/>
                  <a:pt x="132" y="160"/>
                </a:cubicBezTo>
                <a:cubicBezTo>
                  <a:pt x="139" y="168"/>
                  <a:pt x="152" y="168"/>
                  <a:pt x="160" y="160"/>
                </a:cubicBezTo>
                <a:cubicBezTo>
                  <a:pt x="168" y="152"/>
                  <a:pt x="168" y="139"/>
                  <a:pt x="160" y="132"/>
                </a:cubicBezTo>
                <a:lnTo>
                  <a:pt x="112" y="84"/>
                </a:lnTo>
                <a:close/>
                <a:moveTo>
                  <a:pt x="151" y="151"/>
                </a:moveTo>
                <a:cubicBezTo>
                  <a:pt x="148" y="154"/>
                  <a:pt x="143" y="154"/>
                  <a:pt x="140" y="151"/>
                </a:cubicBezTo>
                <a:cubicBezTo>
                  <a:pt x="84" y="95"/>
                  <a:pt x="84" y="95"/>
                  <a:pt x="84" y="95"/>
                </a:cubicBezTo>
                <a:cubicBezTo>
                  <a:pt x="28" y="151"/>
                  <a:pt x="28" y="151"/>
                  <a:pt x="28" y="151"/>
                </a:cubicBezTo>
                <a:cubicBezTo>
                  <a:pt x="25" y="154"/>
                  <a:pt x="20" y="154"/>
                  <a:pt x="17" y="151"/>
                </a:cubicBezTo>
                <a:cubicBezTo>
                  <a:pt x="14" y="148"/>
                  <a:pt x="14" y="143"/>
                  <a:pt x="17" y="140"/>
                </a:cubicBezTo>
                <a:cubicBezTo>
                  <a:pt x="73" y="84"/>
                  <a:pt x="73" y="84"/>
                  <a:pt x="73" y="84"/>
                </a:cubicBezTo>
                <a:cubicBezTo>
                  <a:pt x="17" y="28"/>
                  <a:pt x="17" y="28"/>
                  <a:pt x="17" y="28"/>
                </a:cubicBezTo>
                <a:cubicBezTo>
                  <a:pt x="13" y="25"/>
                  <a:pt x="13" y="20"/>
                  <a:pt x="17" y="16"/>
                </a:cubicBezTo>
                <a:cubicBezTo>
                  <a:pt x="20" y="13"/>
                  <a:pt x="25" y="13"/>
                  <a:pt x="28" y="16"/>
                </a:cubicBezTo>
                <a:cubicBezTo>
                  <a:pt x="84" y="73"/>
                  <a:pt x="84" y="73"/>
                  <a:pt x="84" y="73"/>
                </a:cubicBezTo>
                <a:cubicBezTo>
                  <a:pt x="140" y="17"/>
                  <a:pt x="140" y="17"/>
                  <a:pt x="140" y="17"/>
                </a:cubicBezTo>
                <a:cubicBezTo>
                  <a:pt x="143" y="13"/>
                  <a:pt x="148" y="13"/>
                  <a:pt x="151" y="17"/>
                </a:cubicBezTo>
                <a:cubicBezTo>
                  <a:pt x="155" y="20"/>
                  <a:pt x="155" y="25"/>
                  <a:pt x="151" y="28"/>
                </a:cubicBezTo>
                <a:cubicBezTo>
                  <a:pt x="95" y="84"/>
                  <a:pt x="95" y="84"/>
                  <a:pt x="95" y="84"/>
                </a:cubicBezTo>
                <a:cubicBezTo>
                  <a:pt x="151" y="140"/>
                  <a:pt x="151" y="140"/>
                  <a:pt x="151" y="140"/>
                </a:cubicBezTo>
                <a:cubicBezTo>
                  <a:pt x="155" y="143"/>
                  <a:pt x="155" y="148"/>
                  <a:pt x="151" y="151"/>
                </a:cubicBezTo>
                <a:close/>
              </a:path>
            </a:pathLst>
          </a:custGeom>
          <a:solidFill>
            <a:srgbClr val="DB5A4B"/>
          </a:solidFill>
          <a:ln>
            <a:noFill/>
          </a:ln>
        </p:spPr>
        <p:txBody>
          <a:bodyPr vert="horz" wrap="square" lIns="91440" tIns="45720" rIns="91440" bIns="45720" numCol="1" anchor="t" anchorCtr="0" compatLnSpc="1">
            <a:prstTxWarp prst="textNoShape">
              <a:avLst/>
            </a:prstTxWarp>
          </a:bodyPr>
          <a:lstStyle/>
          <a:p>
            <a:endParaRPr lang="ca-ES" dirty="0"/>
          </a:p>
        </p:txBody>
      </p:sp>
      <p:sp>
        <p:nvSpPr>
          <p:cNvPr id="60" name="Retângulo 36">
            <a:extLst>
              <a:ext uri="{FF2B5EF4-FFF2-40B4-BE49-F238E27FC236}">
                <a16:creationId xmlns:a16="http://schemas.microsoft.com/office/drawing/2014/main" id="{D4F9ECD9-677A-44DB-BDFD-248A6A55610D}"/>
              </a:ext>
            </a:extLst>
          </p:cNvPr>
          <p:cNvSpPr/>
          <p:nvPr/>
        </p:nvSpPr>
        <p:spPr>
          <a:xfrm>
            <a:off x="2148856" y="5683160"/>
            <a:ext cx="9777070" cy="1085206"/>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tângulo 37">
            <a:extLst>
              <a:ext uri="{FF2B5EF4-FFF2-40B4-BE49-F238E27FC236}">
                <a16:creationId xmlns:a16="http://schemas.microsoft.com/office/drawing/2014/main" id="{107B4932-2950-4067-9E0B-E94DF7512CAA}"/>
              </a:ext>
            </a:extLst>
          </p:cNvPr>
          <p:cNvSpPr/>
          <p:nvPr/>
        </p:nvSpPr>
        <p:spPr>
          <a:xfrm>
            <a:off x="2237122" y="5706861"/>
            <a:ext cx="9459316" cy="769441"/>
          </a:xfrm>
          <a:prstGeom prst="rect">
            <a:avLst/>
          </a:prstGeom>
        </p:spPr>
        <p:txBody>
          <a:bodyPr wrap="square">
            <a:spAutoFit/>
          </a:bodyPr>
          <a:lstStyle/>
          <a:p>
            <a:pPr algn="just">
              <a:spcAft>
                <a:spcPts val="1200"/>
              </a:spcAft>
              <a:buClr>
                <a:srgbClr val="F25E4F"/>
              </a:buClr>
              <a:buSzPct val="120000"/>
            </a:pPr>
            <a:r>
              <a:rPr lang="ca-ES" sz="2400" b="1" dirty="0" err="1">
                <a:solidFill>
                  <a:srgbClr val="F25E4F"/>
                </a:solidFill>
              </a:rPr>
              <a:t>Observación</a:t>
            </a:r>
            <a:r>
              <a:rPr lang="ca-ES" sz="2400" b="1" dirty="0">
                <a:solidFill>
                  <a:srgbClr val="F25E4F"/>
                </a:solidFill>
              </a:rPr>
              <a:t> - </a:t>
            </a:r>
            <a:r>
              <a:rPr lang="ca-ES" sz="2000" dirty="0">
                <a:solidFill>
                  <a:sysClr val="windowText" lastClr="000000"/>
                </a:solidFill>
              </a:rPr>
              <a:t>Una fila </a:t>
            </a:r>
            <a:r>
              <a:rPr lang="ca-ES" sz="2000" b="1" dirty="0">
                <a:solidFill>
                  <a:sysClr val="windowText" lastClr="000000"/>
                </a:solidFill>
              </a:rPr>
              <a:t>distinta de cero</a:t>
            </a:r>
            <a:r>
              <a:rPr lang="ca-ES" sz="2000" dirty="0">
                <a:solidFill>
                  <a:sysClr val="windowText" lastClr="000000"/>
                </a:solidFill>
              </a:rPr>
              <a:t> significa una fila que </a:t>
            </a:r>
            <a:r>
              <a:rPr lang="ca-ES" sz="2000" i="1" u="sng" dirty="0" err="1">
                <a:solidFill>
                  <a:sysClr val="windowText" lastClr="000000"/>
                </a:solidFill>
              </a:rPr>
              <a:t>contiene</a:t>
            </a:r>
            <a:r>
              <a:rPr lang="ca-ES" sz="2000" i="1" u="sng" dirty="0">
                <a:solidFill>
                  <a:sysClr val="windowText" lastClr="000000"/>
                </a:solidFill>
              </a:rPr>
              <a:t> al </a:t>
            </a:r>
            <a:r>
              <a:rPr lang="ca-ES" sz="2000" i="1" u="sng" dirty="0" err="1">
                <a:solidFill>
                  <a:sysClr val="windowText" lastClr="000000"/>
                </a:solidFill>
              </a:rPr>
              <a:t>menos</a:t>
            </a:r>
            <a:r>
              <a:rPr lang="ca-ES" sz="2000" i="1" u="sng" dirty="0">
                <a:solidFill>
                  <a:sysClr val="windowText" lastClr="000000"/>
                </a:solidFill>
              </a:rPr>
              <a:t> una entrada distinta de cero</a:t>
            </a:r>
            <a:r>
              <a:rPr lang="ca-ES" sz="2000" dirty="0">
                <a:solidFill>
                  <a:sysClr val="windowText" lastClr="000000"/>
                </a:solidFill>
              </a:rPr>
              <a:t>; </a:t>
            </a:r>
            <a:endParaRPr lang="ca-ES" sz="2400" dirty="0">
              <a:solidFill>
                <a:sysClr val="windowText" lastClr="000000"/>
              </a:solidFill>
            </a:endParaRPr>
          </a:p>
        </p:txBody>
      </p:sp>
      <p:sp>
        <p:nvSpPr>
          <p:cNvPr id="62" name="Retângulo 38">
            <a:extLst>
              <a:ext uri="{FF2B5EF4-FFF2-40B4-BE49-F238E27FC236}">
                <a16:creationId xmlns:a16="http://schemas.microsoft.com/office/drawing/2014/main" id="{2BC6019F-D17D-42E0-8B84-948FE739BCFB}"/>
              </a:ext>
            </a:extLst>
          </p:cNvPr>
          <p:cNvSpPr/>
          <p:nvPr/>
        </p:nvSpPr>
        <p:spPr>
          <a:xfrm>
            <a:off x="2210086" y="6388394"/>
            <a:ext cx="9715835" cy="400110"/>
          </a:xfrm>
          <a:prstGeom prst="rect">
            <a:avLst/>
          </a:prstGeom>
        </p:spPr>
        <p:txBody>
          <a:bodyPr wrap="square">
            <a:spAutoFit/>
          </a:bodyPr>
          <a:lstStyle/>
          <a:p>
            <a:pPr algn="just">
              <a:spcAft>
                <a:spcPts val="1200"/>
              </a:spcAft>
              <a:buClr>
                <a:srgbClr val="F25E4F"/>
              </a:buClr>
              <a:buSzPct val="120000"/>
            </a:pPr>
            <a:r>
              <a:rPr lang="ca-ES" sz="2000" dirty="0">
                <a:solidFill>
                  <a:sysClr val="windowText" lastClr="000000"/>
                </a:solidFill>
              </a:rPr>
              <a:t>La </a:t>
            </a:r>
            <a:r>
              <a:rPr lang="ca-ES" sz="2000" b="1" dirty="0">
                <a:solidFill>
                  <a:sysClr val="windowText" lastClr="000000"/>
                </a:solidFill>
              </a:rPr>
              <a:t>entrada principal</a:t>
            </a:r>
            <a:r>
              <a:rPr lang="it-IT" sz="2000" dirty="0">
                <a:solidFill>
                  <a:sysClr val="windowText" lastClr="000000"/>
                </a:solidFill>
              </a:rPr>
              <a:t> hace referencia a</a:t>
            </a:r>
            <a:r>
              <a:rPr lang="ca-ES" sz="2000" dirty="0">
                <a:solidFill>
                  <a:sysClr val="windowText" lastClr="000000"/>
                </a:solidFill>
              </a:rPr>
              <a:t> la </a:t>
            </a:r>
            <a:r>
              <a:rPr lang="ca-ES" sz="2000" u="sng" dirty="0">
                <a:solidFill>
                  <a:sysClr val="windowText" lastClr="000000"/>
                </a:solidFill>
              </a:rPr>
              <a:t>entrada </a:t>
            </a:r>
            <a:r>
              <a:rPr lang="ca-ES" sz="2000" i="1" u="sng" dirty="0">
                <a:solidFill>
                  <a:sysClr val="windowText" lastClr="000000"/>
                </a:solidFill>
              </a:rPr>
              <a:t>distinta de cero situada </a:t>
            </a:r>
            <a:r>
              <a:rPr lang="ca-ES" sz="2000" i="1" u="sng" dirty="0" err="1">
                <a:solidFill>
                  <a:sysClr val="windowText" lastClr="000000"/>
                </a:solidFill>
              </a:rPr>
              <a:t>más</a:t>
            </a:r>
            <a:r>
              <a:rPr lang="ca-ES" sz="2000" i="1" u="sng" dirty="0">
                <a:solidFill>
                  <a:sysClr val="windowText" lastClr="000000"/>
                </a:solidFill>
              </a:rPr>
              <a:t> a la </a:t>
            </a:r>
            <a:r>
              <a:rPr lang="ca-ES" sz="2000" i="1" u="sng" dirty="0" err="1">
                <a:solidFill>
                  <a:sysClr val="windowText" lastClr="000000"/>
                </a:solidFill>
              </a:rPr>
              <a:t>izquierda</a:t>
            </a:r>
            <a:r>
              <a:rPr lang="ca-ES" sz="2000" i="1" u="sng" dirty="0">
                <a:solidFill>
                  <a:sysClr val="windowText" lastClr="000000"/>
                </a:solidFill>
              </a:rPr>
              <a:t>.</a:t>
            </a:r>
            <a:endParaRPr lang="ca-ES" sz="2000" b="1" dirty="0">
              <a:solidFill>
                <a:sysClr val="windowText" lastClr="000000"/>
              </a:solidFill>
            </a:endParaRPr>
          </a:p>
        </p:txBody>
      </p:sp>
    </p:spTree>
    <p:extLst>
      <p:ext uri="{BB962C8B-B14F-4D97-AF65-F5344CB8AC3E}">
        <p14:creationId xmlns:p14="http://schemas.microsoft.com/office/powerpoint/2010/main" val="41981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1000"/>
                                        <p:tgtEl>
                                          <p:spTgt spid="4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animEffect transition="in" filter="fade">
                                      <p:cBhvr>
                                        <p:cTn id="11" dur="1750"/>
                                        <p:tgtEl>
                                          <p:spTgt spid="4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500"/>
                                        <p:tgtEl>
                                          <p:spTgt spid="7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500"/>
                                        <p:tgtEl>
                                          <p:spTgt spid="7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fade">
                                      <p:cBhvr>
                                        <p:cTn id="62" dur="500"/>
                                        <p:tgtEl>
                                          <p:spTgt spid="7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fade">
                                      <p:cBhvr>
                                        <p:cTn id="67" dur="1000"/>
                                        <p:tgtEl>
                                          <p:spTgt spid="8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fade">
                                      <p:cBhvr>
                                        <p:cTn id="70" dur="1000"/>
                                        <p:tgtEl>
                                          <p:spTgt spid="8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1000"/>
                                        <p:tgtEl>
                                          <p:spTgt spid="82"/>
                                        </p:tgtEl>
                                      </p:cBhvr>
                                    </p:animEffect>
                                  </p:childTnLst>
                                </p:cTn>
                              </p:par>
                              <p:par>
                                <p:cTn id="76" presetID="22" presetClass="entr" presetSubtype="1" fill="hold" grpId="0" nodeType="withEffect">
                                  <p:stCondLst>
                                    <p:cond delay="500"/>
                                  </p:stCondLst>
                                  <p:childTnLst>
                                    <p:set>
                                      <p:cBhvr>
                                        <p:cTn id="77" dur="1" fill="hold">
                                          <p:stCondLst>
                                            <p:cond delay="0"/>
                                          </p:stCondLst>
                                        </p:cTn>
                                        <p:tgtEl>
                                          <p:spTgt spid="7"/>
                                        </p:tgtEl>
                                        <p:attrNameLst>
                                          <p:attrName>style.visibility</p:attrName>
                                        </p:attrNameLst>
                                      </p:cBhvr>
                                      <p:to>
                                        <p:strVal val="visible"/>
                                      </p:to>
                                    </p:set>
                                    <p:animEffect transition="in" filter="wipe(up)">
                                      <p:cBhvr>
                                        <p:cTn id="78" dur="1000"/>
                                        <p:tgtEl>
                                          <p:spTgt spid="7"/>
                                        </p:tgtEl>
                                      </p:cBhvr>
                                    </p:animEffect>
                                  </p:childTnLst>
                                </p:cTn>
                              </p:par>
                            </p:childTnLst>
                          </p:cTn>
                        </p:par>
                        <p:par>
                          <p:cTn id="79" fill="hold">
                            <p:stCondLst>
                              <p:cond delay="1500"/>
                            </p:stCondLst>
                            <p:childTnLst>
                              <p:par>
                                <p:cTn id="80" presetID="10" presetClass="entr" presetSubtype="0" fill="hold" grpId="0" nodeType="afterEffect">
                                  <p:stCondLst>
                                    <p:cond delay="0"/>
                                  </p:stCondLst>
                                  <p:childTnLst>
                                    <p:set>
                                      <p:cBhvr>
                                        <p:cTn id="81" dur="1" fill="hold">
                                          <p:stCondLst>
                                            <p:cond delay="0"/>
                                          </p:stCondLst>
                                        </p:cTn>
                                        <p:tgtEl>
                                          <p:spTgt spid="83"/>
                                        </p:tgtEl>
                                        <p:attrNameLst>
                                          <p:attrName>style.visibility</p:attrName>
                                        </p:attrNameLst>
                                      </p:cBhvr>
                                      <p:to>
                                        <p:strVal val="visible"/>
                                      </p:to>
                                    </p:set>
                                    <p:animEffect transition="in" filter="fade">
                                      <p:cBhvr>
                                        <p:cTn id="8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80" grpId="0" animBg="1"/>
      <p:bldP spid="81" grpId="0" animBg="1"/>
      <p:bldP spid="54" grpId="0" animBg="1"/>
      <p:bldP spid="3" grpId="0" animBg="1"/>
      <p:bldP spid="53" grpId="0" animBg="1"/>
      <p:bldP spid="55" grpId="0" animBg="1"/>
      <p:bldP spid="56" grpId="0" animBg="1"/>
      <p:bldP spid="57" grpId="0" animBg="1"/>
      <p:bldP spid="58" grpId="0" animBg="1"/>
      <p:bldP spid="59" grpId="0" animBg="1"/>
      <p:bldP spid="63" grpId="0" animBg="1"/>
      <p:bldP spid="64" grpId="0" animBg="1"/>
      <p:bldP spid="67" grpId="0" animBg="1"/>
      <p:bldP spid="68" grpId="0" animBg="1"/>
      <p:bldP spid="69" grpId="0" animBg="1"/>
      <p:bldP spid="70" grpId="0" animBg="1"/>
      <p:bldP spid="78" grpId="0" animBg="1"/>
      <p:bldP spid="79" grpId="0" animBg="1"/>
      <p:bldP spid="82" grpId="0" animBg="1"/>
      <p:bldP spid="7" grpId="0" animBg="1"/>
      <p:bldP spid="8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31" name="Retângulo 30">
            <a:extLst>
              <a:ext uri="{FF2B5EF4-FFF2-40B4-BE49-F238E27FC236}">
                <a16:creationId xmlns:a16="http://schemas.microsoft.com/office/drawing/2014/main" id="{429C054B-382C-4CFF-B89A-1C2E5AFCE3F6}"/>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tângulo 35">
            <a:extLst>
              <a:ext uri="{FF2B5EF4-FFF2-40B4-BE49-F238E27FC236}">
                <a16:creationId xmlns:a16="http://schemas.microsoft.com/office/drawing/2014/main" id="{31B89273-F071-4097-A17C-E1A883AB0EAF}"/>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Imagem 36">
            <a:extLst>
              <a:ext uri="{FF2B5EF4-FFF2-40B4-BE49-F238E27FC236}">
                <a16:creationId xmlns:a16="http://schemas.microsoft.com/office/drawing/2014/main" id="{22DF1BAF-5A8A-41C9-A530-A100E6B27BD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38" name="Conexão reta 37">
            <a:extLst>
              <a:ext uri="{FF2B5EF4-FFF2-40B4-BE49-F238E27FC236}">
                <a16:creationId xmlns:a16="http://schemas.microsoft.com/office/drawing/2014/main" id="{D21716BC-C9BB-481B-AF9F-27878A872CD1}"/>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2E8A1205-C836-4249-ADB4-49B90F8DCB89}"/>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40" name="Retângulo: Cantos Arredondados 39">
            <a:hlinkClick r:id="rId5" action="ppaction://hlinksldjump"/>
            <a:extLst>
              <a:ext uri="{FF2B5EF4-FFF2-40B4-BE49-F238E27FC236}">
                <a16:creationId xmlns:a16="http://schemas.microsoft.com/office/drawing/2014/main" id="{BB826678-5728-4664-8AA0-40F1B156271B}"/>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a:solidFill>
                  <a:schemeClr val="tx1"/>
                </a:solidFill>
              </a:rPr>
              <a:t>¡Inténtelo!</a:t>
            </a:r>
          </a:p>
        </p:txBody>
      </p:sp>
      <p:sp>
        <p:nvSpPr>
          <p:cNvPr id="41" name="Retângulo 40">
            <a:extLst>
              <a:ext uri="{FF2B5EF4-FFF2-40B4-BE49-F238E27FC236}">
                <a16:creationId xmlns:a16="http://schemas.microsoft.com/office/drawing/2014/main" id="{45D89ED8-B456-4A7B-8024-36ADE950A100}"/>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es-ES" sz="2800" b="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 13</a:t>
            </a:r>
          </a:p>
        </p:txBody>
      </p:sp>
      <p:sp>
        <p:nvSpPr>
          <p:cNvPr id="14" name="Retângulo: Cantos Arredondados 13">
            <a:hlinkClick r:id="rId6" action="ppaction://hlinksldjump"/>
            <a:extLst>
              <a:ext uri="{FF2B5EF4-FFF2-40B4-BE49-F238E27FC236}">
                <a16:creationId xmlns:a16="http://schemas.microsoft.com/office/drawing/2014/main" id="{06C1FE17-85E4-4556-8BE0-9293ADAB8FEA}"/>
              </a:ext>
            </a:extLst>
          </p:cNvPr>
          <p:cNvSpPr/>
          <p:nvPr/>
        </p:nvSpPr>
        <p:spPr>
          <a:xfrm>
            <a:off x="36000" y="423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4. </a:t>
            </a:r>
            <a:r>
              <a:rPr lang="es-ES" b="1">
                <a:solidFill>
                  <a:schemeClr val="tx1"/>
                </a:solidFill>
              </a:rPr>
              <a:t>Algoritmo de Reducción por Filas</a:t>
            </a:r>
          </a:p>
        </p:txBody>
      </p:sp>
      <p:sp>
        <p:nvSpPr>
          <p:cNvPr id="15" name="Retângulo: Cantos Arredondados 14">
            <a:hlinkClick r:id="rId7" action="ppaction://hlinksldjump"/>
            <a:extLst>
              <a:ext uri="{FF2B5EF4-FFF2-40B4-BE49-F238E27FC236}">
                <a16:creationId xmlns:a16="http://schemas.microsoft.com/office/drawing/2014/main" id="{29AA353E-76FA-4B5A-BFF9-A0AA433BCA21}"/>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1. </a:t>
            </a:r>
            <a:r>
              <a:rPr lang="es-ES" b="1">
                <a:solidFill>
                  <a:schemeClr val="tx1"/>
                </a:solidFill>
              </a:rPr>
              <a:t>Matriz Escalonada y Rango</a:t>
            </a:r>
          </a:p>
        </p:txBody>
      </p:sp>
      <p:sp>
        <p:nvSpPr>
          <p:cNvPr id="17" name="Retângulo: Cantos Arredondados 16">
            <a:hlinkClick r:id="rId8" action="ppaction://hlinksldjump"/>
            <a:extLst>
              <a:ext uri="{FF2B5EF4-FFF2-40B4-BE49-F238E27FC236}">
                <a16:creationId xmlns:a16="http://schemas.microsoft.com/office/drawing/2014/main" id="{3D45037E-D00D-41E0-A47A-F334822EA81C}"/>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3. </a:t>
            </a:r>
            <a:r>
              <a:rPr lang="es-ES" b="1">
                <a:solidFill>
                  <a:schemeClr val="tx1"/>
                </a:solidFill>
              </a:rPr>
              <a:t>Posiciones y Columnas Pivote</a:t>
            </a:r>
          </a:p>
        </p:txBody>
      </p:sp>
      <p:sp>
        <p:nvSpPr>
          <p:cNvPr id="89" name="Retângulo 88">
            <a:extLst>
              <a:ext uri="{FF2B5EF4-FFF2-40B4-BE49-F238E27FC236}">
                <a16:creationId xmlns:a16="http://schemas.microsoft.com/office/drawing/2014/main" id="{7459584E-E4A8-476C-BD81-9F920ECFF624}"/>
              </a:ext>
            </a:extLst>
          </p:cNvPr>
          <p:cNvSpPr/>
          <p:nvPr/>
        </p:nvSpPr>
        <p:spPr>
          <a:xfrm>
            <a:off x="2118515" y="3477402"/>
            <a:ext cx="5759195" cy="916123"/>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90" name="Retângulo 89">
            <a:extLst>
              <a:ext uri="{FF2B5EF4-FFF2-40B4-BE49-F238E27FC236}">
                <a16:creationId xmlns:a16="http://schemas.microsoft.com/office/drawing/2014/main" id="{3E03291A-74C7-4D36-8379-E36142011028}"/>
              </a:ext>
            </a:extLst>
          </p:cNvPr>
          <p:cNvSpPr/>
          <p:nvPr/>
        </p:nvSpPr>
        <p:spPr>
          <a:xfrm>
            <a:off x="2101874" y="3415661"/>
            <a:ext cx="5806177" cy="1015663"/>
          </a:xfrm>
          <a:prstGeom prst="rect">
            <a:avLst/>
          </a:prstGeom>
        </p:spPr>
        <p:txBody>
          <a:bodyPr wrap="square">
            <a:spAutoFit/>
          </a:bodyPr>
          <a:lstStyle/>
          <a:p>
            <a:pPr algn="just">
              <a:spcAft>
                <a:spcPts val="1200"/>
              </a:spcAft>
              <a:buClr>
                <a:srgbClr val="F25E4F"/>
              </a:buClr>
              <a:buSzPct val="120000"/>
            </a:pPr>
            <a:r>
              <a:rPr lang="es-ES" sz="2000">
                <a:solidFill>
                  <a:sysClr val="windowText" lastClr="000000"/>
                </a:solidFill>
              </a:rPr>
              <a:t>Como queremos la </a:t>
            </a:r>
            <a:r>
              <a:rPr lang="es-ES" sz="2000" b="1">
                <a:solidFill>
                  <a:sysClr val="windowText" lastClr="000000"/>
                </a:solidFill>
              </a:rPr>
              <a:t>forma escalonada reducida</a:t>
            </a:r>
            <a:r>
              <a:rPr lang="es-ES" sz="2000">
                <a:solidFill>
                  <a:sysClr val="windowText" lastClr="000000"/>
                </a:solidFill>
              </a:rPr>
              <a:t>, tenemos que definir el </a:t>
            </a:r>
            <a:r>
              <a:rPr lang="es-ES" sz="2000" b="1">
                <a:solidFill>
                  <a:sysClr val="windowText" lastClr="000000"/>
                </a:solidFill>
              </a:rPr>
              <a:t>quinto paso</a:t>
            </a:r>
            <a:r>
              <a:rPr lang="es-ES" sz="2000">
                <a:solidFill>
                  <a:sysClr val="windowText" lastClr="000000"/>
                </a:solidFill>
              </a:rPr>
              <a:t>, </a:t>
            </a:r>
            <a:r>
              <a:rPr lang="es-ES" sz="2000" i="1" u="sng">
                <a:solidFill>
                  <a:sysClr val="windowText" lastClr="000000"/>
                </a:solidFill>
              </a:rPr>
              <a:t>repitiéndolo las veces que sea necesario</a:t>
            </a:r>
            <a:r>
              <a:rPr lang="es-ES" sz="2000">
                <a:solidFill>
                  <a:sysClr val="windowText" lastClr="000000"/>
                </a:solidFill>
              </a:rPr>
              <a:t>.</a:t>
            </a:r>
            <a:endParaRPr lang="es-ES" sz="2400">
              <a:solidFill>
                <a:sysClr val="windowText" lastClr="000000"/>
              </a:solidFill>
            </a:endParaRPr>
          </a:p>
        </p:txBody>
      </p:sp>
      <p:sp>
        <p:nvSpPr>
          <p:cNvPr id="91" name="Retângulo: Cantos Arredondados 90">
            <a:extLst>
              <a:ext uri="{FF2B5EF4-FFF2-40B4-BE49-F238E27FC236}">
                <a16:creationId xmlns:a16="http://schemas.microsoft.com/office/drawing/2014/main" id="{C17812AC-82BA-4BBB-ACC2-95DB2340EE72}"/>
              </a:ext>
            </a:extLst>
          </p:cNvPr>
          <p:cNvSpPr/>
          <p:nvPr/>
        </p:nvSpPr>
        <p:spPr>
          <a:xfrm>
            <a:off x="2073796" y="4438613"/>
            <a:ext cx="5847365" cy="2082767"/>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2400">
              <a:solidFill>
                <a:sysClr val="windowText" lastClr="000000"/>
              </a:solidFill>
            </a:endParaRPr>
          </a:p>
        </p:txBody>
      </p:sp>
      <p:sp>
        <p:nvSpPr>
          <p:cNvPr id="92" name="Retângulo 91">
            <a:extLst>
              <a:ext uri="{FF2B5EF4-FFF2-40B4-BE49-F238E27FC236}">
                <a16:creationId xmlns:a16="http://schemas.microsoft.com/office/drawing/2014/main" id="{0BA14802-AAEA-4885-AEEB-9BAEABA0A615}"/>
              </a:ext>
            </a:extLst>
          </p:cNvPr>
          <p:cNvSpPr/>
          <p:nvPr/>
        </p:nvSpPr>
        <p:spPr>
          <a:xfrm>
            <a:off x="2157207" y="4510339"/>
            <a:ext cx="1155135" cy="461665"/>
          </a:xfrm>
          <a:prstGeom prst="rect">
            <a:avLst/>
          </a:prstGeom>
        </p:spPr>
        <p:txBody>
          <a:bodyPr wrap="square">
            <a:spAutoFit/>
          </a:bodyPr>
          <a:lstStyle/>
          <a:p>
            <a:pPr algn="just">
              <a:spcAft>
                <a:spcPts val="1200"/>
              </a:spcAft>
            </a:pPr>
            <a:r>
              <a:rPr lang="es-ES" sz="2400" b="1" u="sng">
                <a:solidFill>
                  <a:srgbClr val="F25E4F"/>
                </a:solidFill>
              </a:rPr>
              <a:t>Paso 5</a:t>
            </a:r>
            <a:r>
              <a:rPr lang="es-ES" sz="2400" b="1">
                <a:solidFill>
                  <a:srgbClr val="F25E4F"/>
                </a:solidFill>
              </a:rPr>
              <a:t> </a:t>
            </a:r>
          </a:p>
        </p:txBody>
      </p:sp>
      <p:sp>
        <p:nvSpPr>
          <p:cNvPr id="93" name="Retângulo 92">
            <a:extLst>
              <a:ext uri="{FF2B5EF4-FFF2-40B4-BE49-F238E27FC236}">
                <a16:creationId xmlns:a16="http://schemas.microsoft.com/office/drawing/2014/main" id="{29ADFF31-BFCF-453E-B65B-0064FCC349B3}"/>
              </a:ext>
            </a:extLst>
          </p:cNvPr>
          <p:cNvSpPr/>
          <p:nvPr/>
        </p:nvSpPr>
        <p:spPr>
          <a:xfrm>
            <a:off x="2073095" y="4931694"/>
            <a:ext cx="5882513" cy="1569660"/>
          </a:xfrm>
          <a:prstGeom prst="rect">
            <a:avLst/>
          </a:prstGeom>
        </p:spPr>
        <p:txBody>
          <a:bodyPr wrap="square">
            <a:spAutoFit/>
          </a:bodyPr>
          <a:lstStyle/>
          <a:p>
            <a:pPr algn="just">
              <a:spcAft>
                <a:spcPts val="1200"/>
              </a:spcAft>
            </a:pPr>
            <a:r>
              <a:rPr lang="es-ES" sz="2400" dirty="0">
                <a:solidFill>
                  <a:sysClr val="windowText" lastClr="000000"/>
                </a:solidFill>
              </a:rPr>
              <a:t>Empezando por el </a:t>
            </a:r>
            <a:r>
              <a:rPr lang="es-ES" sz="2400" u="sng" dirty="0">
                <a:solidFill>
                  <a:sysClr val="windowText" lastClr="000000"/>
                </a:solidFill>
              </a:rPr>
              <a:t>pivote más a la derecha</a:t>
            </a:r>
            <a:r>
              <a:rPr lang="es-ES" sz="2400" dirty="0">
                <a:solidFill>
                  <a:sysClr val="windowText" lastClr="000000"/>
                </a:solidFill>
              </a:rPr>
              <a:t> y </a:t>
            </a:r>
            <a:r>
              <a:rPr lang="es-ES" sz="2400" b="1" dirty="0">
                <a:solidFill>
                  <a:sysClr val="windowText" lastClr="000000"/>
                </a:solidFill>
              </a:rPr>
              <a:t>trabajando hacia arriba </a:t>
            </a:r>
            <a:r>
              <a:rPr lang="es-ES" sz="2400" dirty="0">
                <a:solidFill>
                  <a:sysClr val="windowText" lastClr="000000"/>
                </a:solidFill>
              </a:rPr>
              <a:t>y </a:t>
            </a:r>
            <a:r>
              <a:rPr lang="es-ES" sz="2400" b="1" dirty="0">
                <a:solidFill>
                  <a:sysClr val="windowText" lastClr="000000"/>
                </a:solidFill>
              </a:rPr>
              <a:t>hacia la izquierda</a:t>
            </a:r>
            <a:r>
              <a:rPr lang="es-ES" sz="2400" dirty="0">
                <a:solidFill>
                  <a:sysClr val="windowText" lastClr="000000"/>
                </a:solidFill>
              </a:rPr>
              <a:t>, cree ceros encima de cada pivote. Si un pivote no es 1, hágalo 1 mediante </a:t>
            </a:r>
            <a:r>
              <a:rPr lang="es-ES" sz="2400" dirty="0" err="1">
                <a:solidFill>
                  <a:sysClr val="windowText" lastClr="000000"/>
                </a:solidFill>
              </a:rPr>
              <a:t>reescalado</a:t>
            </a:r>
            <a:r>
              <a:rPr lang="es-ES" sz="2400" dirty="0">
                <a:solidFill>
                  <a:sysClr val="windowText" lastClr="000000"/>
                </a:solidFill>
              </a:rPr>
              <a:t>... </a:t>
            </a:r>
          </a:p>
        </p:txBody>
      </p:sp>
      <p:sp>
        <p:nvSpPr>
          <p:cNvPr id="42" name="Retângulo 41">
            <a:extLst>
              <a:ext uri="{FF2B5EF4-FFF2-40B4-BE49-F238E27FC236}">
                <a16:creationId xmlns:a16="http://schemas.microsoft.com/office/drawing/2014/main" id="{5417B1E0-E9C8-4A67-8A3D-821D61F52564}"/>
              </a:ext>
            </a:extLst>
          </p:cNvPr>
          <p:cNvSpPr/>
          <p:nvPr/>
        </p:nvSpPr>
        <p:spPr>
          <a:xfrm>
            <a:off x="2148856" y="176412"/>
            <a:ext cx="5759195" cy="555702"/>
          </a:xfrm>
          <a:prstGeom prst="rect">
            <a:avLst/>
          </a:prstGeom>
          <a:solidFill>
            <a:srgbClr val="F68D82">
              <a:alpha val="89804"/>
            </a:srgb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a:p>
        </p:txBody>
      </p:sp>
      <p:sp>
        <p:nvSpPr>
          <p:cNvPr id="43" name="Retângulo 42">
            <a:extLst>
              <a:ext uri="{FF2B5EF4-FFF2-40B4-BE49-F238E27FC236}">
                <a16:creationId xmlns:a16="http://schemas.microsoft.com/office/drawing/2014/main" id="{289C852B-B789-4F91-B331-6C4334CDC0BF}"/>
              </a:ext>
            </a:extLst>
          </p:cNvPr>
          <p:cNvSpPr/>
          <p:nvPr/>
        </p:nvSpPr>
        <p:spPr>
          <a:xfrm>
            <a:off x="2176377" y="270449"/>
            <a:ext cx="5779231" cy="461665"/>
          </a:xfrm>
          <a:prstGeom prst="rect">
            <a:avLst/>
          </a:prstGeom>
        </p:spPr>
        <p:txBody>
          <a:bodyPr wrap="square">
            <a:spAutoFit/>
          </a:bodyPr>
          <a:lstStyle/>
          <a:p>
            <a:pPr algn="just">
              <a:spcAft>
                <a:spcPts val="1200"/>
              </a:spcAft>
              <a:buClr>
                <a:srgbClr val="F25E4F"/>
              </a:buClr>
              <a:buSzPct val="120000"/>
            </a:pPr>
            <a:r>
              <a:rPr lang="es-ES" sz="2400" dirty="0">
                <a:solidFill>
                  <a:sysClr val="windowText" lastClr="000000"/>
                </a:solidFill>
              </a:rPr>
              <a:t>¡Trabajaremos el algoritmo con un ejemplo!</a:t>
            </a:r>
            <a:endParaRPr lang="es-ES" sz="2800" dirty="0">
              <a:solidFill>
                <a:sysClr val="windowText" lastClr="000000"/>
              </a:solidFill>
            </a:endParaRPr>
          </a:p>
        </p:txBody>
      </p:sp>
      <p:sp>
        <p:nvSpPr>
          <p:cNvPr id="44" name="Retângulo: Cantos Arredondados 43">
            <a:extLst>
              <a:ext uri="{FF2B5EF4-FFF2-40B4-BE49-F238E27FC236}">
                <a16:creationId xmlns:a16="http://schemas.microsoft.com/office/drawing/2014/main" id="{E0E64D79-57DE-49B5-BDBF-AF0A69D745BE}"/>
              </a:ext>
            </a:extLst>
          </p:cNvPr>
          <p:cNvSpPr/>
          <p:nvPr/>
        </p:nvSpPr>
        <p:spPr>
          <a:xfrm>
            <a:off x="2078518" y="826151"/>
            <a:ext cx="2842060" cy="1150777"/>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45" name="Retângulo 44">
            <a:extLst>
              <a:ext uri="{FF2B5EF4-FFF2-40B4-BE49-F238E27FC236}">
                <a16:creationId xmlns:a16="http://schemas.microsoft.com/office/drawing/2014/main" id="{6C05EB73-9837-46A8-8B33-AEC1A98F3BC0}"/>
              </a:ext>
            </a:extLst>
          </p:cNvPr>
          <p:cNvSpPr/>
          <p:nvPr/>
        </p:nvSpPr>
        <p:spPr>
          <a:xfrm>
            <a:off x="2127749" y="827851"/>
            <a:ext cx="688744" cy="307777"/>
          </a:xfrm>
          <a:prstGeom prst="rect">
            <a:avLst/>
          </a:prstGeom>
        </p:spPr>
        <p:txBody>
          <a:bodyPr wrap="square">
            <a:spAutoFit/>
          </a:bodyPr>
          <a:lstStyle/>
          <a:p>
            <a:pPr algn="just">
              <a:spcAft>
                <a:spcPts val="1200"/>
              </a:spcAft>
            </a:pPr>
            <a:r>
              <a:rPr lang="es-ES" sz="1400" b="1" u="sng">
                <a:solidFill>
                  <a:srgbClr val="F25E4F"/>
                </a:solidFill>
              </a:rPr>
              <a:t>Paso 1</a:t>
            </a:r>
            <a:r>
              <a:rPr lang="es-ES" sz="1400" b="1">
                <a:solidFill>
                  <a:srgbClr val="F25E4F"/>
                </a:solidFill>
              </a:rPr>
              <a:t> </a:t>
            </a:r>
          </a:p>
        </p:txBody>
      </p:sp>
      <p:sp>
        <p:nvSpPr>
          <p:cNvPr id="46" name="Retângulo 45">
            <a:extLst>
              <a:ext uri="{FF2B5EF4-FFF2-40B4-BE49-F238E27FC236}">
                <a16:creationId xmlns:a16="http://schemas.microsoft.com/office/drawing/2014/main" id="{FDF065DC-2A49-4A0D-8578-72728FBF974B}"/>
              </a:ext>
            </a:extLst>
          </p:cNvPr>
          <p:cNvSpPr/>
          <p:nvPr/>
        </p:nvSpPr>
        <p:spPr>
          <a:xfrm>
            <a:off x="2127749" y="1050089"/>
            <a:ext cx="2702959" cy="954107"/>
          </a:xfrm>
          <a:prstGeom prst="rect">
            <a:avLst/>
          </a:prstGeom>
        </p:spPr>
        <p:txBody>
          <a:bodyPr wrap="square">
            <a:spAutoFit/>
          </a:bodyPr>
          <a:lstStyle/>
          <a:p>
            <a:pPr algn="just">
              <a:spcAft>
                <a:spcPts val="1200"/>
              </a:spcAft>
            </a:pPr>
            <a:r>
              <a:rPr lang="es-ES" sz="1400" dirty="0">
                <a:solidFill>
                  <a:sysClr val="windowText" lastClr="000000"/>
                </a:solidFill>
              </a:rPr>
              <a:t>Empiece por la </a:t>
            </a:r>
            <a:r>
              <a:rPr lang="es-ES" sz="1400" u="sng" dirty="0">
                <a:solidFill>
                  <a:sysClr val="windowText" lastClr="000000"/>
                </a:solidFill>
              </a:rPr>
              <a:t>columna distinta de cero más a la izquierda</a:t>
            </a:r>
            <a:r>
              <a:rPr lang="es-ES" sz="1400" dirty="0">
                <a:solidFill>
                  <a:sysClr val="windowText" lastClr="000000"/>
                </a:solidFill>
              </a:rPr>
              <a:t>. Esta es una columna pivote. La posición pivote está en la parte superior. </a:t>
            </a:r>
          </a:p>
        </p:txBody>
      </p:sp>
      <p:sp>
        <p:nvSpPr>
          <p:cNvPr id="47" name="Retângulo: Cantos Arredondados 46">
            <a:extLst>
              <a:ext uri="{FF2B5EF4-FFF2-40B4-BE49-F238E27FC236}">
                <a16:creationId xmlns:a16="http://schemas.microsoft.com/office/drawing/2014/main" id="{7A1049E0-F461-471F-98B5-914A2DEE21FD}"/>
              </a:ext>
            </a:extLst>
          </p:cNvPr>
          <p:cNvSpPr/>
          <p:nvPr/>
        </p:nvSpPr>
        <p:spPr>
          <a:xfrm>
            <a:off x="5065993" y="826151"/>
            <a:ext cx="2842060" cy="1347262"/>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48" name="Retângulo 47">
            <a:extLst>
              <a:ext uri="{FF2B5EF4-FFF2-40B4-BE49-F238E27FC236}">
                <a16:creationId xmlns:a16="http://schemas.microsoft.com/office/drawing/2014/main" id="{0308CE6C-D343-4144-BA1E-075551B0F6E1}"/>
              </a:ext>
            </a:extLst>
          </p:cNvPr>
          <p:cNvSpPr/>
          <p:nvPr/>
        </p:nvSpPr>
        <p:spPr>
          <a:xfrm>
            <a:off x="5115224" y="842365"/>
            <a:ext cx="688744" cy="307777"/>
          </a:xfrm>
          <a:prstGeom prst="rect">
            <a:avLst/>
          </a:prstGeom>
        </p:spPr>
        <p:txBody>
          <a:bodyPr wrap="square">
            <a:spAutoFit/>
          </a:bodyPr>
          <a:lstStyle/>
          <a:p>
            <a:pPr algn="just">
              <a:spcAft>
                <a:spcPts val="1200"/>
              </a:spcAft>
            </a:pPr>
            <a:r>
              <a:rPr lang="es-ES" sz="1400" b="1" u="sng">
                <a:solidFill>
                  <a:srgbClr val="F25E4F"/>
                </a:solidFill>
              </a:rPr>
              <a:t>Paso 2</a:t>
            </a:r>
            <a:r>
              <a:rPr lang="es-ES" sz="1400" b="1">
                <a:solidFill>
                  <a:srgbClr val="F25E4F"/>
                </a:solidFill>
              </a:rPr>
              <a:t> </a:t>
            </a:r>
          </a:p>
        </p:txBody>
      </p:sp>
      <p:sp>
        <p:nvSpPr>
          <p:cNvPr id="50" name="Retângulo 49">
            <a:extLst>
              <a:ext uri="{FF2B5EF4-FFF2-40B4-BE49-F238E27FC236}">
                <a16:creationId xmlns:a16="http://schemas.microsoft.com/office/drawing/2014/main" id="{1274F148-975A-49CD-B51C-CE5929DCE884}"/>
              </a:ext>
            </a:extLst>
          </p:cNvPr>
          <p:cNvSpPr/>
          <p:nvPr/>
        </p:nvSpPr>
        <p:spPr>
          <a:xfrm>
            <a:off x="5075003" y="1064603"/>
            <a:ext cx="2846158" cy="1169551"/>
          </a:xfrm>
          <a:prstGeom prst="rect">
            <a:avLst/>
          </a:prstGeom>
        </p:spPr>
        <p:txBody>
          <a:bodyPr wrap="square">
            <a:spAutoFit/>
          </a:bodyPr>
          <a:lstStyle/>
          <a:p>
            <a:pPr algn="just">
              <a:spcAft>
                <a:spcPts val="1200"/>
              </a:spcAft>
            </a:pPr>
            <a:r>
              <a:rPr lang="es-ES" sz="1400" dirty="0">
                <a:solidFill>
                  <a:sysClr val="windowText" lastClr="000000"/>
                </a:solidFill>
              </a:rPr>
              <a:t>Seleccione una </a:t>
            </a:r>
            <a:r>
              <a:rPr lang="es-ES" sz="1400" b="1" dirty="0">
                <a:solidFill>
                  <a:sysClr val="windowText" lastClr="000000"/>
                </a:solidFill>
              </a:rPr>
              <a:t>entrada distinta de cero </a:t>
            </a:r>
            <a:r>
              <a:rPr lang="es-ES" sz="1400" dirty="0">
                <a:solidFill>
                  <a:sysClr val="windowText" lastClr="000000"/>
                </a:solidFill>
              </a:rPr>
              <a:t>en la columna pivote como un </a:t>
            </a:r>
            <a:r>
              <a:rPr lang="es-ES" sz="1400" b="1" dirty="0">
                <a:solidFill>
                  <a:sysClr val="windowText" lastClr="000000"/>
                </a:solidFill>
              </a:rPr>
              <a:t>pivote</a:t>
            </a:r>
            <a:r>
              <a:rPr lang="es-ES" sz="1400" dirty="0">
                <a:solidFill>
                  <a:sysClr val="windowText" lastClr="000000"/>
                </a:solidFill>
              </a:rPr>
              <a:t>. </a:t>
            </a:r>
            <a:r>
              <a:rPr lang="es-ES" sz="1400" u="sng" dirty="0">
                <a:solidFill>
                  <a:sysClr val="windowText" lastClr="000000"/>
                </a:solidFill>
              </a:rPr>
              <a:t>Si es necesario, intercambie las filas</a:t>
            </a:r>
            <a:r>
              <a:rPr lang="es-ES" sz="1400" dirty="0">
                <a:solidFill>
                  <a:sysClr val="windowText" lastClr="000000"/>
                </a:solidFill>
              </a:rPr>
              <a:t> para mover esta entrada a la posición pivote.</a:t>
            </a:r>
          </a:p>
        </p:txBody>
      </p:sp>
      <p:sp>
        <p:nvSpPr>
          <p:cNvPr id="51" name="Retângulo: Cantos Arredondados 50">
            <a:extLst>
              <a:ext uri="{FF2B5EF4-FFF2-40B4-BE49-F238E27FC236}">
                <a16:creationId xmlns:a16="http://schemas.microsoft.com/office/drawing/2014/main" id="{3EA22FA3-FBF0-41C6-9CC3-568A86BE25EA}"/>
              </a:ext>
            </a:extLst>
          </p:cNvPr>
          <p:cNvSpPr/>
          <p:nvPr/>
        </p:nvSpPr>
        <p:spPr>
          <a:xfrm>
            <a:off x="5065993" y="2251715"/>
            <a:ext cx="2842060" cy="1157050"/>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52" name="Retângulo 51">
            <a:extLst>
              <a:ext uri="{FF2B5EF4-FFF2-40B4-BE49-F238E27FC236}">
                <a16:creationId xmlns:a16="http://schemas.microsoft.com/office/drawing/2014/main" id="{AF129A5B-74CF-4B94-9446-DCA03F545A43}"/>
              </a:ext>
            </a:extLst>
          </p:cNvPr>
          <p:cNvSpPr/>
          <p:nvPr/>
        </p:nvSpPr>
        <p:spPr>
          <a:xfrm>
            <a:off x="5115224" y="2267930"/>
            <a:ext cx="688744" cy="307777"/>
          </a:xfrm>
          <a:prstGeom prst="rect">
            <a:avLst/>
          </a:prstGeom>
        </p:spPr>
        <p:txBody>
          <a:bodyPr wrap="square">
            <a:spAutoFit/>
          </a:bodyPr>
          <a:lstStyle/>
          <a:p>
            <a:pPr algn="just">
              <a:spcAft>
                <a:spcPts val="1200"/>
              </a:spcAft>
            </a:pPr>
            <a:r>
              <a:rPr lang="es-ES" sz="1400" b="1" u="sng">
                <a:solidFill>
                  <a:srgbClr val="F25E4F"/>
                </a:solidFill>
              </a:rPr>
              <a:t>Paso 3</a:t>
            </a:r>
            <a:r>
              <a:rPr lang="es-ES" sz="1400" b="1">
                <a:solidFill>
                  <a:srgbClr val="F25E4F"/>
                </a:solidFill>
              </a:rPr>
              <a:t> </a:t>
            </a:r>
          </a:p>
        </p:txBody>
      </p:sp>
      <p:sp>
        <p:nvSpPr>
          <p:cNvPr id="53" name="Retângulo 52">
            <a:extLst>
              <a:ext uri="{FF2B5EF4-FFF2-40B4-BE49-F238E27FC236}">
                <a16:creationId xmlns:a16="http://schemas.microsoft.com/office/drawing/2014/main" id="{BEDACECA-C41F-4D5C-9D39-689245908EC2}"/>
              </a:ext>
            </a:extLst>
          </p:cNvPr>
          <p:cNvSpPr/>
          <p:nvPr/>
        </p:nvSpPr>
        <p:spPr>
          <a:xfrm>
            <a:off x="5115225" y="2504681"/>
            <a:ext cx="2702959" cy="954107"/>
          </a:xfrm>
          <a:prstGeom prst="rect">
            <a:avLst/>
          </a:prstGeom>
        </p:spPr>
        <p:txBody>
          <a:bodyPr wrap="square">
            <a:spAutoFit/>
          </a:bodyPr>
          <a:lstStyle/>
          <a:p>
            <a:pPr algn="just">
              <a:spcAft>
                <a:spcPts val="1200"/>
              </a:spcAft>
            </a:pPr>
            <a:r>
              <a:rPr lang="es-ES" sz="1400" dirty="0">
                <a:solidFill>
                  <a:sysClr val="windowText" lastClr="000000"/>
                </a:solidFill>
              </a:rPr>
              <a:t>Utilice las OEF (sobre todo la  </a:t>
            </a:r>
            <a:r>
              <a:rPr lang="es-ES" sz="1400" u="sng" dirty="0">
                <a:solidFill>
                  <a:sysClr val="windowText" lastClr="000000"/>
                </a:solidFill>
              </a:rPr>
              <a:t>sustitución por filas</a:t>
            </a:r>
            <a:r>
              <a:rPr lang="es-ES" sz="1400" dirty="0">
                <a:solidFill>
                  <a:sysClr val="windowText" lastClr="000000"/>
                </a:solidFill>
              </a:rPr>
              <a:t>) para crear ceros en todas las posiciones que están por debajo del pivote.</a:t>
            </a:r>
          </a:p>
        </p:txBody>
      </p:sp>
      <p:sp>
        <p:nvSpPr>
          <p:cNvPr id="58" name="Retângulo: Cantos Arredondados 57">
            <a:extLst>
              <a:ext uri="{FF2B5EF4-FFF2-40B4-BE49-F238E27FC236}">
                <a16:creationId xmlns:a16="http://schemas.microsoft.com/office/drawing/2014/main" id="{3E501E03-C3D1-4098-8564-1DEA299DBD51}"/>
              </a:ext>
            </a:extLst>
          </p:cNvPr>
          <p:cNvSpPr/>
          <p:nvPr/>
        </p:nvSpPr>
        <p:spPr>
          <a:xfrm>
            <a:off x="2078518" y="2071403"/>
            <a:ext cx="2842060" cy="1347262"/>
          </a:xfrm>
          <a:prstGeom prst="roundRect">
            <a:avLst>
              <a:gd name="adj" fmla="val 8023"/>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s-ES" sz="1400">
              <a:solidFill>
                <a:sysClr val="windowText" lastClr="000000"/>
              </a:solidFill>
            </a:endParaRPr>
          </a:p>
        </p:txBody>
      </p:sp>
      <p:sp>
        <p:nvSpPr>
          <p:cNvPr id="60" name="Retângulo 59">
            <a:extLst>
              <a:ext uri="{FF2B5EF4-FFF2-40B4-BE49-F238E27FC236}">
                <a16:creationId xmlns:a16="http://schemas.microsoft.com/office/drawing/2014/main" id="{71938880-AD23-40F1-B28C-CE1FE5B612F3}"/>
              </a:ext>
            </a:extLst>
          </p:cNvPr>
          <p:cNvSpPr/>
          <p:nvPr/>
        </p:nvSpPr>
        <p:spPr>
          <a:xfrm>
            <a:off x="2127749" y="2087618"/>
            <a:ext cx="688744" cy="307777"/>
          </a:xfrm>
          <a:prstGeom prst="rect">
            <a:avLst/>
          </a:prstGeom>
        </p:spPr>
        <p:txBody>
          <a:bodyPr wrap="square">
            <a:spAutoFit/>
          </a:bodyPr>
          <a:lstStyle/>
          <a:p>
            <a:pPr algn="just">
              <a:spcAft>
                <a:spcPts val="1200"/>
              </a:spcAft>
            </a:pPr>
            <a:r>
              <a:rPr lang="es-ES" sz="1400" b="1" u="sng">
                <a:solidFill>
                  <a:srgbClr val="F25E4F"/>
                </a:solidFill>
              </a:rPr>
              <a:t>Paso 4</a:t>
            </a:r>
            <a:r>
              <a:rPr lang="es-ES" sz="1400" b="1">
                <a:solidFill>
                  <a:srgbClr val="F25E4F"/>
                </a:solidFill>
              </a:rPr>
              <a:t> </a:t>
            </a:r>
          </a:p>
        </p:txBody>
      </p:sp>
      <p:sp>
        <p:nvSpPr>
          <p:cNvPr id="61" name="Retângulo 60">
            <a:extLst>
              <a:ext uri="{FF2B5EF4-FFF2-40B4-BE49-F238E27FC236}">
                <a16:creationId xmlns:a16="http://schemas.microsoft.com/office/drawing/2014/main" id="{6BD39018-9B60-4C60-814B-04AAB1D863AF}"/>
              </a:ext>
            </a:extLst>
          </p:cNvPr>
          <p:cNvSpPr/>
          <p:nvPr/>
        </p:nvSpPr>
        <p:spPr>
          <a:xfrm>
            <a:off x="2127749" y="2309855"/>
            <a:ext cx="2702959" cy="1169551"/>
          </a:xfrm>
          <a:prstGeom prst="rect">
            <a:avLst/>
          </a:prstGeom>
        </p:spPr>
        <p:txBody>
          <a:bodyPr wrap="square">
            <a:spAutoFit/>
          </a:bodyPr>
          <a:lstStyle/>
          <a:p>
            <a:pPr algn="just">
              <a:spcAft>
                <a:spcPts val="1200"/>
              </a:spcAft>
            </a:pPr>
            <a:r>
              <a:rPr lang="es-ES" sz="1400" dirty="0">
                <a:solidFill>
                  <a:sysClr val="windowText" lastClr="000000"/>
                </a:solidFill>
              </a:rPr>
              <a:t>Copie la fila que contiene la posición pivote y todas las filas, si las hay, por encima de ella – no las utilice. </a:t>
            </a:r>
            <a:r>
              <a:rPr lang="es-ES" sz="1400" i="1" u="sng" dirty="0">
                <a:solidFill>
                  <a:sysClr val="windowText" lastClr="000000"/>
                </a:solidFill>
              </a:rPr>
              <a:t>Aplique los pasos 1 a 3 en la </a:t>
            </a:r>
            <a:r>
              <a:rPr lang="es-ES" sz="1400" i="1" u="sng" dirty="0" err="1">
                <a:solidFill>
                  <a:sysClr val="windowText" lastClr="000000"/>
                </a:solidFill>
              </a:rPr>
              <a:t>submatriz</a:t>
            </a:r>
            <a:r>
              <a:rPr lang="es-ES" sz="1400" i="1" u="sng" dirty="0">
                <a:solidFill>
                  <a:sysClr val="windowText" lastClr="000000"/>
                </a:solidFill>
              </a:rPr>
              <a:t> restante</a:t>
            </a:r>
            <a:r>
              <a:rPr lang="es-ES" sz="1400" dirty="0">
                <a:solidFill>
                  <a:sysClr val="windowText" lastClr="000000"/>
                </a:solidFill>
              </a:rPr>
              <a:t>. </a:t>
            </a:r>
          </a:p>
        </p:txBody>
      </p:sp>
      <p:sp>
        <p:nvSpPr>
          <p:cNvPr id="64" name="Seta: Para a Direita 63">
            <a:extLst>
              <a:ext uri="{FF2B5EF4-FFF2-40B4-BE49-F238E27FC236}">
                <a16:creationId xmlns:a16="http://schemas.microsoft.com/office/drawing/2014/main" id="{CC7328CC-9CFF-41F5-AB6D-2AF0BE7F4626}"/>
              </a:ext>
            </a:extLst>
          </p:cNvPr>
          <p:cNvSpPr/>
          <p:nvPr/>
        </p:nvSpPr>
        <p:spPr>
          <a:xfrm>
            <a:off x="4849549" y="867638"/>
            <a:ext cx="265675" cy="344706"/>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65" name="Seta: Para a Direita 64">
            <a:extLst>
              <a:ext uri="{FF2B5EF4-FFF2-40B4-BE49-F238E27FC236}">
                <a16:creationId xmlns:a16="http://schemas.microsoft.com/office/drawing/2014/main" id="{FB288454-EC16-4420-AD0A-DED431DE387D}"/>
              </a:ext>
            </a:extLst>
          </p:cNvPr>
          <p:cNvSpPr/>
          <p:nvPr/>
        </p:nvSpPr>
        <p:spPr>
          <a:xfrm rot="5400000">
            <a:off x="5712669" y="2117605"/>
            <a:ext cx="281060" cy="325837"/>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66" name="Seta: Para a Direita 65">
            <a:extLst>
              <a:ext uri="{FF2B5EF4-FFF2-40B4-BE49-F238E27FC236}">
                <a16:creationId xmlns:a16="http://schemas.microsoft.com/office/drawing/2014/main" id="{372143A9-8D07-4F47-A906-FD6899DDD328}"/>
              </a:ext>
            </a:extLst>
          </p:cNvPr>
          <p:cNvSpPr/>
          <p:nvPr/>
        </p:nvSpPr>
        <p:spPr>
          <a:xfrm rot="10800000">
            <a:off x="4849589" y="2262248"/>
            <a:ext cx="265675" cy="344706"/>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67" name="Seta: Para a Direita 66">
            <a:extLst>
              <a:ext uri="{FF2B5EF4-FFF2-40B4-BE49-F238E27FC236}">
                <a16:creationId xmlns:a16="http://schemas.microsoft.com/office/drawing/2014/main" id="{AC10E7D7-45FD-4E9B-A1BD-766C0A2B810F}"/>
              </a:ext>
            </a:extLst>
          </p:cNvPr>
          <p:cNvSpPr/>
          <p:nvPr/>
        </p:nvSpPr>
        <p:spPr>
          <a:xfrm rot="5400000" flipH="1" flipV="1">
            <a:off x="4128537" y="1880507"/>
            <a:ext cx="281060" cy="325837"/>
          </a:xfrm>
          <a:prstGeom prst="rightArrow">
            <a:avLst/>
          </a:prstGeom>
          <a:solidFill>
            <a:srgbClr val="F68D82"/>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2" name="Parêntese direito 1">
            <a:extLst>
              <a:ext uri="{FF2B5EF4-FFF2-40B4-BE49-F238E27FC236}">
                <a16:creationId xmlns:a16="http://schemas.microsoft.com/office/drawing/2014/main" id="{817F1337-3250-4E91-9267-42F823C55FD9}"/>
              </a:ext>
            </a:extLst>
          </p:cNvPr>
          <p:cNvSpPr/>
          <p:nvPr/>
        </p:nvSpPr>
        <p:spPr>
          <a:xfrm>
            <a:off x="8017754" y="835766"/>
            <a:ext cx="325838" cy="2602849"/>
          </a:xfrm>
          <a:prstGeom prst="rightBracket">
            <a:avLst/>
          </a:prstGeom>
          <a:ln w="28575">
            <a:solidFill>
              <a:srgbClr val="F25E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0" name="Parêntese direito 69">
            <a:extLst>
              <a:ext uri="{FF2B5EF4-FFF2-40B4-BE49-F238E27FC236}">
                <a16:creationId xmlns:a16="http://schemas.microsoft.com/office/drawing/2014/main" id="{DAF0C379-0132-4AE0-B8AA-842774F80D75}"/>
              </a:ext>
            </a:extLst>
          </p:cNvPr>
          <p:cNvSpPr/>
          <p:nvPr/>
        </p:nvSpPr>
        <p:spPr>
          <a:xfrm>
            <a:off x="8017754" y="4412671"/>
            <a:ext cx="325838" cy="2128806"/>
          </a:xfrm>
          <a:prstGeom prst="rightBracket">
            <a:avLst/>
          </a:prstGeom>
          <a:ln w="28575">
            <a:solidFill>
              <a:srgbClr val="F25E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1" name="Retângulo 70">
            <a:extLst>
              <a:ext uri="{FF2B5EF4-FFF2-40B4-BE49-F238E27FC236}">
                <a16:creationId xmlns:a16="http://schemas.microsoft.com/office/drawing/2014/main" id="{C9AAD152-4846-4077-96D0-04D3332FB161}"/>
              </a:ext>
            </a:extLst>
          </p:cNvPr>
          <p:cNvSpPr/>
          <p:nvPr/>
        </p:nvSpPr>
        <p:spPr>
          <a:xfrm>
            <a:off x="8512937" y="1548080"/>
            <a:ext cx="3568112" cy="1200329"/>
          </a:xfrm>
          <a:prstGeom prst="rect">
            <a:avLst/>
          </a:prstGeom>
        </p:spPr>
        <p:txBody>
          <a:bodyPr wrap="square">
            <a:spAutoFit/>
          </a:bodyPr>
          <a:lstStyle/>
          <a:p>
            <a:pPr algn="ctr"/>
            <a:r>
              <a:rPr lang="es-ES" sz="2800" b="1" dirty="0">
                <a:ln>
                  <a:solidFill>
                    <a:srgbClr val="F25E4F"/>
                  </a:solidFill>
                </a:ln>
              </a:rPr>
              <a:t>FASE HACIA ADELANTE</a:t>
            </a:r>
          </a:p>
          <a:p>
            <a:pPr algn="ctr"/>
            <a:r>
              <a:rPr lang="es-ES" sz="2000" b="1" dirty="0"/>
              <a:t>del algoritmo</a:t>
            </a:r>
          </a:p>
          <a:p>
            <a:pPr algn="ctr"/>
            <a:r>
              <a:rPr lang="es-ES" sz="2400" b="1" dirty="0"/>
              <a:t>Pasos 1-4</a:t>
            </a:r>
          </a:p>
        </p:txBody>
      </p:sp>
      <p:sp>
        <p:nvSpPr>
          <p:cNvPr id="73" name="Retângulo 72">
            <a:extLst>
              <a:ext uri="{FF2B5EF4-FFF2-40B4-BE49-F238E27FC236}">
                <a16:creationId xmlns:a16="http://schemas.microsoft.com/office/drawing/2014/main" id="{0329BE08-9295-43B4-B657-267D3DE80199}"/>
              </a:ext>
            </a:extLst>
          </p:cNvPr>
          <p:cNvSpPr/>
          <p:nvPr/>
        </p:nvSpPr>
        <p:spPr>
          <a:xfrm>
            <a:off x="8587887" y="4655835"/>
            <a:ext cx="3429942" cy="1200329"/>
          </a:xfrm>
          <a:prstGeom prst="rect">
            <a:avLst/>
          </a:prstGeom>
        </p:spPr>
        <p:txBody>
          <a:bodyPr wrap="square">
            <a:spAutoFit/>
          </a:bodyPr>
          <a:lstStyle/>
          <a:p>
            <a:pPr algn="ctr"/>
            <a:r>
              <a:rPr lang="es-ES" sz="2800" b="1">
                <a:ln>
                  <a:solidFill>
                    <a:srgbClr val="F25E4F"/>
                  </a:solidFill>
                </a:ln>
              </a:rPr>
              <a:t>FASE HACIA ATRÁS</a:t>
            </a:r>
          </a:p>
          <a:p>
            <a:pPr algn="ctr"/>
            <a:r>
              <a:rPr lang="es-ES" sz="2000" b="1"/>
              <a:t>del algoritmo</a:t>
            </a:r>
          </a:p>
          <a:p>
            <a:pPr algn="ctr"/>
            <a:r>
              <a:rPr lang="es-ES" sz="2400" b="1"/>
              <a:t>Paso 5</a:t>
            </a:r>
          </a:p>
        </p:txBody>
      </p:sp>
      <p:sp>
        <p:nvSpPr>
          <p:cNvPr id="74" name="Retângulo 73">
            <a:extLst>
              <a:ext uri="{FF2B5EF4-FFF2-40B4-BE49-F238E27FC236}">
                <a16:creationId xmlns:a16="http://schemas.microsoft.com/office/drawing/2014/main" id="{A92FC0A6-AF82-4B96-BFE5-32E00AE8AFF1}"/>
              </a:ext>
            </a:extLst>
          </p:cNvPr>
          <p:cNvSpPr/>
          <p:nvPr/>
        </p:nvSpPr>
        <p:spPr>
          <a:xfrm>
            <a:off x="8942704" y="2699572"/>
            <a:ext cx="2627085" cy="461665"/>
          </a:xfrm>
          <a:prstGeom prst="rect">
            <a:avLst/>
          </a:prstGeom>
        </p:spPr>
        <p:txBody>
          <a:bodyPr wrap="square">
            <a:spAutoFit/>
          </a:bodyPr>
          <a:lstStyle/>
          <a:p>
            <a:pPr algn="ctr">
              <a:spcAft>
                <a:spcPts val="1200"/>
              </a:spcAft>
            </a:pPr>
            <a:r>
              <a:rPr lang="es-ES" sz="2400" b="1" u="sng" dirty="0">
                <a:solidFill>
                  <a:srgbClr val="F25E4F"/>
                </a:solidFill>
              </a:rPr>
              <a:t>Forma Escalonada</a:t>
            </a:r>
            <a:r>
              <a:rPr lang="es-ES" sz="2400" b="1" dirty="0">
                <a:solidFill>
                  <a:srgbClr val="F25E4F"/>
                </a:solidFill>
              </a:rPr>
              <a:t> </a:t>
            </a:r>
          </a:p>
        </p:txBody>
      </p:sp>
      <p:sp>
        <p:nvSpPr>
          <p:cNvPr id="75" name="Retângulo 74">
            <a:extLst>
              <a:ext uri="{FF2B5EF4-FFF2-40B4-BE49-F238E27FC236}">
                <a16:creationId xmlns:a16="http://schemas.microsoft.com/office/drawing/2014/main" id="{AE7A3628-4983-4B39-8EF2-C4734422775F}"/>
              </a:ext>
            </a:extLst>
          </p:cNvPr>
          <p:cNvSpPr/>
          <p:nvPr/>
        </p:nvSpPr>
        <p:spPr>
          <a:xfrm>
            <a:off x="8440185" y="5791401"/>
            <a:ext cx="3715814" cy="461665"/>
          </a:xfrm>
          <a:prstGeom prst="rect">
            <a:avLst/>
          </a:prstGeom>
        </p:spPr>
        <p:txBody>
          <a:bodyPr wrap="square">
            <a:spAutoFit/>
          </a:bodyPr>
          <a:lstStyle/>
          <a:p>
            <a:pPr algn="ctr">
              <a:spcAft>
                <a:spcPts val="1200"/>
              </a:spcAft>
            </a:pPr>
            <a:r>
              <a:rPr lang="es-ES" sz="2400" b="1" u="sng">
                <a:solidFill>
                  <a:srgbClr val="F25E4F"/>
                </a:solidFill>
              </a:rPr>
              <a:t>Forma Escalonada Reducida</a:t>
            </a:r>
            <a:endParaRPr lang="es-ES" sz="2400" b="1">
              <a:solidFill>
                <a:srgbClr val="F25E4F"/>
              </a:solidFill>
            </a:endParaRPr>
          </a:p>
        </p:txBody>
      </p:sp>
      <p:sp>
        <p:nvSpPr>
          <p:cNvPr id="49" name="Retângulo: Cantos Arredondados 17">
            <a:hlinkClick r:id="rId9" action="ppaction://hlinksldjump"/>
            <a:extLst>
              <a:ext uri="{FF2B5EF4-FFF2-40B4-BE49-F238E27FC236}">
                <a16:creationId xmlns:a16="http://schemas.microsoft.com/office/drawing/2014/main" id="{D5C5AB25-3CE7-4122-8DD1-AF20BEE1B1E8}"/>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a:solidFill>
                  <a:srgbClr val="F25E4F"/>
                </a:solidFill>
              </a:rPr>
              <a:t>2. </a:t>
            </a:r>
            <a:r>
              <a:rPr lang="es-ES" b="1">
                <a:solidFill>
                  <a:schemeClr val="tx1"/>
                </a:solidFill>
              </a:rPr>
              <a:t>Forma Escalonada</a:t>
            </a:r>
          </a:p>
          <a:p>
            <a:pPr algn="ctr"/>
            <a:r>
              <a:rPr lang="es-ES" b="1">
                <a:solidFill>
                  <a:schemeClr val="tx1"/>
                </a:solidFill>
              </a:rPr>
              <a:t>Reducida</a:t>
            </a:r>
          </a:p>
        </p:txBody>
      </p:sp>
    </p:spTree>
    <p:extLst>
      <p:ext uri="{BB962C8B-B14F-4D97-AF65-F5344CB8AC3E}">
        <p14:creationId xmlns:p14="http://schemas.microsoft.com/office/powerpoint/2010/main" val="64828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750"/>
                                        <p:tgtEl>
                                          <p:spTgt spid="7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fade">
                                      <p:cBhvr>
                                        <p:cTn id="14" dur="500"/>
                                        <p:tgtEl>
                                          <p:spTgt spid="74"/>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1250"/>
                                        <p:tgtEl>
                                          <p:spTgt spid="70"/>
                                        </p:tgtEl>
                                      </p:cBhvr>
                                    </p:animEffect>
                                  </p:childTnLst>
                                </p:cTn>
                              </p:par>
                            </p:childTnLst>
                          </p:cTn>
                        </p:par>
                        <p:par>
                          <p:cTn id="19" fill="hold">
                            <p:stCondLst>
                              <p:cond delay="3250"/>
                            </p:stCondLst>
                            <p:childTnLst>
                              <p:par>
                                <p:cTn id="20" presetID="10" presetClass="entr" presetSubtype="0" fill="hold" grpId="0" nodeType="after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750"/>
                                        <p:tgtEl>
                                          <p:spTgt spid="7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0" grpId="0" animBg="1"/>
      <p:bldP spid="71" grpId="0"/>
      <p:bldP spid="73" grpId="0"/>
      <p:bldP spid="74" grpId="0"/>
      <p:bldP spid="7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Bolha de Pensamento: Nuvem 3">
            <a:extLst>
              <a:ext uri="{FF2B5EF4-FFF2-40B4-BE49-F238E27FC236}">
                <a16:creationId xmlns:a16="http://schemas.microsoft.com/office/drawing/2014/main" id="{43A5FC8D-AC2D-4AF7-9ACC-685D6D11D5AE}"/>
              </a:ext>
            </a:extLst>
          </p:cNvPr>
          <p:cNvSpPr/>
          <p:nvPr/>
        </p:nvSpPr>
        <p:spPr>
          <a:xfrm>
            <a:off x="7836812" y="81178"/>
            <a:ext cx="2974311" cy="1446963"/>
          </a:xfrm>
          <a:prstGeom prst="cloudCallout">
            <a:avLst>
              <a:gd name="adj1" fmla="val 36599"/>
              <a:gd name="adj2" fmla="val 50695"/>
            </a:avLst>
          </a:prstGeom>
          <a:solidFill>
            <a:srgbClr val="F68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t>Es </a:t>
            </a:r>
            <a:r>
              <a:rPr lang="ca-ES" sz="2000" b="1" dirty="0" err="1"/>
              <a:t>demasiado</a:t>
            </a:r>
            <a:r>
              <a:rPr lang="ca-ES" sz="2000" dirty="0"/>
              <a:t>… </a:t>
            </a:r>
          </a:p>
          <a:p>
            <a:pPr algn="ctr"/>
            <a:r>
              <a:rPr lang="ca-ES" sz="2000" dirty="0"/>
              <a:t>Me </a:t>
            </a:r>
            <a:r>
              <a:rPr lang="ca-ES" sz="2000" dirty="0" err="1"/>
              <a:t>voy</a:t>
            </a:r>
            <a:r>
              <a:rPr lang="ca-ES" sz="2000" dirty="0"/>
              <a:t>… </a:t>
            </a:r>
          </a:p>
        </p:txBody>
      </p:sp>
      <p:sp>
        <p:nvSpPr>
          <p:cNvPr id="24" name="Bolha de Pensamento: Nuvem 23">
            <a:extLst>
              <a:ext uri="{FF2B5EF4-FFF2-40B4-BE49-F238E27FC236}">
                <a16:creationId xmlns:a16="http://schemas.microsoft.com/office/drawing/2014/main" id="{5D08B2FF-6BDD-462A-ABB7-EC0F03041FAA}"/>
              </a:ext>
            </a:extLst>
          </p:cNvPr>
          <p:cNvSpPr/>
          <p:nvPr/>
        </p:nvSpPr>
        <p:spPr>
          <a:xfrm>
            <a:off x="7874676" y="53886"/>
            <a:ext cx="2974311" cy="1446963"/>
          </a:xfrm>
          <a:prstGeom prst="cloudCallout">
            <a:avLst>
              <a:gd name="adj1" fmla="val 36599"/>
              <a:gd name="adj2" fmla="val 50695"/>
            </a:avLst>
          </a:prstGeom>
          <a:solidFill>
            <a:srgbClr val="F6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dirty="0">
                <a:solidFill>
                  <a:srgbClr val="0C2B8E"/>
                </a:solidFill>
              </a:rPr>
              <a:t>Es broma…</a:t>
            </a:r>
          </a:p>
          <a:p>
            <a:pPr algn="ctr"/>
            <a:r>
              <a:rPr lang="ca-ES" sz="2000" b="1" dirty="0">
                <a:solidFill>
                  <a:srgbClr val="0C2B8E"/>
                </a:solidFill>
              </a:rPr>
              <a:t>¡¡¡¡</a:t>
            </a:r>
            <a:r>
              <a:rPr lang="ca-ES" sz="2000" b="1" dirty="0" err="1">
                <a:solidFill>
                  <a:srgbClr val="0C2B8E"/>
                </a:solidFill>
              </a:rPr>
              <a:t>Adelante</a:t>
            </a:r>
            <a:r>
              <a:rPr lang="ca-ES" sz="2000" b="1" dirty="0">
                <a:solidFill>
                  <a:srgbClr val="0C2B8E"/>
                </a:solidFill>
              </a:rPr>
              <a:t>!!!! </a:t>
            </a:r>
          </a:p>
        </p:txBody>
      </p:sp>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13" name="Retângulo 12">
            <a:extLst>
              <a:ext uri="{FF2B5EF4-FFF2-40B4-BE49-F238E27FC236}">
                <a16:creationId xmlns:a16="http://schemas.microsoft.com/office/drawing/2014/main" id="{5203F0D1-081D-49B7-814B-7B0C702DC05D}"/>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9" name="Retângulo 18">
            <a:extLst>
              <a:ext uri="{FF2B5EF4-FFF2-40B4-BE49-F238E27FC236}">
                <a16:creationId xmlns:a16="http://schemas.microsoft.com/office/drawing/2014/main" id="{86D9DE7E-8163-4A4B-AEF8-F8967E46F93D}"/>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20" name="Imagem 19">
            <a:extLst>
              <a:ext uri="{FF2B5EF4-FFF2-40B4-BE49-F238E27FC236}">
                <a16:creationId xmlns:a16="http://schemas.microsoft.com/office/drawing/2014/main" id="{D925C60A-2E31-4D6C-8EAD-83703F95057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25" name="Conexão reta 24">
            <a:extLst>
              <a:ext uri="{FF2B5EF4-FFF2-40B4-BE49-F238E27FC236}">
                <a16:creationId xmlns:a16="http://schemas.microsoft.com/office/drawing/2014/main" id="{58211910-DAEA-4C65-A286-F938C62371ED}"/>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1" name="Conexão reta 30">
            <a:extLst>
              <a:ext uri="{FF2B5EF4-FFF2-40B4-BE49-F238E27FC236}">
                <a16:creationId xmlns:a16="http://schemas.microsoft.com/office/drawing/2014/main" id="{037880A7-324E-4E05-99DB-2A0EADDB6250}"/>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32" name="Retângulo: Cantos Arredondados 31">
            <a:hlinkClick r:id="rId8" action="ppaction://hlinksldjump"/>
            <a:extLst>
              <a:ext uri="{FF2B5EF4-FFF2-40B4-BE49-F238E27FC236}">
                <a16:creationId xmlns:a16="http://schemas.microsoft.com/office/drawing/2014/main" id="{3D9E068E-6BF4-41AD-8777-2556348637C4}"/>
              </a:ext>
            </a:extLst>
          </p:cNvPr>
          <p:cNvSpPr/>
          <p:nvPr/>
        </p:nvSpPr>
        <p:spPr>
          <a:xfrm>
            <a:off x="36000" y="5310000"/>
            <a:ext cx="1728000" cy="990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33" name="Retângulo 32">
            <a:extLst>
              <a:ext uri="{FF2B5EF4-FFF2-40B4-BE49-F238E27FC236}">
                <a16:creationId xmlns:a16="http://schemas.microsoft.com/office/drawing/2014/main" id="{67B8F371-A5F0-4822-BCB1-672E0CF2D4C0}"/>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4" name="Retângulo: Cantos Arredondados 13">
            <a:hlinkClick r:id="rId9" action="ppaction://hlinksldjump"/>
            <a:extLst>
              <a:ext uri="{FF2B5EF4-FFF2-40B4-BE49-F238E27FC236}">
                <a16:creationId xmlns:a16="http://schemas.microsoft.com/office/drawing/2014/main" id="{27CF901C-3E7A-4DE0-9DB7-F7655CA2CE0E}"/>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1" name="Retângulo: Cantos Arredondados 20">
            <a:hlinkClick r:id="rId10" action="ppaction://hlinksldjump"/>
            <a:extLst>
              <a:ext uri="{FF2B5EF4-FFF2-40B4-BE49-F238E27FC236}">
                <a16:creationId xmlns:a16="http://schemas.microsoft.com/office/drawing/2014/main" id="{987FA496-A4BE-4F40-B247-43B29DF64380}"/>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23" name="Retângulo: Cantos Arredondados 22">
            <a:hlinkClick r:id="rId11" action="ppaction://hlinksldjump"/>
            <a:extLst>
              <a:ext uri="{FF2B5EF4-FFF2-40B4-BE49-F238E27FC236}">
                <a16:creationId xmlns:a16="http://schemas.microsoft.com/office/drawing/2014/main" id="{A63C7377-386A-4696-91BF-A990D48E57A4}"/>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pic>
        <p:nvPicPr>
          <p:cNvPr id="16" name="Imagem 15" descr="Uma imagem com edifício&#10;&#10;Descrição gerada automaticamente">
            <a:extLst>
              <a:ext uri="{FF2B5EF4-FFF2-40B4-BE49-F238E27FC236}">
                <a16:creationId xmlns:a16="http://schemas.microsoft.com/office/drawing/2014/main" id="{987B432D-FF51-41D2-95FB-6FB399108B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032" y="936000"/>
            <a:ext cx="5402428" cy="5117340"/>
          </a:xfrm>
          <a:prstGeom prst="rect">
            <a:avLst/>
          </a:prstGeom>
        </p:spPr>
      </p:pic>
      <p:pic>
        <p:nvPicPr>
          <p:cNvPr id="3" name="Imagem 2">
            <a:extLst>
              <a:ext uri="{FF2B5EF4-FFF2-40B4-BE49-F238E27FC236}">
                <a16:creationId xmlns:a16="http://schemas.microsoft.com/office/drawing/2014/main" id="{808BF120-C558-4B0B-ADE9-DC317C0E96AA}"/>
              </a:ext>
            </a:extLst>
          </p:cNvPr>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9890911" y="1377000"/>
            <a:ext cx="1497330" cy="4572000"/>
          </a:xfrm>
          <a:prstGeom prst="rect">
            <a:avLst/>
          </a:prstGeom>
        </p:spPr>
      </p:pic>
      <p:pic>
        <p:nvPicPr>
          <p:cNvPr id="6" name="Imagem 5">
            <a:extLst>
              <a:ext uri="{FF2B5EF4-FFF2-40B4-BE49-F238E27FC236}">
                <a16:creationId xmlns:a16="http://schemas.microsoft.com/office/drawing/2014/main" id="{693F1747-A81B-433F-807E-D17AA3BFAF51}"/>
              </a:ext>
            </a:extLst>
          </p:cNvPr>
          <p:cNvPicPr>
            <a:picLocks noChangeAspect="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9967974" y="1376999"/>
            <a:ext cx="1640392" cy="4703633"/>
          </a:xfrm>
          <a:prstGeom prst="rect">
            <a:avLst/>
          </a:prstGeom>
        </p:spPr>
      </p:pic>
      <p:pic>
        <p:nvPicPr>
          <p:cNvPr id="9" name="Imagem 8">
            <a:extLst>
              <a:ext uri="{FF2B5EF4-FFF2-40B4-BE49-F238E27FC236}">
                <a16:creationId xmlns:a16="http://schemas.microsoft.com/office/drawing/2014/main" id="{E89A4912-4105-4FE8-8C15-4106B3CDDDAE}"/>
              </a:ext>
            </a:extLst>
          </p:cNvPr>
          <p:cNvPicPr>
            <a:picLocks noChangeAspect="1"/>
          </p:cNvPicPr>
          <p:nvPr>
            <p:custDataLst>
              <p:tags r:id="rId3"/>
            </p:custDataLst>
          </p:nvPr>
        </p:nvPicPr>
        <p:blipFill>
          <a:blip r:embed="rId15">
            <a:extLst>
              <a:ext uri="{28A0092B-C50C-407E-A947-70E740481C1C}">
                <a14:useLocalDpi xmlns:a14="http://schemas.microsoft.com/office/drawing/2010/main" val="0"/>
              </a:ext>
            </a:extLst>
          </a:blip>
          <a:stretch>
            <a:fillRect/>
          </a:stretch>
        </p:blipFill>
        <p:spPr>
          <a:xfrm>
            <a:off x="10038315" y="1336806"/>
            <a:ext cx="1425654" cy="4822510"/>
          </a:xfrm>
          <a:prstGeom prst="rect">
            <a:avLst/>
          </a:prstGeom>
        </p:spPr>
      </p:pic>
      <p:sp>
        <p:nvSpPr>
          <p:cNvPr id="26" name="Retângulo: Cantos Arredondados 17">
            <a:hlinkClick r:id="rId16" action="ppaction://hlinksldjump"/>
            <a:extLst>
              <a:ext uri="{FF2B5EF4-FFF2-40B4-BE49-F238E27FC236}">
                <a16:creationId xmlns:a16="http://schemas.microsoft.com/office/drawing/2014/main" id="{10693FA0-FA43-4FC6-BB22-986D7CA6D3A8}"/>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117631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75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750"/>
                                        <p:tgtEl>
                                          <p:spTgt spid="3"/>
                                        </p:tgtEl>
                                      </p:cBhvr>
                                    </p:animEffect>
                                  </p:childTnLst>
                                </p:cTn>
                              </p:par>
                              <p:par>
                                <p:cTn id="15" presetID="10" presetClass="exit" presetSubtype="0" fill="hold" nodeType="withEffect">
                                  <p:stCondLst>
                                    <p:cond delay="0"/>
                                  </p:stCondLst>
                                  <p:childTnLst>
                                    <p:animEffect transition="out" filter="fade">
                                      <p:cBhvr>
                                        <p:cTn id="16" dur="750"/>
                                        <p:tgtEl>
                                          <p:spTgt spid="6"/>
                                        </p:tgtEl>
                                      </p:cBhvr>
                                    </p:animEffect>
                                    <p:set>
                                      <p:cBhvr>
                                        <p:cTn id="17" dur="1" fill="hold">
                                          <p:stCondLst>
                                            <p:cond delay="749"/>
                                          </p:stCondLst>
                                        </p:cTn>
                                        <p:tgtEl>
                                          <p:spTgt spid="6"/>
                                        </p:tgtEl>
                                        <p:attrNameLst>
                                          <p:attrName>style.visibility</p:attrName>
                                        </p:attrNameLst>
                                      </p:cBhvr>
                                      <p:to>
                                        <p:strVal val="hidden"/>
                                      </p:to>
                                    </p:set>
                                  </p:childTnLst>
                                </p:cTn>
                              </p:par>
                            </p:childTnLst>
                          </p:cTn>
                        </p:par>
                        <p:par>
                          <p:cTn id="18" fill="hold">
                            <p:stCondLst>
                              <p:cond delay="2500"/>
                            </p:stCondLst>
                            <p:childTnLst>
                              <p:par>
                                <p:cTn id="19" presetID="10" presetClass="exit" presetSubtype="0" fill="hold" nodeType="afterEffect">
                                  <p:stCondLst>
                                    <p:cond delay="1000"/>
                                  </p:stCondLst>
                                  <p:childTnLst>
                                    <p:animEffect transition="out" filter="fade">
                                      <p:cBhvr>
                                        <p:cTn id="20" dur="1000"/>
                                        <p:tgtEl>
                                          <p:spTgt spid="3"/>
                                        </p:tgtEl>
                                      </p:cBhvr>
                                    </p:animEffect>
                                    <p:set>
                                      <p:cBhvr>
                                        <p:cTn id="21" dur="1" fill="hold">
                                          <p:stCondLst>
                                            <p:cond delay="999"/>
                                          </p:stCondLst>
                                        </p:cTn>
                                        <p:tgtEl>
                                          <p:spTgt spid="3"/>
                                        </p:tgtEl>
                                        <p:attrNameLst>
                                          <p:attrName>style.visibility</p:attrName>
                                        </p:attrNameLst>
                                      </p:cBhvr>
                                      <p:to>
                                        <p:strVal val="hidden"/>
                                      </p:to>
                                    </p:set>
                                  </p:childTnLst>
                                </p:cTn>
                              </p:par>
                              <p:par>
                                <p:cTn id="22" presetID="10" presetClass="entr" presetSubtype="0" fill="hold" nodeType="with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10" presetClass="exit" presetSubtype="0" fill="hold" grpId="1" nodeType="withEffect">
                                  <p:stCondLst>
                                    <p:cond delay="100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ntr" presetSubtype="0" fill="hold" grpId="0" nodeType="withEffect">
                                  <p:stCondLst>
                                    <p:cond delay="100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13" name="Retângulo 12">
            <a:extLst>
              <a:ext uri="{FF2B5EF4-FFF2-40B4-BE49-F238E27FC236}">
                <a16:creationId xmlns:a16="http://schemas.microsoft.com/office/drawing/2014/main" id="{5203F0D1-081D-49B7-814B-7B0C702DC05D}"/>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9" name="Retângulo 18">
            <a:extLst>
              <a:ext uri="{FF2B5EF4-FFF2-40B4-BE49-F238E27FC236}">
                <a16:creationId xmlns:a16="http://schemas.microsoft.com/office/drawing/2014/main" id="{86D9DE7E-8163-4A4B-AEF8-F8967E46F93D}"/>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20" name="Imagem 19">
            <a:extLst>
              <a:ext uri="{FF2B5EF4-FFF2-40B4-BE49-F238E27FC236}">
                <a16:creationId xmlns:a16="http://schemas.microsoft.com/office/drawing/2014/main" id="{D925C60A-2E31-4D6C-8EAD-83703F95057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25" name="Conexão reta 24">
            <a:extLst>
              <a:ext uri="{FF2B5EF4-FFF2-40B4-BE49-F238E27FC236}">
                <a16:creationId xmlns:a16="http://schemas.microsoft.com/office/drawing/2014/main" id="{58211910-DAEA-4C65-A286-F938C62371ED}"/>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1" name="Conexão reta 30">
            <a:extLst>
              <a:ext uri="{FF2B5EF4-FFF2-40B4-BE49-F238E27FC236}">
                <a16:creationId xmlns:a16="http://schemas.microsoft.com/office/drawing/2014/main" id="{037880A7-324E-4E05-99DB-2A0EADDB6250}"/>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32" name="Retângulo: Cantos Arredondados 31">
            <a:hlinkClick r:id="rId6" action="ppaction://hlinksldjump"/>
            <a:extLst>
              <a:ext uri="{FF2B5EF4-FFF2-40B4-BE49-F238E27FC236}">
                <a16:creationId xmlns:a16="http://schemas.microsoft.com/office/drawing/2014/main" id="{3D9E068E-6BF4-41AD-8777-2556348637C4}"/>
              </a:ext>
            </a:extLst>
          </p:cNvPr>
          <p:cNvSpPr/>
          <p:nvPr/>
        </p:nvSpPr>
        <p:spPr>
          <a:xfrm>
            <a:off x="36000" y="5310000"/>
            <a:ext cx="1728000" cy="990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33" name="Retângulo 32">
            <a:extLst>
              <a:ext uri="{FF2B5EF4-FFF2-40B4-BE49-F238E27FC236}">
                <a16:creationId xmlns:a16="http://schemas.microsoft.com/office/drawing/2014/main" id="{67B8F371-A5F0-4822-BCB1-672E0CF2D4C0}"/>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4" name="Retângulo: Cantos Arredondados 13">
            <a:hlinkClick r:id="rId7" action="ppaction://hlinksldjump"/>
            <a:extLst>
              <a:ext uri="{FF2B5EF4-FFF2-40B4-BE49-F238E27FC236}">
                <a16:creationId xmlns:a16="http://schemas.microsoft.com/office/drawing/2014/main" id="{27CF901C-3E7A-4DE0-9DB7-F7655CA2CE0E}"/>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1" name="Retângulo: Cantos Arredondados 20">
            <a:hlinkClick r:id="rId8" action="ppaction://hlinksldjump"/>
            <a:extLst>
              <a:ext uri="{FF2B5EF4-FFF2-40B4-BE49-F238E27FC236}">
                <a16:creationId xmlns:a16="http://schemas.microsoft.com/office/drawing/2014/main" id="{987FA496-A4BE-4F40-B247-43B29DF64380}"/>
              </a:ext>
            </a:extLst>
          </p:cNvPr>
          <p:cNvSpPr/>
          <p:nvPr/>
        </p:nvSpPr>
        <p:spPr>
          <a:xfrm>
            <a:off x="36000" y="99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23" name="Retângulo: Cantos Arredondados 22">
            <a:hlinkClick r:id="rId9" action="ppaction://hlinksldjump"/>
            <a:extLst>
              <a:ext uri="{FF2B5EF4-FFF2-40B4-BE49-F238E27FC236}">
                <a16:creationId xmlns:a16="http://schemas.microsoft.com/office/drawing/2014/main" id="{A63C7377-386A-4696-91BF-A990D48E57A4}"/>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6" name="Retângulo: Cantos Arredondados 17">
            <a:hlinkClick r:id="rId10" action="ppaction://hlinksldjump"/>
            <a:extLst>
              <a:ext uri="{FF2B5EF4-FFF2-40B4-BE49-F238E27FC236}">
                <a16:creationId xmlns:a16="http://schemas.microsoft.com/office/drawing/2014/main" id="{10693FA0-FA43-4FC6-BB22-986D7CA6D3A8}"/>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
        <p:nvSpPr>
          <p:cNvPr id="3" name="ISPRING_QUIZ_SHAPE0">
            <a:extLst>
              <a:ext uri="{FF2B5EF4-FFF2-40B4-BE49-F238E27FC236}">
                <a16:creationId xmlns:a16="http://schemas.microsoft.com/office/drawing/2014/main" id="{45D355D0-9CE7-495A-A019-BA0A5D41DA7C}"/>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5" name="ISPRING_QUIZ_SHAPE1">
            <a:extLst>
              <a:ext uri="{FF2B5EF4-FFF2-40B4-BE49-F238E27FC236}">
                <a16:creationId xmlns:a16="http://schemas.microsoft.com/office/drawing/2014/main" id="{87A131E9-9EA9-4586-B49A-FB0B82CE7513}"/>
              </a:ext>
            </a:extLst>
          </p:cNvPr>
          <p:cNvPicPr>
            <a:picLocks/>
          </p:cNvPicPr>
          <p:nvPr/>
        </p:nvPicPr>
        <p:blipFill>
          <a:blip r:embed="rId11">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6" name="ISPRING_QUIZ_SHAPE2">
            <a:extLst>
              <a:ext uri="{FF2B5EF4-FFF2-40B4-BE49-F238E27FC236}">
                <a16:creationId xmlns:a16="http://schemas.microsoft.com/office/drawing/2014/main" id="{228CB476-A271-4EE9-84C8-CDE316908BD1}"/>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ca-ES" sz="3000">
                <a:solidFill>
                  <a:srgbClr val="343944"/>
                </a:solidFill>
                <a:effectLst/>
                <a:latin typeface="Segoe UI" panose="020B0502040204020203" pitchFamily="34" charset="0"/>
              </a:rPr>
              <a:t>   Quiz</a:t>
            </a:r>
          </a:p>
        </p:txBody>
      </p:sp>
      <p:pic>
        <p:nvPicPr>
          <p:cNvPr id="11" name="ISPRING_QUIZ_SHAPE3">
            <a:extLst>
              <a:ext uri="{FF2B5EF4-FFF2-40B4-BE49-F238E27FC236}">
                <a16:creationId xmlns:a16="http://schemas.microsoft.com/office/drawing/2014/main" id="{256A5F00-4CF9-4776-BB07-A9BF815C3421}"/>
              </a:ext>
            </a:extLst>
          </p:cNvPr>
          <p:cNvPicPr>
            <a:picLocks/>
          </p:cNvPicPr>
          <p:nvPr/>
        </p:nvPicPr>
        <p:blipFill>
          <a:blip r:embed="rId12">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16" name="ISPRING_QUIZ_SHAPE4">
            <a:extLst>
              <a:ext uri="{FF2B5EF4-FFF2-40B4-BE49-F238E27FC236}">
                <a16:creationId xmlns:a16="http://schemas.microsoft.com/office/drawing/2014/main" id="{64FEAB4F-3AC9-4C89-B258-4A1E7145A54F}"/>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endParaRPr lang="ca-E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746528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DF0A37C-9013-4D38-A815-9399D06CF17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pic>
        <p:nvPicPr>
          <p:cNvPr id="19" name="Imagem 18">
            <a:extLst>
              <a:ext uri="{FF2B5EF4-FFF2-40B4-BE49-F238E27FC236}">
                <a16:creationId xmlns:a16="http://schemas.microsoft.com/office/drawing/2014/main" id="{D7D4C189-D4AD-4072-A44D-852924A69E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84027" y="1706736"/>
            <a:ext cx="3658410" cy="3472017"/>
          </a:xfrm>
          <a:prstGeom prst="ellipse">
            <a:avLst/>
          </a:prstGeom>
        </p:spPr>
      </p:pic>
      <p:sp>
        <p:nvSpPr>
          <p:cNvPr id="20" name="CaixaDeTexto 19">
            <a:extLst>
              <a:ext uri="{FF2B5EF4-FFF2-40B4-BE49-F238E27FC236}">
                <a16:creationId xmlns:a16="http://schemas.microsoft.com/office/drawing/2014/main" id="{C22A69B5-E165-4874-A7D7-F428BD26C31C}"/>
              </a:ext>
            </a:extLst>
          </p:cNvPr>
          <p:cNvSpPr txBox="1"/>
          <p:nvPr/>
        </p:nvSpPr>
        <p:spPr>
          <a:xfrm>
            <a:off x="5760743" y="5206344"/>
            <a:ext cx="2470741" cy="523220"/>
          </a:xfrm>
          <a:prstGeom prst="rect">
            <a:avLst/>
          </a:prstGeom>
          <a:noFill/>
        </p:spPr>
        <p:txBody>
          <a:bodyPr wrap="square" rtlCol="0">
            <a:spAutoFit/>
          </a:bodyPr>
          <a:lstStyle/>
          <a:p>
            <a:r>
              <a:rPr lang="ca-ES" sz="1600"/>
              <a:t>By </a:t>
            </a:r>
            <a:r>
              <a:rPr lang="ca-ES" sz="2800" b="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EngiMath</a:t>
            </a:r>
            <a:r>
              <a:rPr lang="ca-ES" sz="1600"/>
              <a:t> TEAM</a:t>
            </a:r>
          </a:p>
        </p:txBody>
      </p:sp>
      <p:pic>
        <p:nvPicPr>
          <p:cNvPr id="21" name="Imagem 20">
            <a:extLst>
              <a:ext uri="{FF2B5EF4-FFF2-40B4-BE49-F238E27FC236}">
                <a16:creationId xmlns:a16="http://schemas.microsoft.com/office/drawing/2014/main" id="{03C33967-3BCB-4A3B-AB85-4AE594A346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21580" y="1674932"/>
            <a:ext cx="3749065" cy="3518238"/>
          </a:xfrm>
          <a:prstGeom prst="rect">
            <a:avLst/>
          </a:prstGeom>
        </p:spPr>
      </p:pic>
      <p:sp>
        <p:nvSpPr>
          <p:cNvPr id="22" name="CaixaDeTexto 21">
            <a:extLst>
              <a:ext uri="{FF2B5EF4-FFF2-40B4-BE49-F238E27FC236}">
                <a16:creationId xmlns:a16="http://schemas.microsoft.com/office/drawing/2014/main" id="{CE56DD0D-E871-463E-99CA-7B57B9FCDAFE}"/>
              </a:ext>
            </a:extLst>
          </p:cNvPr>
          <p:cNvSpPr txBox="1"/>
          <p:nvPr/>
        </p:nvSpPr>
        <p:spPr>
          <a:xfrm>
            <a:off x="3147755" y="450644"/>
            <a:ext cx="7743402" cy="646331"/>
          </a:xfrm>
          <a:prstGeom prst="rect">
            <a:avLst/>
          </a:prstGeom>
          <a:noFill/>
        </p:spPr>
        <p:txBody>
          <a:bodyPr wrap="none" rtlCol="0">
            <a:spAutoFit/>
          </a:bodyPr>
          <a:lstStyle/>
          <a:p>
            <a:r>
              <a:rPr lang="es-ES" sz="3600" dirty="0"/>
              <a:t>¡Esperamos que le haya sido de utilidad!</a:t>
            </a:r>
          </a:p>
        </p:txBody>
      </p:sp>
      <p:sp>
        <p:nvSpPr>
          <p:cNvPr id="26" name="Retângulo 25">
            <a:extLst>
              <a:ext uri="{FF2B5EF4-FFF2-40B4-BE49-F238E27FC236}">
                <a16:creationId xmlns:a16="http://schemas.microsoft.com/office/drawing/2014/main" id="{1453A01F-A6BB-4D35-A06F-191DF89876B5}"/>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1" name="Retângulo 30">
            <a:extLst>
              <a:ext uri="{FF2B5EF4-FFF2-40B4-BE49-F238E27FC236}">
                <a16:creationId xmlns:a16="http://schemas.microsoft.com/office/drawing/2014/main" id="{1712018A-90AA-465E-AEAF-09DCA4CB9149}"/>
              </a:ext>
            </a:extLst>
          </p:cNvPr>
          <p:cNvSpPr/>
          <p:nvPr/>
        </p:nvSpPr>
        <p:spPr>
          <a:xfrm>
            <a:off x="0" y="0"/>
            <a:ext cx="1784068" cy="954107"/>
          </a:xfrm>
          <a:prstGeom prst="rect">
            <a:avLst/>
          </a:prstGeom>
          <a:noFill/>
        </p:spPr>
        <p:txBody>
          <a:bodyPr wrap="square" lIns="91440" tIns="45720" rIns="91440" bIns="45720">
            <a:sp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Fin</a:t>
            </a:r>
            <a:r>
              <a:rPr lang="ca-ES" sz="2800" b="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de </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la </a:t>
            </a: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cxnSp>
        <p:nvCxnSpPr>
          <p:cNvPr id="34" name="Conexão reta 33">
            <a:extLst>
              <a:ext uri="{FF2B5EF4-FFF2-40B4-BE49-F238E27FC236}">
                <a16:creationId xmlns:a16="http://schemas.microsoft.com/office/drawing/2014/main" id="{3DF20537-CF5C-4FF6-A1FD-3BC6FC03A771}"/>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35" name="Conexão reta 34">
            <a:extLst>
              <a:ext uri="{FF2B5EF4-FFF2-40B4-BE49-F238E27FC236}">
                <a16:creationId xmlns:a16="http://schemas.microsoft.com/office/drawing/2014/main" id="{48DF5382-3DC3-46AC-B24F-CF1E82BBEB83}"/>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41" name="Retângulo 40">
            <a:extLst>
              <a:ext uri="{FF2B5EF4-FFF2-40B4-BE49-F238E27FC236}">
                <a16:creationId xmlns:a16="http://schemas.microsoft.com/office/drawing/2014/main" id="{DEE2C1EE-B7BD-454F-A133-9A5E91071864}"/>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42" name="Imagem 41">
            <a:extLst>
              <a:ext uri="{FF2B5EF4-FFF2-40B4-BE49-F238E27FC236}">
                <a16:creationId xmlns:a16="http://schemas.microsoft.com/office/drawing/2014/main" id="{2DB13659-BE35-40DF-938F-36079C34032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sp>
        <p:nvSpPr>
          <p:cNvPr id="43" name="Retângulo: Cantos Arredondados 42">
            <a:hlinkClick r:id="rId8" action="ppaction://hlinksldjump"/>
            <a:extLst>
              <a:ext uri="{FF2B5EF4-FFF2-40B4-BE49-F238E27FC236}">
                <a16:creationId xmlns:a16="http://schemas.microsoft.com/office/drawing/2014/main" id="{7B186728-68FB-4E3D-B290-52D9840674A1}"/>
              </a:ext>
            </a:extLst>
          </p:cNvPr>
          <p:cNvSpPr/>
          <p:nvPr/>
        </p:nvSpPr>
        <p:spPr>
          <a:xfrm>
            <a:off x="36000" y="5310000"/>
            <a:ext cx="1728000" cy="990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24" name="Retângulo: Cantos Arredondados 23">
            <a:hlinkClick r:id="rId9" action="ppaction://hlinksldjump"/>
            <a:extLst>
              <a:ext uri="{FF2B5EF4-FFF2-40B4-BE49-F238E27FC236}">
                <a16:creationId xmlns:a16="http://schemas.microsoft.com/office/drawing/2014/main" id="{B569757A-0F75-4E26-823C-AB38619F0E08}"/>
              </a:ext>
            </a:extLst>
          </p:cNvPr>
          <p:cNvSpPr/>
          <p:nvPr/>
        </p:nvSpPr>
        <p:spPr>
          <a:xfrm>
            <a:off x="36000" y="423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25" name="Retângulo: Cantos Arredondados 24">
            <a:hlinkClick r:id="rId10" action="ppaction://hlinksldjump"/>
            <a:extLst>
              <a:ext uri="{FF2B5EF4-FFF2-40B4-BE49-F238E27FC236}">
                <a16:creationId xmlns:a16="http://schemas.microsoft.com/office/drawing/2014/main" id="{D0982ABC-5748-4605-A819-8D4A77FB63EF}"/>
              </a:ext>
            </a:extLst>
          </p:cNvPr>
          <p:cNvSpPr/>
          <p:nvPr/>
        </p:nvSpPr>
        <p:spPr>
          <a:xfrm>
            <a:off x="36000" y="99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27" name="Retângulo: Cantos Arredondados 26">
            <a:hlinkClick r:id="rId11" action="ppaction://hlinksldjump"/>
            <a:extLst>
              <a:ext uri="{FF2B5EF4-FFF2-40B4-BE49-F238E27FC236}">
                <a16:creationId xmlns:a16="http://schemas.microsoft.com/office/drawing/2014/main" id="{DA2D930F-E1D3-4AAB-B8FE-0AD5301C6F72}"/>
              </a:ext>
            </a:extLst>
          </p:cNvPr>
          <p:cNvSpPr/>
          <p:nvPr/>
        </p:nvSpPr>
        <p:spPr>
          <a:xfrm>
            <a:off x="36000" y="207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
        <p:nvSpPr>
          <p:cNvPr id="28" name="Retângulo: Cantos Arredondados 27">
            <a:hlinkClick r:id="rId12" action="ppaction://hlinksldjump"/>
            <a:extLst>
              <a:ext uri="{FF2B5EF4-FFF2-40B4-BE49-F238E27FC236}">
                <a16:creationId xmlns:a16="http://schemas.microsoft.com/office/drawing/2014/main" id="{C9A65C13-9727-45C6-B38D-E818041520FA}"/>
              </a:ext>
            </a:extLst>
          </p:cNvPr>
          <p:cNvSpPr/>
          <p:nvPr/>
        </p:nvSpPr>
        <p:spPr>
          <a:xfrm>
            <a:off x="36000" y="315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pic>
        <p:nvPicPr>
          <p:cNvPr id="29" name="Imagem 28">
            <a:extLst>
              <a:ext uri="{FF2B5EF4-FFF2-40B4-BE49-F238E27FC236}">
                <a16:creationId xmlns:a16="http://schemas.microsoft.com/office/drawing/2014/main" id="{A600791D-E381-47A5-A8DE-74BAD1D5F9BD}"/>
              </a:ext>
            </a:extLst>
          </p:cNvPr>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2664621" y="1451950"/>
            <a:ext cx="1708785" cy="4572000"/>
          </a:xfrm>
          <a:prstGeom prst="rect">
            <a:avLst/>
          </a:prstGeom>
        </p:spPr>
      </p:pic>
    </p:spTree>
    <p:extLst>
      <p:ext uri="{BB962C8B-B14F-4D97-AF65-F5344CB8AC3E}">
        <p14:creationId xmlns:p14="http://schemas.microsoft.com/office/powerpoint/2010/main" val="243434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1500"/>
                            </p:stCondLst>
                            <p:childTnLst>
                              <p:par>
                                <p:cTn id="20" presetID="53" presetClass="entr" presetSubtype="16" fill="hold" nodeType="afterEffect">
                                  <p:stCondLst>
                                    <p:cond delay="25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fltVal val="0"/>
                                          </p:val>
                                        </p:tav>
                                        <p:tav tm="100000">
                                          <p:val>
                                            <p:strVal val="#ppt_w"/>
                                          </p:val>
                                        </p:tav>
                                      </p:tavLst>
                                    </p:anim>
                                    <p:anim calcmode="lin" valueType="num">
                                      <p:cBhvr>
                                        <p:cTn id="23" dur="1000" fill="hold"/>
                                        <p:tgtEl>
                                          <p:spTgt spid="21"/>
                                        </p:tgtEl>
                                        <p:attrNameLst>
                                          <p:attrName>ppt_h</p:attrName>
                                        </p:attrNameLst>
                                      </p:cBhvr>
                                      <p:tavLst>
                                        <p:tav tm="0">
                                          <p:val>
                                            <p:fltVal val="0"/>
                                          </p:val>
                                        </p:tav>
                                        <p:tav tm="100000">
                                          <p:val>
                                            <p:strVal val="#ppt_h"/>
                                          </p:val>
                                        </p:tav>
                                      </p:tavLst>
                                    </p:anim>
                                    <p:animEffect transition="in" filter="fade">
                                      <p:cBhvr>
                                        <p:cTn id="24" dur="1000"/>
                                        <p:tgtEl>
                                          <p:spTgt spid="21"/>
                                        </p:tgtEl>
                                      </p:cBhvr>
                                    </p:animEffect>
                                  </p:childTnLst>
                                </p:cTn>
                              </p:par>
                            </p:childTnLst>
                          </p:cTn>
                        </p:par>
                        <p:par>
                          <p:cTn id="25" fill="hold">
                            <p:stCondLst>
                              <p:cond delay="2750"/>
                            </p:stCondLst>
                            <p:childTnLst>
                              <p:par>
                                <p:cTn id="26" presetID="10" presetClass="exit" presetSubtype="0" fill="hold" grpId="1"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9"/>
                                        </p:tgtEl>
                                      </p:cBhvr>
                                    </p:animEffect>
                                    <p:set>
                                      <p:cBhvr>
                                        <p:cTn id="31" dur="1" fill="hold">
                                          <p:stCondLst>
                                            <p:cond delay="499"/>
                                          </p:stCondLst>
                                        </p:cTn>
                                        <p:tgtEl>
                                          <p:spTgt spid="2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0" name="Retângulo: Cantos Arredondados 19">
            <a:extLst>
              <a:ext uri="{FF2B5EF4-FFF2-40B4-BE49-F238E27FC236}">
                <a16:creationId xmlns:a16="http://schemas.microsoft.com/office/drawing/2014/main" id="{3922C657-C0FF-43C3-BB3E-B22BDC47A36C}"/>
              </a:ext>
            </a:extLst>
          </p:cNvPr>
          <p:cNvSpPr/>
          <p:nvPr/>
        </p:nvSpPr>
        <p:spPr>
          <a:xfrm>
            <a:off x="2066293" y="305859"/>
            <a:ext cx="9859639" cy="2216277"/>
          </a:xfrm>
          <a:prstGeom prst="roundRect">
            <a:avLst>
              <a:gd name="adj" fmla="val 9957"/>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sp>
        <p:nvSpPr>
          <p:cNvPr id="40" name="Retângulo: Cantos Arredondados 39">
            <a:extLst>
              <a:ext uri="{FF2B5EF4-FFF2-40B4-BE49-F238E27FC236}">
                <a16:creationId xmlns:a16="http://schemas.microsoft.com/office/drawing/2014/main" id="{0B276B0D-B5BE-45A4-83DD-A09BF16BD29E}"/>
              </a:ext>
            </a:extLst>
          </p:cNvPr>
          <p:cNvSpPr/>
          <p:nvPr/>
        </p:nvSpPr>
        <p:spPr>
          <a:xfrm>
            <a:off x="2066293" y="305859"/>
            <a:ext cx="9859639" cy="2682141"/>
          </a:xfrm>
          <a:prstGeom prst="roundRect">
            <a:avLst>
              <a:gd name="adj" fmla="val 8084"/>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sp>
        <p:nvSpPr>
          <p:cNvPr id="80" name="Retângulo: Cantos Arredondados 79">
            <a:extLst>
              <a:ext uri="{FF2B5EF4-FFF2-40B4-BE49-F238E27FC236}">
                <a16:creationId xmlns:a16="http://schemas.microsoft.com/office/drawing/2014/main" id="{BD15A15B-DC14-4FB3-A86B-386065BC5459}"/>
              </a:ext>
            </a:extLst>
          </p:cNvPr>
          <p:cNvSpPr/>
          <p:nvPr/>
        </p:nvSpPr>
        <p:spPr>
          <a:xfrm>
            <a:off x="8992550" y="2095030"/>
            <a:ext cx="2703849" cy="288437"/>
          </a:xfrm>
          <a:prstGeom prst="roundRect">
            <a:avLst/>
          </a:prstGeom>
          <a:solidFill>
            <a:schemeClr val="accent2">
              <a:lumMod val="20000"/>
              <a:lumOff val="80000"/>
            </a:schemeClr>
          </a:solid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1" name="Retângulo: Cantos Arredondados 80">
            <a:extLst>
              <a:ext uri="{FF2B5EF4-FFF2-40B4-BE49-F238E27FC236}">
                <a16:creationId xmlns:a16="http://schemas.microsoft.com/office/drawing/2014/main" id="{D76C3432-C2A2-4DC0-BACA-7C0E1F43627B}"/>
              </a:ext>
            </a:extLst>
          </p:cNvPr>
          <p:cNvSpPr/>
          <p:nvPr/>
        </p:nvSpPr>
        <p:spPr>
          <a:xfrm>
            <a:off x="2700346" y="2472080"/>
            <a:ext cx="7662854" cy="375986"/>
          </a:xfrm>
          <a:prstGeom prst="roundRect">
            <a:avLst/>
          </a:prstGeom>
          <a:solidFill>
            <a:schemeClr val="accent2">
              <a:lumMod val="20000"/>
              <a:lumOff val="80000"/>
            </a:schemeClr>
          </a:solid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4" name="Retângulo: Cantos Arredondados 53">
            <a:extLst>
              <a:ext uri="{FF2B5EF4-FFF2-40B4-BE49-F238E27FC236}">
                <a16:creationId xmlns:a16="http://schemas.microsoft.com/office/drawing/2014/main" id="{482613C5-11F3-4031-BA18-807A48BB5CA3}"/>
              </a:ext>
            </a:extLst>
          </p:cNvPr>
          <p:cNvSpPr/>
          <p:nvPr/>
        </p:nvSpPr>
        <p:spPr>
          <a:xfrm>
            <a:off x="2700346" y="2008632"/>
            <a:ext cx="4509922" cy="392220"/>
          </a:xfrm>
          <a:prstGeom prst="roundRect">
            <a:avLst/>
          </a:prstGeom>
          <a:solidFill>
            <a:schemeClr val="accent5">
              <a:lumMod val="20000"/>
              <a:lumOff val="80000"/>
            </a:schemeClr>
          </a:solid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6" name="Retângulo 65">
            <a:extLst>
              <a:ext uri="{FF2B5EF4-FFF2-40B4-BE49-F238E27FC236}">
                <a16:creationId xmlns:a16="http://schemas.microsoft.com/office/drawing/2014/main" id="{9C0707D6-2829-4E5A-8156-FC906E23F982}"/>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2" name="Retângulo 71">
            <a:extLst>
              <a:ext uri="{FF2B5EF4-FFF2-40B4-BE49-F238E27FC236}">
                <a16:creationId xmlns:a16="http://schemas.microsoft.com/office/drawing/2014/main" id="{8E476C9B-1E2D-427B-B547-CB50A82F8EBB}"/>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73" name="Imagem 72">
            <a:extLst>
              <a:ext uri="{FF2B5EF4-FFF2-40B4-BE49-F238E27FC236}">
                <a16:creationId xmlns:a16="http://schemas.microsoft.com/office/drawing/2014/main" id="{29D4F2D0-CD81-481B-9891-2A60DD0994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74" name="Conexão reta 73">
            <a:extLst>
              <a:ext uri="{FF2B5EF4-FFF2-40B4-BE49-F238E27FC236}">
                <a16:creationId xmlns:a16="http://schemas.microsoft.com/office/drawing/2014/main" id="{AE207ED5-0AD9-406C-BBC8-2601BA6CFB05}"/>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75" name="Conexão reta 74">
            <a:extLst>
              <a:ext uri="{FF2B5EF4-FFF2-40B4-BE49-F238E27FC236}">
                <a16:creationId xmlns:a16="http://schemas.microsoft.com/office/drawing/2014/main" id="{70563C38-5169-4617-9616-E22BF2C5439B}"/>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76" name="Retângulo: Cantos Arredondados 75">
            <a:hlinkClick r:id="rId4" action="ppaction://hlinksldjump"/>
            <a:extLst>
              <a:ext uri="{FF2B5EF4-FFF2-40B4-BE49-F238E27FC236}">
                <a16:creationId xmlns:a16="http://schemas.microsoft.com/office/drawing/2014/main" id="{E1366602-12C0-41CB-9EC1-3ADC612D6E4F}"/>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77" name="Retângulo 76">
            <a:extLst>
              <a:ext uri="{FF2B5EF4-FFF2-40B4-BE49-F238E27FC236}">
                <a16:creationId xmlns:a16="http://schemas.microsoft.com/office/drawing/2014/main" id="{B0B3D353-3315-4D82-B77C-726747C177AB}"/>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6" name="Retângulo: Cantos Arredondados 15">
            <a:hlinkClick r:id="rId5" action="ppaction://hlinksldjump"/>
            <a:extLst>
              <a:ext uri="{FF2B5EF4-FFF2-40B4-BE49-F238E27FC236}">
                <a16:creationId xmlns:a16="http://schemas.microsoft.com/office/drawing/2014/main" id="{5E515757-F294-45EF-A788-3F2374202FFF}"/>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7" name="Retângulo: Cantos Arredondados 16">
            <a:hlinkClick r:id="rId6" action="ppaction://hlinksldjump"/>
            <a:extLst>
              <a:ext uri="{FF2B5EF4-FFF2-40B4-BE49-F238E27FC236}">
                <a16:creationId xmlns:a16="http://schemas.microsoft.com/office/drawing/2014/main" id="{148BC01D-E08E-4339-9F5B-17566B975E9D}"/>
              </a:ext>
            </a:extLst>
          </p:cNvPr>
          <p:cNvSpPr/>
          <p:nvPr/>
        </p:nvSpPr>
        <p:spPr>
          <a:xfrm>
            <a:off x="36000" y="99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9" name="Retângulo: Cantos Arredondados 18">
            <a:hlinkClick r:id="rId7" action="ppaction://hlinksldjump"/>
            <a:extLst>
              <a:ext uri="{FF2B5EF4-FFF2-40B4-BE49-F238E27FC236}">
                <a16:creationId xmlns:a16="http://schemas.microsoft.com/office/drawing/2014/main" id="{AEDA9416-ADEF-4800-9E60-FC73AB3217BA}"/>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1" name="Retângulo 20">
            <a:extLst>
              <a:ext uri="{FF2B5EF4-FFF2-40B4-BE49-F238E27FC236}">
                <a16:creationId xmlns:a16="http://schemas.microsoft.com/office/drawing/2014/main" id="{EA5EF4B7-B424-4701-9C10-220020AD6E70}"/>
              </a:ext>
            </a:extLst>
          </p:cNvPr>
          <p:cNvSpPr/>
          <p:nvPr/>
        </p:nvSpPr>
        <p:spPr>
          <a:xfrm>
            <a:off x="2237122" y="209957"/>
            <a:ext cx="1476677" cy="461665"/>
          </a:xfrm>
          <a:prstGeom prst="rect">
            <a:avLst/>
          </a:prstGeom>
        </p:spPr>
        <p:txBody>
          <a:bodyPr wrap="square">
            <a:spAutoFit/>
          </a:bodyPr>
          <a:lstStyle/>
          <a:p>
            <a:pPr algn="just">
              <a:spcAft>
                <a:spcPts val="1200"/>
              </a:spcAft>
            </a:pPr>
            <a:r>
              <a:rPr lang="ca-ES" sz="2400" b="1" u="sng" dirty="0" err="1">
                <a:solidFill>
                  <a:srgbClr val="F25E4F"/>
                </a:solidFill>
              </a:rPr>
              <a:t>Definición</a:t>
            </a:r>
            <a:r>
              <a:rPr lang="ca-ES" sz="2400" b="1" dirty="0">
                <a:solidFill>
                  <a:srgbClr val="F25E4F"/>
                </a:solidFill>
              </a:rPr>
              <a:t> </a:t>
            </a:r>
          </a:p>
        </p:txBody>
      </p:sp>
      <p:sp>
        <p:nvSpPr>
          <p:cNvPr id="22" name="Retângulo 21">
            <a:extLst>
              <a:ext uri="{FF2B5EF4-FFF2-40B4-BE49-F238E27FC236}">
                <a16:creationId xmlns:a16="http://schemas.microsoft.com/office/drawing/2014/main" id="{A17D4582-E3DB-496C-A0DC-177194CD694C}"/>
              </a:ext>
            </a:extLst>
          </p:cNvPr>
          <p:cNvSpPr/>
          <p:nvPr/>
        </p:nvSpPr>
        <p:spPr>
          <a:xfrm>
            <a:off x="2268413" y="644573"/>
            <a:ext cx="9455397" cy="830997"/>
          </a:xfrm>
          <a:prstGeom prst="rect">
            <a:avLst/>
          </a:prstGeom>
        </p:spPr>
        <p:txBody>
          <a:bodyPr wrap="square">
            <a:spAutoFit/>
          </a:bodyPr>
          <a:lstStyle/>
          <a:p>
            <a:pPr algn="just">
              <a:spcAft>
                <a:spcPts val="1200"/>
              </a:spcAft>
            </a:pPr>
            <a:r>
              <a:rPr lang="ca-ES" sz="2400" dirty="0">
                <a:solidFill>
                  <a:sysClr val="windowText" lastClr="000000"/>
                </a:solidFill>
              </a:rPr>
              <a:t>Una </a:t>
            </a:r>
            <a:r>
              <a:rPr lang="ca-ES" sz="2400" dirty="0" err="1">
                <a:solidFill>
                  <a:sysClr val="windowText" lastClr="000000"/>
                </a:solidFill>
              </a:rPr>
              <a:t>matriz</a:t>
            </a:r>
            <a:r>
              <a:rPr lang="ca-ES" sz="2400" dirty="0">
                <a:solidFill>
                  <a:sysClr val="windowText" lastClr="000000"/>
                </a:solidFill>
              </a:rPr>
              <a:t> rectangular </a:t>
            </a:r>
            <a:r>
              <a:rPr lang="ca-ES" sz="2400" dirty="0" err="1">
                <a:solidFill>
                  <a:sysClr val="windowText" lastClr="000000"/>
                </a:solidFill>
              </a:rPr>
              <a:t>tiene</a:t>
            </a:r>
            <a:r>
              <a:rPr lang="ca-ES" sz="2400" dirty="0">
                <a:solidFill>
                  <a:sysClr val="windowText" lastClr="000000"/>
                </a:solidFill>
              </a:rPr>
              <a:t> </a:t>
            </a:r>
            <a:r>
              <a:rPr lang="ca-ES" sz="2400" b="1" dirty="0">
                <a:solidFill>
                  <a:sysClr val="windowText" lastClr="000000"/>
                </a:solidFill>
              </a:rPr>
              <a:t>forma escalonada </a:t>
            </a:r>
            <a:r>
              <a:rPr lang="ca-ES" sz="2400" dirty="0">
                <a:solidFill>
                  <a:sysClr val="windowText" lastClr="000000"/>
                </a:solidFill>
              </a:rPr>
              <a:t>(o </a:t>
            </a:r>
            <a:r>
              <a:rPr lang="ca-ES" sz="2400" b="1" dirty="0">
                <a:solidFill>
                  <a:sysClr val="windowText" lastClr="000000"/>
                </a:solidFill>
              </a:rPr>
              <a:t>escalonada por </a:t>
            </a:r>
            <a:r>
              <a:rPr lang="ca-ES" sz="2400" b="1" dirty="0" err="1">
                <a:solidFill>
                  <a:sysClr val="windowText" lastClr="000000"/>
                </a:solidFill>
              </a:rPr>
              <a:t>filas</a:t>
            </a:r>
            <a:r>
              <a:rPr lang="ca-ES" sz="2400" dirty="0">
                <a:solidFill>
                  <a:sysClr val="windowText" lastClr="000000"/>
                </a:solidFill>
              </a:rPr>
              <a:t>) si </a:t>
            </a:r>
            <a:r>
              <a:rPr lang="ca-ES" sz="2400" dirty="0" err="1">
                <a:solidFill>
                  <a:sysClr val="windowText" lastClr="000000"/>
                </a:solidFill>
              </a:rPr>
              <a:t>tiene</a:t>
            </a:r>
            <a:r>
              <a:rPr lang="ca-ES" sz="2400" dirty="0">
                <a:solidFill>
                  <a:sysClr val="windowText" lastClr="000000"/>
                </a:solidFill>
              </a:rPr>
              <a:t> las </a:t>
            </a:r>
            <a:r>
              <a:rPr lang="ca-ES" sz="2400" dirty="0" err="1">
                <a:solidFill>
                  <a:sysClr val="windowText" lastClr="000000"/>
                </a:solidFill>
              </a:rPr>
              <a:t>propiedades</a:t>
            </a:r>
            <a:r>
              <a:rPr lang="ca-ES" sz="2400" dirty="0">
                <a:solidFill>
                  <a:sysClr val="windowText" lastClr="000000"/>
                </a:solidFill>
              </a:rPr>
              <a:t> </a:t>
            </a:r>
            <a:r>
              <a:rPr lang="ca-ES" sz="2400" dirty="0" err="1">
                <a:solidFill>
                  <a:sysClr val="windowText" lastClr="000000"/>
                </a:solidFill>
              </a:rPr>
              <a:t>siguientes</a:t>
            </a:r>
            <a:r>
              <a:rPr lang="ca-ES" sz="2400" dirty="0">
                <a:solidFill>
                  <a:sysClr val="windowText" lastClr="000000"/>
                </a:solidFill>
              </a:rPr>
              <a:t>:</a:t>
            </a:r>
          </a:p>
        </p:txBody>
      </p:sp>
      <p:sp>
        <p:nvSpPr>
          <p:cNvPr id="23" name="Retângulo 22">
            <a:extLst>
              <a:ext uri="{FF2B5EF4-FFF2-40B4-BE49-F238E27FC236}">
                <a16:creationId xmlns:a16="http://schemas.microsoft.com/office/drawing/2014/main" id="{8EB5A526-EF16-4114-806A-8388211EA000}"/>
              </a:ext>
            </a:extLst>
          </p:cNvPr>
          <p:cNvSpPr/>
          <p:nvPr/>
        </p:nvSpPr>
        <p:spPr>
          <a:xfrm>
            <a:off x="2220868" y="1443364"/>
            <a:ext cx="9475532" cy="461665"/>
          </a:xfrm>
          <a:prstGeom prst="rect">
            <a:avLst/>
          </a:prstGeom>
        </p:spPr>
        <p:txBody>
          <a:bodyPr wrap="square">
            <a:spAutoFit/>
          </a:bodyPr>
          <a:lstStyle/>
          <a:p>
            <a:pPr marL="457200" indent="-457200" algn="just">
              <a:spcAft>
                <a:spcPts val="1200"/>
              </a:spcAft>
              <a:buClr>
                <a:srgbClr val="F25E4F"/>
              </a:buClr>
              <a:buSzPct val="100000"/>
              <a:buFont typeface="+mj-lt"/>
              <a:buAutoNum type="arabicPeriod"/>
            </a:pPr>
            <a:r>
              <a:rPr lang="ca-ES" sz="2400" b="1" dirty="0">
                <a:solidFill>
                  <a:sysClr val="windowText" lastClr="000000"/>
                </a:solidFill>
              </a:rPr>
              <a:t>Las </a:t>
            </a:r>
            <a:r>
              <a:rPr lang="ca-ES" sz="2400" b="1" dirty="0" err="1">
                <a:solidFill>
                  <a:sysClr val="windowText" lastClr="000000"/>
                </a:solidFill>
              </a:rPr>
              <a:t>filas</a:t>
            </a:r>
            <a:r>
              <a:rPr lang="ca-ES" sz="2400" b="1" dirty="0">
                <a:solidFill>
                  <a:sysClr val="windowText" lastClr="000000"/>
                </a:solidFill>
              </a:rPr>
              <a:t> </a:t>
            </a:r>
            <a:r>
              <a:rPr lang="ca-ES" sz="2400" b="1" dirty="0" err="1">
                <a:solidFill>
                  <a:sysClr val="windowText" lastClr="000000"/>
                </a:solidFill>
              </a:rPr>
              <a:t>distintas</a:t>
            </a:r>
            <a:r>
              <a:rPr lang="ca-ES" sz="2400" b="1" dirty="0">
                <a:solidFill>
                  <a:sysClr val="windowText" lastClr="000000"/>
                </a:solidFill>
              </a:rPr>
              <a:t> de cero </a:t>
            </a:r>
            <a:r>
              <a:rPr lang="ca-ES" sz="2400" b="1" dirty="0" err="1">
                <a:solidFill>
                  <a:sysClr val="windowText" lastClr="000000"/>
                </a:solidFill>
              </a:rPr>
              <a:t>están</a:t>
            </a:r>
            <a:r>
              <a:rPr lang="ca-ES" sz="2400" b="1" dirty="0">
                <a:solidFill>
                  <a:sysClr val="windowText" lastClr="000000"/>
                </a:solidFill>
              </a:rPr>
              <a:t> por encima de las </a:t>
            </a:r>
            <a:r>
              <a:rPr lang="ca-ES" sz="2400" b="1" dirty="0" err="1">
                <a:solidFill>
                  <a:sysClr val="windowText" lastClr="000000"/>
                </a:solidFill>
              </a:rPr>
              <a:t>filas</a:t>
            </a:r>
            <a:r>
              <a:rPr lang="ca-ES" sz="2400" b="1" dirty="0">
                <a:solidFill>
                  <a:sysClr val="windowText" lastClr="000000"/>
                </a:solidFill>
              </a:rPr>
              <a:t> con </a:t>
            </a:r>
            <a:r>
              <a:rPr lang="ca-ES" sz="2400" b="1" dirty="0" err="1">
                <a:solidFill>
                  <a:sysClr val="windowText" lastClr="000000"/>
                </a:solidFill>
              </a:rPr>
              <a:t>sólo</a:t>
            </a:r>
            <a:r>
              <a:rPr lang="ca-ES" sz="2400" b="1" dirty="0">
                <a:solidFill>
                  <a:sysClr val="windowText" lastClr="000000"/>
                </a:solidFill>
              </a:rPr>
              <a:t> ceros</a:t>
            </a:r>
            <a:r>
              <a:rPr lang="ca-ES" sz="2400" dirty="0">
                <a:solidFill>
                  <a:sysClr val="windowText" lastClr="000000"/>
                </a:solidFill>
              </a:rPr>
              <a:t>;</a:t>
            </a:r>
          </a:p>
        </p:txBody>
      </p:sp>
      <p:sp>
        <p:nvSpPr>
          <p:cNvPr id="24" name="Retângulo: Cantos Arredondados 23">
            <a:extLst>
              <a:ext uri="{FF2B5EF4-FFF2-40B4-BE49-F238E27FC236}">
                <a16:creationId xmlns:a16="http://schemas.microsoft.com/office/drawing/2014/main" id="{7C886EB9-98F1-49AE-92F9-7E29E8E34FAA}"/>
              </a:ext>
            </a:extLst>
          </p:cNvPr>
          <p:cNvSpPr/>
          <p:nvPr/>
        </p:nvSpPr>
        <p:spPr>
          <a:xfrm>
            <a:off x="2066293" y="3813201"/>
            <a:ext cx="9835419" cy="1725691"/>
          </a:xfrm>
          <a:prstGeom prst="roundRect">
            <a:avLst>
              <a:gd name="adj" fmla="val 7242"/>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5" name="Retângulo 24">
            <a:extLst>
              <a:ext uri="{FF2B5EF4-FFF2-40B4-BE49-F238E27FC236}">
                <a16:creationId xmlns:a16="http://schemas.microsoft.com/office/drawing/2014/main" id="{0E7FBD48-FD2B-4B52-A1D9-86DC345FA4D0}"/>
              </a:ext>
            </a:extLst>
          </p:cNvPr>
          <p:cNvSpPr/>
          <p:nvPr/>
        </p:nvSpPr>
        <p:spPr>
          <a:xfrm>
            <a:off x="2210088" y="3935272"/>
            <a:ext cx="1348446" cy="461665"/>
          </a:xfrm>
          <a:prstGeom prst="rect">
            <a:avLst/>
          </a:prstGeom>
        </p:spPr>
        <p:txBody>
          <a:bodyPr wrap="none">
            <a:spAutoFit/>
          </a:bodyPr>
          <a:lstStyle/>
          <a:p>
            <a:pPr algn="just"/>
            <a:r>
              <a:rPr lang="ca-ES" sz="2400" b="1" u="sng" dirty="0" err="1">
                <a:solidFill>
                  <a:srgbClr val="29A6FF"/>
                </a:solidFill>
              </a:rPr>
              <a:t>Ejemplos</a:t>
            </a:r>
            <a:endParaRPr lang="ca-ES" sz="2400" b="1" u="sng" dirty="0">
              <a:solidFill>
                <a:srgbClr val="29A6FF"/>
              </a:solidFill>
            </a:endParaRPr>
          </a:p>
        </p:txBody>
      </p:sp>
      <p:sp>
        <p:nvSpPr>
          <p:cNvPr id="26" name="Retângulo 25">
            <a:extLst>
              <a:ext uri="{FF2B5EF4-FFF2-40B4-BE49-F238E27FC236}">
                <a16:creationId xmlns:a16="http://schemas.microsoft.com/office/drawing/2014/main" id="{39F25B3D-D4ED-4AC8-A746-3C045DFD8134}"/>
              </a:ext>
            </a:extLst>
          </p:cNvPr>
          <p:cNvSpPr/>
          <p:nvPr/>
        </p:nvSpPr>
        <p:spPr>
          <a:xfrm>
            <a:off x="3580974" y="3946027"/>
            <a:ext cx="8360230" cy="400110"/>
          </a:xfrm>
          <a:prstGeom prst="rect">
            <a:avLst/>
          </a:prstGeom>
        </p:spPr>
        <p:txBody>
          <a:bodyPr wrap="square">
            <a:spAutoFit/>
          </a:bodyPr>
          <a:lstStyle/>
          <a:p>
            <a:pPr algn="just">
              <a:spcAft>
                <a:spcPts val="1200"/>
              </a:spcAft>
            </a:pPr>
            <a:r>
              <a:rPr lang="ca-ES" sz="2000" dirty="0">
                <a:solidFill>
                  <a:sysClr val="windowText" lastClr="000000"/>
                </a:solidFill>
              </a:rPr>
              <a:t>¿</a:t>
            </a:r>
            <a:r>
              <a:rPr lang="ca-ES" sz="2000" dirty="0" err="1">
                <a:solidFill>
                  <a:sysClr val="windowText" lastClr="000000"/>
                </a:solidFill>
              </a:rPr>
              <a:t>Cuáles</a:t>
            </a:r>
            <a:r>
              <a:rPr lang="ca-ES" sz="2000" dirty="0">
                <a:solidFill>
                  <a:sysClr val="windowText" lastClr="000000"/>
                </a:solidFill>
              </a:rPr>
              <a:t> de las </a:t>
            </a:r>
            <a:r>
              <a:rPr lang="ca-ES" sz="2000" dirty="0" err="1">
                <a:solidFill>
                  <a:sysClr val="windowText" lastClr="000000"/>
                </a:solidFill>
              </a:rPr>
              <a:t>siguientes</a:t>
            </a:r>
            <a:r>
              <a:rPr lang="ca-ES" sz="2000" dirty="0">
                <a:solidFill>
                  <a:sysClr val="windowText" lastClr="000000"/>
                </a:solidFill>
              </a:rPr>
              <a:t> </a:t>
            </a:r>
            <a:r>
              <a:rPr lang="ca-ES" sz="2000" dirty="0" err="1">
                <a:solidFill>
                  <a:sysClr val="windowText" lastClr="000000"/>
                </a:solidFill>
              </a:rPr>
              <a:t>matrices</a:t>
            </a:r>
            <a:r>
              <a:rPr lang="ca-ES" sz="2000" dirty="0">
                <a:solidFill>
                  <a:sysClr val="windowText" lastClr="000000"/>
                </a:solidFill>
              </a:rPr>
              <a:t> </a:t>
            </a:r>
            <a:r>
              <a:rPr lang="ca-ES" sz="2000" dirty="0" err="1">
                <a:solidFill>
                  <a:sysClr val="windowText" lastClr="000000"/>
                </a:solidFill>
              </a:rPr>
              <a:t>cumplen</a:t>
            </a:r>
            <a:r>
              <a:rPr lang="ca-ES" sz="2000" dirty="0">
                <a:solidFill>
                  <a:sysClr val="windowText" lastClr="000000"/>
                </a:solidFill>
              </a:rPr>
              <a:t> la </a:t>
            </a:r>
            <a:r>
              <a:rPr lang="ca-ES" sz="2000" dirty="0" err="1">
                <a:solidFill>
                  <a:sysClr val="windowText" lastClr="000000"/>
                </a:solidFill>
              </a:rPr>
              <a:t>propiedad</a:t>
            </a:r>
            <a:r>
              <a:rPr lang="ca-ES" sz="2000" dirty="0">
                <a:solidFill>
                  <a:sysClr val="windowText" lastClr="000000"/>
                </a:solidFill>
              </a:rPr>
              <a:t> 2?</a:t>
            </a:r>
          </a:p>
        </p:txBody>
      </p:sp>
      <p:pic>
        <p:nvPicPr>
          <p:cNvPr id="33" name="Imagem 32">
            <a:extLst>
              <a:ext uri="{FF2B5EF4-FFF2-40B4-BE49-F238E27FC236}">
                <a16:creationId xmlns:a16="http://schemas.microsoft.com/office/drawing/2014/main" id="{AA034AC1-9D82-4D56-A7E9-46D670EE83C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mc:AlternateContent xmlns:mc="http://schemas.openxmlformats.org/markup-compatibility/2006" xmlns:a14="http://schemas.microsoft.com/office/drawing/2010/main">
        <mc:Choice Requires="a14">
          <p:sp>
            <p:nvSpPr>
              <p:cNvPr id="34" name="Retângulo 33">
                <a:extLst>
                  <a:ext uri="{FF2B5EF4-FFF2-40B4-BE49-F238E27FC236}">
                    <a16:creationId xmlns:a16="http://schemas.microsoft.com/office/drawing/2014/main" id="{7ADC3FBD-C58B-468E-A7A9-99FB8D3EF3D1}"/>
                  </a:ext>
                </a:extLst>
              </p:cNvPr>
              <p:cNvSpPr/>
              <p:nvPr/>
            </p:nvSpPr>
            <p:spPr>
              <a:xfrm>
                <a:off x="6756780" y="4327927"/>
                <a:ext cx="1757724"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chemeClr val="accent2">
                                  <a:lumMod val="20000"/>
                                  <a:lumOff val="80000"/>
                                </a:schemeClr>
                              </a:solidFill>
                              <a:latin typeface="Cambria Math" panose="02040503050406030204" pitchFamily="18" charset="0"/>
                            </a:rPr>
                          </m:ctrlPr>
                        </m:dPr>
                        <m:e>
                          <m:m>
                            <m:mPr>
                              <m:mcs>
                                <m:mc>
                                  <m:mcPr>
                                    <m:count m:val="2"/>
                                    <m:mcJc m:val="center"/>
                                  </m:mcPr>
                                </m:mc>
                              </m:mcs>
                              <m:ctrlPr>
                                <a:rPr lang="ca-ES" i="1">
                                  <a:solidFill>
                                    <a:schemeClr val="accent2">
                                      <a:lumMod val="20000"/>
                                      <a:lumOff val="80000"/>
                                    </a:schemeClr>
                                  </a:solidFill>
                                  <a:latin typeface="Cambria Math" panose="02040503050406030204" pitchFamily="18" charset="0"/>
                                </a:rPr>
                              </m:ctrlPr>
                            </m:mPr>
                            <m:mr>
                              <m:e>
                                <m:m>
                                  <m:mPr>
                                    <m:mcs>
                                      <m:mc>
                                        <m:mcPr>
                                          <m:count m:val="2"/>
                                          <m:mcJc m:val="center"/>
                                        </m:mcPr>
                                      </m:mc>
                                    </m:mcs>
                                    <m:ctrlPr>
                                      <a:rPr lang="ca-ES" i="1">
                                        <a:solidFill>
                                          <a:schemeClr val="accent2">
                                            <a:lumMod val="20000"/>
                                            <a:lumOff val="80000"/>
                                          </a:schemeClr>
                                        </a:solidFill>
                                        <a:latin typeface="Cambria Math" panose="02040503050406030204" pitchFamily="18" charset="0"/>
                                      </a:rPr>
                                    </m:ctrlPr>
                                  </m:mPr>
                                  <m:mr>
                                    <m:e>
                                      <m:r>
                                        <m:rPr>
                                          <m:brk m:alnAt="7"/>
                                        </m:rPr>
                                        <a:rPr lang="ca-ES" i="1">
                                          <a:solidFill>
                                            <a:schemeClr val="accent2">
                                              <a:lumMod val="20000"/>
                                              <a:lumOff val="80000"/>
                                            </a:schemeClr>
                                          </a:solidFill>
                                          <a:latin typeface="Cambria Math" panose="02040503050406030204" pitchFamily="18" charset="0"/>
                                        </a:rPr>
                                        <m:t>2</m:t>
                                      </m:r>
                                    </m:e>
                                    <m:e>
                                      <m:r>
                                        <a:rPr lang="ca-ES" i="1">
                                          <a:solidFill>
                                            <a:schemeClr val="accent2">
                                              <a:lumMod val="20000"/>
                                              <a:lumOff val="80000"/>
                                            </a:schemeClr>
                                          </a:solidFill>
                                          <a:latin typeface="Cambria Math" panose="02040503050406030204" pitchFamily="18" charset="0"/>
                                        </a:rPr>
                                        <m:t>3</m:t>
                                      </m:r>
                                    </m:e>
                                  </m:mr>
                                  <m:mr>
                                    <m:e>
                                      <m:r>
                                        <a:rPr lang="ca-ES" i="1">
                                          <a:solidFill>
                                            <a:schemeClr val="accent2">
                                              <a:lumMod val="20000"/>
                                              <a:lumOff val="80000"/>
                                            </a:schemeClr>
                                          </a:solidFill>
                                          <a:latin typeface="Cambria Math" panose="02040503050406030204" pitchFamily="18" charset="0"/>
                                        </a:rPr>
                                        <m:t>0</m:t>
                                      </m:r>
                                    </m:e>
                                    <m:e>
                                      <m:r>
                                        <a:rPr lang="ca-ES" i="1">
                                          <a:solidFill>
                                            <a:schemeClr val="accent2">
                                              <a:lumMod val="20000"/>
                                              <a:lumOff val="80000"/>
                                            </a:schemeClr>
                                          </a:solidFill>
                                          <a:latin typeface="Cambria Math" panose="02040503050406030204" pitchFamily="18" charset="0"/>
                                        </a:rPr>
                                        <m:t>0</m:t>
                                      </m:r>
                                    </m:e>
                                  </m:mr>
                                </m:m>
                              </m:e>
                              <m:e>
                                <m:m>
                                  <m:mPr>
                                    <m:mcs>
                                      <m:mc>
                                        <m:mcPr>
                                          <m:count m:val="2"/>
                                          <m:mcJc m:val="center"/>
                                        </m:mcPr>
                                      </m:mc>
                                    </m:mcs>
                                    <m:ctrlPr>
                                      <a:rPr lang="ca-ES" i="1">
                                        <a:solidFill>
                                          <a:schemeClr val="accent2">
                                            <a:lumMod val="20000"/>
                                            <a:lumOff val="80000"/>
                                          </a:schemeClr>
                                        </a:solidFill>
                                        <a:latin typeface="Cambria Math" panose="02040503050406030204" pitchFamily="18" charset="0"/>
                                      </a:rPr>
                                    </m:ctrlPr>
                                  </m:mPr>
                                  <m:mr>
                                    <m:e>
                                      <m:r>
                                        <m:rPr>
                                          <m:brk m:alnAt="7"/>
                                        </m:rPr>
                                        <a:rPr lang="ca-ES" i="1">
                                          <a:solidFill>
                                            <a:schemeClr val="accent2">
                                              <a:lumMod val="20000"/>
                                              <a:lumOff val="80000"/>
                                            </a:schemeClr>
                                          </a:solidFill>
                                          <a:latin typeface="Cambria Math" panose="02040503050406030204" pitchFamily="18" charset="0"/>
                                        </a:rPr>
                                        <m:t>2</m:t>
                                      </m:r>
                                    </m:e>
                                    <m:e>
                                      <m:r>
                                        <a:rPr lang="ca-ES" i="1">
                                          <a:solidFill>
                                            <a:schemeClr val="accent2">
                                              <a:lumMod val="20000"/>
                                              <a:lumOff val="80000"/>
                                            </a:schemeClr>
                                          </a:solidFill>
                                          <a:latin typeface="Cambria Math" panose="02040503050406030204" pitchFamily="18" charset="0"/>
                                        </a:rPr>
                                        <m:t>1</m:t>
                                      </m:r>
                                    </m:e>
                                  </m:mr>
                                  <m:mr>
                                    <m:e>
                                      <m:r>
                                        <a:rPr lang="ca-ES" i="1">
                                          <a:solidFill>
                                            <a:schemeClr val="accent2">
                                              <a:lumMod val="20000"/>
                                              <a:lumOff val="80000"/>
                                            </a:schemeClr>
                                          </a:solidFill>
                                          <a:latin typeface="Cambria Math" panose="02040503050406030204" pitchFamily="18" charset="0"/>
                                        </a:rPr>
                                        <m:t>0</m:t>
                                      </m:r>
                                    </m:e>
                                    <m:e>
                                      <m:r>
                                        <a:rPr lang="ca-ES" i="1">
                                          <a:solidFill>
                                            <a:schemeClr val="accent2">
                                              <a:lumMod val="20000"/>
                                              <a:lumOff val="80000"/>
                                            </a:schemeClr>
                                          </a:solidFill>
                                          <a:latin typeface="Cambria Math" panose="02040503050406030204" pitchFamily="18" charset="0"/>
                                        </a:rPr>
                                        <m:t>0</m:t>
                                      </m:r>
                                    </m:e>
                                  </m:mr>
                                </m:m>
                              </m:e>
                            </m:mr>
                            <m:mr>
                              <m:e>
                                <m:m>
                                  <m:mPr>
                                    <m:mcs>
                                      <m:mc>
                                        <m:mcPr>
                                          <m:count m:val="2"/>
                                          <m:mcJc m:val="center"/>
                                        </m:mcPr>
                                      </m:mc>
                                    </m:mcs>
                                    <m:ctrlPr>
                                      <a:rPr lang="ca-ES" i="1">
                                        <a:solidFill>
                                          <a:schemeClr val="accent2">
                                            <a:lumMod val="20000"/>
                                            <a:lumOff val="80000"/>
                                          </a:schemeClr>
                                        </a:solidFill>
                                        <a:latin typeface="Cambria Math" panose="02040503050406030204" pitchFamily="18" charset="0"/>
                                      </a:rPr>
                                    </m:ctrlPr>
                                  </m:mPr>
                                  <m:mr>
                                    <m:e>
                                      <m:r>
                                        <m:rPr>
                                          <m:brk m:alnAt="7"/>
                                        </m:rPr>
                                        <a:rPr lang="ca-ES" i="1">
                                          <a:solidFill>
                                            <a:schemeClr val="accent2">
                                              <a:lumMod val="20000"/>
                                              <a:lumOff val="80000"/>
                                            </a:schemeClr>
                                          </a:solidFill>
                                          <a:latin typeface="Cambria Math" panose="02040503050406030204" pitchFamily="18" charset="0"/>
                                        </a:rPr>
                                        <m:t>0</m:t>
                                      </m:r>
                                    </m:e>
                                    <m:e>
                                      <m:r>
                                        <a:rPr lang="ca-ES" i="1">
                                          <a:solidFill>
                                            <a:schemeClr val="accent2">
                                              <a:lumMod val="20000"/>
                                              <a:lumOff val="80000"/>
                                            </a:schemeClr>
                                          </a:solidFill>
                                          <a:latin typeface="Cambria Math" panose="02040503050406030204" pitchFamily="18" charset="0"/>
                                        </a:rPr>
                                        <m:t>0</m:t>
                                      </m:r>
                                    </m:e>
                                  </m:mr>
                                  <m:mr>
                                    <m:e>
                                      <m:r>
                                        <a:rPr lang="ca-ES" i="1">
                                          <a:solidFill>
                                            <a:schemeClr val="accent2">
                                              <a:lumMod val="20000"/>
                                              <a:lumOff val="80000"/>
                                            </a:schemeClr>
                                          </a:solidFill>
                                          <a:latin typeface="Cambria Math" panose="02040503050406030204" pitchFamily="18" charset="0"/>
                                        </a:rPr>
                                        <m:t>0</m:t>
                                      </m:r>
                                    </m:e>
                                    <m:e>
                                      <m:r>
                                        <a:rPr lang="ca-ES" i="1">
                                          <a:solidFill>
                                            <a:schemeClr val="accent2">
                                              <a:lumMod val="20000"/>
                                              <a:lumOff val="80000"/>
                                            </a:schemeClr>
                                          </a:solidFill>
                                          <a:latin typeface="Cambria Math" panose="02040503050406030204" pitchFamily="18" charset="0"/>
                                        </a:rPr>
                                        <m:t>4</m:t>
                                      </m:r>
                                    </m:e>
                                  </m:mr>
                                </m:m>
                              </m:e>
                              <m:e>
                                <m:m>
                                  <m:mPr>
                                    <m:mcs>
                                      <m:mc>
                                        <m:mcPr>
                                          <m:count m:val="2"/>
                                          <m:mcJc m:val="center"/>
                                        </m:mcPr>
                                      </m:mc>
                                    </m:mcs>
                                    <m:ctrlPr>
                                      <a:rPr lang="ca-ES" i="1">
                                        <a:solidFill>
                                          <a:schemeClr val="accent2">
                                            <a:lumMod val="20000"/>
                                            <a:lumOff val="80000"/>
                                          </a:schemeClr>
                                        </a:solidFill>
                                        <a:latin typeface="Cambria Math" panose="02040503050406030204" pitchFamily="18" charset="0"/>
                                      </a:rPr>
                                    </m:ctrlPr>
                                  </m:mPr>
                                  <m:mr>
                                    <m:e>
                                      <m:r>
                                        <m:rPr>
                                          <m:brk m:alnAt="7"/>
                                        </m:rPr>
                                        <a:rPr lang="ca-ES" i="1">
                                          <a:solidFill>
                                            <a:schemeClr val="accent2">
                                              <a:lumMod val="20000"/>
                                              <a:lumOff val="80000"/>
                                            </a:schemeClr>
                                          </a:solidFill>
                                          <a:latin typeface="Cambria Math" panose="02040503050406030204" pitchFamily="18" charset="0"/>
                                        </a:rPr>
                                        <m:t>1</m:t>
                                      </m:r>
                                    </m:e>
                                    <m:e>
                                      <m:r>
                                        <a:rPr lang="ca-ES" b="0" i="1" smtClean="0">
                                          <a:solidFill>
                                            <a:schemeClr val="accent2">
                                              <a:lumMod val="20000"/>
                                              <a:lumOff val="80000"/>
                                            </a:schemeClr>
                                          </a:solidFill>
                                          <a:latin typeface="Cambria Math" panose="02040503050406030204" pitchFamily="18" charset="0"/>
                                        </a:rPr>
                                        <m:t>3</m:t>
                                      </m:r>
                                    </m:e>
                                  </m:mr>
                                  <m:mr>
                                    <m:e>
                                      <m:r>
                                        <a:rPr lang="ca-ES" i="1">
                                          <a:solidFill>
                                            <a:schemeClr val="accent2">
                                              <a:lumMod val="20000"/>
                                              <a:lumOff val="80000"/>
                                            </a:schemeClr>
                                          </a:solidFill>
                                          <a:latin typeface="Cambria Math" panose="02040503050406030204" pitchFamily="18" charset="0"/>
                                        </a:rPr>
                                        <m:t>0</m:t>
                                      </m:r>
                                    </m:e>
                                    <m:e>
                                      <m:r>
                                        <a:rPr lang="ca-ES" i="1">
                                          <a:solidFill>
                                            <a:schemeClr val="accent2">
                                              <a:lumMod val="20000"/>
                                              <a:lumOff val="80000"/>
                                            </a:schemeClr>
                                          </a:solidFill>
                                          <a:latin typeface="Cambria Math" panose="02040503050406030204" pitchFamily="18" charset="0"/>
                                        </a:rPr>
                                        <m:t>0</m:t>
                                      </m:r>
                                    </m:e>
                                  </m:mr>
                                </m:m>
                              </m:e>
                            </m:mr>
                          </m:m>
                        </m:e>
                      </m:d>
                    </m:oMath>
                  </m:oMathPara>
                </a14:m>
                <a:endParaRPr lang="ca-ES" dirty="0">
                  <a:solidFill>
                    <a:schemeClr val="accent2">
                      <a:lumMod val="20000"/>
                      <a:lumOff val="80000"/>
                    </a:schemeClr>
                  </a:solidFill>
                </a:endParaRPr>
              </a:p>
            </p:txBody>
          </p:sp>
        </mc:Choice>
        <mc:Fallback xmlns="">
          <p:sp>
            <p:nvSpPr>
              <p:cNvPr id="34" name="Retângulo 33">
                <a:extLst>
                  <a:ext uri="{FF2B5EF4-FFF2-40B4-BE49-F238E27FC236}">
                    <a16:creationId xmlns:a16="http://schemas.microsoft.com/office/drawing/2014/main" id="{7ADC3FBD-C58B-468E-A7A9-99FB8D3EF3D1}"/>
                  </a:ext>
                </a:extLst>
              </p:cNvPr>
              <p:cNvSpPr>
                <a:spLocks noRot="1" noChangeAspect="1" noMove="1" noResize="1" noEditPoints="1" noAdjustHandles="1" noChangeArrowheads="1" noChangeShapeType="1" noTextEdit="1"/>
              </p:cNvSpPr>
              <p:nvPr/>
            </p:nvSpPr>
            <p:spPr>
              <a:xfrm>
                <a:off x="6756780" y="4327927"/>
                <a:ext cx="1757724" cy="1055995"/>
              </a:xfrm>
              <a:prstGeom prst="rect">
                <a:avLst/>
              </a:prstGeom>
              <a:blipFill>
                <a:blip r:embed="rId10"/>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5" name="Retângulo 34">
                <a:extLst>
                  <a:ext uri="{FF2B5EF4-FFF2-40B4-BE49-F238E27FC236}">
                    <a16:creationId xmlns:a16="http://schemas.microsoft.com/office/drawing/2014/main" id="{BFD97E48-6E68-4334-8784-6EEB61ED7FE8}"/>
                  </a:ext>
                </a:extLst>
              </p:cNvPr>
              <p:cNvSpPr/>
              <p:nvPr/>
            </p:nvSpPr>
            <p:spPr>
              <a:xfrm>
                <a:off x="2848424" y="4478963"/>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3"/>
                                    <m:mcJc m:val="center"/>
                                  </m:mcPr>
                                </m:mc>
                              </m:mcs>
                              <m:ctrlPr>
                                <a:rPr lang="ca-ES" b="0" i="1" smtClean="0">
                                  <a:solidFill>
                                    <a:srgbClr val="0C2B8E"/>
                                  </a:solidFill>
                                  <a:latin typeface="Cambria Math" panose="02040503050406030204" pitchFamily="18" charset="0"/>
                                </a:rPr>
                              </m:ctrlPr>
                            </m:mPr>
                            <m:m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2</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
                              </m:e>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2</m:t>
                                      </m:r>
                                    </m:e>
                                  </m:mr>
                                </m:m>
                              </m:e>
                              <m:e>
                                <m:m>
                                  <m:mPr>
                                    <m:mcs>
                                      <m:mc>
                                        <m:mcPr>
                                          <m:count m:val="1"/>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mr>
                                </m:m>
                              </m:e>
                            </m:mr>
                          </m:m>
                        </m:e>
                      </m:d>
                    </m:oMath>
                  </m:oMathPara>
                </a14:m>
                <a:endParaRPr lang="ca-ES" dirty="0">
                  <a:solidFill>
                    <a:srgbClr val="0C2B8E"/>
                  </a:solidFill>
                </a:endParaRPr>
              </a:p>
            </p:txBody>
          </p:sp>
        </mc:Choice>
        <mc:Fallback xmlns="">
          <p:sp>
            <p:nvSpPr>
              <p:cNvPr id="35" name="Retângulo 34">
                <a:extLst>
                  <a:ext uri="{FF2B5EF4-FFF2-40B4-BE49-F238E27FC236}">
                    <a16:creationId xmlns:a16="http://schemas.microsoft.com/office/drawing/2014/main" id="{BFD97E48-6E68-4334-8784-6EEB61ED7FE8}"/>
                  </a:ext>
                </a:extLst>
              </p:cNvPr>
              <p:cNvSpPr>
                <a:spLocks noRot="1" noChangeAspect="1" noMove="1" noResize="1" noEditPoints="1" noAdjustHandles="1" noChangeArrowheads="1" noChangeShapeType="1" noTextEdit="1"/>
              </p:cNvSpPr>
              <p:nvPr/>
            </p:nvSpPr>
            <p:spPr>
              <a:xfrm>
                <a:off x="2848424" y="4478963"/>
                <a:ext cx="2083455" cy="824906"/>
              </a:xfrm>
              <a:prstGeom prst="rect">
                <a:avLst/>
              </a:prstGeom>
              <a:blipFill>
                <a:blip r:embed="rId11"/>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6" name="Retângulo 35">
                <a:extLst>
                  <a:ext uri="{FF2B5EF4-FFF2-40B4-BE49-F238E27FC236}">
                    <a16:creationId xmlns:a16="http://schemas.microsoft.com/office/drawing/2014/main" id="{FD064A2D-59E6-4401-AB9D-FB76C55E7401}"/>
                  </a:ext>
                </a:extLst>
              </p:cNvPr>
              <p:cNvSpPr/>
              <p:nvPr/>
            </p:nvSpPr>
            <p:spPr>
              <a:xfrm>
                <a:off x="4807264" y="4487787"/>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3"/>
                                    <m:mcJc m:val="center"/>
                                  </m:mcPr>
                                </m:mc>
                              </m:mcs>
                              <m:ctrlPr>
                                <a:rPr lang="ca-ES" b="0" i="1" smtClean="0">
                                  <a:solidFill>
                                    <a:srgbClr val="0C2B8E"/>
                                  </a:solidFill>
                                  <a:latin typeface="Cambria Math" panose="02040503050406030204" pitchFamily="18" charset="0"/>
                                </a:rPr>
                              </m:ctrlPr>
                            </m:mPr>
                            <m:m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2</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2</m:t>
                                      </m:r>
                                    </m:e>
                                  </m:mr>
                                </m:m>
                              </m:e>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2</m:t>
                                      </m:r>
                                    </m:e>
                                  </m:mr>
                                </m:m>
                              </m:e>
                              <m:e>
                                <m:m>
                                  <m:mPr>
                                    <m:mcs>
                                      <m:mc>
                                        <m:mcPr>
                                          <m:count m:val="1"/>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mr>
                                </m:m>
                              </m:e>
                            </m:mr>
                          </m:m>
                        </m:e>
                      </m:d>
                    </m:oMath>
                  </m:oMathPara>
                </a14:m>
                <a:endParaRPr lang="ca-ES" dirty="0">
                  <a:solidFill>
                    <a:srgbClr val="0C2B8E"/>
                  </a:solidFill>
                </a:endParaRPr>
              </a:p>
            </p:txBody>
          </p:sp>
        </mc:Choice>
        <mc:Fallback xmlns="">
          <p:sp>
            <p:nvSpPr>
              <p:cNvPr id="36" name="Retângulo 35">
                <a:extLst>
                  <a:ext uri="{FF2B5EF4-FFF2-40B4-BE49-F238E27FC236}">
                    <a16:creationId xmlns:a16="http://schemas.microsoft.com/office/drawing/2014/main" id="{FD064A2D-59E6-4401-AB9D-FB76C55E7401}"/>
                  </a:ext>
                </a:extLst>
              </p:cNvPr>
              <p:cNvSpPr>
                <a:spLocks noRot="1" noChangeAspect="1" noMove="1" noResize="1" noEditPoints="1" noAdjustHandles="1" noChangeArrowheads="1" noChangeShapeType="1" noTextEdit="1"/>
              </p:cNvSpPr>
              <p:nvPr/>
            </p:nvSpPr>
            <p:spPr>
              <a:xfrm>
                <a:off x="4807264" y="4487787"/>
                <a:ext cx="2083455" cy="824906"/>
              </a:xfrm>
              <a:prstGeom prst="rect">
                <a:avLst/>
              </a:prstGeom>
              <a:blipFill>
                <a:blip r:embed="rId12"/>
                <a:stretch>
                  <a:fillRect/>
                </a:stretch>
              </a:blipFill>
            </p:spPr>
            <p:txBody>
              <a:bodyPr/>
              <a:lstStyle/>
              <a:p>
                <a:r>
                  <a:rPr lang="ca-ES">
                    <a:noFill/>
                  </a:rPr>
                  <a:t> </a:t>
                </a:r>
              </a:p>
            </p:txBody>
          </p:sp>
        </mc:Fallback>
      </mc:AlternateContent>
      <p:sp>
        <p:nvSpPr>
          <p:cNvPr id="37" name="Retângulo 36">
            <a:extLst>
              <a:ext uri="{FF2B5EF4-FFF2-40B4-BE49-F238E27FC236}">
                <a16:creationId xmlns:a16="http://schemas.microsoft.com/office/drawing/2014/main" id="{2344E329-306B-4CBB-B68C-A4086252EF60}"/>
              </a:ext>
            </a:extLst>
          </p:cNvPr>
          <p:cNvSpPr/>
          <p:nvPr/>
        </p:nvSpPr>
        <p:spPr>
          <a:xfrm>
            <a:off x="2148856" y="5683160"/>
            <a:ext cx="9777070" cy="1056920"/>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38" name="Retângulo 37">
            <a:extLst>
              <a:ext uri="{FF2B5EF4-FFF2-40B4-BE49-F238E27FC236}">
                <a16:creationId xmlns:a16="http://schemas.microsoft.com/office/drawing/2014/main" id="{C81AA4EC-0E9B-4AB0-98E4-B467EAB3145C}"/>
              </a:ext>
            </a:extLst>
          </p:cNvPr>
          <p:cNvSpPr/>
          <p:nvPr/>
        </p:nvSpPr>
        <p:spPr>
          <a:xfrm>
            <a:off x="2237122" y="5706861"/>
            <a:ext cx="9459316" cy="769441"/>
          </a:xfrm>
          <a:prstGeom prst="rect">
            <a:avLst/>
          </a:prstGeom>
        </p:spPr>
        <p:txBody>
          <a:bodyPr wrap="square">
            <a:spAutoFit/>
          </a:bodyPr>
          <a:lstStyle/>
          <a:p>
            <a:pPr algn="just">
              <a:spcAft>
                <a:spcPts val="1200"/>
              </a:spcAft>
              <a:buClr>
                <a:srgbClr val="F25E4F"/>
              </a:buClr>
              <a:buSzPct val="120000"/>
            </a:pPr>
            <a:r>
              <a:rPr lang="ca-ES" sz="2400" b="1" dirty="0" err="1">
                <a:solidFill>
                  <a:srgbClr val="F25E4F"/>
                </a:solidFill>
              </a:rPr>
              <a:t>Observación</a:t>
            </a:r>
            <a:r>
              <a:rPr lang="ca-ES" sz="2400" b="1" dirty="0">
                <a:solidFill>
                  <a:srgbClr val="F25E4F"/>
                </a:solidFill>
              </a:rPr>
              <a:t> - </a:t>
            </a:r>
            <a:r>
              <a:rPr lang="ca-ES" sz="2000" dirty="0">
                <a:solidFill>
                  <a:sysClr val="windowText" lastClr="000000"/>
                </a:solidFill>
              </a:rPr>
              <a:t>Una fila </a:t>
            </a:r>
            <a:r>
              <a:rPr lang="ca-ES" sz="2000" b="1" dirty="0">
                <a:solidFill>
                  <a:sysClr val="windowText" lastClr="000000"/>
                </a:solidFill>
              </a:rPr>
              <a:t>distinta de cero</a:t>
            </a:r>
            <a:r>
              <a:rPr lang="ca-ES" sz="2000" dirty="0">
                <a:solidFill>
                  <a:sysClr val="windowText" lastClr="000000"/>
                </a:solidFill>
              </a:rPr>
              <a:t> significa una fila que </a:t>
            </a:r>
            <a:r>
              <a:rPr lang="ca-ES" sz="2000" i="1" u="sng" dirty="0" err="1">
                <a:solidFill>
                  <a:sysClr val="windowText" lastClr="000000"/>
                </a:solidFill>
              </a:rPr>
              <a:t>contiene</a:t>
            </a:r>
            <a:r>
              <a:rPr lang="ca-ES" sz="2000" i="1" u="sng" dirty="0">
                <a:solidFill>
                  <a:sysClr val="windowText" lastClr="000000"/>
                </a:solidFill>
              </a:rPr>
              <a:t> al </a:t>
            </a:r>
            <a:r>
              <a:rPr lang="ca-ES" sz="2000" i="1" u="sng" dirty="0" err="1">
                <a:solidFill>
                  <a:sysClr val="windowText" lastClr="000000"/>
                </a:solidFill>
              </a:rPr>
              <a:t>menos</a:t>
            </a:r>
            <a:r>
              <a:rPr lang="ca-ES" sz="2000" i="1" u="sng" dirty="0">
                <a:solidFill>
                  <a:sysClr val="windowText" lastClr="000000"/>
                </a:solidFill>
              </a:rPr>
              <a:t> una entrada distinta de cero</a:t>
            </a:r>
            <a:r>
              <a:rPr lang="ca-ES" sz="2000" dirty="0">
                <a:solidFill>
                  <a:sysClr val="windowText" lastClr="000000"/>
                </a:solidFill>
              </a:rPr>
              <a:t>; </a:t>
            </a:r>
            <a:endParaRPr lang="ca-ES" sz="2400" dirty="0">
              <a:solidFill>
                <a:sysClr val="windowText" lastClr="000000"/>
              </a:solidFill>
            </a:endParaRPr>
          </a:p>
        </p:txBody>
      </p:sp>
      <p:sp>
        <p:nvSpPr>
          <p:cNvPr id="39" name="Retângulo 38">
            <a:extLst>
              <a:ext uri="{FF2B5EF4-FFF2-40B4-BE49-F238E27FC236}">
                <a16:creationId xmlns:a16="http://schemas.microsoft.com/office/drawing/2014/main" id="{55CAEB96-B8CB-4914-B354-60D4087A9F7F}"/>
              </a:ext>
            </a:extLst>
          </p:cNvPr>
          <p:cNvSpPr/>
          <p:nvPr/>
        </p:nvSpPr>
        <p:spPr>
          <a:xfrm>
            <a:off x="2230660" y="6362276"/>
            <a:ext cx="9777070" cy="400110"/>
          </a:xfrm>
          <a:prstGeom prst="rect">
            <a:avLst/>
          </a:prstGeom>
        </p:spPr>
        <p:txBody>
          <a:bodyPr wrap="square">
            <a:spAutoFit/>
          </a:bodyPr>
          <a:lstStyle/>
          <a:p>
            <a:pPr algn="just">
              <a:spcAft>
                <a:spcPts val="1200"/>
              </a:spcAft>
              <a:buClr>
                <a:srgbClr val="F25E4F"/>
              </a:buClr>
              <a:buSzPct val="120000"/>
            </a:pPr>
            <a:r>
              <a:rPr lang="ca-ES" sz="2000" dirty="0">
                <a:solidFill>
                  <a:sysClr val="windowText" lastClr="000000"/>
                </a:solidFill>
              </a:rPr>
              <a:t>La </a:t>
            </a:r>
            <a:r>
              <a:rPr lang="ca-ES" sz="2000" b="1" dirty="0">
                <a:solidFill>
                  <a:sysClr val="windowText" lastClr="000000"/>
                </a:solidFill>
              </a:rPr>
              <a:t>entrada principal</a:t>
            </a:r>
            <a:r>
              <a:rPr lang="it-IT" sz="2000" dirty="0">
                <a:solidFill>
                  <a:sysClr val="windowText" lastClr="000000"/>
                </a:solidFill>
              </a:rPr>
              <a:t> hace referencia a</a:t>
            </a:r>
            <a:r>
              <a:rPr lang="ca-ES" sz="2000" dirty="0">
                <a:solidFill>
                  <a:sysClr val="windowText" lastClr="000000"/>
                </a:solidFill>
              </a:rPr>
              <a:t> la </a:t>
            </a:r>
            <a:r>
              <a:rPr lang="ca-ES" sz="2000" u="sng" dirty="0">
                <a:solidFill>
                  <a:sysClr val="windowText" lastClr="000000"/>
                </a:solidFill>
              </a:rPr>
              <a:t>entrada </a:t>
            </a:r>
            <a:r>
              <a:rPr lang="ca-ES" sz="2000" i="1" u="sng" dirty="0">
                <a:solidFill>
                  <a:sysClr val="windowText" lastClr="000000"/>
                </a:solidFill>
              </a:rPr>
              <a:t>distinta de cero situada </a:t>
            </a:r>
            <a:r>
              <a:rPr lang="ca-ES" sz="2000" i="1" u="sng" dirty="0" err="1">
                <a:solidFill>
                  <a:sysClr val="windowText" lastClr="000000"/>
                </a:solidFill>
              </a:rPr>
              <a:t>más</a:t>
            </a:r>
            <a:r>
              <a:rPr lang="ca-ES" sz="2000" i="1" u="sng" dirty="0">
                <a:solidFill>
                  <a:sysClr val="windowText" lastClr="000000"/>
                </a:solidFill>
              </a:rPr>
              <a:t> a la </a:t>
            </a:r>
            <a:r>
              <a:rPr lang="ca-ES" sz="2000" i="1" u="sng" dirty="0" err="1">
                <a:solidFill>
                  <a:sysClr val="windowText" lastClr="000000"/>
                </a:solidFill>
              </a:rPr>
              <a:t>izquierda</a:t>
            </a:r>
            <a:r>
              <a:rPr lang="ca-ES" sz="2000" i="1" u="sng" dirty="0">
                <a:solidFill>
                  <a:sysClr val="windowText" lastClr="000000"/>
                </a:solidFill>
              </a:rPr>
              <a:t>.</a:t>
            </a:r>
            <a:endParaRPr lang="ca-ES" sz="2000" b="1" dirty="0">
              <a:solidFill>
                <a:sysClr val="windowText" lastClr="000000"/>
              </a:solidFill>
            </a:endParaRPr>
          </a:p>
        </p:txBody>
      </p:sp>
      <mc:AlternateContent xmlns:mc="http://schemas.openxmlformats.org/markup-compatibility/2006" xmlns:a14="http://schemas.microsoft.com/office/drawing/2010/main">
        <mc:Choice Requires="a14">
          <p:sp>
            <p:nvSpPr>
              <p:cNvPr id="2" name="Retângulo 1">
                <a:extLst>
                  <a:ext uri="{FF2B5EF4-FFF2-40B4-BE49-F238E27FC236}">
                    <a16:creationId xmlns:a16="http://schemas.microsoft.com/office/drawing/2014/main" id="{7932E241-BC78-497C-8304-55A90D325821}"/>
                  </a:ext>
                </a:extLst>
              </p:cNvPr>
              <p:cNvSpPr/>
              <p:nvPr/>
            </p:nvSpPr>
            <p:spPr>
              <a:xfrm>
                <a:off x="8417207" y="4327927"/>
                <a:ext cx="1757724"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rgbClr val="0C2B8E"/>
                              </a:solidFill>
                              <a:latin typeface="Cambria Math" panose="02040503050406030204" pitchFamily="18" charset="0"/>
                            </a:rPr>
                          </m:ctrlPr>
                        </m:dPr>
                        <m:e>
                          <m:m>
                            <m:mPr>
                              <m:mcs>
                                <m:mc>
                                  <m:mcPr>
                                    <m:count m:val="2"/>
                                    <m:mcJc m:val="center"/>
                                  </m:mcPr>
                                </m:mc>
                              </m:mcs>
                              <m:ctrlPr>
                                <a:rPr lang="ca-ES" i="1">
                                  <a:solidFill>
                                    <a:srgbClr val="0C2B8E"/>
                                  </a:solidFill>
                                  <a:latin typeface="Cambria Math" panose="02040503050406030204" pitchFamily="18" charset="0"/>
                                </a:rPr>
                              </m:ctrlPr>
                            </m:mP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1</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
                        </m:e>
                      </m:d>
                    </m:oMath>
                  </m:oMathPara>
                </a14:m>
                <a:endParaRPr lang="ca-ES" dirty="0"/>
              </a:p>
            </p:txBody>
          </p:sp>
        </mc:Choice>
        <mc:Fallback xmlns="">
          <p:sp>
            <p:nvSpPr>
              <p:cNvPr id="2" name="Retângulo 1">
                <a:extLst>
                  <a:ext uri="{FF2B5EF4-FFF2-40B4-BE49-F238E27FC236}">
                    <a16:creationId xmlns:a16="http://schemas.microsoft.com/office/drawing/2014/main" id="{7932E241-BC78-497C-8304-55A90D325821}"/>
                  </a:ext>
                </a:extLst>
              </p:cNvPr>
              <p:cNvSpPr>
                <a:spLocks noRot="1" noChangeAspect="1" noMove="1" noResize="1" noEditPoints="1" noAdjustHandles="1" noChangeArrowheads="1" noChangeShapeType="1" noTextEdit="1"/>
              </p:cNvSpPr>
              <p:nvPr/>
            </p:nvSpPr>
            <p:spPr>
              <a:xfrm>
                <a:off x="8417207" y="4327927"/>
                <a:ext cx="1757724" cy="1055995"/>
              </a:xfrm>
              <a:prstGeom prst="rect">
                <a:avLst/>
              </a:prstGeom>
              <a:blipFill>
                <a:blip r:embed="rId13"/>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1" name="Retângulo 40">
                <a:extLst>
                  <a:ext uri="{FF2B5EF4-FFF2-40B4-BE49-F238E27FC236}">
                    <a16:creationId xmlns:a16="http://schemas.microsoft.com/office/drawing/2014/main" id="{0E69281D-C237-4666-8A06-8C7347DF3A5B}"/>
                  </a:ext>
                </a:extLst>
              </p:cNvPr>
              <p:cNvSpPr/>
              <p:nvPr/>
            </p:nvSpPr>
            <p:spPr>
              <a:xfrm>
                <a:off x="10077634" y="4319104"/>
                <a:ext cx="1757724" cy="10560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rgbClr val="0C2B8E"/>
                              </a:solidFill>
                              <a:latin typeface="Cambria Math" panose="02040503050406030204" pitchFamily="18" charset="0"/>
                            </a:rPr>
                          </m:ctrlPr>
                        </m:dPr>
                        <m:e>
                          <m:m>
                            <m:mPr>
                              <m:mcs>
                                <m:mc>
                                  <m:mcPr>
                                    <m:count m:val="2"/>
                                    <m:mcJc m:val="center"/>
                                  </m:mcPr>
                                </m:mc>
                              </m:mcs>
                              <m:ctrlPr>
                                <a:rPr lang="ca-ES" i="1">
                                  <a:solidFill>
                                    <a:srgbClr val="0C2B8E"/>
                                  </a:solidFill>
                                  <a:latin typeface="Cambria Math" panose="02040503050406030204" pitchFamily="18" charset="0"/>
                                </a:rPr>
                              </m:ctrlPr>
                            </m:mP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5</m:t>
                                      </m:r>
                                    </m:e>
                                    <m:e>
                                      <m:r>
                                        <a:rPr lang="ca-ES" i="1">
                                          <a:solidFill>
                                            <a:srgbClr val="0C2B8E"/>
                                          </a:solidFill>
                                          <a:latin typeface="Cambria Math" panose="02040503050406030204" pitchFamily="18" charset="0"/>
                                        </a:rPr>
                                        <m:t>0</m:t>
                                      </m:r>
                                    </m:e>
                                  </m:mr>
                                </m:m>
                              </m:e>
                            </m:m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mr>
                          </m:m>
                        </m:e>
                      </m:d>
                    </m:oMath>
                  </m:oMathPara>
                </a14:m>
                <a:endParaRPr lang="ca-ES" dirty="0"/>
              </a:p>
            </p:txBody>
          </p:sp>
        </mc:Choice>
        <mc:Fallback xmlns="">
          <p:sp>
            <p:nvSpPr>
              <p:cNvPr id="41" name="Retângulo 40">
                <a:extLst>
                  <a:ext uri="{FF2B5EF4-FFF2-40B4-BE49-F238E27FC236}">
                    <a16:creationId xmlns:a16="http://schemas.microsoft.com/office/drawing/2014/main" id="{0E69281D-C237-4666-8A06-8C7347DF3A5B}"/>
                  </a:ext>
                </a:extLst>
              </p:cNvPr>
              <p:cNvSpPr>
                <a:spLocks noRot="1" noChangeAspect="1" noMove="1" noResize="1" noEditPoints="1" noAdjustHandles="1" noChangeArrowheads="1" noChangeShapeType="1" noTextEdit="1"/>
              </p:cNvSpPr>
              <p:nvPr/>
            </p:nvSpPr>
            <p:spPr>
              <a:xfrm>
                <a:off x="10077634" y="4319104"/>
                <a:ext cx="1757724" cy="1056058"/>
              </a:xfrm>
              <a:prstGeom prst="rect">
                <a:avLst/>
              </a:prstGeom>
              <a:blipFill>
                <a:blip r:embed="rId14"/>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2" name="Retângulo 41">
                <a:extLst>
                  <a:ext uri="{FF2B5EF4-FFF2-40B4-BE49-F238E27FC236}">
                    <a16:creationId xmlns:a16="http://schemas.microsoft.com/office/drawing/2014/main" id="{73E3E941-14DD-4F18-814C-7158E66C4E82}"/>
                  </a:ext>
                </a:extLst>
              </p:cNvPr>
              <p:cNvSpPr/>
              <p:nvPr/>
            </p:nvSpPr>
            <p:spPr>
              <a:xfrm>
                <a:off x="2030539" y="4465730"/>
                <a:ext cx="1006236"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
                        </m:e>
                      </m:d>
                    </m:oMath>
                  </m:oMathPara>
                </a14:m>
                <a:endParaRPr lang="ca-ES" dirty="0">
                  <a:solidFill>
                    <a:srgbClr val="0C2B8E"/>
                  </a:solidFill>
                </a:endParaRPr>
              </a:p>
            </p:txBody>
          </p:sp>
        </mc:Choice>
        <mc:Fallback xmlns="">
          <p:sp>
            <p:nvSpPr>
              <p:cNvPr id="42" name="Retângulo 41">
                <a:extLst>
                  <a:ext uri="{FF2B5EF4-FFF2-40B4-BE49-F238E27FC236}">
                    <a16:creationId xmlns:a16="http://schemas.microsoft.com/office/drawing/2014/main" id="{73E3E941-14DD-4F18-814C-7158E66C4E82}"/>
                  </a:ext>
                </a:extLst>
              </p:cNvPr>
              <p:cNvSpPr>
                <a:spLocks noRot="1" noChangeAspect="1" noMove="1" noResize="1" noEditPoints="1" noAdjustHandles="1" noChangeArrowheads="1" noChangeShapeType="1" noTextEdit="1"/>
              </p:cNvSpPr>
              <p:nvPr/>
            </p:nvSpPr>
            <p:spPr>
              <a:xfrm>
                <a:off x="2030539" y="4465730"/>
                <a:ext cx="1006236" cy="824906"/>
              </a:xfrm>
              <a:prstGeom prst="rect">
                <a:avLst/>
              </a:prstGeom>
              <a:blipFill>
                <a:blip r:embed="rId15"/>
                <a:stretch>
                  <a:fillRect/>
                </a:stretch>
              </a:blipFill>
            </p:spPr>
            <p:txBody>
              <a:bodyPr/>
              <a:lstStyle/>
              <a:p>
                <a:r>
                  <a:rPr lang="ca-ES">
                    <a:noFill/>
                  </a:rPr>
                  <a:t> </a:t>
                </a:r>
              </a:p>
            </p:txBody>
          </p:sp>
        </mc:Fallback>
      </mc:AlternateContent>
      <p:sp>
        <p:nvSpPr>
          <p:cNvPr id="48" name="Retângulo 47">
            <a:extLst>
              <a:ext uri="{FF2B5EF4-FFF2-40B4-BE49-F238E27FC236}">
                <a16:creationId xmlns:a16="http://schemas.microsoft.com/office/drawing/2014/main" id="{6C95AB43-89B4-475A-AA04-E726823352BF}"/>
              </a:ext>
            </a:extLst>
          </p:cNvPr>
          <p:cNvSpPr/>
          <p:nvPr/>
        </p:nvSpPr>
        <p:spPr>
          <a:xfrm>
            <a:off x="2229478" y="1993642"/>
            <a:ext cx="9455397" cy="830997"/>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2"/>
            </a:pPr>
            <a:r>
              <a:rPr lang="ca-ES" sz="2400" b="1" dirty="0">
                <a:solidFill>
                  <a:sysClr val="windowText" lastClr="000000"/>
                </a:solidFill>
              </a:rPr>
              <a:t>Cada entrada principal de una fila se </a:t>
            </a:r>
            <a:r>
              <a:rPr lang="ca-ES" sz="2400" b="1" dirty="0" err="1">
                <a:solidFill>
                  <a:sysClr val="windowText" lastClr="000000"/>
                </a:solidFill>
              </a:rPr>
              <a:t>encuentra</a:t>
            </a:r>
            <a:r>
              <a:rPr lang="ca-ES" sz="2400" b="1" dirty="0">
                <a:solidFill>
                  <a:sysClr val="windowText" lastClr="000000"/>
                </a:solidFill>
              </a:rPr>
              <a:t> en una columna a la </a:t>
            </a:r>
            <a:r>
              <a:rPr lang="ca-ES" sz="2400" b="1" dirty="0" err="1">
                <a:solidFill>
                  <a:sysClr val="windowText" lastClr="000000"/>
                </a:solidFill>
              </a:rPr>
              <a:t>derecha</a:t>
            </a:r>
            <a:r>
              <a:rPr lang="ca-ES" sz="2400" b="1" dirty="0">
                <a:solidFill>
                  <a:sysClr val="windowText" lastClr="000000"/>
                </a:solidFill>
              </a:rPr>
              <a:t> de la entrada principal de la fila que </a:t>
            </a:r>
            <a:r>
              <a:rPr lang="ca-ES" sz="2400" b="1" dirty="0" err="1">
                <a:solidFill>
                  <a:sysClr val="windowText" lastClr="000000"/>
                </a:solidFill>
              </a:rPr>
              <a:t>hay</a:t>
            </a:r>
            <a:r>
              <a:rPr lang="ca-ES" sz="2400" b="1" dirty="0">
                <a:solidFill>
                  <a:sysClr val="windowText" lastClr="000000"/>
                </a:solidFill>
              </a:rPr>
              <a:t> por encima</a:t>
            </a:r>
            <a:r>
              <a:rPr lang="ca-ES" sz="2400" dirty="0">
                <a:solidFill>
                  <a:sysClr val="windowText" lastClr="000000"/>
                </a:solidFill>
              </a:rPr>
              <a:t>;</a:t>
            </a:r>
          </a:p>
        </p:txBody>
      </p:sp>
      <p:sp>
        <p:nvSpPr>
          <p:cNvPr id="3" name="Oval 2">
            <a:extLst>
              <a:ext uri="{FF2B5EF4-FFF2-40B4-BE49-F238E27FC236}">
                <a16:creationId xmlns:a16="http://schemas.microsoft.com/office/drawing/2014/main" id="{A2ACCD78-9A58-4068-BFD1-7FB116EAD0A1}"/>
              </a:ext>
            </a:extLst>
          </p:cNvPr>
          <p:cNvSpPr/>
          <p:nvPr/>
        </p:nvSpPr>
        <p:spPr>
          <a:xfrm>
            <a:off x="2218173" y="4487787"/>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3" name="Oval 52">
            <a:extLst>
              <a:ext uri="{FF2B5EF4-FFF2-40B4-BE49-F238E27FC236}">
                <a16:creationId xmlns:a16="http://schemas.microsoft.com/office/drawing/2014/main" id="{CC18C2B4-9DC1-4895-BC40-F32F9F537A22}"/>
              </a:ext>
            </a:extLst>
          </p:cNvPr>
          <p:cNvSpPr/>
          <p:nvPr/>
        </p:nvSpPr>
        <p:spPr>
          <a:xfrm>
            <a:off x="2561487" y="4750715"/>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5" name="Oval 54">
            <a:extLst>
              <a:ext uri="{FF2B5EF4-FFF2-40B4-BE49-F238E27FC236}">
                <a16:creationId xmlns:a16="http://schemas.microsoft.com/office/drawing/2014/main" id="{19FEE010-4C3D-4B2B-A4A5-21E1E7C9F64C}"/>
              </a:ext>
            </a:extLst>
          </p:cNvPr>
          <p:cNvSpPr/>
          <p:nvPr/>
        </p:nvSpPr>
        <p:spPr>
          <a:xfrm>
            <a:off x="8649237" y="4413609"/>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6" name="Oval 55">
            <a:extLst>
              <a:ext uri="{FF2B5EF4-FFF2-40B4-BE49-F238E27FC236}">
                <a16:creationId xmlns:a16="http://schemas.microsoft.com/office/drawing/2014/main" id="{0CBF18A2-EF2B-45E3-BD1B-33B3D669EA68}"/>
              </a:ext>
            </a:extLst>
          </p:cNvPr>
          <p:cNvSpPr/>
          <p:nvPr/>
        </p:nvSpPr>
        <p:spPr>
          <a:xfrm>
            <a:off x="8992551" y="465644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7" name="Oval 56">
            <a:extLst>
              <a:ext uri="{FF2B5EF4-FFF2-40B4-BE49-F238E27FC236}">
                <a16:creationId xmlns:a16="http://schemas.microsoft.com/office/drawing/2014/main" id="{AF307618-BBEB-493B-B54A-8842E576F347}"/>
              </a:ext>
            </a:extLst>
          </p:cNvPr>
          <p:cNvSpPr/>
          <p:nvPr/>
        </p:nvSpPr>
        <p:spPr>
          <a:xfrm>
            <a:off x="5001832" y="4512346"/>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8" name="Oval 57">
            <a:extLst>
              <a:ext uri="{FF2B5EF4-FFF2-40B4-BE49-F238E27FC236}">
                <a16:creationId xmlns:a16="http://schemas.microsoft.com/office/drawing/2014/main" id="{7EFBC394-C5F1-413E-B47D-29D213D39C75}"/>
              </a:ext>
            </a:extLst>
          </p:cNvPr>
          <p:cNvSpPr/>
          <p:nvPr/>
        </p:nvSpPr>
        <p:spPr>
          <a:xfrm>
            <a:off x="5345146" y="4755178"/>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9" name="Oval 58">
            <a:extLst>
              <a:ext uri="{FF2B5EF4-FFF2-40B4-BE49-F238E27FC236}">
                <a16:creationId xmlns:a16="http://schemas.microsoft.com/office/drawing/2014/main" id="{9B94DF57-D341-4987-80DD-04FEB9B35E4B}"/>
              </a:ext>
            </a:extLst>
          </p:cNvPr>
          <p:cNvSpPr/>
          <p:nvPr/>
        </p:nvSpPr>
        <p:spPr>
          <a:xfrm>
            <a:off x="2562617" y="5022162"/>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3" name="Oval 62">
            <a:extLst>
              <a:ext uri="{FF2B5EF4-FFF2-40B4-BE49-F238E27FC236}">
                <a16:creationId xmlns:a16="http://schemas.microsoft.com/office/drawing/2014/main" id="{BD2FE7FD-098D-4F87-B9E6-3D90C8EF49AA}"/>
              </a:ext>
            </a:extLst>
          </p:cNvPr>
          <p:cNvSpPr/>
          <p:nvPr/>
        </p:nvSpPr>
        <p:spPr>
          <a:xfrm>
            <a:off x="10989345" y="4630634"/>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4" name="Oval 63">
            <a:extLst>
              <a:ext uri="{FF2B5EF4-FFF2-40B4-BE49-F238E27FC236}">
                <a16:creationId xmlns:a16="http://schemas.microsoft.com/office/drawing/2014/main" id="{49A34D66-26A3-4DA6-B9E4-5CE959900954}"/>
              </a:ext>
            </a:extLst>
          </p:cNvPr>
          <p:cNvSpPr/>
          <p:nvPr/>
        </p:nvSpPr>
        <p:spPr>
          <a:xfrm>
            <a:off x="11332659" y="4873466"/>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7" name="Oval 66">
            <a:extLst>
              <a:ext uri="{FF2B5EF4-FFF2-40B4-BE49-F238E27FC236}">
                <a16:creationId xmlns:a16="http://schemas.microsoft.com/office/drawing/2014/main" id="{376610B6-3B6F-498E-979E-03BF13E70203}"/>
              </a:ext>
            </a:extLst>
          </p:cNvPr>
          <p:cNvSpPr/>
          <p:nvPr/>
        </p:nvSpPr>
        <p:spPr>
          <a:xfrm>
            <a:off x="3043808" y="4507289"/>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8" name="Oval 67">
            <a:extLst>
              <a:ext uri="{FF2B5EF4-FFF2-40B4-BE49-F238E27FC236}">
                <a16:creationId xmlns:a16="http://schemas.microsoft.com/office/drawing/2014/main" id="{BF1C7BB9-BDBB-4A1B-81B3-A7983F0EADE2}"/>
              </a:ext>
            </a:extLst>
          </p:cNvPr>
          <p:cNvSpPr/>
          <p:nvPr/>
        </p:nvSpPr>
        <p:spPr>
          <a:xfrm>
            <a:off x="3738810" y="475012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9" name="Oval 68">
            <a:extLst>
              <a:ext uri="{FF2B5EF4-FFF2-40B4-BE49-F238E27FC236}">
                <a16:creationId xmlns:a16="http://schemas.microsoft.com/office/drawing/2014/main" id="{21E2F0BC-59CF-4358-A745-73E274C2B43F}"/>
              </a:ext>
            </a:extLst>
          </p:cNvPr>
          <p:cNvSpPr/>
          <p:nvPr/>
        </p:nvSpPr>
        <p:spPr>
          <a:xfrm>
            <a:off x="3388252" y="5021568"/>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0" name="Oval 69">
            <a:extLst>
              <a:ext uri="{FF2B5EF4-FFF2-40B4-BE49-F238E27FC236}">
                <a16:creationId xmlns:a16="http://schemas.microsoft.com/office/drawing/2014/main" id="{2775CB08-E35A-42B8-8166-3166CD3B424C}"/>
              </a:ext>
            </a:extLst>
          </p:cNvPr>
          <p:cNvSpPr/>
          <p:nvPr/>
        </p:nvSpPr>
        <p:spPr>
          <a:xfrm>
            <a:off x="5345146" y="503749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8" name="Oval 77">
            <a:extLst>
              <a:ext uri="{FF2B5EF4-FFF2-40B4-BE49-F238E27FC236}">
                <a16:creationId xmlns:a16="http://schemas.microsoft.com/office/drawing/2014/main" id="{12C1098C-2A6C-4AB3-82EF-9DB65FCCF1DD}"/>
              </a:ext>
            </a:extLst>
          </p:cNvPr>
          <p:cNvSpPr/>
          <p:nvPr/>
        </p:nvSpPr>
        <p:spPr>
          <a:xfrm>
            <a:off x="9714007" y="4879235"/>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9" name="Oval 78">
            <a:extLst>
              <a:ext uri="{FF2B5EF4-FFF2-40B4-BE49-F238E27FC236}">
                <a16:creationId xmlns:a16="http://schemas.microsoft.com/office/drawing/2014/main" id="{F42B4A14-86B5-465D-814B-9259503CB181}"/>
              </a:ext>
            </a:extLst>
          </p:cNvPr>
          <p:cNvSpPr/>
          <p:nvPr/>
        </p:nvSpPr>
        <p:spPr>
          <a:xfrm>
            <a:off x="10292743" y="4369723"/>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2" name="CaixaDeTexto 81">
            <a:extLst>
              <a:ext uri="{FF2B5EF4-FFF2-40B4-BE49-F238E27FC236}">
                <a16:creationId xmlns:a16="http://schemas.microsoft.com/office/drawing/2014/main" id="{6F6368A7-1CC1-4C1C-9810-D54AC624E632}"/>
              </a:ext>
            </a:extLst>
          </p:cNvPr>
          <p:cNvSpPr txBox="1"/>
          <p:nvPr/>
        </p:nvSpPr>
        <p:spPr>
          <a:xfrm>
            <a:off x="2171070" y="3039567"/>
            <a:ext cx="2960740" cy="923330"/>
          </a:xfrm>
          <a:prstGeom prst="rect">
            <a:avLst/>
          </a:prstGeom>
          <a:solidFill>
            <a:schemeClr val="accent2">
              <a:lumMod val="20000"/>
              <a:lumOff val="80000"/>
            </a:schemeClr>
          </a:solidFill>
          <a:ln>
            <a:solidFill>
              <a:srgbClr val="F25E4F"/>
            </a:solidFill>
          </a:ln>
        </p:spPr>
        <p:txBody>
          <a:bodyPr wrap="square" rtlCol="0">
            <a:spAutoFit/>
          </a:bodyPr>
          <a:lstStyle/>
          <a:p>
            <a:pPr algn="just"/>
            <a:r>
              <a:rPr lang="ca-ES" dirty="0"/>
              <a:t>Falla </a:t>
            </a:r>
            <a:r>
              <a:rPr lang="ca-ES" dirty="0" err="1"/>
              <a:t>porque</a:t>
            </a:r>
            <a:r>
              <a:rPr lang="ca-ES" dirty="0"/>
              <a:t> el “1” no se </a:t>
            </a:r>
            <a:r>
              <a:rPr lang="ca-ES" dirty="0" err="1"/>
              <a:t>encuentra</a:t>
            </a:r>
            <a:r>
              <a:rPr lang="ca-ES" dirty="0"/>
              <a:t> a la </a:t>
            </a:r>
            <a:r>
              <a:rPr lang="ca-ES" dirty="0" err="1"/>
              <a:t>derecha</a:t>
            </a:r>
            <a:r>
              <a:rPr lang="ca-ES" dirty="0"/>
              <a:t> del “3”</a:t>
            </a:r>
          </a:p>
        </p:txBody>
      </p:sp>
      <p:sp>
        <p:nvSpPr>
          <p:cNvPr id="7" name="Seta: Para Baixo 6">
            <a:extLst>
              <a:ext uri="{FF2B5EF4-FFF2-40B4-BE49-F238E27FC236}">
                <a16:creationId xmlns:a16="http://schemas.microsoft.com/office/drawing/2014/main" id="{AEB0CDF3-29AC-48BD-B310-1A291C121BC3}"/>
              </a:ext>
            </a:extLst>
          </p:cNvPr>
          <p:cNvSpPr/>
          <p:nvPr/>
        </p:nvSpPr>
        <p:spPr>
          <a:xfrm>
            <a:off x="3425188" y="3752837"/>
            <a:ext cx="940193" cy="641935"/>
          </a:xfrm>
          <a:prstGeom prst="downArrow">
            <a:avLst/>
          </a:prstGeom>
          <a:solidFill>
            <a:schemeClr val="accent2">
              <a:lumMod val="20000"/>
              <a:lumOff val="80000"/>
            </a:schemeClr>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3" name="Freeform 18">
            <a:extLst>
              <a:ext uri="{FF2B5EF4-FFF2-40B4-BE49-F238E27FC236}">
                <a16:creationId xmlns:a16="http://schemas.microsoft.com/office/drawing/2014/main" id="{764F304E-85C3-4C89-B2C4-3F670ACD4A88}"/>
              </a:ext>
            </a:extLst>
          </p:cNvPr>
          <p:cNvSpPr>
            <a:spLocks noChangeAspect="1" noEditPoints="1"/>
          </p:cNvSpPr>
          <p:nvPr/>
        </p:nvSpPr>
        <p:spPr bwMode="auto">
          <a:xfrm>
            <a:off x="3570489" y="4587757"/>
            <a:ext cx="538480" cy="539750"/>
          </a:xfrm>
          <a:custGeom>
            <a:avLst/>
            <a:gdLst>
              <a:gd name="T0" fmla="*/ 112 w 168"/>
              <a:gd name="T1" fmla="*/ 84 h 168"/>
              <a:gd name="T2" fmla="*/ 160 w 168"/>
              <a:gd name="T3" fmla="*/ 36 h 168"/>
              <a:gd name="T4" fmla="*/ 160 w 168"/>
              <a:gd name="T5" fmla="*/ 8 h 168"/>
              <a:gd name="T6" fmla="*/ 132 w 168"/>
              <a:gd name="T7" fmla="*/ 8 h 168"/>
              <a:gd name="T8" fmla="*/ 84 w 168"/>
              <a:gd name="T9" fmla="*/ 56 h 168"/>
              <a:gd name="T10" fmla="*/ 36 w 168"/>
              <a:gd name="T11" fmla="*/ 8 h 168"/>
              <a:gd name="T12" fmla="*/ 8 w 168"/>
              <a:gd name="T13" fmla="*/ 8 h 168"/>
              <a:gd name="T14" fmla="*/ 8 w 168"/>
              <a:gd name="T15" fmla="*/ 36 h 168"/>
              <a:gd name="T16" fmla="*/ 56 w 168"/>
              <a:gd name="T17" fmla="*/ 84 h 168"/>
              <a:gd name="T18" fmla="*/ 8 w 168"/>
              <a:gd name="T19" fmla="*/ 132 h 168"/>
              <a:gd name="T20" fmla="*/ 8 w 168"/>
              <a:gd name="T21" fmla="*/ 160 h 168"/>
              <a:gd name="T22" fmla="*/ 36 w 168"/>
              <a:gd name="T23" fmla="*/ 160 h 168"/>
              <a:gd name="T24" fmla="*/ 84 w 168"/>
              <a:gd name="T25" fmla="*/ 112 h 168"/>
              <a:gd name="T26" fmla="*/ 132 w 168"/>
              <a:gd name="T27" fmla="*/ 160 h 168"/>
              <a:gd name="T28" fmla="*/ 160 w 168"/>
              <a:gd name="T29" fmla="*/ 160 h 168"/>
              <a:gd name="T30" fmla="*/ 160 w 168"/>
              <a:gd name="T31" fmla="*/ 132 h 168"/>
              <a:gd name="T32" fmla="*/ 112 w 168"/>
              <a:gd name="T33" fmla="*/ 84 h 168"/>
              <a:gd name="T34" fmla="*/ 151 w 168"/>
              <a:gd name="T35" fmla="*/ 151 h 168"/>
              <a:gd name="T36" fmla="*/ 140 w 168"/>
              <a:gd name="T37" fmla="*/ 151 h 168"/>
              <a:gd name="T38" fmla="*/ 84 w 168"/>
              <a:gd name="T39" fmla="*/ 95 h 168"/>
              <a:gd name="T40" fmla="*/ 28 w 168"/>
              <a:gd name="T41" fmla="*/ 151 h 168"/>
              <a:gd name="T42" fmla="*/ 17 w 168"/>
              <a:gd name="T43" fmla="*/ 151 h 168"/>
              <a:gd name="T44" fmla="*/ 17 w 168"/>
              <a:gd name="T45" fmla="*/ 140 h 168"/>
              <a:gd name="T46" fmla="*/ 73 w 168"/>
              <a:gd name="T47" fmla="*/ 84 h 168"/>
              <a:gd name="T48" fmla="*/ 17 w 168"/>
              <a:gd name="T49" fmla="*/ 28 h 168"/>
              <a:gd name="T50" fmla="*/ 17 w 168"/>
              <a:gd name="T51" fmla="*/ 16 h 168"/>
              <a:gd name="T52" fmla="*/ 28 w 168"/>
              <a:gd name="T53" fmla="*/ 16 h 168"/>
              <a:gd name="T54" fmla="*/ 84 w 168"/>
              <a:gd name="T55" fmla="*/ 73 h 168"/>
              <a:gd name="T56" fmla="*/ 140 w 168"/>
              <a:gd name="T57" fmla="*/ 17 h 168"/>
              <a:gd name="T58" fmla="*/ 151 w 168"/>
              <a:gd name="T59" fmla="*/ 17 h 168"/>
              <a:gd name="T60" fmla="*/ 151 w 168"/>
              <a:gd name="T61" fmla="*/ 28 h 168"/>
              <a:gd name="T62" fmla="*/ 95 w 168"/>
              <a:gd name="T63" fmla="*/ 84 h 168"/>
              <a:gd name="T64" fmla="*/ 151 w 168"/>
              <a:gd name="T65" fmla="*/ 140 h 168"/>
              <a:gd name="T66" fmla="*/ 151 w 168"/>
              <a:gd name="T67" fmla="*/ 15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68">
                <a:moveTo>
                  <a:pt x="112" y="84"/>
                </a:moveTo>
                <a:cubicBezTo>
                  <a:pt x="160" y="36"/>
                  <a:pt x="160" y="36"/>
                  <a:pt x="160" y="36"/>
                </a:cubicBezTo>
                <a:cubicBezTo>
                  <a:pt x="168" y="29"/>
                  <a:pt x="168" y="16"/>
                  <a:pt x="160" y="8"/>
                </a:cubicBezTo>
                <a:cubicBezTo>
                  <a:pt x="152" y="0"/>
                  <a:pt x="139" y="0"/>
                  <a:pt x="132" y="8"/>
                </a:cubicBezTo>
                <a:cubicBezTo>
                  <a:pt x="84" y="56"/>
                  <a:pt x="84" y="56"/>
                  <a:pt x="84" y="56"/>
                </a:cubicBezTo>
                <a:cubicBezTo>
                  <a:pt x="36" y="8"/>
                  <a:pt x="36" y="8"/>
                  <a:pt x="36" y="8"/>
                </a:cubicBezTo>
                <a:cubicBezTo>
                  <a:pt x="29" y="0"/>
                  <a:pt x="16" y="0"/>
                  <a:pt x="8" y="8"/>
                </a:cubicBezTo>
                <a:cubicBezTo>
                  <a:pt x="0" y="16"/>
                  <a:pt x="0" y="28"/>
                  <a:pt x="8" y="36"/>
                </a:cubicBezTo>
                <a:cubicBezTo>
                  <a:pt x="56" y="84"/>
                  <a:pt x="56" y="84"/>
                  <a:pt x="56" y="84"/>
                </a:cubicBezTo>
                <a:cubicBezTo>
                  <a:pt x="8" y="132"/>
                  <a:pt x="8" y="132"/>
                  <a:pt x="8" y="132"/>
                </a:cubicBezTo>
                <a:cubicBezTo>
                  <a:pt x="0" y="139"/>
                  <a:pt x="0" y="152"/>
                  <a:pt x="8" y="160"/>
                </a:cubicBezTo>
                <a:cubicBezTo>
                  <a:pt x="16" y="168"/>
                  <a:pt x="29" y="168"/>
                  <a:pt x="36" y="160"/>
                </a:cubicBezTo>
                <a:cubicBezTo>
                  <a:pt x="84" y="112"/>
                  <a:pt x="84" y="112"/>
                  <a:pt x="84" y="112"/>
                </a:cubicBezTo>
                <a:cubicBezTo>
                  <a:pt x="132" y="160"/>
                  <a:pt x="132" y="160"/>
                  <a:pt x="132" y="160"/>
                </a:cubicBezTo>
                <a:cubicBezTo>
                  <a:pt x="139" y="168"/>
                  <a:pt x="152" y="168"/>
                  <a:pt x="160" y="160"/>
                </a:cubicBezTo>
                <a:cubicBezTo>
                  <a:pt x="168" y="152"/>
                  <a:pt x="168" y="139"/>
                  <a:pt x="160" y="132"/>
                </a:cubicBezTo>
                <a:lnTo>
                  <a:pt x="112" y="84"/>
                </a:lnTo>
                <a:close/>
                <a:moveTo>
                  <a:pt x="151" y="151"/>
                </a:moveTo>
                <a:cubicBezTo>
                  <a:pt x="148" y="154"/>
                  <a:pt x="143" y="154"/>
                  <a:pt x="140" y="151"/>
                </a:cubicBezTo>
                <a:cubicBezTo>
                  <a:pt x="84" y="95"/>
                  <a:pt x="84" y="95"/>
                  <a:pt x="84" y="95"/>
                </a:cubicBezTo>
                <a:cubicBezTo>
                  <a:pt x="28" y="151"/>
                  <a:pt x="28" y="151"/>
                  <a:pt x="28" y="151"/>
                </a:cubicBezTo>
                <a:cubicBezTo>
                  <a:pt x="25" y="154"/>
                  <a:pt x="20" y="154"/>
                  <a:pt x="17" y="151"/>
                </a:cubicBezTo>
                <a:cubicBezTo>
                  <a:pt x="14" y="148"/>
                  <a:pt x="14" y="143"/>
                  <a:pt x="17" y="140"/>
                </a:cubicBezTo>
                <a:cubicBezTo>
                  <a:pt x="73" y="84"/>
                  <a:pt x="73" y="84"/>
                  <a:pt x="73" y="84"/>
                </a:cubicBezTo>
                <a:cubicBezTo>
                  <a:pt x="17" y="28"/>
                  <a:pt x="17" y="28"/>
                  <a:pt x="17" y="28"/>
                </a:cubicBezTo>
                <a:cubicBezTo>
                  <a:pt x="13" y="25"/>
                  <a:pt x="13" y="20"/>
                  <a:pt x="17" y="16"/>
                </a:cubicBezTo>
                <a:cubicBezTo>
                  <a:pt x="20" y="13"/>
                  <a:pt x="25" y="13"/>
                  <a:pt x="28" y="16"/>
                </a:cubicBezTo>
                <a:cubicBezTo>
                  <a:pt x="84" y="73"/>
                  <a:pt x="84" y="73"/>
                  <a:pt x="84" y="73"/>
                </a:cubicBezTo>
                <a:cubicBezTo>
                  <a:pt x="140" y="17"/>
                  <a:pt x="140" y="17"/>
                  <a:pt x="140" y="17"/>
                </a:cubicBezTo>
                <a:cubicBezTo>
                  <a:pt x="143" y="13"/>
                  <a:pt x="148" y="13"/>
                  <a:pt x="151" y="17"/>
                </a:cubicBezTo>
                <a:cubicBezTo>
                  <a:pt x="155" y="20"/>
                  <a:pt x="155" y="25"/>
                  <a:pt x="151" y="28"/>
                </a:cubicBezTo>
                <a:cubicBezTo>
                  <a:pt x="95" y="84"/>
                  <a:pt x="95" y="84"/>
                  <a:pt x="95" y="84"/>
                </a:cubicBezTo>
                <a:cubicBezTo>
                  <a:pt x="151" y="140"/>
                  <a:pt x="151" y="140"/>
                  <a:pt x="151" y="140"/>
                </a:cubicBezTo>
                <a:cubicBezTo>
                  <a:pt x="155" y="143"/>
                  <a:pt x="155" y="148"/>
                  <a:pt x="151" y="151"/>
                </a:cubicBezTo>
                <a:close/>
              </a:path>
            </a:pathLst>
          </a:custGeom>
          <a:solidFill>
            <a:srgbClr val="DB5A4B"/>
          </a:solidFill>
          <a:ln>
            <a:noFill/>
          </a:ln>
        </p:spPr>
        <p:txBody>
          <a:bodyPr vert="horz" wrap="square" lIns="91440" tIns="45720" rIns="91440" bIns="45720" numCol="1" anchor="t" anchorCtr="0" compatLnSpc="1">
            <a:prstTxWarp prst="textNoShape">
              <a:avLst/>
            </a:prstTxWarp>
          </a:bodyPr>
          <a:lstStyle/>
          <a:p>
            <a:endParaRPr lang="ca-ES" dirty="0"/>
          </a:p>
        </p:txBody>
      </p:sp>
      <p:sp>
        <p:nvSpPr>
          <p:cNvPr id="71" name="CaixaDeTexto 70">
            <a:extLst>
              <a:ext uri="{FF2B5EF4-FFF2-40B4-BE49-F238E27FC236}">
                <a16:creationId xmlns:a16="http://schemas.microsoft.com/office/drawing/2014/main" id="{3FBFA501-1D06-4C05-9B49-AA650B00D775}"/>
              </a:ext>
            </a:extLst>
          </p:cNvPr>
          <p:cNvSpPr txBox="1"/>
          <p:nvPr/>
        </p:nvSpPr>
        <p:spPr>
          <a:xfrm>
            <a:off x="5135935" y="3054277"/>
            <a:ext cx="3281272" cy="646331"/>
          </a:xfrm>
          <a:prstGeom prst="rect">
            <a:avLst/>
          </a:prstGeom>
          <a:solidFill>
            <a:schemeClr val="accent2">
              <a:lumMod val="20000"/>
              <a:lumOff val="80000"/>
            </a:schemeClr>
          </a:solidFill>
          <a:ln>
            <a:solidFill>
              <a:srgbClr val="F25E4F"/>
            </a:solidFill>
          </a:ln>
        </p:spPr>
        <p:txBody>
          <a:bodyPr wrap="square" rtlCol="0">
            <a:spAutoFit/>
          </a:bodyPr>
          <a:lstStyle/>
          <a:p>
            <a:pPr algn="just"/>
            <a:r>
              <a:rPr lang="ca-ES" dirty="0"/>
              <a:t>Falla </a:t>
            </a:r>
            <a:r>
              <a:rPr lang="ca-ES" dirty="0" err="1"/>
              <a:t>porque</a:t>
            </a:r>
            <a:r>
              <a:rPr lang="ca-ES" dirty="0"/>
              <a:t> el “2” no se </a:t>
            </a:r>
            <a:r>
              <a:rPr lang="ca-ES" dirty="0" err="1"/>
              <a:t>encuentra</a:t>
            </a:r>
            <a:r>
              <a:rPr lang="ca-ES" dirty="0"/>
              <a:t> a la </a:t>
            </a:r>
            <a:r>
              <a:rPr lang="ca-ES" dirty="0" err="1"/>
              <a:t>derecha</a:t>
            </a:r>
            <a:r>
              <a:rPr lang="ca-ES" dirty="0"/>
              <a:t> del “1”</a:t>
            </a:r>
          </a:p>
        </p:txBody>
      </p:sp>
      <p:sp>
        <p:nvSpPr>
          <p:cNvPr id="84" name="Seta: Para Baixo 83">
            <a:extLst>
              <a:ext uri="{FF2B5EF4-FFF2-40B4-BE49-F238E27FC236}">
                <a16:creationId xmlns:a16="http://schemas.microsoft.com/office/drawing/2014/main" id="{6A5E490D-3C30-4066-90C0-EEE33D78E44B}"/>
              </a:ext>
            </a:extLst>
          </p:cNvPr>
          <p:cNvSpPr/>
          <p:nvPr/>
        </p:nvSpPr>
        <p:spPr>
          <a:xfrm>
            <a:off x="5967004" y="3667342"/>
            <a:ext cx="940193" cy="641935"/>
          </a:xfrm>
          <a:prstGeom prst="downArrow">
            <a:avLst/>
          </a:prstGeom>
          <a:solidFill>
            <a:schemeClr val="accent2">
              <a:lumMod val="20000"/>
              <a:lumOff val="80000"/>
            </a:schemeClr>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5" name="Freeform 18">
            <a:extLst>
              <a:ext uri="{FF2B5EF4-FFF2-40B4-BE49-F238E27FC236}">
                <a16:creationId xmlns:a16="http://schemas.microsoft.com/office/drawing/2014/main" id="{17FA2294-9ED7-4832-9B5A-D2EE5C9EDEB6}"/>
              </a:ext>
            </a:extLst>
          </p:cNvPr>
          <p:cNvSpPr>
            <a:spLocks noChangeAspect="1" noEditPoints="1"/>
          </p:cNvSpPr>
          <p:nvPr/>
        </p:nvSpPr>
        <p:spPr bwMode="auto">
          <a:xfrm>
            <a:off x="5579861" y="4588100"/>
            <a:ext cx="538480" cy="539750"/>
          </a:xfrm>
          <a:custGeom>
            <a:avLst/>
            <a:gdLst>
              <a:gd name="T0" fmla="*/ 112 w 168"/>
              <a:gd name="T1" fmla="*/ 84 h 168"/>
              <a:gd name="T2" fmla="*/ 160 w 168"/>
              <a:gd name="T3" fmla="*/ 36 h 168"/>
              <a:gd name="T4" fmla="*/ 160 w 168"/>
              <a:gd name="T5" fmla="*/ 8 h 168"/>
              <a:gd name="T6" fmla="*/ 132 w 168"/>
              <a:gd name="T7" fmla="*/ 8 h 168"/>
              <a:gd name="T8" fmla="*/ 84 w 168"/>
              <a:gd name="T9" fmla="*/ 56 h 168"/>
              <a:gd name="T10" fmla="*/ 36 w 168"/>
              <a:gd name="T11" fmla="*/ 8 h 168"/>
              <a:gd name="T12" fmla="*/ 8 w 168"/>
              <a:gd name="T13" fmla="*/ 8 h 168"/>
              <a:gd name="T14" fmla="*/ 8 w 168"/>
              <a:gd name="T15" fmla="*/ 36 h 168"/>
              <a:gd name="T16" fmla="*/ 56 w 168"/>
              <a:gd name="T17" fmla="*/ 84 h 168"/>
              <a:gd name="T18" fmla="*/ 8 w 168"/>
              <a:gd name="T19" fmla="*/ 132 h 168"/>
              <a:gd name="T20" fmla="*/ 8 w 168"/>
              <a:gd name="T21" fmla="*/ 160 h 168"/>
              <a:gd name="T22" fmla="*/ 36 w 168"/>
              <a:gd name="T23" fmla="*/ 160 h 168"/>
              <a:gd name="T24" fmla="*/ 84 w 168"/>
              <a:gd name="T25" fmla="*/ 112 h 168"/>
              <a:gd name="T26" fmla="*/ 132 w 168"/>
              <a:gd name="T27" fmla="*/ 160 h 168"/>
              <a:gd name="T28" fmla="*/ 160 w 168"/>
              <a:gd name="T29" fmla="*/ 160 h 168"/>
              <a:gd name="T30" fmla="*/ 160 w 168"/>
              <a:gd name="T31" fmla="*/ 132 h 168"/>
              <a:gd name="T32" fmla="*/ 112 w 168"/>
              <a:gd name="T33" fmla="*/ 84 h 168"/>
              <a:gd name="T34" fmla="*/ 151 w 168"/>
              <a:gd name="T35" fmla="*/ 151 h 168"/>
              <a:gd name="T36" fmla="*/ 140 w 168"/>
              <a:gd name="T37" fmla="*/ 151 h 168"/>
              <a:gd name="T38" fmla="*/ 84 w 168"/>
              <a:gd name="T39" fmla="*/ 95 h 168"/>
              <a:gd name="T40" fmla="*/ 28 w 168"/>
              <a:gd name="T41" fmla="*/ 151 h 168"/>
              <a:gd name="T42" fmla="*/ 17 w 168"/>
              <a:gd name="T43" fmla="*/ 151 h 168"/>
              <a:gd name="T44" fmla="*/ 17 w 168"/>
              <a:gd name="T45" fmla="*/ 140 h 168"/>
              <a:gd name="T46" fmla="*/ 73 w 168"/>
              <a:gd name="T47" fmla="*/ 84 h 168"/>
              <a:gd name="T48" fmla="*/ 17 w 168"/>
              <a:gd name="T49" fmla="*/ 28 h 168"/>
              <a:gd name="T50" fmla="*/ 17 w 168"/>
              <a:gd name="T51" fmla="*/ 16 h 168"/>
              <a:gd name="T52" fmla="*/ 28 w 168"/>
              <a:gd name="T53" fmla="*/ 16 h 168"/>
              <a:gd name="T54" fmla="*/ 84 w 168"/>
              <a:gd name="T55" fmla="*/ 73 h 168"/>
              <a:gd name="T56" fmla="*/ 140 w 168"/>
              <a:gd name="T57" fmla="*/ 17 h 168"/>
              <a:gd name="T58" fmla="*/ 151 w 168"/>
              <a:gd name="T59" fmla="*/ 17 h 168"/>
              <a:gd name="T60" fmla="*/ 151 w 168"/>
              <a:gd name="T61" fmla="*/ 28 h 168"/>
              <a:gd name="T62" fmla="*/ 95 w 168"/>
              <a:gd name="T63" fmla="*/ 84 h 168"/>
              <a:gd name="T64" fmla="*/ 151 w 168"/>
              <a:gd name="T65" fmla="*/ 140 h 168"/>
              <a:gd name="T66" fmla="*/ 151 w 168"/>
              <a:gd name="T67" fmla="*/ 15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68">
                <a:moveTo>
                  <a:pt x="112" y="84"/>
                </a:moveTo>
                <a:cubicBezTo>
                  <a:pt x="160" y="36"/>
                  <a:pt x="160" y="36"/>
                  <a:pt x="160" y="36"/>
                </a:cubicBezTo>
                <a:cubicBezTo>
                  <a:pt x="168" y="29"/>
                  <a:pt x="168" y="16"/>
                  <a:pt x="160" y="8"/>
                </a:cubicBezTo>
                <a:cubicBezTo>
                  <a:pt x="152" y="0"/>
                  <a:pt x="139" y="0"/>
                  <a:pt x="132" y="8"/>
                </a:cubicBezTo>
                <a:cubicBezTo>
                  <a:pt x="84" y="56"/>
                  <a:pt x="84" y="56"/>
                  <a:pt x="84" y="56"/>
                </a:cubicBezTo>
                <a:cubicBezTo>
                  <a:pt x="36" y="8"/>
                  <a:pt x="36" y="8"/>
                  <a:pt x="36" y="8"/>
                </a:cubicBezTo>
                <a:cubicBezTo>
                  <a:pt x="29" y="0"/>
                  <a:pt x="16" y="0"/>
                  <a:pt x="8" y="8"/>
                </a:cubicBezTo>
                <a:cubicBezTo>
                  <a:pt x="0" y="16"/>
                  <a:pt x="0" y="28"/>
                  <a:pt x="8" y="36"/>
                </a:cubicBezTo>
                <a:cubicBezTo>
                  <a:pt x="56" y="84"/>
                  <a:pt x="56" y="84"/>
                  <a:pt x="56" y="84"/>
                </a:cubicBezTo>
                <a:cubicBezTo>
                  <a:pt x="8" y="132"/>
                  <a:pt x="8" y="132"/>
                  <a:pt x="8" y="132"/>
                </a:cubicBezTo>
                <a:cubicBezTo>
                  <a:pt x="0" y="139"/>
                  <a:pt x="0" y="152"/>
                  <a:pt x="8" y="160"/>
                </a:cubicBezTo>
                <a:cubicBezTo>
                  <a:pt x="16" y="168"/>
                  <a:pt x="29" y="168"/>
                  <a:pt x="36" y="160"/>
                </a:cubicBezTo>
                <a:cubicBezTo>
                  <a:pt x="84" y="112"/>
                  <a:pt x="84" y="112"/>
                  <a:pt x="84" y="112"/>
                </a:cubicBezTo>
                <a:cubicBezTo>
                  <a:pt x="132" y="160"/>
                  <a:pt x="132" y="160"/>
                  <a:pt x="132" y="160"/>
                </a:cubicBezTo>
                <a:cubicBezTo>
                  <a:pt x="139" y="168"/>
                  <a:pt x="152" y="168"/>
                  <a:pt x="160" y="160"/>
                </a:cubicBezTo>
                <a:cubicBezTo>
                  <a:pt x="168" y="152"/>
                  <a:pt x="168" y="139"/>
                  <a:pt x="160" y="132"/>
                </a:cubicBezTo>
                <a:lnTo>
                  <a:pt x="112" y="84"/>
                </a:lnTo>
                <a:close/>
                <a:moveTo>
                  <a:pt x="151" y="151"/>
                </a:moveTo>
                <a:cubicBezTo>
                  <a:pt x="148" y="154"/>
                  <a:pt x="143" y="154"/>
                  <a:pt x="140" y="151"/>
                </a:cubicBezTo>
                <a:cubicBezTo>
                  <a:pt x="84" y="95"/>
                  <a:pt x="84" y="95"/>
                  <a:pt x="84" y="95"/>
                </a:cubicBezTo>
                <a:cubicBezTo>
                  <a:pt x="28" y="151"/>
                  <a:pt x="28" y="151"/>
                  <a:pt x="28" y="151"/>
                </a:cubicBezTo>
                <a:cubicBezTo>
                  <a:pt x="25" y="154"/>
                  <a:pt x="20" y="154"/>
                  <a:pt x="17" y="151"/>
                </a:cubicBezTo>
                <a:cubicBezTo>
                  <a:pt x="14" y="148"/>
                  <a:pt x="14" y="143"/>
                  <a:pt x="17" y="140"/>
                </a:cubicBezTo>
                <a:cubicBezTo>
                  <a:pt x="73" y="84"/>
                  <a:pt x="73" y="84"/>
                  <a:pt x="73" y="84"/>
                </a:cubicBezTo>
                <a:cubicBezTo>
                  <a:pt x="17" y="28"/>
                  <a:pt x="17" y="28"/>
                  <a:pt x="17" y="28"/>
                </a:cubicBezTo>
                <a:cubicBezTo>
                  <a:pt x="13" y="25"/>
                  <a:pt x="13" y="20"/>
                  <a:pt x="17" y="16"/>
                </a:cubicBezTo>
                <a:cubicBezTo>
                  <a:pt x="20" y="13"/>
                  <a:pt x="25" y="13"/>
                  <a:pt x="28" y="16"/>
                </a:cubicBezTo>
                <a:cubicBezTo>
                  <a:pt x="84" y="73"/>
                  <a:pt x="84" y="73"/>
                  <a:pt x="84" y="73"/>
                </a:cubicBezTo>
                <a:cubicBezTo>
                  <a:pt x="140" y="17"/>
                  <a:pt x="140" y="17"/>
                  <a:pt x="140" y="17"/>
                </a:cubicBezTo>
                <a:cubicBezTo>
                  <a:pt x="143" y="13"/>
                  <a:pt x="148" y="13"/>
                  <a:pt x="151" y="17"/>
                </a:cubicBezTo>
                <a:cubicBezTo>
                  <a:pt x="155" y="20"/>
                  <a:pt x="155" y="25"/>
                  <a:pt x="151" y="28"/>
                </a:cubicBezTo>
                <a:cubicBezTo>
                  <a:pt x="95" y="84"/>
                  <a:pt x="95" y="84"/>
                  <a:pt x="95" y="84"/>
                </a:cubicBezTo>
                <a:cubicBezTo>
                  <a:pt x="151" y="140"/>
                  <a:pt x="151" y="140"/>
                  <a:pt x="151" y="140"/>
                </a:cubicBezTo>
                <a:cubicBezTo>
                  <a:pt x="155" y="143"/>
                  <a:pt x="155" y="148"/>
                  <a:pt x="151" y="151"/>
                </a:cubicBezTo>
                <a:close/>
              </a:path>
            </a:pathLst>
          </a:custGeom>
          <a:solidFill>
            <a:srgbClr val="DB5A4B"/>
          </a:solidFill>
          <a:ln>
            <a:noFill/>
          </a:ln>
        </p:spPr>
        <p:txBody>
          <a:bodyPr vert="horz" wrap="square" lIns="91440" tIns="45720" rIns="91440" bIns="45720" numCol="1" anchor="t" anchorCtr="0" compatLnSpc="1">
            <a:prstTxWarp prst="textNoShape">
              <a:avLst/>
            </a:prstTxWarp>
          </a:bodyPr>
          <a:lstStyle/>
          <a:p>
            <a:endParaRPr lang="ca-ES" dirty="0"/>
          </a:p>
        </p:txBody>
      </p:sp>
      <p:sp>
        <p:nvSpPr>
          <p:cNvPr id="60" name="Retângulo: Cantos Arredondados 17">
            <a:hlinkClick r:id="rId16" action="ppaction://hlinksldjump"/>
            <a:extLst>
              <a:ext uri="{FF2B5EF4-FFF2-40B4-BE49-F238E27FC236}">
                <a16:creationId xmlns:a16="http://schemas.microsoft.com/office/drawing/2014/main" id="{987582AE-2B19-4041-AB80-2086337F75DC}"/>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342471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82"/>
                                        </p:tgtEl>
                                      </p:cBhvr>
                                    </p:animEffect>
                                    <p:set>
                                      <p:cBhvr>
                                        <p:cTn id="7" dur="1" fill="hold">
                                          <p:stCondLst>
                                            <p:cond delay="499"/>
                                          </p:stCondLst>
                                        </p:cTn>
                                        <p:tgtEl>
                                          <p:spTgt spid="8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1000"/>
                                        <p:tgtEl>
                                          <p:spTgt spid="71"/>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84"/>
                                        </p:tgtEl>
                                        <p:attrNameLst>
                                          <p:attrName>style.visibility</p:attrName>
                                        </p:attrNameLst>
                                      </p:cBhvr>
                                      <p:to>
                                        <p:strVal val="visible"/>
                                      </p:to>
                                    </p:set>
                                    <p:animEffect transition="in" filter="wipe(up)">
                                      <p:cBhvr>
                                        <p:cTn id="17" dur="1000"/>
                                        <p:tgtEl>
                                          <p:spTgt spid="84"/>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7" grpId="0" animBg="1"/>
      <p:bldP spid="71" grpId="0" animBg="1"/>
      <p:bldP spid="84" grpId="0" animBg="1"/>
      <p:bldP spid="8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0" name="Retângulo: Cantos Arredondados 19">
            <a:extLst>
              <a:ext uri="{FF2B5EF4-FFF2-40B4-BE49-F238E27FC236}">
                <a16:creationId xmlns:a16="http://schemas.microsoft.com/office/drawing/2014/main" id="{3922C657-C0FF-43C3-BB3E-B22BDC47A36C}"/>
              </a:ext>
            </a:extLst>
          </p:cNvPr>
          <p:cNvSpPr/>
          <p:nvPr/>
        </p:nvSpPr>
        <p:spPr>
          <a:xfrm>
            <a:off x="2066293" y="305859"/>
            <a:ext cx="9859639" cy="2216277"/>
          </a:xfrm>
          <a:prstGeom prst="roundRect">
            <a:avLst>
              <a:gd name="adj" fmla="val 9957"/>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a:solidFill>
                <a:sysClr val="windowText" lastClr="000000"/>
              </a:solidFill>
            </a:endParaRPr>
          </a:p>
        </p:txBody>
      </p:sp>
      <p:sp>
        <p:nvSpPr>
          <p:cNvPr id="40" name="Retângulo: Cantos Arredondados 39">
            <a:extLst>
              <a:ext uri="{FF2B5EF4-FFF2-40B4-BE49-F238E27FC236}">
                <a16:creationId xmlns:a16="http://schemas.microsoft.com/office/drawing/2014/main" id="{0B276B0D-B5BE-45A4-83DD-A09BF16BD29E}"/>
              </a:ext>
            </a:extLst>
          </p:cNvPr>
          <p:cNvSpPr/>
          <p:nvPr/>
        </p:nvSpPr>
        <p:spPr>
          <a:xfrm>
            <a:off x="2066293" y="305859"/>
            <a:ext cx="9859639" cy="2682141"/>
          </a:xfrm>
          <a:prstGeom prst="roundRect">
            <a:avLst>
              <a:gd name="adj" fmla="val 8084"/>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a:solidFill>
                <a:sysClr val="windowText" lastClr="000000"/>
              </a:solidFill>
            </a:endParaRPr>
          </a:p>
        </p:txBody>
      </p:sp>
      <p:sp>
        <p:nvSpPr>
          <p:cNvPr id="80" name="Retângulo: Cantos Arredondados 79">
            <a:extLst>
              <a:ext uri="{FF2B5EF4-FFF2-40B4-BE49-F238E27FC236}">
                <a16:creationId xmlns:a16="http://schemas.microsoft.com/office/drawing/2014/main" id="{BD15A15B-DC14-4FB3-A86B-386065BC5459}"/>
              </a:ext>
            </a:extLst>
          </p:cNvPr>
          <p:cNvSpPr/>
          <p:nvPr/>
        </p:nvSpPr>
        <p:spPr>
          <a:xfrm>
            <a:off x="8992550" y="2035070"/>
            <a:ext cx="2703849" cy="301502"/>
          </a:xfrm>
          <a:prstGeom prst="roundRect">
            <a:avLst/>
          </a:prstGeom>
          <a:solidFill>
            <a:schemeClr val="accent2">
              <a:lumMod val="20000"/>
              <a:lumOff val="80000"/>
            </a:schemeClr>
          </a:solid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1" name="Retângulo: Cantos Arredondados 80">
            <a:extLst>
              <a:ext uri="{FF2B5EF4-FFF2-40B4-BE49-F238E27FC236}">
                <a16:creationId xmlns:a16="http://schemas.microsoft.com/office/drawing/2014/main" id="{D76C3432-C2A2-4DC0-BACA-7C0E1F43627B}"/>
              </a:ext>
            </a:extLst>
          </p:cNvPr>
          <p:cNvSpPr/>
          <p:nvPr/>
        </p:nvSpPr>
        <p:spPr>
          <a:xfrm>
            <a:off x="2700346" y="2442100"/>
            <a:ext cx="7662854" cy="285427"/>
          </a:xfrm>
          <a:prstGeom prst="roundRect">
            <a:avLst/>
          </a:prstGeom>
          <a:solidFill>
            <a:schemeClr val="accent2">
              <a:lumMod val="20000"/>
              <a:lumOff val="80000"/>
            </a:schemeClr>
          </a:solid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4" name="Retângulo: Cantos Arredondados 53">
            <a:extLst>
              <a:ext uri="{FF2B5EF4-FFF2-40B4-BE49-F238E27FC236}">
                <a16:creationId xmlns:a16="http://schemas.microsoft.com/office/drawing/2014/main" id="{482613C5-11F3-4031-BA18-807A48BB5CA3}"/>
              </a:ext>
            </a:extLst>
          </p:cNvPr>
          <p:cNvSpPr/>
          <p:nvPr/>
        </p:nvSpPr>
        <p:spPr>
          <a:xfrm>
            <a:off x="2700345" y="1990101"/>
            <a:ext cx="4539903" cy="275637"/>
          </a:xfrm>
          <a:prstGeom prst="roundRect">
            <a:avLst/>
          </a:prstGeom>
          <a:solidFill>
            <a:schemeClr val="accent5">
              <a:lumMod val="20000"/>
              <a:lumOff val="80000"/>
            </a:schemeClr>
          </a:solid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6" name="Retângulo 65">
            <a:extLst>
              <a:ext uri="{FF2B5EF4-FFF2-40B4-BE49-F238E27FC236}">
                <a16:creationId xmlns:a16="http://schemas.microsoft.com/office/drawing/2014/main" id="{9C0707D6-2829-4E5A-8156-FC906E23F982}"/>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2" name="Retângulo 71">
            <a:extLst>
              <a:ext uri="{FF2B5EF4-FFF2-40B4-BE49-F238E27FC236}">
                <a16:creationId xmlns:a16="http://schemas.microsoft.com/office/drawing/2014/main" id="{8E476C9B-1E2D-427B-B547-CB50A82F8EBB}"/>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73" name="Imagem 72">
            <a:extLst>
              <a:ext uri="{FF2B5EF4-FFF2-40B4-BE49-F238E27FC236}">
                <a16:creationId xmlns:a16="http://schemas.microsoft.com/office/drawing/2014/main" id="{29D4F2D0-CD81-481B-9891-2A60DD0994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74" name="Conexão reta 73">
            <a:extLst>
              <a:ext uri="{FF2B5EF4-FFF2-40B4-BE49-F238E27FC236}">
                <a16:creationId xmlns:a16="http://schemas.microsoft.com/office/drawing/2014/main" id="{AE207ED5-0AD9-406C-BBC8-2601BA6CFB05}"/>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75" name="Conexão reta 74">
            <a:extLst>
              <a:ext uri="{FF2B5EF4-FFF2-40B4-BE49-F238E27FC236}">
                <a16:creationId xmlns:a16="http://schemas.microsoft.com/office/drawing/2014/main" id="{70563C38-5169-4617-9616-E22BF2C5439B}"/>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76" name="Retângulo: Cantos Arredondados 75">
            <a:hlinkClick r:id="rId4" action="ppaction://hlinksldjump"/>
            <a:extLst>
              <a:ext uri="{FF2B5EF4-FFF2-40B4-BE49-F238E27FC236}">
                <a16:creationId xmlns:a16="http://schemas.microsoft.com/office/drawing/2014/main" id="{E1366602-12C0-41CB-9EC1-3ADC612D6E4F}"/>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77" name="Retângulo 76">
            <a:extLst>
              <a:ext uri="{FF2B5EF4-FFF2-40B4-BE49-F238E27FC236}">
                <a16:creationId xmlns:a16="http://schemas.microsoft.com/office/drawing/2014/main" id="{B0B3D353-3315-4D82-B77C-726747C177AB}"/>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6" name="Retângulo: Cantos Arredondados 15">
            <a:hlinkClick r:id="rId5" action="ppaction://hlinksldjump"/>
            <a:extLst>
              <a:ext uri="{FF2B5EF4-FFF2-40B4-BE49-F238E27FC236}">
                <a16:creationId xmlns:a16="http://schemas.microsoft.com/office/drawing/2014/main" id="{5E515757-F294-45EF-A788-3F2374202FFF}"/>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7" name="Retângulo: Cantos Arredondados 16">
            <a:hlinkClick r:id="rId6" action="ppaction://hlinksldjump"/>
            <a:extLst>
              <a:ext uri="{FF2B5EF4-FFF2-40B4-BE49-F238E27FC236}">
                <a16:creationId xmlns:a16="http://schemas.microsoft.com/office/drawing/2014/main" id="{148BC01D-E08E-4339-9F5B-17566B975E9D}"/>
              </a:ext>
            </a:extLst>
          </p:cNvPr>
          <p:cNvSpPr/>
          <p:nvPr/>
        </p:nvSpPr>
        <p:spPr>
          <a:xfrm>
            <a:off x="36000" y="99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9" name="Retângulo: Cantos Arredondados 18">
            <a:hlinkClick r:id="rId7" action="ppaction://hlinksldjump"/>
            <a:extLst>
              <a:ext uri="{FF2B5EF4-FFF2-40B4-BE49-F238E27FC236}">
                <a16:creationId xmlns:a16="http://schemas.microsoft.com/office/drawing/2014/main" id="{AEDA9416-ADEF-4800-9E60-FC73AB3217BA}"/>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1" name="Retângulo 20">
            <a:extLst>
              <a:ext uri="{FF2B5EF4-FFF2-40B4-BE49-F238E27FC236}">
                <a16:creationId xmlns:a16="http://schemas.microsoft.com/office/drawing/2014/main" id="{EA5EF4B7-B424-4701-9C10-220020AD6E70}"/>
              </a:ext>
            </a:extLst>
          </p:cNvPr>
          <p:cNvSpPr/>
          <p:nvPr/>
        </p:nvSpPr>
        <p:spPr>
          <a:xfrm>
            <a:off x="2237122" y="255059"/>
            <a:ext cx="1476677" cy="461665"/>
          </a:xfrm>
          <a:prstGeom prst="rect">
            <a:avLst/>
          </a:prstGeom>
        </p:spPr>
        <p:txBody>
          <a:bodyPr wrap="square">
            <a:spAutoFit/>
          </a:bodyPr>
          <a:lstStyle/>
          <a:p>
            <a:pPr algn="just">
              <a:spcAft>
                <a:spcPts val="1200"/>
              </a:spcAft>
            </a:pPr>
            <a:r>
              <a:rPr lang="ca-ES" sz="2400" b="1" u="sng" dirty="0" err="1">
                <a:solidFill>
                  <a:srgbClr val="F25E4F"/>
                </a:solidFill>
              </a:rPr>
              <a:t>Definición</a:t>
            </a:r>
            <a:r>
              <a:rPr lang="ca-ES" sz="2400" b="1" dirty="0">
                <a:solidFill>
                  <a:srgbClr val="F25E4F"/>
                </a:solidFill>
              </a:rPr>
              <a:t> </a:t>
            </a:r>
          </a:p>
        </p:txBody>
      </p:sp>
      <p:sp>
        <p:nvSpPr>
          <p:cNvPr id="22" name="Retângulo 21">
            <a:extLst>
              <a:ext uri="{FF2B5EF4-FFF2-40B4-BE49-F238E27FC236}">
                <a16:creationId xmlns:a16="http://schemas.microsoft.com/office/drawing/2014/main" id="{A17D4582-E3DB-496C-A0DC-177194CD694C}"/>
              </a:ext>
            </a:extLst>
          </p:cNvPr>
          <p:cNvSpPr/>
          <p:nvPr/>
        </p:nvSpPr>
        <p:spPr>
          <a:xfrm>
            <a:off x="2221878" y="691511"/>
            <a:ext cx="9455397" cy="830997"/>
          </a:xfrm>
          <a:prstGeom prst="rect">
            <a:avLst/>
          </a:prstGeom>
        </p:spPr>
        <p:txBody>
          <a:bodyPr wrap="square">
            <a:spAutoFit/>
          </a:bodyPr>
          <a:lstStyle/>
          <a:p>
            <a:pPr algn="just">
              <a:spcAft>
                <a:spcPts val="1200"/>
              </a:spcAft>
            </a:pPr>
            <a:r>
              <a:rPr lang="ca-ES" sz="2400" dirty="0">
                <a:solidFill>
                  <a:sysClr val="windowText" lastClr="000000"/>
                </a:solidFill>
              </a:rPr>
              <a:t>Una </a:t>
            </a:r>
            <a:r>
              <a:rPr lang="ca-ES" sz="2400" dirty="0" err="1">
                <a:solidFill>
                  <a:sysClr val="windowText" lastClr="000000"/>
                </a:solidFill>
              </a:rPr>
              <a:t>matriz</a:t>
            </a:r>
            <a:r>
              <a:rPr lang="ca-ES" sz="2400" dirty="0">
                <a:solidFill>
                  <a:sysClr val="windowText" lastClr="000000"/>
                </a:solidFill>
              </a:rPr>
              <a:t> rectangular </a:t>
            </a:r>
            <a:r>
              <a:rPr lang="ca-ES" sz="2400" dirty="0" err="1">
                <a:solidFill>
                  <a:sysClr val="windowText" lastClr="000000"/>
                </a:solidFill>
              </a:rPr>
              <a:t>tiene</a:t>
            </a:r>
            <a:r>
              <a:rPr lang="ca-ES" sz="2400" dirty="0">
                <a:solidFill>
                  <a:sysClr val="windowText" lastClr="000000"/>
                </a:solidFill>
              </a:rPr>
              <a:t> </a:t>
            </a:r>
            <a:r>
              <a:rPr lang="ca-ES" sz="2400" b="1" dirty="0">
                <a:solidFill>
                  <a:sysClr val="windowText" lastClr="000000"/>
                </a:solidFill>
              </a:rPr>
              <a:t>forma escalonada </a:t>
            </a:r>
            <a:r>
              <a:rPr lang="ca-ES" sz="2400" dirty="0">
                <a:solidFill>
                  <a:sysClr val="windowText" lastClr="000000"/>
                </a:solidFill>
              </a:rPr>
              <a:t>(o </a:t>
            </a:r>
            <a:r>
              <a:rPr lang="ca-ES" sz="2400" b="1" dirty="0">
                <a:solidFill>
                  <a:sysClr val="windowText" lastClr="000000"/>
                </a:solidFill>
              </a:rPr>
              <a:t>escalonada por </a:t>
            </a:r>
            <a:r>
              <a:rPr lang="ca-ES" sz="2400" b="1" dirty="0" err="1">
                <a:solidFill>
                  <a:sysClr val="windowText" lastClr="000000"/>
                </a:solidFill>
              </a:rPr>
              <a:t>filas</a:t>
            </a:r>
            <a:r>
              <a:rPr lang="ca-ES" sz="2400" dirty="0">
                <a:solidFill>
                  <a:sysClr val="windowText" lastClr="000000"/>
                </a:solidFill>
              </a:rPr>
              <a:t>) si </a:t>
            </a:r>
            <a:r>
              <a:rPr lang="ca-ES" sz="2400" dirty="0" err="1">
                <a:solidFill>
                  <a:sysClr val="windowText" lastClr="000000"/>
                </a:solidFill>
              </a:rPr>
              <a:t>tiene</a:t>
            </a:r>
            <a:r>
              <a:rPr lang="ca-ES" sz="2400" dirty="0">
                <a:solidFill>
                  <a:sysClr val="windowText" lastClr="000000"/>
                </a:solidFill>
              </a:rPr>
              <a:t> las </a:t>
            </a:r>
            <a:r>
              <a:rPr lang="ca-ES" sz="2400" dirty="0" err="1">
                <a:solidFill>
                  <a:sysClr val="windowText" lastClr="000000"/>
                </a:solidFill>
              </a:rPr>
              <a:t>propiedades</a:t>
            </a:r>
            <a:r>
              <a:rPr lang="ca-ES" sz="2400" dirty="0">
                <a:solidFill>
                  <a:sysClr val="windowText" lastClr="000000"/>
                </a:solidFill>
              </a:rPr>
              <a:t> </a:t>
            </a:r>
            <a:r>
              <a:rPr lang="ca-ES" sz="2400" dirty="0" err="1">
                <a:solidFill>
                  <a:sysClr val="windowText" lastClr="000000"/>
                </a:solidFill>
              </a:rPr>
              <a:t>siguientes</a:t>
            </a:r>
            <a:r>
              <a:rPr lang="ca-ES" sz="2400" dirty="0">
                <a:solidFill>
                  <a:sysClr val="windowText" lastClr="000000"/>
                </a:solidFill>
              </a:rPr>
              <a:t>:</a:t>
            </a:r>
          </a:p>
        </p:txBody>
      </p:sp>
      <p:sp>
        <p:nvSpPr>
          <p:cNvPr id="23" name="Retângulo 22">
            <a:extLst>
              <a:ext uri="{FF2B5EF4-FFF2-40B4-BE49-F238E27FC236}">
                <a16:creationId xmlns:a16="http://schemas.microsoft.com/office/drawing/2014/main" id="{8EB5A526-EF16-4114-806A-8388211EA000}"/>
              </a:ext>
            </a:extLst>
          </p:cNvPr>
          <p:cNvSpPr/>
          <p:nvPr/>
        </p:nvSpPr>
        <p:spPr>
          <a:xfrm>
            <a:off x="2285323" y="1472880"/>
            <a:ext cx="9455397" cy="461665"/>
          </a:xfrm>
          <a:prstGeom prst="rect">
            <a:avLst/>
          </a:prstGeom>
        </p:spPr>
        <p:txBody>
          <a:bodyPr wrap="square">
            <a:spAutoFit/>
          </a:bodyPr>
          <a:lstStyle/>
          <a:p>
            <a:pPr marL="457200" indent="-457200" algn="just">
              <a:spcAft>
                <a:spcPts val="1200"/>
              </a:spcAft>
              <a:buClr>
                <a:srgbClr val="F25E4F"/>
              </a:buClr>
              <a:buSzPct val="100000"/>
              <a:buFont typeface="+mj-lt"/>
              <a:buAutoNum type="arabicPeriod"/>
            </a:pPr>
            <a:r>
              <a:rPr lang="ca-ES" sz="2400" b="1" dirty="0">
                <a:solidFill>
                  <a:sysClr val="windowText" lastClr="000000"/>
                </a:solidFill>
              </a:rPr>
              <a:t>Las </a:t>
            </a:r>
            <a:r>
              <a:rPr lang="ca-ES" sz="2400" b="1" dirty="0" err="1">
                <a:solidFill>
                  <a:sysClr val="windowText" lastClr="000000"/>
                </a:solidFill>
              </a:rPr>
              <a:t>filas</a:t>
            </a:r>
            <a:r>
              <a:rPr lang="ca-ES" sz="2400" b="1" dirty="0">
                <a:solidFill>
                  <a:sysClr val="windowText" lastClr="000000"/>
                </a:solidFill>
              </a:rPr>
              <a:t> </a:t>
            </a:r>
            <a:r>
              <a:rPr lang="ca-ES" sz="2400" b="1" dirty="0" err="1">
                <a:solidFill>
                  <a:sysClr val="windowText" lastClr="000000"/>
                </a:solidFill>
              </a:rPr>
              <a:t>distintas</a:t>
            </a:r>
            <a:r>
              <a:rPr lang="ca-ES" sz="2400" b="1" dirty="0">
                <a:solidFill>
                  <a:sysClr val="windowText" lastClr="000000"/>
                </a:solidFill>
              </a:rPr>
              <a:t> de cero </a:t>
            </a:r>
            <a:r>
              <a:rPr lang="ca-ES" sz="2400" b="1" dirty="0" err="1">
                <a:solidFill>
                  <a:sysClr val="windowText" lastClr="000000"/>
                </a:solidFill>
              </a:rPr>
              <a:t>están</a:t>
            </a:r>
            <a:r>
              <a:rPr lang="ca-ES" sz="2400" b="1" dirty="0">
                <a:solidFill>
                  <a:sysClr val="windowText" lastClr="000000"/>
                </a:solidFill>
              </a:rPr>
              <a:t> por encima de las </a:t>
            </a:r>
            <a:r>
              <a:rPr lang="ca-ES" sz="2400" b="1" dirty="0" err="1">
                <a:solidFill>
                  <a:sysClr val="windowText" lastClr="000000"/>
                </a:solidFill>
              </a:rPr>
              <a:t>filas</a:t>
            </a:r>
            <a:r>
              <a:rPr lang="ca-ES" sz="2400" b="1" dirty="0">
                <a:solidFill>
                  <a:sysClr val="windowText" lastClr="000000"/>
                </a:solidFill>
              </a:rPr>
              <a:t> con </a:t>
            </a:r>
            <a:r>
              <a:rPr lang="ca-ES" sz="2400" b="1" dirty="0" err="1">
                <a:solidFill>
                  <a:sysClr val="windowText" lastClr="000000"/>
                </a:solidFill>
              </a:rPr>
              <a:t>sólo</a:t>
            </a:r>
            <a:r>
              <a:rPr lang="ca-ES" sz="2400" b="1" dirty="0">
                <a:solidFill>
                  <a:sysClr val="windowText" lastClr="000000"/>
                </a:solidFill>
              </a:rPr>
              <a:t> ceros</a:t>
            </a:r>
            <a:r>
              <a:rPr lang="ca-ES" sz="2400" dirty="0">
                <a:solidFill>
                  <a:sysClr val="windowText" lastClr="000000"/>
                </a:solidFill>
              </a:rPr>
              <a:t>;</a:t>
            </a:r>
          </a:p>
        </p:txBody>
      </p:sp>
      <p:sp>
        <p:nvSpPr>
          <p:cNvPr id="24" name="Retângulo: Cantos Arredondados 23">
            <a:extLst>
              <a:ext uri="{FF2B5EF4-FFF2-40B4-BE49-F238E27FC236}">
                <a16:creationId xmlns:a16="http://schemas.microsoft.com/office/drawing/2014/main" id="{7C886EB9-98F1-49AE-92F9-7E29E8E34FAA}"/>
              </a:ext>
            </a:extLst>
          </p:cNvPr>
          <p:cNvSpPr/>
          <p:nvPr/>
        </p:nvSpPr>
        <p:spPr>
          <a:xfrm>
            <a:off x="2066293" y="3813201"/>
            <a:ext cx="9835419" cy="1725691"/>
          </a:xfrm>
          <a:prstGeom prst="roundRect">
            <a:avLst>
              <a:gd name="adj" fmla="val 7242"/>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5" name="Retângulo 24">
            <a:extLst>
              <a:ext uri="{FF2B5EF4-FFF2-40B4-BE49-F238E27FC236}">
                <a16:creationId xmlns:a16="http://schemas.microsoft.com/office/drawing/2014/main" id="{0E7FBD48-FD2B-4B52-A1D9-86DC345FA4D0}"/>
              </a:ext>
            </a:extLst>
          </p:cNvPr>
          <p:cNvSpPr/>
          <p:nvPr/>
        </p:nvSpPr>
        <p:spPr>
          <a:xfrm>
            <a:off x="2210088" y="3935272"/>
            <a:ext cx="1348446" cy="461665"/>
          </a:xfrm>
          <a:prstGeom prst="rect">
            <a:avLst/>
          </a:prstGeom>
        </p:spPr>
        <p:txBody>
          <a:bodyPr wrap="none">
            <a:spAutoFit/>
          </a:bodyPr>
          <a:lstStyle/>
          <a:p>
            <a:pPr algn="just"/>
            <a:r>
              <a:rPr lang="ca-ES" sz="2400" b="1" u="sng" dirty="0" err="1">
                <a:solidFill>
                  <a:srgbClr val="29A6FF"/>
                </a:solidFill>
              </a:rPr>
              <a:t>Ejemplos</a:t>
            </a:r>
            <a:endParaRPr lang="ca-ES" sz="2400" b="1" u="sng" dirty="0">
              <a:solidFill>
                <a:srgbClr val="29A6FF"/>
              </a:solidFill>
            </a:endParaRPr>
          </a:p>
        </p:txBody>
      </p:sp>
      <p:sp>
        <p:nvSpPr>
          <p:cNvPr id="26" name="Retângulo 25">
            <a:extLst>
              <a:ext uri="{FF2B5EF4-FFF2-40B4-BE49-F238E27FC236}">
                <a16:creationId xmlns:a16="http://schemas.microsoft.com/office/drawing/2014/main" id="{39F25B3D-D4ED-4AC8-A746-3C045DFD8134}"/>
              </a:ext>
            </a:extLst>
          </p:cNvPr>
          <p:cNvSpPr/>
          <p:nvPr/>
        </p:nvSpPr>
        <p:spPr>
          <a:xfrm>
            <a:off x="3580974" y="3946027"/>
            <a:ext cx="8360230" cy="400110"/>
          </a:xfrm>
          <a:prstGeom prst="rect">
            <a:avLst/>
          </a:prstGeom>
        </p:spPr>
        <p:txBody>
          <a:bodyPr wrap="square">
            <a:spAutoFit/>
          </a:bodyPr>
          <a:lstStyle/>
          <a:p>
            <a:pPr algn="just">
              <a:spcAft>
                <a:spcPts val="1200"/>
              </a:spcAft>
            </a:pPr>
            <a:r>
              <a:rPr lang="ca-ES" sz="2000" dirty="0">
                <a:solidFill>
                  <a:sysClr val="windowText" lastClr="000000"/>
                </a:solidFill>
              </a:rPr>
              <a:t>¿</a:t>
            </a:r>
            <a:r>
              <a:rPr lang="ca-ES" sz="2000" dirty="0" err="1">
                <a:solidFill>
                  <a:sysClr val="windowText" lastClr="000000"/>
                </a:solidFill>
              </a:rPr>
              <a:t>Cuáles</a:t>
            </a:r>
            <a:r>
              <a:rPr lang="ca-ES" sz="2000" dirty="0">
                <a:solidFill>
                  <a:sysClr val="windowText" lastClr="000000"/>
                </a:solidFill>
              </a:rPr>
              <a:t> de las </a:t>
            </a:r>
            <a:r>
              <a:rPr lang="ca-ES" sz="2000" dirty="0" err="1">
                <a:solidFill>
                  <a:sysClr val="windowText" lastClr="000000"/>
                </a:solidFill>
              </a:rPr>
              <a:t>siguientes</a:t>
            </a:r>
            <a:r>
              <a:rPr lang="ca-ES" sz="2000" dirty="0">
                <a:solidFill>
                  <a:sysClr val="windowText" lastClr="000000"/>
                </a:solidFill>
              </a:rPr>
              <a:t> </a:t>
            </a:r>
            <a:r>
              <a:rPr lang="ca-ES" sz="2000" dirty="0" err="1">
                <a:solidFill>
                  <a:sysClr val="windowText" lastClr="000000"/>
                </a:solidFill>
              </a:rPr>
              <a:t>matrices</a:t>
            </a:r>
            <a:r>
              <a:rPr lang="ca-ES" sz="2000" dirty="0">
                <a:solidFill>
                  <a:sysClr val="windowText" lastClr="000000"/>
                </a:solidFill>
              </a:rPr>
              <a:t> </a:t>
            </a:r>
            <a:r>
              <a:rPr lang="ca-ES" sz="2000" dirty="0" err="1">
                <a:solidFill>
                  <a:sysClr val="windowText" lastClr="000000"/>
                </a:solidFill>
              </a:rPr>
              <a:t>cumplen</a:t>
            </a:r>
            <a:r>
              <a:rPr lang="ca-ES" sz="2000" dirty="0">
                <a:solidFill>
                  <a:sysClr val="windowText" lastClr="000000"/>
                </a:solidFill>
              </a:rPr>
              <a:t> la </a:t>
            </a:r>
            <a:r>
              <a:rPr lang="ca-ES" sz="2000" dirty="0" err="1">
                <a:solidFill>
                  <a:sysClr val="windowText" lastClr="000000"/>
                </a:solidFill>
              </a:rPr>
              <a:t>propiedad</a:t>
            </a:r>
            <a:r>
              <a:rPr lang="ca-ES" sz="2000" dirty="0">
                <a:solidFill>
                  <a:sysClr val="windowText" lastClr="000000"/>
                </a:solidFill>
              </a:rPr>
              <a:t> 2?</a:t>
            </a:r>
          </a:p>
        </p:txBody>
      </p:sp>
      <p:pic>
        <p:nvPicPr>
          <p:cNvPr id="33" name="Imagem 32">
            <a:extLst>
              <a:ext uri="{FF2B5EF4-FFF2-40B4-BE49-F238E27FC236}">
                <a16:creationId xmlns:a16="http://schemas.microsoft.com/office/drawing/2014/main" id="{AA034AC1-9D82-4D56-A7E9-46D670EE83C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mc:AlternateContent xmlns:mc="http://schemas.openxmlformats.org/markup-compatibility/2006" xmlns:a14="http://schemas.microsoft.com/office/drawing/2010/main">
        <mc:Choice Requires="a14">
          <p:sp>
            <p:nvSpPr>
              <p:cNvPr id="34" name="Retângulo 33">
                <a:extLst>
                  <a:ext uri="{FF2B5EF4-FFF2-40B4-BE49-F238E27FC236}">
                    <a16:creationId xmlns:a16="http://schemas.microsoft.com/office/drawing/2014/main" id="{7ADC3FBD-C58B-468E-A7A9-99FB8D3EF3D1}"/>
                  </a:ext>
                </a:extLst>
              </p:cNvPr>
              <p:cNvSpPr/>
              <p:nvPr/>
            </p:nvSpPr>
            <p:spPr>
              <a:xfrm>
                <a:off x="6756780" y="4327927"/>
                <a:ext cx="1757724"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chemeClr val="accent2">
                                  <a:lumMod val="20000"/>
                                  <a:lumOff val="80000"/>
                                </a:schemeClr>
                              </a:solidFill>
                              <a:latin typeface="Cambria Math" panose="02040503050406030204" pitchFamily="18" charset="0"/>
                            </a:rPr>
                          </m:ctrlPr>
                        </m:dPr>
                        <m:e>
                          <m:m>
                            <m:mPr>
                              <m:mcs>
                                <m:mc>
                                  <m:mcPr>
                                    <m:count m:val="2"/>
                                    <m:mcJc m:val="center"/>
                                  </m:mcPr>
                                </m:mc>
                              </m:mcs>
                              <m:ctrlPr>
                                <a:rPr lang="ca-ES" i="1" smtClean="0">
                                  <a:solidFill>
                                    <a:schemeClr val="accent2">
                                      <a:lumMod val="20000"/>
                                      <a:lumOff val="80000"/>
                                    </a:schemeClr>
                                  </a:solidFill>
                                  <a:latin typeface="Cambria Math" panose="02040503050406030204" pitchFamily="18" charset="0"/>
                                </a:rPr>
                              </m:ctrlPr>
                            </m:mPr>
                            <m:mr>
                              <m:e>
                                <m:m>
                                  <m:mPr>
                                    <m:mcs>
                                      <m:mc>
                                        <m:mcPr>
                                          <m:count m:val="2"/>
                                          <m:mcJc m:val="center"/>
                                        </m:mcPr>
                                      </m:mc>
                                    </m:mcs>
                                    <m:ctrlPr>
                                      <a:rPr lang="ca-ES" i="1" smtClean="0">
                                        <a:solidFill>
                                          <a:schemeClr val="accent2">
                                            <a:lumMod val="20000"/>
                                            <a:lumOff val="80000"/>
                                          </a:schemeClr>
                                        </a:solidFill>
                                        <a:latin typeface="Cambria Math" panose="02040503050406030204" pitchFamily="18" charset="0"/>
                                      </a:rPr>
                                    </m:ctrlPr>
                                  </m:mPr>
                                  <m:mr>
                                    <m:e>
                                      <m:r>
                                        <m:rPr>
                                          <m:brk m:alnAt="7"/>
                                        </m:rPr>
                                        <a:rPr lang="ca-ES" i="1" smtClean="0">
                                          <a:solidFill>
                                            <a:schemeClr val="accent2">
                                              <a:lumMod val="20000"/>
                                              <a:lumOff val="80000"/>
                                            </a:schemeClr>
                                          </a:solidFill>
                                          <a:latin typeface="Cambria Math" panose="02040503050406030204" pitchFamily="18" charset="0"/>
                                        </a:rPr>
                                        <m:t>2</m:t>
                                      </m:r>
                                    </m:e>
                                    <m:e>
                                      <m:r>
                                        <a:rPr lang="ca-ES" i="1" smtClean="0">
                                          <a:solidFill>
                                            <a:schemeClr val="accent2">
                                              <a:lumMod val="20000"/>
                                              <a:lumOff val="80000"/>
                                            </a:schemeClr>
                                          </a:solidFill>
                                          <a:latin typeface="Cambria Math" panose="02040503050406030204" pitchFamily="18" charset="0"/>
                                        </a:rPr>
                                        <m:t>3</m:t>
                                      </m:r>
                                    </m:e>
                                  </m:mr>
                                  <m:mr>
                                    <m:e>
                                      <m:r>
                                        <a:rPr lang="ca-ES" i="1" smtClean="0">
                                          <a:solidFill>
                                            <a:schemeClr val="accent2">
                                              <a:lumMod val="20000"/>
                                              <a:lumOff val="80000"/>
                                            </a:schemeClr>
                                          </a:solidFill>
                                          <a:latin typeface="Cambria Math" panose="02040503050406030204" pitchFamily="18" charset="0"/>
                                        </a:rPr>
                                        <m:t>0</m:t>
                                      </m:r>
                                    </m:e>
                                    <m:e>
                                      <m:r>
                                        <a:rPr lang="ca-ES" i="1" smtClean="0">
                                          <a:solidFill>
                                            <a:schemeClr val="accent2">
                                              <a:lumMod val="20000"/>
                                              <a:lumOff val="80000"/>
                                            </a:schemeClr>
                                          </a:solidFill>
                                          <a:latin typeface="Cambria Math" panose="02040503050406030204" pitchFamily="18" charset="0"/>
                                        </a:rPr>
                                        <m:t>0</m:t>
                                      </m:r>
                                    </m:e>
                                  </m:mr>
                                </m:m>
                              </m:e>
                              <m:e>
                                <m:m>
                                  <m:mPr>
                                    <m:mcs>
                                      <m:mc>
                                        <m:mcPr>
                                          <m:count m:val="2"/>
                                          <m:mcJc m:val="center"/>
                                        </m:mcPr>
                                      </m:mc>
                                    </m:mcs>
                                    <m:ctrlPr>
                                      <a:rPr lang="ca-ES" i="1" smtClean="0">
                                        <a:solidFill>
                                          <a:schemeClr val="accent2">
                                            <a:lumMod val="20000"/>
                                            <a:lumOff val="80000"/>
                                          </a:schemeClr>
                                        </a:solidFill>
                                        <a:latin typeface="Cambria Math" panose="02040503050406030204" pitchFamily="18" charset="0"/>
                                      </a:rPr>
                                    </m:ctrlPr>
                                  </m:mPr>
                                  <m:mr>
                                    <m:e>
                                      <m:r>
                                        <m:rPr>
                                          <m:brk m:alnAt="7"/>
                                        </m:rPr>
                                        <a:rPr lang="ca-ES" i="1" smtClean="0">
                                          <a:solidFill>
                                            <a:schemeClr val="accent2">
                                              <a:lumMod val="20000"/>
                                              <a:lumOff val="80000"/>
                                            </a:schemeClr>
                                          </a:solidFill>
                                          <a:latin typeface="Cambria Math" panose="02040503050406030204" pitchFamily="18" charset="0"/>
                                        </a:rPr>
                                        <m:t>2</m:t>
                                      </m:r>
                                    </m:e>
                                    <m:e>
                                      <m:r>
                                        <a:rPr lang="ca-ES" i="1" smtClean="0">
                                          <a:solidFill>
                                            <a:schemeClr val="accent2">
                                              <a:lumMod val="20000"/>
                                              <a:lumOff val="80000"/>
                                            </a:schemeClr>
                                          </a:solidFill>
                                          <a:latin typeface="Cambria Math" panose="02040503050406030204" pitchFamily="18" charset="0"/>
                                        </a:rPr>
                                        <m:t>1</m:t>
                                      </m:r>
                                    </m:e>
                                  </m:mr>
                                  <m:mr>
                                    <m:e>
                                      <m:r>
                                        <a:rPr lang="ca-ES" i="1" smtClean="0">
                                          <a:solidFill>
                                            <a:schemeClr val="accent2">
                                              <a:lumMod val="20000"/>
                                              <a:lumOff val="80000"/>
                                            </a:schemeClr>
                                          </a:solidFill>
                                          <a:latin typeface="Cambria Math" panose="02040503050406030204" pitchFamily="18" charset="0"/>
                                        </a:rPr>
                                        <m:t>0</m:t>
                                      </m:r>
                                    </m:e>
                                    <m:e>
                                      <m:r>
                                        <a:rPr lang="ca-ES" i="1" smtClean="0">
                                          <a:solidFill>
                                            <a:schemeClr val="accent2">
                                              <a:lumMod val="20000"/>
                                              <a:lumOff val="80000"/>
                                            </a:schemeClr>
                                          </a:solidFill>
                                          <a:latin typeface="Cambria Math" panose="02040503050406030204" pitchFamily="18" charset="0"/>
                                        </a:rPr>
                                        <m:t>0</m:t>
                                      </m:r>
                                    </m:e>
                                  </m:mr>
                                </m:m>
                              </m:e>
                            </m:mr>
                            <m:mr>
                              <m:e>
                                <m:m>
                                  <m:mPr>
                                    <m:mcs>
                                      <m:mc>
                                        <m:mcPr>
                                          <m:count m:val="2"/>
                                          <m:mcJc m:val="center"/>
                                        </m:mcPr>
                                      </m:mc>
                                    </m:mcs>
                                    <m:ctrlPr>
                                      <a:rPr lang="ca-ES" i="1" smtClean="0">
                                        <a:solidFill>
                                          <a:schemeClr val="accent2">
                                            <a:lumMod val="20000"/>
                                            <a:lumOff val="80000"/>
                                          </a:schemeClr>
                                        </a:solidFill>
                                        <a:latin typeface="Cambria Math" panose="02040503050406030204" pitchFamily="18" charset="0"/>
                                      </a:rPr>
                                    </m:ctrlPr>
                                  </m:mPr>
                                  <m:mr>
                                    <m:e>
                                      <m:r>
                                        <m:rPr>
                                          <m:brk m:alnAt="7"/>
                                        </m:rPr>
                                        <a:rPr lang="ca-ES" i="1" smtClean="0">
                                          <a:solidFill>
                                            <a:schemeClr val="accent2">
                                              <a:lumMod val="20000"/>
                                              <a:lumOff val="80000"/>
                                            </a:schemeClr>
                                          </a:solidFill>
                                          <a:latin typeface="Cambria Math" panose="02040503050406030204" pitchFamily="18" charset="0"/>
                                        </a:rPr>
                                        <m:t>0</m:t>
                                      </m:r>
                                    </m:e>
                                    <m:e>
                                      <m:r>
                                        <a:rPr lang="ca-ES" i="1" smtClean="0">
                                          <a:solidFill>
                                            <a:schemeClr val="accent2">
                                              <a:lumMod val="20000"/>
                                              <a:lumOff val="80000"/>
                                            </a:schemeClr>
                                          </a:solidFill>
                                          <a:latin typeface="Cambria Math" panose="02040503050406030204" pitchFamily="18" charset="0"/>
                                        </a:rPr>
                                        <m:t>0</m:t>
                                      </m:r>
                                    </m:e>
                                  </m:mr>
                                  <m:mr>
                                    <m:e>
                                      <m:r>
                                        <a:rPr lang="ca-ES" i="1" smtClean="0">
                                          <a:solidFill>
                                            <a:schemeClr val="accent2">
                                              <a:lumMod val="20000"/>
                                              <a:lumOff val="80000"/>
                                            </a:schemeClr>
                                          </a:solidFill>
                                          <a:latin typeface="Cambria Math" panose="02040503050406030204" pitchFamily="18" charset="0"/>
                                        </a:rPr>
                                        <m:t>0</m:t>
                                      </m:r>
                                    </m:e>
                                    <m:e>
                                      <m:r>
                                        <a:rPr lang="ca-ES" i="1" smtClean="0">
                                          <a:solidFill>
                                            <a:schemeClr val="accent2">
                                              <a:lumMod val="20000"/>
                                              <a:lumOff val="80000"/>
                                            </a:schemeClr>
                                          </a:solidFill>
                                          <a:latin typeface="Cambria Math" panose="02040503050406030204" pitchFamily="18" charset="0"/>
                                        </a:rPr>
                                        <m:t>4</m:t>
                                      </m:r>
                                    </m:e>
                                  </m:mr>
                                </m:m>
                              </m:e>
                              <m:e>
                                <m:m>
                                  <m:mPr>
                                    <m:mcs>
                                      <m:mc>
                                        <m:mcPr>
                                          <m:count m:val="2"/>
                                          <m:mcJc m:val="center"/>
                                        </m:mcPr>
                                      </m:mc>
                                    </m:mcs>
                                    <m:ctrlPr>
                                      <a:rPr lang="ca-ES" i="1" smtClean="0">
                                        <a:solidFill>
                                          <a:schemeClr val="accent2">
                                            <a:lumMod val="20000"/>
                                            <a:lumOff val="80000"/>
                                          </a:schemeClr>
                                        </a:solidFill>
                                        <a:latin typeface="Cambria Math" panose="02040503050406030204" pitchFamily="18" charset="0"/>
                                      </a:rPr>
                                    </m:ctrlPr>
                                  </m:mPr>
                                  <m:mr>
                                    <m:e>
                                      <m:r>
                                        <m:rPr>
                                          <m:brk m:alnAt="7"/>
                                        </m:rPr>
                                        <a:rPr lang="ca-ES" i="1" smtClean="0">
                                          <a:solidFill>
                                            <a:schemeClr val="accent2">
                                              <a:lumMod val="20000"/>
                                              <a:lumOff val="80000"/>
                                            </a:schemeClr>
                                          </a:solidFill>
                                          <a:latin typeface="Cambria Math" panose="02040503050406030204" pitchFamily="18" charset="0"/>
                                        </a:rPr>
                                        <m:t>1</m:t>
                                      </m:r>
                                    </m:e>
                                    <m:e>
                                      <m:r>
                                        <a:rPr lang="ca-ES" b="0" i="1" smtClean="0">
                                          <a:solidFill>
                                            <a:schemeClr val="accent2">
                                              <a:lumMod val="20000"/>
                                              <a:lumOff val="80000"/>
                                            </a:schemeClr>
                                          </a:solidFill>
                                          <a:latin typeface="Cambria Math" panose="02040503050406030204" pitchFamily="18" charset="0"/>
                                        </a:rPr>
                                        <m:t>3</m:t>
                                      </m:r>
                                    </m:e>
                                  </m:mr>
                                  <m:mr>
                                    <m:e>
                                      <m:r>
                                        <a:rPr lang="ca-ES" i="1" smtClean="0">
                                          <a:solidFill>
                                            <a:schemeClr val="accent2">
                                              <a:lumMod val="20000"/>
                                              <a:lumOff val="80000"/>
                                            </a:schemeClr>
                                          </a:solidFill>
                                          <a:latin typeface="Cambria Math" panose="02040503050406030204" pitchFamily="18" charset="0"/>
                                        </a:rPr>
                                        <m:t>0</m:t>
                                      </m:r>
                                    </m:e>
                                    <m:e>
                                      <m:r>
                                        <a:rPr lang="ca-ES" i="1" smtClean="0">
                                          <a:solidFill>
                                            <a:schemeClr val="accent2">
                                              <a:lumMod val="20000"/>
                                              <a:lumOff val="80000"/>
                                            </a:schemeClr>
                                          </a:solidFill>
                                          <a:latin typeface="Cambria Math" panose="02040503050406030204" pitchFamily="18" charset="0"/>
                                        </a:rPr>
                                        <m:t>0</m:t>
                                      </m:r>
                                    </m:e>
                                  </m:mr>
                                </m:m>
                              </m:e>
                            </m:mr>
                          </m:m>
                        </m:e>
                      </m:d>
                    </m:oMath>
                  </m:oMathPara>
                </a14:m>
                <a:endParaRPr lang="ca-ES">
                  <a:solidFill>
                    <a:schemeClr val="accent2">
                      <a:lumMod val="20000"/>
                      <a:lumOff val="80000"/>
                    </a:schemeClr>
                  </a:solidFill>
                </a:endParaRPr>
              </a:p>
            </p:txBody>
          </p:sp>
        </mc:Choice>
        <mc:Fallback xmlns="">
          <p:sp>
            <p:nvSpPr>
              <p:cNvPr id="34" name="Retângulo 33">
                <a:extLst>
                  <a:ext uri="{FF2B5EF4-FFF2-40B4-BE49-F238E27FC236}">
                    <a16:creationId xmlns:a16="http://schemas.microsoft.com/office/drawing/2014/main" id="{7ADC3FBD-C58B-468E-A7A9-99FB8D3EF3D1}"/>
                  </a:ext>
                </a:extLst>
              </p:cNvPr>
              <p:cNvSpPr>
                <a:spLocks noRot="1" noChangeAspect="1" noMove="1" noResize="1" noEditPoints="1" noAdjustHandles="1" noChangeArrowheads="1" noChangeShapeType="1" noTextEdit="1"/>
              </p:cNvSpPr>
              <p:nvPr/>
            </p:nvSpPr>
            <p:spPr>
              <a:xfrm>
                <a:off x="6756780" y="4327927"/>
                <a:ext cx="1757724" cy="1055995"/>
              </a:xfrm>
              <a:prstGeom prst="rect">
                <a:avLst/>
              </a:prstGeom>
              <a:blipFill>
                <a:blip r:embed="rId10"/>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5" name="Retângulo 34">
                <a:extLst>
                  <a:ext uri="{FF2B5EF4-FFF2-40B4-BE49-F238E27FC236}">
                    <a16:creationId xmlns:a16="http://schemas.microsoft.com/office/drawing/2014/main" id="{BFD97E48-6E68-4334-8784-6EEB61ED7FE8}"/>
                  </a:ext>
                </a:extLst>
              </p:cNvPr>
              <p:cNvSpPr/>
              <p:nvPr/>
            </p:nvSpPr>
            <p:spPr>
              <a:xfrm>
                <a:off x="2848424" y="4478963"/>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3"/>
                                    <m:mcJc m:val="center"/>
                                  </m:mcPr>
                                </m:mc>
                              </m:mcs>
                              <m:ctrlPr>
                                <a:rPr lang="ca-ES" b="0" i="1" smtClean="0">
                                  <a:solidFill>
                                    <a:srgbClr val="0C2B8E"/>
                                  </a:solidFill>
                                  <a:latin typeface="Cambria Math" panose="02040503050406030204" pitchFamily="18" charset="0"/>
                                </a:rPr>
                              </m:ctrlPr>
                            </m:mPr>
                            <m:m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2</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
                              </m:e>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2</m:t>
                                      </m:r>
                                    </m:e>
                                  </m:mr>
                                </m:m>
                              </m:e>
                              <m:e>
                                <m:m>
                                  <m:mPr>
                                    <m:mcs>
                                      <m:mc>
                                        <m:mcPr>
                                          <m:count m:val="1"/>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mr>
                                </m:m>
                              </m:e>
                            </m:mr>
                          </m:m>
                        </m:e>
                      </m:d>
                    </m:oMath>
                  </m:oMathPara>
                </a14:m>
                <a:endParaRPr lang="ca-ES">
                  <a:solidFill>
                    <a:srgbClr val="0C2B8E"/>
                  </a:solidFill>
                </a:endParaRPr>
              </a:p>
            </p:txBody>
          </p:sp>
        </mc:Choice>
        <mc:Fallback xmlns="">
          <p:sp>
            <p:nvSpPr>
              <p:cNvPr id="35" name="Retângulo 34">
                <a:extLst>
                  <a:ext uri="{FF2B5EF4-FFF2-40B4-BE49-F238E27FC236}">
                    <a16:creationId xmlns:a16="http://schemas.microsoft.com/office/drawing/2014/main" id="{BFD97E48-6E68-4334-8784-6EEB61ED7FE8}"/>
                  </a:ext>
                </a:extLst>
              </p:cNvPr>
              <p:cNvSpPr>
                <a:spLocks noRot="1" noChangeAspect="1" noMove="1" noResize="1" noEditPoints="1" noAdjustHandles="1" noChangeArrowheads="1" noChangeShapeType="1" noTextEdit="1"/>
              </p:cNvSpPr>
              <p:nvPr/>
            </p:nvSpPr>
            <p:spPr>
              <a:xfrm>
                <a:off x="2848424" y="4478963"/>
                <a:ext cx="2083455" cy="824906"/>
              </a:xfrm>
              <a:prstGeom prst="rect">
                <a:avLst/>
              </a:prstGeom>
              <a:blipFill>
                <a:blip r:embed="rId11"/>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6" name="Retângulo 35">
                <a:extLst>
                  <a:ext uri="{FF2B5EF4-FFF2-40B4-BE49-F238E27FC236}">
                    <a16:creationId xmlns:a16="http://schemas.microsoft.com/office/drawing/2014/main" id="{FD064A2D-59E6-4401-AB9D-FB76C55E7401}"/>
                  </a:ext>
                </a:extLst>
              </p:cNvPr>
              <p:cNvSpPr/>
              <p:nvPr/>
            </p:nvSpPr>
            <p:spPr>
              <a:xfrm>
                <a:off x="4807264" y="4487787"/>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3"/>
                                    <m:mcJc m:val="center"/>
                                  </m:mcPr>
                                </m:mc>
                              </m:mcs>
                              <m:ctrlPr>
                                <a:rPr lang="ca-ES" b="0" i="1" smtClean="0">
                                  <a:solidFill>
                                    <a:srgbClr val="0C2B8E"/>
                                  </a:solidFill>
                                  <a:latin typeface="Cambria Math" panose="02040503050406030204" pitchFamily="18" charset="0"/>
                                </a:rPr>
                              </m:ctrlPr>
                            </m:mPr>
                            <m:m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2</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2</m:t>
                                      </m:r>
                                    </m:e>
                                  </m:mr>
                                </m:m>
                              </m:e>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2</m:t>
                                      </m:r>
                                    </m:e>
                                  </m:mr>
                                </m:m>
                              </m:e>
                              <m:e>
                                <m:m>
                                  <m:mPr>
                                    <m:mcs>
                                      <m:mc>
                                        <m:mcPr>
                                          <m:count m:val="1"/>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mr>
                                </m:m>
                              </m:e>
                            </m:mr>
                          </m:m>
                        </m:e>
                      </m:d>
                    </m:oMath>
                  </m:oMathPara>
                </a14:m>
                <a:endParaRPr lang="ca-ES">
                  <a:solidFill>
                    <a:srgbClr val="0C2B8E"/>
                  </a:solidFill>
                </a:endParaRPr>
              </a:p>
            </p:txBody>
          </p:sp>
        </mc:Choice>
        <mc:Fallback xmlns="">
          <p:sp>
            <p:nvSpPr>
              <p:cNvPr id="36" name="Retângulo 35">
                <a:extLst>
                  <a:ext uri="{FF2B5EF4-FFF2-40B4-BE49-F238E27FC236}">
                    <a16:creationId xmlns:a16="http://schemas.microsoft.com/office/drawing/2014/main" id="{FD064A2D-59E6-4401-AB9D-FB76C55E7401}"/>
                  </a:ext>
                </a:extLst>
              </p:cNvPr>
              <p:cNvSpPr>
                <a:spLocks noRot="1" noChangeAspect="1" noMove="1" noResize="1" noEditPoints="1" noAdjustHandles="1" noChangeArrowheads="1" noChangeShapeType="1" noTextEdit="1"/>
              </p:cNvSpPr>
              <p:nvPr/>
            </p:nvSpPr>
            <p:spPr>
              <a:xfrm>
                <a:off x="4807264" y="4487787"/>
                <a:ext cx="2083455" cy="824906"/>
              </a:xfrm>
              <a:prstGeom prst="rect">
                <a:avLst/>
              </a:prstGeom>
              <a:blipFill>
                <a:blip r:embed="rId12"/>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2" name="Retângulo 1">
                <a:extLst>
                  <a:ext uri="{FF2B5EF4-FFF2-40B4-BE49-F238E27FC236}">
                    <a16:creationId xmlns:a16="http://schemas.microsoft.com/office/drawing/2014/main" id="{7932E241-BC78-497C-8304-55A90D325821}"/>
                  </a:ext>
                </a:extLst>
              </p:cNvPr>
              <p:cNvSpPr/>
              <p:nvPr/>
            </p:nvSpPr>
            <p:spPr>
              <a:xfrm>
                <a:off x="8417207" y="4327927"/>
                <a:ext cx="1757724"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rgbClr val="0C2B8E"/>
                              </a:solidFill>
                              <a:latin typeface="Cambria Math" panose="02040503050406030204" pitchFamily="18" charset="0"/>
                            </a:rPr>
                          </m:ctrlPr>
                        </m:dPr>
                        <m:e>
                          <m:m>
                            <m:mPr>
                              <m:mcs>
                                <m:mc>
                                  <m:mcPr>
                                    <m:count m:val="2"/>
                                    <m:mcJc m:val="center"/>
                                  </m:mcPr>
                                </m:mc>
                              </m:mcs>
                              <m:ctrlPr>
                                <a:rPr lang="ca-ES" i="1" smtClean="0">
                                  <a:solidFill>
                                    <a:srgbClr val="0C2B8E"/>
                                  </a:solidFill>
                                  <a:latin typeface="Cambria Math" panose="02040503050406030204" pitchFamily="18" charset="0"/>
                                </a:rPr>
                              </m:ctrlPr>
                            </m:mPr>
                            <m:mr>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i="1" smtClean="0">
                                          <a:solidFill>
                                            <a:srgbClr val="0C2B8E"/>
                                          </a:solidFill>
                                          <a:latin typeface="Cambria Math" panose="02040503050406030204" pitchFamily="18" charset="0"/>
                                        </a:rPr>
                                        <m:t>2</m:t>
                                      </m:r>
                                    </m:e>
                                    <m:e>
                                      <m:r>
                                        <a:rPr lang="ca-ES" i="1" smtClean="0">
                                          <a:solidFill>
                                            <a:srgbClr val="0C2B8E"/>
                                          </a:solidFill>
                                          <a:latin typeface="Cambria Math" panose="02040503050406030204" pitchFamily="18" charset="0"/>
                                        </a:rPr>
                                        <m:t>3</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
                              </m:e>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i="1" smtClean="0">
                                          <a:solidFill>
                                            <a:srgbClr val="0C2B8E"/>
                                          </a:solidFill>
                                          <a:latin typeface="Cambria Math" panose="02040503050406030204" pitchFamily="18" charset="0"/>
                                        </a:rPr>
                                        <m:t>2</m:t>
                                      </m:r>
                                    </m:e>
                                    <m:e>
                                      <m:r>
                                        <a:rPr lang="ca-ES" i="1" smtClean="0">
                                          <a:solidFill>
                                            <a:srgbClr val="0C2B8E"/>
                                          </a:solidFill>
                                          <a:latin typeface="Cambria Math" panose="02040503050406030204" pitchFamily="18" charset="0"/>
                                        </a:rPr>
                                        <m:t>1</m:t>
                                      </m:r>
                                    </m:e>
                                  </m:mr>
                                  <m:mr>
                                    <m:e>
                                      <m:r>
                                        <a:rPr lang="ca-ES" i="1" smtClean="0">
                                          <a:solidFill>
                                            <a:srgbClr val="0C2B8E"/>
                                          </a:solidFill>
                                          <a:latin typeface="Cambria Math" panose="02040503050406030204" pitchFamily="18" charset="0"/>
                                        </a:rPr>
                                        <m:t>0</m:t>
                                      </m:r>
                                    </m:e>
                                    <m:e>
                                      <m:r>
                                        <a:rPr lang="ca-ES" i="1" smtClean="0">
                                          <a:solidFill>
                                            <a:srgbClr val="0C2B8E"/>
                                          </a:solidFill>
                                          <a:latin typeface="Cambria Math" panose="02040503050406030204" pitchFamily="18" charset="0"/>
                                        </a:rPr>
                                        <m:t>0</m:t>
                                      </m:r>
                                    </m:e>
                                  </m:mr>
                                </m:m>
                              </m:e>
                            </m:mr>
                            <m:mr>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i="1" smtClean="0">
                                          <a:solidFill>
                                            <a:srgbClr val="0C2B8E"/>
                                          </a:solidFill>
                                          <a:latin typeface="Cambria Math" panose="02040503050406030204" pitchFamily="18" charset="0"/>
                                        </a:rPr>
                                        <m:t>0</m:t>
                                      </m:r>
                                    </m:e>
                                    <m:e>
                                      <m:r>
                                        <a:rPr lang="ca-ES" i="1" smtClean="0">
                                          <a:solidFill>
                                            <a:srgbClr val="0C2B8E"/>
                                          </a:solidFill>
                                          <a:latin typeface="Cambria Math" panose="02040503050406030204" pitchFamily="18" charset="0"/>
                                        </a:rPr>
                                        <m:t>0</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r>
                                    <m:e>
                                      <m:r>
                                        <a:rPr lang="ca-ES" i="1" smtClean="0">
                                          <a:solidFill>
                                            <a:srgbClr val="0C2B8E"/>
                                          </a:solidFill>
                                          <a:latin typeface="Cambria Math" panose="02040503050406030204" pitchFamily="18" charset="0"/>
                                        </a:rPr>
                                        <m:t>0</m:t>
                                      </m:r>
                                    </m:e>
                                    <m:e>
                                      <m:r>
                                        <a:rPr lang="ca-ES" i="1" smtClean="0">
                                          <a:solidFill>
                                            <a:srgbClr val="0C2B8E"/>
                                          </a:solidFill>
                                          <a:latin typeface="Cambria Math" panose="02040503050406030204" pitchFamily="18" charset="0"/>
                                        </a:rPr>
                                        <m:t>0</m:t>
                                      </m:r>
                                    </m:e>
                                  </m:mr>
                                </m:m>
                              </m:e>
                            </m:mr>
                          </m:m>
                        </m:e>
                      </m:d>
                    </m:oMath>
                  </m:oMathPara>
                </a14:m>
                <a:endParaRPr lang="ca-ES"/>
              </a:p>
            </p:txBody>
          </p:sp>
        </mc:Choice>
        <mc:Fallback xmlns="">
          <p:sp>
            <p:nvSpPr>
              <p:cNvPr id="2" name="Retângulo 1">
                <a:extLst>
                  <a:ext uri="{FF2B5EF4-FFF2-40B4-BE49-F238E27FC236}">
                    <a16:creationId xmlns:a16="http://schemas.microsoft.com/office/drawing/2014/main" id="{7932E241-BC78-497C-8304-55A90D325821}"/>
                  </a:ext>
                </a:extLst>
              </p:cNvPr>
              <p:cNvSpPr>
                <a:spLocks noRot="1" noChangeAspect="1" noMove="1" noResize="1" noEditPoints="1" noAdjustHandles="1" noChangeArrowheads="1" noChangeShapeType="1" noTextEdit="1"/>
              </p:cNvSpPr>
              <p:nvPr/>
            </p:nvSpPr>
            <p:spPr>
              <a:xfrm>
                <a:off x="8417207" y="4327927"/>
                <a:ext cx="1757724" cy="1055995"/>
              </a:xfrm>
              <a:prstGeom prst="rect">
                <a:avLst/>
              </a:prstGeom>
              <a:blipFill>
                <a:blip r:embed="rId13"/>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1" name="Retângulo 40">
                <a:extLst>
                  <a:ext uri="{FF2B5EF4-FFF2-40B4-BE49-F238E27FC236}">
                    <a16:creationId xmlns:a16="http://schemas.microsoft.com/office/drawing/2014/main" id="{0E69281D-C237-4666-8A06-8C7347DF3A5B}"/>
                  </a:ext>
                </a:extLst>
              </p:cNvPr>
              <p:cNvSpPr/>
              <p:nvPr/>
            </p:nvSpPr>
            <p:spPr>
              <a:xfrm>
                <a:off x="10077634" y="4319104"/>
                <a:ext cx="1757724" cy="10560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rgbClr val="0C2B8E"/>
                              </a:solidFill>
                              <a:latin typeface="Cambria Math" panose="02040503050406030204" pitchFamily="18" charset="0"/>
                            </a:rPr>
                          </m:ctrlPr>
                        </m:dPr>
                        <m:e>
                          <m:m>
                            <m:mPr>
                              <m:mcs>
                                <m:mc>
                                  <m:mcPr>
                                    <m:count m:val="2"/>
                                    <m:mcJc m:val="center"/>
                                  </m:mcPr>
                                </m:mc>
                              </m:mcs>
                              <m:ctrlPr>
                                <a:rPr lang="ca-ES" i="1" smtClean="0">
                                  <a:solidFill>
                                    <a:srgbClr val="0C2B8E"/>
                                  </a:solidFill>
                                  <a:latin typeface="Cambria Math" panose="02040503050406030204" pitchFamily="18" charset="0"/>
                                </a:rPr>
                              </m:ctrlPr>
                            </m:mPr>
                            <m:mr>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2</m:t>
                                      </m:r>
                                    </m:e>
                                    <m:e>
                                      <m:r>
                                        <a:rPr lang="ca-ES" i="1" smtClean="0">
                                          <a:solidFill>
                                            <a:srgbClr val="0C2B8E"/>
                                          </a:solidFill>
                                          <a:latin typeface="Cambria Math" panose="02040503050406030204" pitchFamily="18" charset="0"/>
                                        </a:rPr>
                                        <m:t>3</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i="1" smtClean="0">
                                          <a:solidFill>
                                            <a:srgbClr val="0C2B8E"/>
                                          </a:solidFill>
                                          <a:latin typeface="Cambria Math" panose="02040503050406030204" pitchFamily="18" charset="0"/>
                                        </a:rPr>
                                        <m:t>2</m:t>
                                      </m:r>
                                    </m:e>
                                    <m:e>
                                      <m:r>
                                        <a:rPr lang="ca-ES"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5</m:t>
                                      </m:r>
                                    </m:e>
                                    <m:e>
                                      <m:r>
                                        <a:rPr lang="ca-ES" i="1" smtClean="0">
                                          <a:solidFill>
                                            <a:srgbClr val="0C2B8E"/>
                                          </a:solidFill>
                                          <a:latin typeface="Cambria Math" panose="02040503050406030204" pitchFamily="18" charset="0"/>
                                        </a:rPr>
                                        <m:t>0</m:t>
                                      </m:r>
                                    </m:e>
                                  </m:mr>
                                </m:m>
                              </m:e>
                            </m:mr>
                            <m:mr>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mr>
                          </m:m>
                        </m:e>
                      </m:d>
                    </m:oMath>
                  </m:oMathPara>
                </a14:m>
                <a:endParaRPr lang="ca-ES"/>
              </a:p>
            </p:txBody>
          </p:sp>
        </mc:Choice>
        <mc:Fallback xmlns="">
          <p:sp>
            <p:nvSpPr>
              <p:cNvPr id="41" name="Retângulo 40">
                <a:extLst>
                  <a:ext uri="{FF2B5EF4-FFF2-40B4-BE49-F238E27FC236}">
                    <a16:creationId xmlns:a16="http://schemas.microsoft.com/office/drawing/2014/main" id="{0E69281D-C237-4666-8A06-8C7347DF3A5B}"/>
                  </a:ext>
                </a:extLst>
              </p:cNvPr>
              <p:cNvSpPr>
                <a:spLocks noRot="1" noChangeAspect="1" noMove="1" noResize="1" noEditPoints="1" noAdjustHandles="1" noChangeArrowheads="1" noChangeShapeType="1" noTextEdit="1"/>
              </p:cNvSpPr>
              <p:nvPr/>
            </p:nvSpPr>
            <p:spPr>
              <a:xfrm>
                <a:off x="10077634" y="4319104"/>
                <a:ext cx="1757724" cy="1056058"/>
              </a:xfrm>
              <a:prstGeom prst="rect">
                <a:avLst/>
              </a:prstGeom>
              <a:blipFill>
                <a:blip r:embed="rId14"/>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2" name="Retângulo 41">
                <a:extLst>
                  <a:ext uri="{FF2B5EF4-FFF2-40B4-BE49-F238E27FC236}">
                    <a16:creationId xmlns:a16="http://schemas.microsoft.com/office/drawing/2014/main" id="{73E3E941-14DD-4F18-814C-7158E66C4E82}"/>
                  </a:ext>
                </a:extLst>
              </p:cNvPr>
              <p:cNvSpPr/>
              <p:nvPr/>
            </p:nvSpPr>
            <p:spPr>
              <a:xfrm>
                <a:off x="2030539" y="4465730"/>
                <a:ext cx="1006236"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
                        </m:e>
                      </m:d>
                    </m:oMath>
                  </m:oMathPara>
                </a14:m>
                <a:endParaRPr lang="ca-ES">
                  <a:solidFill>
                    <a:srgbClr val="0C2B8E"/>
                  </a:solidFill>
                </a:endParaRPr>
              </a:p>
            </p:txBody>
          </p:sp>
        </mc:Choice>
        <mc:Fallback xmlns="">
          <p:sp>
            <p:nvSpPr>
              <p:cNvPr id="42" name="Retângulo 41">
                <a:extLst>
                  <a:ext uri="{FF2B5EF4-FFF2-40B4-BE49-F238E27FC236}">
                    <a16:creationId xmlns:a16="http://schemas.microsoft.com/office/drawing/2014/main" id="{73E3E941-14DD-4F18-814C-7158E66C4E82}"/>
                  </a:ext>
                </a:extLst>
              </p:cNvPr>
              <p:cNvSpPr>
                <a:spLocks noRot="1" noChangeAspect="1" noMove="1" noResize="1" noEditPoints="1" noAdjustHandles="1" noChangeArrowheads="1" noChangeShapeType="1" noTextEdit="1"/>
              </p:cNvSpPr>
              <p:nvPr/>
            </p:nvSpPr>
            <p:spPr>
              <a:xfrm>
                <a:off x="2030539" y="4465730"/>
                <a:ext cx="1006236" cy="824906"/>
              </a:xfrm>
              <a:prstGeom prst="rect">
                <a:avLst/>
              </a:prstGeom>
              <a:blipFill>
                <a:blip r:embed="rId15"/>
                <a:stretch>
                  <a:fillRect/>
                </a:stretch>
              </a:blipFill>
            </p:spPr>
            <p:txBody>
              <a:bodyPr/>
              <a:lstStyle/>
              <a:p>
                <a:r>
                  <a:rPr lang="ca-ES">
                    <a:noFill/>
                  </a:rPr>
                  <a:t> </a:t>
                </a:r>
              </a:p>
            </p:txBody>
          </p:sp>
        </mc:Fallback>
      </mc:AlternateContent>
      <p:sp>
        <p:nvSpPr>
          <p:cNvPr id="48" name="Retângulo 47">
            <a:extLst>
              <a:ext uri="{FF2B5EF4-FFF2-40B4-BE49-F238E27FC236}">
                <a16:creationId xmlns:a16="http://schemas.microsoft.com/office/drawing/2014/main" id="{6C95AB43-89B4-475A-AA04-E726823352BF}"/>
              </a:ext>
            </a:extLst>
          </p:cNvPr>
          <p:cNvSpPr/>
          <p:nvPr/>
        </p:nvSpPr>
        <p:spPr>
          <a:xfrm>
            <a:off x="2239081" y="1928749"/>
            <a:ext cx="9455397" cy="830997"/>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2"/>
            </a:pPr>
            <a:r>
              <a:rPr lang="ca-ES" sz="2400" b="1" dirty="0">
                <a:solidFill>
                  <a:sysClr val="windowText" lastClr="000000"/>
                </a:solidFill>
              </a:rPr>
              <a:t>Cada entrada principal de una fila se </a:t>
            </a:r>
            <a:r>
              <a:rPr lang="ca-ES" sz="2400" b="1" dirty="0" err="1">
                <a:solidFill>
                  <a:sysClr val="windowText" lastClr="000000"/>
                </a:solidFill>
              </a:rPr>
              <a:t>encuentra</a:t>
            </a:r>
            <a:r>
              <a:rPr lang="ca-ES" sz="2400" b="1" dirty="0">
                <a:solidFill>
                  <a:sysClr val="windowText" lastClr="000000"/>
                </a:solidFill>
              </a:rPr>
              <a:t> en una columna a la </a:t>
            </a:r>
            <a:r>
              <a:rPr lang="ca-ES" sz="2400" b="1" dirty="0" err="1">
                <a:solidFill>
                  <a:sysClr val="windowText" lastClr="000000"/>
                </a:solidFill>
              </a:rPr>
              <a:t>derecha</a:t>
            </a:r>
            <a:r>
              <a:rPr lang="ca-ES" sz="2400" b="1" dirty="0">
                <a:solidFill>
                  <a:sysClr val="windowText" lastClr="000000"/>
                </a:solidFill>
              </a:rPr>
              <a:t> de la entrada principal de la fila que </a:t>
            </a:r>
            <a:r>
              <a:rPr lang="ca-ES" sz="2400" b="1" dirty="0" err="1">
                <a:solidFill>
                  <a:sysClr val="windowText" lastClr="000000"/>
                </a:solidFill>
              </a:rPr>
              <a:t>hay</a:t>
            </a:r>
            <a:r>
              <a:rPr lang="ca-ES" sz="2400" b="1" dirty="0">
                <a:solidFill>
                  <a:sysClr val="windowText" lastClr="000000"/>
                </a:solidFill>
              </a:rPr>
              <a:t> por encima</a:t>
            </a:r>
            <a:r>
              <a:rPr lang="ca-ES" sz="2400" dirty="0">
                <a:solidFill>
                  <a:sysClr val="windowText" lastClr="000000"/>
                </a:solidFill>
              </a:rPr>
              <a:t>;</a:t>
            </a:r>
          </a:p>
        </p:txBody>
      </p:sp>
      <p:sp>
        <p:nvSpPr>
          <p:cNvPr id="3" name="Oval 2">
            <a:extLst>
              <a:ext uri="{FF2B5EF4-FFF2-40B4-BE49-F238E27FC236}">
                <a16:creationId xmlns:a16="http://schemas.microsoft.com/office/drawing/2014/main" id="{A2ACCD78-9A58-4068-BFD1-7FB116EAD0A1}"/>
              </a:ext>
            </a:extLst>
          </p:cNvPr>
          <p:cNvSpPr/>
          <p:nvPr/>
        </p:nvSpPr>
        <p:spPr>
          <a:xfrm>
            <a:off x="2218173" y="4487787"/>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3" name="Oval 52">
            <a:extLst>
              <a:ext uri="{FF2B5EF4-FFF2-40B4-BE49-F238E27FC236}">
                <a16:creationId xmlns:a16="http://schemas.microsoft.com/office/drawing/2014/main" id="{CC18C2B4-9DC1-4895-BC40-F32F9F537A22}"/>
              </a:ext>
            </a:extLst>
          </p:cNvPr>
          <p:cNvSpPr/>
          <p:nvPr/>
        </p:nvSpPr>
        <p:spPr>
          <a:xfrm>
            <a:off x="2561487" y="4750715"/>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5" name="Oval 54">
            <a:extLst>
              <a:ext uri="{FF2B5EF4-FFF2-40B4-BE49-F238E27FC236}">
                <a16:creationId xmlns:a16="http://schemas.microsoft.com/office/drawing/2014/main" id="{19FEE010-4C3D-4B2B-A4A5-21E1E7C9F64C}"/>
              </a:ext>
            </a:extLst>
          </p:cNvPr>
          <p:cNvSpPr/>
          <p:nvPr/>
        </p:nvSpPr>
        <p:spPr>
          <a:xfrm>
            <a:off x="8649237" y="4413609"/>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6" name="Oval 55">
            <a:extLst>
              <a:ext uri="{FF2B5EF4-FFF2-40B4-BE49-F238E27FC236}">
                <a16:creationId xmlns:a16="http://schemas.microsoft.com/office/drawing/2014/main" id="{0CBF18A2-EF2B-45E3-BD1B-33B3D669EA68}"/>
              </a:ext>
            </a:extLst>
          </p:cNvPr>
          <p:cNvSpPr/>
          <p:nvPr/>
        </p:nvSpPr>
        <p:spPr>
          <a:xfrm>
            <a:off x="8992551" y="465644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7" name="Oval 56">
            <a:extLst>
              <a:ext uri="{FF2B5EF4-FFF2-40B4-BE49-F238E27FC236}">
                <a16:creationId xmlns:a16="http://schemas.microsoft.com/office/drawing/2014/main" id="{AF307618-BBEB-493B-B54A-8842E576F347}"/>
              </a:ext>
            </a:extLst>
          </p:cNvPr>
          <p:cNvSpPr/>
          <p:nvPr/>
        </p:nvSpPr>
        <p:spPr>
          <a:xfrm>
            <a:off x="5001832" y="4512346"/>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8" name="Oval 57">
            <a:extLst>
              <a:ext uri="{FF2B5EF4-FFF2-40B4-BE49-F238E27FC236}">
                <a16:creationId xmlns:a16="http://schemas.microsoft.com/office/drawing/2014/main" id="{7EFBC394-C5F1-413E-B47D-29D213D39C75}"/>
              </a:ext>
            </a:extLst>
          </p:cNvPr>
          <p:cNvSpPr/>
          <p:nvPr/>
        </p:nvSpPr>
        <p:spPr>
          <a:xfrm>
            <a:off x="5345146" y="4755178"/>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9" name="Oval 58">
            <a:extLst>
              <a:ext uri="{FF2B5EF4-FFF2-40B4-BE49-F238E27FC236}">
                <a16:creationId xmlns:a16="http://schemas.microsoft.com/office/drawing/2014/main" id="{9B94DF57-D341-4987-80DD-04FEB9B35E4B}"/>
              </a:ext>
            </a:extLst>
          </p:cNvPr>
          <p:cNvSpPr/>
          <p:nvPr/>
        </p:nvSpPr>
        <p:spPr>
          <a:xfrm>
            <a:off x="2562617" y="5022162"/>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3" name="Oval 62">
            <a:extLst>
              <a:ext uri="{FF2B5EF4-FFF2-40B4-BE49-F238E27FC236}">
                <a16:creationId xmlns:a16="http://schemas.microsoft.com/office/drawing/2014/main" id="{BD2FE7FD-098D-4F87-B9E6-3D90C8EF49AA}"/>
              </a:ext>
            </a:extLst>
          </p:cNvPr>
          <p:cNvSpPr/>
          <p:nvPr/>
        </p:nvSpPr>
        <p:spPr>
          <a:xfrm>
            <a:off x="10989345" y="4630634"/>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4" name="Oval 63">
            <a:extLst>
              <a:ext uri="{FF2B5EF4-FFF2-40B4-BE49-F238E27FC236}">
                <a16:creationId xmlns:a16="http://schemas.microsoft.com/office/drawing/2014/main" id="{49A34D66-26A3-4DA6-B9E4-5CE959900954}"/>
              </a:ext>
            </a:extLst>
          </p:cNvPr>
          <p:cNvSpPr/>
          <p:nvPr/>
        </p:nvSpPr>
        <p:spPr>
          <a:xfrm>
            <a:off x="11332659" y="4873466"/>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7" name="Oval 66">
            <a:extLst>
              <a:ext uri="{FF2B5EF4-FFF2-40B4-BE49-F238E27FC236}">
                <a16:creationId xmlns:a16="http://schemas.microsoft.com/office/drawing/2014/main" id="{376610B6-3B6F-498E-979E-03BF13E70203}"/>
              </a:ext>
            </a:extLst>
          </p:cNvPr>
          <p:cNvSpPr/>
          <p:nvPr/>
        </p:nvSpPr>
        <p:spPr>
          <a:xfrm>
            <a:off x="3043808" y="4507289"/>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8" name="Oval 67">
            <a:extLst>
              <a:ext uri="{FF2B5EF4-FFF2-40B4-BE49-F238E27FC236}">
                <a16:creationId xmlns:a16="http://schemas.microsoft.com/office/drawing/2014/main" id="{BF1C7BB9-BDBB-4A1B-81B3-A7983F0EADE2}"/>
              </a:ext>
            </a:extLst>
          </p:cNvPr>
          <p:cNvSpPr/>
          <p:nvPr/>
        </p:nvSpPr>
        <p:spPr>
          <a:xfrm>
            <a:off x="3738810" y="475012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9" name="Oval 68">
            <a:extLst>
              <a:ext uri="{FF2B5EF4-FFF2-40B4-BE49-F238E27FC236}">
                <a16:creationId xmlns:a16="http://schemas.microsoft.com/office/drawing/2014/main" id="{21E2F0BC-59CF-4358-A745-73E274C2B43F}"/>
              </a:ext>
            </a:extLst>
          </p:cNvPr>
          <p:cNvSpPr/>
          <p:nvPr/>
        </p:nvSpPr>
        <p:spPr>
          <a:xfrm>
            <a:off x="3388252" y="5021568"/>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0" name="Oval 69">
            <a:extLst>
              <a:ext uri="{FF2B5EF4-FFF2-40B4-BE49-F238E27FC236}">
                <a16:creationId xmlns:a16="http://schemas.microsoft.com/office/drawing/2014/main" id="{2775CB08-E35A-42B8-8166-3166CD3B424C}"/>
              </a:ext>
            </a:extLst>
          </p:cNvPr>
          <p:cNvSpPr/>
          <p:nvPr/>
        </p:nvSpPr>
        <p:spPr>
          <a:xfrm>
            <a:off x="5345146" y="503749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8" name="Oval 77">
            <a:extLst>
              <a:ext uri="{FF2B5EF4-FFF2-40B4-BE49-F238E27FC236}">
                <a16:creationId xmlns:a16="http://schemas.microsoft.com/office/drawing/2014/main" id="{12C1098C-2A6C-4AB3-82EF-9DB65FCCF1DD}"/>
              </a:ext>
            </a:extLst>
          </p:cNvPr>
          <p:cNvSpPr/>
          <p:nvPr/>
        </p:nvSpPr>
        <p:spPr>
          <a:xfrm>
            <a:off x="9714007" y="4879235"/>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9" name="Oval 78">
            <a:extLst>
              <a:ext uri="{FF2B5EF4-FFF2-40B4-BE49-F238E27FC236}">
                <a16:creationId xmlns:a16="http://schemas.microsoft.com/office/drawing/2014/main" id="{F42B4A14-86B5-465D-814B-9259503CB181}"/>
              </a:ext>
            </a:extLst>
          </p:cNvPr>
          <p:cNvSpPr/>
          <p:nvPr/>
        </p:nvSpPr>
        <p:spPr>
          <a:xfrm>
            <a:off x="10292743" y="4369723"/>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3" name="Freeform 18">
            <a:extLst>
              <a:ext uri="{FF2B5EF4-FFF2-40B4-BE49-F238E27FC236}">
                <a16:creationId xmlns:a16="http://schemas.microsoft.com/office/drawing/2014/main" id="{764F304E-85C3-4C89-B2C4-3F670ACD4A88}"/>
              </a:ext>
            </a:extLst>
          </p:cNvPr>
          <p:cNvSpPr>
            <a:spLocks noChangeAspect="1" noEditPoints="1"/>
          </p:cNvSpPr>
          <p:nvPr/>
        </p:nvSpPr>
        <p:spPr bwMode="auto">
          <a:xfrm>
            <a:off x="3570489" y="4587757"/>
            <a:ext cx="538480" cy="539750"/>
          </a:xfrm>
          <a:custGeom>
            <a:avLst/>
            <a:gdLst>
              <a:gd name="T0" fmla="*/ 112 w 168"/>
              <a:gd name="T1" fmla="*/ 84 h 168"/>
              <a:gd name="T2" fmla="*/ 160 w 168"/>
              <a:gd name="T3" fmla="*/ 36 h 168"/>
              <a:gd name="T4" fmla="*/ 160 w 168"/>
              <a:gd name="T5" fmla="*/ 8 h 168"/>
              <a:gd name="T6" fmla="*/ 132 w 168"/>
              <a:gd name="T7" fmla="*/ 8 h 168"/>
              <a:gd name="T8" fmla="*/ 84 w 168"/>
              <a:gd name="T9" fmla="*/ 56 h 168"/>
              <a:gd name="T10" fmla="*/ 36 w 168"/>
              <a:gd name="T11" fmla="*/ 8 h 168"/>
              <a:gd name="T12" fmla="*/ 8 w 168"/>
              <a:gd name="T13" fmla="*/ 8 h 168"/>
              <a:gd name="T14" fmla="*/ 8 w 168"/>
              <a:gd name="T15" fmla="*/ 36 h 168"/>
              <a:gd name="T16" fmla="*/ 56 w 168"/>
              <a:gd name="T17" fmla="*/ 84 h 168"/>
              <a:gd name="T18" fmla="*/ 8 w 168"/>
              <a:gd name="T19" fmla="*/ 132 h 168"/>
              <a:gd name="T20" fmla="*/ 8 w 168"/>
              <a:gd name="T21" fmla="*/ 160 h 168"/>
              <a:gd name="T22" fmla="*/ 36 w 168"/>
              <a:gd name="T23" fmla="*/ 160 h 168"/>
              <a:gd name="T24" fmla="*/ 84 w 168"/>
              <a:gd name="T25" fmla="*/ 112 h 168"/>
              <a:gd name="T26" fmla="*/ 132 w 168"/>
              <a:gd name="T27" fmla="*/ 160 h 168"/>
              <a:gd name="T28" fmla="*/ 160 w 168"/>
              <a:gd name="T29" fmla="*/ 160 h 168"/>
              <a:gd name="T30" fmla="*/ 160 w 168"/>
              <a:gd name="T31" fmla="*/ 132 h 168"/>
              <a:gd name="T32" fmla="*/ 112 w 168"/>
              <a:gd name="T33" fmla="*/ 84 h 168"/>
              <a:gd name="T34" fmla="*/ 151 w 168"/>
              <a:gd name="T35" fmla="*/ 151 h 168"/>
              <a:gd name="T36" fmla="*/ 140 w 168"/>
              <a:gd name="T37" fmla="*/ 151 h 168"/>
              <a:gd name="T38" fmla="*/ 84 w 168"/>
              <a:gd name="T39" fmla="*/ 95 h 168"/>
              <a:gd name="T40" fmla="*/ 28 w 168"/>
              <a:gd name="T41" fmla="*/ 151 h 168"/>
              <a:gd name="T42" fmla="*/ 17 w 168"/>
              <a:gd name="T43" fmla="*/ 151 h 168"/>
              <a:gd name="T44" fmla="*/ 17 w 168"/>
              <a:gd name="T45" fmla="*/ 140 h 168"/>
              <a:gd name="T46" fmla="*/ 73 w 168"/>
              <a:gd name="T47" fmla="*/ 84 h 168"/>
              <a:gd name="T48" fmla="*/ 17 w 168"/>
              <a:gd name="T49" fmla="*/ 28 h 168"/>
              <a:gd name="T50" fmla="*/ 17 w 168"/>
              <a:gd name="T51" fmla="*/ 16 h 168"/>
              <a:gd name="T52" fmla="*/ 28 w 168"/>
              <a:gd name="T53" fmla="*/ 16 h 168"/>
              <a:gd name="T54" fmla="*/ 84 w 168"/>
              <a:gd name="T55" fmla="*/ 73 h 168"/>
              <a:gd name="T56" fmla="*/ 140 w 168"/>
              <a:gd name="T57" fmla="*/ 17 h 168"/>
              <a:gd name="T58" fmla="*/ 151 w 168"/>
              <a:gd name="T59" fmla="*/ 17 h 168"/>
              <a:gd name="T60" fmla="*/ 151 w 168"/>
              <a:gd name="T61" fmla="*/ 28 h 168"/>
              <a:gd name="T62" fmla="*/ 95 w 168"/>
              <a:gd name="T63" fmla="*/ 84 h 168"/>
              <a:gd name="T64" fmla="*/ 151 w 168"/>
              <a:gd name="T65" fmla="*/ 140 h 168"/>
              <a:gd name="T66" fmla="*/ 151 w 168"/>
              <a:gd name="T67" fmla="*/ 15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68">
                <a:moveTo>
                  <a:pt x="112" y="84"/>
                </a:moveTo>
                <a:cubicBezTo>
                  <a:pt x="160" y="36"/>
                  <a:pt x="160" y="36"/>
                  <a:pt x="160" y="36"/>
                </a:cubicBezTo>
                <a:cubicBezTo>
                  <a:pt x="168" y="29"/>
                  <a:pt x="168" y="16"/>
                  <a:pt x="160" y="8"/>
                </a:cubicBezTo>
                <a:cubicBezTo>
                  <a:pt x="152" y="0"/>
                  <a:pt x="139" y="0"/>
                  <a:pt x="132" y="8"/>
                </a:cubicBezTo>
                <a:cubicBezTo>
                  <a:pt x="84" y="56"/>
                  <a:pt x="84" y="56"/>
                  <a:pt x="84" y="56"/>
                </a:cubicBezTo>
                <a:cubicBezTo>
                  <a:pt x="36" y="8"/>
                  <a:pt x="36" y="8"/>
                  <a:pt x="36" y="8"/>
                </a:cubicBezTo>
                <a:cubicBezTo>
                  <a:pt x="29" y="0"/>
                  <a:pt x="16" y="0"/>
                  <a:pt x="8" y="8"/>
                </a:cubicBezTo>
                <a:cubicBezTo>
                  <a:pt x="0" y="16"/>
                  <a:pt x="0" y="28"/>
                  <a:pt x="8" y="36"/>
                </a:cubicBezTo>
                <a:cubicBezTo>
                  <a:pt x="56" y="84"/>
                  <a:pt x="56" y="84"/>
                  <a:pt x="56" y="84"/>
                </a:cubicBezTo>
                <a:cubicBezTo>
                  <a:pt x="8" y="132"/>
                  <a:pt x="8" y="132"/>
                  <a:pt x="8" y="132"/>
                </a:cubicBezTo>
                <a:cubicBezTo>
                  <a:pt x="0" y="139"/>
                  <a:pt x="0" y="152"/>
                  <a:pt x="8" y="160"/>
                </a:cubicBezTo>
                <a:cubicBezTo>
                  <a:pt x="16" y="168"/>
                  <a:pt x="29" y="168"/>
                  <a:pt x="36" y="160"/>
                </a:cubicBezTo>
                <a:cubicBezTo>
                  <a:pt x="84" y="112"/>
                  <a:pt x="84" y="112"/>
                  <a:pt x="84" y="112"/>
                </a:cubicBezTo>
                <a:cubicBezTo>
                  <a:pt x="132" y="160"/>
                  <a:pt x="132" y="160"/>
                  <a:pt x="132" y="160"/>
                </a:cubicBezTo>
                <a:cubicBezTo>
                  <a:pt x="139" y="168"/>
                  <a:pt x="152" y="168"/>
                  <a:pt x="160" y="160"/>
                </a:cubicBezTo>
                <a:cubicBezTo>
                  <a:pt x="168" y="152"/>
                  <a:pt x="168" y="139"/>
                  <a:pt x="160" y="132"/>
                </a:cubicBezTo>
                <a:lnTo>
                  <a:pt x="112" y="84"/>
                </a:lnTo>
                <a:close/>
                <a:moveTo>
                  <a:pt x="151" y="151"/>
                </a:moveTo>
                <a:cubicBezTo>
                  <a:pt x="148" y="154"/>
                  <a:pt x="143" y="154"/>
                  <a:pt x="140" y="151"/>
                </a:cubicBezTo>
                <a:cubicBezTo>
                  <a:pt x="84" y="95"/>
                  <a:pt x="84" y="95"/>
                  <a:pt x="84" y="95"/>
                </a:cubicBezTo>
                <a:cubicBezTo>
                  <a:pt x="28" y="151"/>
                  <a:pt x="28" y="151"/>
                  <a:pt x="28" y="151"/>
                </a:cubicBezTo>
                <a:cubicBezTo>
                  <a:pt x="25" y="154"/>
                  <a:pt x="20" y="154"/>
                  <a:pt x="17" y="151"/>
                </a:cubicBezTo>
                <a:cubicBezTo>
                  <a:pt x="14" y="148"/>
                  <a:pt x="14" y="143"/>
                  <a:pt x="17" y="140"/>
                </a:cubicBezTo>
                <a:cubicBezTo>
                  <a:pt x="73" y="84"/>
                  <a:pt x="73" y="84"/>
                  <a:pt x="73" y="84"/>
                </a:cubicBezTo>
                <a:cubicBezTo>
                  <a:pt x="17" y="28"/>
                  <a:pt x="17" y="28"/>
                  <a:pt x="17" y="28"/>
                </a:cubicBezTo>
                <a:cubicBezTo>
                  <a:pt x="13" y="25"/>
                  <a:pt x="13" y="20"/>
                  <a:pt x="17" y="16"/>
                </a:cubicBezTo>
                <a:cubicBezTo>
                  <a:pt x="20" y="13"/>
                  <a:pt x="25" y="13"/>
                  <a:pt x="28" y="16"/>
                </a:cubicBezTo>
                <a:cubicBezTo>
                  <a:pt x="84" y="73"/>
                  <a:pt x="84" y="73"/>
                  <a:pt x="84" y="73"/>
                </a:cubicBezTo>
                <a:cubicBezTo>
                  <a:pt x="140" y="17"/>
                  <a:pt x="140" y="17"/>
                  <a:pt x="140" y="17"/>
                </a:cubicBezTo>
                <a:cubicBezTo>
                  <a:pt x="143" y="13"/>
                  <a:pt x="148" y="13"/>
                  <a:pt x="151" y="17"/>
                </a:cubicBezTo>
                <a:cubicBezTo>
                  <a:pt x="155" y="20"/>
                  <a:pt x="155" y="25"/>
                  <a:pt x="151" y="28"/>
                </a:cubicBezTo>
                <a:cubicBezTo>
                  <a:pt x="95" y="84"/>
                  <a:pt x="95" y="84"/>
                  <a:pt x="95" y="84"/>
                </a:cubicBezTo>
                <a:cubicBezTo>
                  <a:pt x="151" y="140"/>
                  <a:pt x="151" y="140"/>
                  <a:pt x="151" y="140"/>
                </a:cubicBezTo>
                <a:cubicBezTo>
                  <a:pt x="155" y="143"/>
                  <a:pt x="155" y="148"/>
                  <a:pt x="151" y="151"/>
                </a:cubicBezTo>
                <a:close/>
              </a:path>
            </a:pathLst>
          </a:custGeom>
          <a:solidFill>
            <a:srgbClr val="DB5A4B"/>
          </a:solidFill>
          <a:ln>
            <a:noFill/>
          </a:ln>
        </p:spPr>
        <p:txBody>
          <a:bodyPr vert="horz" wrap="square" lIns="91440" tIns="45720" rIns="91440" bIns="45720" numCol="1" anchor="t" anchorCtr="0" compatLnSpc="1">
            <a:prstTxWarp prst="textNoShape">
              <a:avLst/>
            </a:prstTxWarp>
          </a:bodyPr>
          <a:lstStyle/>
          <a:p>
            <a:endParaRPr lang="ca-ES"/>
          </a:p>
        </p:txBody>
      </p:sp>
      <p:sp>
        <p:nvSpPr>
          <p:cNvPr id="71" name="CaixaDeTexto 70">
            <a:extLst>
              <a:ext uri="{FF2B5EF4-FFF2-40B4-BE49-F238E27FC236}">
                <a16:creationId xmlns:a16="http://schemas.microsoft.com/office/drawing/2014/main" id="{3FBFA501-1D06-4C05-9B49-AA650B00D775}"/>
              </a:ext>
            </a:extLst>
          </p:cNvPr>
          <p:cNvSpPr txBox="1"/>
          <p:nvPr/>
        </p:nvSpPr>
        <p:spPr>
          <a:xfrm>
            <a:off x="3793266" y="3099553"/>
            <a:ext cx="3222376" cy="646331"/>
          </a:xfrm>
          <a:prstGeom prst="rect">
            <a:avLst/>
          </a:prstGeom>
          <a:solidFill>
            <a:schemeClr val="accent2">
              <a:lumMod val="20000"/>
              <a:lumOff val="80000"/>
            </a:schemeClr>
          </a:solidFill>
          <a:ln>
            <a:solidFill>
              <a:srgbClr val="F25E4F"/>
            </a:solidFill>
          </a:ln>
        </p:spPr>
        <p:txBody>
          <a:bodyPr wrap="square" rtlCol="0">
            <a:spAutoFit/>
          </a:bodyPr>
          <a:lstStyle/>
          <a:p>
            <a:pPr algn="just"/>
            <a:r>
              <a:rPr lang="ca-ES" dirty="0"/>
              <a:t>Falla </a:t>
            </a:r>
            <a:r>
              <a:rPr lang="ca-ES" dirty="0" err="1"/>
              <a:t>porque</a:t>
            </a:r>
            <a:r>
              <a:rPr lang="ca-ES" dirty="0"/>
              <a:t> el “2” no se </a:t>
            </a:r>
            <a:r>
              <a:rPr lang="ca-ES" dirty="0" err="1"/>
              <a:t>encuentra</a:t>
            </a:r>
            <a:r>
              <a:rPr lang="ca-ES" dirty="0"/>
              <a:t> a la </a:t>
            </a:r>
            <a:r>
              <a:rPr lang="ca-ES" dirty="0" err="1"/>
              <a:t>derecha</a:t>
            </a:r>
            <a:r>
              <a:rPr lang="ca-ES" dirty="0"/>
              <a:t> del “1”</a:t>
            </a:r>
          </a:p>
        </p:txBody>
      </p:sp>
      <p:sp>
        <p:nvSpPr>
          <p:cNvPr id="84" name="Seta: Para Baixo 83">
            <a:extLst>
              <a:ext uri="{FF2B5EF4-FFF2-40B4-BE49-F238E27FC236}">
                <a16:creationId xmlns:a16="http://schemas.microsoft.com/office/drawing/2014/main" id="{6A5E490D-3C30-4066-90C0-EEE33D78E44B}"/>
              </a:ext>
            </a:extLst>
          </p:cNvPr>
          <p:cNvSpPr/>
          <p:nvPr/>
        </p:nvSpPr>
        <p:spPr>
          <a:xfrm>
            <a:off x="5434560" y="3743132"/>
            <a:ext cx="940193" cy="641935"/>
          </a:xfrm>
          <a:prstGeom prst="downArrow">
            <a:avLst/>
          </a:prstGeom>
          <a:solidFill>
            <a:schemeClr val="accent2">
              <a:lumMod val="20000"/>
              <a:lumOff val="80000"/>
            </a:schemeClr>
          </a:solidFill>
          <a:l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5" name="Freeform 18">
            <a:extLst>
              <a:ext uri="{FF2B5EF4-FFF2-40B4-BE49-F238E27FC236}">
                <a16:creationId xmlns:a16="http://schemas.microsoft.com/office/drawing/2014/main" id="{17FA2294-9ED7-4832-9B5A-D2EE5C9EDEB6}"/>
              </a:ext>
            </a:extLst>
          </p:cNvPr>
          <p:cNvSpPr>
            <a:spLocks noChangeAspect="1" noEditPoints="1"/>
          </p:cNvSpPr>
          <p:nvPr/>
        </p:nvSpPr>
        <p:spPr bwMode="auto">
          <a:xfrm>
            <a:off x="5579861" y="4588100"/>
            <a:ext cx="538480" cy="539750"/>
          </a:xfrm>
          <a:custGeom>
            <a:avLst/>
            <a:gdLst>
              <a:gd name="T0" fmla="*/ 112 w 168"/>
              <a:gd name="T1" fmla="*/ 84 h 168"/>
              <a:gd name="T2" fmla="*/ 160 w 168"/>
              <a:gd name="T3" fmla="*/ 36 h 168"/>
              <a:gd name="T4" fmla="*/ 160 w 168"/>
              <a:gd name="T5" fmla="*/ 8 h 168"/>
              <a:gd name="T6" fmla="*/ 132 w 168"/>
              <a:gd name="T7" fmla="*/ 8 h 168"/>
              <a:gd name="T8" fmla="*/ 84 w 168"/>
              <a:gd name="T9" fmla="*/ 56 h 168"/>
              <a:gd name="T10" fmla="*/ 36 w 168"/>
              <a:gd name="T11" fmla="*/ 8 h 168"/>
              <a:gd name="T12" fmla="*/ 8 w 168"/>
              <a:gd name="T13" fmla="*/ 8 h 168"/>
              <a:gd name="T14" fmla="*/ 8 w 168"/>
              <a:gd name="T15" fmla="*/ 36 h 168"/>
              <a:gd name="T16" fmla="*/ 56 w 168"/>
              <a:gd name="T17" fmla="*/ 84 h 168"/>
              <a:gd name="T18" fmla="*/ 8 w 168"/>
              <a:gd name="T19" fmla="*/ 132 h 168"/>
              <a:gd name="T20" fmla="*/ 8 w 168"/>
              <a:gd name="T21" fmla="*/ 160 h 168"/>
              <a:gd name="T22" fmla="*/ 36 w 168"/>
              <a:gd name="T23" fmla="*/ 160 h 168"/>
              <a:gd name="T24" fmla="*/ 84 w 168"/>
              <a:gd name="T25" fmla="*/ 112 h 168"/>
              <a:gd name="T26" fmla="*/ 132 w 168"/>
              <a:gd name="T27" fmla="*/ 160 h 168"/>
              <a:gd name="T28" fmla="*/ 160 w 168"/>
              <a:gd name="T29" fmla="*/ 160 h 168"/>
              <a:gd name="T30" fmla="*/ 160 w 168"/>
              <a:gd name="T31" fmla="*/ 132 h 168"/>
              <a:gd name="T32" fmla="*/ 112 w 168"/>
              <a:gd name="T33" fmla="*/ 84 h 168"/>
              <a:gd name="T34" fmla="*/ 151 w 168"/>
              <a:gd name="T35" fmla="*/ 151 h 168"/>
              <a:gd name="T36" fmla="*/ 140 w 168"/>
              <a:gd name="T37" fmla="*/ 151 h 168"/>
              <a:gd name="T38" fmla="*/ 84 w 168"/>
              <a:gd name="T39" fmla="*/ 95 h 168"/>
              <a:gd name="T40" fmla="*/ 28 w 168"/>
              <a:gd name="T41" fmla="*/ 151 h 168"/>
              <a:gd name="T42" fmla="*/ 17 w 168"/>
              <a:gd name="T43" fmla="*/ 151 h 168"/>
              <a:gd name="T44" fmla="*/ 17 w 168"/>
              <a:gd name="T45" fmla="*/ 140 h 168"/>
              <a:gd name="T46" fmla="*/ 73 w 168"/>
              <a:gd name="T47" fmla="*/ 84 h 168"/>
              <a:gd name="T48" fmla="*/ 17 w 168"/>
              <a:gd name="T49" fmla="*/ 28 h 168"/>
              <a:gd name="T50" fmla="*/ 17 w 168"/>
              <a:gd name="T51" fmla="*/ 16 h 168"/>
              <a:gd name="T52" fmla="*/ 28 w 168"/>
              <a:gd name="T53" fmla="*/ 16 h 168"/>
              <a:gd name="T54" fmla="*/ 84 w 168"/>
              <a:gd name="T55" fmla="*/ 73 h 168"/>
              <a:gd name="T56" fmla="*/ 140 w 168"/>
              <a:gd name="T57" fmla="*/ 17 h 168"/>
              <a:gd name="T58" fmla="*/ 151 w 168"/>
              <a:gd name="T59" fmla="*/ 17 h 168"/>
              <a:gd name="T60" fmla="*/ 151 w 168"/>
              <a:gd name="T61" fmla="*/ 28 h 168"/>
              <a:gd name="T62" fmla="*/ 95 w 168"/>
              <a:gd name="T63" fmla="*/ 84 h 168"/>
              <a:gd name="T64" fmla="*/ 151 w 168"/>
              <a:gd name="T65" fmla="*/ 140 h 168"/>
              <a:gd name="T66" fmla="*/ 151 w 168"/>
              <a:gd name="T67" fmla="*/ 15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68">
                <a:moveTo>
                  <a:pt x="112" y="84"/>
                </a:moveTo>
                <a:cubicBezTo>
                  <a:pt x="160" y="36"/>
                  <a:pt x="160" y="36"/>
                  <a:pt x="160" y="36"/>
                </a:cubicBezTo>
                <a:cubicBezTo>
                  <a:pt x="168" y="29"/>
                  <a:pt x="168" y="16"/>
                  <a:pt x="160" y="8"/>
                </a:cubicBezTo>
                <a:cubicBezTo>
                  <a:pt x="152" y="0"/>
                  <a:pt x="139" y="0"/>
                  <a:pt x="132" y="8"/>
                </a:cubicBezTo>
                <a:cubicBezTo>
                  <a:pt x="84" y="56"/>
                  <a:pt x="84" y="56"/>
                  <a:pt x="84" y="56"/>
                </a:cubicBezTo>
                <a:cubicBezTo>
                  <a:pt x="36" y="8"/>
                  <a:pt x="36" y="8"/>
                  <a:pt x="36" y="8"/>
                </a:cubicBezTo>
                <a:cubicBezTo>
                  <a:pt x="29" y="0"/>
                  <a:pt x="16" y="0"/>
                  <a:pt x="8" y="8"/>
                </a:cubicBezTo>
                <a:cubicBezTo>
                  <a:pt x="0" y="16"/>
                  <a:pt x="0" y="28"/>
                  <a:pt x="8" y="36"/>
                </a:cubicBezTo>
                <a:cubicBezTo>
                  <a:pt x="56" y="84"/>
                  <a:pt x="56" y="84"/>
                  <a:pt x="56" y="84"/>
                </a:cubicBezTo>
                <a:cubicBezTo>
                  <a:pt x="8" y="132"/>
                  <a:pt x="8" y="132"/>
                  <a:pt x="8" y="132"/>
                </a:cubicBezTo>
                <a:cubicBezTo>
                  <a:pt x="0" y="139"/>
                  <a:pt x="0" y="152"/>
                  <a:pt x="8" y="160"/>
                </a:cubicBezTo>
                <a:cubicBezTo>
                  <a:pt x="16" y="168"/>
                  <a:pt x="29" y="168"/>
                  <a:pt x="36" y="160"/>
                </a:cubicBezTo>
                <a:cubicBezTo>
                  <a:pt x="84" y="112"/>
                  <a:pt x="84" y="112"/>
                  <a:pt x="84" y="112"/>
                </a:cubicBezTo>
                <a:cubicBezTo>
                  <a:pt x="132" y="160"/>
                  <a:pt x="132" y="160"/>
                  <a:pt x="132" y="160"/>
                </a:cubicBezTo>
                <a:cubicBezTo>
                  <a:pt x="139" y="168"/>
                  <a:pt x="152" y="168"/>
                  <a:pt x="160" y="160"/>
                </a:cubicBezTo>
                <a:cubicBezTo>
                  <a:pt x="168" y="152"/>
                  <a:pt x="168" y="139"/>
                  <a:pt x="160" y="132"/>
                </a:cubicBezTo>
                <a:lnTo>
                  <a:pt x="112" y="84"/>
                </a:lnTo>
                <a:close/>
                <a:moveTo>
                  <a:pt x="151" y="151"/>
                </a:moveTo>
                <a:cubicBezTo>
                  <a:pt x="148" y="154"/>
                  <a:pt x="143" y="154"/>
                  <a:pt x="140" y="151"/>
                </a:cubicBezTo>
                <a:cubicBezTo>
                  <a:pt x="84" y="95"/>
                  <a:pt x="84" y="95"/>
                  <a:pt x="84" y="95"/>
                </a:cubicBezTo>
                <a:cubicBezTo>
                  <a:pt x="28" y="151"/>
                  <a:pt x="28" y="151"/>
                  <a:pt x="28" y="151"/>
                </a:cubicBezTo>
                <a:cubicBezTo>
                  <a:pt x="25" y="154"/>
                  <a:pt x="20" y="154"/>
                  <a:pt x="17" y="151"/>
                </a:cubicBezTo>
                <a:cubicBezTo>
                  <a:pt x="14" y="148"/>
                  <a:pt x="14" y="143"/>
                  <a:pt x="17" y="140"/>
                </a:cubicBezTo>
                <a:cubicBezTo>
                  <a:pt x="73" y="84"/>
                  <a:pt x="73" y="84"/>
                  <a:pt x="73" y="84"/>
                </a:cubicBezTo>
                <a:cubicBezTo>
                  <a:pt x="17" y="28"/>
                  <a:pt x="17" y="28"/>
                  <a:pt x="17" y="28"/>
                </a:cubicBezTo>
                <a:cubicBezTo>
                  <a:pt x="13" y="25"/>
                  <a:pt x="13" y="20"/>
                  <a:pt x="17" y="16"/>
                </a:cubicBezTo>
                <a:cubicBezTo>
                  <a:pt x="20" y="13"/>
                  <a:pt x="25" y="13"/>
                  <a:pt x="28" y="16"/>
                </a:cubicBezTo>
                <a:cubicBezTo>
                  <a:pt x="84" y="73"/>
                  <a:pt x="84" y="73"/>
                  <a:pt x="84" y="73"/>
                </a:cubicBezTo>
                <a:cubicBezTo>
                  <a:pt x="140" y="17"/>
                  <a:pt x="140" y="17"/>
                  <a:pt x="140" y="17"/>
                </a:cubicBezTo>
                <a:cubicBezTo>
                  <a:pt x="143" y="13"/>
                  <a:pt x="148" y="13"/>
                  <a:pt x="151" y="17"/>
                </a:cubicBezTo>
                <a:cubicBezTo>
                  <a:pt x="155" y="20"/>
                  <a:pt x="155" y="25"/>
                  <a:pt x="151" y="28"/>
                </a:cubicBezTo>
                <a:cubicBezTo>
                  <a:pt x="95" y="84"/>
                  <a:pt x="95" y="84"/>
                  <a:pt x="95" y="84"/>
                </a:cubicBezTo>
                <a:cubicBezTo>
                  <a:pt x="151" y="140"/>
                  <a:pt x="151" y="140"/>
                  <a:pt x="151" y="140"/>
                </a:cubicBezTo>
                <a:cubicBezTo>
                  <a:pt x="155" y="143"/>
                  <a:pt x="155" y="148"/>
                  <a:pt x="151" y="151"/>
                </a:cubicBezTo>
                <a:close/>
              </a:path>
            </a:pathLst>
          </a:custGeom>
          <a:solidFill>
            <a:srgbClr val="DB5A4B"/>
          </a:solidFill>
          <a:ln>
            <a:noFill/>
          </a:ln>
        </p:spPr>
        <p:txBody>
          <a:bodyPr vert="horz" wrap="square" lIns="91440" tIns="45720" rIns="91440" bIns="45720" numCol="1" anchor="t" anchorCtr="0" compatLnSpc="1">
            <a:prstTxWarp prst="textNoShape">
              <a:avLst/>
            </a:prstTxWarp>
          </a:bodyPr>
          <a:lstStyle/>
          <a:p>
            <a:endParaRPr lang="ca-ES"/>
          </a:p>
        </p:txBody>
      </p:sp>
      <p:sp>
        <p:nvSpPr>
          <p:cNvPr id="60" name="CaixaDeTexto 59">
            <a:extLst>
              <a:ext uri="{FF2B5EF4-FFF2-40B4-BE49-F238E27FC236}">
                <a16:creationId xmlns:a16="http://schemas.microsoft.com/office/drawing/2014/main" id="{5EC44C02-3126-4A88-9193-4B8FAE2B09E8}"/>
              </a:ext>
            </a:extLst>
          </p:cNvPr>
          <p:cNvSpPr txBox="1"/>
          <p:nvPr/>
        </p:nvSpPr>
        <p:spPr>
          <a:xfrm>
            <a:off x="8514504" y="3100422"/>
            <a:ext cx="3344707" cy="646331"/>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ca-ES" dirty="0"/>
              <a:t>¡</a:t>
            </a:r>
            <a:r>
              <a:rPr lang="ca-ES" dirty="0" err="1"/>
              <a:t>Todas</a:t>
            </a:r>
            <a:r>
              <a:rPr lang="ca-ES" dirty="0"/>
              <a:t> las </a:t>
            </a:r>
            <a:r>
              <a:rPr lang="ca-ES" dirty="0" err="1"/>
              <a:t>entradas</a:t>
            </a:r>
            <a:r>
              <a:rPr lang="ca-ES" dirty="0"/>
              <a:t> </a:t>
            </a:r>
            <a:r>
              <a:rPr lang="ca-ES" dirty="0" err="1"/>
              <a:t>principales</a:t>
            </a:r>
            <a:r>
              <a:rPr lang="ca-ES" dirty="0"/>
              <a:t> </a:t>
            </a:r>
            <a:r>
              <a:rPr lang="ca-ES" dirty="0" err="1"/>
              <a:t>verifican</a:t>
            </a:r>
            <a:r>
              <a:rPr lang="ca-ES" dirty="0"/>
              <a:t> la </a:t>
            </a:r>
            <a:r>
              <a:rPr lang="ca-ES" dirty="0" err="1"/>
              <a:t>segunda</a:t>
            </a:r>
            <a:r>
              <a:rPr lang="ca-ES" dirty="0"/>
              <a:t> </a:t>
            </a:r>
            <a:r>
              <a:rPr lang="ca-ES" dirty="0" err="1"/>
              <a:t>condición</a:t>
            </a:r>
            <a:r>
              <a:rPr lang="ca-ES" dirty="0"/>
              <a:t>!</a:t>
            </a:r>
          </a:p>
        </p:txBody>
      </p:sp>
      <p:sp>
        <p:nvSpPr>
          <p:cNvPr id="61" name="Seta: Para Baixo 60">
            <a:extLst>
              <a:ext uri="{FF2B5EF4-FFF2-40B4-BE49-F238E27FC236}">
                <a16:creationId xmlns:a16="http://schemas.microsoft.com/office/drawing/2014/main" id="{0D3A13C7-0B44-4F6B-ABB8-9FDF7E088624}"/>
              </a:ext>
            </a:extLst>
          </p:cNvPr>
          <p:cNvSpPr/>
          <p:nvPr/>
        </p:nvSpPr>
        <p:spPr>
          <a:xfrm>
            <a:off x="8872771" y="3744001"/>
            <a:ext cx="940193" cy="641935"/>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6" name="Freeform 23">
            <a:extLst>
              <a:ext uri="{FF2B5EF4-FFF2-40B4-BE49-F238E27FC236}">
                <a16:creationId xmlns:a16="http://schemas.microsoft.com/office/drawing/2014/main" id="{740BD6BF-551E-46AC-B4A1-CA6FEAF1F264}"/>
              </a:ext>
            </a:extLst>
          </p:cNvPr>
          <p:cNvSpPr>
            <a:spLocks noChangeAspect="1" noEditPoints="1"/>
          </p:cNvSpPr>
          <p:nvPr/>
        </p:nvSpPr>
        <p:spPr bwMode="auto">
          <a:xfrm>
            <a:off x="10652979" y="4584763"/>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ca-ES"/>
          </a:p>
        </p:txBody>
      </p:sp>
      <p:sp>
        <p:nvSpPr>
          <p:cNvPr id="87" name="Seta: Para Baixo 86">
            <a:extLst>
              <a:ext uri="{FF2B5EF4-FFF2-40B4-BE49-F238E27FC236}">
                <a16:creationId xmlns:a16="http://schemas.microsoft.com/office/drawing/2014/main" id="{52FB0DC7-AF4B-4929-84AE-223A8E0BF593}"/>
              </a:ext>
            </a:extLst>
          </p:cNvPr>
          <p:cNvSpPr/>
          <p:nvPr/>
        </p:nvSpPr>
        <p:spPr>
          <a:xfrm>
            <a:off x="10530563" y="3745226"/>
            <a:ext cx="940193" cy="641935"/>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9" name="Freeform 23">
            <a:extLst>
              <a:ext uri="{FF2B5EF4-FFF2-40B4-BE49-F238E27FC236}">
                <a16:creationId xmlns:a16="http://schemas.microsoft.com/office/drawing/2014/main" id="{56FB94A1-F1D2-407D-8398-A26C1768F0BE}"/>
              </a:ext>
            </a:extLst>
          </p:cNvPr>
          <p:cNvSpPr>
            <a:spLocks noChangeAspect="1" noEditPoints="1"/>
          </p:cNvSpPr>
          <p:nvPr/>
        </p:nvSpPr>
        <p:spPr bwMode="auto">
          <a:xfrm>
            <a:off x="8995523" y="4584763"/>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ca-ES"/>
          </a:p>
        </p:txBody>
      </p:sp>
      <p:sp>
        <p:nvSpPr>
          <p:cNvPr id="62" name="Retângulo 36">
            <a:extLst>
              <a:ext uri="{FF2B5EF4-FFF2-40B4-BE49-F238E27FC236}">
                <a16:creationId xmlns:a16="http://schemas.microsoft.com/office/drawing/2014/main" id="{CC319D26-E21E-4F68-9E8A-739D2B67DB7E}"/>
              </a:ext>
            </a:extLst>
          </p:cNvPr>
          <p:cNvSpPr/>
          <p:nvPr/>
        </p:nvSpPr>
        <p:spPr>
          <a:xfrm>
            <a:off x="2148856" y="5683160"/>
            <a:ext cx="9777070" cy="1056920"/>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5" name="Retângulo 37">
            <a:extLst>
              <a:ext uri="{FF2B5EF4-FFF2-40B4-BE49-F238E27FC236}">
                <a16:creationId xmlns:a16="http://schemas.microsoft.com/office/drawing/2014/main" id="{CB3D99CD-955F-4FB9-82F0-0FBD1132A9E4}"/>
              </a:ext>
            </a:extLst>
          </p:cNvPr>
          <p:cNvSpPr/>
          <p:nvPr/>
        </p:nvSpPr>
        <p:spPr>
          <a:xfrm>
            <a:off x="2237122" y="5706861"/>
            <a:ext cx="9459316" cy="769441"/>
          </a:xfrm>
          <a:prstGeom prst="rect">
            <a:avLst/>
          </a:prstGeom>
        </p:spPr>
        <p:txBody>
          <a:bodyPr wrap="square">
            <a:spAutoFit/>
          </a:bodyPr>
          <a:lstStyle/>
          <a:p>
            <a:pPr algn="just">
              <a:spcAft>
                <a:spcPts val="1200"/>
              </a:spcAft>
              <a:buClr>
                <a:srgbClr val="F25E4F"/>
              </a:buClr>
              <a:buSzPct val="120000"/>
            </a:pPr>
            <a:r>
              <a:rPr lang="ca-ES" sz="2400" b="1" dirty="0" err="1">
                <a:solidFill>
                  <a:srgbClr val="F25E4F"/>
                </a:solidFill>
              </a:rPr>
              <a:t>Observación</a:t>
            </a:r>
            <a:r>
              <a:rPr lang="ca-ES" sz="2400" b="1" dirty="0">
                <a:solidFill>
                  <a:srgbClr val="F25E4F"/>
                </a:solidFill>
              </a:rPr>
              <a:t> - </a:t>
            </a:r>
            <a:r>
              <a:rPr lang="ca-ES" sz="2000" dirty="0">
                <a:solidFill>
                  <a:sysClr val="windowText" lastClr="000000"/>
                </a:solidFill>
              </a:rPr>
              <a:t>Una fila </a:t>
            </a:r>
            <a:r>
              <a:rPr lang="ca-ES" sz="2000" b="1" dirty="0">
                <a:solidFill>
                  <a:sysClr val="windowText" lastClr="000000"/>
                </a:solidFill>
              </a:rPr>
              <a:t>distinta de cero</a:t>
            </a:r>
            <a:r>
              <a:rPr lang="ca-ES" sz="2000" dirty="0">
                <a:solidFill>
                  <a:sysClr val="windowText" lastClr="000000"/>
                </a:solidFill>
              </a:rPr>
              <a:t> significa una fila que </a:t>
            </a:r>
            <a:r>
              <a:rPr lang="ca-ES" sz="2000" i="1" u="sng" dirty="0" err="1">
                <a:solidFill>
                  <a:sysClr val="windowText" lastClr="000000"/>
                </a:solidFill>
              </a:rPr>
              <a:t>contiene</a:t>
            </a:r>
            <a:r>
              <a:rPr lang="ca-ES" sz="2000" i="1" u="sng" dirty="0">
                <a:solidFill>
                  <a:sysClr val="windowText" lastClr="000000"/>
                </a:solidFill>
              </a:rPr>
              <a:t> al </a:t>
            </a:r>
            <a:r>
              <a:rPr lang="ca-ES" sz="2000" i="1" u="sng" dirty="0" err="1">
                <a:solidFill>
                  <a:sysClr val="windowText" lastClr="000000"/>
                </a:solidFill>
              </a:rPr>
              <a:t>menos</a:t>
            </a:r>
            <a:r>
              <a:rPr lang="ca-ES" sz="2000" i="1" u="sng" dirty="0">
                <a:solidFill>
                  <a:sysClr val="windowText" lastClr="000000"/>
                </a:solidFill>
              </a:rPr>
              <a:t> una entrada distinta de cero</a:t>
            </a:r>
            <a:r>
              <a:rPr lang="ca-ES" sz="2000" dirty="0">
                <a:solidFill>
                  <a:sysClr val="windowText" lastClr="000000"/>
                </a:solidFill>
              </a:rPr>
              <a:t>; </a:t>
            </a:r>
            <a:endParaRPr lang="ca-ES" sz="2400" dirty="0">
              <a:solidFill>
                <a:sysClr val="windowText" lastClr="000000"/>
              </a:solidFill>
            </a:endParaRPr>
          </a:p>
        </p:txBody>
      </p:sp>
      <p:sp>
        <p:nvSpPr>
          <p:cNvPr id="82" name="Retângulo 38">
            <a:extLst>
              <a:ext uri="{FF2B5EF4-FFF2-40B4-BE49-F238E27FC236}">
                <a16:creationId xmlns:a16="http://schemas.microsoft.com/office/drawing/2014/main" id="{3D4EE7BD-2E04-4A84-8C94-BF4BF69317D1}"/>
              </a:ext>
            </a:extLst>
          </p:cNvPr>
          <p:cNvSpPr/>
          <p:nvPr/>
        </p:nvSpPr>
        <p:spPr>
          <a:xfrm>
            <a:off x="2230660" y="6315532"/>
            <a:ext cx="9777070" cy="400110"/>
          </a:xfrm>
          <a:prstGeom prst="rect">
            <a:avLst/>
          </a:prstGeom>
        </p:spPr>
        <p:txBody>
          <a:bodyPr wrap="square">
            <a:spAutoFit/>
          </a:bodyPr>
          <a:lstStyle/>
          <a:p>
            <a:pPr algn="just">
              <a:spcAft>
                <a:spcPts val="1200"/>
              </a:spcAft>
              <a:buClr>
                <a:srgbClr val="F25E4F"/>
              </a:buClr>
              <a:buSzPct val="120000"/>
            </a:pPr>
            <a:r>
              <a:rPr lang="ca-ES" sz="2000" dirty="0">
                <a:solidFill>
                  <a:sysClr val="windowText" lastClr="000000"/>
                </a:solidFill>
              </a:rPr>
              <a:t>La </a:t>
            </a:r>
            <a:r>
              <a:rPr lang="ca-ES" sz="2000" b="1" dirty="0">
                <a:solidFill>
                  <a:sysClr val="windowText" lastClr="000000"/>
                </a:solidFill>
              </a:rPr>
              <a:t>entrada principal</a:t>
            </a:r>
            <a:r>
              <a:rPr lang="it-IT" sz="2000" dirty="0">
                <a:solidFill>
                  <a:sysClr val="windowText" lastClr="000000"/>
                </a:solidFill>
              </a:rPr>
              <a:t> hace referencia a</a:t>
            </a:r>
            <a:r>
              <a:rPr lang="ca-ES" sz="2000" dirty="0">
                <a:solidFill>
                  <a:sysClr val="windowText" lastClr="000000"/>
                </a:solidFill>
              </a:rPr>
              <a:t> la </a:t>
            </a:r>
            <a:r>
              <a:rPr lang="ca-ES" sz="2000" u="sng" dirty="0">
                <a:solidFill>
                  <a:sysClr val="windowText" lastClr="000000"/>
                </a:solidFill>
              </a:rPr>
              <a:t>entrada </a:t>
            </a:r>
            <a:r>
              <a:rPr lang="ca-ES" sz="2000" i="1" u="sng" dirty="0">
                <a:solidFill>
                  <a:sysClr val="windowText" lastClr="000000"/>
                </a:solidFill>
              </a:rPr>
              <a:t>distinta de cero situada </a:t>
            </a:r>
            <a:r>
              <a:rPr lang="ca-ES" sz="2000" i="1" u="sng" dirty="0" err="1">
                <a:solidFill>
                  <a:sysClr val="windowText" lastClr="000000"/>
                </a:solidFill>
              </a:rPr>
              <a:t>más</a:t>
            </a:r>
            <a:r>
              <a:rPr lang="ca-ES" sz="2000" i="1" u="sng" dirty="0">
                <a:solidFill>
                  <a:sysClr val="windowText" lastClr="000000"/>
                </a:solidFill>
              </a:rPr>
              <a:t> a la </a:t>
            </a:r>
            <a:r>
              <a:rPr lang="ca-ES" sz="2000" i="1" u="sng" dirty="0" err="1">
                <a:solidFill>
                  <a:sysClr val="windowText" lastClr="000000"/>
                </a:solidFill>
              </a:rPr>
              <a:t>izquierda</a:t>
            </a:r>
            <a:r>
              <a:rPr lang="ca-ES" sz="2000" i="1" u="sng" dirty="0">
                <a:solidFill>
                  <a:sysClr val="windowText" lastClr="000000"/>
                </a:solidFill>
              </a:rPr>
              <a:t>.</a:t>
            </a:r>
            <a:endParaRPr lang="ca-ES" sz="2000" b="1" dirty="0">
              <a:solidFill>
                <a:sysClr val="windowText" lastClr="000000"/>
              </a:solidFill>
            </a:endParaRPr>
          </a:p>
        </p:txBody>
      </p:sp>
      <p:sp>
        <p:nvSpPr>
          <p:cNvPr id="88" name="Retângulo: Cantos Arredondados 17">
            <a:hlinkClick r:id="rId16" action="ppaction://hlinksldjump"/>
            <a:extLst>
              <a:ext uri="{FF2B5EF4-FFF2-40B4-BE49-F238E27FC236}">
                <a16:creationId xmlns:a16="http://schemas.microsoft.com/office/drawing/2014/main" id="{DDF04F96-398C-4CF4-8B03-C603E8F415FC}"/>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394879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4"/>
                                        </p:tgtEl>
                                      </p:cBhvr>
                                    </p:animEffect>
                                    <p:set>
                                      <p:cBhvr>
                                        <p:cTn id="10" dur="1" fill="hold">
                                          <p:stCondLst>
                                            <p:cond delay="499"/>
                                          </p:stCondLst>
                                        </p:cTn>
                                        <p:tgtEl>
                                          <p:spTgt spid="8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1000"/>
                                        <p:tgtEl>
                                          <p:spTgt spid="6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61"/>
                                        </p:tgtEl>
                                        <p:attrNameLst>
                                          <p:attrName>style.visibility</p:attrName>
                                        </p:attrNameLst>
                                      </p:cBhvr>
                                      <p:to>
                                        <p:strVal val="visible"/>
                                      </p:to>
                                    </p:set>
                                    <p:animEffect transition="in" filter="wipe(up)">
                                      <p:cBhvr>
                                        <p:cTn id="17" dur="1000"/>
                                        <p:tgtEl>
                                          <p:spTgt spid="61"/>
                                        </p:tgtEl>
                                      </p:cBhvr>
                                    </p:animEffect>
                                  </p:childTnLst>
                                </p:cTn>
                              </p:par>
                              <p:par>
                                <p:cTn id="18" presetID="22" presetClass="entr" presetSubtype="1" fill="hold" grpId="0" nodeType="withEffect">
                                  <p:stCondLst>
                                    <p:cond delay="500"/>
                                  </p:stCondLst>
                                  <p:childTnLst>
                                    <p:set>
                                      <p:cBhvr>
                                        <p:cTn id="19" dur="1" fill="hold">
                                          <p:stCondLst>
                                            <p:cond delay="0"/>
                                          </p:stCondLst>
                                        </p:cTn>
                                        <p:tgtEl>
                                          <p:spTgt spid="87"/>
                                        </p:tgtEl>
                                        <p:attrNameLst>
                                          <p:attrName>style.visibility</p:attrName>
                                        </p:attrNameLst>
                                      </p:cBhvr>
                                      <p:to>
                                        <p:strVal val="visible"/>
                                      </p:to>
                                    </p:set>
                                    <p:animEffect transition="in" filter="wipe(up)">
                                      <p:cBhvr>
                                        <p:cTn id="20" dur="1000"/>
                                        <p:tgtEl>
                                          <p:spTgt spid="8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4" grpId="0" animBg="1"/>
      <p:bldP spid="60" grpId="0" animBg="1"/>
      <p:bldP spid="61" grpId="0" animBg="1"/>
      <p:bldP spid="86" grpId="0" animBg="1"/>
      <p:bldP spid="87"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0" name="Retângulo: Cantos Arredondados 19">
            <a:extLst>
              <a:ext uri="{FF2B5EF4-FFF2-40B4-BE49-F238E27FC236}">
                <a16:creationId xmlns:a16="http://schemas.microsoft.com/office/drawing/2014/main" id="{3922C657-C0FF-43C3-BB3E-B22BDC47A36C}"/>
              </a:ext>
            </a:extLst>
          </p:cNvPr>
          <p:cNvSpPr/>
          <p:nvPr/>
        </p:nvSpPr>
        <p:spPr>
          <a:xfrm>
            <a:off x="2066293" y="305859"/>
            <a:ext cx="9859639" cy="2216277"/>
          </a:xfrm>
          <a:prstGeom prst="roundRect">
            <a:avLst>
              <a:gd name="adj" fmla="val 9957"/>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n-GB" sz="2400" dirty="0">
              <a:solidFill>
                <a:sysClr val="windowText" lastClr="000000"/>
              </a:solidFill>
            </a:endParaRPr>
          </a:p>
        </p:txBody>
      </p:sp>
      <p:sp>
        <p:nvSpPr>
          <p:cNvPr id="40" name="Retângulo: Cantos Arredondados 39">
            <a:extLst>
              <a:ext uri="{FF2B5EF4-FFF2-40B4-BE49-F238E27FC236}">
                <a16:creationId xmlns:a16="http://schemas.microsoft.com/office/drawing/2014/main" id="{0B276B0D-B5BE-45A4-83DD-A09BF16BD29E}"/>
              </a:ext>
            </a:extLst>
          </p:cNvPr>
          <p:cNvSpPr/>
          <p:nvPr/>
        </p:nvSpPr>
        <p:spPr>
          <a:xfrm>
            <a:off x="2066293" y="305859"/>
            <a:ext cx="9859639" cy="2682141"/>
          </a:xfrm>
          <a:prstGeom prst="roundRect">
            <a:avLst>
              <a:gd name="adj" fmla="val 8084"/>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en-GB" sz="2400" dirty="0">
              <a:solidFill>
                <a:sysClr val="windowText" lastClr="000000"/>
              </a:solidFill>
            </a:endParaRPr>
          </a:p>
        </p:txBody>
      </p:sp>
      <p:sp>
        <p:nvSpPr>
          <p:cNvPr id="80" name="Retângulo: Cantos Arredondados 79">
            <a:extLst>
              <a:ext uri="{FF2B5EF4-FFF2-40B4-BE49-F238E27FC236}">
                <a16:creationId xmlns:a16="http://schemas.microsoft.com/office/drawing/2014/main" id="{BD15A15B-DC14-4FB3-A86B-386065BC5459}"/>
              </a:ext>
            </a:extLst>
          </p:cNvPr>
          <p:cNvSpPr/>
          <p:nvPr/>
        </p:nvSpPr>
        <p:spPr>
          <a:xfrm>
            <a:off x="8872770" y="2065050"/>
            <a:ext cx="2823629" cy="274050"/>
          </a:xfrm>
          <a:prstGeom prst="roundRect">
            <a:avLst/>
          </a:prstGeom>
          <a:solidFill>
            <a:schemeClr val="accent2">
              <a:lumMod val="20000"/>
              <a:lumOff val="80000"/>
            </a:schemeClr>
          </a:solid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tângulo: Cantos Arredondados 80">
            <a:extLst>
              <a:ext uri="{FF2B5EF4-FFF2-40B4-BE49-F238E27FC236}">
                <a16:creationId xmlns:a16="http://schemas.microsoft.com/office/drawing/2014/main" id="{D76C3432-C2A2-4DC0-BACA-7C0E1F43627B}"/>
              </a:ext>
            </a:extLst>
          </p:cNvPr>
          <p:cNvSpPr/>
          <p:nvPr/>
        </p:nvSpPr>
        <p:spPr>
          <a:xfrm>
            <a:off x="2700345" y="2472080"/>
            <a:ext cx="7830218" cy="333201"/>
          </a:xfrm>
          <a:prstGeom prst="roundRect">
            <a:avLst/>
          </a:prstGeom>
          <a:solidFill>
            <a:schemeClr val="accent2">
              <a:lumMod val="20000"/>
              <a:lumOff val="80000"/>
            </a:schemeClr>
          </a:solidFill>
          <a:ln w="28575">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tângulo: Cantos Arredondados 53">
            <a:extLst>
              <a:ext uri="{FF2B5EF4-FFF2-40B4-BE49-F238E27FC236}">
                <a16:creationId xmlns:a16="http://schemas.microsoft.com/office/drawing/2014/main" id="{482613C5-11F3-4031-BA18-807A48BB5CA3}"/>
              </a:ext>
            </a:extLst>
          </p:cNvPr>
          <p:cNvSpPr/>
          <p:nvPr/>
        </p:nvSpPr>
        <p:spPr>
          <a:xfrm>
            <a:off x="2700346" y="2050061"/>
            <a:ext cx="4449962" cy="289039"/>
          </a:xfrm>
          <a:prstGeom prst="roundRect">
            <a:avLst/>
          </a:prstGeom>
          <a:solidFill>
            <a:schemeClr val="accent5">
              <a:lumMod val="20000"/>
              <a:lumOff val="80000"/>
            </a:schemeClr>
          </a:solid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tângulo 65">
            <a:extLst>
              <a:ext uri="{FF2B5EF4-FFF2-40B4-BE49-F238E27FC236}">
                <a16:creationId xmlns:a16="http://schemas.microsoft.com/office/drawing/2014/main" id="{9C0707D6-2829-4E5A-8156-FC906E23F982}"/>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2" name="Retângulo 71">
            <a:extLst>
              <a:ext uri="{FF2B5EF4-FFF2-40B4-BE49-F238E27FC236}">
                <a16:creationId xmlns:a16="http://schemas.microsoft.com/office/drawing/2014/main" id="{8E476C9B-1E2D-427B-B547-CB50A82F8EBB}"/>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73" name="Imagem 72">
            <a:extLst>
              <a:ext uri="{FF2B5EF4-FFF2-40B4-BE49-F238E27FC236}">
                <a16:creationId xmlns:a16="http://schemas.microsoft.com/office/drawing/2014/main" id="{29D4F2D0-CD81-481B-9891-2A60DD0994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74" name="Conexão reta 73">
            <a:extLst>
              <a:ext uri="{FF2B5EF4-FFF2-40B4-BE49-F238E27FC236}">
                <a16:creationId xmlns:a16="http://schemas.microsoft.com/office/drawing/2014/main" id="{AE207ED5-0AD9-406C-BBC8-2601BA6CFB05}"/>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75" name="Conexão reta 74">
            <a:extLst>
              <a:ext uri="{FF2B5EF4-FFF2-40B4-BE49-F238E27FC236}">
                <a16:creationId xmlns:a16="http://schemas.microsoft.com/office/drawing/2014/main" id="{70563C38-5169-4617-9616-E22BF2C5439B}"/>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76" name="Retângulo: Cantos Arredondados 75">
            <a:hlinkClick r:id="rId4" action="ppaction://hlinksldjump"/>
            <a:extLst>
              <a:ext uri="{FF2B5EF4-FFF2-40B4-BE49-F238E27FC236}">
                <a16:creationId xmlns:a16="http://schemas.microsoft.com/office/drawing/2014/main" id="{E1366602-12C0-41CB-9EC1-3ADC612D6E4F}"/>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77" name="Retângulo 76">
            <a:extLst>
              <a:ext uri="{FF2B5EF4-FFF2-40B4-BE49-F238E27FC236}">
                <a16:creationId xmlns:a16="http://schemas.microsoft.com/office/drawing/2014/main" id="{B0B3D353-3315-4D82-B77C-726747C177AB}"/>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6" name="Retângulo: Cantos Arredondados 15">
            <a:hlinkClick r:id="rId5" action="ppaction://hlinksldjump"/>
            <a:extLst>
              <a:ext uri="{FF2B5EF4-FFF2-40B4-BE49-F238E27FC236}">
                <a16:creationId xmlns:a16="http://schemas.microsoft.com/office/drawing/2014/main" id="{5E515757-F294-45EF-A788-3F2374202FFF}"/>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7" name="Retângulo: Cantos Arredondados 16">
            <a:hlinkClick r:id="rId6" action="ppaction://hlinksldjump"/>
            <a:extLst>
              <a:ext uri="{FF2B5EF4-FFF2-40B4-BE49-F238E27FC236}">
                <a16:creationId xmlns:a16="http://schemas.microsoft.com/office/drawing/2014/main" id="{148BC01D-E08E-4339-9F5B-17566B975E9D}"/>
              </a:ext>
            </a:extLst>
          </p:cNvPr>
          <p:cNvSpPr/>
          <p:nvPr/>
        </p:nvSpPr>
        <p:spPr>
          <a:xfrm>
            <a:off x="36000" y="99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9" name="Retângulo: Cantos Arredondados 18">
            <a:hlinkClick r:id="rId7" action="ppaction://hlinksldjump"/>
            <a:extLst>
              <a:ext uri="{FF2B5EF4-FFF2-40B4-BE49-F238E27FC236}">
                <a16:creationId xmlns:a16="http://schemas.microsoft.com/office/drawing/2014/main" id="{AEDA9416-ADEF-4800-9E60-FC73AB3217BA}"/>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1" name="Retângulo 20">
            <a:extLst>
              <a:ext uri="{FF2B5EF4-FFF2-40B4-BE49-F238E27FC236}">
                <a16:creationId xmlns:a16="http://schemas.microsoft.com/office/drawing/2014/main" id="{EA5EF4B7-B424-4701-9C10-220020AD6E70}"/>
              </a:ext>
            </a:extLst>
          </p:cNvPr>
          <p:cNvSpPr/>
          <p:nvPr/>
        </p:nvSpPr>
        <p:spPr>
          <a:xfrm>
            <a:off x="2218173" y="299201"/>
            <a:ext cx="1476677" cy="461665"/>
          </a:xfrm>
          <a:prstGeom prst="rect">
            <a:avLst/>
          </a:prstGeom>
        </p:spPr>
        <p:txBody>
          <a:bodyPr wrap="square">
            <a:spAutoFit/>
          </a:bodyPr>
          <a:lstStyle/>
          <a:p>
            <a:pPr algn="just">
              <a:spcAft>
                <a:spcPts val="1200"/>
              </a:spcAft>
            </a:pPr>
            <a:r>
              <a:rPr lang="en-GB" sz="2400" b="1" u="sng" dirty="0" err="1">
                <a:solidFill>
                  <a:srgbClr val="F25E4F"/>
                </a:solidFill>
              </a:rPr>
              <a:t>Definición</a:t>
            </a:r>
            <a:r>
              <a:rPr lang="en-GB" sz="2400" b="1" dirty="0">
                <a:solidFill>
                  <a:srgbClr val="F25E4F"/>
                </a:solidFill>
              </a:rPr>
              <a:t> </a:t>
            </a:r>
          </a:p>
        </p:txBody>
      </p:sp>
      <p:sp>
        <p:nvSpPr>
          <p:cNvPr id="22" name="Retângulo 21">
            <a:extLst>
              <a:ext uri="{FF2B5EF4-FFF2-40B4-BE49-F238E27FC236}">
                <a16:creationId xmlns:a16="http://schemas.microsoft.com/office/drawing/2014/main" id="{A17D4582-E3DB-496C-A0DC-177194CD694C}"/>
              </a:ext>
            </a:extLst>
          </p:cNvPr>
          <p:cNvSpPr/>
          <p:nvPr/>
        </p:nvSpPr>
        <p:spPr>
          <a:xfrm>
            <a:off x="2226554" y="705462"/>
            <a:ext cx="9455397" cy="830997"/>
          </a:xfrm>
          <a:prstGeom prst="rect">
            <a:avLst/>
          </a:prstGeom>
        </p:spPr>
        <p:txBody>
          <a:bodyPr wrap="square">
            <a:spAutoFit/>
          </a:bodyPr>
          <a:lstStyle/>
          <a:p>
            <a:pPr algn="just">
              <a:spcAft>
                <a:spcPts val="1200"/>
              </a:spcAft>
            </a:pPr>
            <a:r>
              <a:rPr lang="ca-ES" sz="2400" dirty="0">
                <a:solidFill>
                  <a:sysClr val="windowText" lastClr="000000"/>
                </a:solidFill>
              </a:rPr>
              <a:t>Una </a:t>
            </a:r>
            <a:r>
              <a:rPr lang="ca-ES" sz="2400" dirty="0" err="1">
                <a:solidFill>
                  <a:sysClr val="windowText" lastClr="000000"/>
                </a:solidFill>
              </a:rPr>
              <a:t>matriz</a:t>
            </a:r>
            <a:r>
              <a:rPr lang="ca-ES" sz="2400" dirty="0">
                <a:solidFill>
                  <a:sysClr val="windowText" lastClr="000000"/>
                </a:solidFill>
              </a:rPr>
              <a:t> rectangular </a:t>
            </a:r>
            <a:r>
              <a:rPr lang="ca-ES" sz="2400" dirty="0" err="1">
                <a:solidFill>
                  <a:sysClr val="windowText" lastClr="000000"/>
                </a:solidFill>
              </a:rPr>
              <a:t>tiene</a:t>
            </a:r>
            <a:r>
              <a:rPr lang="ca-ES" sz="2400" dirty="0">
                <a:solidFill>
                  <a:sysClr val="windowText" lastClr="000000"/>
                </a:solidFill>
              </a:rPr>
              <a:t> </a:t>
            </a:r>
            <a:r>
              <a:rPr lang="ca-ES" sz="2400" b="1" dirty="0">
                <a:solidFill>
                  <a:sysClr val="windowText" lastClr="000000"/>
                </a:solidFill>
              </a:rPr>
              <a:t>forma escalonada </a:t>
            </a:r>
            <a:r>
              <a:rPr lang="ca-ES" sz="2400" dirty="0">
                <a:solidFill>
                  <a:sysClr val="windowText" lastClr="000000"/>
                </a:solidFill>
              </a:rPr>
              <a:t>(o </a:t>
            </a:r>
            <a:r>
              <a:rPr lang="ca-ES" sz="2400" b="1" dirty="0">
                <a:solidFill>
                  <a:sysClr val="windowText" lastClr="000000"/>
                </a:solidFill>
              </a:rPr>
              <a:t>escalonada por </a:t>
            </a:r>
            <a:r>
              <a:rPr lang="ca-ES" sz="2400" b="1" dirty="0" err="1">
                <a:solidFill>
                  <a:sysClr val="windowText" lastClr="000000"/>
                </a:solidFill>
              </a:rPr>
              <a:t>filas</a:t>
            </a:r>
            <a:r>
              <a:rPr lang="ca-ES" sz="2400" dirty="0">
                <a:solidFill>
                  <a:sysClr val="windowText" lastClr="000000"/>
                </a:solidFill>
              </a:rPr>
              <a:t>) si </a:t>
            </a:r>
            <a:r>
              <a:rPr lang="ca-ES" sz="2400" dirty="0" err="1">
                <a:solidFill>
                  <a:sysClr val="windowText" lastClr="000000"/>
                </a:solidFill>
              </a:rPr>
              <a:t>tiene</a:t>
            </a:r>
            <a:r>
              <a:rPr lang="ca-ES" sz="2400" dirty="0">
                <a:solidFill>
                  <a:sysClr val="windowText" lastClr="000000"/>
                </a:solidFill>
              </a:rPr>
              <a:t> las </a:t>
            </a:r>
            <a:r>
              <a:rPr lang="ca-ES" sz="2400" dirty="0" err="1">
                <a:solidFill>
                  <a:sysClr val="windowText" lastClr="000000"/>
                </a:solidFill>
              </a:rPr>
              <a:t>propiedades</a:t>
            </a:r>
            <a:r>
              <a:rPr lang="ca-ES" sz="2400" dirty="0">
                <a:solidFill>
                  <a:sysClr val="windowText" lastClr="000000"/>
                </a:solidFill>
              </a:rPr>
              <a:t> </a:t>
            </a:r>
            <a:r>
              <a:rPr lang="ca-ES" sz="2400" dirty="0" err="1">
                <a:solidFill>
                  <a:sysClr val="windowText" lastClr="000000"/>
                </a:solidFill>
              </a:rPr>
              <a:t>siguientes</a:t>
            </a:r>
            <a:r>
              <a:rPr lang="ca-ES" sz="2400" dirty="0">
                <a:solidFill>
                  <a:sysClr val="windowText" lastClr="000000"/>
                </a:solidFill>
              </a:rPr>
              <a:t>:</a:t>
            </a:r>
          </a:p>
        </p:txBody>
      </p:sp>
      <p:sp>
        <p:nvSpPr>
          <p:cNvPr id="23" name="Retângulo 22">
            <a:extLst>
              <a:ext uri="{FF2B5EF4-FFF2-40B4-BE49-F238E27FC236}">
                <a16:creationId xmlns:a16="http://schemas.microsoft.com/office/drawing/2014/main" id="{8EB5A526-EF16-4114-806A-8388211EA000}"/>
              </a:ext>
            </a:extLst>
          </p:cNvPr>
          <p:cNvSpPr/>
          <p:nvPr/>
        </p:nvSpPr>
        <p:spPr>
          <a:xfrm>
            <a:off x="2236763" y="1499980"/>
            <a:ext cx="9605449" cy="461665"/>
          </a:xfrm>
          <a:prstGeom prst="rect">
            <a:avLst/>
          </a:prstGeom>
        </p:spPr>
        <p:txBody>
          <a:bodyPr wrap="square">
            <a:spAutoFit/>
          </a:bodyPr>
          <a:lstStyle/>
          <a:p>
            <a:pPr marL="457200" indent="-457200" algn="just">
              <a:spcAft>
                <a:spcPts val="1200"/>
              </a:spcAft>
              <a:buClr>
                <a:srgbClr val="F25E4F"/>
              </a:buClr>
              <a:buSzPct val="100000"/>
              <a:buFont typeface="+mj-lt"/>
              <a:buAutoNum type="arabicPeriod"/>
            </a:pPr>
            <a:r>
              <a:rPr lang="ca-ES" sz="2400" b="1" dirty="0">
                <a:solidFill>
                  <a:sysClr val="windowText" lastClr="000000"/>
                </a:solidFill>
              </a:rPr>
              <a:t>Las </a:t>
            </a:r>
            <a:r>
              <a:rPr lang="ca-ES" sz="2400" b="1" dirty="0" err="1">
                <a:solidFill>
                  <a:sysClr val="windowText" lastClr="000000"/>
                </a:solidFill>
              </a:rPr>
              <a:t>filas</a:t>
            </a:r>
            <a:r>
              <a:rPr lang="ca-ES" sz="2400" b="1" dirty="0">
                <a:solidFill>
                  <a:sysClr val="windowText" lastClr="000000"/>
                </a:solidFill>
              </a:rPr>
              <a:t> </a:t>
            </a:r>
            <a:r>
              <a:rPr lang="ca-ES" sz="2400" b="1" dirty="0" err="1">
                <a:solidFill>
                  <a:sysClr val="windowText" lastClr="000000"/>
                </a:solidFill>
              </a:rPr>
              <a:t>distintas</a:t>
            </a:r>
            <a:r>
              <a:rPr lang="ca-ES" sz="2400" b="1" dirty="0">
                <a:solidFill>
                  <a:sysClr val="windowText" lastClr="000000"/>
                </a:solidFill>
              </a:rPr>
              <a:t> de cero </a:t>
            </a:r>
            <a:r>
              <a:rPr lang="ca-ES" sz="2400" b="1" dirty="0" err="1">
                <a:solidFill>
                  <a:sysClr val="windowText" lastClr="000000"/>
                </a:solidFill>
              </a:rPr>
              <a:t>están</a:t>
            </a:r>
            <a:r>
              <a:rPr lang="ca-ES" sz="2400" b="1" dirty="0">
                <a:solidFill>
                  <a:sysClr val="windowText" lastClr="000000"/>
                </a:solidFill>
              </a:rPr>
              <a:t> por encima de las </a:t>
            </a:r>
            <a:r>
              <a:rPr lang="ca-ES" sz="2400" b="1" dirty="0" err="1">
                <a:solidFill>
                  <a:sysClr val="windowText" lastClr="000000"/>
                </a:solidFill>
              </a:rPr>
              <a:t>filas</a:t>
            </a:r>
            <a:r>
              <a:rPr lang="ca-ES" sz="2400" b="1" dirty="0">
                <a:solidFill>
                  <a:sysClr val="windowText" lastClr="000000"/>
                </a:solidFill>
              </a:rPr>
              <a:t> con </a:t>
            </a:r>
            <a:r>
              <a:rPr lang="ca-ES" sz="2400" b="1" dirty="0" err="1">
                <a:solidFill>
                  <a:sysClr val="windowText" lastClr="000000"/>
                </a:solidFill>
              </a:rPr>
              <a:t>sólo</a:t>
            </a:r>
            <a:r>
              <a:rPr lang="ca-ES" sz="2400" b="1" dirty="0">
                <a:solidFill>
                  <a:sysClr val="windowText" lastClr="000000"/>
                </a:solidFill>
              </a:rPr>
              <a:t> ceros</a:t>
            </a:r>
            <a:r>
              <a:rPr lang="ca-ES" sz="2400" dirty="0">
                <a:solidFill>
                  <a:sysClr val="windowText" lastClr="000000"/>
                </a:solidFill>
              </a:rPr>
              <a:t>;</a:t>
            </a:r>
          </a:p>
        </p:txBody>
      </p:sp>
      <p:sp>
        <p:nvSpPr>
          <p:cNvPr id="24" name="Retângulo: Cantos Arredondados 23">
            <a:extLst>
              <a:ext uri="{FF2B5EF4-FFF2-40B4-BE49-F238E27FC236}">
                <a16:creationId xmlns:a16="http://schemas.microsoft.com/office/drawing/2014/main" id="{7C886EB9-98F1-49AE-92F9-7E29E8E34FAA}"/>
              </a:ext>
            </a:extLst>
          </p:cNvPr>
          <p:cNvSpPr/>
          <p:nvPr/>
        </p:nvSpPr>
        <p:spPr>
          <a:xfrm>
            <a:off x="2066293" y="3813201"/>
            <a:ext cx="9835419" cy="1725691"/>
          </a:xfrm>
          <a:prstGeom prst="roundRect">
            <a:avLst>
              <a:gd name="adj" fmla="val 7242"/>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tângulo 24">
            <a:extLst>
              <a:ext uri="{FF2B5EF4-FFF2-40B4-BE49-F238E27FC236}">
                <a16:creationId xmlns:a16="http://schemas.microsoft.com/office/drawing/2014/main" id="{0E7FBD48-FD2B-4B52-A1D9-86DC345FA4D0}"/>
              </a:ext>
            </a:extLst>
          </p:cNvPr>
          <p:cNvSpPr/>
          <p:nvPr/>
        </p:nvSpPr>
        <p:spPr>
          <a:xfrm>
            <a:off x="2210088" y="3935272"/>
            <a:ext cx="1348446" cy="461665"/>
          </a:xfrm>
          <a:prstGeom prst="rect">
            <a:avLst/>
          </a:prstGeom>
        </p:spPr>
        <p:txBody>
          <a:bodyPr wrap="none">
            <a:spAutoFit/>
          </a:bodyPr>
          <a:lstStyle/>
          <a:p>
            <a:pPr algn="just"/>
            <a:r>
              <a:rPr lang="en-GB" sz="2400" b="1" u="sng" dirty="0" err="1">
                <a:solidFill>
                  <a:srgbClr val="29A6FF"/>
                </a:solidFill>
              </a:rPr>
              <a:t>Ejemplos</a:t>
            </a:r>
            <a:endParaRPr lang="en-GB" sz="2400" b="1" u="sng" dirty="0">
              <a:solidFill>
                <a:srgbClr val="29A6FF"/>
              </a:solidFill>
            </a:endParaRPr>
          </a:p>
        </p:txBody>
      </p:sp>
      <p:sp>
        <p:nvSpPr>
          <p:cNvPr id="26" name="Retângulo 25">
            <a:extLst>
              <a:ext uri="{FF2B5EF4-FFF2-40B4-BE49-F238E27FC236}">
                <a16:creationId xmlns:a16="http://schemas.microsoft.com/office/drawing/2014/main" id="{39F25B3D-D4ED-4AC8-A746-3C045DFD8134}"/>
              </a:ext>
            </a:extLst>
          </p:cNvPr>
          <p:cNvSpPr/>
          <p:nvPr/>
        </p:nvSpPr>
        <p:spPr>
          <a:xfrm>
            <a:off x="3580974" y="3946027"/>
            <a:ext cx="8360230" cy="400110"/>
          </a:xfrm>
          <a:prstGeom prst="rect">
            <a:avLst/>
          </a:prstGeom>
        </p:spPr>
        <p:txBody>
          <a:bodyPr wrap="square">
            <a:spAutoFit/>
          </a:bodyPr>
          <a:lstStyle/>
          <a:p>
            <a:pPr algn="just">
              <a:spcAft>
                <a:spcPts val="1200"/>
              </a:spcAft>
            </a:pPr>
            <a:r>
              <a:rPr lang="ca-ES" sz="2000" dirty="0">
                <a:solidFill>
                  <a:sysClr val="windowText" lastClr="000000"/>
                </a:solidFill>
              </a:rPr>
              <a:t>¿</a:t>
            </a:r>
            <a:r>
              <a:rPr lang="ca-ES" sz="2000" dirty="0" err="1">
                <a:solidFill>
                  <a:sysClr val="windowText" lastClr="000000"/>
                </a:solidFill>
              </a:rPr>
              <a:t>Cuáles</a:t>
            </a:r>
            <a:r>
              <a:rPr lang="ca-ES" sz="2000" dirty="0">
                <a:solidFill>
                  <a:sysClr val="windowText" lastClr="000000"/>
                </a:solidFill>
              </a:rPr>
              <a:t> de las </a:t>
            </a:r>
            <a:r>
              <a:rPr lang="ca-ES" sz="2000" dirty="0" err="1">
                <a:solidFill>
                  <a:sysClr val="windowText" lastClr="000000"/>
                </a:solidFill>
              </a:rPr>
              <a:t>siguientes</a:t>
            </a:r>
            <a:r>
              <a:rPr lang="ca-ES" sz="2000" dirty="0">
                <a:solidFill>
                  <a:sysClr val="windowText" lastClr="000000"/>
                </a:solidFill>
              </a:rPr>
              <a:t> </a:t>
            </a:r>
            <a:r>
              <a:rPr lang="ca-ES" sz="2000" dirty="0" err="1">
                <a:solidFill>
                  <a:sysClr val="windowText" lastClr="000000"/>
                </a:solidFill>
              </a:rPr>
              <a:t>matrices</a:t>
            </a:r>
            <a:r>
              <a:rPr lang="ca-ES" sz="2000" dirty="0">
                <a:solidFill>
                  <a:sysClr val="windowText" lastClr="000000"/>
                </a:solidFill>
              </a:rPr>
              <a:t> </a:t>
            </a:r>
            <a:r>
              <a:rPr lang="ca-ES" sz="2000" dirty="0" err="1">
                <a:solidFill>
                  <a:sysClr val="windowText" lastClr="000000"/>
                </a:solidFill>
              </a:rPr>
              <a:t>cumplen</a:t>
            </a:r>
            <a:r>
              <a:rPr lang="ca-ES" sz="2000" dirty="0">
                <a:solidFill>
                  <a:sysClr val="windowText" lastClr="000000"/>
                </a:solidFill>
              </a:rPr>
              <a:t> la </a:t>
            </a:r>
            <a:r>
              <a:rPr lang="ca-ES" sz="2000" dirty="0" err="1">
                <a:solidFill>
                  <a:sysClr val="windowText" lastClr="000000"/>
                </a:solidFill>
              </a:rPr>
              <a:t>propiedad</a:t>
            </a:r>
            <a:r>
              <a:rPr lang="ca-ES" sz="2000" dirty="0">
                <a:solidFill>
                  <a:sysClr val="windowText" lastClr="000000"/>
                </a:solidFill>
              </a:rPr>
              <a:t> 2?</a:t>
            </a:r>
          </a:p>
        </p:txBody>
      </p:sp>
      <p:pic>
        <p:nvPicPr>
          <p:cNvPr id="33" name="Imagem 32">
            <a:extLst>
              <a:ext uri="{FF2B5EF4-FFF2-40B4-BE49-F238E27FC236}">
                <a16:creationId xmlns:a16="http://schemas.microsoft.com/office/drawing/2014/main" id="{AA034AC1-9D82-4D56-A7E9-46D670EE83C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mc:AlternateContent xmlns:mc="http://schemas.openxmlformats.org/markup-compatibility/2006" xmlns:a14="http://schemas.microsoft.com/office/drawing/2010/main">
        <mc:Choice Requires="a14">
          <p:sp>
            <p:nvSpPr>
              <p:cNvPr id="34" name="Retângulo 33">
                <a:extLst>
                  <a:ext uri="{FF2B5EF4-FFF2-40B4-BE49-F238E27FC236}">
                    <a16:creationId xmlns:a16="http://schemas.microsoft.com/office/drawing/2014/main" id="{7ADC3FBD-C58B-468E-A7A9-99FB8D3EF3D1}"/>
                  </a:ext>
                </a:extLst>
              </p:cNvPr>
              <p:cNvSpPr/>
              <p:nvPr/>
            </p:nvSpPr>
            <p:spPr>
              <a:xfrm>
                <a:off x="6756780" y="4327927"/>
                <a:ext cx="1781577"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pt-PT" i="1" smtClean="0">
                              <a:solidFill>
                                <a:schemeClr val="accent2">
                                  <a:lumMod val="20000"/>
                                  <a:lumOff val="80000"/>
                                </a:schemeClr>
                              </a:solidFill>
                              <a:latin typeface="Cambria Math" panose="02040503050406030204" pitchFamily="18" charset="0"/>
                            </a:rPr>
                          </m:ctrlPr>
                        </m:dPr>
                        <m:e>
                          <m:m>
                            <m:mPr>
                              <m:mcs>
                                <m:mc>
                                  <m:mcPr>
                                    <m:count m:val="2"/>
                                    <m:mcJc m:val="center"/>
                                  </m:mcPr>
                                </m:mc>
                              </m:mcs>
                              <m:ctrlPr>
                                <a:rPr lang="pt-PT" i="1">
                                  <a:solidFill>
                                    <a:schemeClr val="accent2">
                                      <a:lumMod val="20000"/>
                                      <a:lumOff val="80000"/>
                                    </a:schemeClr>
                                  </a:solidFill>
                                  <a:latin typeface="Cambria Math" panose="02040503050406030204" pitchFamily="18" charset="0"/>
                                </a:rPr>
                              </m:ctrlPr>
                            </m:mPr>
                            <m:mr>
                              <m:e>
                                <m:m>
                                  <m:mPr>
                                    <m:mcs>
                                      <m:mc>
                                        <m:mcPr>
                                          <m:count m:val="2"/>
                                          <m:mcJc m:val="center"/>
                                        </m:mcPr>
                                      </m:mc>
                                    </m:mcs>
                                    <m:ctrlPr>
                                      <a:rPr lang="pt-PT" i="1">
                                        <a:solidFill>
                                          <a:schemeClr val="accent2">
                                            <a:lumMod val="20000"/>
                                            <a:lumOff val="80000"/>
                                          </a:schemeClr>
                                        </a:solidFill>
                                        <a:latin typeface="Cambria Math" panose="02040503050406030204" pitchFamily="18" charset="0"/>
                                      </a:rPr>
                                    </m:ctrlPr>
                                  </m:mPr>
                                  <m:mr>
                                    <m:e>
                                      <m:r>
                                        <m:rPr>
                                          <m:brk m:alnAt="7"/>
                                        </m:rPr>
                                        <a:rPr lang="pt-PT" i="1">
                                          <a:solidFill>
                                            <a:schemeClr val="accent2">
                                              <a:lumMod val="20000"/>
                                              <a:lumOff val="80000"/>
                                            </a:schemeClr>
                                          </a:solidFill>
                                          <a:latin typeface="Cambria Math" panose="02040503050406030204" pitchFamily="18" charset="0"/>
                                        </a:rPr>
                                        <m:t>2</m:t>
                                      </m:r>
                                    </m:e>
                                    <m:e>
                                      <m:r>
                                        <a:rPr lang="pt-PT" i="1">
                                          <a:solidFill>
                                            <a:schemeClr val="accent2">
                                              <a:lumMod val="20000"/>
                                              <a:lumOff val="80000"/>
                                            </a:schemeClr>
                                          </a:solidFill>
                                          <a:latin typeface="Cambria Math" panose="02040503050406030204" pitchFamily="18" charset="0"/>
                                        </a:rPr>
                                        <m:t>3</m:t>
                                      </m:r>
                                    </m:e>
                                  </m:mr>
                                  <m:mr>
                                    <m:e>
                                      <m:r>
                                        <a:rPr lang="pt-PT" i="1">
                                          <a:solidFill>
                                            <a:schemeClr val="accent2">
                                              <a:lumMod val="20000"/>
                                              <a:lumOff val="80000"/>
                                            </a:schemeClr>
                                          </a:solidFill>
                                          <a:latin typeface="Cambria Math" panose="02040503050406030204" pitchFamily="18" charset="0"/>
                                        </a:rPr>
                                        <m:t>0</m:t>
                                      </m:r>
                                    </m:e>
                                    <m:e>
                                      <m:r>
                                        <a:rPr lang="pt-PT" i="1">
                                          <a:solidFill>
                                            <a:schemeClr val="accent2">
                                              <a:lumMod val="20000"/>
                                              <a:lumOff val="80000"/>
                                            </a:schemeClr>
                                          </a:solidFill>
                                          <a:latin typeface="Cambria Math" panose="02040503050406030204" pitchFamily="18" charset="0"/>
                                        </a:rPr>
                                        <m:t>0</m:t>
                                      </m:r>
                                    </m:e>
                                  </m:mr>
                                </m:m>
                              </m:e>
                              <m:e>
                                <m:m>
                                  <m:mPr>
                                    <m:mcs>
                                      <m:mc>
                                        <m:mcPr>
                                          <m:count m:val="2"/>
                                          <m:mcJc m:val="center"/>
                                        </m:mcPr>
                                      </m:mc>
                                    </m:mcs>
                                    <m:ctrlPr>
                                      <a:rPr lang="pt-PT" i="1">
                                        <a:solidFill>
                                          <a:schemeClr val="accent2">
                                            <a:lumMod val="20000"/>
                                            <a:lumOff val="80000"/>
                                          </a:schemeClr>
                                        </a:solidFill>
                                        <a:latin typeface="Cambria Math" panose="02040503050406030204" pitchFamily="18" charset="0"/>
                                      </a:rPr>
                                    </m:ctrlPr>
                                  </m:mPr>
                                  <m:mr>
                                    <m:e>
                                      <m:r>
                                        <m:rPr>
                                          <m:brk m:alnAt="7"/>
                                        </m:rPr>
                                        <a:rPr lang="pt-PT" i="1">
                                          <a:solidFill>
                                            <a:schemeClr val="accent2">
                                              <a:lumMod val="20000"/>
                                              <a:lumOff val="80000"/>
                                            </a:schemeClr>
                                          </a:solidFill>
                                          <a:latin typeface="Cambria Math" panose="02040503050406030204" pitchFamily="18" charset="0"/>
                                        </a:rPr>
                                        <m:t>2</m:t>
                                      </m:r>
                                    </m:e>
                                    <m:e>
                                      <m:r>
                                        <a:rPr lang="pt-PT" i="1">
                                          <a:solidFill>
                                            <a:schemeClr val="accent2">
                                              <a:lumMod val="20000"/>
                                              <a:lumOff val="80000"/>
                                            </a:schemeClr>
                                          </a:solidFill>
                                          <a:latin typeface="Cambria Math" panose="02040503050406030204" pitchFamily="18" charset="0"/>
                                        </a:rPr>
                                        <m:t>1</m:t>
                                      </m:r>
                                    </m:e>
                                  </m:mr>
                                  <m:mr>
                                    <m:e>
                                      <m:r>
                                        <a:rPr lang="pt-PT" i="1">
                                          <a:solidFill>
                                            <a:schemeClr val="accent2">
                                              <a:lumMod val="20000"/>
                                              <a:lumOff val="80000"/>
                                            </a:schemeClr>
                                          </a:solidFill>
                                          <a:latin typeface="Cambria Math" panose="02040503050406030204" pitchFamily="18" charset="0"/>
                                        </a:rPr>
                                        <m:t>0</m:t>
                                      </m:r>
                                    </m:e>
                                    <m:e>
                                      <m:r>
                                        <a:rPr lang="pt-PT" i="1">
                                          <a:solidFill>
                                            <a:schemeClr val="accent2">
                                              <a:lumMod val="20000"/>
                                              <a:lumOff val="80000"/>
                                            </a:schemeClr>
                                          </a:solidFill>
                                          <a:latin typeface="Cambria Math" panose="02040503050406030204" pitchFamily="18" charset="0"/>
                                        </a:rPr>
                                        <m:t>0</m:t>
                                      </m:r>
                                    </m:e>
                                  </m:mr>
                                </m:m>
                              </m:e>
                            </m:mr>
                            <m:mr>
                              <m:e>
                                <m:m>
                                  <m:mPr>
                                    <m:mcs>
                                      <m:mc>
                                        <m:mcPr>
                                          <m:count m:val="2"/>
                                          <m:mcJc m:val="center"/>
                                        </m:mcPr>
                                      </m:mc>
                                    </m:mcs>
                                    <m:ctrlPr>
                                      <a:rPr lang="pt-PT" i="1">
                                        <a:solidFill>
                                          <a:schemeClr val="accent2">
                                            <a:lumMod val="20000"/>
                                            <a:lumOff val="80000"/>
                                          </a:schemeClr>
                                        </a:solidFill>
                                        <a:latin typeface="Cambria Math" panose="02040503050406030204" pitchFamily="18" charset="0"/>
                                      </a:rPr>
                                    </m:ctrlPr>
                                  </m:mPr>
                                  <m:mr>
                                    <m:e>
                                      <m:r>
                                        <m:rPr>
                                          <m:brk m:alnAt="7"/>
                                        </m:rPr>
                                        <a:rPr lang="pt-PT" i="1">
                                          <a:solidFill>
                                            <a:schemeClr val="accent2">
                                              <a:lumMod val="20000"/>
                                              <a:lumOff val="80000"/>
                                            </a:schemeClr>
                                          </a:solidFill>
                                          <a:latin typeface="Cambria Math" panose="02040503050406030204" pitchFamily="18" charset="0"/>
                                        </a:rPr>
                                        <m:t>0</m:t>
                                      </m:r>
                                    </m:e>
                                    <m:e>
                                      <m:r>
                                        <a:rPr lang="pt-PT" i="1">
                                          <a:solidFill>
                                            <a:schemeClr val="accent2">
                                              <a:lumMod val="20000"/>
                                              <a:lumOff val="80000"/>
                                            </a:schemeClr>
                                          </a:solidFill>
                                          <a:latin typeface="Cambria Math" panose="02040503050406030204" pitchFamily="18" charset="0"/>
                                        </a:rPr>
                                        <m:t>0</m:t>
                                      </m:r>
                                    </m:e>
                                  </m:mr>
                                  <m:mr>
                                    <m:e>
                                      <m:r>
                                        <a:rPr lang="pt-PT" i="1">
                                          <a:solidFill>
                                            <a:schemeClr val="accent2">
                                              <a:lumMod val="20000"/>
                                              <a:lumOff val="80000"/>
                                            </a:schemeClr>
                                          </a:solidFill>
                                          <a:latin typeface="Cambria Math" panose="02040503050406030204" pitchFamily="18" charset="0"/>
                                        </a:rPr>
                                        <m:t>0</m:t>
                                      </m:r>
                                    </m:e>
                                    <m:e>
                                      <m:r>
                                        <a:rPr lang="pt-PT" i="1">
                                          <a:solidFill>
                                            <a:schemeClr val="accent2">
                                              <a:lumMod val="20000"/>
                                              <a:lumOff val="80000"/>
                                            </a:schemeClr>
                                          </a:solidFill>
                                          <a:latin typeface="Cambria Math" panose="02040503050406030204" pitchFamily="18" charset="0"/>
                                        </a:rPr>
                                        <m:t>4</m:t>
                                      </m:r>
                                    </m:e>
                                  </m:mr>
                                </m:m>
                              </m:e>
                              <m:e>
                                <m:m>
                                  <m:mPr>
                                    <m:mcs>
                                      <m:mc>
                                        <m:mcPr>
                                          <m:count m:val="2"/>
                                          <m:mcJc m:val="center"/>
                                        </m:mcPr>
                                      </m:mc>
                                    </m:mcs>
                                    <m:ctrlPr>
                                      <a:rPr lang="pt-PT" i="1">
                                        <a:solidFill>
                                          <a:schemeClr val="accent2">
                                            <a:lumMod val="20000"/>
                                            <a:lumOff val="80000"/>
                                          </a:schemeClr>
                                        </a:solidFill>
                                        <a:latin typeface="Cambria Math" panose="02040503050406030204" pitchFamily="18" charset="0"/>
                                      </a:rPr>
                                    </m:ctrlPr>
                                  </m:mPr>
                                  <m:mr>
                                    <m:e>
                                      <m:r>
                                        <m:rPr>
                                          <m:brk m:alnAt="7"/>
                                        </m:rPr>
                                        <a:rPr lang="pt-PT" i="1">
                                          <a:solidFill>
                                            <a:schemeClr val="accent2">
                                              <a:lumMod val="20000"/>
                                              <a:lumOff val="80000"/>
                                            </a:schemeClr>
                                          </a:solidFill>
                                          <a:latin typeface="Cambria Math" panose="02040503050406030204" pitchFamily="18" charset="0"/>
                                        </a:rPr>
                                        <m:t>1</m:t>
                                      </m:r>
                                    </m:e>
                                    <m:e>
                                      <m:r>
                                        <a:rPr lang="pt-PT" b="0" i="1" smtClean="0">
                                          <a:solidFill>
                                            <a:schemeClr val="accent2">
                                              <a:lumMod val="20000"/>
                                              <a:lumOff val="80000"/>
                                            </a:schemeClr>
                                          </a:solidFill>
                                          <a:latin typeface="Cambria Math" panose="02040503050406030204" pitchFamily="18" charset="0"/>
                                        </a:rPr>
                                        <m:t>3</m:t>
                                      </m:r>
                                    </m:e>
                                  </m:mr>
                                  <m:mr>
                                    <m:e>
                                      <m:r>
                                        <a:rPr lang="pt-PT" i="1">
                                          <a:solidFill>
                                            <a:schemeClr val="accent2">
                                              <a:lumMod val="20000"/>
                                              <a:lumOff val="80000"/>
                                            </a:schemeClr>
                                          </a:solidFill>
                                          <a:latin typeface="Cambria Math" panose="02040503050406030204" pitchFamily="18" charset="0"/>
                                        </a:rPr>
                                        <m:t>0</m:t>
                                      </m:r>
                                    </m:e>
                                    <m:e>
                                      <m:r>
                                        <a:rPr lang="pt-PT" i="1">
                                          <a:solidFill>
                                            <a:schemeClr val="accent2">
                                              <a:lumMod val="20000"/>
                                              <a:lumOff val="80000"/>
                                            </a:schemeClr>
                                          </a:solidFill>
                                          <a:latin typeface="Cambria Math" panose="02040503050406030204" pitchFamily="18" charset="0"/>
                                        </a:rPr>
                                        <m:t>0</m:t>
                                      </m:r>
                                    </m:e>
                                  </m:mr>
                                </m:m>
                              </m:e>
                            </m:mr>
                          </m:m>
                        </m:e>
                      </m:d>
                    </m:oMath>
                  </m:oMathPara>
                </a14:m>
                <a:endParaRPr lang="en-GB" dirty="0">
                  <a:solidFill>
                    <a:schemeClr val="accent2">
                      <a:lumMod val="20000"/>
                      <a:lumOff val="80000"/>
                    </a:schemeClr>
                  </a:solidFill>
                </a:endParaRPr>
              </a:p>
            </p:txBody>
          </p:sp>
        </mc:Choice>
        <mc:Fallback xmlns="">
          <p:sp>
            <p:nvSpPr>
              <p:cNvPr id="34" name="Retângulo 33">
                <a:extLst>
                  <a:ext uri="{FF2B5EF4-FFF2-40B4-BE49-F238E27FC236}">
                    <a16:creationId xmlns:a16="http://schemas.microsoft.com/office/drawing/2014/main" id="{7ADC3FBD-C58B-468E-A7A9-99FB8D3EF3D1}"/>
                  </a:ext>
                </a:extLst>
              </p:cNvPr>
              <p:cNvSpPr>
                <a:spLocks noRot="1" noChangeAspect="1" noMove="1" noResize="1" noEditPoints="1" noAdjustHandles="1" noChangeArrowheads="1" noChangeShapeType="1" noTextEdit="1"/>
              </p:cNvSpPr>
              <p:nvPr/>
            </p:nvSpPr>
            <p:spPr>
              <a:xfrm>
                <a:off x="6756780" y="4327927"/>
                <a:ext cx="1781577" cy="1126975"/>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tângulo 34">
                <a:extLst>
                  <a:ext uri="{FF2B5EF4-FFF2-40B4-BE49-F238E27FC236}">
                    <a16:creationId xmlns:a16="http://schemas.microsoft.com/office/drawing/2014/main" id="{BFD97E48-6E68-4334-8784-6EEB61ED7FE8}"/>
                  </a:ext>
                </a:extLst>
              </p:cNvPr>
              <p:cNvSpPr/>
              <p:nvPr/>
            </p:nvSpPr>
            <p:spPr>
              <a:xfrm>
                <a:off x="2848424" y="4478963"/>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pt-PT" b="0" i="1" smtClean="0">
                              <a:solidFill>
                                <a:srgbClr val="0C2B8E"/>
                              </a:solidFill>
                              <a:latin typeface="Cambria Math" panose="02040503050406030204" pitchFamily="18" charset="0"/>
                            </a:rPr>
                          </m:ctrlPr>
                        </m:dPr>
                        <m:e>
                          <m:m>
                            <m:mPr>
                              <m:mcs>
                                <m:mc>
                                  <m:mcPr>
                                    <m:count m:val="3"/>
                                    <m:mcJc m:val="center"/>
                                  </m:mcPr>
                                </m:mc>
                              </m:mcs>
                              <m:ctrlPr>
                                <a:rPr lang="pt-PT" b="0" i="1" smtClean="0">
                                  <a:solidFill>
                                    <a:srgbClr val="0C2B8E"/>
                                  </a:solidFill>
                                  <a:latin typeface="Cambria Math" panose="02040503050406030204" pitchFamily="18" charset="0"/>
                                </a:rPr>
                              </m:ctrlPr>
                            </m:mPr>
                            <m:mr>
                              <m:e>
                                <m:m>
                                  <m:mPr>
                                    <m:mcs>
                                      <m:mc>
                                        <m:mcPr>
                                          <m:count m:val="2"/>
                                          <m:mcJc m:val="center"/>
                                        </m:mcPr>
                                      </m:mc>
                                    </m:mcs>
                                    <m:ctrlPr>
                                      <a:rPr lang="pt-PT" b="0" i="1" smtClean="0">
                                        <a:solidFill>
                                          <a:srgbClr val="0C2B8E"/>
                                        </a:solidFill>
                                        <a:latin typeface="Cambria Math" panose="02040503050406030204" pitchFamily="18" charset="0"/>
                                      </a:rPr>
                                    </m:ctrlPr>
                                  </m:mPr>
                                  <m:mr>
                                    <m:e>
                                      <m:r>
                                        <m:rPr>
                                          <m:brk m:alnAt="7"/>
                                        </m:rPr>
                                        <a:rPr lang="pt-PT" b="0" i="1" smtClean="0">
                                          <a:solidFill>
                                            <a:srgbClr val="0C2B8E"/>
                                          </a:solidFill>
                                          <a:latin typeface="Cambria Math" panose="02040503050406030204" pitchFamily="18" charset="0"/>
                                        </a:rPr>
                                        <m:t>4</m:t>
                                      </m:r>
                                    </m:e>
                                    <m:e>
                                      <m:r>
                                        <a:rPr lang="pt-PT" b="0" i="1" smtClean="0">
                                          <a:solidFill>
                                            <a:srgbClr val="0C2B8E"/>
                                          </a:solidFill>
                                          <a:latin typeface="Cambria Math" panose="02040503050406030204" pitchFamily="18" charset="0"/>
                                        </a:rPr>
                                        <m:t>2</m:t>
                                      </m:r>
                                    </m:e>
                                  </m:mr>
                                  <m:mr>
                                    <m:e>
                                      <m:r>
                                        <a:rPr lang="pt-PT" b="0" i="1" smtClean="0">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0</m:t>
                                      </m:r>
                                    </m:e>
                                  </m:mr>
                                  <m:mr>
                                    <m:e>
                                      <m:r>
                                        <a:rPr lang="pt-PT" b="0" i="1" smtClean="0">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1</m:t>
                                      </m:r>
                                    </m:e>
                                  </m:mr>
                                </m:m>
                              </m:e>
                              <m:e>
                                <m:m>
                                  <m:mPr>
                                    <m:mcs>
                                      <m:mc>
                                        <m:mcPr>
                                          <m:count m:val="2"/>
                                          <m:mcJc m:val="center"/>
                                        </m:mcPr>
                                      </m:mc>
                                    </m:mcs>
                                    <m:ctrlPr>
                                      <a:rPr lang="pt-PT" b="0" i="1" smtClean="0">
                                        <a:solidFill>
                                          <a:srgbClr val="0C2B8E"/>
                                        </a:solidFill>
                                        <a:latin typeface="Cambria Math" panose="02040503050406030204" pitchFamily="18" charset="0"/>
                                      </a:rPr>
                                    </m:ctrlPr>
                                  </m:mPr>
                                  <m:mr>
                                    <m:e>
                                      <m:r>
                                        <a:rPr lang="pt-PT" b="0" i="1" smtClean="0">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1</m:t>
                                      </m:r>
                                    </m:e>
                                  </m:mr>
                                  <m:mr>
                                    <m:e>
                                      <m:r>
                                        <a:rPr lang="pt-PT" b="0" i="1" smtClean="0">
                                          <a:solidFill>
                                            <a:srgbClr val="0C2B8E"/>
                                          </a:solidFill>
                                          <a:latin typeface="Cambria Math" panose="02040503050406030204" pitchFamily="18" charset="0"/>
                                        </a:rPr>
                                        <m:t>3</m:t>
                                      </m:r>
                                    </m:e>
                                    <m:e>
                                      <m:r>
                                        <a:rPr lang="pt-PT" b="0" i="1" smtClean="0">
                                          <a:solidFill>
                                            <a:srgbClr val="0C2B8E"/>
                                          </a:solidFill>
                                          <a:latin typeface="Cambria Math" panose="02040503050406030204" pitchFamily="18" charset="0"/>
                                        </a:rPr>
                                        <m:t>0</m:t>
                                      </m:r>
                                    </m:e>
                                  </m:mr>
                                  <m:mr>
                                    <m:e>
                                      <m:r>
                                        <a:rPr lang="pt-PT" b="0" i="1" smtClean="0">
                                          <a:solidFill>
                                            <a:srgbClr val="0C2B8E"/>
                                          </a:solidFill>
                                          <a:latin typeface="Cambria Math" panose="02040503050406030204" pitchFamily="18" charset="0"/>
                                        </a:rPr>
                                        <m:t>1</m:t>
                                      </m:r>
                                    </m:e>
                                    <m:e>
                                      <m:r>
                                        <a:rPr lang="pt-PT" b="0" i="1" smtClean="0">
                                          <a:solidFill>
                                            <a:srgbClr val="0C2B8E"/>
                                          </a:solidFill>
                                          <a:latin typeface="Cambria Math" panose="02040503050406030204" pitchFamily="18" charset="0"/>
                                        </a:rPr>
                                        <m:t>2</m:t>
                                      </m:r>
                                    </m:e>
                                  </m:mr>
                                </m:m>
                              </m:e>
                              <m:e>
                                <m:m>
                                  <m:mPr>
                                    <m:mcs>
                                      <m:mc>
                                        <m:mcPr>
                                          <m:count m:val="1"/>
                                          <m:mcJc m:val="center"/>
                                        </m:mcPr>
                                      </m:mc>
                                    </m:mcs>
                                    <m:ctrlPr>
                                      <a:rPr lang="pt-PT" b="0" i="1" smtClean="0">
                                        <a:solidFill>
                                          <a:srgbClr val="0C2B8E"/>
                                        </a:solidFill>
                                        <a:latin typeface="Cambria Math" panose="02040503050406030204" pitchFamily="18" charset="0"/>
                                      </a:rPr>
                                    </m:ctrlPr>
                                  </m:mPr>
                                  <m:mr>
                                    <m:e>
                                      <m:r>
                                        <m:rPr>
                                          <m:brk m:alnAt="7"/>
                                        </m:rPr>
                                        <a:rPr lang="pt-PT" b="0" i="1" smtClean="0">
                                          <a:solidFill>
                                            <a:srgbClr val="0C2B8E"/>
                                          </a:solidFill>
                                          <a:latin typeface="Cambria Math" panose="02040503050406030204" pitchFamily="18" charset="0"/>
                                        </a:rPr>
                                        <m:t>1</m:t>
                                      </m:r>
                                    </m:e>
                                  </m:mr>
                                  <m:mr>
                                    <m:e>
                                      <m:r>
                                        <a:rPr lang="pt-PT" b="0" i="1" smtClean="0">
                                          <a:solidFill>
                                            <a:srgbClr val="0C2B8E"/>
                                          </a:solidFill>
                                          <a:latin typeface="Cambria Math" panose="02040503050406030204" pitchFamily="18" charset="0"/>
                                        </a:rPr>
                                        <m:t>3</m:t>
                                      </m:r>
                                    </m:e>
                                  </m:mr>
                                  <m:mr>
                                    <m:e>
                                      <m:r>
                                        <a:rPr lang="pt-PT" b="0" i="1" smtClean="0">
                                          <a:solidFill>
                                            <a:srgbClr val="0C2B8E"/>
                                          </a:solidFill>
                                          <a:latin typeface="Cambria Math" panose="02040503050406030204" pitchFamily="18" charset="0"/>
                                        </a:rPr>
                                        <m:t>0</m:t>
                                      </m:r>
                                    </m:e>
                                  </m:mr>
                                </m:m>
                              </m:e>
                            </m:mr>
                          </m:m>
                        </m:e>
                      </m:d>
                    </m:oMath>
                  </m:oMathPara>
                </a14:m>
                <a:endParaRPr lang="en-GB" dirty="0">
                  <a:solidFill>
                    <a:srgbClr val="0C2B8E"/>
                  </a:solidFill>
                </a:endParaRPr>
              </a:p>
            </p:txBody>
          </p:sp>
        </mc:Choice>
        <mc:Fallback xmlns="">
          <p:sp>
            <p:nvSpPr>
              <p:cNvPr id="35" name="Retângulo 34">
                <a:extLst>
                  <a:ext uri="{FF2B5EF4-FFF2-40B4-BE49-F238E27FC236}">
                    <a16:creationId xmlns:a16="http://schemas.microsoft.com/office/drawing/2014/main" id="{BFD97E48-6E68-4334-8784-6EEB61ED7FE8}"/>
                  </a:ext>
                </a:extLst>
              </p:cNvPr>
              <p:cNvSpPr>
                <a:spLocks noRot="1" noChangeAspect="1" noMove="1" noResize="1" noEditPoints="1" noAdjustHandles="1" noChangeArrowheads="1" noChangeShapeType="1" noTextEdit="1"/>
              </p:cNvSpPr>
              <p:nvPr/>
            </p:nvSpPr>
            <p:spPr>
              <a:xfrm>
                <a:off x="2848424" y="4478963"/>
                <a:ext cx="2083455" cy="824906"/>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Retângulo 35">
                <a:extLst>
                  <a:ext uri="{FF2B5EF4-FFF2-40B4-BE49-F238E27FC236}">
                    <a16:creationId xmlns:a16="http://schemas.microsoft.com/office/drawing/2014/main" id="{FD064A2D-59E6-4401-AB9D-FB76C55E7401}"/>
                  </a:ext>
                </a:extLst>
              </p:cNvPr>
              <p:cNvSpPr/>
              <p:nvPr/>
            </p:nvSpPr>
            <p:spPr>
              <a:xfrm>
                <a:off x="4807264" y="4487787"/>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pt-PT" b="0" i="1" smtClean="0">
                              <a:solidFill>
                                <a:srgbClr val="0C2B8E"/>
                              </a:solidFill>
                              <a:latin typeface="Cambria Math" panose="02040503050406030204" pitchFamily="18" charset="0"/>
                            </a:rPr>
                          </m:ctrlPr>
                        </m:dPr>
                        <m:e>
                          <m:m>
                            <m:mPr>
                              <m:mcs>
                                <m:mc>
                                  <m:mcPr>
                                    <m:count m:val="3"/>
                                    <m:mcJc m:val="center"/>
                                  </m:mcPr>
                                </m:mc>
                              </m:mcs>
                              <m:ctrlPr>
                                <a:rPr lang="pt-PT" b="0" i="1" smtClean="0">
                                  <a:solidFill>
                                    <a:srgbClr val="0C2B8E"/>
                                  </a:solidFill>
                                  <a:latin typeface="Cambria Math" panose="02040503050406030204" pitchFamily="18" charset="0"/>
                                </a:rPr>
                              </m:ctrlPr>
                            </m:mPr>
                            <m:mr>
                              <m:e>
                                <m:m>
                                  <m:mPr>
                                    <m:mcs>
                                      <m:mc>
                                        <m:mcPr>
                                          <m:count m:val="2"/>
                                          <m:mcJc m:val="center"/>
                                        </m:mcPr>
                                      </m:mc>
                                    </m:mcs>
                                    <m:ctrlPr>
                                      <a:rPr lang="pt-PT" b="0" i="1" smtClean="0">
                                        <a:solidFill>
                                          <a:srgbClr val="0C2B8E"/>
                                        </a:solidFill>
                                        <a:latin typeface="Cambria Math" panose="02040503050406030204" pitchFamily="18" charset="0"/>
                                      </a:rPr>
                                    </m:ctrlPr>
                                  </m:mPr>
                                  <m:mr>
                                    <m:e>
                                      <m:r>
                                        <m:rPr>
                                          <m:brk m:alnAt="7"/>
                                        </m:rPr>
                                        <a:rPr lang="pt-PT" b="0" i="1" smtClean="0">
                                          <a:solidFill>
                                            <a:srgbClr val="0C2B8E"/>
                                          </a:solidFill>
                                          <a:latin typeface="Cambria Math" panose="02040503050406030204" pitchFamily="18" charset="0"/>
                                        </a:rPr>
                                        <m:t>4</m:t>
                                      </m:r>
                                    </m:e>
                                    <m:e>
                                      <m:r>
                                        <a:rPr lang="pt-PT" b="0" i="1" smtClean="0">
                                          <a:solidFill>
                                            <a:srgbClr val="0C2B8E"/>
                                          </a:solidFill>
                                          <a:latin typeface="Cambria Math" panose="02040503050406030204" pitchFamily="18" charset="0"/>
                                        </a:rPr>
                                        <m:t>2</m:t>
                                      </m:r>
                                    </m:e>
                                  </m:mr>
                                  <m:mr>
                                    <m:e>
                                      <m:r>
                                        <a:rPr lang="pt-PT" b="0" i="1" smtClean="0">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1</m:t>
                                      </m:r>
                                    </m:e>
                                  </m:mr>
                                  <m:mr>
                                    <m:e>
                                      <m:r>
                                        <a:rPr lang="pt-PT" b="0" i="1" smtClean="0">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2</m:t>
                                      </m:r>
                                    </m:e>
                                  </m:mr>
                                </m:m>
                              </m:e>
                              <m:e>
                                <m:m>
                                  <m:mPr>
                                    <m:mcs>
                                      <m:mc>
                                        <m:mcPr>
                                          <m:count m:val="2"/>
                                          <m:mcJc m:val="center"/>
                                        </m:mcPr>
                                      </m:mc>
                                    </m:mcs>
                                    <m:ctrlPr>
                                      <a:rPr lang="pt-PT" b="0" i="1" smtClean="0">
                                        <a:solidFill>
                                          <a:srgbClr val="0C2B8E"/>
                                        </a:solidFill>
                                        <a:latin typeface="Cambria Math" panose="02040503050406030204" pitchFamily="18" charset="0"/>
                                      </a:rPr>
                                    </m:ctrlPr>
                                  </m:mPr>
                                  <m:mr>
                                    <m:e>
                                      <m:r>
                                        <a:rPr lang="pt-PT" b="0" i="1" smtClean="0">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1</m:t>
                                      </m:r>
                                    </m:e>
                                  </m:mr>
                                  <m:mr>
                                    <m:e>
                                      <m:r>
                                        <a:rPr lang="pt-PT" b="0" i="1" smtClean="0">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0</m:t>
                                      </m:r>
                                    </m:e>
                                  </m:mr>
                                  <m:mr>
                                    <m:e>
                                      <m:r>
                                        <a:rPr lang="pt-PT" b="0" i="1" smtClean="0">
                                          <a:solidFill>
                                            <a:srgbClr val="0C2B8E"/>
                                          </a:solidFill>
                                          <a:latin typeface="Cambria Math" panose="02040503050406030204" pitchFamily="18" charset="0"/>
                                        </a:rPr>
                                        <m:t>1</m:t>
                                      </m:r>
                                    </m:e>
                                    <m:e>
                                      <m:r>
                                        <a:rPr lang="pt-PT" b="0" i="1" smtClean="0">
                                          <a:solidFill>
                                            <a:srgbClr val="0C2B8E"/>
                                          </a:solidFill>
                                          <a:latin typeface="Cambria Math" panose="02040503050406030204" pitchFamily="18" charset="0"/>
                                        </a:rPr>
                                        <m:t>2</m:t>
                                      </m:r>
                                    </m:e>
                                  </m:mr>
                                </m:m>
                              </m:e>
                              <m:e>
                                <m:m>
                                  <m:mPr>
                                    <m:mcs>
                                      <m:mc>
                                        <m:mcPr>
                                          <m:count m:val="1"/>
                                          <m:mcJc m:val="center"/>
                                        </m:mcPr>
                                      </m:mc>
                                    </m:mcs>
                                    <m:ctrlPr>
                                      <a:rPr lang="pt-PT" b="0" i="1" smtClean="0">
                                        <a:solidFill>
                                          <a:srgbClr val="0C2B8E"/>
                                        </a:solidFill>
                                        <a:latin typeface="Cambria Math" panose="02040503050406030204" pitchFamily="18" charset="0"/>
                                      </a:rPr>
                                    </m:ctrlPr>
                                  </m:mPr>
                                  <m:mr>
                                    <m:e>
                                      <m:r>
                                        <m:rPr>
                                          <m:brk m:alnAt="7"/>
                                        </m:rPr>
                                        <a:rPr lang="pt-PT" b="0" i="1" smtClean="0">
                                          <a:solidFill>
                                            <a:srgbClr val="0C2B8E"/>
                                          </a:solidFill>
                                          <a:latin typeface="Cambria Math" panose="02040503050406030204" pitchFamily="18" charset="0"/>
                                        </a:rPr>
                                        <m:t>1</m:t>
                                      </m:r>
                                    </m:e>
                                  </m:mr>
                                  <m:mr>
                                    <m:e>
                                      <m:r>
                                        <a:rPr lang="pt-PT" b="0" i="1" smtClean="0">
                                          <a:solidFill>
                                            <a:srgbClr val="0C2B8E"/>
                                          </a:solidFill>
                                          <a:latin typeface="Cambria Math" panose="02040503050406030204" pitchFamily="18" charset="0"/>
                                        </a:rPr>
                                        <m:t>3</m:t>
                                      </m:r>
                                    </m:e>
                                  </m:mr>
                                  <m:mr>
                                    <m:e>
                                      <m:r>
                                        <a:rPr lang="pt-PT" b="0" i="1" smtClean="0">
                                          <a:solidFill>
                                            <a:srgbClr val="0C2B8E"/>
                                          </a:solidFill>
                                          <a:latin typeface="Cambria Math" panose="02040503050406030204" pitchFamily="18" charset="0"/>
                                        </a:rPr>
                                        <m:t>0</m:t>
                                      </m:r>
                                    </m:e>
                                  </m:mr>
                                </m:m>
                              </m:e>
                            </m:mr>
                          </m:m>
                        </m:e>
                      </m:d>
                    </m:oMath>
                  </m:oMathPara>
                </a14:m>
                <a:endParaRPr lang="en-GB" dirty="0">
                  <a:solidFill>
                    <a:srgbClr val="0C2B8E"/>
                  </a:solidFill>
                </a:endParaRPr>
              </a:p>
            </p:txBody>
          </p:sp>
        </mc:Choice>
        <mc:Fallback xmlns="">
          <p:sp>
            <p:nvSpPr>
              <p:cNvPr id="36" name="Retângulo 35">
                <a:extLst>
                  <a:ext uri="{FF2B5EF4-FFF2-40B4-BE49-F238E27FC236}">
                    <a16:creationId xmlns:a16="http://schemas.microsoft.com/office/drawing/2014/main" id="{FD064A2D-59E6-4401-AB9D-FB76C55E7401}"/>
                  </a:ext>
                </a:extLst>
              </p:cNvPr>
              <p:cNvSpPr>
                <a:spLocks noRot="1" noChangeAspect="1" noMove="1" noResize="1" noEditPoints="1" noAdjustHandles="1" noChangeArrowheads="1" noChangeShapeType="1" noTextEdit="1"/>
              </p:cNvSpPr>
              <p:nvPr/>
            </p:nvSpPr>
            <p:spPr>
              <a:xfrm>
                <a:off x="4807264" y="4487787"/>
                <a:ext cx="2083455" cy="824906"/>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tângulo 1">
                <a:extLst>
                  <a:ext uri="{FF2B5EF4-FFF2-40B4-BE49-F238E27FC236}">
                    <a16:creationId xmlns:a16="http://schemas.microsoft.com/office/drawing/2014/main" id="{7932E241-BC78-497C-8304-55A90D325821}"/>
                  </a:ext>
                </a:extLst>
              </p:cNvPr>
              <p:cNvSpPr/>
              <p:nvPr/>
            </p:nvSpPr>
            <p:spPr>
              <a:xfrm>
                <a:off x="8417207" y="4327927"/>
                <a:ext cx="1781578"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pt-PT" i="1" smtClean="0">
                              <a:solidFill>
                                <a:srgbClr val="0C2B8E"/>
                              </a:solidFill>
                              <a:latin typeface="Cambria Math" panose="02040503050406030204" pitchFamily="18" charset="0"/>
                            </a:rPr>
                          </m:ctrlPr>
                        </m:dPr>
                        <m:e>
                          <m:m>
                            <m:mPr>
                              <m:mcs>
                                <m:mc>
                                  <m:mcPr>
                                    <m:count m:val="2"/>
                                    <m:mcJc m:val="center"/>
                                  </m:mcPr>
                                </m:mc>
                              </m:mcs>
                              <m:ctrlPr>
                                <a:rPr lang="pt-PT" i="1">
                                  <a:solidFill>
                                    <a:srgbClr val="0C2B8E"/>
                                  </a:solidFill>
                                  <a:latin typeface="Cambria Math" panose="02040503050406030204" pitchFamily="18" charset="0"/>
                                </a:rPr>
                              </m:ctrlPr>
                            </m:mPr>
                            <m:mr>
                              <m:e>
                                <m:m>
                                  <m:mPr>
                                    <m:mcs>
                                      <m:mc>
                                        <m:mcPr>
                                          <m:count m:val="2"/>
                                          <m:mcJc m:val="center"/>
                                        </m:mcPr>
                                      </m:mc>
                                    </m:mcs>
                                    <m:ctrlPr>
                                      <a:rPr lang="pt-PT" i="1">
                                        <a:solidFill>
                                          <a:srgbClr val="0C2B8E"/>
                                        </a:solidFill>
                                        <a:latin typeface="Cambria Math" panose="02040503050406030204" pitchFamily="18" charset="0"/>
                                      </a:rPr>
                                    </m:ctrlPr>
                                  </m:mPr>
                                  <m:mr>
                                    <m:e>
                                      <m:r>
                                        <m:rPr>
                                          <m:brk m:alnAt="7"/>
                                        </m:rPr>
                                        <a:rPr lang="pt-PT" i="1">
                                          <a:solidFill>
                                            <a:srgbClr val="0C2B8E"/>
                                          </a:solidFill>
                                          <a:latin typeface="Cambria Math" panose="02040503050406030204" pitchFamily="18" charset="0"/>
                                        </a:rPr>
                                        <m:t>2</m:t>
                                      </m:r>
                                    </m:e>
                                    <m:e>
                                      <m:r>
                                        <a:rPr lang="pt-PT" i="1">
                                          <a:solidFill>
                                            <a:srgbClr val="0C2B8E"/>
                                          </a:solidFill>
                                          <a:latin typeface="Cambria Math" panose="02040503050406030204" pitchFamily="18" charset="0"/>
                                        </a:rPr>
                                        <m:t>3</m:t>
                                      </m:r>
                                    </m:e>
                                  </m:mr>
                                  <m:mr>
                                    <m:e>
                                      <m:r>
                                        <a:rPr lang="pt-PT" i="1">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4</m:t>
                                      </m:r>
                                    </m:e>
                                  </m:mr>
                                </m:m>
                              </m:e>
                              <m:e>
                                <m:m>
                                  <m:mPr>
                                    <m:mcs>
                                      <m:mc>
                                        <m:mcPr>
                                          <m:count m:val="2"/>
                                          <m:mcJc m:val="center"/>
                                        </m:mcPr>
                                      </m:mc>
                                    </m:mcs>
                                    <m:ctrlPr>
                                      <a:rPr lang="pt-PT" i="1">
                                        <a:solidFill>
                                          <a:srgbClr val="0C2B8E"/>
                                        </a:solidFill>
                                        <a:latin typeface="Cambria Math" panose="02040503050406030204" pitchFamily="18" charset="0"/>
                                      </a:rPr>
                                    </m:ctrlPr>
                                  </m:mPr>
                                  <m:mr>
                                    <m:e>
                                      <m:r>
                                        <m:rPr>
                                          <m:brk m:alnAt="7"/>
                                        </m:rPr>
                                        <a:rPr lang="pt-PT" i="1">
                                          <a:solidFill>
                                            <a:srgbClr val="0C2B8E"/>
                                          </a:solidFill>
                                          <a:latin typeface="Cambria Math" panose="02040503050406030204" pitchFamily="18" charset="0"/>
                                        </a:rPr>
                                        <m:t>2</m:t>
                                      </m:r>
                                    </m:e>
                                    <m:e>
                                      <m:r>
                                        <a:rPr lang="pt-PT" i="1">
                                          <a:solidFill>
                                            <a:srgbClr val="0C2B8E"/>
                                          </a:solidFill>
                                          <a:latin typeface="Cambria Math" panose="02040503050406030204" pitchFamily="18" charset="0"/>
                                        </a:rPr>
                                        <m:t>1</m:t>
                                      </m:r>
                                    </m:e>
                                  </m:mr>
                                  <m:mr>
                                    <m:e>
                                      <m:r>
                                        <a:rPr lang="pt-PT" i="1">
                                          <a:solidFill>
                                            <a:srgbClr val="0C2B8E"/>
                                          </a:solidFill>
                                          <a:latin typeface="Cambria Math" panose="02040503050406030204" pitchFamily="18" charset="0"/>
                                        </a:rPr>
                                        <m:t>0</m:t>
                                      </m:r>
                                    </m:e>
                                    <m:e>
                                      <m:r>
                                        <a:rPr lang="pt-PT" i="1">
                                          <a:solidFill>
                                            <a:srgbClr val="0C2B8E"/>
                                          </a:solidFill>
                                          <a:latin typeface="Cambria Math" panose="02040503050406030204" pitchFamily="18" charset="0"/>
                                        </a:rPr>
                                        <m:t>0</m:t>
                                      </m:r>
                                    </m:e>
                                  </m:mr>
                                </m:m>
                              </m:e>
                            </m:mr>
                            <m:mr>
                              <m:e>
                                <m:m>
                                  <m:mPr>
                                    <m:mcs>
                                      <m:mc>
                                        <m:mcPr>
                                          <m:count m:val="2"/>
                                          <m:mcJc m:val="center"/>
                                        </m:mcPr>
                                      </m:mc>
                                    </m:mcs>
                                    <m:ctrlPr>
                                      <a:rPr lang="pt-PT" i="1">
                                        <a:solidFill>
                                          <a:srgbClr val="0C2B8E"/>
                                        </a:solidFill>
                                        <a:latin typeface="Cambria Math" panose="02040503050406030204" pitchFamily="18" charset="0"/>
                                      </a:rPr>
                                    </m:ctrlPr>
                                  </m:mPr>
                                  <m:mr>
                                    <m:e>
                                      <m:r>
                                        <m:rPr>
                                          <m:brk m:alnAt="7"/>
                                        </m:rPr>
                                        <a:rPr lang="pt-PT" i="1">
                                          <a:solidFill>
                                            <a:srgbClr val="0C2B8E"/>
                                          </a:solidFill>
                                          <a:latin typeface="Cambria Math" panose="02040503050406030204" pitchFamily="18" charset="0"/>
                                        </a:rPr>
                                        <m:t>0</m:t>
                                      </m:r>
                                    </m:e>
                                    <m:e>
                                      <m:r>
                                        <a:rPr lang="pt-PT" i="1">
                                          <a:solidFill>
                                            <a:srgbClr val="0C2B8E"/>
                                          </a:solidFill>
                                          <a:latin typeface="Cambria Math" panose="02040503050406030204" pitchFamily="18" charset="0"/>
                                        </a:rPr>
                                        <m:t>0</m:t>
                                      </m:r>
                                    </m:e>
                                  </m:mr>
                                  <m:mr>
                                    <m:e>
                                      <m:r>
                                        <a:rPr lang="pt-PT" i="1">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0</m:t>
                                      </m:r>
                                    </m:e>
                                  </m:mr>
                                </m:m>
                              </m:e>
                              <m:e>
                                <m:m>
                                  <m:mPr>
                                    <m:mcs>
                                      <m:mc>
                                        <m:mcPr>
                                          <m:count m:val="2"/>
                                          <m:mcJc m:val="center"/>
                                        </m:mcPr>
                                      </m:mc>
                                    </m:mcs>
                                    <m:ctrlPr>
                                      <a:rPr lang="pt-PT" i="1">
                                        <a:solidFill>
                                          <a:srgbClr val="0C2B8E"/>
                                        </a:solidFill>
                                        <a:latin typeface="Cambria Math" panose="02040503050406030204" pitchFamily="18" charset="0"/>
                                      </a:rPr>
                                    </m:ctrlPr>
                                  </m:mPr>
                                  <m:mr>
                                    <m:e>
                                      <m:r>
                                        <a:rPr lang="pt-PT" b="0" i="1" smtClean="0">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3</m:t>
                                      </m:r>
                                    </m:e>
                                  </m:mr>
                                  <m:mr>
                                    <m:e>
                                      <m:r>
                                        <a:rPr lang="pt-PT" i="1">
                                          <a:solidFill>
                                            <a:srgbClr val="0C2B8E"/>
                                          </a:solidFill>
                                          <a:latin typeface="Cambria Math" panose="02040503050406030204" pitchFamily="18" charset="0"/>
                                        </a:rPr>
                                        <m:t>0</m:t>
                                      </m:r>
                                    </m:e>
                                    <m:e>
                                      <m:r>
                                        <a:rPr lang="pt-PT" i="1">
                                          <a:solidFill>
                                            <a:srgbClr val="0C2B8E"/>
                                          </a:solidFill>
                                          <a:latin typeface="Cambria Math" panose="02040503050406030204" pitchFamily="18" charset="0"/>
                                        </a:rPr>
                                        <m:t>0</m:t>
                                      </m:r>
                                    </m:e>
                                  </m:mr>
                                </m:m>
                              </m:e>
                            </m:mr>
                          </m:m>
                        </m:e>
                      </m:d>
                    </m:oMath>
                  </m:oMathPara>
                </a14:m>
                <a:endParaRPr lang="en-GB" dirty="0"/>
              </a:p>
            </p:txBody>
          </p:sp>
        </mc:Choice>
        <mc:Fallback xmlns="">
          <p:sp>
            <p:nvSpPr>
              <p:cNvPr id="2" name="Retângulo 1">
                <a:extLst>
                  <a:ext uri="{FF2B5EF4-FFF2-40B4-BE49-F238E27FC236}">
                    <a16:creationId xmlns:a16="http://schemas.microsoft.com/office/drawing/2014/main" id="{7932E241-BC78-497C-8304-55A90D325821}"/>
                  </a:ext>
                </a:extLst>
              </p:cNvPr>
              <p:cNvSpPr>
                <a:spLocks noRot="1" noChangeAspect="1" noMove="1" noResize="1" noEditPoints="1" noAdjustHandles="1" noChangeArrowheads="1" noChangeShapeType="1" noTextEdit="1"/>
              </p:cNvSpPr>
              <p:nvPr/>
            </p:nvSpPr>
            <p:spPr>
              <a:xfrm>
                <a:off x="8417207" y="4327927"/>
                <a:ext cx="1781578" cy="1126975"/>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Retângulo 40">
                <a:extLst>
                  <a:ext uri="{FF2B5EF4-FFF2-40B4-BE49-F238E27FC236}">
                    <a16:creationId xmlns:a16="http://schemas.microsoft.com/office/drawing/2014/main" id="{0E69281D-C237-4666-8A06-8C7347DF3A5B}"/>
                  </a:ext>
                </a:extLst>
              </p:cNvPr>
              <p:cNvSpPr/>
              <p:nvPr/>
            </p:nvSpPr>
            <p:spPr>
              <a:xfrm>
                <a:off x="10077634" y="4319104"/>
                <a:ext cx="1781577" cy="1126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pt-PT" i="1" smtClean="0">
                              <a:solidFill>
                                <a:srgbClr val="0C2B8E"/>
                              </a:solidFill>
                              <a:latin typeface="Cambria Math" panose="02040503050406030204" pitchFamily="18" charset="0"/>
                            </a:rPr>
                          </m:ctrlPr>
                        </m:dPr>
                        <m:e>
                          <m:m>
                            <m:mPr>
                              <m:mcs>
                                <m:mc>
                                  <m:mcPr>
                                    <m:count m:val="2"/>
                                    <m:mcJc m:val="center"/>
                                  </m:mcPr>
                                </m:mc>
                              </m:mcs>
                              <m:ctrlPr>
                                <a:rPr lang="pt-PT" i="1">
                                  <a:solidFill>
                                    <a:srgbClr val="0C2B8E"/>
                                  </a:solidFill>
                                  <a:latin typeface="Cambria Math" panose="02040503050406030204" pitchFamily="18" charset="0"/>
                                </a:rPr>
                              </m:ctrlPr>
                            </m:mPr>
                            <m:mr>
                              <m:e>
                                <m:m>
                                  <m:mPr>
                                    <m:mcs>
                                      <m:mc>
                                        <m:mcPr>
                                          <m:count m:val="2"/>
                                          <m:mcJc m:val="center"/>
                                        </m:mcPr>
                                      </m:mc>
                                    </m:mcs>
                                    <m:ctrlPr>
                                      <a:rPr lang="pt-PT" i="1">
                                        <a:solidFill>
                                          <a:srgbClr val="0C2B8E"/>
                                        </a:solidFill>
                                        <a:latin typeface="Cambria Math" panose="02040503050406030204" pitchFamily="18" charset="0"/>
                                      </a:rPr>
                                    </m:ctrlPr>
                                  </m:mPr>
                                  <m:mr>
                                    <m:e>
                                      <m:r>
                                        <m:rPr>
                                          <m:brk m:alnAt="7"/>
                                        </m:rPr>
                                        <a:rPr lang="pt-PT" b="0" i="1" smtClean="0">
                                          <a:solidFill>
                                            <a:srgbClr val="0C2B8E"/>
                                          </a:solidFill>
                                          <a:latin typeface="Cambria Math" panose="02040503050406030204" pitchFamily="18" charset="0"/>
                                        </a:rPr>
                                        <m:t>2</m:t>
                                      </m:r>
                                    </m:e>
                                    <m:e>
                                      <m:r>
                                        <a:rPr lang="pt-PT" i="1">
                                          <a:solidFill>
                                            <a:srgbClr val="0C2B8E"/>
                                          </a:solidFill>
                                          <a:latin typeface="Cambria Math" panose="02040503050406030204" pitchFamily="18" charset="0"/>
                                        </a:rPr>
                                        <m:t>3</m:t>
                                      </m:r>
                                    </m:e>
                                  </m:mr>
                                  <m:mr>
                                    <m:e>
                                      <m:r>
                                        <a:rPr lang="pt-PT" i="1">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0</m:t>
                                      </m:r>
                                    </m:e>
                                  </m:mr>
                                </m:m>
                              </m:e>
                              <m:e>
                                <m:m>
                                  <m:mPr>
                                    <m:mcs>
                                      <m:mc>
                                        <m:mcPr>
                                          <m:count m:val="2"/>
                                          <m:mcJc m:val="center"/>
                                        </m:mcPr>
                                      </m:mc>
                                    </m:mcs>
                                    <m:ctrlPr>
                                      <a:rPr lang="pt-PT" i="1">
                                        <a:solidFill>
                                          <a:srgbClr val="0C2B8E"/>
                                        </a:solidFill>
                                        <a:latin typeface="Cambria Math" panose="02040503050406030204" pitchFamily="18" charset="0"/>
                                      </a:rPr>
                                    </m:ctrlPr>
                                  </m:mPr>
                                  <m:mr>
                                    <m:e>
                                      <m:r>
                                        <m:rPr>
                                          <m:brk m:alnAt="7"/>
                                        </m:rPr>
                                        <a:rPr lang="pt-PT" i="1">
                                          <a:solidFill>
                                            <a:srgbClr val="0C2B8E"/>
                                          </a:solidFill>
                                          <a:latin typeface="Cambria Math" panose="02040503050406030204" pitchFamily="18" charset="0"/>
                                        </a:rPr>
                                        <m:t>2</m:t>
                                      </m:r>
                                    </m:e>
                                    <m:e>
                                      <m:r>
                                        <a:rPr lang="pt-PT" i="1">
                                          <a:solidFill>
                                            <a:srgbClr val="0C2B8E"/>
                                          </a:solidFill>
                                          <a:latin typeface="Cambria Math" panose="02040503050406030204" pitchFamily="18" charset="0"/>
                                        </a:rPr>
                                        <m:t>1</m:t>
                                      </m:r>
                                    </m:e>
                                  </m:mr>
                                  <m:mr>
                                    <m:e>
                                      <m:r>
                                        <a:rPr lang="pt-PT" b="0" i="1" smtClean="0">
                                          <a:solidFill>
                                            <a:srgbClr val="0C2B8E"/>
                                          </a:solidFill>
                                          <a:latin typeface="Cambria Math" panose="02040503050406030204" pitchFamily="18" charset="0"/>
                                        </a:rPr>
                                        <m:t>5</m:t>
                                      </m:r>
                                    </m:e>
                                    <m:e>
                                      <m:r>
                                        <a:rPr lang="pt-PT" i="1">
                                          <a:solidFill>
                                            <a:srgbClr val="0C2B8E"/>
                                          </a:solidFill>
                                          <a:latin typeface="Cambria Math" panose="02040503050406030204" pitchFamily="18" charset="0"/>
                                        </a:rPr>
                                        <m:t>0</m:t>
                                      </m:r>
                                    </m:e>
                                  </m:mr>
                                </m:m>
                              </m:e>
                            </m:mr>
                            <m:mr>
                              <m:e>
                                <m:m>
                                  <m:mPr>
                                    <m:mcs>
                                      <m:mc>
                                        <m:mcPr>
                                          <m:count m:val="2"/>
                                          <m:mcJc m:val="center"/>
                                        </m:mcPr>
                                      </m:mc>
                                    </m:mcs>
                                    <m:ctrlPr>
                                      <a:rPr lang="pt-PT" i="1">
                                        <a:solidFill>
                                          <a:srgbClr val="0C2B8E"/>
                                        </a:solidFill>
                                        <a:latin typeface="Cambria Math" panose="02040503050406030204" pitchFamily="18" charset="0"/>
                                      </a:rPr>
                                    </m:ctrlPr>
                                  </m:mPr>
                                  <m:mr>
                                    <m:e>
                                      <m:r>
                                        <m:rPr>
                                          <m:brk m:alnAt="7"/>
                                        </m:rPr>
                                        <a:rPr lang="pt-PT" i="1">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0</m:t>
                                      </m:r>
                                    </m:e>
                                  </m:mr>
                                  <m:mr>
                                    <m:e>
                                      <m:r>
                                        <a:rPr lang="pt-PT" i="1">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0</m:t>
                                      </m:r>
                                    </m:e>
                                  </m:mr>
                                </m:m>
                              </m:e>
                              <m:e>
                                <m:m>
                                  <m:mPr>
                                    <m:mcs>
                                      <m:mc>
                                        <m:mcPr>
                                          <m:count m:val="2"/>
                                          <m:mcJc m:val="center"/>
                                        </m:mcPr>
                                      </m:mc>
                                    </m:mcs>
                                    <m:ctrlPr>
                                      <a:rPr lang="pt-PT" i="1">
                                        <a:solidFill>
                                          <a:srgbClr val="0C2B8E"/>
                                        </a:solidFill>
                                        <a:latin typeface="Cambria Math" panose="02040503050406030204" pitchFamily="18" charset="0"/>
                                      </a:rPr>
                                    </m:ctrlPr>
                                  </m:mPr>
                                  <m:mr>
                                    <m:e>
                                      <m:r>
                                        <a:rPr lang="pt-PT" b="0" i="1" smtClean="0">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4</m:t>
                                      </m:r>
                                    </m:e>
                                  </m:mr>
                                  <m:mr>
                                    <m:e>
                                      <m:r>
                                        <a:rPr lang="pt-PT" i="1" smtClean="0">
                                          <a:solidFill>
                                            <a:srgbClr val="0C2B8E"/>
                                          </a:solidFill>
                                          <a:latin typeface="Cambria Math" panose="02040503050406030204" pitchFamily="18" charset="0"/>
                                        </a:rPr>
                                        <m:t>0</m:t>
                                      </m:r>
                                    </m:e>
                                    <m:e>
                                      <m:r>
                                        <a:rPr lang="pt-PT" b="0" i="1" smtClean="0">
                                          <a:solidFill>
                                            <a:srgbClr val="0C2B8E"/>
                                          </a:solidFill>
                                          <a:latin typeface="Cambria Math" panose="02040503050406030204" pitchFamily="18" charset="0"/>
                                        </a:rPr>
                                        <m:t>0</m:t>
                                      </m:r>
                                    </m:e>
                                  </m:mr>
                                </m:m>
                              </m:e>
                            </m:mr>
                          </m:m>
                        </m:e>
                      </m:d>
                    </m:oMath>
                  </m:oMathPara>
                </a14:m>
                <a:endParaRPr lang="en-GB" dirty="0"/>
              </a:p>
            </p:txBody>
          </p:sp>
        </mc:Choice>
        <mc:Fallback xmlns="">
          <p:sp>
            <p:nvSpPr>
              <p:cNvPr id="41" name="Retângulo 40">
                <a:extLst>
                  <a:ext uri="{FF2B5EF4-FFF2-40B4-BE49-F238E27FC236}">
                    <a16:creationId xmlns:a16="http://schemas.microsoft.com/office/drawing/2014/main" id="{0E69281D-C237-4666-8A06-8C7347DF3A5B}"/>
                  </a:ext>
                </a:extLst>
              </p:cNvPr>
              <p:cNvSpPr>
                <a:spLocks noRot="1" noChangeAspect="1" noMove="1" noResize="1" noEditPoints="1" noAdjustHandles="1" noChangeArrowheads="1" noChangeShapeType="1" noTextEdit="1"/>
              </p:cNvSpPr>
              <p:nvPr/>
            </p:nvSpPr>
            <p:spPr>
              <a:xfrm>
                <a:off x="10077634" y="4319104"/>
                <a:ext cx="1781577" cy="1126975"/>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etângulo 41">
                <a:extLst>
                  <a:ext uri="{FF2B5EF4-FFF2-40B4-BE49-F238E27FC236}">
                    <a16:creationId xmlns:a16="http://schemas.microsoft.com/office/drawing/2014/main" id="{73E3E941-14DD-4F18-814C-7158E66C4E82}"/>
                  </a:ext>
                </a:extLst>
              </p:cNvPr>
              <p:cNvSpPr/>
              <p:nvPr/>
            </p:nvSpPr>
            <p:spPr>
              <a:xfrm>
                <a:off x="2030539" y="4465730"/>
                <a:ext cx="1006236"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
                        </m:e>
                      </m:d>
                    </m:oMath>
                  </m:oMathPara>
                </a14:m>
                <a:endParaRPr lang="ca-ES" dirty="0">
                  <a:solidFill>
                    <a:srgbClr val="0C2B8E"/>
                  </a:solidFill>
                </a:endParaRPr>
              </a:p>
            </p:txBody>
          </p:sp>
        </mc:Choice>
        <mc:Fallback xmlns="">
          <p:sp>
            <p:nvSpPr>
              <p:cNvPr id="42" name="Retângulo 41">
                <a:extLst>
                  <a:ext uri="{FF2B5EF4-FFF2-40B4-BE49-F238E27FC236}">
                    <a16:creationId xmlns:a16="http://schemas.microsoft.com/office/drawing/2014/main" id="{73E3E941-14DD-4F18-814C-7158E66C4E82}"/>
                  </a:ext>
                </a:extLst>
              </p:cNvPr>
              <p:cNvSpPr>
                <a:spLocks noRot="1" noChangeAspect="1" noMove="1" noResize="1" noEditPoints="1" noAdjustHandles="1" noChangeArrowheads="1" noChangeShapeType="1" noTextEdit="1"/>
              </p:cNvSpPr>
              <p:nvPr/>
            </p:nvSpPr>
            <p:spPr>
              <a:xfrm>
                <a:off x="2030539" y="4465730"/>
                <a:ext cx="1006236" cy="824906"/>
              </a:xfrm>
              <a:prstGeom prst="rect">
                <a:avLst/>
              </a:prstGeom>
              <a:blipFill>
                <a:blip r:embed="rId15"/>
                <a:stretch>
                  <a:fillRect/>
                </a:stretch>
              </a:blipFill>
            </p:spPr>
            <p:txBody>
              <a:bodyPr/>
              <a:lstStyle/>
              <a:p>
                <a:r>
                  <a:rPr lang="ca-ES">
                    <a:noFill/>
                  </a:rPr>
                  <a:t> </a:t>
                </a:r>
              </a:p>
            </p:txBody>
          </p:sp>
        </mc:Fallback>
      </mc:AlternateContent>
      <p:sp>
        <p:nvSpPr>
          <p:cNvPr id="48" name="Retângulo 47">
            <a:extLst>
              <a:ext uri="{FF2B5EF4-FFF2-40B4-BE49-F238E27FC236}">
                <a16:creationId xmlns:a16="http://schemas.microsoft.com/office/drawing/2014/main" id="{6C95AB43-89B4-475A-AA04-E726823352BF}"/>
              </a:ext>
            </a:extLst>
          </p:cNvPr>
          <p:cNvSpPr/>
          <p:nvPr/>
        </p:nvSpPr>
        <p:spPr>
          <a:xfrm>
            <a:off x="2226553" y="1975820"/>
            <a:ext cx="9455397" cy="830997"/>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2"/>
            </a:pPr>
            <a:r>
              <a:rPr lang="ca-ES" sz="2400" b="1" dirty="0">
                <a:solidFill>
                  <a:sysClr val="windowText" lastClr="000000"/>
                </a:solidFill>
              </a:rPr>
              <a:t>Cada entrada principal de una fila se </a:t>
            </a:r>
            <a:r>
              <a:rPr lang="ca-ES" sz="2400" b="1" dirty="0" err="1">
                <a:solidFill>
                  <a:sysClr val="windowText" lastClr="000000"/>
                </a:solidFill>
              </a:rPr>
              <a:t>encuentra</a:t>
            </a:r>
            <a:r>
              <a:rPr lang="ca-ES" sz="2400" b="1" dirty="0">
                <a:solidFill>
                  <a:sysClr val="windowText" lastClr="000000"/>
                </a:solidFill>
              </a:rPr>
              <a:t> en una columna a la </a:t>
            </a:r>
            <a:r>
              <a:rPr lang="ca-ES" sz="2400" b="1" dirty="0" err="1">
                <a:solidFill>
                  <a:sysClr val="windowText" lastClr="000000"/>
                </a:solidFill>
              </a:rPr>
              <a:t>derecha</a:t>
            </a:r>
            <a:r>
              <a:rPr lang="ca-ES" sz="2400" b="1" dirty="0">
                <a:solidFill>
                  <a:sysClr val="windowText" lastClr="000000"/>
                </a:solidFill>
              </a:rPr>
              <a:t> de la entrada principal de la fila que </a:t>
            </a:r>
            <a:r>
              <a:rPr lang="ca-ES" sz="2400" b="1" dirty="0" err="1">
                <a:solidFill>
                  <a:sysClr val="windowText" lastClr="000000"/>
                </a:solidFill>
              </a:rPr>
              <a:t>hay</a:t>
            </a:r>
            <a:r>
              <a:rPr lang="ca-ES" sz="2400" b="1" dirty="0">
                <a:solidFill>
                  <a:sysClr val="windowText" lastClr="000000"/>
                </a:solidFill>
              </a:rPr>
              <a:t> por encima</a:t>
            </a:r>
            <a:r>
              <a:rPr lang="ca-ES" sz="2400" dirty="0">
                <a:solidFill>
                  <a:sysClr val="windowText" lastClr="000000"/>
                </a:solidFill>
              </a:rPr>
              <a:t>;</a:t>
            </a:r>
          </a:p>
        </p:txBody>
      </p:sp>
      <p:sp>
        <p:nvSpPr>
          <p:cNvPr id="3" name="Oval 2">
            <a:extLst>
              <a:ext uri="{FF2B5EF4-FFF2-40B4-BE49-F238E27FC236}">
                <a16:creationId xmlns:a16="http://schemas.microsoft.com/office/drawing/2014/main" id="{A2ACCD78-9A58-4068-BFD1-7FB116EAD0A1}"/>
              </a:ext>
            </a:extLst>
          </p:cNvPr>
          <p:cNvSpPr/>
          <p:nvPr/>
        </p:nvSpPr>
        <p:spPr>
          <a:xfrm>
            <a:off x="2218173" y="4487787"/>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3" name="Oval 52">
            <a:extLst>
              <a:ext uri="{FF2B5EF4-FFF2-40B4-BE49-F238E27FC236}">
                <a16:creationId xmlns:a16="http://schemas.microsoft.com/office/drawing/2014/main" id="{CC18C2B4-9DC1-4895-BC40-F32F9F537A22}"/>
              </a:ext>
            </a:extLst>
          </p:cNvPr>
          <p:cNvSpPr/>
          <p:nvPr/>
        </p:nvSpPr>
        <p:spPr>
          <a:xfrm>
            <a:off x="2561487" y="4750715"/>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5" name="Oval 54">
            <a:extLst>
              <a:ext uri="{FF2B5EF4-FFF2-40B4-BE49-F238E27FC236}">
                <a16:creationId xmlns:a16="http://schemas.microsoft.com/office/drawing/2014/main" id="{19FEE010-4C3D-4B2B-A4A5-21E1E7C9F64C}"/>
              </a:ext>
            </a:extLst>
          </p:cNvPr>
          <p:cNvSpPr/>
          <p:nvPr/>
        </p:nvSpPr>
        <p:spPr>
          <a:xfrm>
            <a:off x="8649237" y="4413609"/>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0CBF18A2-EF2B-45E3-BD1B-33B3D669EA68}"/>
              </a:ext>
            </a:extLst>
          </p:cNvPr>
          <p:cNvSpPr/>
          <p:nvPr/>
        </p:nvSpPr>
        <p:spPr>
          <a:xfrm>
            <a:off x="8992551" y="465644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AF307618-BBEB-493B-B54A-8842E576F347}"/>
              </a:ext>
            </a:extLst>
          </p:cNvPr>
          <p:cNvSpPr/>
          <p:nvPr/>
        </p:nvSpPr>
        <p:spPr>
          <a:xfrm>
            <a:off x="5001832" y="4512346"/>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7EFBC394-C5F1-413E-B47D-29D213D39C75}"/>
              </a:ext>
            </a:extLst>
          </p:cNvPr>
          <p:cNvSpPr/>
          <p:nvPr/>
        </p:nvSpPr>
        <p:spPr>
          <a:xfrm>
            <a:off x="5345146" y="4755178"/>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9B94DF57-D341-4987-80DD-04FEB9B35E4B}"/>
              </a:ext>
            </a:extLst>
          </p:cNvPr>
          <p:cNvSpPr/>
          <p:nvPr/>
        </p:nvSpPr>
        <p:spPr>
          <a:xfrm>
            <a:off x="2562617" y="5022162"/>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3" name="Oval 62">
            <a:extLst>
              <a:ext uri="{FF2B5EF4-FFF2-40B4-BE49-F238E27FC236}">
                <a16:creationId xmlns:a16="http://schemas.microsoft.com/office/drawing/2014/main" id="{BD2FE7FD-098D-4F87-B9E6-3D90C8EF49AA}"/>
              </a:ext>
            </a:extLst>
          </p:cNvPr>
          <p:cNvSpPr/>
          <p:nvPr/>
        </p:nvSpPr>
        <p:spPr>
          <a:xfrm>
            <a:off x="10989345" y="4630634"/>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49A34D66-26A3-4DA6-B9E4-5CE959900954}"/>
              </a:ext>
            </a:extLst>
          </p:cNvPr>
          <p:cNvSpPr/>
          <p:nvPr/>
        </p:nvSpPr>
        <p:spPr>
          <a:xfrm>
            <a:off x="11332659" y="4873466"/>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376610B6-3B6F-498E-979E-03BF13E70203}"/>
              </a:ext>
            </a:extLst>
          </p:cNvPr>
          <p:cNvSpPr/>
          <p:nvPr/>
        </p:nvSpPr>
        <p:spPr>
          <a:xfrm>
            <a:off x="3043808" y="4507289"/>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BF1C7BB9-BDBB-4A1B-81B3-A7983F0EADE2}"/>
              </a:ext>
            </a:extLst>
          </p:cNvPr>
          <p:cNvSpPr/>
          <p:nvPr/>
        </p:nvSpPr>
        <p:spPr>
          <a:xfrm>
            <a:off x="3738810" y="475012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21E2F0BC-59CF-4358-A745-73E274C2B43F}"/>
              </a:ext>
            </a:extLst>
          </p:cNvPr>
          <p:cNvSpPr/>
          <p:nvPr/>
        </p:nvSpPr>
        <p:spPr>
          <a:xfrm>
            <a:off x="3388252" y="5021568"/>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2775CB08-E35A-42B8-8166-3166CD3B424C}"/>
              </a:ext>
            </a:extLst>
          </p:cNvPr>
          <p:cNvSpPr/>
          <p:nvPr/>
        </p:nvSpPr>
        <p:spPr>
          <a:xfrm>
            <a:off x="5345146" y="503749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12C1098C-2A6C-4AB3-82EF-9DB65FCCF1DD}"/>
              </a:ext>
            </a:extLst>
          </p:cNvPr>
          <p:cNvSpPr/>
          <p:nvPr/>
        </p:nvSpPr>
        <p:spPr>
          <a:xfrm>
            <a:off x="9714007" y="4879235"/>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F42B4A14-86B5-465D-814B-9259503CB181}"/>
              </a:ext>
            </a:extLst>
          </p:cNvPr>
          <p:cNvSpPr/>
          <p:nvPr/>
        </p:nvSpPr>
        <p:spPr>
          <a:xfrm>
            <a:off x="10292743" y="4369723"/>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18">
            <a:extLst>
              <a:ext uri="{FF2B5EF4-FFF2-40B4-BE49-F238E27FC236}">
                <a16:creationId xmlns:a16="http://schemas.microsoft.com/office/drawing/2014/main" id="{764F304E-85C3-4C89-B2C4-3F670ACD4A88}"/>
              </a:ext>
            </a:extLst>
          </p:cNvPr>
          <p:cNvSpPr>
            <a:spLocks noChangeAspect="1" noEditPoints="1"/>
          </p:cNvSpPr>
          <p:nvPr/>
        </p:nvSpPr>
        <p:spPr bwMode="auto">
          <a:xfrm>
            <a:off x="3570489" y="4587757"/>
            <a:ext cx="538480" cy="539750"/>
          </a:xfrm>
          <a:custGeom>
            <a:avLst/>
            <a:gdLst>
              <a:gd name="T0" fmla="*/ 112 w 168"/>
              <a:gd name="T1" fmla="*/ 84 h 168"/>
              <a:gd name="T2" fmla="*/ 160 w 168"/>
              <a:gd name="T3" fmla="*/ 36 h 168"/>
              <a:gd name="T4" fmla="*/ 160 w 168"/>
              <a:gd name="T5" fmla="*/ 8 h 168"/>
              <a:gd name="T6" fmla="*/ 132 w 168"/>
              <a:gd name="T7" fmla="*/ 8 h 168"/>
              <a:gd name="T8" fmla="*/ 84 w 168"/>
              <a:gd name="T9" fmla="*/ 56 h 168"/>
              <a:gd name="T10" fmla="*/ 36 w 168"/>
              <a:gd name="T11" fmla="*/ 8 h 168"/>
              <a:gd name="T12" fmla="*/ 8 w 168"/>
              <a:gd name="T13" fmla="*/ 8 h 168"/>
              <a:gd name="T14" fmla="*/ 8 w 168"/>
              <a:gd name="T15" fmla="*/ 36 h 168"/>
              <a:gd name="T16" fmla="*/ 56 w 168"/>
              <a:gd name="T17" fmla="*/ 84 h 168"/>
              <a:gd name="T18" fmla="*/ 8 w 168"/>
              <a:gd name="T19" fmla="*/ 132 h 168"/>
              <a:gd name="T20" fmla="*/ 8 w 168"/>
              <a:gd name="T21" fmla="*/ 160 h 168"/>
              <a:gd name="T22" fmla="*/ 36 w 168"/>
              <a:gd name="T23" fmla="*/ 160 h 168"/>
              <a:gd name="T24" fmla="*/ 84 w 168"/>
              <a:gd name="T25" fmla="*/ 112 h 168"/>
              <a:gd name="T26" fmla="*/ 132 w 168"/>
              <a:gd name="T27" fmla="*/ 160 h 168"/>
              <a:gd name="T28" fmla="*/ 160 w 168"/>
              <a:gd name="T29" fmla="*/ 160 h 168"/>
              <a:gd name="T30" fmla="*/ 160 w 168"/>
              <a:gd name="T31" fmla="*/ 132 h 168"/>
              <a:gd name="T32" fmla="*/ 112 w 168"/>
              <a:gd name="T33" fmla="*/ 84 h 168"/>
              <a:gd name="T34" fmla="*/ 151 w 168"/>
              <a:gd name="T35" fmla="*/ 151 h 168"/>
              <a:gd name="T36" fmla="*/ 140 w 168"/>
              <a:gd name="T37" fmla="*/ 151 h 168"/>
              <a:gd name="T38" fmla="*/ 84 w 168"/>
              <a:gd name="T39" fmla="*/ 95 h 168"/>
              <a:gd name="T40" fmla="*/ 28 w 168"/>
              <a:gd name="T41" fmla="*/ 151 h 168"/>
              <a:gd name="T42" fmla="*/ 17 w 168"/>
              <a:gd name="T43" fmla="*/ 151 h 168"/>
              <a:gd name="T44" fmla="*/ 17 w 168"/>
              <a:gd name="T45" fmla="*/ 140 h 168"/>
              <a:gd name="T46" fmla="*/ 73 w 168"/>
              <a:gd name="T47" fmla="*/ 84 h 168"/>
              <a:gd name="T48" fmla="*/ 17 w 168"/>
              <a:gd name="T49" fmla="*/ 28 h 168"/>
              <a:gd name="T50" fmla="*/ 17 w 168"/>
              <a:gd name="T51" fmla="*/ 16 h 168"/>
              <a:gd name="T52" fmla="*/ 28 w 168"/>
              <a:gd name="T53" fmla="*/ 16 h 168"/>
              <a:gd name="T54" fmla="*/ 84 w 168"/>
              <a:gd name="T55" fmla="*/ 73 h 168"/>
              <a:gd name="T56" fmla="*/ 140 w 168"/>
              <a:gd name="T57" fmla="*/ 17 h 168"/>
              <a:gd name="T58" fmla="*/ 151 w 168"/>
              <a:gd name="T59" fmla="*/ 17 h 168"/>
              <a:gd name="T60" fmla="*/ 151 w 168"/>
              <a:gd name="T61" fmla="*/ 28 h 168"/>
              <a:gd name="T62" fmla="*/ 95 w 168"/>
              <a:gd name="T63" fmla="*/ 84 h 168"/>
              <a:gd name="T64" fmla="*/ 151 w 168"/>
              <a:gd name="T65" fmla="*/ 140 h 168"/>
              <a:gd name="T66" fmla="*/ 151 w 168"/>
              <a:gd name="T67" fmla="*/ 15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68">
                <a:moveTo>
                  <a:pt x="112" y="84"/>
                </a:moveTo>
                <a:cubicBezTo>
                  <a:pt x="160" y="36"/>
                  <a:pt x="160" y="36"/>
                  <a:pt x="160" y="36"/>
                </a:cubicBezTo>
                <a:cubicBezTo>
                  <a:pt x="168" y="29"/>
                  <a:pt x="168" y="16"/>
                  <a:pt x="160" y="8"/>
                </a:cubicBezTo>
                <a:cubicBezTo>
                  <a:pt x="152" y="0"/>
                  <a:pt x="139" y="0"/>
                  <a:pt x="132" y="8"/>
                </a:cubicBezTo>
                <a:cubicBezTo>
                  <a:pt x="84" y="56"/>
                  <a:pt x="84" y="56"/>
                  <a:pt x="84" y="56"/>
                </a:cubicBezTo>
                <a:cubicBezTo>
                  <a:pt x="36" y="8"/>
                  <a:pt x="36" y="8"/>
                  <a:pt x="36" y="8"/>
                </a:cubicBezTo>
                <a:cubicBezTo>
                  <a:pt x="29" y="0"/>
                  <a:pt x="16" y="0"/>
                  <a:pt x="8" y="8"/>
                </a:cubicBezTo>
                <a:cubicBezTo>
                  <a:pt x="0" y="16"/>
                  <a:pt x="0" y="28"/>
                  <a:pt x="8" y="36"/>
                </a:cubicBezTo>
                <a:cubicBezTo>
                  <a:pt x="56" y="84"/>
                  <a:pt x="56" y="84"/>
                  <a:pt x="56" y="84"/>
                </a:cubicBezTo>
                <a:cubicBezTo>
                  <a:pt x="8" y="132"/>
                  <a:pt x="8" y="132"/>
                  <a:pt x="8" y="132"/>
                </a:cubicBezTo>
                <a:cubicBezTo>
                  <a:pt x="0" y="139"/>
                  <a:pt x="0" y="152"/>
                  <a:pt x="8" y="160"/>
                </a:cubicBezTo>
                <a:cubicBezTo>
                  <a:pt x="16" y="168"/>
                  <a:pt x="29" y="168"/>
                  <a:pt x="36" y="160"/>
                </a:cubicBezTo>
                <a:cubicBezTo>
                  <a:pt x="84" y="112"/>
                  <a:pt x="84" y="112"/>
                  <a:pt x="84" y="112"/>
                </a:cubicBezTo>
                <a:cubicBezTo>
                  <a:pt x="132" y="160"/>
                  <a:pt x="132" y="160"/>
                  <a:pt x="132" y="160"/>
                </a:cubicBezTo>
                <a:cubicBezTo>
                  <a:pt x="139" y="168"/>
                  <a:pt x="152" y="168"/>
                  <a:pt x="160" y="160"/>
                </a:cubicBezTo>
                <a:cubicBezTo>
                  <a:pt x="168" y="152"/>
                  <a:pt x="168" y="139"/>
                  <a:pt x="160" y="132"/>
                </a:cubicBezTo>
                <a:lnTo>
                  <a:pt x="112" y="84"/>
                </a:lnTo>
                <a:close/>
                <a:moveTo>
                  <a:pt x="151" y="151"/>
                </a:moveTo>
                <a:cubicBezTo>
                  <a:pt x="148" y="154"/>
                  <a:pt x="143" y="154"/>
                  <a:pt x="140" y="151"/>
                </a:cubicBezTo>
                <a:cubicBezTo>
                  <a:pt x="84" y="95"/>
                  <a:pt x="84" y="95"/>
                  <a:pt x="84" y="95"/>
                </a:cubicBezTo>
                <a:cubicBezTo>
                  <a:pt x="28" y="151"/>
                  <a:pt x="28" y="151"/>
                  <a:pt x="28" y="151"/>
                </a:cubicBezTo>
                <a:cubicBezTo>
                  <a:pt x="25" y="154"/>
                  <a:pt x="20" y="154"/>
                  <a:pt x="17" y="151"/>
                </a:cubicBezTo>
                <a:cubicBezTo>
                  <a:pt x="14" y="148"/>
                  <a:pt x="14" y="143"/>
                  <a:pt x="17" y="140"/>
                </a:cubicBezTo>
                <a:cubicBezTo>
                  <a:pt x="73" y="84"/>
                  <a:pt x="73" y="84"/>
                  <a:pt x="73" y="84"/>
                </a:cubicBezTo>
                <a:cubicBezTo>
                  <a:pt x="17" y="28"/>
                  <a:pt x="17" y="28"/>
                  <a:pt x="17" y="28"/>
                </a:cubicBezTo>
                <a:cubicBezTo>
                  <a:pt x="13" y="25"/>
                  <a:pt x="13" y="20"/>
                  <a:pt x="17" y="16"/>
                </a:cubicBezTo>
                <a:cubicBezTo>
                  <a:pt x="20" y="13"/>
                  <a:pt x="25" y="13"/>
                  <a:pt x="28" y="16"/>
                </a:cubicBezTo>
                <a:cubicBezTo>
                  <a:pt x="84" y="73"/>
                  <a:pt x="84" y="73"/>
                  <a:pt x="84" y="73"/>
                </a:cubicBezTo>
                <a:cubicBezTo>
                  <a:pt x="140" y="17"/>
                  <a:pt x="140" y="17"/>
                  <a:pt x="140" y="17"/>
                </a:cubicBezTo>
                <a:cubicBezTo>
                  <a:pt x="143" y="13"/>
                  <a:pt x="148" y="13"/>
                  <a:pt x="151" y="17"/>
                </a:cubicBezTo>
                <a:cubicBezTo>
                  <a:pt x="155" y="20"/>
                  <a:pt x="155" y="25"/>
                  <a:pt x="151" y="28"/>
                </a:cubicBezTo>
                <a:cubicBezTo>
                  <a:pt x="95" y="84"/>
                  <a:pt x="95" y="84"/>
                  <a:pt x="95" y="84"/>
                </a:cubicBezTo>
                <a:cubicBezTo>
                  <a:pt x="151" y="140"/>
                  <a:pt x="151" y="140"/>
                  <a:pt x="151" y="140"/>
                </a:cubicBezTo>
                <a:cubicBezTo>
                  <a:pt x="155" y="143"/>
                  <a:pt x="155" y="148"/>
                  <a:pt x="151" y="151"/>
                </a:cubicBezTo>
                <a:close/>
              </a:path>
            </a:pathLst>
          </a:custGeom>
          <a:solidFill>
            <a:srgbClr val="DB5A4B"/>
          </a:solidFill>
          <a:ln>
            <a:noFill/>
          </a:ln>
        </p:spPr>
        <p:txBody>
          <a:bodyPr vert="horz" wrap="square" lIns="91440" tIns="45720" rIns="91440" bIns="45720" numCol="1" anchor="t" anchorCtr="0" compatLnSpc="1">
            <a:prstTxWarp prst="textNoShape">
              <a:avLst/>
            </a:prstTxWarp>
          </a:bodyPr>
          <a:lstStyle/>
          <a:p>
            <a:endParaRPr lang="en-GB"/>
          </a:p>
        </p:txBody>
      </p:sp>
      <p:sp>
        <p:nvSpPr>
          <p:cNvPr id="85" name="Freeform 18">
            <a:extLst>
              <a:ext uri="{FF2B5EF4-FFF2-40B4-BE49-F238E27FC236}">
                <a16:creationId xmlns:a16="http://schemas.microsoft.com/office/drawing/2014/main" id="{17FA2294-9ED7-4832-9B5A-D2EE5C9EDEB6}"/>
              </a:ext>
            </a:extLst>
          </p:cNvPr>
          <p:cNvSpPr>
            <a:spLocks noChangeAspect="1" noEditPoints="1"/>
          </p:cNvSpPr>
          <p:nvPr/>
        </p:nvSpPr>
        <p:spPr bwMode="auto">
          <a:xfrm>
            <a:off x="5579861" y="4588100"/>
            <a:ext cx="538480" cy="539750"/>
          </a:xfrm>
          <a:custGeom>
            <a:avLst/>
            <a:gdLst>
              <a:gd name="T0" fmla="*/ 112 w 168"/>
              <a:gd name="T1" fmla="*/ 84 h 168"/>
              <a:gd name="T2" fmla="*/ 160 w 168"/>
              <a:gd name="T3" fmla="*/ 36 h 168"/>
              <a:gd name="T4" fmla="*/ 160 w 168"/>
              <a:gd name="T5" fmla="*/ 8 h 168"/>
              <a:gd name="T6" fmla="*/ 132 w 168"/>
              <a:gd name="T7" fmla="*/ 8 h 168"/>
              <a:gd name="T8" fmla="*/ 84 w 168"/>
              <a:gd name="T9" fmla="*/ 56 h 168"/>
              <a:gd name="T10" fmla="*/ 36 w 168"/>
              <a:gd name="T11" fmla="*/ 8 h 168"/>
              <a:gd name="T12" fmla="*/ 8 w 168"/>
              <a:gd name="T13" fmla="*/ 8 h 168"/>
              <a:gd name="T14" fmla="*/ 8 w 168"/>
              <a:gd name="T15" fmla="*/ 36 h 168"/>
              <a:gd name="T16" fmla="*/ 56 w 168"/>
              <a:gd name="T17" fmla="*/ 84 h 168"/>
              <a:gd name="T18" fmla="*/ 8 w 168"/>
              <a:gd name="T19" fmla="*/ 132 h 168"/>
              <a:gd name="T20" fmla="*/ 8 w 168"/>
              <a:gd name="T21" fmla="*/ 160 h 168"/>
              <a:gd name="T22" fmla="*/ 36 w 168"/>
              <a:gd name="T23" fmla="*/ 160 h 168"/>
              <a:gd name="T24" fmla="*/ 84 w 168"/>
              <a:gd name="T25" fmla="*/ 112 h 168"/>
              <a:gd name="T26" fmla="*/ 132 w 168"/>
              <a:gd name="T27" fmla="*/ 160 h 168"/>
              <a:gd name="T28" fmla="*/ 160 w 168"/>
              <a:gd name="T29" fmla="*/ 160 h 168"/>
              <a:gd name="T30" fmla="*/ 160 w 168"/>
              <a:gd name="T31" fmla="*/ 132 h 168"/>
              <a:gd name="T32" fmla="*/ 112 w 168"/>
              <a:gd name="T33" fmla="*/ 84 h 168"/>
              <a:gd name="T34" fmla="*/ 151 w 168"/>
              <a:gd name="T35" fmla="*/ 151 h 168"/>
              <a:gd name="T36" fmla="*/ 140 w 168"/>
              <a:gd name="T37" fmla="*/ 151 h 168"/>
              <a:gd name="T38" fmla="*/ 84 w 168"/>
              <a:gd name="T39" fmla="*/ 95 h 168"/>
              <a:gd name="T40" fmla="*/ 28 w 168"/>
              <a:gd name="T41" fmla="*/ 151 h 168"/>
              <a:gd name="T42" fmla="*/ 17 w 168"/>
              <a:gd name="T43" fmla="*/ 151 h 168"/>
              <a:gd name="T44" fmla="*/ 17 w 168"/>
              <a:gd name="T45" fmla="*/ 140 h 168"/>
              <a:gd name="T46" fmla="*/ 73 w 168"/>
              <a:gd name="T47" fmla="*/ 84 h 168"/>
              <a:gd name="T48" fmla="*/ 17 w 168"/>
              <a:gd name="T49" fmla="*/ 28 h 168"/>
              <a:gd name="T50" fmla="*/ 17 w 168"/>
              <a:gd name="T51" fmla="*/ 16 h 168"/>
              <a:gd name="T52" fmla="*/ 28 w 168"/>
              <a:gd name="T53" fmla="*/ 16 h 168"/>
              <a:gd name="T54" fmla="*/ 84 w 168"/>
              <a:gd name="T55" fmla="*/ 73 h 168"/>
              <a:gd name="T56" fmla="*/ 140 w 168"/>
              <a:gd name="T57" fmla="*/ 17 h 168"/>
              <a:gd name="T58" fmla="*/ 151 w 168"/>
              <a:gd name="T59" fmla="*/ 17 h 168"/>
              <a:gd name="T60" fmla="*/ 151 w 168"/>
              <a:gd name="T61" fmla="*/ 28 h 168"/>
              <a:gd name="T62" fmla="*/ 95 w 168"/>
              <a:gd name="T63" fmla="*/ 84 h 168"/>
              <a:gd name="T64" fmla="*/ 151 w 168"/>
              <a:gd name="T65" fmla="*/ 140 h 168"/>
              <a:gd name="T66" fmla="*/ 151 w 168"/>
              <a:gd name="T67" fmla="*/ 15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68">
                <a:moveTo>
                  <a:pt x="112" y="84"/>
                </a:moveTo>
                <a:cubicBezTo>
                  <a:pt x="160" y="36"/>
                  <a:pt x="160" y="36"/>
                  <a:pt x="160" y="36"/>
                </a:cubicBezTo>
                <a:cubicBezTo>
                  <a:pt x="168" y="29"/>
                  <a:pt x="168" y="16"/>
                  <a:pt x="160" y="8"/>
                </a:cubicBezTo>
                <a:cubicBezTo>
                  <a:pt x="152" y="0"/>
                  <a:pt x="139" y="0"/>
                  <a:pt x="132" y="8"/>
                </a:cubicBezTo>
                <a:cubicBezTo>
                  <a:pt x="84" y="56"/>
                  <a:pt x="84" y="56"/>
                  <a:pt x="84" y="56"/>
                </a:cubicBezTo>
                <a:cubicBezTo>
                  <a:pt x="36" y="8"/>
                  <a:pt x="36" y="8"/>
                  <a:pt x="36" y="8"/>
                </a:cubicBezTo>
                <a:cubicBezTo>
                  <a:pt x="29" y="0"/>
                  <a:pt x="16" y="0"/>
                  <a:pt x="8" y="8"/>
                </a:cubicBezTo>
                <a:cubicBezTo>
                  <a:pt x="0" y="16"/>
                  <a:pt x="0" y="28"/>
                  <a:pt x="8" y="36"/>
                </a:cubicBezTo>
                <a:cubicBezTo>
                  <a:pt x="56" y="84"/>
                  <a:pt x="56" y="84"/>
                  <a:pt x="56" y="84"/>
                </a:cubicBezTo>
                <a:cubicBezTo>
                  <a:pt x="8" y="132"/>
                  <a:pt x="8" y="132"/>
                  <a:pt x="8" y="132"/>
                </a:cubicBezTo>
                <a:cubicBezTo>
                  <a:pt x="0" y="139"/>
                  <a:pt x="0" y="152"/>
                  <a:pt x="8" y="160"/>
                </a:cubicBezTo>
                <a:cubicBezTo>
                  <a:pt x="16" y="168"/>
                  <a:pt x="29" y="168"/>
                  <a:pt x="36" y="160"/>
                </a:cubicBezTo>
                <a:cubicBezTo>
                  <a:pt x="84" y="112"/>
                  <a:pt x="84" y="112"/>
                  <a:pt x="84" y="112"/>
                </a:cubicBezTo>
                <a:cubicBezTo>
                  <a:pt x="132" y="160"/>
                  <a:pt x="132" y="160"/>
                  <a:pt x="132" y="160"/>
                </a:cubicBezTo>
                <a:cubicBezTo>
                  <a:pt x="139" y="168"/>
                  <a:pt x="152" y="168"/>
                  <a:pt x="160" y="160"/>
                </a:cubicBezTo>
                <a:cubicBezTo>
                  <a:pt x="168" y="152"/>
                  <a:pt x="168" y="139"/>
                  <a:pt x="160" y="132"/>
                </a:cubicBezTo>
                <a:lnTo>
                  <a:pt x="112" y="84"/>
                </a:lnTo>
                <a:close/>
                <a:moveTo>
                  <a:pt x="151" y="151"/>
                </a:moveTo>
                <a:cubicBezTo>
                  <a:pt x="148" y="154"/>
                  <a:pt x="143" y="154"/>
                  <a:pt x="140" y="151"/>
                </a:cubicBezTo>
                <a:cubicBezTo>
                  <a:pt x="84" y="95"/>
                  <a:pt x="84" y="95"/>
                  <a:pt x="84" y="95"/>
                </a:cubicBezTo>
                <a:cubicBezTo>
                  <a:pt x="28" y="151"/>
                  <a:pt x="28" y="151"/>
                  <a:pt x="28" y="151"/>
                </a:cubicBezTo>
                <a:cubicBezTo>
                  <a:pt x="25" y="154"/>
                  <a:pt x="20" y="154"/>
                  <a:pt x="17" y="151"/>
                </a:cubicBezTo>
                <a:cubicBezTo>
                  <a:pt x="14" y="148"/>
                  <a:pt x="14" y="143"/>
                  <a:pt x="17" y="140"/>
                </a:cubicBezTo>
                <a:cubicBezTo>
                  <a:pt x="73" y="84"/>
                  <a:pt x="73" y="84"/>
                  <a:pt x="73" y="84"/>
                </a:cubicBezTo>
                <a:cubicBezTo>
                  <a:pt x="17" y="28"/>
                  <a:pt x="17" y="28"/>
                  <a:pt x="17" y="28"/>
                </a:cubicBezTo>
                <a:cubicBezTo>
                  <a:pt x="13" y="25"/>
                  <a:pt x="13" y="20"/>
                  <a:pt x="17" y="16"/>
                </a:cubicBezTo>
                <a:cubicBezTo>
                  <a:pt x="20" y="13"/>
                  <a:pt x="25" y="13"/>
                  <a:pt x="28" y="16"/>
                </a:cubicBezTo>
                <a:cubicBezTo>
                  <a:pt x="84" y="73"/>
                  <a:pt x="84" y="73"/>
                  <a:pt x="84" y="73"/>
                </a:cubicBezTo>
                <a:cubicBezTo>
                  <a:pt x="140" y="17"/>
                  <a:pt x="140" y="17"/>
                  <a:pt x="140" y="17"/>
                </a:cubicBezTo>
                <a:cubicBezTo>
                  <a:pt x="143" y="13"/>
                  <a:pt x="148" y="13"/>
                  <a:pt x="151" y="17"/>
                </a:cubicBezTo>
                <a:cubicBezTo>
                  <a:pt x="155" y="20"/>
                  <a:pt x="155" y="25"/>
                  <a:pt x="151" y="28"/>
                </a:cubicBezTo>
                <a:cubicBezTo>
                  <a:pt x="95" y="84"/>
                  <a:pt x="95" y="84"/>
                  <a:pt x="95" y="84"/>
                </a:cubicBezTo>
                <a:cubicBezTo>
                  <a:pt x="151" y="140"/>
                  <a:pt x="151" y="140"/>
                  <a:pt x="151" y="140"/>
                </a:cubicBezTo>
                <a:cubicBezTo>
                  <a:pt x="155" y="143"/>
                  <a:pt x="155" y="148"/>
                  <a:pt x="151" y="151"/>
                </a:cubicBezTo>
                <a:close/>
              </a:path>
            </a:pathLst>
          </a:custGeom>
          <a:solidFill>
            <a:srgbClr val="DB5A4B"/>
          </a:solidFill>
          <a:ln>
            <a:noFill/>
          </a:ln>
        </p:spPr>
        <p:txBody>
          <a:bodyPr vert="horz" wrap="square" lIns="91440" tIns="45720" rIns="91440" bIns="45720" numCol="1" anchor="t" anchorCtr="0" compatLnSpc="1">
            <a:prstTxWarp prst="textNoShape">
              <a:avLst/>
            </a:prstTxWarp>
          </a:bodyPr>
          <a:lstStyle/>
          <a:p>
            <a:endParaRPr lang="en-GB"/>
          </a:p>
        </p:txBody>
      </p:sp>
      <p:sp>
        <p:nvSpPr>
          <p:cNvPr id="60" name="CaixaDeTexto 59">
            <a:extLst>
              <a:ext uri="{FF2B5EF4-FFF2-40B4-BE49-F238E27FC236}">
                <a16:creationId xmlns:a16="http://schemas.microsoft.com/office/drawing/2014/main" id="{5EC44C02-3126-4A88-9193-4B8FAE2B09E8}"/>
              </a:ext>
            </a:extLst>
          </p:cNvPr>
          <p:cNvSpPr txBox="1"/>
          <p:nvPr/>
        </p:nvSpPr>
        <p:spPr>
          <a:xfrm>
            <a:off x="8816716" y="3100422"/>
            <a:ext cx="3297287" cy="646331"/>
          </a:xfrm>
          <a:prstGeom prst="rect">
            <a:avLst/>
          </a:prstGeom>
          <a:solidFill>
            <a:schemeClr val="accent6">
              <a:lumMod val="20000"/>
              <a:lumOff val="80000"/>
            </a:schemeClr>
          </a:solidFill>
          <a:ln>
            <a:solidFill>
              <a:schemeClr val="accent6">
                <a:lumMod val="75000"/>
              </a:schemeClr>
            </a:solidFill>
          </a:ln>
        </p:spPr>
        <p:txBody>
          <a:bodyPr wrap="square" rtlCol="0">
            <a:spAutoFit/>
          </a:bodyPr>
          <a:lstStyle/>
          <a:p>
            <a:pPr algn="ctr"/>
            <a:r>
              <a:rPr lang="ca-ES" dirty="0"/>
              <a:t>¡</a:t>
            </a:r>
            <a:r>
              <a:rPr lang="ca-ES" dirty="0" err="1"/>
              <a:t>Todas</a:t>
            </a:r>
            <a:r>
              <a:rPr lang="ca-ES" dirty="0"/>
              <a:t> las </a:t>
            </a:r>
            <a:r>
              <a:rPr lang="ca-ES" dirty="0" err="1"/>
              <a:t>entradas</a:t>
            </a:r>
            <a:r>
              <a:rPr lang="ca-ES" dirty="0"/>
              <a:t> </a:t>
            </a:r>
            <a:r>
              <a:rPr lang="ca-ES" dirty="0" err="1"/>
              <a:t>principales</a:t>
            </a:r>
            <a:r>
              <a:rPr lang="ca-ES" dirty="0"/>
              <a:t> </a:t>
            </a:r>
            <a:r>
              <a:rPr lang="ca-ES" dirty="0" err="1"/>
              <a:t>verifican</a:t>
            </a:r>
            <a:r>
              <a:rPr lang="ca-ES" dirty="0"/>
              <a:t> la </a:t>
            </a:r>
            <a:r>
              <a:rPr lang="ca-ES" dirty="0" err="1"/>
              <a:t>segunda</a:t>
            </a:r>
            <a:r>
              <a:rPr lang="ca-ES" dirty="0"/>
              <a:t> </a:t>
            </a:r>
            <a:r>
              <a:rPr lang="ca-ES" dirty="0" err="1"/>
              <a:t>condición</a:t>
            </a:r>
            <a:r>
              <a:rPr lang="ca-ES" dirty="0"/>
              <a:t>!</a:t>
            </a:r>
          </a:p>
        </p:txBody>
      </p:sp>
      <p:sp>
        <p:nvSpPr>
          <p:cNvPr id="61" name="Seta: Para Baixo 60">
            <a:extLst>
              <a:ext uri="{FF2B5EF4-FFF2-40B4-BE49-F238E27FC236}">
                <a16:creationId xmlns:a16="http://schemas.microsoft.com/office/drawing/2014/main" id="{0D3A13C7-0B44-4F6B-ABB8-9FDF7E088624}"/>
              </a:ext>
            </a:extLst>
          </p:cNvPr>
          <p:cNvSpPr/>
          <p:nvPr/>
        </p:nvSpPr>
        <p:spPr>
          <a:xfrm>
            <a:off x="8872771" y="3744001"/>
            <a:ext cx="940193" cy="641935"/>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23">
            <a:extLst>
              <a:ext uri="{FF2B5EF4-FFF2-40B4-BE49-F238E27FC236}">
                <a16:creationId xmlns:a16="http://schemas.microsoft.com/office/drawing/2014/main" id="{740BD6BF-551E-46AC-B4A1-CA6FEAF1F264}"/>
              </a:ext>
            </a:extLst>
          </p:cNvPr>
          <p:cNvSpPr>
            <a:spLocks noChangeAspect="1" noEditPoints="1"/>
          </p:cNvSpPr>
          <p:nvPr/>
        </p:nvSpPr>
        <p:spPr bwMode="auto">
          <a:xfrm>
            <a:off x="10652979" y="4584763"/>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en-GB"/>
          </a:p>
        </p:txBody>
      </p:sp>
      <p:sp>
        <p:nvSpPr>
          <p:cNvPr id="87" name="Seta: Para Baixo 86">
            <a:extLst>
              <a:ext uri="{FF2B5EF4-FFF2-40B4-BE49-F238E27FC236}">
                <a16:creationId xmlns:a16="http://schemas.microsoft.com/office/drawing/2014/main" id="{52FB0DC7-AF4B-4929-84AE-223A8E0BF593}"/>
              </a:ext>
            </a:extLst>
          </p:cNvPr>
          <p:cNvSpPr/>
          <p:nvPr/>
        </p:nvSpPr>
        <p:spPr>
          <a:xfrm>
            <a:off x="10530563" y="3745226"/>
            <a:ext cx="940193" cy="641935"/>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23">
            <a:extLst>
              <a:ext uri="{FF2B5EF4-FFF2-40B4-BE49-F238E27FC236}">
                <a16:creationId xmlns:a16="http://schemas.microsoft.com/office/drawing/2014/main" id="{56FB94A1-F1D2-407D-8398-A26C1768F0BE}"/>
              </a:ext>
            </a:extLst>
          </p:cNvPr>
          <p:cNvSpPr>
            <a:spLocks noChangeAspect="1" noEditPoints="1"/>
          </p:cNvSpPr>
          <p:nvPr/>
        </p:nvSpPr>
        <p:spPr bwMode="auto">
          <a:xfrm>
            <a:off x="8995523" y="4584763"/>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en-GB"/>
          </a:p>
        </p:txBody>
      </p:sp>
      <p:sp>
        <p:nvSpPr>
          <p:cNvPr id="65" name="Seta: Para Baixo 64">
            <a:extLst>
              <a:ext uri="{FF2B5EF4-FFF2-40B4-BE49-F238E27FC236}">
                <a16:creationId xmlns:a16="http://schemas.microsoft.com/office/drawing/2014/main" id="{F46FAA5A-4D82-4BA2-B7E4-8375997677B9}"/>
              </a:ext>
            </a:extLst>
          </p:cNvPr>
          <p:cNvSpPr/>
          <p:nvPr/>
        </p:nvSpPr>
        <p:spPr>
          <a:xfrm>
            <a:off x="2098414" y="3752837"/>
            <a:ext cx="940193" cy="641935"/>
          </a:xfrm>
          <a:prstGeom prst="downArrow">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2" name="CaixaDeTexto 81">
            <a:extLst>
              <a:ext uri="{FF2B5EF4-FFF2-40B4-BE49-F238E27FC236}">
                <a16:creationId xmlns:a16="http://schemas.microsoft.com/office/drawing/2014/main" id="{1F2E8C7A-E949-4511-B835-FBE6419D8832}"/>
              </a:ext>
            </a:extLst>
          </p:cNvPr>
          <p:cNvSpPr txBox="1"/>
          <p:nvPr/>
        </p:nvSpPr>
        <p:spPr>
          <a:xfrm>
            <a:off x="1976292" y="3023735"/>
            <a:ext cx="7268445" cy="923330"/>
          </a:xfrm>
          <a:prstGeom prst="rect">
            <a:avLst/>
          </a:prstGeom>
          <a:solidFill>
            <a:schemeClr val="accent4">
              <a:lumMod val="20000"/>
              <a:lumOff val="80000"/>
            </a:schemeClr>
          </a:solidFill>
          <a:ln>
            <a:solidFill>
              <a:schemeClr val="accent4"/>
            </a:solidFill>
          </a:ln>
        </p:spPr>
        <p:txBody>
          <a:bodyPr wrap="square" rtlCol="0">
            <a:spAutoFit/>
          </a:bodyPr>
          <a:lstStyle/>
          <a:p>
            <a:pPr algn="just"/>
            <a:r>
              <a:rPr lang="es-ES" dirty="0"/>
              <a:t>Parece que esto falla porque el "3" no se encuentra a la derecha del "4" ... ¡Sin embargo no hay una "columna a la derecha"! ... Por lo tanto, veamos la siguiente condición ...</a:t>
            </a:r>
            <a:endParaRPr lang="ca-ES" dirty="0"/>
          </a:p>
        </p:txBody>
      </p:sp>
      <p:sp>
        <p:nvSpPr>
          <p:cNvPr id="88" name="Freeform 26">
            <a:extLst>
              <a:ext uri="{FF2B5EF4-FFF2-40B4-BE49-F238E27FC236}">
                <a16:creationId xmlns:a16="http://schemas.microsoft.com/office/drawing/2014/main" id="{22DA003B-8BE6-4BCD-8415-1700FD728C19}"/>
              </a:ext>
            </a:extLst>
          </p:cNvPr>
          <p:cNvSpPr>
            <a:spLocks noChangeAspect="1" noEditPoints="1"/>
          </p:cNvSpPr>
          <p:nvPr/>
        </p:nvSpPr>
        <p:spPr bwMode="auto">
          <a:xfrm>
            <a:off x="2375517" y="4613843"/>
            <a:ext cx="343535" cy="539750"/>
          </a:xfrm>
          <a:custGeom>
            <a:avLst/>
            <a:gdLst>
              <a:gd name="T0" fmla="*/ 63 w 120"/>
              <a:gd name="T1" fmla="*/ 0 h 188"/>
              <a:gd name="T2" fmla="*/ 0 w 120"/>
              <a:gd name="T3" fmla="*/ 56 h 188"/>
              <a:gd name="T4" fmla="*/ 17 w 120"/>
              <a:gd name="T5" fmla="*/ 72 h 188"/>
              <a:gd name="T6" fmla="*/ 27 w 120"/>
              <a:gd name="T7" fmla="*/ 72 h 188"/>
              <a:gd name="T8" fmla="*/ 27 w 120"/>
              <a:gd name="T9" fmla="*/ 72 h 188"/>
              <a:gd name="T10" fmla="*/ 46 w 120"/>
              <a:gd name="T11" fmla="*/ 55 h 188"/>
              <a:gd name="T12" fmla="*/ 47 w 120"/>
              <a:gd name="T13" fmla="*/ 53 h 188"/>
              <a:gd name="T14" fmla="*/ 61 w 120"/>
              <a:gd name="T15" fmla="*/ 41 h 188"/>
              <a:gd name="T16" fmla="*/ 71 w 120"/>
              <a:gd name="T17" fmla="*/ 54 h 188"/>
              <a:gd name="T18" fmla="*/ 71 w 120"/>
              <a:gd name="T19" fmla="*/ 54 h 188"/>
              <a:gd name="T20" fmla="*/ 63 w 120"/>
              <a:gd name="T21" fmla="*/ 68 h 188"/>
              <a:gd name="T22" fmla="*/ 36 w 120"/>
              <a:gd name="T23" fmla="*/ 118 h 188"/>
              <a:gd name="T24" fmla="*/ 41 w 120"/>
              <a:gd name="T25" fmla="*/ 131 h 188"/>
              <a:gd name="T26" fmla="*/ 52 w 120"/>
              <a:gd name="T27" fmla="*/ 136 h 188"/>
              <a:gd name="T28" fmla="*/ 63 w 120"/>
              <a:gd name="T29" fmla="*/ 136 h 188"/>
              <a:gd name="T30" fmla="*/ 80 w 120"/>
              <a:gd name="T31" fmla="*/ 121 h 188"/>
              <a:gd name="T32" fmla="*/ 80 w 120"/>
              <a:gd name="T33" fmla="*/ 119 h 188"/>
              <a:gd name="T34" fmla="*/ 88 w 120"/>
              <a:gd name="T35" fmla="*/ 105 h 188"/>
              <a:gd name="T36" fmla="*/ 92 w 120"/>
              <a:gd name="T37" fmla="*/ 101 h 188"/>
              <a:gd name="T38" fmla="*/ 120 w 120"/>
              <a:gd name="T39" fmla="*/ 53 h 188"/>
              <a:gd name="T40" fmla="*/ 63 w 120"/>
              <a:gd name="T41" fmla="*/ 0 h 188"/>
              <a:gd name="T42" fmla="*/ 80 w 120"/>
              <a:gd name="T43" fmla="*/ 96 h 188"/>
              <a:gd name="T44" fmla="*/ 68 w 120"/>
              <a:gd name="T45" fmla="*/ 119 h 188"/>
              <a:gd name="T46" fmla="*/ 63 w 120"/>
              <a:gd name="T47" fmla="*/ 124 h 188"/>
              <a:gd name="T48" fmla="*/ 52 w 120"/>
              <a:gd name="T49" fmla="*/ 124 h 188"/>
              <a:gd name="T50" fmla="*/ 48 w 120"/>
              <a:gd name="T51" fmla="*/ 118 h 188"/>
              <a:gd name="T52" fmla="*/ 70 w 120"/>
              <a:gd name="T53" fmla="*/ 77 h 188"/>
              <a:gd name="T54" fmla="*/ 83 w 120"/>
              <a:gd name="T55" fmla="*/ 53 h 188"/>
              <a:gd name="T56" fmla="*/ 61 w 120"/>
              <a:gd name="T57" fmla="*/ 29 h 188"/>
              <a:gd name="T58" fmla="*/ 61 w 120"/>
              <a:gd name="T59" fmla="*/ 29 h 188"/>
              <a:gd name="T60" fmla="*/ 34 w 120"/>
              <a:gd name="T61" fmla="*/ 53 h 188"/>
              <a:gd name="T62" fmla="*/ 27 w 120"/>
              <a:gd name="T63" fmla="*/ 60 h 188"/>
              <a:gd name="T64" fmla="*/ 27 w 120"/>
              <a:gd name="T65" fmla="*/ 60 h 188"/>
              <a:gd name="T66" fmla="*/ 17 w 120"/>
              <a:gd name="T67" fmla="*/ 60 h 188"/>
              <a:gd name="T68" fmla="*/ 12 w 120"/>
              <a:gd name="T69" fmla="*/ 56 h 188"/>
              <a:gd name="T70" fmla="*/ 63 w 120"/>
              <a:gd name="T71" fmla="*/ 12 h 188"/>
              <a:gd name="T72" fmla="*/ 108 w 120"/>
              <a:gd name="T73" fmla="*/ 53 h 188"/>
              <a:gd name="T74" fmla="*/ 80 w 120"/>
              <a:gd name="T75" fmla="*/ 96 h 188"/>
              <a:gd name="T76" fmla="*/ 80 w 120"/>
              <a:gd name="T77" fmla="*/ 161 h 188"/>
              <a:gd name="T78" fmla="*/ 67 w 120"/>
              <a:gd name="T79" fmla="*/ 144 h 188"/>
              <a:gd name="T80" fmla="*/ 66 w 120"/>
              <a:gd name="T81" fmla="*/ 144 h 188"/>
              <a:gd name="T82" fmla="*/ 49 w 120"/>
              <a:gd name="T83" fmla="*/ 144 h 188"/>
              <a:gd name="T84" fmla="*/ 37 w 120"/>
              <a:gd name="T85" fmla="*/ 149 h 188"/>
              <a:gd name="T86" fmla="*/ 32 w 120"/>
              <a:gd name="T87" fmla="*/ 162 h 188"/>
              <a:gd name="T88" fmla="*/ 32 w 120"/>
              <a:gd name="T89" fmla="*/ 172 h 188"/>
              <a:gd name="T90" fmla="*/ 49 w 120"/>
              <a:gd name="T91" fmla="*/ 188 h 188"/>
              <a:gd name="T92" fmla="*/ 49 w 120"/>
              <a:gd name="T93" fmla="*/ 188 h 188"/>
              <a:gd name="T94" fmla="*/ 49 w 120"/>
              <a:gd name="T95" fmla="*/ 188 h 188"/>
              <a:gd name="T96" fmla="*/ 64 w 120"/>
              <a:gd name="T97" fmla="*/ 188 h 188"/>
              <a:gd name="T98" fmla="*/ 76 w 120"/>
              <a:gd name="T99" fmla="*/ 182 h 188"/>
              <a:gd name="T100" fmla="*/ 80 w 120"/>
              <a:gd name="T101" fmla="*/ 171 h 188"/>
              <a:gd name="T102" fmla="*/ 80 w 120"/>
              <a:gd name="T103" fmla="*/ 161 h 188"/>
              <a:gd name="T104" fmla="*/ 64 w 120"/>
              <a:gd name="T105" fmla="*/ 176 h 188"/>
              <a:gd name="T106" fmla="*/ 49 w 120"/>
              <a:gd name="T107" fmla="*/ 176 h 188"/>
              <a:gd name="T108" fmla="*/ 49 w 120"/>
              <a:gd name="T109" fmla="*/ 176 h 188"/>
              <a:gd name="T110" fmla="*/ 44 w 120"/>
              <a:gd name="T111" fmla="*/ 172 h 188"/>
              <a:gd name="T112" fmla="*/ 44 w 120"/>
              <a:gd name="T113" fmla="*/ 162 h 188"/>
              <a:gd name="T114" fmla="*/ 49 w 120"/>
              <a:gd name="T115" fmla="*/ 156 h 188"/>
              <a:gd name="T116" fmla="*/ 64 w 120"/>
              <a:gd name="T117" fmla="*/ 156 h 188"/>
              <a:gd name="T118" fmla="*/ 68 w 120"/>
              <a:gd name="T119" fmla="*/ 161 h 188"/>
              <a:gd name="T120" fmla="*/ 68 w 120"/>
              <a:gd name="T121" fmla="*/ 171 h 188"/>
              <a:gd name="T122" fmla="*/ 64 w 120"/>
              <a:gd name="T123" fmla="*/ 17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88">
                <a:moveTo>
                  <a:pt x="63" y="0"/>
                </a:moveTo>
                <a:cubicBezTo>
                  <a:pt x="23" y="0"/>
                  <a:pt x="0" y="19"/>
                  <a:pt x="0" y="56"/>
                </a:cubicBezTo>
                <a:cubicBezTo>
                  <a:pt x="0" y="64"/>
                  <a:pt x="6" y="72"/>
                  <a:pt x="17" y="72"/>
                </a:cubicBezTo>
                <a:cubicBezTo>
                  <a:pt x="27" y="72"/>
                  <a:pt x="27" y="72"/>
                  <a:pt x="27" y="72"/>
                </a:cubicBezTo>
                <a:cubicBezTo>
                  <a:pt x="27" y="72"/>
                  <a:pt x="27" y="72"/>
                  <a:pt x="27" y="72"/>
                </a:cubicBezTo>
                <a:cubicBezTo>
                  <a:pt x="35" y="72"/>
                  <a:pt x="44" y="67"/>
                  <a:pt x="46" y="55"/>
                </a:cubicBezTo>
                <a:cubicBezTo>
                  <a:pt x="46" y="54"/>
                  <a:pt x="46" y="54"/>
                  <a:pt x="47" y="53"/>
                </a:cubicBezTo>
                <a:cubicBezTo>
                  <a:pt x="48" y="44"/>
                  <a:pt x="49" y="41"/>
                  <a:pt x="61" y="41"/>
                </a:cubicBezTo>
                <a:cubicBezTo>
                  <a:pt x="65" y="41"/>
                  <a:pt x="71" y="43"/>
                  <a:pt x="71" y="54"/>
                </a:cubicBezTo>
                <a:cubicBezTo>
                  <a:pt x="71" y="54"/>
                  <a:pt x="71" y="54"/>
                  <a:pt x="71" y="54"/>
                </a:cubicBezTo>
                <a:cubicBezTo>
                  <a:pt x="71" y="56"/>
                  <a:pt x="71" y="61"/>
                  <a:pt x="63" y="68"/>
                </a:cubicBezTo>
                <a:cubicBezTo>
                  <a:pt x="43" y="82"/>
                  <a:pt x="36" y="95"/>
                  <a:pt x="36" y="118"/>
                </a:cubicBezTo>
                <a:cubicBezTo>
                  <a:pt x="36" y="120"/>
                  <a:pt x="36" y="126"/>
                  <a:pt x="41" y="131"/>
                </a:cubicBezTo>
                <a:cubicBezTo>
                  <a:pt x="44" y="134"/>
                  <a:pt x="48" y="136"/>
                  <a:pt x="52" y="136"/>
                </a:cubicBezTo>
                <a:cubicBezTo>
                  <a:pt x="63" y="136"/>
                  <a:pt x="63" y="136"/>
                  <a:pt x="63" y="136"/>
                </a:cubicBezTo>
                <a:cubicBezTo>
                  <a:pt x="71" y="136"/>
                  <a:pt x="78" y="131"/>
                  <a:pt x="80" y="121"/>
                </a:cubicBezTo>
                <a:cubicBezTo>
                  <a:pt x="80" y="120"/>
                  <a:pt x="80" y="120"/>
                  <a:pt x="80" y="119"/>
                </a:cubicBezTo>
                <a:cubicBezTo>
                  <a:pt x="81" y="114"/>
                  <a:pt x="81" y="111"/>
                  <a:pt x="88" y="105"/>
                </a:cubicBezTo>
                <a:cubicBezTo>
                  <a:pt x="89" y="104"/>
                  <a:pt x="91" y="103"/>
                  <a:pt x="92" y="101"/>
                </a:cubicBezTo>
                <a:cubicBezTo>
                  <a:pt x="103" y="93"/>
                  <a:pt x="120" y="80"/>
                  <a:pt x="120" y="53"/>
                </a:cubicBezTo>
                <a:cubicBezTo>
                  <a:pt x="120" y="24"/>
                  <a:pt x="105" y="0"/>
                  <a:pt x="63" y="0"/>
                </a:cubicBezTo>
                <a:close/>
                <a:moveTo>
                  <a:pt x="80" y="96"/>
                </a:moveTo>
                <a:cubicBezTo>
                  <a:pt x="69" y="106"/>
                  <a:pt x="69" y="114"/>
                  <a:pt x="68" y="119"/>
                </a:cubicBezTo>
                <a:cubicBezTo>
                  <a:pt x="67" y="124"/>
                  <a:pt x="63" y="124"/>
                  <a:pt x="63" y="124"/>
                </a:cubicBezTo>
                <a:cubicBezTo>
                  <a:pt x="63" y="124"/>
                  <a:pt x="57" y="124"/>
                  <a:pt x="52" y="124"/>
                </a:cubicBezTo>
                <a:cubicBezTo>
                  <a:pt x="48" y="124"/>
                  <a:pt x="48" y="118"/>
                  <a:pt x="48" y="118"/>
                </a:cubicBezTo>
                <a:cubicBezTo>
                  <a:pt x="48" y="97"/>
                  <a:pt x="55" y="89"/>
                  <a:pt x="70" y="77"/>
                </a:cubicBezTo>
                <a:cubicBezTo>
                  <a:pt x="85" y="66"/>
                  <a:pt x="83" y="53"/>
                  <a:pt x="83" y="53"/>
                </a:cubicBezTo>
                <a:cubicBezTo>
                  <a:pt x="82" y="29"/>
                  <a:pt x="62" y="29"/>
                  <a:pt x="61" y="29"/>
                </a:cubicBezTo>
                <a:cubicBezTo>
                  <a:pt x="61" y="29"/>
                  <a:pt x="61" y="29"/>
                  <a:pt x="61" y="29"/>
                </a:cubicBezTo>
                <a:cubicBezTo>
                  <a:pt x="37" y="29"/>
                  <a:pt x="36" y="45"/>
                  <a:pt x="34" y="53"/>
                </a:cubicBezTo>
                <a:cubicBezTo>
                  <a:pt x="33" y="60"/>
                  <a:pt x="28" y="60"/>
                  <a:pt x="27" y="60"/>
                </a:cubicBezTo>
                <a:cubicBezTo>
                  <a:pt x="27" y="60"/>
                  <a:pt x="27" y="60"/>
                  <a:pt x="27" y="60"/>
                </a:cubicBezTo>
                <a:cubicBezTo>
                  <a:pt x="17" y="60"/>
                  <a:pt x="17" y="60"/>
                  <a:pt x="17" y="60"/>
                </a:cubicBezTo>
                <a:cubicBezTo>
                  <a:pt x="12" y="60"/>
                  <a:pt x="12" y="56"/>
                  <a:pt x="12" y="56"/>
                </a:cubicBezTo>
                <a:cubicBezTo>
                  <a:pt x="12" y="25"/>
                  <a:pt x="30" y="12"/>
                  <a:pt x="63" y="12"/>
                </a:cubicBezTo>
                <a:cubicBezTo>
                  <a:pt x="95" y="12"/>
                  <a:pt x="108" y="28"/>
                  <a:pt x="108" y="53"/>
                </a:cubicBezTo>
                <a:cubicBezTo>
                  <a:pt x="108" y="77"/>
                  <a:pt x="91" y="87"/>
                  <a:pt x="80" y="96"/>
                </a:cubicBezTo>
                <a:close/>
                <a:moveTo>
                  <a:pt x="80" y="161"/>
                </a:moveTo>
                <a:cubicBezTo>
                  <a:pt x="80" y="151"/>
                  <a:pt x="73" y="146"/>
                  <a:pt x="67" y="144"/>
                </a:cubicBezTo>
                <a:cubicBezTo>
                  <a:pt x="66" y="144"/>
                  <a:pt x="66" y="144"/>
                  <a:pt x="66" y="144"/>
                </a:cubicBezTo>
                <a:cubicBezTo>
                  <a:pt x="49" y="144"/>
                  <a:pt x="49" y="144"/>
                  <a:pt x="49" y="144"/>
                </a:cubicBezTo>
                <a:cubicBezTo>
                  <a:pt x="44" y="144"/>
                  <a:pt x="40" y="146"/>
                  <a:pt x="37" y="149"/>
                </a:cubicBezTo>
                <a:cubicBezTo>
                  <a:pt x="32" y="154"/>
                  <a:pt x="32" y="159"/>
                  <a:pt x="32" y="162"/>
                </a:cubicBezTo>
                <a:cubicBezTo>
                  <a:pt x="32" y="164"/>
                  <a:pt x="32" y="168"/>
                  <a:pt x="32" y="172"/>
                </a:cubicBezTo>
                <a:cubicBezTo>
                  <a:pt x="32" y="181"/>
                  <a:pt x="39" y="188"/>
                  <a:pt x="49" y="188"/>
                </a:cubicBezTo>
                <a:cubicBezTo>
                  <a:pt x="49" y="188"/>
                  <a:pt x="49" y="188"/>
                  <a:pt x="49" y="188"/>
                </a:cubicBezTo>
                <a:cubicBezTo>
                  <a:pt x="49" y="188"/>
                  <a:pt x="49" y="188"/>
                  <a:pt x="49" y="188"/>
                </a:cubicBezTo>
                <a:cubicBezTo>
                  <a:pt x="64" y="188"/>
                  <a:pt x="64" y="188"/>
                  <a:pt x="64" y="188"/>
                </a:cubicBezTo>
                <a:cubicBezTo>
                  <a:pt x="69" y="188"/>
                  <a:pt x="73" y="186"/>
                  <a:pt x="76" y="182"/>
                </a:cubicBezTo>
                <a:cubicBezTo>
                  <a:pt x="80" y="178"/>
                  <a:pt x="80" y="174"/>
                  <a:pt x="80" y="171"/>
                </a:cubicBezTo>
                <a:lnTo>
                  <a:pt x="80" y="161"/>
                </a:lnTo>
                <a:close/>
                <a:moveTo>
                  <a:pt x="64" y="176"/>
                </a:moveTo>
                <a:cubicBezTo>
                  <a:pt x="58" y="176"/>
                  <a:pt x="49" y="176"/>
                  <a:pt x="49" y="176"/>
                </a:cubicBezTo>
                <a:cubicBezTo>
                  <a:pt x="49" y="176"/>
                  <a:pt x="49" y="176"/>
                  <a:pt x="49" y="176"/>
                </a:cubicBezTo>
                <a:cubicBezTo>
                  <a:pt x="48" y="176"/>
                  <a:pt x="44" y="176"/>
                  <a:pt x="44" y="172"/>
                </a:cubicBezTo>
                <a:cubicBezTo>
                  <a:pt x="44" y="167"/>
                  <a:pt x="44" y="162"/>
                  <a:pt x="44" y="162"/>
                </a:cubicBezTo>
                <a:cubicBezTo>
                  <a:pt x="44" y="162"/>
                  <a:pt x="44" y="156"/>
                  <a:pt x="49" y="156"/>
                </a:cubicBezTo>
                <a:cubicBezTo>
                  <a:pt x="54" y="156"/>
                  <a:pt x="64" y="156"/>
                  <a:pt x="64" y="156"/>
                </a:cubicBezTo>
                <a:cubicBezTo>
                  <a:pt x="64" y="156"/>
                  <a:pt x="68" y="157"/>
                  <a:pt x="68" y="161"/>
                </a:cubicBezTo>
                <a:cubicBezTo>
                  <a:pt x="68" y="165"/>
                  <a:pt x="68" y="171"/>
                  <a:pt x="68" y="171"/>
                </a:cubicBezTo>
                <a:cubicBezTo>
                  <a:pt x="68" y="171"/>
                  <a:pt x="69" y="176"/>
                  <a:pt x="64" y="176"/>
                </a:cubicBezTo>
                <a:close/>
              </a:path>
            </a:pathLst>
          </a:custGeom>
          <a:solidFill>
            <a:srgbClr val="F89A3B"/>
          </a:solidFill>
          <a:ln>
            <a:noFill/>
          </a:ln>
        </p:spPr>
        <p:txBody>
          <a:bodyPr vert="horz" wrap="square" lIns="91440" tIns="45720" rIns="91440" bIns="45720" numCol="1" anchor="t" anchorCtr="0" compatLnSpc="1">
            <a:prstTxWarp prst="textNoShape">
              <a:avLst/>
            </a:prstTxWarp>
          </a:bodyPr>
          <a:lstStyle/>
          <a:p>
            <a:endParaRPr lang="ca-ES" dirty="0"/>
          </a:p>
        </p:txBody>
      </p:sp>
      <p:sp>
        <p:nvSpPr>
          <p:cNvPr id="62" name="Retângulo 36">
            <a:extLst>
              <a:ext uri="{FF2B5EF4-FFF2-40B4-BE49-F238E27FC236}">
                <a16:creationId xmlns:a16="http://schemas.microsoft.com/office/drawing/2014/main" id="{DCD35D3B-C4AB-4D78-8998-C05ACA0FB3A1}"/>
              </a:ext>
            </a:extLst>
          </p:cNvPr>
          <p:cNvSpPr/>
          <p:nvPr/>
        </p:nvSpPr>
        <p:spPr>
          <a:xfrm>
            <a:off x="2148856" y="5683160"/>
            <a:ext cx="9777070" cy="1056920"/>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tângulo 37">
            <a:extLst>
              <a:ext uri="{FF2B5EF4-FFF2-40B4-BE49-F238E27FC236}">
                <a16:creationId xmlns:a16="http://schemas.microsoft.com/office/drawing/2014/main" id="{4417E6F8-9898-4940-8805-88CE1928CDB3}"/>
              </a:ext>
            </a:extLst>
          </p:cNvPr>
          <p:cNvSpPr/>
          <p:nvPr/>
        </p:nvSpPr>
        <p:spPr>
          <a:xfrm>
            <a:off x="2237121" y="5704142"/>
            <a:ext cx="9459316" cy="769441"/>
          </a:xfrm>
          <a:prstGeom prst="rect">
            <a:avLst/>
          </a:prstGeom>
        </p:spPr>
        <p:txBody>
          <a:bodyPr wrap="square">
            <a:spAutoFit/>
          </a:bodyPr>
          <a:lstStyle/>
          <a:p>
            <a:pPr algn="just">
              <a:spcAft>
                <a:spcPts val="1200"/>
              </a:spcAft>
              <a:buClr>
                <a:srgbClr val="F25E4F"/>
              </a:buClr>
              <a:buSzPct val="120000"/>
            </a:pPr>
            <a:r>
              <a:rPr lang="ca-ES" sz="2400" b="1" dirty="0" err="1">
                <a:solidFill>
                  <a:srgbClr val="F25E4F"/>
                </a:solidFill>
              </a:rPr>
              <a:t>Observación</a:t>
            </a:r>
            <a:r>
              <a:rPr lang="ca-ES" sz="2400" b="1" dirty="0">
                <a:solidFill>
                  <a:srgbClr val="F25E4F"/>
                </a:solidFill>
              </a:rPr>
              <a:t> - </a:t>
            </a:r>
            <a:r>
              <a:rPr lang="ca-ES" sz="2000" dirty="0">
                <a:solidFill>
                  <a:sysClr val="windowText" lastClr="000000"/>
                </a:solidFill>
              </a:rPr>
              <a:t>Una fila </a:t>
            </a:r>
            <a:r>
              <a:rPr lang="ca-ES" sz="2000" b="1" dirty="0">
                <a:solidFill>
                  <a:sysClr val="windowText" lastClr="000000"/>
                </a:solidFill>
              </a:rPr>
              <a:t>distinta de cero</a:t>
            </a:r>
            <a:r>
              <a:rPr lang="ca-ES" sz="2000" dirty="0">
                <a:solidFill>
                  <a:sysClr val="windowText" lastClr="000000"/>
                </a:solidFill>
              </a:rPr>
              <a:t> significa una fila que </a:t>
            </a:r>
            <a:r>
              <a:rPr lang="ca-ES" sz="2000" i="1" u="sng" dirty="0" err="1">
                <a:solidFill>
                  <a:sysClr val="windowText" lastClr="000000"/>
                </a:solidFill>
              </a:rPr>
              <a:t>contiene</a:t>
            </a:r>
            <a:r>
              <a:rPr lang="ca-ES" sz="2000" i="1" u="sng" dirty="0">
                <a:solidFill>
                  <a:sysClr val="windowText" lastClr="000000"/>
                </a:solidFill>
              </a:rPr>
              <a:t> al </a:t>
            </a:r>
            <a:r>
              <a:rPr lang="ca-ES" sz="2000" i="1" u="sng" dirty="0" err="1">
                <a:solidFill>
                  <a:sysClr val="windowText" lastClr="000000"/>
                </a:solidFill>
              </a:rPr>
              <a:t>menos</a:t>
            </a:r>
            <a:r>
              <a:rPr lang="ca-ES" sz="2000" i="1" u="sng" dirty="0">
                <a:solidFill>
                  <a:sysClr val="windowText" lastClr="000000"/>
                </a:solidFill>
              </a:rPr>
              <a:t> una entrada distinta de cero</a:t>
            </a:r>
            <a:r>
              <a:rPr lang="ca-ES" sz="2000" dirty="0">
                <a:solidFill>
                  <a:sysClr val="windowText" lastClr="000000"/>
                </a:solidFill>
              </a:rPr>
              <a:t>; </a:t>
            </a:r>
            <a:endParaRPr lang="ca-ES" sz="2400" dirty="0">
              <a:solidFill>
                <a:sysClr val="windowText" lastClr="000000"/>
              </a:solidFill>
            </a:endParaRPr>
          </a:p>
        </p:txBody>
      </p:sp>
      <p:sp>
        <p:nvSpPr>
          <p:cNvPr id="84" name="Retângulo 38">
            <a:extLst>
              <a:ext uri="{FF2B5EF4-FFF2-40B4-BE49-F238E27FC236}">
                <a16:creationId xmlns:a16="http://schemas.microsoft.com/office/drawing/2014/main" id="{D9A877B3-8A9A-43DA-9FF9-C7C050E2B631}"/>
              </a:ext>
            </a:extLst>
          </p:cNvPr>
          <p:cNvSpPr/>
          <p:nvPr/>
        </p:nvSpPr>
        <p:spPr>
          <a:xfrm>
            <a:off x="2276921" y="6352086"/>
            <a:ext cx="9649004" cy="400110"/>
          </a:xfrm>
          <a:prstGeom prst="rect">
            <a:avLst/>
          </a:prstGeom>
        </p:spPr>
        <p:txBody>
          <a:bodyPr wrap="square">
            <a:spAutoFit/>
          </a:bodyPr>
          <a:lstStyle/>
          <a:p>
            <a:pPr algn="just">
              <a:spcAft>
                <a:spcPts val="1200"/>
              </a:spcAft>
              <a:buClr>
                <a:srgbClr val="F25E4F"/>
              </a:buClr>
              <a:buSzPct val="120000"/>
            </a:pPr>
            <a:r>
              <a:rPr lang="ca-ES" sz="2000" dirty="0">
                <a:solidFill>
                  <a:sysClr val="windowText" lastClr="000000"/>
                </a:solidFill>
              </a:rPr>
              <a:t>La </a:t>
            </a:r>
            <a:r>
              <a:rPr lang="ca-ES" sz="2000" b="1" dirty="0">
                <a:solidFill>
                  <a:sysClr val="windowText" lastClr="000000"/>
                </a:solidFill>
              </a:rPr>
              <a:t>entrada principal</a:t>
            </a:r>
            <a:r>
              <a:rPr lang="it-IT" sz="2000" dirty="0">
                <a:solidFill>
                  <a:sysClr val="windowText" lastClr="000000"/>
                </a:solidFill>
              </a:rPr>
              <a:t> hace referencia a</a:t>
            </a:r>
            <a:r>
              <a:rPr lang="ca-ES" sz="2000" dirty="0">
                <a:solidFill>
                  <a:sysClr val="windowText" lastClr="000000"/>
                </a:solidFill>
              </a:rPr>
              <a:t> la </a:t>
            </a:r>
            <a:r>
              <a:rPr lang="ca-ES" sz="2000" u="sng" dirty="0">
                <a:solidFill>
                  <a:sysClr val="windowText" lastClr="000000"/>
                </a:solidFill>
              </a:rPr>
              <a:t>entrada </a:t>
            </a:r>
            <a:r>
              <a:rPr lang="ca-ES" sz="2000" i="1" u="sng" dirty="0">
                <a:solidFill>
                  <a:sysClr val="windowText" lastClr="000000"/>
                </a:solidFill>
              </a:rPr>
              <a:t>distinta de cero situada </a:t>
            </a:r>
            <a:r>
              <a:rPr lang="ca-ES" sz="2000" i="1" u="sng" dirty="0" err="1">
                <a:solidFill>
                  <a:sysClr val="windowText" lastClr="000000"/>
                </a:solidFill>
              </a:rPr>
              <a:t>más</a:t>
            </a:r>
            <a:r>
              <a:rPr lang="ca-ES" sz="2000" i="1" u="sng" dirty="0">
                <a:solidFill>
                  <a:sysClr val="windowText" lastClr="000000"/>
                </a:solidFill>
              </a:rPr>
              <a:t> a la </a:t>
            </a:r>
            <a:r>
              <a:rPr lang="ca-ES" sz="2000" i="1" u="sng" dirty="0" err="1">
                <a:solidFill>
                  <a:sysClr val="windowText" lastClr="000000"/>
                </a:solidFill>
              </a:rPr>
              <a:t>izquierda</a:t>
            </a:r>
            <a:r>
              <a:rPr lang="ca-ES" sz="2000" i="1" u="sng" dirty="0">
                <a:solidFill>
                  <a:sysClr val="windowText" lastClr="000000"/>
                </a:solidFill>
              </a:rPr>
              <a:t>.</a:t>
            </a:r>
            <a:endParaRPr lang="ca-ES" sz="2000" b="1" dirty="0">
              <a:solidFill>
                <a:sysClr val="windowText" lastClr="000000"/>
              </a:solidFill>
            </a:endParaRPr>
          </a:p>
        </p:txBody>
      </p:sp>
      <p:sp>
        <p:nvSpPr>
          <p:cNvPr id="90" name="Retângulo: Cantos Arredondados 17">
            <a:hlinkClick r:id="rId16" action="ppaction://hlinksldjump"/>
            <a:extLst>
              <a:ext uri="{FF2B5EF4-FFF2-40B4-BE49-F238E27FC236}">
                <a16:creationId xmlns:a16="http://schemas.microsoft.com/office/drawing/2014/main" id="{210350F6-3E25-49D6-8F74-2DE37A9A503C}"/>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40830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1"/>
                                        </p:tgtEl>
                                      </p:cBhvr>
                                    </p:animEffect>
                                    <p:set>
                                      <p:cBhvr>
                                        <p:cTn id="10" dur="1" fill="hold">
                                          <p:stCondLst>
                                            <p:cond delay="499"/>
                                          </p:stCondLst>
                                        </p:cTn>
                                        <p:tgtEl>
                                          <p:spTgt spid="6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7"/>
                                        </p:tgtEl>
                                      </p:cBhvr>
                                    </p:animEffect>
                                    <p:set>
                                      <p:cBhvr>
                                        <p:cTn id="13" dur="1" fill="hold">
                                          <p:stCondLst>
                                            <p:cond delay="499"/>
                                          </p:stCondLst>
                                        </p:cTn>
                                        <p:tgtEl>
                                          <p:spTgt spid="87"/>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childTnLst>
                                </p:cTn>
                              </p:par>
                              <p:par>
                                <p:cTn id="18" presetID="22" presetClass="entr" presetSubtype="1" fill="hold" grpId="0" nodeType="withEffect">
                                  <p:stCondLst>
                                    <p:cond delay="500"/>
                                  </p:stCondLst>
                                  <p:childTnLst>
                                    <p:set>
                                      <p:cBhvr>
                                        <p:cTn id="19" dur="1" fill="hold">
                                          <p:stCondLst>
                                            <p:cond delay="0"/>
                                          </p:stCondLst>
                                        </p:cTn>
                                        <p:tgtEl>
                                          <p:spTgt spid="65"/>
                                        </p:tgtEl>
                                        <p:attrNameLst>
                                          <p:attrName>style.visibility</p:attrName>
                                        </p:attrNameLst>
                                      </p:cBhvr>
                                      <p:to>
                                        <p:strVal val="visible"/>
                                      </p:to>
                                    </p:set>
                                    <p:animEffect transition="in" filter="wipe(up)">
                                      <p:cBhvr>
                                        <p:cTn id="20" dur="1000"/>
                                        <p:tgtEl>
                                          <p:spTgt spid="65"/>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87" grpId="0" animBg="1"/>
      <p:bldP spid="65" grpId="0" animBg="1"/>
      <p:bldP spid="82" grpId="0" animBg="1"/>
      <p:bldP spid="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0" name="Retângulo: Cantos Arredondados 39">
            <a:extLst>
              <a:ext uri="{FF2B5EF4-FFF2-40B4-BE49-F238E27FC236}">
                <a16:creationId xmlns:a16="http://schemas.microsoft.com/office/drawing/2014/main" id="{0B276B0D-B5BE-45A4-83DD-A09BF16BD29E}"/>
              </a:ext>
            </a:extLst>
          </p:cNvPr>
          <p:cNvSpPr/>
          <p:nvPr/>
        </p:nvSpPr>
        <p:spPr>
          <a:xfrm>
            <a:off x="2066293" y="305859"/>
            <a:ext cx="9859639" cy="2682141"/>
          </a:xfrm>
          <a:prstGeom prst="roundRect">
            <a:avLst>
              <a:gd name="adj" fmla="val 8084"/>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a:solidFill>
                <a:sysClr val="windowText" lastClr="000000"/>
              </a:solidFill>
            </a:endParaRPr>
          </a:p>
        </p:txBody>
      </p:sp>
      <p:sp>
        <p:nvSpPr>
          <p:cNvPr id="62" name="Retângulo: Cantos Arredondados 61">
            <a:extLst>
              <a:ext uri="{FF2B5EF4-FFF2-40B4-BE49-F238E27FC236}">
                <a16:creationId xmlns:a16="http://schemas.microsoft.com/office/drawing/2014/main" id="{93A192B3-8142-4ED5-BFC7-7263BBE4F303}"/>
              </a:ext>
            </a:extLst>
          </p:cNvPr>
          <p:cNvSpPr/>
          <p:nvPr/>
        </p:nvSpPr>
        <p:spPr>
          <a:xfrm>
            <a:off x="2066293" y="305859"/>
            <a:ext cx="9859639" cy="3297703"/>
          </a:xfrm>
          <a:prstGeom prst="roundRect">
            <a:avLst>
              <a:gd name="adj" fmla="val 6195"/>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a:solidFill>
                <a:sysClr val="windowText" lastClr="000000"/>
              </a:solidFill>
            </a:endParaRPr>
          </a:p>
        </p:txBody>
      </p:sp>
      <p:sp>
        <p:nvSpPr>
          <p:cNvPr id="84" name="Retângulo: Cantos Arredondados 83">
            <a:extLst>
              <a:ext uri="{FF2B5EF4-FFF2-40B4-BE49-F238E27FC236}">
                <a16:creationId xmlns:a16="http://schemas.microsoft.com/office/drawing/2014/main" id="{317A7BD1-BD59-4A19-B9F2-87AED503152A}"/>
              </a:ext>
            </a:extLst>
          </p:cNvPr>
          <p:cNvSpPr/>
          <p:nvPr/>
        </p:nvSpPr>
        <p:spPr>
          <a:xfrm>
            <a:off x="2848425" y="2857411"/>
            <a:ext cx="8986934" cy="645486"/>
          </a:xfrm>
          <a:prstGeom prst="roundRect">
            <a:avLst/>
          </a:prstGeom>
          <a:solidFill>
            <a:schemeClr val="accent5">
              <a:lumMod val="20000"/>
              <a:lumOff val="80000"/>
            </a:schemeClr>
          </a:solid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6" name="Retângulo 65">
            <a:extLst>
              <a:ext uri="{FF2B5EF4-FFF2-40B4-BE49-F238E27FC236}">
                <a16:creationId xmlns:a16="http://schemas.microsoft.com/office/drawing/2014/main" id="{9C0707D6-2829-4E5A-8156-FC906E23F982}"/>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2" name="Retângulo 71">
            <a:extLst>
              <a:ext uri="{FF2B5EF4-FFF2-40B4-BE49-F238E27FC236}">
                <a16:creationId xmlns:a16="http://schemas.microsoft.com/office/drawing/2014/main" id="{8E476C9B-1E2D-427B-B547-CB50A82F8EBB}"/>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73" name="Imagem 72">
            <a:extLst>
              <a:ext uri="{FF2B5EF4-FFF2-40B4-BE49-F238E27FC236}">
                <a16:creationId xmlns:a16="http://schemas.microsoft.com/office/drawing/2014/main" id="{29D4F2D0-CD81-481B-9891-2A60DD0994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74" name="Conexão reta 73">
            <a:extLst>
              <a:ext uri="{FF2B5EF4-FFF2-40B4-BE49-F238E27FC236}">
                <a16:creationId xmlns:a16="http://schemas.microsoft.com/office/drawing/2014/main" id="{AE207ED5-0AD9-406C-BBC8-2601BA6CFB05}"/>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75" name="Conexão reta 74">
            <a:extLst>
              <a:ext uri="{FF2B5EF4-FFF2-40B4-BE49-F238E27FC236}">
                <a16:creationId xmlns:a16="http://schemas.microsoft.com/office/drawing/2014/main" id="{70563C38-5169-4617-9616-E22BF2C5439B}"/>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76" name="Retângulo: Cantos Arredondados 75">
            <a:hlinkClick r:id="rId4" action="ppaction://hlinksldjump"/>
            <a:extLst>
              <a:ext uri="{FF2B5EF4-FFF2-40B4-BE49-F238E27FC236}">
                <a16:creationId xmlns:a16="http://schemas.microsoft.com/office/drawing/2014/main" id="{E1366602-12C0-41CB-9EC1-3ADC612D6E4F}"/>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77" name="Retângulo 76">
            <a:extLst>
              <a:ext uri="{FF2B5EF4-FFF2-40B4-BE49-F238E27FC236}">
                <a16:creationId xmlns:a16="http://schemas.microsoft.com/office/drawing/2014/main" id="{B0B3D353-3315-4D82-B77C-726747C177AB}"/>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6" name="Retângulo: Cantos Arredondados 15">
            <a:hlinkClick r:id="rId5" action="ppaction://hlinksldjump"/>
            <a:extLst>
              <a:ext uri="{FF2B5EF4-FFF2-40B4-BE49-F238E27FC236}">
                <a16:creationId xmlns:a16="http://schemas.microsoft.com/office/drawing/2014/main" id="{5E515757-F294-45EF-A788-3F2374202FFF}"/>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7" name="Retângulo: Cantos Arredondados 16">
            <a:hlinkClick r:id="rId6" action="ppaction://hlinksldjump"/>
            <a:extLst>
              <a:ext uri="{FF2B5EF4-FFF2-40B4-BE49-F238E27FC236}">
                <a16:creationId xmlns:a16="http://schemas.microsoft.com/office/drawing/2014/main" id="{148BC01D-E08E-4339-9F5B-17566B975E9D}"/>
              </a:ext>
            </a:extLst>
          </p:cNvPr>
          <p:cNvSpPr/>
          <p:nvPr/>
        </p:nvSpPr>
        <p:spPr>
          <a:xfrm>
            <a:off x="36000" y="99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9" name="Retângulo: Cantos Arredondados 18">
            <a:hlinkClick r:id="rId7" action="ppaction://hlinksldjump"/>
            <a:extLst>
              <a:ext uri="{FF2B5EF4-FFF2-40B4-BE49-F238E27FC236}">
                <a16:creationId xmlns:a16="http://schemas.microsoft.com/office/drawing/2014/main" id="{AEDA9416-ADEF-4800-9E60-FC73AB3217BA}"/>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1" name="Retângulo 20">
            <a:extLst>
              <a:ext uri="{FF2B5EF4-FFF2-40B4-BE49-F238E27FC236}">
                <a16:creationId xmlns:a16="http://schemas.microsoft.com/office/drawing/2014/main" id="{EA5EF4B7-B424-4701-9C10-220020AD6E70}"/>
              </a:ext>
            </a:extLst>
          </p:cNvPr>
          <p:cNvSpPr/>
          <p:nvPr/>
        </p:nvSpPr>
        <p:spPr>
          <a:xfrm>
            <a:off x="2298436" y="279244"/>
            <a:ext cx="1476677" cy="461665"/>
          </a:xfrm>
          <a:prstGeom prst="rect">
            <a:avLst/>
          </a:prstGeom>
        </p:spPr>
        <p:txBody>
          <a:bodyPr wrap="square">
            <a:spAutoFit/>
          </a:bodyPr>
          <a:lstStyle/>
          <a:p>
            <a:pPr algn="just">
              <a:spcAft>
                <a:spcPts val="1200"/>
              </a:spcAft>
            </a:pPr>
            <a:r>
              <a:rPr lang="ca-ES" sz="2400" b="1" u="sng" dirty="0" err="1">
                <a:solidFill>
                  <a:srgbClr val="F25E4F"/>
                </a:solidFill>
              </a:rPr>
              <a:t>Definición</a:t>
            </a:r>
            <a:r>
              <a:rPr lang="ca-ES" sz="2400" b="1" dirty="0">
                <a:solidFill>
                  <a:srgbClr val="F25E4F"/>
                </a:solidFill>
              </a:rPr>
              <a:t> </a:t>
            </a:r>
          </a:p>
        </p:txBody>
      </p:sp>
      <p:sp>
        <p:nvSpPr>
          <p:cNvPr id="22" name="Retângulo 21">
            <a:extLst>
              <a:ext uri="{FF2B5EF4-FFF2-40B4-BE49-F238E27FC236}">
                <a16:creationId xmlns:a16="http://schemas.microsoft.com/office/drawing/2014/main" id="{A17D4582-E3DB-496C-A0DC-177194CD694C}"/>
              </a:ext>
            </a:extLst>
          </p:cNvPr>
          <p:cNvSpPr/>
          <p:nvPr/>
        </p:nvSpPr>
        <p:spPr>
          <a:xfrm>
            <a:off x="2256303" y="631011"/>
            <a:ext cx="9455397" cy="830997"/>
          </a:xfrm>
          <a:prstGeom prst="rect">
            <a:avLst/>
          </a:prstGeom>
        </p:spPr>
        <p:txBody>
          <a:bodyPr wrap="square">
            <a:spAutoFit/>
          </a:bodyPr>
          <a:lstStyle/>
          <a:p>
            <a:pPr algn="just">
              <a:spcAft>
                <a:spcPts val="1200"/>
              </a:spcAft>
            </a:pPr>
            <a:r>
              <a:rPr lang="ca-ES" sz="2400" dirty="0">
                <a:solidFill>
                  <a:sysClr val="windowText" lastClr="000000"/>
                </a:solidFill>
              </a:rPr>
              <a:t>Una </a:t>
            </a:r>
            <a:r>
              <a:rPr lang="ca-ES" sz="2400" dirty="0" err="1">
                <a:solidFill>
                  <a:sysClr val="windowText" lastClr="000000"/>
                </a:solidFill>
              </a:rPr>
              <a:t>matriz</a:t>
            </a:r>
            <a:r>
              <a:rPr lang="ca-ES" sz="2400" dirty="0">
                <a:solidFill>
                  <a:sysClr val="windowText" lastClr="000000"/>
                </a:solidFill>
              </a:rPr>
              <a:t> rectangular </a:t>
            </a:r>
            <a:r>
              <a:rPr lang="ca-ES" sz="2400" dirty="0" err="1">
                <a:solidFill>
                  <a:sysClr val="windowText" lastClr="000000"/>
                </a:solidFill>
              </a:rPr>
              <a:t>tiene</a:t>
            </a:r>
            <a:r>
              <a:rPr lang="ca-ES" sz="2400" dirty="0">
                <a:solidFill>
                  <a:sysClr val="windowText" lastClr="000000"/>
                </a:solidFill>
              </a:rPr>
              <a:t> </a:t>
            </a:r>
            <a:r>
              <a:rPr lang="ca-ES" sz="2400" b="1" dirty="0">
                <a:solidFill>
                  <a:sysClr val="windowText" lastClr="000000"/>
                </a:solidFill>
              </a:rPr>
              <a:t>forma escalonada </a:t>
            </a:r>
            <a:r>
              <a:rPr lang="ca-ES" sz="2400" dirty="0">
                <a:solidFill>
                  <a:sysClr val="windowText" lastClr="000000"/>
                </a:solidFill>
              </a:rPr>
              <a:t>(o </a:t>
            </a:r>
            <a:r>
              <a:rPr lang="ca-ES" sz="2400" b="1" dirty="0">
                <a:solidFill>
                  <a:sysClr val="windowText" lastClr="000000"/>
                </a:solidFill>
              </a:rPr>
              <a:t>escalonada por </a:t>
            </a:r>
            <a:r>
              <a:rPr lang="ca-ES" sz="2400" b="1" dirty="0" err="1">
                <a:solidFill>
                  <a:sysClr val="windowText" lastClr="000000"/>
                </a:solidFill>
              </a:rPr>
              <a:t>filas</a:t>
            </a:r>
            <a:r>
              <a:rPr lang="ca-ES" sz="2400" dirty="0">
                <a:solidFill>
                  <a:sysClr val="windowText" lastClr="000000"/>
                </a:solidFill>
              </a:rPr>
              <a:t>) si </a:t>
            </a:r>
            <a:r>
              <a:rPr lang="ca-ES" sz="2400" dirty="0" err="1">
                <a:solidFill>
                  <a:sysClr val="windowText" lastClr="000000"/>
                </a:solidFill>
              </a:rPr>
              <a:t>tiene</a:t>
            </a:r>
            <a:r>
              <a:rPr lang="ca-ES" sz="2400" dirty="0">
                <a:solidFill>
                  <a:sysClr val="windowText" lastClr="000000"/>
                </a:solidFill>
              </a:rPr>
              <a:t> las </a:t>
            </a:r>
            <a:r>
              <a:rPr lang="ca-ES" sz="2400" dirty="0" err="1">
                <a:solidFill>
                  <a:sysClr val="windowText" lastClr="000000"/>
                </a:solidFill>
              </a:rPr>
              <a:t>propiedades</a:t>
            </a:r>
            <a:r>
              <a:rPr lang="ca-ES" sz="2400" dirty="0">
                <a:solidFill>
                  <a:sysClr val="windowText" lastClr="000000"/>
                </a:solidFill>
              </a:rPr>
              <a:t> </a:t>
            </a:r>
            <a:r>
              <a:rPr lang="ca-ES" sz="2400" dirty="0" err="1">
                <a:solidFill>
                  <a:sysClr val="windowText" lastClr="000000"/>
                </a:solidFill>
              </a:rPr>
              <a:t>siguientes</a:t>
            </a:r>
            <a:r>
              <a:rPr lang="ca-ES" sz="2400" dirty="0">
                <a:solidFill>
                  <a:sysClr val="windowText" lastClr="000000"/>
                </a:solidFill>
              </a:rPr>
              <a:t>:</a:t>
            </a:r>
          </a:p>
        </p:txBody>
      </p:sp>
      <p:sp>
        <p:nvSpPr>
          <p:cNvPr id="23" name="Retângulo 22">
            <a:extLst>
              <a:ext uri="{FF2B5EF4-FFF2-40B4-BE49-F238E27FC236}">
                <a16:creationId xmlns:a16="http://schemas.microsoft.com/office/drawing/2014/main" id="{8EB5A526-EF16-4114-806A-8388211EA000}"/>
              </a:ext>
            </a:extLst>
          </p:cNvPr>
          <p:cNvSpPr/>
          <p:nvPr/>
        </p:nvSpPr>
        <p:spPr>
          <a:xfrm>
            <a:off x="2283537" y="1401761"/>
            <a:ext cx="9398002" cy="461665"/>
          </a:xfrm>
          <a:prstGeom prst="rect">
            <a:avLst/>
          </a:prstGeom>
        </p:spPr>
        <p:txBody>
          <a:bodyPr wrap="square">
            <a:spAutoFit/>
          </a:bodyPr>
          <a:lstStyle/>
          <a:p>
            <a:pPr marL="457200" indent="-457200" algn="just">
              <a:spcAft>
                <a:spcPts val="1200"/>
              </a:spcAft>
              <a:buClr>
                <a:srgbClr val="F25E4F"/>
              </a:buClr>
              <a:buSzPct val="100000"/>
              <a:buFont typeface="+mj-lt"/>
              <a:buAutoNum type="arabicPeriod"/>
            </a:pPr>
            <a:r>
              <a:rPr lang="ca-ES" sz="2400" b="1" dirty="0">
                <a:solidFill>
                  <a:sysClr val="windowText" lastClr="000000"/>
                </a:solidFill>
              </a:rPr>
              <a:t>Las </a:t>
            </a:r>
            <a:r>
              <a:rPr lang="ca-ES" sz="2400" b="1" dirty="0" err="1">
                <a:solidFill>
                  <a:sysClr val="windowText" lastClr="000000"/>
                </a:solidFill>
              </a:rPr>
              <a:t>filas</a:t>
            </a:r>
            <a:r>
              <a:rPr lang="ca-ES" sz="2400" b="1" dirty="0">
                <a:solidFill>
                  <a:sysClr val="windowText" lastClr="000000"/>
                </a:solidFill>
              </a:rPr>
              <a:t> </a:t>
            </a:r>
            <a:r>
              <a:rPr lang="ca-ES" sz="2400" b="1" dirty="0" err="1">
                <a:solidFill>
                  <a:sysClr val="windowText" lastClr="000000"/>
                </a:solidFill>
              </a:rPr>
              <a:t>distintas</a:t>
            </a:r>
            <a:r>
              <a:rPr lang="ca-ES" sz="2400" b="1" dirty="0">
                <a:solidFill>
                  <a:sysClr val="windowText" lastClr="000000"/>
                </a:solidFill>
              </a:rPr>
              <a:t> de cero </a:t>
            </a:r>
            <a:r>
              <a:rPr lang="ca-ES" sz="2400" b="1" dirty="0" err="1">
                <a:solidFill>
                  <a:sysClr val="windowText" lastClr="000000"/>
                </a:solidFill>
              </a:rPr>
              <a:t>están</a:t>
            </a:r>
            <a:r>
              <a:rPr lang="ca-ES" sz="2400" b="1" dirty="0">
                <a:solidFill>
                  <a:sysClr val="windowText" lastClr="000000"/>
                </a:solidFill>
              </a:rPr>
              <a:t> por encima de las </a:t>
            </a:r>
            <a:r>
              <a:rPr lang="ca-ES" sz="2400" b="1" dirty="0" err="1">
                <a:solidFill>
                  <a:sysClr val="windowText" lastClr="000000"/>
                </a:solidFill>
              </a:rPr>
              <a:t>filas</a:t>
            </a:r>
            <a:r>
              <a:rPr lang="ca-ES" sz="2400" b="1" dirty="0">
                <a:solidFill>
                  <a:sysClr val="windowText" lastClr="000000"/>
                </a:solidFill>
              </a:rPr>
              <a:t> con </a:t>
            </a:r>
            <a:r>
              <a:rPr lang="ca-ES" sz="2400" b="1" dirty="0" err="1">
                <a:solidFill>
                  <a:sysClr val="windowText" lastClr="000000"/>
                </a:solidFill>
              </a:rPr>
              <a:t>sólo</a:t>
            </a:r>
            <a:r>
              <a:rPr lang="ca-ES" sz="2400" b="1" dirty="0">
                <a:solidFill>
                  <a:sysClr val="windowText" lastClr="000000"/>
                </a:solidFill>
              </a:rPr>
              <a:t> ceros</a:t>
            </a:r>
            <a:r>
              <a:rPr lang="ca-ES" sz="2400" dirty="0">
                <a:solidFill>
                  <a:sysClr val="windowText" lastClr="000000"/>
                </a:solidFill>
              </a:rPr>
              <a:t>;</a:t>
            </a:r>
          </a:p>
        </p:txBody>
      </p:sp>
      <p:sp>
        <p:nvSpPr>
          <p:cNvPr id="24" name="Retângulo: Cantos Arredondados 23">
            <a:extLst>
              <a:ext uri="{FF2B5EF4-FFF2-40B4-BE49-F238E27FC236}">
                <a16:creationId xmlns:a16="http://schemas.microsoft.com/office/drawing/2014/main" id="{7C886EB9-98F1-49AE-92F9-7E29E8E34FAA}"/>
              </a:ext>
            </a:extLst>
          </p:cNvPr>
          <p:cNvSpPr/>
          <p:nvPr/>
        </p:nvSpPr>
        <p:spPr>
          <a:xfrm>
            <a:off x="2066293" y="3813201"/>
            <a:ext cx="9835419" cy="1725691"/>
          </a:xfrm>
          <a:prstGeom prst="roundRect">
            <a:avLst>
              <a:gd name="adj" fmla="val 7242"/>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5" name="Retângulo 24">
            <a:extLst>
              <a:ext uri="{FF2B5EF4-FFF2-40B4-BE49-F238E27FC236}">
                <a16:creationId xmlns:a16="http://schemas.microsoft.com/office/drawing/2014/main" id="{0E7FBD48-FD2B-4B52-A1D9-86DC345FA4D0}"/>
              </a:ext>
            </a:extLst>
          </p:cNvPr>
          <p:cNvSpPr/>
          <p:nvPr/>
        </p:nvSpPr>
        <p:spPr>
          <a:xfrm>
            <a:off x="2210087" y="3935272"/>
            <a:ext cx="1348446" cy="461665"/>
          </a:xfrm>
          <a:prstGeom prst="rect">
            <a:avLst/>
          </a:prstGeom>
        </p:spPr>
        <p:txBody>
          <a:bodyPr wrap="none">
            <a:spAutoFit/>
          </a:bodyPr>
          <a:lstStyle/>
          <a:p>
            <a:pPr algn="just"/>
            <a:r>
              <a:rPr lang="ca-ES" sz="2400" b="1" u="sng" dirty="0" err="1">
                <a:solidFill>
                  <a:srgbClr val="29A6FF"/>
                </a:solidFill>
              </a:rPr>
              <a:t>Ejemplos</a:t>
            </a:r>
            <a:endParaRPr lang="ca-ES" sz="2400" b="1" u="sng" dirty="0">
              <a:solidFill>
                <a:srgbClr val="29A6FF"/>
              </a:solidFill>
            </a:endParaRPr>
          </a:p>
        </p:txBody>
      </p:sp>
      <p:sp>
        <p:nvSpPr>
          <p:cNvPr id="26" name="Retângulo 25">
            <a:extLst>
              <a:ext uri="{FF2B5EF4-FFF2-40B4-BE49-F238E27FC236}">
                <a16:creationId xmlns:a16="http://schemas.microsoft.com/office/drawing/2014/main" id="{39F25B3D-D4ED-4AC8-A746-3C045DFD8134}"/>
              </a:ext>
            </a:extLst>
          </p:cNvPr>
          <p:cNvSpPr/>
          <p:nvPr/>
        </p:nvSpPr>
        <p:spPr>
          <a:xfrm>
            <a:off x="3580974" y="3946027"/>
            <a:ext cx="8360230" cy="400110"/>
          </a:xfrm>
          <a:prstGeom prst="rect">
            <a:avLst/>
          </a:prstGeom>
        </p:spPr>
        <p:txBody>
          <a:bodyPr wrap="square">
            <a:spAutoFit/>
          </a:bodyPr>
          <a:lstStyle/>
          <a:p>
            <a:pPr algn="just">
              <a:spcAft>
                <a:spcPts val="1200"/>
              </a:spcAft>
            </a:pPr>
            <a:r>
              <a:rPr lang="ca-ES" sz="2000" dirty="0">
                <a:solidFill>
                  <a:sysClr val="windowText" lastClr="000000"/>
                </a:solidFill>
              </a:rPr>
              <a:t>¿</a:t>
            </a:r>
            <a:r>
              <a:rPr lang="ca-ES" sz="2000" dirty="0" err="1">
                <a:solidFill>
                  <a:sysClr val="windowText" lastClr="000000"/>
                </a:solidFill>
              </a:rPr>
              <a:t>Cuáles</a:t>
            </a:r>
            <a:r>
              <a:rPr lang="ca-ES" sz="2000" dirty="0">
                <a:solidFill>
                  <a:sysClr val="windowText" lastClr="000000"/>
                </a:solidFill>
              </a:rPr>
              <a:t> de las </a:t>
            </a:r>
            <a:r>
              <a:rPr lang="ca-ES" sz="2000" dirty="0" err="1">
                <a:solidFill>
                  <a:sysClr val="windowText" lastClr="000000"/>
                </a:solidFill>
              </a:rPr>
              <a:t>siguientes</a:t>
            </a:r>
            <a:r>
              <a:rPr lang="ca-ES" sz="2000" dirty="0">
                <a:solidFill>
                  <a:sysClr val="windowText" lastClr="000000"/>
                </a:solidFill>
              </a:rPr>
              <a:t> </a:t>
            </a:r>
            <a:r>
              <a:rPr lang="ca-ES" sz="2000" dirty="0" err="1">
                <a:solidFill>
                  <a:sysClr val="windowText" lastClr="000000"/>
                </a:solidFill>
              </a:rPr>
              <a:t>matrices</a:t>
            </a:r>
            <a:r>
              <a:rPr lang="ca-ES" sz="2000" dirty="0">
                <a:solidFill>
                  <a:sysClr val="windowText" lastClr="000000"/>
                </a:solidFill>
              </a:rPr>
              <a:t> </a:t>
            </a:r>
            <a:r>
              <a:rPr lang="ca-ES" sz="2000" dirty="0" err="1">
                <a:solidFill>
                  <a:sysClr val="windowText" lastClr="000000"/>
                </a:solidFill>
              </a:rPr>
              <a:t>cumplen</a:t>
            </a:r>
            <a:r>
              <a:rPr lang="ca-ES" sz="2000" dirty="0">
                <a:solidFill>
                  <a:sysClr val="windowText" lastClr="000000"/>
                </a:solidFill>
              </a:rPr>
              <a:t> la </a:t>
            </a:r>
            <a:r>
              <a:rPr lang="ca-ES" sz="2000" dirty="0" err="1">
                <a:solidFill>
                  <a:sysClr val="windowText" lastClr="000000"/>
                </a:solidFill>
              </a:rPr>
              <a:t>propiedad</a:t>
            </a:r>
            <a:r>
              <a:rPr lang="ca-ES" sz="2000" dirty="0">
                <a:solidFill>
                  <a:sysClr val="windowText" lastClr="000000"/>
                </a:solidFill>
              </a:rPr>
              <a:t> 3?</a:t>
            </a:r>
          </a:p>
        </p:txBody>
      </p:sp>
      <p:pic>
        <p:nvPicPr>
          <p:cNvPr id="33" name="Imagem 32">
            <a:extLst>
              <a:ext uri="{FF2B5EF4-FFF2-40B4-BE49-F238E27FC236}">
                <a16:creationId xmlns:a16="http://schemas.microsoft.com/office/drawing/2014/main" id="{AA034AC1-9D82-4D56-A7E9-46D670EE83C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mc:AlternateContent xmlns:mc="http://schemas.openxmlformats.org/markup-compatibility/2006" xmlns:a14="http://schemas.microsoft.com/office/drawing/2010/main">
        <mc:Choice Requires="a14">
          <p:sp>
            <p:nvSpPr>
              <p:cNvPr id="34" name="Retângulo 33">
                <a:extLst>
                  <a:ext uri="{FF2B5EF4-FFF2-40B4-BE49-F238E27FC236}">
                    <a16:creationId xmlns:a16="http://schemas.microsoft.com/office/drawing/2014/main" id="{7ADC3FBD-C58B-468E-A7A9-99FB8D3EF3D1}"/>
                  </a:ext>
                </a:extLst>
              </p:cNvPr>
              <p:cNvSpPr/>
              <p:nvPr/>
            </p:nvSpPr>
            <p:spPr>
              <a:xfrm>
                <a:off x="6756780" y="4327927"/>
                <a:ext cx="1757724"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chemeClr val="accent2">
                                  <a:lumMod val="20000"/>
                                  <a:lumOff val="80000"/>
                                </a:schemeClr>
                              </a:solidFill>
                              <a:latin typeface="Cambria Math" panose="02040503050406030204" pitchFamily="18" charset="0"/>
                            </a:rPr>
                          </m:ctrlPr>
                        </m:dPr>
                        <m:e>
                          <m:m>
                            <m:mPr>
                              <m:mcs>
                                <m:mc>
                                  <m:mcPr>
                                    <m:count m:val="2"/>
                                    <m:mcJc m:val="center"/>
                                  </m:mcPr>
                                </m:mc>
                              </m:mcs>
                              <m:ctrlPr>
                                <a:rPr lang="ca-ES" i="1" smtClean="0">
                                  <a:solidFill>
                                    <a:schemeClr val="accent2">
                                      <a:lumMod val="20000"/>
                                      <a:lumOff val="80000"/>
                                    </a:schemeClr>
                                  </a:solidFill>
                                  <a:latin typeface="Cambria Math" panose="02040503050406030204" pitchFamily="18" charset="0"/>
                                </a:rPr>
                              </m:ctrlPr>
                            </m:mPr>
                            <m:mr>
                              <m:e>
                                <m:m>
                                  <m:mPr>
                                    <m:mcs>
                                      <m:mc>
                                        <m:mcPr>
                                          <m:count m:val="2"/>
                                          <m:mcJc m:val="center"/>
                                        </m:mcPr>
                                      </m:mc>
                                    </m:mcs>
                                    <m:ctrlPr>
                                      <a:rPr lang="ca-ES" i="1" smtClean="0">
                                        <a:solidFill>
                                          <a:schemeClr val="accent2">
                                            <a:lumMod val="20000"/>
                                            <a:lumOff val="80000"/>
                                          </a:schemeClr>
                                        </a:solidFill>
                                        <a:latin typeface="Cambria Math" panose="02040503050406030204" pitchFamily="18" charset="0"/>
                                      </a:rPr>
                                    </m:ctrlPr>
                                  </m:mPr>
                                  <m:mr>
                                    <m:e>
                                      <m:r>
                                        <m:rPr>
                                          <m:brk m:alnAt="7"/>
                                        </m:rPr>
                                        <a:rPr lang="ca-ES" i="1" smtClean="0">
                                          <a:solidFill>
                                            <a:schemeClr val="accent2">
                                              <a:lumMod val="20000"/>
                                              <a:lumOff val="80000"/>
                                            </a:schemeClr>
                                          </a:solidFill>
                                          <a:latin typeface="Cambria Math" panose="02040503050406030204" pitchFamily="18" charset="0"/>
                                        </a:rPr>
                                        <m:t>2</m:t>
                                      </m:r>
                                    </m:e>
                                    <m:e>
                                      <m:r>
                                        <a:rPr lang="ca-ES" i="1" smtClean="0">
                                          <a:solidFill>
                                            <a:schemeClr val="accent2">
                                              <a:lumMod val="20000"/>
                                              <a:lumOff val="80000"/>
                                            </a:schemeClr>
                                          </a:solidFill>
                                          <a:latin typeface="Cambria Math" panose="02040503050406030204" pitchFamily="18" charset="0"/>
                                        </a:rPr>
                                        <m:t>3</m:t>
                                      </m:r>
                                    </m:e>
                                  </m:mr>
                                  <m:mr>
                                    <m:e>
                                      <m:r>
                                        <a:rPr lang="ca-ES" i="1" smtClean="0">
                                          <a:solidFill>
                                            <a:schemeClr val="accent2">
                                              <a:lumMod val="20000"/>
                                              <a:lumOff val="80000"/>
                                            </a:schemeClr>
                                          </a:solidFill>
                                          <a:latin typeface="Cambria Math" panose="02040503050406030204" pitchFamily="18" charset="0"/>
                                        </a:rPr>
                                        <m:t>0</m:t>
                                      </m:r>
                                    </m:e>
                                    <m:e>
                                      <m:r>
                                        <a:rPr lang="ca-ES" i="1" smtClean="0">
                                          <a:solidFill>
                                            <a:schemeClr val="accent2">
                                              <a:lumMod val="20000"/>
                                              <a:lumOff val="80000"/>
                                            </a:schemeClr>
                                          </a:solidFill>
                                          <a:latin typeface="Cambria Math" panose="02040503050406030204" pitchFamily="18" charset="0"/>
                                        </a:rPr>
                                        <m:t>0</m:t>
                                      </m:r>
                                    </m:e>
                                  </m:mr>
                                </m:m>
                              </m:e>
                              <m:e>
                                <m:m>
                                  <m:mPr>
                                    <m:mcs>
                                      <m:mc>
                                        <m:mcPr>
                                          <m:count m:val="2"/>
                                          <m:mcJc m:val="center"/>
                                        </m:mcPr>
                                      </m:mc>
                                    </m:mcs>
                                    <m:ctrlPr>
                                      <a:rPr lang="ca-ES" i="1" smtClean="0">
                                        <a:solidFill>
                                          <a:schemeClr val="accent2">
                                            <a:lumMod val="20000"/>
                                            <a:lumOff val="80000"/>
                                          </a:schemeClr>
                                        </a:solidFill>
                                        <a:latin typeface="Cambria Math" panose="02040503050406030204" pitchFamily="18" charset="0"/>
                                      </a:rPr>
                                    </m:ctrlPr>
                                  </m:mPr>
                                  <m:mr>
                                    <m:e>
                                      <m:r>
                                        <m:rPr>
                                          <m:brk m:alnAt="7"/>
                                        </m:rPr>
                                        <a:rPr lang="ca-ES" i="1" smtClean="0">
                                          <a:solidFill>
                                            <a:schemeClr val="accent2">
                                              <a:lumMod val="20000"/>
                                              <a:lumOff val="80000"/>
                                            </a:schemeClr>
                                          </a:solidFill>
                                          <a:latin typeface="Cambria Math" panose="02040503050406030204" pitchFamily="18" charset="0"/>
                                        </a:rPr>
                                        <m:t>2</m:t>
                                      </m:r>
                                    </m:e>
                                    <m:e>
                                      <m:r>
                                        <a:rPr lang="ca-ES" i="1" smtClean="0">
                                          <a:solidFill>
                                            <a:schemeClr val="accent2">
                                              <a:lumMod val="20000"/>
                                              <a:lumOff val="80000"/>
                                            </a:schemeClr>
                                          </a:solidFill>
                                          <a:latin typeface="Cambria Math" panose="02040503050406030204" pitchFamily="18" charset="0"/>
                                        </a:rPr>
                                        <m:t>1</m:t>
                                      </m:r>
                                    </m:e>
                                  </m:mr>
                                  <m:mr>
                                    <m:e>
                                      <m:r>
                                        <a:rPr lang="ca-ES" i="1" smtClean="0">
                                          <a:solidFill>
                                            <a:schemeClr val="accent2">
                                              <a:lumMod val="20000"/>
                                              <a:lumOff val="80000"/>
                                            </a:schemeClr>
                                          </a:solidFill>
                                          <a:latin typeface="Cambria Math" panose="02040503050406030204" pitchFamily="18" charset="0"/>
                                        </a:rPr>
                                        <m:t>0</m:t>
                                      </m:r>
                                    </m:e>
                                    <m:e>
                                      <m:r>
                                        <a:rPr lang="ca-ES" i="1" smtClean="0">
                                          <a:solidFill>
                                            <a:schemeClr val="accent2">
                                              <a:lumMod val="20000"/>
                                              <a:lumOff val="80000"/>
                                            </a:schemeClr>
                                          </a:solidFill>
                                          <a:latin typeface="Cambria Math" panose="02040503050406030204" pitchFamily="18" charset="0"/>
                                        </a:rPr>
                                        <m:t>0</m:t>
                                      </m:r>
                                    </m:e>
                                  </m:mr>
                                </m:m>
                              </m:e>
                            </m:mr>
                            <m:mr>
                              <m:e>
                                <m:m>
                                  <m:mPr>
                                    <m:mcs>
                                      <m:mc>
                                        <m:mcPr>
                                          <m:count m:val="2"/>
                                          <m:mcJc m:val="center"/>
                                        </m:mcPr>
                                      </m:mc>
                                    </m:mcs>
                                    <m:ctrlPr>
                                      <a:rPr lang="ca-ES" i="1" smtClean="0">
                                        <a:solidFill>
                                          <a:schemeClr val="accent2">
                                            <a:lumMod val="20000"/>
                                            <a:lumOff val="80000"/>
                                          </a:schemeClr>
                                        </a:solidFill>
                                        <a:latin typeface="Cambria Math" panose="02040503050406030204" pitchFamily="18" charset="0"/>
                                      </a:rPr>
                                    </m:ctrlPr>
                                  </m:mPr>
                                  <m:mr>
                                    <m:e>
                                      <m:r>
                                        <m:rPr>
                                          <m:brk m:alnAt="7"/>
                                        </m:rPr>
                                        <a:rPr lang="ca-ES" i="1" smtClean="0">
                                          <a:solidFill>
                                            <a:schemeClr val="accent2">
                                              <a:lumMod val="20000"/>
                                              <a:lumOff val="80000"/>
                                            </a:schemeClr>
                                          </a:solidFill>
                                          <a:latin typeface="Cambria Math" panose="02040503050406030204" pitchFamily="18" charset="0"/>
                                        </a:rPr>
                                        <m:t>0</m:t>
                                      </m:r>
                                    </m:e>
                                    <m:e>
                                      <m:r>
                                        <a:rPr lang="ca-ES" i="1" smtClean="0">
                                          <a:solidFill>
                                            <a:schemeClr val="accent2">
                                              <a:lumMod val="20000"/>
                                              <a:lumOff val="80000"/>
                                            </a:schemeClr>
                                          </a:solidFill>
                                          <a:latin typeface="Cambria Math" panose="02040503050406030204" pitchFamily="18" charset="0"/>
                                        </a:rPr>
                                        <m:t>0</m:t>
                                      </m:r>
                                    </m:e>
                                  </m:mr>
                                  <m:mr>
                                    <m:e>
                                      <m:r>
                                        <a:rPr lang="ca-ES" i="1" smtClean="0">
                                          <a:solidFill>
                                            <a:schemeClr val="accent2">
                                              <a:lumMod val="20000"/>
                                              <a:lumOff val="80000"/>
                                            </a:schemeClr>
                                          </a:solidFill>
                                          <a:latin typeface="Cambria Math" panose="02040503050406030204" pitchFamily="18" charset="0"/>
                                        </a:rPr>
                                        <m:t>0</m:t>
                                      </m:r>
                                    </m:e>
                                    <m:e>
                                      <m:r>
                                        <a:rPr lang="ca-ES" i="1" smtClean="0">
                                          <a:solidFill>
                                            <a:schemeClr val="accent2">
                                              <a:lumMod val="20000"/>
                                              <a:lumOff val="80000"/>
                                            </a:schemeClr>
                                          </a:solidFill>
                                          <a:latin typeface="Cambria Math" panose="02040503050406030204" pitchFamily="18" charset="0"/>
                                        </a:rPr>
                                        <m:t>4</m:t>
                                      </m:r>
                                    </m:e>
                                  </m:mr>
                                </m:m>
                              </m:e>
                              <m:e>
                                <m:m>
                                  <m:mPr>
                                    <m:mcs>
                                      <m:mc>
                                        <m:mcPr>
                                          <m:count m:val="2"/>
                                          <m:mcJc m:val="center"/>
                                        </m:mcPr>
                                      </m:mc>
                                    </m:mcs>
                                    <m:ctrlPr>
                                      <a:rPr lang="ca-ES" i="1" smtClean="0">
                                        <a:solidFill>
                                          <a:schemeClr val="accent2">
                                            <a:lumMod val="20000"/>
                                            <a:lumOff val="80000"/>
                                          </a:schemeClr>
                                        </a:solidFill>
                                        <a:latin typeface="Cambria Math" panose="02040503050406030204" pitchFamily="18" charset="0"/>
                                      </a:rPr>
                                    </m:ctrlPr>
                                  </m:mPr>
                                  <m:mr>
                                    <m:e>
                                      <m:r>
                                        <m:rPr>
                                          <m:brk m:alnAt="7"/>
                                        </m:rPr>
                                        <a:rPr lang="ca-ES" i="1" smtClean="0">
                                          <a:solidFill>
                                            <a:schemeClr val="accent2">
                                              <a:lumMod val="20000"/>
                                              <a:lumOff val="80000"/>
                                            </a:schemeClr>
                                          </a:solidFill>
                                          <a:latin typeface="Cambria Math" panose="02040503050406030204" pitchFamily="18" charset="0"/>
                                        </a:rPr>
                                        <m:t>1</m:t>
                                      </m:r>
                                    </m:e>
                                    <m:e>
                                      <m:r>
                                        <a:rPr lang="ca-ES" b="0" i="1" smtClean="0">
                                          <a:solidFill>
                                            <a:schemeClr val="accent2">
                                              <a:lumMod val="20000"/>
                                              <a:lumOff val="80000"/>
                                            </a:schemeClr>
                                          </a:solidFill>
                                          <a:latin typeface="Cambria Math" panose="02040503050406030204" pitchFamily="18" charset="0"/>
                                        </a:rPr>
                                        <m:t>3</m:t>
                                      </m:r>
                                    </m:e>
                                  </m:mr>
                                  <m:mr>
                                    <m:e>
                                      <m:r>
                                        <a:rPr lang="ca-ES" i="1" smtClean="0">
                                          <a:solidFill>
                                            <a:schemeClr val="accent2">
                                              <a:lumMod val="20000"/>
                                              <a:lumOff val="80000"/>
                                            </a:schemeClr>
                                          </a:solidFill>
                                          <a:latin typeface="Cambria Math" panose="02040503050406030204" pitchFamily="18" charset="0"/>
                                        </a:rPr>
                                        <m:t>0</m:t>
                                      </m:r>
                                    </m:e>
                                    <m:e>
                                      <m:r>
                                        <a:rPr lang="ca-ES" i="1" smtClean="0">
                                          <a:solidFill>
                                            <a:schemeClr val="accent2">
                                              <a:lumMod val="20000"/>
                                              <a:lumOff val="80000"/>
                                            </a:schemeClr>
                                          </a:solidFill>
                                          <a:latin typeface="Cambria Math" panose="02040503050406030204" pitchFamily="18" charset="0"/>
                                        </a:rPr>
                                        <m:t>0</m:t>
                                      </m:r>
                                    </m:e>
                                  </m:mr>
                                </m:m>
                              </m:e>
                            </m:mr>
                          </m:m>
                        </m:e>
                      </m:d>
                    </m:oMath>
                  </m:oMathPara>
                </a14:m>
                <a:endParaRPr lang="ca-ES">
                  <a:solidFill>
                    <a:schemeClr val="accent2">
                      <a:lumMod val="20000"/>
                      <a:lumOff val="80000"/>
                    </a:schemeClr>
                  </a:solidFill>
                </a:endParaRPr>
              </a:p>
            </p:txBody>
          </p:sp>
        </mc:Choice>
        <mc:Fallback xmlns="">
          <p:sp>
            <p:nvSpPr>
              <p:cNvPr id="34" name="Retângulo 33">
                <a:extLst>
                  <a:ext uri="{FF2B5EF4-FFF2-40B4-BE49-F238E27FC236}">
                    <a16:creationId xmlns:a16="http://schemas.microsoft.com/office/drawing/2014/main" id="{7ADC3FBD-C58B-468E-A7A9-99FB8D3EF3D1}"/>
                  </a:ext>
                </a:extLst>
              </p:cNvPr>
              <p:cNvSpPr>
                <a:spLocks noRot="1" noChangeAspect="1" noMove="1" noResize="1" noEditPoints="1" noAdjustHandles="1" noChangeArrowheads="1" noChangeShapeType="1" noTextEdit="1"/>
              </p:cNvSpPr>
              <p:nvPr/>
            </p:nvSpPr>
            <p:spPr>
              <a:xfrm>
                <a:off x="6756780" y="4327927"/>
                <a:ext cx="1757724" cy="1055995"/>
              </a:xfrm>
              <a:prstGeom prst="rect">
                <a:avLst/>
              </a:prstGeom>
              <a:blipFill>
                <a:blip r:embed="rId10"/>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5" name="Retângulo 34">
                <a:extLst>
                  <a:ext uri="{FF2B5EF4-FFF2-40B4-BE49-F238E27FC236}">
                    <a16:creationId xmlns:a16="http://schemas.microsoft.com/office/drawing/2014/main" id="{BFD97E48-6E68-4334-8784-6EEB61ED7FE8}"/>
                  </a:ext>
                </a:extLst>
              </p:cNvPr>
              <p:cNvSpPr/>
              <p:nvPr/>
            </p:nvSpPr>
            <p:spPr>
              <a:xfrm>
                <a:off x="2848424" y="4478963"/>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chemeClr val="accent2">
                                  <a:lumMod val="20000"/>
                                  <a:lumOff val="80000"/>
                                </a:schemeClr>
                              </a:solidFill>
                              <a:latin typeface="Cambria Math" panose="02040503050406030204" pitchFamily="18" charset="0"/>
                            </a:rPr>
                          </m:ctrlPr>
                        </m:dPr>
                        <m:e>
                          <m:m>
                            <m:mPr>
                              <m:mcs>
                                <m:mc>
                                  <m:mcPr>
                                    <m:count m:val="3"/>
                                    <m:mcJc m:val="center"/>
                                  </m:mcPr>
                                </m:mc>
                              </m:mcs>
                              <m:ctrlPr>
                                <a:rPr lang="ca-ES" b="0" i="1" smtClean="0">
                                  <a:solidFill>
                                    <a:schemeClr val="accent2">
                                      <a:lumMod val="20000"/>
                                      <a:lumOff val="80000"/>
                                    </a:schemeClr>
                                  </a:solidFill>
                                  <a:latin typeface="Cambria Math" panose="02040503050406030204" pitchFamily="18" charset="0"/>
                                </a:rPr>
                              </m:ctrlPr>
                            </m:mPr>
                            <m:mr>
                              <m:e>
                                <m:m>
                                  <m:mPr>
                                    <m:mcs>
                                      <m:mc>
                                        <m:mcPr>
                                          <m:count m:val="2"/>
                                          <m:mcJc m:val="center"/>
                                        </m:mcPr>
                                      </m:mc>
                                    </m:mcs>
                                    <m:ctrlPr>
                                      <a:rPr lang="ca-ES" b="0" i="1" smtClean="0">
                                        <a:solidFill>
                                          <a:schemeClr val="accent2">
                                            <a:lumMod val="20000"/>
                                            <a:lumOff val="80000"/>
                                          </a:schemeClr>
                                        </a:solidFill>
                                        <a:latin typeface="Cambria Math" panose="02040503050406030204" pitchFamily="18" charset="0"/>
                                      </a:rPr>
                                    </m:ctrlPr>
                                  </m:mPr>
                                  <m:mr>
                                    <m:e>
                                      <m:r>
                                        <m:rPr>
                                          <m:brk m:alnAt="7"/>
                                        </m:rPr>
                                        <a:rPr lang="ca-ES" b="0" i="1" smtClean="0">
                                          <a:solidFill>
                                            <a:schemeClr val="accent2">
                                              <a:lumMod val="20000"/>
                                              <a:lumOff val="80000"/>
                                            </a:schemeClr>
                                          </a:solidFill>
                                          <a:latin typeface="Cambria Math" panose="02040503050406030204" pitchFamily="18" charset="0"/>
                                        </a:rPr>
                                        <m:t>4</m:t>
                                      </m:r>
                                    </m:e>
                                    <m:e>
                                      <m:r>
                                        <a:rPr lang="ca-ES" b="0" i="1" smtClean="0">
                                          <a:solidFill>
                                            <a:schemeClr val="accent2">
                                              <a:lumMod val="20000"/>
                                              <a:lumOff val="80000"/>
                                            </a:schemeClr>
                                          </a:solidFill>
                                          <a:latin typeface="Cambria Math" panose="02040503050406030204" pitchFamily="18" charset="0"/>
                                        </a:rPr>
                                        <m:t>2</m:t>
                                      </m:r>
                                    </m:e>
                                  </m:mr>
                                  <m:mr>
                                    <m:e>
                                      <m:r>
                                        <a:rPr lang="ca-ES" b="0" i="1" smtClean="0">
                                          <a:solidFill>
                                            <a:schemeClr val="accent2">
                                              <a:lumMod val="20000"/>
                                              <a:lumOff val="80000"/>
                                            </a:schemeClr>
                                          </a:solidFill>
                                          <a:latin typeface="Cambria Math" panose="02040503050406030204" pitchFamily="18" charset="0"/>
                                        </a:rPr>
                                        <m:t>0</m:t>
                                      </m:r>
                                    </m:e>
                                    <m:e>
                                      <m:r>
                                        <a:rPr lang="ca-ES" b="0" i="1" smtClean="0">
                                          <a:solidFill>
                                            <a:schemeClr val="accent2">
                                              <a:lumMod val="20000"/>
                                              <a:lumOff val="80000"/>
                                            </a:schemeClr>
                                          </a:solidFill>
                                          <a:latin typeface="Cambria Math" panose="02040503050406030204" pitchFamily="18" charset="0"/>
                                        </a:rPr>
                                        <m:t>0</m:t>
                                      </m:r>
                                    </m:e>
                                  </m:mr>
                                  <m:mr>
                                    <m:e>
                                      <m:r>
                                        <a:rPr lang="ca-ES" b="0" i="1" smtClean="0">
                                          <a:solidFill>
                                            <a:schemeClr val="accent2">
                                              <a:lumMod val="20000"/>
                                              <a:lumOff val="80000"/>
                                            </a:schemeClr>
                                          </a:solidFill>
                                          <a:latin typeface="Cambria Math" panose="02040503050406030204" pitchFamily="18" charset="0"/>
                                        </a:rPr>
                                        <m:t>0</m:t>
                                      </m:r>
                                    </m:e>
                                    <m:e>
                                      <m:r>
                                        <a:rPr lang="ca-ES" b="0" i="1" smtClean="0">
                                          <a:solidFill>
                                            <a:schemeClr val="accent2">
                                              <a:lumMod val="20000"/>
                                              <a:lumOff val="80000"/>
                                            </a:schemeClr>
                                          </a:solidFill>
                                          <a:latin typeface="Cambria Math" panose="02040503050406030204" pitchFamily="18" charset="0"/>
                                        </a:rPr>
                                        <m:t>1</m:t>
                                      </m:r>
                                    </m:e>
                                  </m:mr>
                                </m:m>
                              </m:e>
                              <m:e>
                                <m:m>
                                  <m:mPr>
                                    <m:mcs>
                                      <m:mc>
                                        <m:mcPr>
                                          <m:count m:val="2"/>
                                          <m:mcJc m:val="center"/>
                                        </m:mcPr>
                                      </m:mc>
                                    </m:mcs>
                                    <m:ctrlPr>
                                      <a:rPr lang="ca-ES" b="0" i="1" smtClean="0">
                                        <a:solidFill>
                                          <a:schemeClr val="accent2">
                                            <a:lumMod val="20000"/>
                                            <a:lumOff val="80000"/>
                                          </a:schemeClr>
                                        </a:solidFill>
                                        <a:latin typeface="Cambria Math" panose="02040503050406030204" pitchFamily="18" charset="0"/>
                                      </a:rPr>
                                    </m:ctrlPr>
                                  </m:mPr>
                                  <m:mr>
                                    <m:e>
                                      <m:r>
                                        <a:rPr lang="ca-ES" b="0" i="1" smtClean="0">
                                          <a:solidFill>
                                            <a:schemeClr val="accent2">
                                              <a:lumMod val="20000"/>
                                              <a:lumOff val="80000"/>
                                            </a:schemeClr>
                                          </a:solidFill>
                                          <a:latin typeface="Cambria Math" panose="02040503050406030204" pitchFamily="18" charset="0"/>
                                        </a:rPr>
                                        <m:t>0</m:t>
                                      </m:r>
                                    </m:e>
                                    <m:e>
                                      <m:r>
                                        <a:rPr lang="ca-ES" b="0" i="1" smtClean="0">
                                          <a:solidFill>
                                            <a:schemeClr val="accent2">
                                              <a:lumMod val="20000"/>
                                              <a:lumOff val="80000"/>
                                            </a:schemeClr>
                                          </a:solidFill>
                                          <a:latin typeface="Cambria Math" panose="02040503050406030204" pitchFamily="18" charset="0"/>
                                        </a:rPr>
                                        <m:t>1</m:t>
                                      </m:r>
                                    </m:e>
                                  </m:mr>
                                  <m:mr>
                                    <m:e>
                                      <m:r>
                                        <a:rPr lang="ca-ES" b="0" i="1" smtClean="0">
                                          <a:solidFill>
                                            <a:schemeClr val="accent2">
                                              <a:lumMod val="20000"/>
                                              <a:lumOff val="80000"/>
                                            </a:schemeClr>
                                          </a:solidFill>
                                          <a:latin typeface="Cambria Math" panose="02040503050406030204" pitchFamily="18" charset="0"/>
                                        </a:rPr>
                                        <m:t>3</m:t>
                                      </m:r>
                                    </m:e>
                                    <m:e>
                                      <m:r>
                                        <a:rPr lang="ca-ES" b="0" i="1" smtClean="0">
                                          <a:solidFill>
                                            <a:schemeClr val="accent2">
                                              <a:lumMod val="20000"/>
                                              <a:lumOff val="80000"/>
                                            </a:schemeClr>
                                          </a:solidFill>
                                          <a:latin typeface="Cambria Math" panose="02040503050406030204" pitchFamily="18" charset="0"/>
                                        </a:rPr>
                                        <m:t>0</m:t>
                                      </m:r>
                                    </m:e>
                                  </m:mr>
                                  <m:mr>
                                    <m:e>
                                      <m:r>
                                        <a:rPr lang="ca-ES" b="0" i="1" smtClean="0">
                                          <a:solidFill>
                                            <a:schemeClr val="accent2">
                                              <a:lumMod val="20000"/>
                                              <a:lumOff val="80000"/>
                                            </a:schemeClr>
                                          </a:solidFill>
                                          <a:latin typeface="Cambria Math" panose="02040503050406030204" pitchFamily="18" charset="0"/>
                                        </a:rPr>
                                        <m:t>1</m:t>
                                      </m:r>
                                    </m:e>
                                    <m:e>
                                      <m:r>
                                        <a:rPr lang="ca-ES" b="0" i="1" smtClean="0">
                                          <a:solidFill>
                                            <a:schemeClr val="accent2">
                                              <a:lumMod val="20000"/>
                                              <a:lumOff val="80000"/>
                                            </a:schemeClr>
                                          </a:solidFill>
                                          <a:latin typeface="Cambria Math" panose="02040503050406030204" pitchFamily="18" charset="0"/>
                                        </a:rPr>
                                        <m:t>2</m:t>
                                      </m:r>
                                    </m:e>
                                  </m:mr>
                                </m:m>
                              </m:e>
                              <m:e>
                                <m:m>
                                  <m:mPr>
                                    <m:mcs>
                                      <m:mc>
                                        <m:mcPr>
                                          <m:count m:val="1"/>
                                          <m:mcJc m:val="center"/>
                                        </m:mcPr>
                                      </m:mc>
                                    </m:mcs>
                                    <m:ctrlPr>
                                      <a:rPr lang="ca-ES" b="0" i="1" smtClean="0">
                                        <a:solidFill>
                                          <a:schemeClr val="accent2">
                                            <a:lumMod val="20000"/>
                                            <a:lumOff val="80000"/>
                                          </a:schemeClr>
                                        </a:solidFill>
                                        <a:latin typeface="Cambria Math" panose="02040503050406030204" pitchFamily="18" charset="0"/>
                                      </a:rPr>
                                    </m:ctrlPr>
                                  </m:mPr>
                                  <m:mr>
                                    <m:e>
                                      <m:r>
                                        <m:rPr>
                                          <m:brk m:alnAt="7"/>
                                        </m:rPr>
                                        <a:rPr lang="ca-ES" b="0" i="1" smtClean="0">
                                          <a:solidFill>
                                            <a:schemeClr val="accent2">
                                              <a:lumMod val="20000"/>
                                              <a:lumOff val="80000"/>
                                            </a:schemeClr>
                                          </a:solidFill>
                                          <a:latin typeface="Cambria Math" panose="02040503050406030204" pitchFamily="18" charset="0"/>
                                        </a:rPr>
                                        <m:t>1</m:t>
                                      </m:r>
                                    </m:e>
                                  </m:mr>
                                  <m:mr>
                                    <m:e>
                                      <m:r>
                                        <a:rPr lang="ca-ES" b="0" i="1" smtClean="0">
                                          <a:solidFill>
                                            <a:schemeClr val="accent2">
                                              <a:lumMod val="20000"/>
                                              <a:lumOff val="80000"/>
                                            </a:schemeClr>
                                          </a:solidFill>
                                          <a:latin typeface="Cambria Math" panose="02040503050406030204" pitchFamily="18" charset="0"/>
                                        </a:rPr>
                                        <m:t>3</m:t>
                                      </m:r>
                                    </m:e>
                                  </m:mr>
                                  <m:mr>
                                    <m:e>
                                      <m:r>
                                        <a:rPr lang="ca-ES" b="0" i="1" smtClean="0">
                                          <a:solidFill>
                                            <a:schemeClr val="accent2">
                                              <a:lumMod val="20000"/>
                                              <a:lumOff val="80000"/>
                                            </a:schemeClr>
                                          </a:solidFill>
                                          <a:latin typeface="Cambria Math" panose="02040503050406030204" pitchFamily="18" charset="0"/>
                                        </a:rPr>
                                        <m:t>0</m:t>
                                      </m:r>
                                    </m:e>
                                  </m:mr>
                                </m:m>
                              </m:e>
                            </m:mr>
                          </m:m>
                        </m:e>
                      </m:d>
                    </m:oMath>
                  </m:oMathPara>
                </a14:m>
                <a:endParaRPr lang="ca-ES">
                  <a:solidFill>
                    <a:schemeClr val="accent2">
                      <a:lumMod val="20000"/>
                      <a:lumOff val="80000"/>
                    </a:schemeClr>
                  </a:solidFill>
                </a:endParaRPr>
              </a:p>
            </p:txBody>
          </p:sp>
        </mc:Choice>
        <mc:Fallback xmlns="">
          <p:sp>
            <p:nvSpPr>
              <p:cNvPr id="35" name="Retângulo 34">
                <a:extLst>
                  <a:ext uri="{FF2B5EF4-FFF2-40B4-BE49-F238E27FC236}">
                    <a16:creationId xmlns:a16="http://schemas.microsoft.com/office/drawing/2014/main" id="{BFD97E48-6E68-4334-8784-6EEB61ED7FE8}"/>
                  </a:ext>
                </a:extLst>
              </p:cNvPr>
              <p:cNvSpPr>
                <a:spLocks noRot="1" noChangeAspect="1" noMove="1" noResize="1" noEditPoints="1" noAdjustHandles="1" noChangeArrowheads="1" noChangeShapeType="1" noTextEdit="1"/>
              </p:cNvSpPr>
              <p:nvPr/>
            </p:nvSpPr>
            <p:spPr>
              <a:xfrm>
                <a:off x="2848424" y="4478963"/>
                <a:ext cx="2083455" cy="824906"/>
              </a:xfrm>
              <a:prstGeom prst="rect">
                <a:avLst/>
              </a:prstGeom>
              <a:blipFill>
                <a:blip r:embed="rId11"/>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36" name="Retângulo 35">
                <a:extLst>
                  <a:ext uri="{FF2B5EF4-FFF2-40B4-BE49-F238E27FC236}">
                    <a16:creationId xmlns:a16="http://schemas.microsoft.com/office/drawing/2014/main" id="{FD064A2D-59E6-4401-AB9D-FB76C55E7401}"/>
                  </a:ext>
                </a:extLst>
              </p:cNvPr>
              <p:cNvSpPr/>
              <p:nvPr/>
            </p:nvSpPr>
            <p:spPr>
              <a:xfrm>
                <a:off x="4807264" y="4487787"/>
                <a:ext cx="2083455"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chemeClr val="accent2">
                                  <a:lumMod val="20000"/>
                                  <a:lumOff val="80000"/>
                                </a:schemeClr>
                              </a:solidFill>
                              <a:latin typeface="Cambria Math" panose="02040503050406030204" pitchFamily="18" charset="0"/>
                            </a:rPr>
                          </m:ctrlPr>
                        </m:dPr>
                        <m:e>
                          <m:m>
                            <m:mPr>
                              <m:mcs>
                                <m:mc>
                                  <m:mcPr>
                                    <m:count m:val="3"/>
                                    <m:mcJc m:val="center"/>
                                  </m:mcPr>
                                </m:mc>
                              </m:mcs>
                              <m:ctrlPr>
                                <a:rPr lang="ca-ES" b="0" i="1" smtClean="0">
                                  <a:solidFill>
                                    <a:schemeClr val="accent2">
                                      <a:lumMod val="20000"/>
                                      <a:lumOff val="80000"/>
                                    </a:schemeClr>
                                  </a:solidFill>
                                  <a:latin typeface="Cambria Math" panose="02040503050406030204" pitchFamily="18" charset="0"/>
                                </a:rPr>
                              </m:ctrlPr>
                            </m:mPr>
                            <m:mr>
                              <m:e>
                                <m:m>
                                  <m:mPr>
                                    <m:mcs>
                                      <m:mc>
                                        <m:mcPr>
                                          <m:count m:val="2"/>
                                          <m:mcJc m:val="center"/>
                                        </m:mcPr>
                                      </m:mc>
                                    </m:mcs>
                                    <m:ctrlPr>
                                      <a:rPr lang="ca-ES" b="0" i="1" smtClean="0">
                                        <a:solidFill>
                                          <a:schemeClr val="accent2">
                                            <a:lumMod val="20000"/>
                                            <a:lumOff val="80000"/>
                                          </a:schemeClr>
                                        </a:solidFill>
                                        <a:latin typeface="Cambria Math" panose="02040503050406030204" pitchFamily="18" charset="0"/>
                                      </a:rPr>
                                    </m:ctrlPr>
                                  </m:mPr>
                                  <m:mr>
                                    <m:e>
                                      <m:r>
                                        <m:rPr>
                                          <m:brk m:alnAt="7"/>
                                        </m:rPr>
                                        <a:rPr lang="ca-ES" b="0" i="1" smtClean="0">
                                          <a:solidFill>
                                            <a:schemeClr val="accent2">
                                              <a:lumMod val="20000"/>
                                              <a:lumOff val="80000"/>
                                            </a:schemeClr>
                                          </a:solidFill>
                                          <a:latin typeface="Cambria Math" panose="02040503050406030204" pitchFamily="18" charset="0"/>
                                        </a:rPr>
                                        <m:t>4</m:t>
                                      </m:r>
                                    </m:e>
                                    <m:e>
                                      <m:r>
                                        <a:rPr lang="ca-ES" b="0" i="1" smtClean="0">
                                          <a:solidFill>
                                            <a:schemeClr val="accent2">
                                              <a:lumMod val="20000"/>
                                              <a:lumOff val="80000"/>
                                            </a:schemeClr>
                                          </a:solidFill>
                                          <a:latin typeface="Cambria Math" panose="02040503050406030204" pitchFamily="18" charset="0"/>
                                        </a:rPr>
                                        <m:t>2</m:t>
                                      </m:r>
                                    </m:e>
                                  </m:mr>
                                  <m:mr>
                                    <m:e>
                                      <m:r>
                                        <a:rPr lang="ca-ES" b="0" i="1" smtClean="0">
                                          <a:solidFill>
                                            <a:schemeClr val="accent2">
                                              <a:lumMod val="20000"/>
                                              <a:lumOff val="80000"/>
                                            </a:schemeClr>
                                          </a:solidFill>
                                          <a:latin typeface="Cambria Math" panose="02040503050406030204" pitchFamily="18" charset="0"/>
                                        </a:rPr>
                                        <m:t>0</m:t>
                                      </m:r>
                                    </m:e>
                                    <m:e>
                                      <m:r>
                                        <a:rPr lang="ca-ES" b="0" i="1" smtClean="0">
                                          <a:solidFill>
                                            <a:schemeClr val="accent2">
                                              <a:lumMod val="20000"/>
                                              <a:lumOff val="80000"/>
                                            </a:schemeClr>
                                          </a:solidFill>
                                          <a:latin typeface="Cambria Math" panose="02040503050406030204" pitchFamily="18" charset="0"/>
                                        </a:rPr>
                                        <m:t>1</m:t>
                                      </m:r>
                                    </m:e>
                                  </m:mr>
                                  <m:mr>
                                    <m:e>
                                      <m:r>
                                        <a:rPr lang="ca-ES" b="0" i="1" smtClean="0">
                                          <a:solidFill>
                                            <a:schemeClr val="accent2">
                                              <a:lumMod val="20000"/>
                                              <a:lumOff val="80000"/>
                                            </a:schemeClr>
                                          </a:solidFill>
                                          <a:latin typeface="Cambria Math" panose="02040503050406030204" pitchFamily="18" charset="0"/>
                                        </a:rPr>
                                        <m:t>0</m:t>
                                      </m:r>
                                    </m:e>
                                    <m:e>
                                      <m:r>
                                        <a:rPr lang="ca-ES" b="0" i="1" smtClean="0">
                                          <a:solidFill>
                                            <a:schemeClr val="accent2">
                                              <a:lumMod val="20000"/>
                                              <a:lumOff val="80000"/>
                                            </a:schemeClr>
                                          </a:solidFill>
                                          <a:latin typeface="Cambria Math" panose="02040503050406030204" pitchFamily="18" charset="0"/>
                                        </a:rPr>
                                        <m:t>2</m:t>
                                      </m:r>
                                    </m:e>
                                  </m:mr>
                                </m:m>
                              </m:e>
                              <m:e>
                                <m:m>
                                  <m:mPr>
                                    <m:mcs>
                                      <m:mc>
                                        <m:mcPr>
                                          <m:count m:val="2"/>
                                          <m:mcJc m:val="center"/>
                                        </m:mcPr>
                                      </m:mc>
                                    </m:mcs>
                                    <m:ctrlPr>
                                      <a:rPr lang="ca-ES" b="0" i="1" smtClean="0">
                                        <a:solidFill>
                                          <a:schemeClr val="accent2">
                                            <a:lumMod val="20000"/>
                                            <a:lumOff val="80000"/>
                                          </a:schemeClr>
                                        </a:solidFill>
                                        <a:latin typeface="Cambria Math" panose="02040503050406030204" pitchFamily="18" charset="0"/>
                                      </a:rPr>
                                    </m:ctrlPr>
                                  </m:mPr>
                                  <m:mr>
                                    <m:e>
                                      <m:r>
                                        <a:rPr lang="ca-ES" b="0" i="1" smtClean="0">
                                          <a:solidFill>
                                            <a:schemeClr val="accent2">
                                              <a:lumMod val="20000"/>
                                              <a:lumOff val="80000"/>
                                            </a:schemeClr>
                                          </a:solidFill>
                                          <a:latin typeface="Cambria Math" panose="02040503050406030204" pitchFamily="18" charset="0"/>
                                        </a:rPr>
                                        <m:t>0</m:t>
                                      </m:r>
                                    </m:e>
                                    <m:e>
                                      <m:r>
                                        <a:rPr lang="ca-ES" b="0" i="1" smtClean="0">
                                          <a:solidFill>
                                            <a:schemeClr val="accent2">
                                              <a:lumMod val="20000"/>
                                              <a:lumOff val="80000"/>
                                            </a:schemeClr>
                                          </a:solidFill>
                                          <a:latin typeface="Cambria Math" panose="02040503050406030204" pitchFamily="18" charset="0"/>
                                        </a:rPr>
                                        <m:t>1</m:t>
                                      </m:r>
                                    </m:e>
                                  </m:mr>
                                  <m:mr>
                                    <m:e>
                                      <m:r>
                                        <a:rPr lang="ca-ES" b="0" i="1" smtClean="0">
                                          <a:solidFill>
                                            <a:schemeClr val="accent2">
                                              <a:lumMod val="20000"/>
                                              <a:lumOff val="80000"/>
                                            </a:schemeClr>
                                          </a:solidFill>
                                          <a:latin typeface="Cambria Math" panose="02040503050406030204" pitchFamily="18" charset="0"/>
                                        </a:rPr>
                                        <m:t>0</m:t>
                                      </m:r>
                                    </m:e>
                                    <m:e>
                                      <m:r>
                                        <a:rPr lang="ca-ES" b="0" i="1" smtClean="0">
                                          <a:solidFill>
                                            <a:schemeClr val="accent2">
                                              <a:lumMod val="20000"/>
                                              <a:lumOff val="80000"/>
                                            </a:schemeClr>
                                          </a:solidFill>
                                          <a:latin typeface="Cambria Math" panose="02040503050406030204" pitchFamily="18" charset="0"/>
                                        </a:rPr>
                                        <m:t>0</m:t>
                                      </m:r>
                                    </m:e>
                                  </m:mr>
                                  <m:mr>
                                    <m:e>
                                      <m:r>
                                        <a:rPr lang="ca-ES" b="0" i="1" smtClean="0">
                                          <a:solidFill>
                                            <a:schemeClr val="accent2">
                                              <a:lumMod val="20000"/>
                                              <a:lumOff val="80000"/>
                                            </a:schemeClr>
                                          </a:solidFill>
                                          <a:latin typeface="Cambria Math" panose="02040503050406030204" pitchFamily="18" charset="0"/>
                                        </a:rPr>
                                        <m:t>1</m:t>
                                      </m:r>
                                    </m:e>
                                    <m:e>
                                      <m:r>
                                        <a:rPr lang="ca-ES" b="0" i="1" smtClean="0">
                                          <a:solidFill>
                                            <a:schemeClr val="accent2">
                                              <a:lumMod val="20000"/>
                                              <a:lumOff val="80000"/>
                                            </a:schemeClr>
                                          </a:solidFill>
                                          <a:latin typeface="Cambria Math" panose="02040503050406030204" pitchFamily="18" charset="0"/>
                                        </a:rPr>
                                        <m:t>2</m:t>
                                      </m:r>
                                    </m:e>
                                  </m:mr>
                                </m:m>
                              </m:e>
                              <m:e>
                                <m:m>
                                  <m:mPr>
                                    <m:mcs>
                                      <m:mc>
                                        <m:mcPr>
                                          <m:count m:val="1"/>
                                          <m:mcJc m:val="center"/>
                                        </m:mcPr>
                                      </m:mc>
                                    </m:mcs>
                                    <m:ctrlPr>
                                      <a:rPr lang="ca-ES" b="0" i="1" smtClean="0">
                                        <a:solidFill>
                                          <a:schemeClr val="accent2">
                                            <a:lumMod val="20000"/>
                                            <a:lumOff val="80000"/>
                                          </a:schemeClr>
                                        </a:solidFill>
                                        <a:latin typeface="Cambria Math" panose="02040503050406030204" pitchFamily="18" charset="0"/>
                                      </a:rPr>
                                    </m:ctrlPr>
                                  </m:mPr>
                                  <m:mr>
                                    <m:e>
                                      <m:r>
                                        <m:rPr>
                                          <m:brk m:alnAt="7"/>
                                        </m:rPr>
                                        <a:rPr lang="ca-ES" b="0" i="1" smtClean="0">
                                          <a:solidFill>
                                            <a:schemeClr val="accent2">
                                              <a:lumMod val="20000"/>
                                              <a:lumOff val="80000"/>
                                            </a:schemeClr>
                                          </a:solidFill>
                                          <a:latin typeface="Cambria Math" panose="02040503050406030204" pitchFamily="18" charset="0"/>
                                        </a:rPr>
                                        <m:t>1</m:t>
                                      </m:r>
                                    </m:e>
                                  </m:mr>
                                  <m:mr>
                                    <m:e>
                                      <m:r>
                                        <a:rPr lang="ca-ES" b="0" i="1" smtClean="0">
                                          <a:solidFill>
                                            <a:schemeClr val="accent2">
                                              <a:lumMod val="20000"/>
                                              <a:lumOff val="80000"/>
                                            </a:schemeClr>
                                          </a:solidFill>
                                          <a:latin typeface="Cambria Math" panose="02040503050406030204" pitchFamily="18" charset="0"/>
                                        </a:rPr>
                                        <m:t>3</m:t>
                                      </m:r>
                                    </m:e>
                                  </m:mr>
                                  <m:mr>
                                    <m:e>
                                      <m:r>
                                        <a:rPr lang="ca-ES" b="0" i="1" smtClean="0">
                                          <a:solidFill>
                                            <a:schemeClr val="accent2">
                                              <a:lumMod val="20000"/>
                                              <a:lumOff val="80000"/>
                                            </a:schemeClr>
                                          </a:solidFill>
                                          <a:latin typeface="Cambria Math" panose="02040503050406030204" pitchFamily="18" charset="0"/>
                                        </a:rPr>
                                        <m:t>0</m:t>
                                      </m:r>
                                    </m:e>
                                  </m:mr>
                                </m:m>
                              </m:e>
                            </m:mr>
                          </m:m>
                        </m:e>
                      </m:d>
                    </m:oMath>
                  </m:oMathPara>
                </a14:m>
                <a:endParaRPr lang="ca-ES">
                  <a:solidFill>
                    <a:schemeClr val="accent2">
                      <a:lumMod val="20000"/>
                      <a:lumOff val="80000"/>
                    </a:schemeClr>
                  </a:solidFill>
                </a:endParaRPr>
              </a:p>
            </p:txBody>
          </p:sp>
        </mc:Choice>
        <mc:Fallback xmlns="">
          <p:sp>
            <p:nvSpPr>
              <p:cNvPr id="36" name="Retângulo 35">
                <a:extLst>
                  <a:ext uri="{FF2B5EF4-FFF2-40B4-BE49-F238E27FC236}">
                    <a16:creationId xmlns:a16="http://schemas.microsoft.com/office/drawing/2014/main" id="{FD064A2D-59E6-4401-AB9D-FB76C55E7401}"/>
                  </a:ext>
                </a:extLst>
              </p:cNvPr>
              <p:cNvSpPr>
                <a:spLocks noRot="1" noChangeAspect="1" noMove="1" noResize="1" noEditPoints="1" noAdjustHandles="1" noChangeArrowheads="1" noChangeShapeType="1" noTextEdit="1"/>
              </p:cNvSpPr>
              <p:nvPr/>
            </p:nvSpPr>
            <p:spPr>
              <a:xfrm>
                <a:off x="4807264" y="4487787"/>
                <a:ext cx="2083455" cy="824906"/>
              </a:xfrm>
              <a:prstGeom prst="rect">
                <a:avLst/>
              </a:prstGeom>
              <a:blipFill>
                <a:blip r:embed="rId12"/>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2" name="Retângulo 1">
                <a:extLst>
                  <a:ext uri="{FF2B5EF4-FFF2-40B4-BE49-F238E27FC236}">
                    <a16:creationId xmlns:a16="http://schemas.microsoft.com/office/drawing/2014/main" id="{7932E241-BC78-497C-8304-55A90D325821}"/>
                  </a:ext>
                </a:extLst>
              </p:cNvPr>
              <p:cNvSpPr/>
              <p:nvPr/>
            </p:nvSpPr>
            <p:spPr>
              <a:xfrm>
                <a:off x="8417207" y="4327927"/>
                <a:ext cx="1757724"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rgbClr val="0C2B8E"/>
                              </a:solidFill>
                              <a:latin typeface="Cambria Math" panose="02040503050406030204" pitchFamily="18" charset="0"/>
                            </a:rPr>
                          </m:ctrlPr>
                        </m:dPr>
                        <m:e>
                          <m:m>
                            <m:mPr>
                              <m:mcs>
                                <m:mc>
                                  <m:mcPr>
                                    <m:count m:val="2"/>
                                    <m:mcJc m:val="center"/>
                                  </m:mcPr>
                                </m:mc>
                              </m:mcs>
                              <m:ctrlPr>
                                <a:rPr lang="ca-ES" i="1" smtClean="0">
                                  <a:solidFill>
                                    <a:srgbClr val="0C2B8E"/>
                                  </a:solidFill>
                                  <a:latin typeface="Cambria Math" panose="02040503050406030204" pitchFamily="18" charset="0"/>
                                </a:rPr>
                              </m:ctrlPr>
                            </m:mPr>
                            <m:mr>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i="1" smtClean="0">
                                          <a:solidFill>
                                            <a:srgbClr val="0C2B8E"/>
                                          </a:solidFill>
                                          <a:latin typeface="Cambria Math" panose="02040503050406030204" pitchFamily="18" charset="0"/>
                                        </a:rPr>
                                        <m:t>2</m:t>
                                      </m:r>
                                    </m:e>
                                    <m:e>
                                      <m:r>
                                        <a:rPr lang="ca-ES" i="1" smtClean="0">
                                          <a:solidFill>
                                            <a:srgbClr val="0C2B8E"/>
                                          </a:solidFill>
                                          <a:latin typeface="Cambria Math" panose="02040503050406030204" pitchFamily="18" charset="0"/>
                                        </a:rPr>
                                        <m:t>3</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
                              </m:e>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i="1" smtClean="0">
                                          <a:solidFill>
                                            <a:srgbClr val="0C2B8E"/>
                                          </a:solidFill>
                                          <a:latin typeface="Cambria Math" panose="02040503050406030204" pitchFamily="18" charset="0"/>
                                        </a:rPr>
                                        <m:t>2</m:t>
                                      </m:r>
                                    </m:e>
                                    <m:e>
                                      <m:r>
                                        <a:rPr lang="ca-ES" i="1" smtClean="0">
                                          <a:solidFill>
                                            <a:srgbClr val="0C2B8E"/>
                                          </a:solidFill>
                                          <a:latin typeface="Cambria Math" panose="02040503050406030204" pitchFamily="18" charset="0"/>
                                        </a:rPr>
                                        <m:t>1</m:t>
                                      </m:r>
                                    </m:e>
                                  </m:mr>
                                  <m:mr>
                                    <m:e>
                                      <m:r>
                                        <a:rPr lang="ca-ES" i="1" smtClean="0">
                                          <a:solidFill>
                                            <a:srgbClr val="0C2B8E"/>
                                          </a:solidFill>
                                          <a:latin typeface="Cambria Math" panose="02040503050406030204" pitchFamily="18" charset="0"/>
                                        </a:rPr>
                                        <m:t>0</m:t>
                                      </m:r>
                                    </m:e>
                                    <m:e>
                                      <m:r>
                                        <a:rPr lang="ca-ES" i="1" smtClean="0">
                                          <a:solidFill>
                                            <a:srgbClr val="0C2B8E"/>
                                          </a:solidFill>
                                          <a:latin typeface="Cambria Math" panose="02040503050406030204" pitchFamily="18" charset="0"/>
                                        </a:rPr>
                                        <m:t>0</m:t>
                                      </m:r>
                                    </m:e>
                                  </m:mr>
                                </m:m>
                              </m:e>
                            </m:mr>
                            <m:mr>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i="1" smtClean="0">
                                          <a:solidFill>
                                            <a:srgbClr val="0C2B8E"/>
                                          </a:solidFill>
                                          <a:latin typeface="Cambria Math" panose="02040503050406030204" pitchFamily="18" charset="0"/>
                                        </a:rPr>
                                        <m:t>0</m:t>
                                      </m:r>
                                    </m:e>
                                    <m:e>
                                      <m:r>
                                        <a:rPr lang="ca-ES" i="1" smtClean="0">
                                          <a:solidFill>
                                            <a:srgbClr val="0C2B8E"/>
                                          </a:solidFill>
                                          <a:latin typeface="Cambria Math" panose="02040503050406030204" pitchFamily="18" charset="0"/>
                                        </a:rPr>
                                        <m:t>0</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r>
                                    <m:e>
                                      <m:r>
                                        <a:rPr lang="ca-ES" i="1" smtClean="0">
                                          <a:solidFill>
                                            <a:srgbClr val="0C2B8E"/>
                                          </a:solidFill>
                                          <a:latin typeface="Cambria Math" panose="02040503050406030204" pitchFamily="18" charset="0"/>
                                        </a:rPr>
                                        <m:t>0</m:t>
                                      </m:r>
                                    </m:e>
                                    <m:e>
                                      <m:r>
                                        <a:rPr lang="ca-ES" i="1" smtClean="0">
                                          <a:solidFill>
                                            <a:srgbClr val="0C2B8E"/>
                                          </a:solidFill>
                                          <a:latin typeface="Cambria Math" panose="02040503050406030204" pitchFamily="18" charset="0"/>
                                        </a:rPr>
                                        <m:t>0</m:t>
                                      </m:r>
                                    </m:e>
                                  </m:mr>
                                </m:m>
                              </m:e>
                            </m:mr>
                          </m:m>
                        </m:e>
                      </m:d>
                    </m:oMath>
                  </m:oMathPara>
                </a14:m>
                <a:endParaRPr lang="ca-ES"/>
              </a:p>
            </p:txBody>
          </p:sp>
        </mc:Choice>
        <mc:Fallback xmlns="">
          <p:sp>
            <p:nvSpPr>
              <p:cNvPr id="2" name="Retângulo 1">
                <a:extLst>
                  <a:ext uri="{FF2B5EF4-FFF2-40B4-BE49-F238E27FC236}">
                    <a16:creationId xmlns:a16="http://schemas.microsoft.com/office/drawing/2014/main" id="{7932E241-BC78-497C-8304-55A90D325821}"/>
                  </a:ext>
                </a:extLst>
              </p:cNvPr>
              <p:cNvSpPr>
                <a:spLocks noRot="1" noChangeAspect="1" noMove="1" noResize="1" noEditPoints="1" noAdjustHandles="1" noChangeArrowheads="1" noChangeShapeType="1" noTextEdit="1"/>
              </p:cNvSpPr>
              <p:nvPr/>
            </p:nvSpPr>
            <p:spPr>
              <a:xfrm>
                <a:off x="8417207" y="4327927"/>
                <a:ext cx="1757724" cy="1055995"/>
              </a:xfrm>
              <a:prstGeom prst="rect">
                <a:avLst/>
              </a:prstGeom>
              <a:blipFill>
                <a:blip r:embed="rId13"/>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1" name="Retângulo 40">
                <a:extLst>
                  <a:ext uri="{FF2B5EF4-FFF2-40B4-BE49-F238E27FC236}">
                    <a16:creationId xmlns:a16="http://schemas.microsoft.com/office/drawing/2014/main" id="{0E69281D-C237-4666-8A06-8C7347DF3A5B}"/>
                  </a:ext>
                </a:extLst>
              </p:cNvPr>
              <p:cNvSpPr/>
              <p:nvPr/>
            </p:nvSpPr>
            <p:spPr>
              <a:xfrm>
                <a:off x="10077634" y="4319104"/>
                <a:ext cx="1757724" cy="10560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i="1" smtClean="0">
                              <a:solidFill>
                                <a:srgbClr val="0C2B8E"/>
                              </a:solidFill>
                              <a:latin typeface="Cambria Math" panose="02040503050406030204" pitchFamily="18" charset="0"/>
                            </a:rPr>
                          </m:ctrlPr>
                        </m:dPr>
                        <m:e>
                          <m:m>
                            <m:mPr>
                              <m:mcs>
                                <m:mc>
                                  <m:mcPr>
                                    <m:count m:val="2"/>
                                    <m:mcJc m:val="center"/>
                                  </m:mcPr>
                                </m:mc>
                              </m:mcs>
                              <m:ctrlPr>
                                <a:rPr lang="ca-ES" i="1" smtClean="0">
                                  <a:solidFill>
                                    <a:srgbClr val="0C2B8E"/>
                                  </a:solidFill>
                                  <a:latin typeface="Cambria Math" panose="02040503050406030204" pitchFamily="18" charset="0"/>
                                </a:rPr>
                              </m:ctrlPr>
                            </m:mPr>
                            <m:mr>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2</m:t>
                                      </m:r>
                                    </m:e>
                                    <m:e>
                                      <m:r>
                                        <a:rPr lang="ca-ES" i="1" smtClean="0">
                                          <a:solidFill>
                                            <a:srgbClr val="0C2B8E"/>
                                          </a:solidFill>
                                          <a:latin typeface="Cambria Math" panose="02040503050406030204" pitchFamily="18" charset="0"/>
                                        </a:rPr>
                                        <m:t>3</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i="1" smtClean="0">
                                          <a:solidFill>
                                            <a:srgbClr val="0C2B8E"/>
                                          </a:solidFill>
                                          <a:latin typeface="Cambria Math" panose="02040503050406030204" pitchFamily="18" charset="0"/>
                                        </a:rPr>
                                        <m:t>2</m:t>
                                      </m:r>
                                    </m:e>
                                    <m:e>
                                      <m:r>
                                        <a:rPr lang="ca-ES"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5</m:t>
                                      </m:r>
                                    </m:e>
                                    <m:e>
                                      <m:r>
                                        <a:rPr lang="ca-ES" i="1" smtClean="0">
                                          <a:solidFill>
                                            <a:srgbClr val="0C2B8E"/>
                                          </a:solidFill>
                                          <a:latin typeface="Cambria Math" panose="02040503050406030204" pitchFamily="18" charset="0"/>
                                        </a:rPr>
                                        <m:t>0</m:t>
                                      </m:r>
                                    </m:e>
                                  </m:mr>
                                </m:m>
                              </m:e>
                            </m:mr>
                            <m:mr>
                              <m:e>
                                <m:m>
                                  <m:mPr>
                                    <m:mcs>
                                      <m:mc>
                                        <m:mcPr>
                                          <m:count m:val="2"/>
                                          <m:mcJc m:val="center"/>
                                        </m:mcPr>
                                      </m:mc>
                                    </m:mcs>
                                    <m:ctrlPr>
                                      <a:rPr lang="ca-ES" i="1" smtClean="0">
                                        <a:solidFill>
                                          <a:srgbClr val="0C2B8E"/>
                                        </a:solidFill>
                                        <a:latin typeface="Cambria Math" panose="02040503050406030204" pitchFamily="18" charset="0"/>
                                      </a:rPr>
                                    </m:ctrlPr>
                                  </m:mPr>
                                  <m:mr>
                                    <m:e>
                                      <m:r>
                                        <m:rPr>
                                          <m:brk m:alnAt="7"/>
                                        </m:rP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r>
                                    <m:e>
                                      <m:r>
                                        <a:rPr lang="ca-ES"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mr>
                          </m:m>
                        </m:e>
                      </m:d>
                    </m:oMath>
                  </m:oMathPara>
                </a14:m>
                <a:endParaRPr lang="ca-ES"/>
              </a:p>
            </p:txBody>
          </p:sp>
        </mc:Choice>
        <mc:Fallback xmlns="">
          <p:sp>
            <p:nvSpPr>
              <p:cNvPr id="41" name="Retângulo 40">
                <a:extLst>
                  <a:ext uri="{FF2B5EF4-FFF2-40B4-BE49-F238E27FC236}">
                    <a16:creationId xmlns:a16="http://schemas.microsoft.com/office/drawing/2014/main" id="{0E69281D-C237-4666-8A06-8C7347DF3A5B}"/>
                  </a:ext>
                </a:extLst>
              </p:cNvPr>
              <p:cNvSpPr>
                <a:spLocks noRot="1" noChangeAspect="1" noMove="1" noResize="1" noEditPoints="1" noAdjustHandles="1" noChangeArrowheads="1" noChangeShapeType="1" noTextEdit="1"/>
              </p:cNvSpPr>
              <p:nvPr/>
            </p:nvSpPr>
            <p:spPr>
              <a:xfrm>
                <a:off x="10077634" y="4319104"/>
                <a:ext cx="1757724" cy="1056058"/>
              </a:xfrm>
              <a:prstGeom prst="rect">
                <a:avLst/>
              </a:prstGeom>
              <a:blipFill>
                <a:blip r:embed="rId14"/>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42" name="Retângulo 41">
                <a:extLst>
                  <a:ext uri="{FF2B5EF4-FFF2-40B4-BE49-F238E27FC236}">
                    <a16:creationId xmlns:a16="http://schemas.microsoft.com/office/drawing/2014/main" id="{73E3E941-14DD-4F18-814C-7158E66C4E82}"/>
                  </a:ext>
                </a:extLst>
              </p:cNvPr>
              <p:cNvSpPr/>
              <p:nvPr/>
            </p:nvSpPr>
            <p:spPr>
              <a:xfrm>
                <a:off x="2030539" y="4465730"/>
                <a:ext cx="1006236"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b="0" i="1" smtClean="0">
                              <a:solidFill>
                                <a:srgbClr val="0C2B8E"/>
                              </a:solidFill>
                              <a:latin typeface="Cambria Math" panose="02040503050406030204" pitchFamily="18" charset="0"/>
                            </a:rPr>
                          </m:ctrlPr>
                        </m:dP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
                        </m:e>
                      </m:d>
                    </m:oMath>
                  </m:oMathPara>
                </a14:m>
                <a:endParaRPr lang="ca-ES">
                  <a:solidFill>
                    <a:srgbClr val="0C2B8E"/>
                  </a:solidFill>
                </a:endParaRPr>
              </a:p>
            </p:txBody>
          </p:sp>
        </mc:Choice>
        <mc:Fallback xmlns="">
          <p:sp>
            <p:nvSpPr>
              <p:cNvPr id="42" name="Retângulo 41">
                <a:extLst>
                  <a:ext uri="{FF2B5EF4-FFF2-40B4-BE49-F238E27FC236}">
                    <a16:creationId xmlns:a16="http://schemas.microsoft.com/office/drawing/2014/main" id="{73E3E941-14DD-4F18-814C-7158E66C4E82}"/>
                  </a:ext>
                </a:extLst>
              </p:cNvPr>
              <p:cNvSpPr>
                <a:spLocks noRot="1" noChangeAspect="1" noMove="1" noResize="1" noEditPoints="1" noAdjustHandles="1" noChangeArrowheads="1" noChangeShapeType="1" noTextEdit="1"/>
              </p:cNvSpPr>
              <p:nvPr/>
            </p:nvSpPr>
            <p:spPr>
              <a:xfrm>
                <a:off x="2030539" y="4465730"/>
                <a:ext cx="1006236" cy="824906"/>
              </a:xfrm>
              <a:prstGeom prst="rect">
                <a:avLst/>
              </a:prstGeom>
              <a:blipFill>
                <a:blip r:embed="rId15"/>
                <a:stretch>
                  <a:fillRect/>
                </a:stretch>
              </a:blipFill>
            </p:spPr>
            <p:txBody>
              <a:bodyPr/>
              <a:lstStyle/>
              <a:p>
                <a:r>
                  <a:rPr lang="ca-ES">
                    <a:noFill/>
                  </a:rPr>
                  <a:t> </a:t>
                </a:r>
              </a:p>
            </p:txBody>
          </p:sp>
        </mc:Fallback>
      </mc:AlternateContent>
      <p:sp>
        <p:nvSpPr>
          <p:cNvPr id="48" name="Retângulo 47">
            <a:extLst>
              <a:ext uri="{FF2B5EF4-FFF2-40B4-BE49-F238E27FC236}">
                <a16:creationId xmlns:a16="http://schemas.microsoft.com/office/drawing/2014/main" id="{6C95AB43-89B4-475A-AA04-E726823352BF}"/>
              </a:ext>
            </a:extLst>
          </p:cNvPr>
          <p:cNvSpPr/>
          <p:nvPr/>
        </p:nvSpPr>
        <p:spPr>
          <a:xfrm>
            <a:off x="2268413" y="1962024"/>
            <a:ext cx="9455397" cy="830997"/>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2"/>
            </a:pPr>
            <a:r>
              <a:rPr lang="ca-ES" sz="2400" b="1" dirty="0">
                <a:solidFill>
                  <a:sysClr val="windowText" lastClr="000000"/>
                </a:solidFill>
              </a:rPr>
              <a:t>Cada entrada principal de una fila se </a:t>
            </a:r>
            <a:r>
              <a:rPr lang="ca-ES" sz="2400" b="1" dirty="0" err="1">
                <a:solidFill>
                  <a:sysClr val="windowText" lastClr="000000"/>
                </a:solidFill>
              </a:rPr>
              <a:t>encuentra</a:t>
            </a:r>
            <a:r>
              <a:rPr lang="ca-ES" sz="2400" b="1" dirty="0">
                <a:solidFill>
                  <a:sysClr val="windowText" lastClr="000000"/>
                </a:solidFill>
              </a:rPr>
              <a:t> en una columna a la </a:t>
            </a:r>
            <a:r>
              <a:rPr lang="ca-ES" sz="2400" b="1" dirty="0" err="1">
                <a:solidFill>
                  <a:sysClr val="windowText" lastClr="000000"/>
                </a:solidFill>
              </a:rPr>
              <a:t>derecha</a:t>
            </a:r>
            <a:r>
              <a:rPr lang="ca-ES" sz="2400" b="1" dirty="0">
                <a:solidFill>
                  <a:sysClr val="windowText" lastClr="000000"/>
                </a:solidFill>
              </a:rPr>
              <a:t> de la entrada principal de la fila que </a:t>
            </a:r>
            <a:r>
              <a:rPr lang="ca-ES" sz="2400" b="1" dirty="0" err="1">
                <a:solidFill>
                  <a:sysClr val="windowText" lastClr="000000"/>
                </a:solidFill>
              </a:rPr>
              <a:t>hay</a:t>
            </a:r>
            <a:r>
              <a:rPr lang="ca-ES" sz="2400" b="1" dirty="0">
                <a:solidFill>
                  <a:sysClr val="windowText" lastClr="000000"/>
                </a:solidFill>
              </a:rPr>
              <a:t> por encima</a:t>
            </a:r>
            <a:r>
              <a:rPr lang="ca-ES" sz="2400" dirty="0">
                <a:solidFill>
                  <a:sysClr val="windowText" lastClr="000000"/>
                </a:solidFill>
              </a:rPr>
              <a:t>;</a:t>
            </a:r>
          </a:p>
        </p:txBody>
      </p:sp>
      <p:sp>
        <p:nvSpPr>
          <p:cNvPr id="3" name="Oval 2">
            <a:extLst>
              <a:ext uri="{FF2B5EF4-FFF2-40B4-BE49-F238E27FC236}">
                <a16:creationId xmlns:a16="http://schemas.microsoft.com/office/drawing/2014/main" id="{A2ACCD78-9A58-4068-BFD1-7FB116EAD0A1}"/>
              </a:ext>
            </a:extLst>
          </p:cNvPr>
          <p:cNvSpPr/>
          <p:nvPr/>
        </p:nvSpPr>
        <p:spPr>
          <a:xfrm>
            <a:off x="2218173" y="4487787"/>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3" name="Oval 52">
            <a:extLst>
              <a:ext uri="{FF2B5EF4-FFF2-40B4-BE49-F238E27FC236}">
                <a16:creationId xmlns:a16="http://schemas.microsoft.com/office/drawing/2014/main" id="{CC18C2B4-9DC1-4895-BC40-F32F9F537A22}"/>
              </a:ext>
            </a:extLst>
          </p:cNvPr>
          <p:cNvSpPr/>
          <p:nvPr/>
        </p:nvSpPr>
        <p:spPr>
          <a:xfrm>
            <a:off x="2561487" y="4750715"/>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5" name="Oval 54">
            <a:extLst>
              <a:ext uri="{FF2B5EF4-FFF2-40B4-BE49-F238E27FC236}">
                <a16:creationId xmlns:a16="http://schemas.microsoft.com/office/drawing/2014/main" id="{19FEE010-4C3D-4B2B-A4A5-21E1E7C9F64C}"/>
              </a:ext>
            </a:extLst>
          </p:cNvPr>
          <p:cNvSpPr/>
          <p:nvPr/>
        </p:nvSpPr>
        <p:spPr>
          <a:xfrm>
            <a:off x="8649237" y="4413609"/>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6" name="Oval 55">
            <a:extLst>
              <a:ext uri="{FF2B5EF4-FFF2-40B4-BE49-F238E27FC236}">
                <a16:creationId xmlns:a16="http://schemas.microsoft.com/office/drawing/2014/main" id="{0CBF18A2-EF2B-45E3-BD1B-33B3D669EA68}"/>
              </a:ext>
            </a:extLst>
          </p:cNvPr>
          <p:cNvSpPr/>
          <p:nvPr/>
        </p:nvSpPr>
        <p:spPr>
          <a:xfrm>
            <a:off x="8992551" y="4656441"/>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9" name="Oval 58">
            <a:extLst>
              <a:ext uri="{FF2B5EF4-FFF2-40B4-BE49-F238E27FC236}">
                <a16:creationId xmlns:a16="http://schemas.microsoft.com/office/drawing/2014/main" id="{9B94DF57-D341-4987-80DD-04FEB9B35E4B}"/>
              </a:ext>
            </a:extLst>
          </p:cNvPr>
          <p:cNvSpPr/>
          <p:nvPr/>
        </p:nvSpPr>
        <p:spPr>
          <a:xfrm>
            <a:off x="2562617" y="5022162"/>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3" name="Oval 62">
            <a:extLst>
              <a:ext uri="{FF2B5EF4-FFF2-40B4-BE49-F238E27FC236}">
                <a16:creationId xmlns:a16="http://schemas.microsoft.com/office/drawing/2014/main" id="{BD2FE7FD-098D-4F87-B9E6-3D90C8EF49AA}"/>
              </a:ext>
            </a:extLst>
          </p:cNvPr>
          <p:cNvSpPr/>
          <p:nvPr/>
        </p:nvSpPr>
        <p:spPr>
          <a:xfrm>
            <a:off x="10989345" y="4630634"/>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4" name="Oval 63">
            <a:extLst>
              <a:ext uri="{FF2B5EF4-FFF2-40B4-BE49-F238E27FC236}">
                <a16:creationId xmlns:a16="http://schemas.microsoft.com/office/drawing/2014/main" id="{49A34D66-26A3-4DA6-B9E4-5CE959900954}"/>
              </a:ext>
            </a:extLst>
          </p:cNvPr>
          <p:cNvSpPr/>
          <p:nvPr/>
        </p:nvSpPr>
        <p:spPr>
          <a:xfrm>
            <a:off x="11332659" y="4873466"/>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8" name="Oval 77">
            <a:extLst>
              <a:ext uri="{FF2B5EF4-FFF2-40B4-BE49-F238E27FC236}">
                <a16:creationId xmlns:a16="http://schemas.microsoft.com/office/drawing/2014/main" id="{12C1098C-2A6C-4AB3-82EF-9DB65FCCF1DD}"/>
              </a:ext>
            </a:extLst>
          </p:cNvPr>
          <p:cNvSpPr/>
          <p:nvPr/>
        </p:nvSpPr>
        <p:spPr>
          <a:xfrm>
            <a:off x="9714007" y="4879235"/>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9" name="Oval 78">
            <a:extLst>
              <a:ext uri="{FF2B5EF4-FFF2-40B4-BE49-F238E27FC236}">
                <a16:creationId xmlns:a16="http://schemas.microsoft.com/office/drawing/2014/main" id="{F42B4A14-86B5-465D-814B-9259503CB181}"/>
              </a:ext>
            </a:extLst>
          </p:cNvPr>
          <p:cNvSpPr/>
          <p:nvPr/>
        </p:nvSpPr>
        <p:spPr>
          <a:xfrm>
            <a:off x="10292743" y="4369723"/>
            <a:ext cx="277718" cy="275132"/>
          </a:xfrm>
          <a:prstGeom prst="ellipse">
            <a:avLst/>
          </a:prstGeom>
          <a:noFill/>
          <a:ln w="28575">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1" name="Retângulo 70">
            <a:extLst>
              <a:ext uri="{FF2B5EF4-FFF2-40B4-BE49-F238E27FC236}">
                <a16:creationId xmlns:a16="http://schemas.microsoft.com/office/drawing/2014/main" id="{08A13E3B-46AA-4894-9A86-E3FBBAC2BE86}"/>
              </a:ext>
            </a:extLst>
          </p:cNvPr>
          <p:cNvSpPr/>
          <p:nvPr/>
        </p:nvSpPr>
        <p:spPr>
          <a:xfrm>
            <a:off x="2298436" y="2773211"/>
            <a:ext cx="9657513" cy="830997"/>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3"/>
            </a:pPr>
            <a:r>
              <a:rPr lang="ca-ES" sz="2400" b="1" dirty="0" err="1">
                <a:solidFill>
                  <a:sysClr val="windowText" lastClr="000000"/>
                </a:solidFill>
              </a:rPr>
              <a:t>Todas</a:t>
            </a:r>
            <a:r>
              <a:rPr lang="ca-ES" sz="2400" b="1" dirty="0">
                <a:solidFill>
                  <a:sysClr val="windowText" lastClr="000000"/>
                </a:solidFill>
              </a:rPr>
              <a:t> las </a:t>
            </a:r>
            <a:r>
              <a:rPr lang="ca-ES" sz="2400" b="1" dirty="0" err="1">
                <a:solidFill>
                  <a:sysClr val="windowText" lastClr="000000"/>
                </a:solidFill>
              </a:rPr>
              <a:t>entradas</a:t>
            </a:r>
            <a:r>
              <a:rPr lang="ca-ES" sz="2400" b="1" dirty="0">
                <a:solidFill>
                  <a:sysClr val="windowText" lastClr="000000"/>
                </a:solidFill>
              </a:rPr>
              <a:t> de una columna por </a:t>
            </a:r>
            <a:r>
              <a:rPr lang="ca-ES" sz="2400" b="1" dirty="0" err="1">
                <a:solidFill>
                  <a:sysClr val="windowText" lastClr="000000"/>
                </a:solidFill>
              </a:rPr>
              <a:t>debajo</a:t>
            </a:r>
            <a:r>
              <a:rPr lang="ca-ES" sz="2400" b="1" dirty="0">
                <a:solidFill>
                  <a:sysClr val="windowText" lastClr="000000"/>
                </a:solidFill>
              </a:rPr>
              <a:t> de una entrada principal son cero.</a:t>
            </a:r>
            <a:endParaRPr lang="ca-ES" sz="2400" dirty="0">
              <a:solidFill>
                <a:sysClr val="windowText" lastClr="000000"/>
              </a:solidFill>
            </a:endParaRPr>
          </a:p>
        </p:txBody>
      </p:sp>
      <p:sp>
        <p:nvSpPr>
          <p:cNvPr id="91" name="Freeform 18">
            <a:extLst>
              <a:ext uri="{FF2B5EF4-FFF2-40B4-BE49-F238E27FC236}">
                <a16:creationId xmlns:a16="http://schemas.microsoft.com/office/drawing/2014/main" id="{9C6C1897-223C-4DD8-BDE6-510BF771965B}"/>
              </a:ext>
            </a:extLst>
          </p:cNvPr>
          <p:cNvSpPr>
            <a:spLocks noChangeAspect="1" noEditPoints="1"/>
          </p:cNvSpPr>
          <p:nvPr/>
        </p:nvSpPr>
        <p:spPr bwMode="auto">
          <a:xfrm>
            <a:off x="2264398" y="4588100"/>
            <a:ext cx="538480" cy="539750"/>
          </a:xfrm>
          <a:custGeom>
            <a:avLst/>
            <a:gdLst>
              <a:gd name="T0" fmla="*/ 112 w 168"/>
              <a:gd name="T1" fmla="*/ 84 h 168"/>
              <a:gd name="T2" fmla="*/ 160 w 168"/>
              <a:gd name="T3" fmla="*/ 36 h 168"/>
              <a:gd name="T4" fmla="*/ 160 w 168"/>
              <a:gd name="T5" fmla="*/ 8 h 168"/>
              <a:gd name="T6" fmla="*/ 132 w 168"/>
              <a:gd name="T7" fmla="*/ 8 h 168"/>
              <a:gd name="T8" fmla="*/ 84 w 168"/>
              <a:gd name="T9" fmla="*/ 56 h 168"/>
              <a:gd name="T10" fmla="*/ 36 w 168"/>
              <a:gd name="T11" fmla="*/ 8 h 168"/>
              <a:gd name="T12" fmla="*/ 8 w 168"/>
              <a:gd name="T13" fmla="*/ 8 h 168"/>
              <a:gd name="T14" fmla="*/ 8 w 168"/>
              <a:gd name="T15" fmla="*/ 36 h 168"/>
              <a:gd name="T16" fmla="*/ 56 w 168"/>
              <a:gd name="T17" fmla="*/ 84 h 168"/>
              <a:gd name="T18" fmla="*/ 8 w 168"/>
              <a:gd name="T19" fmla="*/ 132 h 168"/>
              <a:gd name="T20" fmla="*/ 8 w 168"/>
              <a:gd name="T21" fmla="*/ 160 h 168"/>
              <a:gd name="T22" fmla="*/ 36 w 168"/>
              <a:gd name="T23" fmla="*/ 160 h 168"/>
              <a:gd name="T24" fmla="*/ 84 w 168"/>
              <a:gd name="T25" fmla="*/ 112 h 168"/>
              <a:gd name="T26" fmla="*/ 132 w 168"/>
              <a:gd name="T27" fmla="*/ 160 h 168"/>
              <a:gd name="T28" fmla="*/ 160 w 168"/>
              <a:gd name="T29" fmla="*/ 160 h 168"/>
              <a:gd name="T30" fmla="*/ 160 w 168"/>
              <a:gd name="T31" fmla="*/ 132 h 168"/>
              <a:gd name="T32" fmla="*/ 112 w 168"/>
              <a:gd name="T33" fmla="*/ 84 h 168"/>
              <a:gd name="T34" fmla="*/ 151 w 168"/>
              <a:gd name="T35" fmla="*/ 151 h 168"/>
              <a:gd name="T36" fmla="*/ 140 w 168"/>
              <a:gd name="T37" fmla="*/ 151 h 168"/>
              <a:gd name="T38" fmla="*/ 84 w 168"/>
              <a:gd name="T39" fmla="*/ 95 h 168"/>
              <a:gd name="T40" fmla="*/ 28 w 168"/>
              <a:gd name="T41" fmla="*/ 151 h 168"/>
              <a:gd name="T42" fmla="*/ 17 w 168"/>
              <a:gd name="T43" fmla="*/ 151 h 168"/>
              <a:gd name="T44" fmla="*/ 17 w 168"/>
              <a:gd name="T45" fmla="*/ 140 h 168"/>
              <a:gd name="T46" fmla="*/ 73 w 168"/>
              <a:gd name="T47" fmla="*/ 84 h 168"/>
              <a:gd name="T48" fmla="*/ 17 w 168"/>
              <a:gd name="T49" fmla="*/ 28 h 168"/>
              <a:gd name="T50" fmla="*/ 17 w 168"/>
              <a:gd name="T51" fmla="*/ 16 h 168"/>
              <a:gd name="T52" fmla="*/ 28 w 168"/>
              <a:gd name="T53" fmla="*/ 16 h 168"/>
              <a:gd name="T54" fmla="*/ 84 w 168"/>
              <a:gd name="T55" fmla="*/ 73 h 168"/>
              <a:gd name="T56" fmla="*/ 140 w 168"/>
              <a:gd name="T57" fmla="*/ 17 h 168"/>
              <a:gd name="T58" fmla="*/ 151 w 168"/>
              <a:gd name="T59" fmla="*/ 17 h 168"/>
              <a:gd name="T60" fmla="*/ 151 w 168"/>
              <a:gd name="T61" fmla="*/ 28 h 168"/>
              <a:gd name="T62" fmla="*/ 95 w 168"/>
              <a:gd name="T63" fmla="*/ 84 h 168"/>
              <a:gd name="T64" fmla="*/ 151 w 168"/>
              <a:gd name="T65" fmla="*/ 140 h 168"/>
              <a:gd name="T66" fmla="*/ 151 w 168"/>
              <a:gd name="T67" fmla="*/ 15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8" h="168">
                <a:moveTo>
                  <a:pt x="112" y="84"/>
                </a:moveTo>
                <a:cubicBezTo>
                  <a:pt x="160" y="36"/>
                  <a:pt x="160" y="36"/>
                  <a:pt x="160" y="36"/>
                </a:cubicBezTo>
                <a:cubicBezTo>
                  <a:pt x="168" y="29"/>
                  <a:pt x="168" y="16"/>
                  <a:pt x="160" y="8"/>
                </a:cubicBezTo>
                <a:cubicBezTo>
                  <a:pt x="152" y="0"/>
                  <a:pt x="139" y="0"/>
                  <a:pt x="132" y="8"/>
                </a:cubicBezTo>
                <a:cubicBezTo>
                  <a:pt x="84" y="56"/>
                  <a:pt x="84" y="56"/>
                  <a:pt x="84" y="56"/>
                </a:cubicBezTo>
                <a:cubicBezTo>
                  <a:pt x="36" y="8"/>
                  <a:pt x="36" y="8"/>
                  <a:pt x="36" y="8"/>
                </a:cubicBezTo>
                <a:cubicBezTo>
                  <a:pt x="29" y="0"/>
                  <a:pt x="16" y="0"/>
                  <a:pt x="8" y="8"/>
                </a:cubicBezTo>
                <a:cubicBezTo>
                  <a:pt x="0" y="16"/>
                  <a:pt x="0" y="28"/>
                  <a:pt x="8" y="36"/>
                </a:cubicBezTo>
                <a:cubicBezTo>
                  <a:pt x="56" y="84"/>
                  <a:pt x="56" y="84"/>
                  <a:pt x="56" y="84"/>
                </a:cubicBezTo>
                <a:cubicBezTo>
                  <a:pt x="8" y="132"/>
                  <a:pt x="8" y="132"/>
                  <a:pt x="8" y="132"/>
                </a:cubicBezTo>
                <a:cubicBezTo>
                  <a:pt x="0" y="139"/>
                  <a:pt x="0" y="152"/>
                  <a:pt x="8" y="160"/>
                </a:cubicBezTo>
                <a:cubicBezTo>
                  <a:pt x="16" y="168"/>
                  <a:pt x="29" y="168"/>
                  <a:pt x="36" y="160"/>
                </a:cubicBezTo>
                <a:cubicBezTo>
                  <a:pt x="84" y="112"/>
                  <a:pt x="84" y="112"/>
                  <a:pt x="84" y="112"/>
                </a:cubicBezTo>
                <a:cubicBezTo>
                  <a:pt x="132" y="160"/>
                  <a:pt x="132" y="160"/>
                  <a:pt x="132" y="160"/>
                </a:cubicBezTo>
                <a:cubicBezTo>
                  <a:pt x="139" y="168"/>
                  <a:pt x="152" y="168"/>
                  <a:pt x="160" y="160"/>
                </a:cubicBezTo>
                <a:cubicBezTo>
                  <a:pt x="168" y="152"/>
                  <a:pt x="168" y="139"/>
                  <a:pt x="160" y="132"/>
                </a:cubicBezTo>
                <a:lnTo>
                  <a:pt x="112" y="84"/>
                </a:lnTo>
                <a:close/>
                <a:moveTo>
                  <a:pt x="151" y="151"/>
                </a:moveTo>
                <a:cubicBezTo>
                  <a:pt x="148" y="154"/>
                  <a:pt x="143" y="154"/>
                  <a:pt x="140" y="151"/>
                </a:cubicBezTo>
                <a:cubicBezTo>
                  <a:pt x="84" y="95"/>
                  <a:pt x="84" y="95"/>
                  <a:pt x="84" y="95"/>
                </a:cubicBezTo>
                <a:cubicBezTo>
                  <a:pt x="28" y="151"/>
                  <a:pt x="28" y="151"/>
                  <a:pt x="28" y="151"/>
                </a:cubicBezTo>
                <a:cubicBezTo>
                  <a:pt x="25" y="154"/>
                  <a:pt x="20" y="154"/>
                  <a:pt x="17" y="151"/>
                </a:cubicBezTo>
                <a:cubicBezTo>
                  <a:pt x="14" y="148"/>
                  <a:pt x="14" y="143"/>
                  <a:pt x="17" y="140"/>
                </a:cubicBezTo>
                <a:cubicBezTo>
                  <a:pt x="73" y="84"/>
                  <a:pt x="73" y="84"/>
                  <a:pt x="73" y="84"/>
                </a:cubicBezTo>
                <a:cubicBezTo>
                  <a:pt x="17" y="28"/>
                  <a:pt x="17" y="28"/>
                  <a:pt x="17" y="28"/>
                </a:cubicBezTo>
                <a:cubicBezTo>
                  <a:pt x="13" y="25"/>
                  <a:pt x="13" y="20"/>
                  <a:pt x="17" y="16"/>
                </a:cubicBezTo>
                <a:cubicBezTo>
                  <a:pt x="20" y="13"/>
                  <a:pt x="25" y="13"/>
                  <a:pt x="28" y="16"/>
                </a:cubicBezTo>
                <a:cubicBezTo>
                  <a:pt x="84" y="73"/>
                  <a:pt x="84" y="73"/>
                  <a:pt x="84" y="73"/>
                </a:cubicBezTo>
                <a:cubicBezTo>
                  <a:pt x="140" y="17"/>
                  <a:pt x="140" y="17"/>
                  <a:pt x="140" y="17"/>
                </a:cubicBezTo>
                <a:cubicBezTo>
                  <a:pt x="143" y="13"/>
                  <a:pt x="148" y="13"/>
                  <a:pt x="151" y="17"/>
                </a:cubicBezTo>
                <a:cubicBezTo>
                  <a:pt x="155" y="20"/>
                  <a:pt x="155" y="25"/>
                  <a:pt x="151" y="28"/>
                </a:cubicBezTo>
                <a:cubicBezTo>
                  <a:pt x="95" y="84"/>
                  <a:pt x="95" y="84"/>
                  <a:pt x="95" y="84"/>
                </a:cubicBezTo>
                <a:cubicBezTo>
                  <a:pt x="151" y="140"/>
                  <a:pt x="151" y="140"/>
                  <a:pt x="151" y="140"/>
                </a:cubicBezTo>
                <a:cubicBezTo>
                  <a:pt x="155" y="143"/>
                  <a:pt x="155" y="148"/>
                  <a:pt x="151" y="151"/>
                </a:cubicBezTo>
                <a:close/>
              </a:path>
            </a:pathLst>
          </a:custGeom>
          <a:solidFill>
            <a:srgbClr val="DB5A4B"/>
          </a:solidFill>
          <a:ln>
            <a:noFill/>
          </a:ln>
        </p:spPr>
        <p:txBody>
          <a:bodyPr vert="horz" wrap="square" lIns="91440" tIns="45720" rIns="91440" bIns="45720" numCol="1" anchor="t" anchorCtr="0" compatLnSpc="1">
            <a:prstTxWarp prst="textNoShape">
              <a:avLst/>
            </a:prstTxWarp>
          </a:bodyPr>
          <a:lstStyle/>
          <a:p>
            <a:endParaRPr lang="ca-ES"/>
          </a:p>
        </p:txBody>
      </p:sp>
      <p:sp>
        <p:nvSpPr>
          <p:cNvPr id="92" name="Freeform 23">
            <a:extLst>
              <a:ext uri="{FF2B5EF4-FFF2-40B4-BE49-F238E27FC236}">
                <a16:creationId xmlns:a16="http://schemas.microsoft.com/office/drawing/2014/main" id="{9F02B845-AB8C-4E0A-855F-CB685D1E8C81}"/>
              </a:ext>
            </a:extLst>
          </p:cNvPr>
          <p:cNvSpPr>
            <a:spLocks noChangeAspect="1" noEditPoints="1"/>
          </p:cNvSpPr>
          <p:nvPr/>
        </p:nvSpPr>
        <p:spPr bwMode="auto">
          <a:xfrm>
            <a:off x="11059256" y="3881637"/>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ca-ES"/>
          </a:p>
        </p:txBody>
      </p:sp>
      <p:sp>
        <p:nvSpPr>
          <p:cNvPr id="93" name="Freeform 23">
            <a:extLst>
              <a:ext uri="{FF2B5EF4-FFF2-40B4-BE49-F238E27FC236}">
                <a16:creationId xmlns:a16="http://schemas.microsoft.com/office/drawing/2014/main" id="{F15F1FD3-54D0-48A9-A06A-2F83B8A430BF}"/>
              </a:ext>
            </a:extLst>
          </p:cNvPr>
          <p:cNvSpPr>
            <a:spLocks noChangeAspect="1" noEditPoints="1"/>
          </p:cNvSpPr>
          <p:nvPr/>
        </p:nvSpPr>
        <p:spPr bwMode="auto">
          <a:xfrm>
            <a:off x="9401800" y="3881637"/>
            <a:ext cx="727075" cy="539750"/>
          </a:xfrm>
          <a:custGeom>
            <a:avLst/>
            <a:gdLst>
              <a:gd name="T0" fmla="*/ 177 w 200"/>
              <a:gd name="T1" fmla="*/ 12 h 148"/>
              <a:gd name="T2" fmla="*/ 185 w 200"/>
              <a:gd name="T3" fmla="*/ 15 h 148"/>
              <a:gd name="T4" fmla="*/ 185 w 200"/>
              <a:gd name="T5" fmla="*/ 30 h 148"/>
              <a:gd name="T6" fmla="*/ 80 w 200"/>
              <a:gd name="T7" fmla="*/ 133 h 148"/>
              <a:gd name="T8" fmla="*/ 73 w 200"/>
              <a:gd name="T9" fmla="*/ 136 h 148"/>
              <a:gd name="T10" fmla="*/ 65 w 200"/>
              <a:gd name="T11" fmla="*/ 133 h 148"/>
              <a:gd name="T12" fmla="*/ 15 w 200"/>
              <a:gd name="T13" fmla="*/ 82 h 148"/>
              <a:gd name="T14" fmla="*/ 15 w 200"/>
              <a:gd name="T15" fmla="*/ 67 h 148"/>
              <a:gd name="T16" fmla="*/ 23 w 200"/>
              <a:gd name="T17" fmla="*/ 64 h 148"/>
              <a:gd name="T18" fmla="*/ 31 w 200"/>
              <a:gd name="T19" fmla="*/ 67 h 148"/>
              <a:gd name="T20" fmla="*/ 73 w 200"/>
              <a:gd name="T21" fmla="*/ 110 h 148"/>
              <a:gd name="T22" fmla="*/ 169 w 200"/>
              <a:gd name="T23" fmla="*/ 15 h 148"/>
              <a:gd name="T24" fmla="*/ 177 w 200"/>
              <a:gd name="T25" fmla="*/ 12 h 148"/>
              <a:gd name="T26" fmla="*/ 177 w 200"/>
              <a:gd name="T27" fmla="*/ 0 h 148"/>
              <a:gd name="T28" fmla="*/ 161 w 200"/>
              <a:gd name="T29" fmla="*/ 7 h 148"/>
              <a:gd name="T30" fmla="*/ 73 w 200"/>
              <a:gd name="T31" fmla="*/ 93 h 148"/>
              <a:gd name="T32" fmla="*/ 39 w 200"/>
              <a:gd name="T33" fmla="*/ 59 h 148"/>
              <a:gd name="T34" fmla="*/ 23 w 200"/>
              <a:gd name="T35" fmla="*/ 52 h 148"/>
              <a:gd name="T36" fmla="*/ 7 w 200"/>
              <a:gd name="T37" fmla="*/ 59 h 148"/>
              <a:gd name="T38" fmla="*/ 0 w 200"/>
              <a:gd name="T39" fmla="*/ 75 h 148"/>
              <a:gd name="T40" fmla="*/ 7 w 200"/>
              <a:gd name="T41" fmla="*/ 91 h 148"/>
              <a:gd name="T42" fmla="*/ 56 w 200"/>
              <a:gd name="T43" fmla="*/ 141 h 148"/>
              <a:gd name="T44" fmla="*/ 73 w 200"/>
              <a:gd name="T45" fmla="*/ 148 h 148"/>
              <a:gd name="T46" fmla="*/ 89 w 200"/>
              <a:gd name="T47" fmla="*/ 141 h 148"/>
              <a:gd name="T48" fmla="*/ 193 w 200"/>
              <a:gd name="T49" fmla="*/ 39 h 148"/>
              <a:gd name="T50" fmla="*/ 200 w 200"/>
              <a:gd name="T51" fmla="*/ 23 h 148"/>
              <a:gd name="T52" fmla="*/ 193 w 200"/>
              <a:gd name="T53" fmla="*/ 7 h 148"/>
              <a:gd name="T54" fmla="*/ 177 w 200"/>
              <a:gd name="T55"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148">
                <a:moveTo>
                  <a:pt x="177" y="12"/>
                </a:moveTo>
                <a:cubicBezTo>
                  <a:pt x="180" y="12"/>
                  <a:pt x="183" y="13"/>
                  <a:pt x="185" y="15"/>
                </a:cubicBezTo>
                <a:cubicBezTo>
                  <a:pt x="189" y="19"/>
                  <a:pt x="189" y="26"/>
                  <a:pt x="185" y="30"/>
                </a:cubicBezTo>
                <a:cubicBezTo>
                  <a:pt x="80" y="133"/>
                  <a:pt x="80" y="133"/>
                  <a:pt x="80" y="133"/>
                </a:cubicBezTo>
                <a:cubicBezTo>
                  <a:pt x="78" y="135"/>
                  <a:pt x="75" y="136"/>
                  <a:pt x="73" y="136"/>
                </a:cubicBezTo>
                <a:cubicBezTo>
                  <a:pt x="70" y="136"/>
                  <a:pt x="67" y="135"/>
                  <a:pt x="65" y="133"/>
                </a:cubicBezTo>
                <a:cubicBezTo>
                  <a:pt x="15" y="82"/>
                  <a:pt x="15" y="82"/>
                  <a:pt x="15" y="82"/>
                </a:cubicBezTo>
                <a:cubicBezTo>
                  <a:pt x="11" y="78"/>
                  <a:pt x="11" y="71"/>
                  <a:pt x="15" y="67"/>
                </a:cubicBezTo>
                <a:cubicBezTo>
                  <a:pt x="17" y="65"/>
                  <a:pt x="20" y="64"/>
                  <a:pt x="23" y="64"/>
                </a:cubicBezTo>
                <a:cubicBezTo>
                  <a:pt x="26" y="64"/>
                  <a:pt x="29" y="65"/>
                  <a:pt x="31" y="67"/>
                </a:cubicBezTo>
                <a:cubicBezTo>
                  <a:pt x="73" y="110"/>
                  <a:pt x="73" y="110"/>
                  <a:pt x="73" y="110"/>
                </a:cubicBezTo>
                <a:cubicBezTo>
                  <a:pt x="169" y="15"/>
                  <a:pt x="169" y="15"/>
                  <a:pt x="169" y="15"/>
                </a:cubicBezTo>
                <a:cubicBezTo>
                  <a:pt x="171" y="13"/>
                  <a:pt x="174" y="12"/>
                  <a:pt x="177" y="12"/>
                </a:cubicBezTo>
                <a:moveTo>
                  <a:pt x="177" y="0"/>
                </a:moveTo>
                <a:cubicBezTo>
                  <a:pt x="171" y="0"/>
                  <a:pt x="165" y="2"/>
                  <a:pt x="161" y="7"/>
                </a:cubicBezTo>
                <a:cubicBezTo>
                  <a:pt x="73" y="93"/>
                  <a:pt x="73" y="93"/>
                  <a:pt x="73" y="93"/>
                </a:cubicBezTo>
                <a:cubicBezTo>
                  <a:pt x="39" y="59"/>
                  <a:pt x="39" y="59"/>
                  <a:pt x="39" y="59"/>
                </a:cubicBezTo>
                <a:cubicBezTo>
                  <a:pt x="35" y="54"/>
                  <a:pt x="29" y="52"/>
                  <a:pt x="23" y="52"/>
                </a:cubicBezTo>
                <a:cubicBezTo>
                  <a:pt x="17" y="52"/>
                  <a:pt x="11" y="54"/>
                  <a:pt x="7" y="59"/>
                </a:cubicBezTo>
                <a:cubicBezTo>
                  <a:pt x="2" y="63"/>
                  <a:pt x="0" y="69"/>
                  <a:pt x="0" y="75"/>
                </a:cubicBezTo>
                <a:cubicBezTo>
                  <a:pt x="0" y="81"/>
                  <a:pt x="2" y="87"/>
                  <a:pt x="7" y="91"/>
                </a:cubicBezTo>
                <a:cubicBezTo>
                  <a:pt x="56" y="141"/>
                  <a:pt x="56" y="141"/>
                  <a:pt x="56" y="141"/>
                </a:cubicBezTo>
                <a:cubicBezTo>
                  <a:pt x="61" y="146"/>
                  <a:pt x="66" y="148"/>
                  <a:pt x="73" y="148"/>
                </a:cubicBezTo>
                <a:cubicBezTo>
                  <a:pt x="79" y="148"/>
                  <a:pt x="84" y="146"/>
                  <a:pt x="89" y="141"/>
                </a:cubicBezTo>
                <a:cubicBezTo>
                  <a:pt x="193" y="39"/>
                  <a:pt x="193" y="39"/>
                  <a:pt x="193" y="39"/>
                </a:cubicBezTo>
                <a:cubicBezTo>
                  <a:pt x="198" y="35"/>
                  <a:pt x="200" y="29"/>
                  <a:pt x="200" y="23"/>
                </a:cubicBezTo>
                <a:cubicBezTo>
                  <a:pt x="200" y="17"/>
                  <a:pt x="198" y="11"/>
                  <a:pt x="193" y="7"/>
                </a:cubicBezTo>
                <a:cubicBezTo>
                  <a:pt x="189" y="2"/>
                  <a:pt x="183" y="0"/>
                  <a:pt x="177" y="0"/>
                </a:cubicBez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p>
            <a:endParaRPr lang="ca-ES"/>
          </a:p>
        </p:txBody>
      </p:sp>
      <p:sp>
        <p:nvSpPr>
          <p:cNvPr id="46" name="Retângulo 36">
            <a:extLst>
              <a:ext uri="{FF2B5EF4-FFF2-40B4-BE49-F238E27FC236}">
                <a16:creationId xmlns:a16="http://schemas.microsoft.com/office/drawing/2014/main" id="{1254F0E2-AEB3-4091-B5DC-3F873B868594}"/>
              </a:ext>
            </a:extLst>
          </p:cNvPr>
          <p:cNvSpPr/>
          <p:nvPr/>
        </p:nvSpPr>
        <p:spPr>
          <a:xfrm>
            <a:off x="2148856" y="5683160"/>
            <a:ext cx="9777070" cy="1056920"/>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7" name="Retângulo 37">
            <a:extLst>
              <a:ext uri="{FF2B5EF4-FFF2-40B4-BE49-F238E27FC236}">
                <a16:creationId xmlns:a16="http://schemas.microsoft.com/office/drawing/2014/main" id="{A52D628F-2BF8-4B03-8A74-53FF55495DAF}"/>
              </a:ext>
            </a:extLst>
          </p:cNvPr>
          <p:cNvSpPr/>
          <p:nvPr/>
        </p:nvSpPr>
        <p:spPr>
          <a:xfrm>
            <a:off x="2222223" y="5683160"/>
            <a:ext cx="9459316" cy="769441"/>
          </a:xfrm>
          <a:prstGeom prst="rect">
            <a:avLst/>
          </a:prstGeom>
        </p:spPr>
        <p:txBody>
          <a:bodyPr wrap="square">
            <a:spAutoFit/>
          </a:bodyPr>
          <a:lstStyle/>
          <a:p>
            <a:pPr algn="just">
              <a:spcAft>
                <a:spcPts val="1200"/>
              </a:spcAft>
              <a:buClr>
                <a:srgbClr val="F25E4F"/>
              </a:buClr>
              <a:buSzPct val="120000"/>
            </a:pPr>
            <a:r>
              <a:rPr lang="ca-ES" sz="2400" b="1" dirty="0" err="1">
                <a:solidFill>
                  <a:srgbClr val="F25E4F"/>
                </a:solidFill>
              </a:rPr>
              <a:t>Observación</a:t>
            </a:r>
            <a:r>
              <a:rPr lang="ca-ES" sz="2400" b="1" dirty="0">
                <a:solidFill>
                  <a:srgbClr val="F25E4F"/>
                </a:solidFill>
              </a:rPr>
              <a:t> - </a:t>
            </a:r>
            <a:r>
              <a:rPr lang="ca-ES" sz="2000" dirty="0">
                <a:solidFill>
                  <a:sysClr val="windowText" lastClr="000000"/>
                </a:solidFill>
              </a:rPr>
              <a:t>Una fila </a:t>
            </a:r>
            <a:r>
              <a:rPr lang="ca-ES" sz="2000" b="1" dirty="0">
                <a:solidFill>
                  <a:sysClr val="windowText" lastClr="000000"/>
                </a:solidFill>
              </a:rPr>
              <a:t>distinta de cero</a:t>
            </a:r>
            <a:r>
              <a:rPr lang="ca-ES" sz="2000" dirty="0">
                <a:solidFill>
                  <a:sysClr val="windowText" lastClr="000000"/>
                </a:solidFill>
              </a:rPr>
              <a:t> significa una fila que </a:t>
            </a:r>
            <a:r>
              <a:rPr lang="ca-ES" sz="2000" i="1" u="sng" dirty="0" err="1">
                <a:solidFill>
                  <a:sysClr val="windowText" lastClr="000000"/>
                </a:solidFill>
              </a:rPr>
              <a:t>contiene</a:t>
            </a:r>
            <a:r>
              <a:rPr lang="ca-ES" sz="2000" i="1" u="sng" dirty="0">
                <a:solidFill>
                  <a:sysClr val="windowText" lastClr="000000"/>
                </a:solidFill>
              </a:rPr>
              <a:t> al </a:t>
            </a:r>
            <a:r>
              <a:rPr lang="ca-ES" sz="2000" i="1" u="sng" dirty="0" err="1">
                <a:solidFill>
                  <a:sysClr val="windowText" lastClr="000000"/>
                </a:solidFill>
              </a:rPr>
              <a:t>menos</a:t>
            </a:r>
            <a:r>
              <a:rPr lang="ca-ES" sz="2000" i="1" u="sng" dirty="0">
                <a:solidFill>
                  <a:sysClr val="windowText" lastClr="000000"/>
                </a:solidFill>
              </a:rPr>
              <a:t> una entrada distinta de cero</a:t>
            </a:r>
            <a:r>
              <a:rPr lang="ca-ES" sz="2000" dirty="0">
                <a:solidFill>
                  <a:sysClr val="windowText" lastClr="000000"/>
                </a:solidFill>
              </a:rPr>
              <a:t>; </a:t>
            </a:r>
            <a:endParaRPr lang="ca-ES" sz="2400" dirty="0">
              <a:solidFill>
                <a:sysClr val="windowText" lastClr="000000"/>
              </a:solidFill>
            </a:endParaRPr>
          </a:p>
        </p:txBody>
      </p:sp>
      <p:sp>
        <p:nvSpPr>
          <p:cNvPr id="49" name="Retângulo 38">
            <a:extLst>
              <a:ext uri="{FF2B5EF4-FFF2-40B4-BE49-F238E27FC236}">
                <a16:creationId xmlns:a16="http://schemas.microsoft.com/office/drawing/2014/main" id="{12E9045B-5577-41EA-9EA1-C48138DE126C}"/>
              </a:ext>
            </a:extLst>
          </p:cNvPr>
          <p:cNvSpPr/>
          <p:nvPr/>
        </p:nvSpPr>
        <p:spPr>
          <a:xfrm>
            <a:off x="2210086" y="6316557"/>
            <a:ext cx="9715837" cy="400110"/>
          </a:xfrm>
          <a:prstGeom prst="rect">
            <a:avLst/>
          </a:prstGeom>
        </p:spPr>
        <p:txBody>
          <a:bodyPr wrap="square">
            <a:spAutoFit/>
          </a:bodyPr>
          <a:lstStyle/>
          <a:p>
            <a:pPr algn="just">
              <a:spcAft>
                <a:spcPts val="1200"/>
              </a:spcAft>
              <a:buClr>
                <a:srgbClr val="F25E4F"/>
              </a:buClr>
              <a:buSzPct val="120000"/>
            </a:pPr>
            <a:r>
              <a:rPr lang="ca-ES" sz="2000" dirty="0">
                <a:solidFill>
                  <a:sysClr val="windowText" lastClr="000000"/>
                </a:solidFill>
              </a:rPr>
              <a:t>La </a:t>
            </a:r>
            <a:r>
              <a:rPr lang="ca-ES" sz="2000" b="1" dirty="0">
                <a:solidFill>
                  <a:sysClr val="windowText" lastClr="000000"/>
                </a:solidFill>
              </a:rPr>
              <a:t>entrada principal</a:t>
            </a:r>
            <a:r>
              <a:rPr lang="it-IT" sz="2000" dirty="0">
                <a:solidFill>
                  <a:sysClr val="windowText" lastClr="000000"/>
                </a:solidFill>
              </a:rPr>
              <a:t> hace referencia a</a:t>
            </a:r>
            <a:r>
              <a:rPr lang="ca-ES" sz="2000" dirty="0">
                <a:solidFill>
                  <a:sysClr val="windowText" lastClr="000000"/>
                </a:solidFill>
              </a:rPr>
              <a:t> la </a:t>
            </a:r>
            <a:r>
              <a:rPr lang="ca-ES" sz="2000" u="sng" dirty="0">
                <a:solidFill>
                  <a:sysClr val="windowText" lastClr="000000"/>
                </a:solidFill>
              </a:rPr>
              <a:t>entrada </a:t>
            </a:r>
            <a:r>
              <a:rPr lang="ca-ES" sz="2000" i="1" u="sng" dirty="0">
                <a:solidFill>
                  <a:sysClr val="windowText" lastClr="000000"/>
                </a:solidFill>
              </a:rPr>
              <a:t>distinta de cero situada </a:t>
            </a:r>
            <a:r>
              <a:rPr lang="ca-ES" sz="2000" i="1" u="sng" dirty="0" err="1">
                <a:solidFill>
                  <a:sysClr val="windowText" lastClr="000000"/>
                </a:solidFill>
              </a:rPr>
              <a:t>más</a:t>
            </a:r>
            <a:r>
              <a:rPr lang="ca-ES" sz="2000" i="1" u="sng" dirty="0">
                <a:solidFill>
                  <a:sysClr val="windowText" lastClr="000000"/>
                </a:solidFill>
              </a:rPr>
              <a:t> a la </a:t>
            </a:r>
            <a:r>
              <a:rPr lang="ca-ES" sz="2000" i="1" u="sng" dirty="0" err="1">
                <a:solidFill>
                  <a:sysClr val="windowText" lastClr="000000"/>
                </a:solidFill>
              </a:rPr>
              <a:t>izquierda</a:t>
            </a:r>
            <a:r>
              <a:rPr lang="ca-ES" sz="2000" i="1" u="sng" dirty="0">
                <a:solidFill>
                  <a:sysClr val="windowText" lastClr="000000"/>
                </a:solidFill>
              </a:rPr>
              <a:t>.</a:t>
            </a:r>
            <a:endParaRPr lang="ca-ES" sz="2000" b="1" dirty="0">
              <a:solidFill>
                <a:sysClr val="windowText" lastClr="000000"/>
              </a:solidFill>
            </a:endParaRPr>
          </a:p>
        </p:txBody>
      </p:sp>
      <p:sp>
        <p:nvSpPr>
          <p:cNvPr id="51" name="Retângulo: Cantos Arredondados 17">
            <a:hlinkClick r:id="rId16" action="ppaction://hlinksldjump"/>
            <a:extLst>
              <a:ext uri="{FF2B5EF4-FFF2-40B4-BE49-F238E27FC236}">
                <a16:creationId xmlns:a16="http://schemas.microsoft.com/office/drawing/2014/main" id="{7D94E6C5-9BFD-4D68-85E8-22EA3202771E}"/>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312480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750"/>
                                        <p:tgtEl>
                                          <p:spTgt spid="6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1">
                                            <p:txEl>
                                              <p:pRg st="0" end="0"/>
                                            </p:txEl>
                                          </p:spTgt>
                                        </p:tgtEl>
                                        <p:attrNameLst>
                                          <p:attrName>style.visibility</p:attrName>
                                        </p:attrNameLst>
                                      </p:cBhvr>
                                      <p:to>
                                        <p:strVal val="visible"/>
                                      </p:to>
                                    </p:set>
                                    <p:animEffect transition="in" filter="fade">
                                      <p:cBhvr>
                                        <p:cTn id="11" dur="1750"/>
                                        <p:tgtEl>
                                          <p:spTgt spid="7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1000"/>
                                        <p:tgtEl>
                                          <p:spTgt spid="84"/>
                                        </p:tgtEl>
                                      </p:cBhvr>
                                    </p:animEffect>
                                  </p:childTnLst>
                                </p:cTn>
                              </p:par>
                            </p:childTnLst>
                          </p:cTn>
                        </p:par>
                        <p:par>
                          <p:cTn id="17" fill="hold">
                            <p:stCondLst>
                              <p:cond delay="1000"/>
                            </p:stCondLst>
                            <p:childTnLst>
                              <p:par>
                                <p:cTn id="18" presetID="7" presetClass="emph" presetSubtype="2" fill="hold" nodeType="afterEffect">
                                  <p:stCondLst>
                                    <p:cond delay="0"/>
                                  </p:stCondLst>
                                  <p:childTnLst>
                                    <p:animClr clrSpc="rgb" dir="cw">
                                      <p:cBhvr>
                                        <p:cTn id="19" dur="2000" fill="hold"/>
                                        <p:tgtEl>
                                          <p:spTgt spid="59"/>
                                        </p:tgtEl>
                                        <p:attrNameLst>
                                          <p:attrName>stroke.color</p:attrName>
                                        </p:attrNameLst>
                                      </p:cBhvr>
                                      <p:to>
                                        <a:srgbClr val="C00000"/>
                                      </p:to>
                                    </p:animClr>
                                    <p:set>
                                      <p:cBhvr>
                                        <p:cTn id="20" dur="2000" fill="hold"/>
                                        <p:tgtEl>
                                          <p:spTgt spid="59"/>
                                        </p:tgtEl>
                                        <p:attrNameLst>
                                          <p:attrName>stroke.on</p:attrName>
                                        </p:attrNameLst>
                                      </p:cBhvr>
                                      <p:to>
                                        <p:strVal val="true"/>
                                      </p:to>
                                    </p:se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fade">
                                      <p:cBhvr>
                                        <p:cTn id="29" dur="500"/>
                                        <p:tgtEl>
                                          <p:spTgt spid="9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84" grpId="0" animBg="1"/>
      <p:bldP spid="91" grpId="0" animBg="1"/>
      <p:bldP spid="92" grpId="0" animBg="1"/>
      <p:bldP spid="9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4" name="Retângulo: Cantos Arredondados 23">
            <a:extLst>
              <a:ext uri="{FF2B5EF4-FFF2-40B4-BE49-F238E27FC236}">
                <a16:creationId xmlns:a16="http://schemas.microsoft.com/office/drawing/2014/main" id="{7C886EB9-98F1-49AE-92F9-7E29E8E34FAA}"/>
              </a:ext>
            </a:extLst>
          </p:cNvPr>
          <p:cNvSpPr/>
          <p:nvPr/>
        </p:nvSpPr>
        <p:spPr>
          <a:xfrm>
            <a:off x="2066293" y="3813201"/>
            <a:ext cx="9835419" cy="2848856"/>
          </a:xfrm>
          <a:prstGeom prst="roundRect">
            <a:avLst>
              <a:gd name="adj" fmla="val 7242"/>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nvGrpSpPr>
          <p:cNvPr id="85" name="Agrupar 84">
            <a:extLst>
              <a:ext uri="{FF2B5EF4-FFF2-40B4-BE49-F238E27FC236}">
                <a16:creationId xmlns:a16="http://schemas.microsoft.com/office/drawing/2014/main" id="{66FDE549-8044-4A09-BBD1-B7D8CBF34197}"/>
              </a:ext>
            </a:extLst>
          </p:cNvPr>
          <p:cNvGrpSpPr/>
          <p:nvPr/>
        </p:nvGrpSpPr>
        <p:grpSpPr>
          <a:xfrm>
            <a:off x="5310720" y="4679099"/>
            <a:ext cx="3370682" cy="1314960"/>
            <a:chOff x="5310720" y="4679099"/>
            <a:chExt cx="3370682" cy="1314960"/>
          </a:xfrm>
        </p:grpSpPr>
        <p:sp>
          <p:nvSpPr>
            <p:cNvPr id="90" name="Retângulo 89">
              <a:extLst>
                <a:ext uri="{FF2B5EF4-FFF2-40B4-BE49-F238E27FC236}">
                  <a16:creationId xmlns:a16="http://schemas.microsoft.com/office/drawing/2014/main" id="{CA528B28-C1D7-4997-9D91-F5485247BA39}"/>
                </a:ext>
              </a:extLst>
            </p:cNvPr>
            <p:cNvSpPr/>
            <p:nvPr/>
          </p:nvSpPr>
          <p:spPr>
            <a:xfrm>
              <a:off x="5310720" y="4679099"/>
              <a:ext cx="3370682"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94" name="Retângulo 93">
              <a:extLst>
                <a:ext uri="{FF2B5EF4-FFF2-40B4-BE49-F238E27FC236}">
                  <a16:creationId xmlns:a16="http://schemas.microsoft.com/office/drawing/2014/main" id="{D3A22993-571A-4E9F-B2D7-2E561F00DE41}"/>
                </a:ext>
              </a:extLst>
            </p:cNvPr>
            <p:cNvSpPr/>
            <p:nvPr/>
          </p:nvSpPr>
          <p:spPr>
            <a:xfrm>
              <a:off x="7734685" y="5633336"/>
              <a:ext cx="946717"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98" name="Retângulo 97">
              <a:extLst>
                <a:ext uri="{FF2B5EF4-FFF2-40B4-BE49-F238E27FC236}">
                  <a16:creationId xmlns:a16="http://schemas.microsoft.com/office/drawing/2014/main" id="{10E605CE-494B-4181-8DD1-945CFC64326A}"/>
                </a:ext>
              </a:extLst>
            </p:cNvPr>
            <p:cNvSpPr/>
            <p:nvPr/>
          </p:nvSpPr>
          <p:spPr>
            <a:xfrm>
              <a:off x="6251980" y="5000094"/>
              <a:ext cx="2429422"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99" name="Retângulo 98">
              <a:extLst>
                <a:ext uri="{FF2B5EF4-FFF2-40B4-BE49-F238E27FC236}">
                  <a16:creationId xmlns:a16="http://schemas.microsoft.com/office/drawing/2014/main" id="{9744CC33-9BBB-463D-9ECA-C5DCC6E8428F}"/>
                </a:ext>
              </a:extLst>
            </p:cNvPr>
            <p:cNvSpPr/>
            <p:nvPr/>
          </p:nvSpPr>
          <p:spPr>
            <a:xfrm>
              <a:off x="6819112" y="5301464"/>
              <a:ext cx="1862290"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grpSp>
        <p:nvGrpSpPr>
          <p:cNvPr id="83" name="Agrupar 82">
            <a:extLst>
              <a:ext uri="{FF2B5EF4-FFF2-40B4-BE49-F238E27FC236}">
                <a16:creationId xmlns:a16="http://schemas.microsoft.com/office/drawing/2014/main" id="{69F8FD89-8747-4BFB-8E2A-BB79A4C8C935}"/>
              </a:ext>
            </a:extLst>
          </p:cNvPr>
          <p:cNvGrpSpPr/>
          <p:nvPr/>
        </p:nvGrpSpPr>
        <p:grpSpPr>
          <a:xfrm>
            <a:off x="2542233" y="4653403"/>
            <a:ext cx="1752299" cy="653337"/>
            <a:chOff x="2542233" y="4653403"/>
            <a:chExt cx="1752299" cy="653337"/>
          </a:xfrm>
        </p:grpSpPr>
        <p:sp>
          <p:nvSpPr>
            <p:cNvPr id="70" name="Retângulo 69">
              <a:extLst>
                <a:ext uri="{FF2B5EF4-FFF2-40B4-BE49-F238E27FC236}">
                  <a16:creationId xmlns:a16="http://schemas.microsoft.com/office/drawing/2014/main" id="{24E4E3FD-7653-4253-B9B8-6DDC0596E831}"/>
                </a:ext>
              </a:extLst>
            </p:cNvPr>
            <p:cNvSpPr/>
            <p:nvPr/>
          </p:nvSpPr>
          <p:spPr>
            <a:xfrm>
              <a:off x="2542233" y="4653403"/>
              <a:ext cx="1752299"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87" name="Retângulo 86">
              <a:extLst>
                <a:ext uri="{FF2B5EF4-FFF2-40B4-BE49-F238E27FC236}">
                  <a16:creationId xmlns:a16="http://schemas.microsoft.com/office/drawing/2014/main" id="{C6CCB20D-0C21-4A21-9111-F9EC8A83E8AD}"/>
                </a:ext>
              </a:extLst>
            </p:cNvPr>
            <p:cNvSpPr/>
            <p:nvPr/>
          </p:nvSpPr>
          <p:spPr>
            <a:xfrm>
              <a:off x="3039841" y="4946017"/>
              <a:ext cx="1254691" cy="3607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grpSp>
      <p:sp>
        <p:nvSpPr>
          <p:cNvPr id="40" name="Retângulo: Cantos Arredondados 39">
            <a:extLst>
              <a:ext uri="{FF2B5EF4-FFF2-40B4-BE49-F238E27FC236}">
                <a16:creationId xmlns:a16="http://schemas.microsoft.com/office/drawing/2014/main" id="{0B276B0D-B5BE-45A4-83DD-A09BF16BD29E}"/>
              </a:ext>
            </a:extLst>
          </p:cNvPr>
          <p:cNvSpPr/>
          <p:nvPr/>
        </p:nvSpPr>
        <p:spPr>
          <a:xfrm>
            <a:off x="2066293" y="305859"/>
            <a:ext cx="9859639" cy="2682141"/>
          </a:xfrm>
          <a:prstGeom prst="roundRect">
            <a:avLst>
              <a:gd name="adj" fmla="val 8084"/>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sp>
        <p:nvSpPr>
          <p:cNvPr id="62" name="Retângulo: Cantos Arredondados 61">
            <a:extLst>
              <a:ext uri="{FF2B5EF4-FFF2-40B4-BE49-F238E27FC236}">
                <a16:creationId xmlns:a16="http://schemas.microsoft.com/office/drawing/2014/main" id="{93A192B3-8142-4ED5-BFC7-7263BBE4F303}"/>
              </a:ext>
            </a:extLst>
          </p:cNvPr>
          <p:cNvSpPr/>
          <p:nvPr/>
        </p:nvSpPr>
        <p:spPr>
          <a:xfrm>
            <a:off x="2066293" y="305859"/>
            <a:ext cx="9859639" cy="3297703"/>
          </a:xfrm>
          <a:prstGeom prst="roundRect">
            <a:avLst>
              <a:gd name="adj" fmla="val 6195"/>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sp>
        <p:nvSpPr>
          <p:cNvPr id="66" name="Retângulo 65">
            <a:extLst>
              <a:ext uri="{FF2B5EF4-FFF2-40B4-BE49-F238E27FC236}">
                <a16:creationId xmlns:a16="http://schemas.microsoft.com/office/drawing/2014/main" id="{9C0707D6-2829-4E5A-8156-FC906E23F982}"/>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2" name="Retângulo 71">
            <a:extLst>
              <a:ext uri="{FF2B5EF4-FFF2-40B4-BE49-F238E27FC236}">
                <a16:creationId xmlns:a16="http://schemas.microsoft.com/office/drawing/2014/main" id="{8E476C9B-1E2D-427B-B547-CB50A82F8EBB}"/>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73" name="Imagem 72">
            <a:extLst>
              <a:ext uri="{FF2B5EF4-FFF2-40B4-BE49-F238E27FC236}">
                <a16:creationId xmlns:a16="http://schemas.microsoft.com/office/drawing/2014/main" id="{29D4F2D0-CD81-481B-9891-2A60DD0994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74" name="Conexão reta 73">
            <a:extLst>
              <a:ext uri="{FF2B5EF4-FFF2-40B4-BE49-F238E27FC236}">
                <a16:creationId xmlns:a16="http://schemas.microsoft.com/office/drawing/2014/main" id="{AE207ED5-0AD9-406C-BBC8-2601BA6CFB05}"/>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75" name="Conexão reta 74">
            <a:extLst>
              <a:ext uri="{FF2B5EF4-FFF2-40B4-BE49-F238E27FC236}">
                <a16:creationId xmlns:a16="http://schemas.microsoft.com/office/drawing/2014/main" id="{70563C38-5169-4617-9616-E22BF2C5439B}"/>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76" name="Retângulo: Cantos Arredondados 75">
            <a:hlinkClick r:id="rId4" action="ppaction://hlinksldjump"/>
            <a:extLst>
              <a:ext uri="{FF2B5EF4-FFF2-40B4-BE49-F238E27FC236}">
                <a16:creationId xmlns:a16="http://schemas.microsoft.com/office/drawing/2014/main" id="{E1366602-12C0-41CB-9EC1-3ADC612D6E4F}"/>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77" name="Retângulo 76">
            <a:extLst>
              <a:ext uri="{FF2B5EF4-FFF2-40B4-BE49-F238E27FC236}">
                <a16:creationId xmlns:a16="http://schemas.microsoft.com/office/drawing/2014/main" id="{B0B3D353-3315-4D82-B77C-726747C177AB}"/>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6" name="Retângulo: Cantos Arredondados 15">
            <a:hlinkClick r:id="rId5" action="ppaction://hlinksldjump"/>
            <a:extLst>
              <a:ext uri="{FF2B5EF4-FFF2-40B4-BE49-F238E27FC236}">
                <a16:creationId xmlns:a16="http://schemas.microsoft.com/office/drawing/2014/main" id="{5E515757-F294-45EF-A788-3F2374202FFF}"/>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7" name="Retângulo: Cantos Arredondados 16">
            <a:hlinkClick r:id="rId6" action="ppaction://hlinksldjump"/>
            <a:extLst>
              <a:ext uri="{FF2B5EF4-FFF2-40B4-BE49-F238E27FC236}">
                <a16:creationId xmlns:a16="http://schemas.microsoft.com/office/drawing/2014/main" id="{148BC01D-E08E-4339-9F5B-17566B975E9D}"/>
              </a:ext>
            </a:extLst>
          </p:cNvPr>
          <p:cNvSpPr/>
          <p:nvPr/>
        </p:nvSpPr>
        <p:spPr>
          <a:xfrm>
            <a:off x="36000" y="99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9" name="Retângulo: Cantos Arredondados 18">
            <a:hlinkClick r:id="rId7" action="ppaction://hlinksldjump"/>
            <a:extLst>
              <a:ext uri="{FF2B5EF4-FFF2-40B4-BE49-F238E27FC236}">
                <a16:creationId xmlns:a16="http://schemas.microsoft.com/office/drawing/2014/main" id="{AEDA9416-ADEF-4800-9E60-FC73AB3217BA}"/>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1" name="Retângulo 20">
            <a:extLst>
              <a:ext uri="{FF2B5EF4-FFF2-40B4-BE49-F238E27FC236}">
                <a16:creationId xmlns:a16="http://schemas.microsoft.com/office/drawing/2014/main" id="{EA5EF4B7-B424-4701-9C10-220020AD6E70}"/>
              </a:ext>
            </a:extLst>
          </p:cNvPr>
          <p:cNvSpPr/>
          <p:nvPr/>
        </p:nvSpPr>
        <p:spPr>
          <a:xfrm>
            <a:off x="2301503" y="342575"/>
            <a:ext cx="1476677" cy="461665"/>
          </a:xfrm>
          <a:prstGeom prst="rect">
            <a:avLst/>
          </a:prstGeom>
        </p:spPr>
        <p:txBody>
          <a:bodyPr wrap="square">
            <a:spAutoFit/>
          </a:bodyPr>
          <a:lstStyle/>
          <a:p>
            <a:pPr algn="just">
              <a:spcAft>
                <a:spcPts val="1200"/>
              </a:spcAft>
            </a:pPr>
            <a:r>
              <a:rPr lang="ca-ES" sz="2400" b="1" u="sng" dirty="0" err="1">
                <a:solidFill>
                  <a:srgbClr val="F25E4F"/>
                </a:solidFill>
              </a:rPr>
              <a:t>Definición</a:t>
            </a:r>
            <a:r>
              <a:rPr lang="ca-ES" sz="2400" b="1" dirty="0">
                <a:solidFill>
                  <a:srgbClr val="F25E4F"/>
                </a:solidFill>
              </a:rPr>
              <a:t> </a:t>
            </a:r>
          </a:p>
        </p:txBody>
      </p:sp>
      <p:sp>
        <p:nvSpPr>
          <p:cNvPr id="22" name="Retângulo 21">
            <a:extLst>
              <a:ext uri="{FF2B5EF4-FFF2-40B4-BE49-F238E27FC236}">
                <a16:creationId xmlns:a16="http://schemas.microsoft.com/office/drawing/2014/main" id="{A17D4582-E3DB-496C-A0DC-177194CD694C}"/>
              </a:ext>
            </a:extLst>
          </p:cNvPr>
          <p:cNvSpPr/>
          <p:nvPr/>
        </p:nvSpPr>
        <p:spPr>
          <a:xfrm>
            <a:off x="2301501" y="781433"/>
            <a:ext cx="9455397" cy="830997"/>
          </a:xfrm>
          <a:prstGeom prst="rect">
            <a:avLst/>
          </a:prstGeom>
        </p:spPr>
        <p:txBody>
          <a:bodyPr wrap="square">
            <a:spAutoFit/>
          </a:bodyPr>
          <a:lstStyle/>
          <a:p>
            <a:pPr algn="just">
              <a:spcAft>
                <a:spcPts val="1200"/>
              </a:spcAft>
            </a:pPr>
            <a:r>
              <a:rPr lang="ca-ES" sz="2400" dirty="0">
                <a:solidFill>
                  <a:sysClr val="windowText" lastClr="000000"/>
                </a:solidFill>
              </a:rPr>
              <a:t>Una </a:t>
            </a:r>
            <a:r>
              <a:rPr lang="ca-ES" sz="2400" dirty="0" err="1">
                <a:solidFill>
                  <a:sysClr val="windowText" lastClr="000000"/>
                </a:solidFill>
              </a:rPr>
              <a:t>matriz</a:t>
            </a:r>
            <a:r>
              <a:rPr lang="ca-ES" sz="2400" dirty="0">
                <a:solidFill>
                  <a:sysClr val="windowText" lastClr="000000"/>
                </a:solidFill>
              </a:rPr>
              <a:t> rectangular </a:t>
            </a:r>
            <a:r>
              <a:rPr lang="ca-ES" sz="2400" dirty="0" err="1">
                <a:solidFill>
                  <a:sysClr val="windowText" lastClr="000000"/>
                </a:solidFill>
              </a:rPr>
              <a:t>tiene</a:t>
            </a:r>
            <a:r>
              <a:rPr lang="ca-ES" sz="2400" dirty="0">
                <a:solidFill>
                  <a:sysClr val="windowText" lastClr="000000"/>
                </a:solidFill>
              </a:rPr>
              <a:t> </a:t>
            </a:r>
            <a:r>
              <a:rPr lang="ca-ES" sz="2400" b="1" dirty="0">
                <a:solidFill>
                  <a:sysClr val="windowText" lastClr="000000"/>
                </a:solidFill>
              </a:rPr>
              <a:t>forma escalonada </a:t>
            </a:r>
            <a:r>
              <a:rPr lang="ca-ES" sz="2400" dirty="0">
                <a:solidFill>
                  <a:sysClr val="windowText" lastClr="000000"/>
                </a:solidFill>
              </a:rPr>
              <a:t>(o </a:t>
            </a:r>
            <a:r>
              <a:rPr lang="ca-ES" sz="2400" b="1" dirty="0">
                <a:solidFill>
                  <a:sysClr val="windowText" lastClr="000000"/>
                </a:solidFill>
              </a:rPr>
              <a:t>escalonada por </a:t>
            </a:r>
            <a:r>
              <a:rPr lang="ca-ES" sz="2400" b="1" dirty="0" err="1">
                <a:solidFill>
                  <a:sysClr val="windowText" lastClr="000000"/>
                </a:solidFill>
              </a:rPr>
              <a:t>filas</a:t>
            </a:r>
            <a:r>
              <a:rPr lang="ca-ES" sz="2400" dirty="0">
                <a:solidFill>
                  <a:sysClr val="windowText" lastClr="000000"/>
                </a:solidFill>
              </a:rPr>
              <a:t>) si </a:t>
            </a:r>
            <a:r>
              <a:rPr lang="ca-ES" sz="2400" dirty="0" err="1">
                <a:solidFill>
                  <a:sysClr val="windowText" lastClr="000000"/>
                </a:solidFill>
              </a:rPr>
              <a:t>tiene</a:t>
            </a:r>
            <a:r>
              <a:rPr lang="ca-ES" sz="2400" dirty="0">
                <a:solidFill>
                  <a:sysClr val="windowText" lastClr="000000"/>
                </a:solidFill>
              </a:rPr>
              <a:t> las </a:t>
            </a:r>
            <a:r>
              <a:rPr lang="ca-ES" sz="2400" dirty="0" err="1">
                <a:solidFill>
                  <a:sysClr val="windowText" lastClr="000000"/>
                </a:solidFill>
              </a:rPr>
              <a:t>propiedades</a:t>
            </a:r>
            <a:r>
              <a:rPr lang="ca-ES" sz="2400" dirty="0">
                <a:solidFill>
                  <a:sysClr val="windowText" lastClr="000000"/>
                </a:solidFill>
              </a:rPr>
              <a:t> </a:t>
            </a:r>
            <a:r>
              <a:rPr lang="ca-ES" sz="2400" dirty="0" err="1">
                <a:solidFill>
                  <a:sysClr val="windowText" lastClr="000000"/>
                </a:solidFill>
              </a:rPr>
              <a:t>siguientes</a:t>
            </a:r>
            <a:r>
              <a:rPr lang="ca-ES" sz="2400" dirty="0">
                <a:solidFill>
                  <a:sysClr val="windowText" lastClr="000000"/>
                </a:solidFill>
              </a:rPr>
              <a:t>:</a:t>
            </a:r>
          </a:p>
        </p:txBody>
      </p:sp>
      <p:sp>
        <p:nvSpPr>
          <p:cNvPr id="23" name="Retângulo 22">
            <a:extLst>
              <a:ext uri="{FF2B5EF4-FFF2-40B4-BE49-F238E27FC236}">
                <a16:creationId xmlns:a16="http://schemas.microsoft.com/office/drawing/2014/main" id="{8EB5A526-EF16-4114-806A-8388211EA000}"/>
              </a:ext>
            </a:extLst>
          </p:cNvPr>
          <p:cNvSpPr/>
          <p:nvPr/>
        </p:nvSpPr>
        <p:spPr>
          <a:xfrm>
            <a:off x="2269939" y="1486914"/>
            <a:ext cx="9398635" cy="461665"/>
          </a:xfrm>
          <a:prstGeom prst="rect">
            <a:avLst/>
          </a:prstGeom>
        </p:spPr>
        <p:txBody>
          <a:bodyPr wrap="square">
            <a:spAutoFit/>
          </a:bodyPr>
          <a:lstStyle/>
          <a:p>
            <a:pPr marL="457200" indent="-457200" algn="just">
              <a:spcAft>
                <a:spcPts val="1200"/>
              </a:spcAft>
              <a:buClr>
                <a:srgbClr val="F25E4F"/>
              </a:buClr>
              <a:buSzPct val="100000"/>
              <a:buFont typeface="+mj-lt"/>
              <a:buAutoNum type="arabicPeriod"/>
            </a:pPr>
            <a:r>
              <a:rPr lang="ca-ES" sz="2400" b="1" dirty="0">
                <a:solidFill>
                  <a:sysClr val="windowText" lastClr="000000"/>
                </a:solidFill>
              </a:rPr>
              <a:t>Las </a:t>
            </a:r>
            <a:r>
              <a:rPr lang="ca-ES" sz="2400" b="1" dirty="0" err="1">
                <a:solidFill>
                  <a:sysClr val="windowText" lastClr="000000"/>
                </a:solidFill>
              </a:rPr>
              <a:t>filas</a:t>
            </a:r>
            <a:r>
              <a:rPr lang="ca-ES" sz="2400" b="1" dirty="0">
                <a:solidFill>
                  <a:sysClr val="windowText" lastClr="000000"/>
                </a:solidFill>
              </a:rPr>
              <a:t> </a:t>
            </a:r>
            <a:r>
              <a:rPr lang="ca-ES" sz="2400" b="1" dirty="0" err="1">
                <a:solidFill>
                  <a:sysClr val="windowText" lastClr="000000"/>
                </a:solidFill>
              </a:rPr>
              <a:t>distintas</a:t>
            </a:r>
            <a:r>
              <a:rPr lang="ca-ES" sz="2400" b="1" dirty="0">
                <a:solidFill>
                  <a:sysClr val="windowText" lastClr="000000"/>
                </a:solidFill>
              </a:rPr>
              <a:t> de cero </a:t>
            </a:r>
            <a:r>
              <a:rPr lang="ca-ES" sz="2400" b="1" dirty="0" err="1">
                <a:solidFill>
                  <a:sysClr val="windowText" lastClr="000000"/>
                </a:solidFill>
              </a:rPr>
              <a:t>están</a:t>
            </a:r>
            <a:r>
              <a:rPr lang="ca-ES" sz="2400" b="1" dirty="0">
                <a:solidFill>
                  <a:sysClr val="windowText" lastClr="000000"/>
                </a:solidFill>
              </a:rPr>
              <a:t> por encima de las </a:t>
            </a:r>
            <a:r>
              <a:rPr lang="ca-ES" sz="2400" b="1" dirty="0" err="1">
                <a:solidFill>
                  <a:sysClr val="windowText" lastClr="000000"/>
                </a:solidFill>
              </a:rPr>
              <a:t>filas</a:t>
            </a:r>
            <a:r>
              <a:rPr lang="ca-ES" sz="2400" b="1" dirty="0">
                <a:solidFill>
                  <a:sysClr val="windowText" lastClr="000000"/>
                </a:solidFill>
              </a:rPr>
              <a:t> con </a:t>
            </a:r>
            <a:r>
              <a:rPr lang="ca-ES" sz="2400" b="1" dirty="0" err="1">
                <a:solidFill>
                  <a:sysClr val="windowText" lastClr="000000"/>
                </a:solidFill>
              </a:rPr>
              <a:t>sólo</a:t>
            </a:r>
            <a:r>
              <a:rPr lang="ca-ES" sz="2400" b="1" dirty="0">
                <a:solidFill>
                  <a:sysClr val="windowText" lastClr="000000"/>
                </a:solidFill>
              </a:rPr>
              <a:t> ceros</a:t>
            </a:r>
            <a:r>
              <a:rPr lang="ca-ES" sz="2400" dirty="0">
                <a:solidFill>
                  <a:sysClr val="windowText" lastClr="000000"/>
                </a:solidFill>
              </a:rPr>
              <a:t>;</a:t>
            </a:r>
          </a:p>
        </p:txBody>
      </p:sp>
      <p:sp>
        <p:nvSpPr>
          <p:cNvPr id="25" name="Retângulo 24">
            <a:extLst>
              <a:ext uri="{FF2B5EF4-FFF2-40B4-BE49-F238E27FC236}">
                <a16:creationId xmlns:a16="http://schemas.microsoft.com/office/drawing/2014/main" id="{0E7FBD48-FD2B-4B52-A1D9-86DC345FA4D0}"/>
              </a:ext>
            </a:extLst>
          </p:cNvPr>
          <p:cNvSpPr/>
          <p:nvPr/>
        </p:nvSpPr>
        <p:spPr>
          <a:xfrm>
            <a:off x="2210088" y="3935272"/>
            <a:ext cx="1348446" cy="461665"/>
          </a:xfrm>
          <a:prstGeom prst="rect">
            <a:avLst/>
          </a:prstGeom>
        </p:spPr>
        <p:txBody>
          <a:bodyPr wrap="none">
            <a:spAutoFit/>
          </a:bodyPr>
          <a:lstStyle/>
          <a:p>
            <a:pPr algn="just"/>
            <a:r>
              <a:rPr lang="ca-ES" sz="2400" b="1" u="sng" dirty="0" err="1">
                <a:solidFill>
                  <a:srgbClr val="29A6FF"/>
                </a:solidFill>
              </a:rPr>
              <a:t>Ejemplos</a:t>
            </a:r>
            <a:endParaRPr lang="ca-ES" sz="2400" b="1" u="sng" dirty="0">
              <a:solidFill>
                <a:srgbClr val="29A6FF"/>
              </a:solidFill>
            </a:endParaRPr>
          </a:p>
        </p:txBody>
      </p:sp>
      <p:sp>
        <p:nvSpPr>
          <p:cNvPr id="26" name="Retângulo 25">
            <a:extLst>
              <a:ext uri="{FF2B5EF4-FFF2-40B4-BE49-F238E27FC236}">
                <a16:creationId xmlns:a16="http://schemas.microsoft.com/office/drawing/2014/main" id="{39F25B3D-D4ED-4AC8-A746-3C045DFD8134}"/>
              </a:ext>
            </a:extLst>
          </p:cNvPr>
          <p:cNvSpPr/>
          <p:nvPr/>
        </p:nvSpPr>
        <p:spPr>
          <a:xfrm>
            <a:off x="3580974" y="3946027"/>
            <a:ext cx="8360230" cy="400110"/>
          </a:xfrm>
          <a:prstGeom prst="rect">
            <a:avLst/>
          </a:prstGeom>
        </p:spPr>
        <p:txBody>
          <a:bodyPr wrap="square">
            <a:spAutoFit/>
          </a:bodyPr>
          <a:lstStyle/>
          <a:p>
            <a:pPr algn="just">
              <a:spcAft>
                <a:spcPts val="1200"/>
              </a:spcAft>
            </a:pPr>
            <a:r>
              <a:rPr lang="ca-ES" sz="2000" dirty="0">
                <a:solidFill>
                  <a:srgbClr val="0C2B8E"/>
                </a:solidFill>
              </a:rPr>
              <a:t>Las </a:t>
            </a:r>
            <a:r>
              <a:rPr lang="ca-ES" sz="2000" dirty="0" err="1">
                <a:solidFill>
                  <a:srgbClr val="0C2B8E"/>
                </a:solidFill>
              </a:rPr>
              <a:t>siguientes</a:t>
            </a:r>
            <a:r>
              <a:rPr lang="ca-ES" sz="2000" dirty="0">
                <a:solidFill>
                  <a:srgbClr val="0C2B8E"/>
                </a:solidFill>
              </a:rPr>
              <a:t> </a:t>
            </a:r>
            <a:r>
              <a:rPr lang="ca-ES" sz="2000" dirty="0" err="1">
                <a:solidFill>
                  <a:srgbClr val="0C2B8E"/>
                </a:solidFill>
              </a:rPr>
              <a:t>matrices</a:t>
            </a:r>
            <a:r>
              <a:rPr lang="ca-ES" sz="2000" dirty="0">
                <a:solidFill>
                  <a:srgbClr val="0C2B8E"/>
                </a:solidFill>
              </a:rPr>
              <a:t> </a:t>
            </a:r>
            <a:r>
              <a:rPr lang="ca-ES" sz="2000" b="1" dirty="0" err="1">
                <a:solidFill>
                  <a:srgbClr val="0C2B8E"/>
                </a:solidFill>
              </a:rPr>
              <a:t>tienen</a:t>
            </a:r>
            <a:r>
              <a:rPr lang="ca-ES" sz="2000" b="1" dirty="0">
                <a:solidFill>
                  <a:srgbClr val="0C2B8E"/>
                </a:solidFill>
              </a:rPr>
              <a:t> forma escalonada</a:t>
            </a:r>
            <a:r>
              <a:rPr lang="ca-ES" sz="2000" dirty="0">
                <a:solidFill>
                  <a:srgbClr val="0C2B8E"/>
                </a:solidFill>
              </a:rPr>
              <a:t>.</a:t>
            </a:r>
          </a:p>
        </p:txBody>
      </p:sp>
      <p:pic>
        <p:nvPicPr>
          <p:cNvPr id="33" name="Imagem 32">
            <a:extLst>
              <a:ext uri="{FF2B5EF4-FFF2-40B4-BE49-F238E27FC236}">
                <a16:creationId xmlns:a16="http://schemas.microsoft.com/office/drawing/2014/main" id="{AA034AC1-9D82-4D56-A7E9-46D670EE83C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48" name="Retângulo 47">
            <a:extLst>
              <a:ext uri="{FF2B5EF4-FFF2-40B4-BE49-F238E27FC236}">
                <a16:creationId xmlns:a16="http://schemas.microsoft.com/office/drawing/2014/main" id="{6C95AB43-89B4-475A-AA04-E726823352BF}"/>
              </a:ext>
            </a:extLst>
          </p:cNvPr>
          <p:cNvSpPr/>
          <p:nvPr/>
        </p:nvSpPr>
        <p:spPr>
          <a:xfrm>
            <a:off x="2250848" y="1993728"/>
            <a:ext cx="9455397" cy="830997"/>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2"/>
            </a:pPr>
            <a:r>
              <a:rPr lang="ca-ES" sz="2400" b="1" dirty="0">
                <a:solidFill>
                  <a:sysClr val="windowText" lastClr="000000"/>
                </a:solidFill>
              </a:rPr>
              <a:t>Cada entrada principal de una fila se </a:t>
            </a:r>
            <a:r>
              <a:rPr lang="ca-ES" sz="2400" b="1" dirty="0" err="1">
                <a:solidFill>
                  <a:sysClr val="windowText" lastClr="000000"/>
                </a:solidFill>
              </a:rPr>
              <a:t>encuentra</a:t>
            </a:r>
            <a:r>
              <a:rPr lang="ca-ES" sz="2400" b="1" dirty="0">
                <a:solidFill>
                  <a:sysClr val="windowText" lastClr="000000"/>
                </a:solidFill>
              </a:rPr>
              <a:t> en una columna a la </a:t>
            </a:r>
            <a:r>
              <a:rPr lang="ca-ES" sz="2400" b="1" dirty="0" err="1">
                <a:solidFill>
                  <a:sysClr val="windowText" lastClr="000000"/>
                </a:solidFill>
              </a:rPr>
              <a:t>derecha</a:t>
            </a:r>
            <a:r>
              <a:rPr lang="ca-ES" sz="2400" b="1" dirty="0">
                <a:solidFill>
                  <a:sysClr val="windowText" lastClr="000000"/>
                </a:solidFill>
              </a:rPr>
              <a:t> de la entrada principal de la fila que </a:t>
            </a:r>
            <a:r>
              <a:rPr lang="ca-ES" sz="2400" b="1" dirty="0" err="1">
                <a:solidFill>
                  <a:sysClr val="windowText" lastClr="000000"/>
                </a:solidFill>
              </a:rPr>
              <a:t>hay</a:t>
            </a:r>
            <a:r>
              <a:rPr lang="ca-ES" sz="2400" b="1" dirty="0">
                <a:solidFill>
                  <a:sysClr val="windowText" lastClr="000000"/>
                </a:solidFill>
              </a:rPr>
              <a:t> por encima</a:t>
            </a:r>
            <a:r>
              <a:rPr lang="ca-ES" sz="2400" dirty="0">
                <a:solidFill>
                  <a:sysClr val="windowText" lastClr="000000"/>
                </a:solidFill>
              </a:rPr>
              <a:t>;</a:t>
            </a:r>
          </a:p>
        </p:txBody>
      </p:sp>
      <p:sp>
        <p:nvSpPr>
          <p:cNvPr id="71" name="Retângulo 70">
            <a:extLst>
              <a:ext uri="{FF2B5EF4-FFF2-40B4-BE49-F238E27FC236}">
                <a16:creationId xmlns:a16="http://schemas.microsoft.com/office/drawing/2014/main" id="{08A13E3B-46AA-4894-9A86-E3FBBAC2BE86}"/>
              </a:ext>
            </a:extLst>
          </p:cNvPr>
          <p:cNvSpPr/>
          <p:nvPr/>
        </p:nvSpPr>
        <p:spPr>
          <a:xfrm>
            <a:off x="2282703" y="2764790"/>
            <a:ext cx="9633299" cy="830997"/>
          </a:xfrm>
          <a:prstGeom prst="rect">
            <a:avLst/>
          </a:prstGeom>
        </p:spPr>
        <p:txBody>
          <a:bodyPr wrap="square">
            <a:spAutoFit/>
          </a:bodyPr>
          <a:lstStyle/>
          <a:p>
            <a:pPr marL="457200" indent="-457200" algn="just">
              <a:spcAft>
                <a:spcPts val="1200"/>
              </a:spcAft>
              <a:buClr>
                <a:srgbClr val="F25E4F"/>
              </a:buClr>
              <a:buSzPct val="100000"/>
              <a:buFont typeface="+mj-lt"/>
              <a:buAutoNum type="arabicPeriod" startAt="3"/>
            </a:pPr>
            <a:r>
              <a:rPr lang="ca-ES" sz="2400" b="1" dirty="0" err="1">
                <a:solidFill>
                  <a:sysClr val="windowText" lastClr="000000"/>
                </a:solidFill>
              </a:rPr>
              <a:t>Todas</a:t>
            </a:r>
            <a:r>
              <a:rPr lang="ca-ES" sz="2400" b="1" dirty="0">
                <a:solidFill>
                  <a:sysClr val="windowText" lastClr="000000"/>
                </a:solidFill>
              </a:rPr>
              <a:t> las </a:t>
            </a:r>
            <a:r>
              <a:rPr lang="ca-ES" sz="2400" b="1" dirty="0" err="1">
                <a:solidFill>
                  <a:sysClr val="windowText" lastClr="000000"/>
                </a:solidFill>
              </a:rPr>
              <a:t>entradas</a:t>
            </a:r>
            <a:r>
              <a:rPr lang="ca-ES" sz="2400" b="1" dirty="0">
                <a:solidFill>
                  <a:sysClr val="windowText" lastClr="000000"/>
                </a:solidFill>
              </a:rPr>
              <a:t> de una columna por </a:t>
            </a:r>
            <a:r>
              <a:rPr lang="ca-ES" sz="2400" b="1" dirty="0" err="1">
                <a:solidFill>
                  <a:sysClr val="windowText" lastClr="000000"/>
                </a:solidFill>
              </a:rPr>
              <a:t>debajo</a:t>
            </a:r>
            <a:r>
              <a:rPr lang="ca-ES" sz="2400" b="1" dirty="0">
                <a:solidFill>
                  <a:sysClr val="windowText" lastClr="000000"/>
                </a:solidFill>
              </a:rPr>
              <a:t> de una entrada principal son cero.</a:t>
            </a:r>
            <a:endParaRPr lang="ca-ES" sz="2400" dirty="0">
              <a:solidFill>
                <a:sysClr val="windowText" lastClr="000000"/>
              </a:solidFill>
            </a:endParaRPr>
          </a:p>
        </p:txBody>
      </p:sp>
      <mc:AlternateContent xmlns:mc="http://schemas.openxmlformats.org/markup-compatibility/2006" xmlns:a14="http://schemas.microsoft.com/office/drawing/2010/main">
        <mc:Choice Requires="a14">
          <p:sp>
            <p:nvSpPr>
              <p:cNvPr id="46" name="Retângulo 45">
                <a:extLst>
                  <a:ext uri="{FF2B5EF4-FFF2-40B4-BE49-F238E27FC236}">
                    <a16:creationId xmlns:a16="http://schemas.microsoft.com/office/drawing/2014/main" id="{307B6B1E-BA32-4CF6-B99B-8489561D3310}"/>
                  </a:ext>
                </a:extLst>
              </p:cNvPr>
              <p:cNvSpPr/>
              <p:nvPr/>
            </p:nvSpPr>
            <p:spPr>
              <a:xfrm>
                <a:off x="2211616" y="4653404"/>
                <a:ext cx="2417265" cy="13267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sz="2400" i="1" smtClean="0">
                              <a:solidFill>
                                <a:srgbClr val="0C2B8E"/>
                              </a:solidFill>
                              <a:latin typeface="Cambria Math" panose="02040503050406030204" pitchFamily="18" charset="0"/>
                            </a:rPr>
                          </m:ctrlPr>
                        </m:dPr>
                        <m:e>
                          <m:m>
                            <m:mPr>
                              <m:mcs>
                                <m:mc>
                                  <m:mcPr>
                                    <m:count m:val="2"/>
                                    <m:mcJc m:val="center"/>
                                  </m:mcPr>
                                </m:mc>
                              </m:mcs>
                              <m:ctrlPr>
                                <a:rPr lang="ca-ES" sz="2400" i="1">
                                  <a:solidFill>
                                    <a:srgbClr val="0C2B8E"/>
                                  </a:solidFill>
                                  <a:latin typeface="Cambria Math" panose="02040503050406030204" pitchFamily="18" charset="0"/>
                                </a:rPr>
                              </m:ctrlPr>
                            </m:mPr>
                            <m:mr>
                              <m:e>
                                <m:m>
                                  <m:mPr>
                                    <m:mcs>
                                      <m:mc>
                                        <m:mcPr>
                                          <m:count m:val="2"/>
                                          <m:mcJc m:val="center"/>
                                        </m:mcPr>
                                      </m:mc>
                                    </m:mcs>
                                    <m:ctrlPr>
                                      <a:rPr lang="ca-ES" sz="2400" i="1">
                                        <a:solidFill>
                                          <a:srgbClr val="0C2B8E"/>
                                        </a:solidFill>
                                        <a:latin typeface="Cambria Math" panose="02040503050406030204" pitchFamily="18" charset="0"/>
                                      </a:rPr>
                                    </m:ctrlPr>
                                  </m:mPr>
                                  <m:mr>
                                    <m:e>
                                      <m:r>
                                        <a:rPr lang="ca-ES" sz="2400" i="1" smtClean="0">
                                          <a:solidFill>
                                            <a:srgbClr val="0C2B8E"/>
                                          </a:solidFill>
                                          <a:latin typeface="Cambria Math" panose="02040503050406030204" pitchFamily="18" charset="0"/>
                                          <a:ea typeface="Cambria Math" panose="02040503050406030204" pitchFamily="18" charset="0"/>
                                        </a:rPr>
                                        <m:t>∎</m:t>
                                      </m:r>
                                    </m:e>
                                    <m:e>
                                      <m:r>
                                        <a:rPr lang="ca-ES" sz="2400" b="0" i="1" smtClean="0">
                                          <a:solidFill>
                                            <a:srgbClr val="0C2B8E"/>
                                          </a:solidFill>
                                          <a:latin typeface="Cambria Math" panose="02040503050406030204" pitchFamily="18" charset="0"/>
                                        </a:rPr>
                                        <m:t>∗</m:t>
                                      </m:r>
                                    </m:e>
                                  </m:mr>
                                  <m:mr>
                                    <m:e>
                                      <m:r>
                                        <a:rPr lang="ca-ES" sz="2400" i="1">
                                          <a:solidFill>
                                            <a:srgbClr val="0C2B8E"/>
                                          </a:solidFill>
                                          <a:latin typeface="Cambria Math" panose="02040503050406030204" pitchFamily="18" charset="0"/>
                                        </a:rPr>
                                        <m:t>0</m:t>
                                      </m:r>
                                    </m:e>
                                    <m:e>
                                      <m:r>
                                        <a:rPr lang="ca-ES" sz="2400" i="1" smtClean="0">
                                          <a:solidFill>
                                            <a:srgbClr val="0C2B8E"/>
                                          </a:solidFill>
                                          <a:latin typeface="Cambria Math" panose="02040503050406030204" pitchFamily="18" charset="0"/>
                                          <a:ea typeface="Cambria Math" panose="02040503050406030204" pitchFamily="18" charset="0"/>
                                        </a:rPr>
                                        <m:t>∎</m:t>
                                      </m:r>
                                    </m:e>
                                  </m:mr>
                                </m:m>
                              </m:e>
                              <m:e>
                                <m:m>
                                  <m:mPr>
                                    <m:mcs>
                                      <m:mc>
                                        <m:mcPr>
                                          <m:count m:val="2"/>
                                          <m:mcJc m:val="center"/>
                                        </m:mcPr>
                                      </m:mc>
                                    </m:mcs>
                                    <m:ctrlPr>
                                      <a:rPr lang="ca-ES" sz="2400" i="1">
                                        <a:solidFill>
                                          <a:srgbClr val="0C2B8E"/>
                                        </a:solidFill>
                                        <a:latin typeface="Cambria Math" panose="02040503050406030204" pitchFamily="18" charset="0"/>
                                      </a:rPr>
                                    </m:ctrlPr>
                                  </m:mPr>
                                  <m:mr>
                                    <m:e>
                                      <m:r>
                                        <a:rPr lang="ca-ES" sz="2400" b="0" i="1" smtClean="0">
                                          <a:solidFill>
                                            <a:srgbClr val="0C2B8E"/>
                                          </a:solidFill>
                                          <a:latin typeface="Cambria Math" panose="02040503050406030204" pitchFamily="18" charset="0"/>
                                        </a:rPr>
                                        <m:t>∗</m:t>
                                      </m:r>
                                    </m:e>
                                    <m:e>
                                      <m:r>
                                        <a:rPr lang="ca-ES" sz="2400" b="0" i="1" smtClean="0">
                                          <a:solidFill>
                                            <a:srgbClr val="0C2B8E"/>
                                          </a:solidFill>
                                          <a:latin typeface="Cambria Math" panose="02040503050406030204" pitchFamily="18" charset="0"/>
                                          <a:ea typeface="Cambria Math" panose="02040503050406030204" pitchFamily="18" charset="0"/>
                                        </a:rPr>
                                        <m:t>∗</m:t>
                                      </m:r>
                                    </m:e>
                                  </m:mr>
                                  <m:mr>
                                    <m:e>
                                      <m:r>
                                        <a:rPr lang="ca-ES" sz="2400" b="0" i="1" smtClean="0">
                                          <a:solidFill>
                                            <a:srgbClr val="0C2B8E"/>
                                          </a:solidFill>
                                          <a:latin typeface="Cambria Math" panose="02040503050406030204" pitchFamily="18" charset="0"/>
                                          <a:ea typeface="Cambria Math" panose="02040503050406030204" pitchFamily="18" charset="0"/>
                                        </a:rPr>
                                        <m:t>∗</m:t>
                                      </m:r>
                                    </m:e>
                                    <m:e>
                                      <m:r>
                                        <a:rPr lang="ca-ES" sz="2400" b="0" i="1" smtClean="0">
                                          <a:solidFill>
                                            <a:srgbClr val="0C2B8E"/>
                                          </a:solidFill>
                                          <a:latin typeface="Cambria Math" panose="02040503050406030204" pitchFamily="18" charset="0"/>
                                          <a:ea typeface="Cambria Math" panose="02040503050406030204" pitchFamily="18" charset="0"/>
                                        </a:rPr>
                                        <m:t>∗</m:t>
                                      </m:r>
                                    </m:e>
                                  </m:mr>
                                </m:m>
                              </m:e>
                            </m:mr>
                            <m:mr>
                              <m:e>
                                <m:m>
                                  <m:mPr>
                                    <m:mcs>
                                      <m:mc>
                                        <m:mcPr>
                                          <m:count m:val="2"/>
                                          <m:mcJc m:val="center"/>
                                        </m:mcPr>
                                      </m:mc>
                                    </m:mcs>
                                    <m:ctrlPr>
                                      <a:rPr lang="ca-ES" sz="2400" i="1">
                                        <a:solidFill>
                                          <a:srgbClr val="0C2B8E"/>
                                        </a:solidFill>
                                        <a:latin typeface="Cambria Math" panose="02040503050406030204" pitchFamily="18" charset="0"/>
                                      </a:rPr>
                                    </m:ctrlPr>
                                  </m:mPr>
                                  <m:mr>
                                    <m:e>
                                      <m:r>
                                        <m:rPr>
                                          <m:brk m:alnAt="7"/>
                                        </m:rPr>
                                        <a:rPr lang="ca-ES" sz="2400" i="1">
                                          <a:solidFill>
                                            <a:srgbClr val="0C2B8E"/>
                                          </a:solidFill>
                                          <a:latin typeface="Cambria Math" panose="02040503050406030204" pitchFamily="18" charset="0"/>
                                        </a:rPr>
                                        <m:t>0</m:t>
                                      </m:r>
                                    </m:e>
                                    <m:e>
                                      <m:r>
                                        <a:rPr lang="ca-ES" sz="2400" i="1">
                                          <a:solidFill>
                                            <a:srgbClr val="0C2B8E"/>
                                          </a:solidFill>
                                          <a:latin typeface="Cambria Math" panose="02040503050406030204" pitchFamily="18" charset="0"/>
                                        </a:rPr>
                                        <m:t>0</m:t>
                                      </m:r>
                                    </m:e>
                                  </m:mr>
                                  <m:mr>
                                    <m:e>
                                      <m:r>
                                        <a:rPr lang="ca-ES" sz="2400" i="1">
                                          <a:solidFill>
                                            <a:srgbClr val="0C2B8E"/>
                                          </a:solidFill>
                                          <a:latin typeface="Cambria Math" panose="02040503050406030204" pitchFamily="18" charset="0"/>
                                        </a:rPr>
                                        <m:t>0</m:t>
                                      </m:r>
                                    </m:e>
                                    <m:e>
                                      <m:r>
                                        <a:rPr lang="ca-ES" sz="2400" b="0" i="1" smtClean="0">
                                          <a:solidFill>
                                            <a:srgbClr val="0C2B8E"/>
                                          </a:solidFill>
                                          <a:latin typeface="Cambria Math" panose="02040503050406030204" pitchFamily="18" charset="0"/>
                                        </a:rPr>
                                        <m:t>0</m:t>
                                      </m:r>
                                    </m:e>
                                  </m:mr>
                                </m:m>
                              </m:e>
                              <m:e>
                                <m:m>
                                  <m:mPr>
                                    <m:mcs>
                                      <m:mc>
                                        <m:mcPr>
                                          <m:count m:val="2"/>
                                          <m:mcJc m:val="center"/>
                                        </m:mcPr>
                                      </m:mc>
                                    </m:mcs>
                                    <m:ctrlPr>
                                      <a:rPr lang="ca-ES" sz="2400" i="1">
                                        <a:solidFill>
                                          <a:srgbClr val="0C2B8E"/>
                                        </a:solidFill>
                                        <a:latin typeface="Cambria Math" panose="02040503050406030204" pitchFamily="18" charset="0"/>
                                      </a:rPr>
                                    </m:ctrlPr>
                                  </m:mPr>
                                  <m:mr>
                                    <m:e>
                                      <m:r>
                                        <a:rPr lang="ca-ES" sz="2400" b="0" i="1" smtClean="0">
                                          <a:solidFill>
                                            <a:srgbClr val="0C2B8E"/>
                                          </a:solidFill>
                                          <a:latin typeface="Cambria Math" panose="02040503050406030204" pitchFamily="18" charset="0"/>
                                        </a:rPr>
                                        <m:t>0</m:t>
                                      </m:r>
                                    </m:e>
                                    <m:e>
                                      <m:r>
                                        <a:rPr lang="ca-ES" sz="2400" b="0" i="1" smtClean="0">
                                          <a:solidFill>
                                            <a:srgbClr val="0C2B8E"/>
                                          </a:solidFill>
                                          <a:latin typeface="Cambria Math" panose="02040503050406030204" pitchFamily="18" charset="0"/>
                                        </a:rPr>
                                        <m:t>0</m:t>
                                      </m:r>
                                    </m:e>
                                  </m:mr>
                                  <m:mr>
                                    <m:e>
                                      <m:r>
                                        <a:rPr lang="ca-ES" sz="2400" i="1">
                                          <a:solidFill>
                                            <a:srgbClr val="0C2B8E"/>
                                          </a:solidFill>
                                          <a:latin typeface="Cambria Math" panose="02040503050406030204" pitchFamily="18" charset="0"/>
                                        </a:rPr>
                                        <m:t>0</m:t>
                                      </m:r>
                                    </m:e>
                                    <m:e>
                                      <m:r>
                                        <a:rPr lang="ca-ES" sz="2400" i="1">
                                          <a:solidFill>
                                            <a:srgbClr val="0C2B8E"/>
                                          </a:solidFill>
                                          <a:latin typeface="Cambria Math" panose="02040503050406030204" pitchFamily="18" charset="0"/>
                                        </a:rPr>
                                        <m:t>0</m:t>
                                      </m:r>
                                    </m:e>
                                  </m:mr>
                                </m:m>
                              </m:e>
                            </m:mr>
                          </m:m>
                        </m:e>
                      </m:d>
                    </m:oMath>
                  </m:oMathPara>
                </a14:m>
                <a:endParaRPr lang="ca-ES" sz="2400" dirty="0">
                  <a:solidFill>
                    <a:srgbClr val="0C2B8E"/>
                  </a:solidFill>
                </a:endParaRPr>
              </a:p>
            </p:txBody>
          </p:sp>
        </mc:Choice>
        <mc:Fallback xmlns="">
          <p:sp>
            <p:nvSpPr>
              <p:cNvPr id="46" name="Retângulo 45">
                <a:extLst>
                  <a:ext uri="{FF2B5EF4-FFF2-40B4-BE49-F238E27FC236}">
                    <a16:creationId xmlns:a16="http://schemas.microsoft.com/office/drawing/2014/main" id="{307B6B1E-BA32-4CF6-B99B-8489561D3310}"/>
                  </a:ext>
                </a:extLst>
              </p:cNvPr>
              <p:cNvSpPr>
                <a:spLocks noRot="1" noChangeAspect="1" noMove="1" noResize="1" noEditPoints="1" noAdjustHandles="1" noChangeArrowheads="1" noChangeShapeType="1" noTextEdit="1"/>
              </p:cNvSpPr>
              <p:nvPr/>
            </p:nvSpPr>
            <p:spPr>
              <a:xfrm>
                <a:off x="2211616" y="4653404"/>
                <a:ext cx="2417265" cy="1326773"/>
              </a:xfrm>
              <a:prstGeom prst="rect">
                <a:avLst/>
              </a:prstGeom>
              <a:blipFill>
                <a:blip r:embed="rId10"/>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6" name="Retângulo 5">
                <a:extLst>
                  <a:ext uri="{FF2B5EF4-FFF2-40B4-BE49-F238E27FC236}">
                    <a16:creationId xmlns:a16="http://schemas.microsoft.com/office/drawing/2014/main" id="{54DF2EE9-174C-47D8-86AC-81189DB4B4A0}"/>
                  </a:ext>
                </a:extLst>
              </p:cNvPr>
              <p:cNvSpPr/>
              <p:nvPr/>
            </p:nvSpPr>
            <p:spPr>
              <a:xfrm>
                <a:off x="4506824" y="4607779"/>
                <a:ext cx="4409797" cy="13769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ca-ES" sz="2400" i="1" smtClean="0">
                              <a:solidFill>
                                <a:srgbClr val="0C2B8E"/>
                              </a:solidFill>
                              <a:latin typeface="Cambria Math" panose="02040503050406030204" pitchFamily="18" charset="0"/>
                            </a:rPr>
                          </m:ctrlPr>
                        </m:dPr>
                        <m:e>
                          <m:m>
                            <m:mPr>
                              <m:mcs>
                                <m:mc>
                                  <m:mcPr>
                                    <m:count m:val="2"/>
                                    <m:mcJc m:val="center"/>
                                  </m:mcPr>
                                </m:mc>
                              </m:mcs>
                              <m:ctrlPr>
                                <a:rPr lang="ca-ES" sz="2400" i="1">
                                  <a:solidFill>
                                    <a:srgbClr val="0C2B8E"/>
                                  </a:solidFill>
                                  <a:latin typeface="Cambria Math" panose="02040503050406030204" pitchFamily="18" charset="0"/>
                                </a:rPr>
                              </m:ctrlPr>
                            </m:mPr>
                            <m:mr>
                              <m:e>
                                <m:m>
                                  <m:mPr>
                                    <m:mcs>
                                      <m:mc>
                                        <m:mcPr>
                                          <m:count m:val="2"/>
                                          <m:mcJc m:val="center"/>
                                        </m:mcPr>
                                      </m:mc>
                                    </m:mcs>
                                    <m:ctrlPr>
                                      <a:rPr lang="ca-ES" sz="2400" i="1">
                                        <a:solidFill>
                                          <a:srgbClr val="0C2B8E"/>
                                        </a:solidFill>
                                        <a:latin typeface="Cambria Math" panose="02040503050406030204" pitchFamily="18" charset="0"/>
                                      </a:rPr>
                                    </m:ctrlPr>
                                  </m:mPr>
                                  <m:mr>
                                    <m:e>
                                      <m:r>
                                        <a:rPr lang="ca-ES" sz="2400" b="0" i="1" smtClean="0">
                                          <a:solidFill>
                                            <a:srgbClr val="0C2B8E"/>
                                          </a:solidFill>
                                          <a:latin typeface="Cambria Math" panose="02040503050406030204" pitchFamily="18" charset="0"/>
                                          <a:ea typeface="Cambria Math" panose="02040503050406030204" pitchFamily="18" charset="0"/>
                                        </a:rPr>
                                        <m:t>0</m:t>
                                      </m:r>
                                    </m:e>
                                    <m:e>
                                      <m:r>
                                        <a:rPr lang="ca-ES" sz="2400" i="1">
                                          <a:solidFill>
                                            <a:srgbClr val="0C2B8E"/>
                                          </a:solidFill>
                                          <a:latin typeface="Cambria Math" panose="02040503050406030204" pitchFamily="18" charset="0"/>
                                          <a:ea typeface="Cambria Math" panose="02040503050406030204" pitchFamily="18" charset="0"/>
                                        </a:rPr>
                                        <m:t>∎</m:t>
                                      </m:r>
                                    </m:e>
                                  </m:mr>
                                  <m:mr>
                                    <m:e>
                                      <m:r>
                                        <a:rPr lang="ca-ES" sz="2400" i="1">
                                          <a:solidFill>
                                            <a:srgbClr val="0C2B8E"/>
                                          </a:solidFill>
                                          <a:latin typeface="Cambria Math" panose="02040503050406030204" pitchFamily="18" charset="0"/>
                                        </a:rPr>
                                        <m:t>0</m:t>
                                      </m:r>
                                    </m:e>
                                    <m:e>
                                      <m:r>
                                        <a:rPr lang="ca-ES" sz="2400" b="0" i="1" smtClean="0">
                                          <a:solidFill>
                                            <a:srgbClr val="0C2B8E"/>
                                          </a:solidFill>
                                          <a:latin typeface="Cambria Math" panose="02040503050406030204" pitchFamily="18" charset="0"/>
                                          <a:ea typeface="Cambria Math" panose="02040503050406030204" pitchFamily="18" charset="0"/>
                                        </a:rPr>
                                        <m:t>0</m:t>
                                      </m:r>
                                    </m:e>
                                  </m:mr>
                                </m:m>
                              </m:e>
                              <m:e>
                                <m:m>
                                  <m:mPr>
                                    <m:mcs>
                                      <m:mc>
                                        <m:mcPr>
                                          <m:count m:val="2"/>
                                          <m:mcJc m:val="center"/>
                                        </m:mcPr>
                                      </m:mc>
                                    </m:mcs>
                                    <m:ctrlPr>
                                      <a:rPr lang="ca-ES" sz="2400" i="1">
                                        <a:solidFill>
                                          <a:srgbClr val="0C2B8E"/>
                                        </a:solidFill>
                                        <a:latin typeface="Cambria Math" panose="02040503050406030204" pitchFamily="18" charset="0"/>
                                      </a:rPr>
                                    </m:ctrlPr>
                                  </m:mPr>
                                  <m:mr>
                                    <m:e>
                                      <m:r>
                                        <a:rPr lang="ca-ES" sz="2400" i="1">
                                          <a:solidFill>
                                            <a:srgbClr val="0C2B8E"/>
                                          </a:solidFill>
                                          <a:latin typeface="Cambria Math" panose="02040503050406030204" pitchFamily="18" charset="0"/>
                                        </a:rPr>
                                        <m:t>∗</m:t>
                                      </m:r>
                                    </m:e>
                                    <m:e>
                                      <m:r>
                                        <a:rPr lang="ca-ES" sz="2400" i="1">
                                          <a:solidFill>
                                            <a:srgbClr val="0C2B8E"/>
                                          </a:solidFill>
                                          <a:latin typeface="Cambria Math" panose="02040503050406030204" pitchFamily="18" charset="0"/>
                                          <a:ea typeface="Cambria Math" panose="02040503050406030204" pitchFamily="18" charset="0"/>
                                        </a:rPr>
                                        <m:t>∗</m:t>
                                      </m:r>
                                    </m:e>
                                  </m:mr>
                                  <m:mr>
                                    <m:e>
                                      <m:r>
                                        <a:rPr lang="ca-ES" sz="2400" b="0" i="1" smtClean="0">
                                          <a:solidFill>
                                            <a:srgbClr val="0C2B8E"/>
                                          </a:solidFill>
                                          <a:latin typeface="Cambria Math" panose="02040503050406030204" pitchFamily="18" charset="0"/>
                                          <a:ea typeface="Cambria Math" panose="02040503050406030204" pitchFamily="18" charset="0"/>
                                        </a:rPr>
                                        <m:t>0</m:t>
                                      </m:r>
                                    </m:e>
                                    <m:e>
                                      <m:r>
                                        <a:rPr lang="ca-ES" sz="2400" i="1">
                                          <a:solidFill>
                                            <a:srgbClr val="0C2B8E"/>
                                          </a:solidFill>
                                          <a:latin typeface="Cambria Math" panose="02040503050406030204" pitchFamily="18" charset="0"/>
                                          <a:ea typeface="Cambria Math" panose="02040503050406030204" pitchFamily="18" charset="0"/>
                                        </a:rPr>
                                        <m:t>∎</m:t>
                                      </m:r>
                                    </m:e>
                                  </m:mr>
                                </m:m>
                              </m:e>
                            </m:mr>
                            <m:mr>
                              <m:e>
                                <m:m>
                                  <m:mPr>
                                    <m:mcs>
                                      <m:mc>
                                        <m:mcPr>
                                          <m:count m:val="2"/>
                                          <m:mcJc m:val="center"/>
                                        </m:mcPr>
                                      </m:mc>
                                    </m:mcs>
                                    <m:ctrlPr>
                                      <a:rPr lang="ca-ES" sz="2400" i="1">
                                        <a:solidFill>
                                          <a:srgbClr val="0C2B8E"/>
                                        </a:solidFill>
                                        <a:latin typeface="Cambria Math" panose="02040503050406030204" pitchFamily="18" charset="0"/>
                                      </a:rPr>
                                    </m:ctrlPr>
                                  </m:mPr>
                                  <m:mr>
                                    <m:e>
                                      <m:r>
                                        <m:rPr>
                                          <m:brk m:alnAt="7"/>
                                        </m:rPr>
                                        <a:rPr lang="ca-ES" sz="2400" i="1">
                                          <a:solidFill>
                                            <a:srgbClr val="0C2B8E"/>
                                          </a:solidFill>
                                          <a:latin typeface="Cambria Math" panose="02040503050406030204" pitchFamily="18" charset="0"/>
                                        </a:rPr>
                                        <m:t>0</m:t>
                                      </m:r>
                                      <m:r>
                                        <a:rPr lang="ca-ES" sz="2400" b="0" i="1" smtClean="0">
                                          <a:solidFill>
                                            <a:srgbClr val="0C2B8E"/>
                                          </a:solidFill>
                                          <a:latin typeface="Cambria Math" panose="02040503050406030204" pitchFamily="18" charset="0"/>
                                        </a:rPr>
                                        <m:t> </m:t>
                                      </m:r>
                                    </m:e>
                                    <m:e>
                                      <m:r>
                                        <a:rPr lang="ca-ES" sz="2400" b="0" i="1" smtClean="0">
                                          <a:solidFill>
                                            <a:srgbClr val="0C2B8E"/>
                                          </a:solidFill>
                                          <a:latin typeface="Cambria Math" panose="02040503050406030204" pitchFamily="18" charset="0"/>
                                        </a:rPr>
                                        <m:t>0</m:t>
                                      </m:r>
                                    </m:e>
                                  </m:mr>
                                  <m:mr>
                                    <m:e>
                                      <m:r>
                                        <a:rPr lang="ca-ES" sz="2400" i="1">
                                          <a:solidFill>
                                            <a:srgbClr val="0C2B8E"/>
                                          </a:solidFill>
                                          <a:latin typeface="Cambria Math" panose="02040503050406030204" pitchFamily="18" charset="0"/>
                                        </a:rPr>
                                        <m:t>0</m:t>
                                      </m:r>
                                      <m:r>
                                        <a:rPr lang="ca-ES" sz="2400" b="0" i="1" smtClean="0">
                                          <a:solidFill>
                                            <a:srgbClr val="0C2B8E"/>
                                          </a:solidFill>
                                          <a:latin typeface="Cambria Math" panose="02040503050406030204" pitchFamily="18" charset="0"/>
                                        </a:rPr>
                                        <m:t> </m:t>
                                      </m:r>
                                    </m:e>
                                    <m:e>
                                      <m:r>
                                        <a:rPr lang="ca-ES" sz="2400" i="1">
                                          <a:solidFill>
                                            <a:srgbClr val="0C2B8E"/>
                                          </a:solidFill>
                                          <a:latin typeface="Cambria Math" panose="02040503050406030204" pitchFamily="18" charset="0"/>
                                        </a:rPr>
                                        <m:t>0</m:t>
                                      </m:r>
                                    </m:e>
                                  </m:mr>
                                </m:m>
                              </m:e>
                              <m:e>
                                <m:m>
                                  <m:mPr>
                                    <m:mcs>
                                      <m:mc>
                                        <m:mcPr>
                                          <m:count m:val="2"/>
                                          <m:mcJc m:val="center"/>
                                        </m:mcPr>
                                      </m:mc>
                                    </m:mcs>
                                    <m:ctrlPr>
                                      <a:rPr lang="ca-ES" sz="2400" i="1">
                                        <a:solidFill>
                                          <a:srgbClr val="0C2B8E"/>
                                        </a:solidFill>
                                        <a:latin typeface="Cambria Math" panose="02040503050406030204" pitchFamily="18" charset="0"/>
                                      </a:rPr>
                                    </m:ctrlPr>
                                  </m:mPr>
                                  <m:mr>
                                    <m:e>
                                      <m:r>
                                        <a:rPr lang="ca-ES" sz="2400" i="1">
                                          <a:solidFill>
                                            <a:srgbClr val="0C2B8E"/>
                                          </a:solidFill>
                                          <a:latin typeface="Cambria Math" panose="02040503050406030204" pitchFamily="18" charset="0"/>
                                        </a:rPr>
                                        <m:t>0</m:t>
                                      </m:r>
                                    </m:e>
                                    <m:e>
                                      <m:r>
                                        <a:rPr lang="ca-ES" sz="2400" i="1">
                                          <a:solidFill>
                                            <a:srgbClr val="0C2B8E"/>
                                          </a:solidFill>
                                          <a:latin typeface="Cambria Math" panose="02040503050406030204" pitchFamily="18" charset="0"/>
                                        </a:rPr>
                                        <m:t>0</m:t>
                                      </m:r>
                                    </m:e>
                                  </m:mr>
                                  <m:mr>
                                    <m:e>
                                      <m:r>
                                        <a:rPr lang="ca-ES" sz="2400" i="1">
                                          <a:solidFill>
                                            <a:srgbClr val="0C2B8E"/>
                                          </a:solidFill>
                                          <a:latin typeface="Cambria Math" panose="02040503050406030204" pitchFamily="18" charset="0"/>
                                        </a:rPr>
                                        <m:t>0</m:t>
                                      </m:r>
                                    </m:e>
                                    <m:e>
                                      <m:r>
                                        <a:rPr lang="ca-ES" sz="2400" i="1">
                                          <a:solidFill>
                                            <a:srgbClr val="0C2B8E"/>
                                          </a:solidFill>
                                          <a:latin typeface="Cambria Math" panose="02040503050406030204" pitchFamily="18" charset="0"/>
                                        </a:rPr>
                                        <m:t>0</m:t>
                                      </m:r>
                                    </m:e>
                                  </m:mr>
                                </m:m>
                              </m:e>
                            </m:mr>
                          </m:m>
                          <m:r>
                            <a:rPr lang="ca-ES" sz="2400" b="0" i="1" smtClean="0">
                              <a:solidFill>
                                <a:srgbClr val="0C2B8E"/>
                              </a:solidFill>
                              <a:latin typeface="Cambria Math" panose="02040503050406030204" pitchFamily="18" charset="0"/>
                            </a:rPr>
                            <m:t>    </m:t>
                          </m:r>
                          <m:m>
                            <m:mPr>
                              <m:mcs>
                                <m:mc>
                                  <m:mcPr>
                                    <m:count m:val="2"/>
                                    <m:mcJc m:val="center"/>
                                  </m:mcPr>
                                </m:mc>
                              </m:mcs>
                              <m:ctrlPr>
                                <a:rPr lang="ca-ES" sz="2400" i="1">
                                  <a:solidFill>
                                    <a:srgbClr val="0C2B8E"/>
                                  </a:solidFill>
                                  <a:latin typeface="Cambria Math" panose="02040503050406030204" pitchFamily="18" charset="0"/>
                                </a:rPr>
                              </m:ctrlPr>
                            </m:mPr>
                            <m:mr>
                              <m:e>
                                <m:m>
                                  <m:mPr>
                                    <m:mcs>
                                      <m:mc>
                                        <m:mcPr>
                                          <m:count m:val="2"/>
                                          <m:mcJc m:val="center"/>
                                        </m:mcPr>
                                      </m:mc>
                                    </m:mcs>
                                    <m:ctrlPr>
                                      <a:rPr lang="ca-ES" sz="2400" i="1">
                                        <a:solidFill>
                                          <a:srgbClr val="0C2B8E"/>
                                        </a:solidFill>
                                        <a:latin typeface="Cambria Math" panose="02040503050406030204" pitchFamily="18" charset="0"/>
                                      </a:rPr>
                                    </m:ctrlPr>
                                  </m:mPr>
                                  <m:mr>
                                    <m:e>
                                      <m:r>
                                        <a:rPr lang="ca-ES" sz="2400" b="0" i="1" smtClean="0">
                                          <a:solidFill>
                                            <a:srgbClr val="0C2B8E"/>
                                          </a:solidFill>
                                          <a:latin typeface="Cambria Math" panose="02040503050406030204" pitchFamily="18" charset="0"/>
                                          <a:ea typeface="Cambria Math" panose="02040503050406030204" pitchFamily="18" charset="0"/>
                                        </a:rPr>
                                        <m:t>∗</m:t>
                                      </m:r>
                                    </m:e>
                                    <m:e>
                                      <m:r>
                                        <a:rPr lang="ca-ES" sz="2400" i="1">
                                          <a:solidFill>
                                            <a:srgbClr val="0C2B8E"/>
                                          </a:solidFill>
                                          <a:latin typeface="Cambria Math" panose="02040503050406030204" pitchFamily="18" charset="0"/>
                                        </a:rPr>
                                        <m:t>∗</m:t>
                                      </m:r>
                                    </m:e>
                                  </m:mr>
                                  <m:mr>
                                    <m:e>
                                      <m:r>
                                        <a:rPr lang="ca-ES" sz="2400" b="0" i="1" smtClean="0">
                                          <a:solidFill>
                                            <a:srgbClr val="0C2B8E"/>
                                          </a:solidFill>
                                          <a:latin typeface="Cambria Math" panose="02040503050406030204" pitchFamily="18" charset="0"/>
                                        </a:rPr>
                                        <m:t>∗</m:t>
                                      </m:r>
                                    </m:e>
                                    <m:e>
                                      <m:r>
                                        <a:rPr lang="ca-ES" sz="2400" b="0" i="1" smtClean="0">
                                          <a:solidFill>
                                            <a:srgbClr val="0C2B8E"/>
                                          </a:solidFill>
                                          <a:latin typeface="Cambria Math" panose="02040503050406030204" pitchFamily="18" charset="0"/>
                                          <a:ea typeface="Cambria Math" panose="02040503050406030204" pitchFamily="18" charset="0"/>
                                        </a:rPr>
                                        <m:t>∗</m:t>
                                      </m:r>
                                    </m:e>
                                  </m:mr>
                                </m:m>
                              </m:e>
                              <m:e>
                                <m:m>
                                  <m:mPr>
                                    <m:mcs>
                                      <m:mc>
                                        <m:mcPr>
                                          <m:count m:val="2"/>
                                          <m:mcJc m:val="center"/>
                                        </m:mcPr>
                                      </m:mc>
                                    </m:mcs>
                                    <m:ctrlPr>
                                      <a:rPr lang="ca-ES" sz="2400" i="1">
                                        <a:solidFill>
                                          <a:srgbClr val="0C2B8E"/>
                                        </a:solidFill>
                                        <a:latin typeface="Cambria Math" panose="02040503050406030204" pitchFamily="18" charset="0"/>
                                      </a:rPr>
                                    </m:ctrlPr>
                                  </m:mPr>
                                  <m:mr>
                                    <m:e>
                                      <m:r>
                                        <a:rPr lang="ca-ES" sz="2400" i="1">
                                          <a:solidFill>
                                            <a:srgbClr val="0C2B8E"/>
                                          </a:solidFill>
                                          <a:latin typeface="Cambria Math" panose="02040503050406030204" pitchFamily="18" charset="0"/>
                                        </a:rPr>
                                        <m:t>∗</m:t>
                                      </m:r>
                                    </m:e>
                                    <m:e>
                                      <m:r>
                                        <a:rPr lang="ca-ES" sz="2400" i="1">
                                          <a:solidFill>
                                            <a:srgbClr val="0C2B8E"/>
                                          </a:solidFill>
                                          <a:latin typeface="Cambria Math" panose="02040503050406030204" pitchFamily="18" charset="0"/>
                                          <a:ea typeface="Cambria Math" panose="02040503050406030204" pitchFamily="18" charset="0"/>
                                        </a:rPr>
                                        <m:t>∗</m:t>
                                      </m:r>
                                    </m:e>
                                  </m:mr>
                                  <m:mr>
                                    <m:e>
                                      <m:r>
                                        <a:rPr lang="ca-ES" sz="2400" i="1">
                                          <a:solidFill>
                                            <a:srgbClr val="0C2B8E"/>
                                          </a:solidFill>
                                          <a:latin typeface="Cambria Math" panose="02040503050406030204" pitchFamily="18" charset="0"/>
                                          <a:ea typeface="Cambria Math" panose="02040503050406030204" pitchFamily="18" charset="0"/>
                                        </a:rPr>
                                        <m:t>∗</m:t>
                                      </m:r>
                                    </m:e>
                                    <m:e>
                                      <m:r>
                                        <a:rPr lang="ca-ES" sz="2400" b="0" i="1" smtClean="0">
                                          <a:solidFill>
                                            <a:srgbClr val="0C2B8E"/>
                                          </a:solidFill>
                                          <a:latin typeface="Cambria Math" panose="02040503050406030204" pitchFamily="18" charset="0"/>
                                          <a:ea typeface="Cambria Math" panose="02040503050406030204" pitchFamily="18" charset="0"/>
                                        </a:rPr>
                                        <m:t> </m:t>
                                      </m:r>
                                      <m:r>
                                        <a:rPr lang="ca-ES" sz="2400" i="1">
                                          <a:solidFill>
                                            <a:srgbClr val="0C2B8E"/>
                                          </a:solidFill>
                                          <a:latin typeface="Cambria Math" panose="02040503050406030204" pitchFamily="18" charset="0"/>
                                          <a:ea typeface="Cambria Math" panose="02040503050406030204" pitchFamily="18" charset="0"/>
                                        </a:rPr>
                                        <m:t>∗</m:t>
                                      </m:r>
                                    </m:e>
                                  </m:mr>
                                </m:m>
                              </m:e>
                            </m:mr>
                            <m:mr>
                              <m:e>
                                <m:m>
                                  <m:mPr>
                                    <m:mcs>
                                      <m:mc>
                                        <m:mcPr>
                                          <m:count m:val="2"/>
                                          <m:mcJc m:val="center"/>
                                        </m:mcPr>
                                      </m:mc>
                                    </m:mcs>
                                    <m:ctrlPr>
                                      <a:rPr lang="ca-ES" sz="2400" i="1">
                                        <a:solidFill>
                                          <a:srgbClr val="0C2B8E"/>
                                        </a:solidFill>
                                        <a:latin typeface="Cambria Math" panose="02040503050406030204" pitchFamily="18" charset="0"/>
                                      </a:rPr>
                                    </m:ctrlPr>
                                  </m:mPr>
                                  <m:mr>
                                    <m:e>
                                      <m:r>
                                        <a:rPr lang="ca-ES" sz="2400" i="1">
                                          <a:solidFill>
                                            <a:srgbClr val="0C2B8E"/>
                                          </a:solidFill>
                                          <a:latin typeface="Cambria Math" panose="02040503050406030204" pitchFamily="18" charset="0"/>
                                          <a:ea typeface="Cambria Math" panose="02040503050406030204" pitchFamily="18" charset="0"/>
                                        </a:rPr>
                                        <m:t>∎</m:t>
                                      </m:r>
                                    </m:e>
                                    <m:e>
                                      <m:r>
                                        <a:rPr lang="ca-ES" sz="2400" b="0" i="1" smtClean="0">
                                          <a:solidFill>
                                            <a:srgbClr val="0C2B8E"/>
                                          </a:solidFill>
                                          <a:latin typeface="Cambria Math" panose="02040503050406030204" pitchFamily="18" charset="0"/>
                                        </a:rPr>
                                        <m:t>∗</m:t>
                                      </m:r>
                                    </m:e>
                                  </m:mr>
                                  <m:mr>
                                    <m:e>
                                      <m:r>
                                        <a:rPr lang="ca-ES" sz="2400" i="1">
                                          <a:solidFill>
                                            <a:srgbClr val="0C2B8E"/>
                                          </a:solidFill>
                                          <a:latin typeface="Cambria Math" panose="02040503050406030204" pitchFamily="18" charset="0"/>
                                        </a:rPr>
                                        <m:t>0</m:t>
                                      </m:r>
                                      <m:r>
                                        <a:rPr lang="ca-ES" sz="2400" b="0" i="1" smtClean="0">
                                          <a:solidFill>
                                            <a:srgbClr val="0C2B8E"/>
                                          </a:solidFill>
                                          <a:latin typeface="Cambria Math" panose="02040503050406030204" pitchFamily="18" charset="0"/>
                                        </a:rPr>
                                        <m:t> </m:t>
                                      </m:r>
                                    </m:e>
                                    <m:e>
                                      <m:r>
                                        <a:rPr lang="ca-ES" sz="2400" i="1">
                                          <a:solidFill>
                                            <a:srgbClr val="0C2B8E"/>
                                          </a:solidFill>
                                          <a:latin typeface="Cambria Math" panose="02040503050406030204" pitchFamily="18" charset="0"/>
                                        </a:rPr>
                                        <m:t>0</m:t>
                                      </m:r>
                                    </m:e>
                                  </m:mr>
                                </m:m>
                              </m:e>
                              <m:e>
                                <m:m>
                                  <m:mPr>
                                    <m:mcs>
                                      <m:mc>
                                        <m:mcPr>
                                          <m:count m:val="2"/>
                                          <m:mcJc m:val="center"/>
                                        </m:mcPr>
                                      </m:mc>
                                    </m:mcs>
                                    <m:ctrlPr>
                                      <a:rPr lang="ca-ES" sz="2400" i="1">
                                        <a:solidFill>
                                          <a:srgbClr val="0C2B8E"/>
                                        </a:solidFill>
                                        <a:latin typeface="Cambria Math" panose="02040503050406030204" pitchFamily="18" charset="0"/>
                                      </a:rPr>
                                    </m:ctrlPr>
                                  </m:mPr>
                                  <m:mr>
                                    <m:e>
                                      <m:r>
                                        <m:rPr>
                                          <m:brk m:alnAt="7"/>
                                        </m:rPr>
                                        <a:rPr lang="ca-ES" sz="2400" b="0" i="1" smtClean="0">
                                          <a:solidFill>
                                            <a:srgbClr val="0C2B8E"/>
                                          </a:solidFill>
                                          <a:latin typeface="Cambria Math" panose="02040503050406030204" pitchFamily="18" charset="0"/>
                                        </a:rPr>
                                        <m:t> </m:t>
                                      </m:r>
                                      <m:r>
                                        <a:rPr lang="ca-ES" sz="2400" b="0" i="1" smtClean="0">
                                          <a:solidFill>
                                            <a:srgbClr val="0C2B8E"/>
                                          </a:solidFill>
                                          <a:latin typeface="Cambria Math" panose="02040503050406030204" pitchFamily="18" charset="0"/>
                                        </a:rPr>
                                        <m:t>∗</m:t>
                                      </m:r>
                                    </m:e>
                                    <m:e>
                                      <m:r>
                                        <a:rPr lang="ca-ES" sz="2400" b="0" i="1" smtClean="0">
                                          <a:solidFill>
                                            <a:srgbClr val="0C2B8E"/>
                                          </a:solidFill>
                                          <a:latin typeface="Cambria Math" panose="02040503050406030204" pitchFamily="18" charset="0"/>
                                        </a:rPr>
                                        <m:t>∗</m:t>
                                      </m:r>
                                    </m:e>
                                  </m:mr>
                                  <m:mr>
                                    <m:e>
                                      <m:r>
                                        <a:rPr lang="ca-ES" sz="2400" i="1">
                                          <a:solidFill>
                                            <a:srgbClr val="0C2B8E"/>
                                          </a:solidFill>
                                          <a:latin typeface="Cambria Math" panose="02040503050406030204" pitchFamily="18" charset="0"/>
                                          <a:ea typeface="Cambria Math" panose="02040503050406030204" pitchFamily="18" charset="0"/>
                                        </a:rPr>
                                        <m:t>∎</m:t>
                                      </m:r>
                                    </m:e>
                                    <m:e>
                                      <m:r>
                                        <a:rPr lang="ca-ES" sz="2400" b="0" i="1" smtClean="0">
                                          <a:solidFill>
                                            <a:srgbClr val="0C2B8E"/>
                                          </a:solidFill>
                                          <a:latin typeface="Cambria Math" panose="02040503050406030204" pitchFamily="18" charset="0"/>
                                          <a:ea typeface="Cambria Math" panose="02040503050406030204" pitchFamily="18" charset="0"/>
                                        </a:rPr>
                                        <m:t>∗</m:t>
                                      </m:r>
                                    </m:e>
                                  </m:mr>
                                </m:m>
                              </m:e>
                            </m:mr>
                          </m:m>
                        </m:e>
                      </m:d>
                    </m:oMath>
                  </m:oMathPara>
                </a14:m>
                <a:endParaRPr lang="ca-ES" sz="2400" dirty="0"/>
              </a:p>
            </p:txBody>
          </p:sp>
        </mc:Choice>
        <mc:Fallback xmlns="">
          <p:sp>
            <p:nvSpPr>
              <p:cNvPr id="6" name="Retângulo 5">
                <a:extLst>
                  <a:ext uri="{FF2B5EF4-FFF2-40B4-BE49-F238E27FC236}">
                    <a16:creationId xmlns:a16="http://schemas.microsoft.com/office/drawing/2014/main" id="{54DF2EE9-174C-47D8-86AC-81189DB4B4A0}"/>
                  </a:ext>
                </a:extLst>
              </p:cNvPr>
              <p:cNvSpPr>
                <a:spLocks noRot="1" noChangeAspect="1" noMove="1" noResize="1" noEditPoints="1" noAdjustHandles="1" noChangeArrowheads="1" noChangeShapeType="1" noTextEdit="1"/>
              </p:cNvSpPr>
              <p:nvPr/>
            </p:nvSpPr>
            <p:spPr>
              <a:xfrm>
                <a:off x="4506824" y="4607779"/>
                <a:ext cx="4409797" cy="1376980"/>
              </a:xfrm>
              <a:prstGeom prst="rect">
                <a:avLst/>
              </a:prstGeom>
              <a:blipFill>
                <a:blip r:embed="rId11"/>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7" name="Retângulo 6">
                <a:extLst>
                  <a:ext uri="{FF2B5EF4-FFF2-40B4-BE49-F238E27FC236}">
                    <a16:creationId xmlns:a16="http://schemas.microsoft.com/office/drawing/2014/main" id="{F328E334-5034-4187-B259-E8C609C21F9A}"/>
                  </a:ext>
                </a:extLst>
              </p:cNvPr>
              <p:cNvSpPr/>
              <p:nvPr/>
            </p:nvSpPr>
            <p:spPr>
              <a:xfrm>
                <a:off x="9015751" y="4428133"/>
                <a:ext cx="2697279" cy="1292662"/>
              </a:xfrm>
              <a:prstGeom prst="rect">
                <a:avLst/>
              </a:prstGeom>
            </p:spPr>
            <p:txBody>
              <a:bodyPr wrap="square">
                <a:spAutoFit/>
              </a:bodyPr>
              <a:lstStyle/>
              <a:p>
                <a:pPr marL="180975" indent="-180975"/>
                <a14:m>
                  <m:oMath xmlns:m="http://schemas.openxmlformats.org/officeDocument/2006/math">
                    <m:r>
                      <a:rPr lang="ca-ES" sz="2400" i="1" smtClean="0">
                        <a:solidFill>
                          <a:srgbClr val="0C2B8E"/>
                        </a:solidFill>
                        <a:latin typeface="Cambria Math" panose="02040503050406030204" pitchFamily="18" charset="0"/>
                        <a:ea typeface="Cambria Math" panose="02040503050406030204" pitchFamily="18" charset="0"/>
                      </a:rPr>
                      <m:t>∎</m:t>
                    </m:r>
                  </m:oMath>
                </a14:m>
                <a:r>
                  <a:rPr lang="ca-ES" sz="2400" dirty="0"/>
                  <a:t> </a:t>
                </a:r>
                <a:r>
                  <a:rPr lang="es-ES" dirty="0"/>
                  <a:t>son las entradas principales y pueden tener cualquier valor distinto de cero</a:t>
                </a:r>
                <a:endParaRPr lang="ca-ES" dirty="0"/>
              </a:p>
            </p:txBody>
          </p:sp>
        </mc:Choice>
        <mc:Fallback xmlns="">
          <p:sp>
            <p:nvSpPr>
              <p:cNvPr id="7" name="Retângulo 6">
                <a:extLst>
                  <a:ext uri="{FF2B5EF4-FFF2-40B4-BE49-F238E27FC236}">
                    <a16:creationId xmlns:a16="http://schemas.microsoft.com/office/drawing/2014/main" id="{F328E334-5034-4187-B259-E8C609C21F9A}"/>
                  </a:ext>
                </a:extLst>
              </p:cNvPr>
              <p:cNvSpPr>
                <a:spLocks noRot="1" noChangeAspect="1" noMove="1" noResize="1" noEditPoints="1" noAdjustHandles="1" noChangeArrowheads="1" noChangeShapeType="1" noTextEdit="1"/>
              </p:cNvSpPr>
              <p:nvPr/>
            </p:nvSpPr>
            <p:spPr>
              <a:xfrm>
                <a:off x="9015751" y="4428133"/>
                <a:ext cx="2697279" cy="1292662"/>
              </a:xfrm>
              <a:prstGeom prst="rect">
                <a:avLst/>
              </a:prstGeom>
              <a:blipFill>
                <a:blip r:embed="rId12"/>
                <a:stretch>
                  <a:fillRect b="-6604"/>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54" name="Retângulo 53">
                <a:extLst>
                  <a:ext uri="{FF2B5EF4-FFF2-40B4-BE49-F238E27FC236}">
                    <a16:creationId xmlns:a16="http://schemas.microsoft.com/office/drawing/2014/main" id="{68E71E6E-3CFF-4BF3-A926-B0FD1062E674}"/>
                  </a:ext>
                </a:extLst>
              </p:cNvPr>
              <p:cNvSpPr/>
              <p:nvPr/>
            </p:nvSpPr>
            <p:spPr>
              <a:xfrm>
                <a:off x="9026531" y="5536478"/>
                <a:ext cx="2875180" cy="1015663"/>
              </a:xfrm>
              <a:prstGeom prst="rect">
                <a:avLst/>
              </a:prstGeom>
            </p:spPr>
            <p:txBody>
              <a:bodyPr wrap="square">
                <a:spAutoFit/>
              </a:bodyPr>
              <a:lstStyle/>
              <a:p>
                <a:pPr marL="180975" indent="-180975"/>
                <a14:m>
                  <m:oMath xmlns:m="http://schemas.openxmlformats.org/officeDocument/2006/math">
                    <m:r>
                      <a:rPr lang="ca-ES" sz="2400" b="0" i="1" smtClean="0">
                        <a:solidFill>
                          <a:srgbClr val="0C2B8E"/>
                        </a:solidFill>
                        <a:latin typeface="Cambria Math" panose="02040503050406030204" pitchFamily="18" charset="0"/>
                        <a:ea typeface="Cambria Math" panose="02040503050406030204" pitchFamily="18" charset="0"/>
                      </a:rPr>
                      <m:t>∗</m:t>
                    </m:r>
                  </m:oMath>
                </a14:m>
                <a:r>
                  <a:rPr lang="ca-ES" sz="2400" dirty="0"/>
                  <a:t> </a:t>
                </a:r>
                <a:r>
                  <a:rPr lang="es-ES" dirty="0"/>
                  <a:t>entradas que pueden tener cualquier valor, incluido cero</a:t>
                </a:r>
                <a:endParaRPr lang="ca-ES" dirty="0"/>
              </a:p>
            </p:txBody>
          </p:sp>
        </mc:Choice>
        <mc:Fallback xmlns="">
          <p:sp>
            <p:nvSpPr>
              <p:cNvPr id="54" name="Retângulo 53">
                <a:extLst>
                  <a:ext uri="{FF2B5EF4-FFF2-40B4-BE49-F238E27FC236}">
                    <a16:creationId xmlns:a16="http://schemas.microsoft.com/office/drawing/2014/main" id="{68E71E6E-3CFF-4BF3-A926-B0FD1062E674}"/>
                  </a:ext>
                </a:extLst>
              </p:cNvPr>
              <p:cNvSpPr>
                <a:spLocks noRot="1" noChangeAspect="1" noMove="1" noResize="1" noEditPoints="1" noAdjustHandles="1" noChangeArrowheads="1" noChangeShapeType="1" noTextEdit="1"/>
              </p:cNvSpPr>
              <p:nvPr/>
            </p:nvSpPr>
            <p:spPr>
              <a:xfrm>
                <a:off x="9026531" y="5536478"/>
                <a:ext cx="2875180" cy="1015663"/>
              </a:xfrm>
              <a:prstGeom prst="rect">
                <a:avLst/>
              </a:prstGeom>
              <a:blipFill>
                <a:blip r:embed="rId13"/>
                <a:stretch>
                  <a:fillRect b="-8383"/>
                </a:stretch>
              </a:blipFill>
            </p:spPr>
            <p:txBody>
              <a:bodyPr/>
              <a:lstStyle/>
              <a:p>
                <a:r>
                  <a:rPr lang="ca-ES">
                    <a:noFill/>
                  </a:rPr>
                  <a:t> </a:t>
                </a:r>
              </a:p>
            </p:txBody>
          </p:sp>
        </mc:Fallback>
      </mc:AlternateContent>
      <p:sp>
        <p:nvSpPr>
          <p:cNvPr id="102" name="Retângulo 101">
            <a:extLst>
              <a:ext uri="{FF2B5EF4-FFF2-40B4-BE49-F238E27FC236}">
                <a16:creationId xmlns:a16="http://schemas.microsoft.com/office/drawing/2014/main" id="{67A58A31-31B5-4769-9A3A-8AFE1D633024}"/>
              </a:ext>
            </a:extLst>
          </p:cNvPr>
          <p:cNvSpPr/>
          <p:nvPr/>
        </p:nvSpPr>
        <p:spPr>
          <a:xfrm>
            <a:off x="2041093" y="285191"/>
            <a:ext cx="9874909" cy="1461135"/>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03" name="Retângulo 102">
            <a:extLst>
              <a:ext uri="{FF2B5EF4-FFF2-40B4-BE49-F238E27FC236}">
                <a16:creationId xmlns:a16="http://schemas.microsoft.com/office/drawing/2014/main" id="{698E2703-1AAA-431D-B833-178AABD24C8B}"/>
              </a:ext>
            </a:extLst>
          </p:cNvPr>
          <p:cNvSpPr/>
          <p:nvPr/>
        </p:nvSpPr>
        <p:spPr>
          <a:xfrm>
            <a:off x="2091745" y="444984"/>
            <a:ext cx="9874908" cy="1146468"/>
          </a:xfrm>
          <a:prstGeom prst="rect">
            <a:avLst/>
          </a:prstGeom>
        </p:spPr>
        <p:txBody>
          <a:bodyPr wrap="square">
            <a:spAutoFit/>
          </a:bodyPr>
          <a:lstStyle/>
          <a:p>
            <a:pPr algn="just">
              <a:spcAft>
                <a:spcPts val="300"/>
              </a:spcAft>
              <a:buClr>
                <a:srgbClr val="F25E4F"/>
              </a:buClr>
              <a:buSzPct val="120000"/>
            </a:pPr>
            <a:r>
              <a:rPr lang="es-ES" sz="2200" b="1" u="sng" dirty="0"/>
              <a:t>La condición 2 </a:t>
            </a:r>
            <a:r>
              <a:rPr lang="es-ES" sz="2200" dirty="0"/>
              <a:t>dice que las entradas principales forman un </a:t>
            </a:r>
            <a:r>
              <a:rPr lang="es-ES" sz="2200" b="1" dirty="0"/>
              <a:t>patrón</a:t>
            </a:r>
            <a:r>
              <a:rPr lang="es-ES" sz="2200" dirty="0"/>
              <a:t> ( "a modo de escalón") que se mueve hacia abajo y hacia la derecha a través de la matriz.</a:t>
            </a:r>
          </a:p>
          <a:p>
            <a:pPr algn="just">
              <a:spcAft>
                <a:spcPts val="300"/>
              </a:spcAft>
              <a:buClr>
                <a:srgbClr val="F25E4F"/>
              </a:buClr>
              <a:buSzPct val="120000"/>
            </a:pPr>
            <a:r>
              <a:rPr lang="es-ES" sz="2200" b="1" u="sng" dirty="0"/>
              <a:t>La condición 3 </a:t>
            </a:r>
            <a:r>
              <a:rPr lang="es-ES" sz="2200" dirty="0"/>
              <a:t>es una consecuencia de la 2, generalmente incluida para enfatizar.</a:t>
            </a:r>
            <a:endParaRPr lang="ca-ES" sz="2200" dirty="0"/>
          </a:p>
        </p:txBody>
      </p:sp>
      <p:sp>
        <p:nvSpPr>
          <p:cNvPr id="38" name="Retângulo: Cantos Arredondados 17">
            <a:hlinkClick r:id="rId14" action="ppaction://hlinksldjump"/>
            <a:extLst>
              <a:ext uri="{FF2B5EF4-FFF2-40B4-BE49-F238E27FC236}">
                <a16:creationId xmlns:a16="http://schemas.microsoft.com/office/drawing/2014/main" id="{BE3654DC-C730-4F81-B882-CEDBC4B64D36}"/>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17966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50"/>
                                        <p:tgtEl>
                                          <p:spTgt spid="26"/>
                                        </p:tgtEl>
                                      </p:cBhvr>
                                    </p:animEffect>
                                  </p:childTnLst>
                                </p:cTn>
                              </p:par>
                            </p:childTnLst>
                          </p:cTn>
                        </p:par>
                        <p:par>
                          <p:cTn id="15" fill="hold">
                            <p:stCondLst>
                              <p:cond delay="1250"/>
                            </p:stCondLst>
                            <p:childTnLst>
                              <p:par>
                                <p:cTn id="16" presetID="10" presetClass="entr" presetSubtype="0" fill="hold" grpId="0" nodeType="afterEffect">
                                  <p:stCondLst>
                                    <p:cond delay="5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grpId="0" nodeType="withEffect">
                                  <p:stCondLst>
                                    <p:cond delay="5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childTnLst>
                                </p:cTn>
                              </p:par>
                            </p:childTnLst>
                          </p:cTn>
                        </p:par>
                        <p:par>
                          <p:cTn id="22" fill="hold">
                            <p:stCondLst>
                              <p:cond delay="23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3300"/>
                            </p:stCondLst>
                            <p:childTnLst>
                              <p:par>
                                <p:cTn id="27" presetID="10" presetClass="entr" presetSubtype="0"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par>
                                <p:cTn id="35" presetID="10" presetClass="entr" presetSubtype="0"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500"/>
                                        <p:tgtEl>
                                          <p:spTgt spid="8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fade">
                                      <p:cBhvr>
                                        <p:cTn id="40" dur="500"/>
                                        <p:tgtEl>
                                          <p:spTgt spid="10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childTnLst>
                          </p:cTn>
                        </p:par>
                        <p:par>
                          <p:cTn id="44" fill="hold">
                            <p:stCondLst>
                              <p:cond delay="500"/>
                            </p:stCondLst>
                            <p:childTnLst>
                              <p:par>
                                <p:cTn id="45" presetID="1" presetClass="emph" presetSubtype="2" fill="hold" nodeType="afterEffect">
                                  <p:stCondLst>
                                    <p:cond delay="0"/>
                                  </p:stCondLst>
                                  <p:childTnLst>
                                    <p:animClr clrSpc="rgb" dir="cw">
                                      <p:cBhvr>
                                        <p:cTn id="46" dur="2000" fill="hold"/>
                                        <p:tgtEl>
                                          <p:spTgt spid="102"/>
                                        </p:tgtEl>
                                        <p:attrNameLst>
                                          <p:attrName>fillcolor</p:attrName>
                                        </p:attrNameLst>
                                      </p:cBhvr>
                                      <p:to>
                                        <a:srgbClr val="F4B183"/>
                                      </p:to>
                                    </p:animClr>
                                    <p:set>
                                      <p:cBhvr>
                                        <p:cTn id="47" dur="2000" fill="hold"/>
                                        <p:tgtEl>
                                          <p:spTgt spid="102"/>
                                        </p:tgtEl>
                                        <p:attrNameLst>
                                          <p:attrName>fill.type</p:attrName>
                                        </p:attrNameLst>
                                      </p:cBhvr>
                                      <p:to>
                                        <p:strVal val="solid"/>
                                      </p:to>
                                    </p:set>
                                    <p:set>
                                      <p:cBhvr>
                                        <p:cTn id="48" dur="2000" fill="hold"/>
                                        <p:tgtEl>
                                          <p:spTgt spid="10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46" grpId="0"/>
      <p:bldP spid="6" grpId="0"/>
      <p:bldP spid="7" grpId="0"/>
      <p:bldP spid="54" grpId="0"/>
      <p:bldP spid="102" grpId="0" animBg="1"/>
      <p:bldP spid="10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2" name="Retângulo: Cantos Arredondados 61">
            <a:extLst>
              <a:ext uri="{FF2B5EF4-FFF2-40B4-BE49-F238E27FC236}">
                <a16:creationId xmlns:a16="http://schemas.microsoft.com/office/drawing/2014/main" id="{93A192B3-8142-4ED5-BFC7-7263BBE4F303}"/>
              </a:ext>
            </a:extLst>
          </p:cNvPr>
          <p:cNvSpPr/>
          <p:nvPr/>
        </p:nvSpPr>
        <p:spPr>
          <a:xfrm>
            <a:off x="2066293" y="305859"/>
            <a:ext cx="9859639" cy="1607201"/>
          </a:xfrm>
          <a:prstGeom prst="roundRect">
            <a:avLst>
              <a:gd name="adj" fmla="val 6195"/>
            </a:avLst>
          </a:prstGeom>
          <a:solidFill>
            <a:schemeClr val="bg1"/>
          </a:solidFill>
          <a:ln cmpd="thickThin">
            <a:solidFill>
              <a:srgbClr val="F25E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just"/>
            <a:endParaRPr lang="ca-ES" sz="2400" dirty="0">
              <a:solidFill>
                <a:sysClr val="windowText" lastClr="000000"/>
              </a:solidFill>
            </a:endParaRPr>
          </a:p>
        </p:txBody>
      </p:sp>
      <p:sp>
        <p:nvSpPr>
          <p:cNvPr id="66" name="Retângulo 65">
            <a:extLst>
              <a:ext uri="{FF2B5EF4-FFF2-40B4-BE49-F238E27FC236}">
                <a16:creationId xmlns:a16="http://schemas.microsoft.com/office/drawing/2014/main" id="{9C0707D6-2829-4E5A-8156-FC906E23F982}"/>
              </a:ext>
            </a:extLst>
          </p:cNvPr>
          <p:cNvSpPr/>
          <p:nvPr/>
        </p:nvSpPr>
        <p:spPr>
          <a:xfrm>
            <a:off x="0" y="0"/>
            <a:ext cx="1800000" cy="6858000"/>
          </a:xfrm>
          <a:prstGeom prst="rect">
            <a:avLst/>
          </a:prstGeom>
          <a:solidFill>
            <a:schemeClr val="bg1">
              <a:lumMod val="85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2" name="Retângulo 71">
            <a:extLst>
              <a:ext uri="{FF2B5EF4-FFF2-40B4-BE49-F238E27FC236}">
                <a16:creationId xmlns:a16="http://schemas.microsoft.com/office/drawing/2014/main" id="{8E476C9B-1E2D-427B-B547-CB50A82F8EBB}"/>
              </a:ext>
            </a:extLst>
          </p:cNvPr>
          <p:cNvSpPr/>
          <p:nvPr/>
        </p:nvSpPr>
        <p:spPr>
          <a:xfrm>
            <a:off x="0" y="6372000"/>
            <a:ext cx="1800000" cy="486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pic>
        <p:nvPicPr>
          <p:cNvPr id="73" name="Imagem 72">
            <a:extLst>
              <a:ext uri="{FF2B5EF4-FFF2-40B4-BE49-F238E27FC236}">
                <a16:creationId xmlns:a16="http://schemas.microsoft.com/office/drawing/2014/main" id="{29D4F2D0-CD81-481B-9891-2A60DD0994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416" y="6391235"/>
            <a:ext cx="635028" cy="475328"/>
          </a:xfrm>
          <a:prstGeom prst="rect">
            <a:avLst/>
          </a:prstGeom>
        </p:spPr>
      </p:pic>
      <p:cxnSp>
        <p:nvCxnSpPr>
          <p:cNvPr id="74" name="Conexão reta 73">
            <a:extLst>
              <a:ext uri="{FF2B5EF4-FFF2-40B4-BE49-F238E27FC236}">
                <a16:creationId xmlns:a16="http://schemas.microsoft.com/office/drawing/2014/main" id="{AE207ED5-0AD9-406C-BBC8-2601BA6CFB05}"/>
              </a:ext>
            </a:extLst>
          </p:cNvPr>
          <p:cNvCxnSpPr/>
          <p:nvPr/>
        </p:nvCxnSpPr>
        <p:spPr>
          <a:xfrm>
            <a:off x="1854000" y="0"/>
            <a:ext cx="0" cy="6858000"/>
          </a:xfrm>
          <a:prstGeom prst="line">
            <a:avLst/>
          </a:prstGeom>
          <a:ln w="12700">
            <a:solidFill>
              <a:srgbClr val="29A6FF"/>
            </a:solidFill>
          </a:ln>
        </p:spPr>
        <p:style>
          <a:lnRef idx="1">
            <a:schemeClr val="accent1"/>
          </a:lnRef>
          <a:fillRef idx="0">
            <a:schemeClr val="accent1"/>
          </a:fillRef>
          <a:effectRef idx="0">
            <a:schemeClr val="accent1"/>
          </a:effectRef>
          <a:fontRef idx="minor">
            <a:schemeClr val="tx1"/>
          </a:fontRef>
        </p:style>
      </p:cxnSp>
      <p:cxnSp>
        <p:nvCxnSpPr>
          <p:cNvPr id="75" name="Conexão reta 74">
            <a:extLst>
              <a:ext uri="{FF2B5EF4-FFF2-40B4-BE49-F238E27FC236}">
                <a16:creationId xmlns:a16="http://schemas.microsoft.com/office/drawing/2014/main" id="{70563C38-5169-4617-9616-E22BF2C5439B}"/>
              </a:ext>
            </a:extLst>
          </p:cNvPr>
          <p:cNvCxnSpPr/>
          <p:nvPr/>
        </p:nvCxnSpPr>
        <p:spPr>
          <a:xfrm>
            <a:off x="1828800" y="0"/>
            <a:ext cx="0" cy="6858000"/>
          </a:xfrm>
          <a:prstGeom prst="line">
            <a:avLst/>
          </a:prstGeom>
          <a:ln w="12700">
            <a:solidFill>
              <a:srgbClr val="F25E4F"/>
            </a:solidFill>
          </a:ln>
        </p:spPr>
        <p:style>
          <a:lnRef idx="1">
            <a:schemeClr val="accent1"/>
          </a:lnRef>
          <a:fillRef idx="0">
            <a:schemeClr val="accent1"/>
          </a:fillRef>
          <a:effectRef idx="0">
            <a:schemeClr val="accent1"/>
          </a:effectRef>
          <a:fontRef idx="minor">
            <a:schemeClr val="tx1"/>
          </a:fontRef>
        </p:style>
      </p:cxnSp>
      <p:sp>
        <p:nvSpPr>
          <p:cNvPr id="76" name="Retângulo: Cantos Arredondados 75">
            <a:hlinkClick r:id="rId4" action="ppaction://hlinksldjump"/>
            <a:extLst>
              <a:ext uri="{FF2B5EF4-FFF2-40B4-BE49-F238E27FC236}">
                <a16:creationId xmlns:a16="http://schemas.microsoft.com/office/drawing/2014/main" id="{E1366602-12C0-41CB-9EC1-3ADC612D6E4F}"/>
              </a:ext>
            </a:extLst>
          </p:cNvPr>
          <p:cNvSpPr/>
          <p:nvPr/>
        </p:nvSpPr>
        <p:spPr>
          <a:xfrm>
            <a:off x="36000" y="5310000"/>
            <a:ext cx="1728000" cy="990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tx1"/>
                </a:solidFill>
              </a:rPr>
              <a:t>¡</a:t>
            </a:r>
            <a:r>
              <a:rPr lang="ca-ES" sz="2000" b="1" dirty="0" err="1">
                <a:solidFill>
                  <a:schemeClr val="tx1"/>
                </a:solidFill>
              </a:rPr>
              <a:t>Inténtelo</a:t>
            </a:r>
            <a:r>
              <a:rPr lang="ca-ES" sz="2000" b="1" dirty="0">
                <a:solidFill>
                  <a:schemeClr val="tx1"/>
                </a:solidFill>
              </a:rPr>
              <a:t>!</a:t>
            </a:r>
          </a:p>
        </p:txBody>
      </p:sp>
      <p:sp>
        <p:nvSpPr>
          <p:cNvPr id="77" name="Retângulo 76">
            <a:extLst>
              <a:ext uri="{FF2B5EF4-FFF2-40B4-BE49-F238E27FC236}">
                <a16:creationId xmlns:a16="http://schemas.microsoft.com/office/drawing/2014/main" id="{B0B3D353-3315-4D82-B77C-726747C177AB}"/>
              </a:ext>
            </a:extLst>
          </p:cNvPr>
          <p:cNvSpPr/>
          <p:nvPr/>
        </p:nvSpPr>
        <p:spPr>
          <a:xfrm>
            <a:off x="0" y="0"/>
            <a:ext cx="1784068" cy="936000"/>
          </a:xfrm>
          <a:prstGeom prst="rect">
            <a:avLst/>
          </a:prstGeom>
          <a:noFill/>
        </p:spPr>
        <p:txBody>
          <a:bodyPr wrap="square" lIns="91440" tIns="45720" rIns="91440" bIns="45720" anchor="ctr" anchorCtr="0">
            <a:normAutofit/>
          </a:bodyPr>
          <a:lstStyle/>
          <a:p>
            <a:pPr algn="ctr"/>
            <a:r>
              <a:rPr lang="ca-ES" sz="2800" b="1" dirty="0" err="1">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Lección</a:t>
            </a:r>
            <a:r>
              <a:rPr lang="ca-ES" sz="2800" b="1" dirty="0">
                <a:ln w="6600">
                  <a:solidFill>
                    <a:srgbClr val="29A6FF"/>
                  </a:solidFill>
                  <a:prstDash val="solid"/>
                </a:ln>
                <a:solidFill>
                  <a:sysClr val="windowText" lastClr="000000">
                    <a:alpha val="97000"/>
                  </a:sysClr>
                </a:solidFill>
                <a:effectLst>
                  <a:glow rad="25400">
                    <a:srgbClr val="29A6FF">
                      <a:alpha val="40000"/>
                    </a:srgbClr>
                  </a:glow>
                  <a:outerShdw dist="38100" dir="2700000" algn="tl" rotWithShape="0">
                    <a:srgbClr val="F25E4F"/>
                  </a:outerShdw>
                </a:effectLst>
              </a:rPr>
              <a:t> 13</a:t>
            </a:r>
          </a:p>
        </p:txBody>
      </p:sp>
      <p:sp>
        <p:nvSpPr>
          <p:cNvPr id="16" name="Retângulo: Cantos Arredondados 15">
            <a:hlinkClick r:id="rId5" action="ppaction://hlinksldjump"/>
            <a:extLst>
              <a:ext uri="{FF2B5EF4-FFF2-40B4-BE49-F238E27FC236}">
                <a16:creationId xmlns:a16="http://schemas.microsoft.com/office/drawing/2014/main" id="{5E515757-F294-45EF-A788-3F2374202FFF}"/>
              </a:ext>
            </a:extLst>
          </p:cNvPr>
          <p:cNvSpPr/>
          <p:nvPr/>
        </p:nvSpPr>
        <p:spPr>
          <a:xfrm>
            <a:off x="36000" y="423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4. </a:t>
            </a:r>
            <a:r>
              <a:rPr lang="es-ES" b="1" dirty="0">
                <a:solidFill>
                  <a:schemeClr val="tx1"/>
                </a:solidFill>
              </a:rPr>
              <a:t>Algoritmo de Reducción por Filas</a:t>
            </a:r>
            <a:endParaRPr lang="ca-ES" b="1" dirty="0">
              <a:solidFill>
                <a:schemeClr val="tx1"/>
              </a:solidFill>
            </a:endParaRPr>
          </a:p>
        </p:txBody>
      </p:sp>
      <p:sp>
        <p:nvSpPr>
          <p:cNvPr id="17" name="Retângulo: Cantos Arredondados 16">
            <a:hlinkClick r:id="rId6" action="ppaction://hlinksldjump"/>
            <a:extLst>
              <a:ext uri="{FF2B5EF4-FFF2-40B4-BE49-F238E27FC236}">
                <a16:creationId xmlns:a16="http://schemas.microsoft.com/office/drawing/2014/main" id="{148BC01D-E08E-4339-9F5B-17566B975E9D}"/>
              </a:ext>
            </a:extLst>
          </p:cNvPr>
          <p:cNvSpPr/>
          <p:nvPr/>
        </p:nvSpPr>
        <p:spPr>
          <a:xfrm>
            <a:off x="36000" y="990000"/>
            <a:ext cx="1728000" cy="1026000"/>
          </a:xfrm>
          <a:prstGeom prst="roundRect">
            <a:avLst/>
          </a:prstGeom>
          <a:solidFill>
            <a:schemeClr val="bg1"/>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1. </a:t>
            </a:r>
            <a:r>
              <a:rPr lang="es-ES" b="1" dirty="0">
                <a:solidFill>
                  <a:schemeClr val="tx1"/>
                </a:solidFill>
              </a:rPr>
              <a:t>Matriz Escalonada y Rango</a:t>
            </a:r>
            <a:endParaRPr lang="ca-ES" b="1" dirty="0">
              <a:solidFill>
                <a:schemeClr val="tx1"/>
              </a:solidFill>
            </a:endParaRPr>
          </a:p>
        </p:txBody>
      </p:sp>
      <p:sp>
        <p:nvSpPr>
          <p:cNvPr id="19" name="Retângulo: Cantos Arredondados 18">
            <a:hlinkClick r:id="rId7" action="ppaction://hlinksldjump"/>
            <a:extLst>
              <a:ext uri="{FF2B5EF4-FFF2-40B4-BE49-F238E27FC236}">
                <a16:creationId xmlns:a16="http://schemas.microsoft.com/office/drawing/2014/main" id="{AEDA9416-ADEF-4800-9E60-FC73AB3217BA}"/>
              </a:ext>
            </a:extLst>
          </p:cNvPr>
          <p:cNvSpPr/>
          <p:nvPr/>
        </p:nvSpPr>
        <p:spPr>
          <a:xfrm>
            <a:off x="36000" y="315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3. </a:t>
            </a:r>
            <a:r>
              <a:rPr lang="ca-ES" b="1" dirty="0">
                <a:solidFill>
                  <a:schemeClr val="tx1"/>
                </a:solidFill>
              </a:rPr>
              <a:t>Posiciones y </a:t>
            </a:r>
            <a:r>
              <a:rPr lang="ca-ES" b="1" dirty="0" err="1">
                <a:solidFill>
                  <a:schemeClr val="tx1"/>
                </a:solidFill>
              </a:rPr>
              <a:t>Columnas</a:t>
            </a:r>
            <a:r>
              <a:rPr lang="ca-ES" b="1" dirty="0">
                <a:solidFill>
                  <a:schemeClr val="tx1"/>
                </a:solidFill>
              </a:rPr>
              <a:t> </a:t>
            </a:r>
            <a:r>
              <a:rPr lang="ca-ES" b="1" dirty="0" err="1">
                <a:solidFill>
                  <a:schemeClr val="tx1"/>
                </a:solidFill>
              </a:rPr>
              <a:t>Pivote</a:t>
            </a:r>
            <a:endParaRPr lang="ca-ES" b="1" dirty="0">
              <a:solidFill>
                <a:schemeClr val="tx1"/>
              </a:solidFill>
            </a:endParaRPr>
          </a:p>
        </p:txBody>
      </p:sp>
      <p:sp>
        <p:nvSpPr>
          <p:cNvPr id="21" name="Retângulo 20">
            <a:extLst>
              <a:ext uri="{FF2B5EF4-FFF2-40B4-BE49-F238E27FC236}">
                <a16:creationId xmlns:a16="http://schemas.microsoft.com/office/drawing/2014/main" id="{EA5EF4B7-B424-4701-9C10-220020AD6E70}"/>
              </a:ext>
            </a:extLst>
          </p:cNvPr>
          <p:cNvSpPr/>
          <p:nvPr/>
        </p:nvSpPr>
        <p:spPr>
          <a:xfrm>
            <a:off x="2301503" y="374798"/>
            <a:ext cx="1476677" cy="461665"/>
          </a:xfrm>
          <a:prstGeom prst="rect">
            <a:avLst/>
          </a:prstGeom>
        </p:spPr>
        <p:txBody>
          <a:bodyPr wrap="square">
            <a:spAutoFit/>
          </a:bodyPr>
          <a:lstStyle/>
          <a:p>
            <a:pPr algn="just">
              <a:spcAft>
                <a:spcPts val="1200"/>
              </a:spcAft>
            </a:pPr>
            <a:r>
              <a:rPr lang="ca-ES" sz="2400" b="1" u="sng" dirty="0" err="1">
                <a:solidFill>
                  <a:srgbClr val="F25E4F"/>
                </a:solidFill>
              </a:rPr>
              <a:t>Definición</a:t>
            </a:r>
            <a:r>
              <a:rPr lang="ca-ES" sz="2400" b="1" dirty="0">
                <a:solidFill>
                  <a:srgbClr val="F25E4F"/>
                </a:solidFill>
              </a:rPr>
              <a:t> </a:t>
            </a:r>
          </a:p>
        </p:txBody>
      </p:sp>
      <mc:AlternateContent xmlns:mc="http://schemas.openxmlformats.org/markup-compatibility/2006" xmlns:a14="http://schemas.microsoft.com/office/drawing/2010/main">
        <mc:Choice Requires="a14">
          <p:sp>
            <p:nvSpPr>
              <p:cNvPr id="22" name="Retângulo 21">
                <a:extLst>
                  <a:ext uri="{FF2B5EF4-FFF2-40B4-BE49-F238E27FC236}">
                    <a16:creationId xmlns:a16="http://schemas.microsoft.com/office/drawing/2014/main" id="{A17D4582-E3DB-496C-A0DC-177194CD694C}"/>
                  </a:ext>
                </a:extLst>
              </p:cNvPr>
              <p:cNvSpPr/>
              <p:nvPr/>
            </p:nvSpPr>
            <p:spPr>
              <a:xfrm>
                <a:off x="2269885" y="867579"/>
                <a:ext cx="9455397" cy="830997"/>
              </a:xfrm>
              <a:prstGeom prst="rect">
                <a:avLst/>
              </a:prstGeom>
            </p:spPr>
            <p:txBody>
              <a:bodyPr wrap="square">
                <a:spAutoFit/>
              </a:bodyPr>
              <a:lstStyle/>
              <a:p>
                <a:pPr algn="just">
                  <a:spcAft>
                    <a:spcPts val="1200"/>
                  </a:spcAft>
                </a:pPr>
                <a:r>
                  <a:rPr lang="ca-ES" sz="2400" dirty="0">
                    <a:solidFill>
                      <a:sysClr val="windowText" lastClr="000000"/>
                    </a:solidFill>
                  </a:rPr>
                  <a:t>Si una </a:t>
                </a:r>
                <a:r>
                  <a:rPr lang="ca-ES" sz="2400" dirty="0" err="1">
                    <a:solidFill>
                      <a:sysClr val="windowText" lastClr="000000"/>
                    </a:solidFill>
                  </a:rPr>
                  <a:t>matriz</a:t>
                </a:r>
                <a:r>
                  <a:rPr lang="ca-ES" sz="2400" dirty="0">
                    <a:solidFill>
                      <a:sysClr val="windowText" lastClr="000000"/>
                    </a:solidFill>
                  </a:rPr>
                  <a:t> </a:t>
                </a:r>
                <a:r>
                  <a:rPr lang="ca-ES" sz="2400" dirty="0" err="1">
                    <a:solidFill>
                      <a:sysClr val="windowText" lastClr="000000"/>
                    </a:solidFill>
                  </a:rPr>
                  <a:t>está</a:t>
                </a:r>
                <a:r>
                  <a:rPr lang="ca-ES" sz="2400" dirty="0">
                    <a:solidFill>
                      <a:sysClr val="windowText" lastClr="000000"/>
                    </a:solidFill>
                  </a:rPr>
                  <a:t> en forma </a:t>
                </a:r>
                <a:r>
                  <a:rPr lang="ca-ES" sz="2400" u="sng" dirty="0">
                    <a:solidFill>
                      <a:sysClr val="windowText" lastClr="000000"/>
                    </a:solidFill>
                  </a:rPr>
                  <a:t>escalonada por </a:t>
                </a:r>
                <a:r>
                  <a:rPr lang="ca-ES" sz="2400" u="sng" dirty="0" err="1">
                    <a:solidFill>
                      <a:sysClr val="windowText" lastClr="000000"/>
                    </a:solidFill>
                  </a:rPr>
                  <a:t>filas</a:t>
                </a:r>
                <a:r>
                  <a:rPr lang="ca-ES" sz="2400" dirty="0">
                    <a:solidFill>
                      <a:sysClr val="windowText" lastClr="000000"/>
                    </a:solidFill>
                  </a:rPr>
                  <a:t> </a:t>
                </a:r>
                <a:r>
                  <a:rPr lang="ca-ES" sz="2400" dirty="0" err="1">
                    <a:solidFill>
                      <a:sysClr val="windowText" lastClr="000000"/>
                    </a:solidFill>
                  </a:rPr>
                  <a:t>entonces</a:t>
                </a:r>
                <a:r>
                  <a:rPr lang="ca-ES" sz="2400" dirty="0">
                    <a:solidFill>
                      <a:sysClr val="windowText" lastClr="000000"/>
                    </a:solidFill>
                  </a:rPr>
                  <a:t> </a:t>
                </a:r>
                <a:r>
                  <a:rPr lang="ca-ES" sz="2400" dirty="0" err="1">
                    <a:solidFill>
                      <a:sysClr val="windowText" lastClr="000000"/>
                    </a:solidFill>
                  </a:rPr>
                  <a:t>su</a:t>
                </a:r>
                <a:r>
                  <a:rPr lang="ca-ES" sz="2400" dirty="0">
                    <a:solidFill>
                      <a:sysClr val="windowText" lastClr="000000"/>
                    </a:solidFill>
                  </a:rPr>
                  <a:t> </a:t>
                </a:r>
                <a:r>
                  <a:rPr lang="ca-ES" sz="2400" b="1" dirty="0" err="1">
                    <a:solidFill>
                      <a:sysClr val="windowText" lastClr="000000"/>
                    </a:solidFill>
                  </a:rPr>
                  <a:t>rango</a:t>
                </a:r>
                <a:r>
                  <a:rPr lang="ca-ES" sz="2400" dirty="0">
                    <a:solidFill>
                      <a:sysClr val="windowText" lastClr="000000"/>
                    </a:solidFill>
                  </a:rPr>
                  <a:t> es el </a:t>
                </a:r>
                <a:r>
                  <a:rPr lang="ca-ES" sz="2400" b="1" dirty="0">
                    <a:solidFill>
                      <a:sysClr val="windowText" lastClr="000000"/>
                    </a:solidFill>
                  </a:rPr>
                  <a:t>número de </a:t>
                </a:r>
                <a:r>
                  <a:rPr lang="ca-ES" sz="2400" b="1" dirty="0" err="1">
                    <a:solidFill>
                      <a:sysClr val="windowText" lastClr="000000"/>
                    </a:solidFill>
                  </a:rPr>
                  <a:t>filas</a:t>
                </a:r>
                <a:r>
                  <a:rPr lang="ca-ES" sz="2400" b="1" dirty="0">
                    <a:solidFill>
                      <a:sysClr val="windowText" lastClr="000000"/>
                    </a:solidFill>
                  </a:rPr>
                  <a:t> </a:t>
                </a:r>
                <a:r>
                  <a:rPr lang="ca-ES" sz="2400" b="1" dirty="0" err="1">
                    <a:solidFill>
                      <a:sysClr val="windowText" lastClr="000000"/>
                    </a:solidFill>
                  </a:rPr>
                  <a:t>diferentes</a:t>
                </a:r>
                <a:r>
                  <a:rPr lang="ca-ES" sz="2400" b="1" dirty="0">
                    <a:solidFill>
                      <a:sysClr val="windowText" lastClr="000000"/>
                    </a:solidFill>
                  </a:rPr>
                  <a:t> de cero</a:t>
                </a:r>
                <a:r>
                  <a:rPr lang="ca-ES" sz="2400" dirty="0">
                    <a:solidFill>
                      <a:sysClr val="windowText" lastClr="000000"/>
                    </a:solidFill>
                  </a:rPr>
                  <a:t> y se representa por </a:t>
                </a:r>
                <a14:m>
                  <m:oMath xmlns:m="http://schemas.openxmlformats.org/officeDocument/2006/math">
                    <m:r>
                      <a:rPr lang="ca-ES" sz="2400" b="1" i="1">
                        <a:solidFill>
                          <a:sysClr val="windowText" lastClr="000000"/>
                        </a:solidFill>
                        <a:latin typeface="Cambria Math" panose="02040503050406030204" pitchFamily="18" charset="0"/>
                      </a:rPr>
                      <m:t>𝒓𝒂𝒏</m:t>
                    </m:r>
                    <m:r>
                      <a:rPr lang="ca-ES" sz="2400" b="1" i="1" smtClean="0">
                        <a:solidFill>
                          <a:sysClr val="windowText" lastClr="000000"/>
                        </a:solidFill>
                        <a:latin typeface="Cambria Math" panose="02040503050406030204" pitchFamily="18" charset="0"/>
                      </a:rPr>
                      <m:t>𝒈</m:t>
                    </m:r>
                    <m:d>
                      <m:dPr>
                        <m:ctrlPr>
                          <a:rPr lang="ca-ES" sz="2400" b="1" i="1">
                            <a:solidFill>
                              <a:sysClr val="windowText" lastClr="000000"/>
                            </a:solidFill>
                            <a:latin typeface="Cambria Math" panose="02040503050406030204" pitchFamily="18" charset="0"/>
                          </a:rPr>
                        </m:ctrlPr>
                      </m:dPr>
                      <m:e>
                        <m:r>
                          <a:rPr lang="ca-ES" sz="2400" b="1" i="1">
                            <a:solidFill>
                              <a:sysClr val="windowText" lastClr="000000"/>
                            </a:solidFill>
                            <a:latin typeface="Cambria Math" panose="02040503050406030204" pitchFamily="18" charset="0"/>
                          </a:rPr>
                          <m:t>𝑨</m:t>
                        </m:r>
                      </m:e>
                    </m:d>
                  </m:oMath>
                </a14:m>
                <a:r>
                  <a:rPr lang="ca-ES" sz="2400" dirty="0">
                    <a:solidFill>
                      <a:sysClr val="windowText" lastClr="000000"/>
                    </a:solidFill>
                  </a:rPr>
                  <a:t>.</a:t>
                </a:r>
              </a:p>
            </p:txBody>
          </p:sp>
        </mc:Choice>
        <mc:Fallback xmlns="">
          <p:sp>
            <p:nvSpPr>
              <p:cNvPr id="22" name="Retângulo 21">
                <a:extLst>
                  <a:ext uri="{FF2B5EF4-FFF2-40B4-BE49-F238E27FC236}">
                    <a16:creationId xmlns:a16="http://schemas.microsoft.com/office/drawing/2014/main" id="{A17D4582-E3DB-496C-A0DC-177194CD694C}"/>
                  </a:ext>
                </a:extLst>
              </p:cNvPr>
              <p:cNvSpPr>
                <a:spLocks noRot="1" noChangeAspect="1" noMove="1" noResize="1" noEditPoints="1" noAdjustHandles="1" noChangeArrowheads="1" noChangeShapeType="1" noTextEdit="1"/>
              </p:cNvSpPr>
              <p:nvPr/>
            </p:nvSpPr>
            <p:spPr>
              <a:xfrm>
                <a:off x="2269885" y="867579"/>
                <a:ext cx="9455397" cy="830997"/>
              </a:xfrm>
              <a:prstGeom prst="rect">
                <a:avLst/>
              </a:prstGeom>
              <a:blipFill>
                <a:blip r:embed="rId8"/>
                <a:stretch>
                  <a:fillRect l="-967" t="-5839" r="-1032" b="-15328"/>
                </a:stretch>
              </a:blipFill>
            </p:spPr>
            <p:txBody>
              <a:bodyPr/>
              <a:lstStyle/>
              <a:p>
                <a:r>
                  <a:rPr lang="ca-ES">
                    <a:noFill/>
                  </a:rPr>
                  <a:t> </a:t>
                </a:r>
              </a:p>
            </p:txBody>
          </p:sp>
        </mc:Fallback>
      </mc:AlternateContent>
      <p:pic>
        <p:nvPicPr>
          <p:cNvPr id="33" name="Imagem 32">
            <a:extLst>
              <a:ext uri="{FF2B5EF4-FFF2-40B4-BE49-F238E27FC236}">
                <a16:creationId xmlns:a16="http://schemas.microsoft.com/office/drawing/2014/main" id="{AA034AC1-9D82-4D56-A7E9-46D670EE83CE}"/>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65189" b="2994"/>
          <a:stretch/>
        </p:blipFill>
        <p:spPr>
          <a:xfrm>
            <a:off x="11668575" y="6441362"/>
            <a:ext cx="523425" cy="416638"/>
          </a:xfrm>
          <a:prstGeom prst="rect">
            <a:avLst/>
          </a:prstGeom>
        </p:spPr>
      </p:pic>
      <p:sp>
        <p:nvSpPr>
          <p:cNvPr id="41" name="Retângulo 40">
            <a:extLst>
              <a:ext uri="{FF2B5EF4-FFF2-40B4-BE49-F238E27FC236}">
                <a16:creationId xmlns:a16="http://schemas.microsoft.com/office/drawing/2014/main" id="{29D0202F-AF8C-4402-B899-12AA5A8EA675}"/>
              </a:ext>
            </a:extLst>
          </p:cNvPr>
          <p:cNvSpPr/>
          <p:nvPr/>
        </p:nvSpPr>
        <p:spPr>
          <a:xfrm>
            <a:off x="2066293" y="2118906"/>
            <a:ext cx="9874909" cy="3015802"/>
          </a:xfrm>
          <a:prstGeom prst="rect">
            <a:avLst/>
          </a:prstGeom>
          <a:solidFill>
            <a:schemeClr val="accent6">
              <a:lumMod val="20000"/>
              <a:lumOff val="80000"/>
            </a:schemeClr>
          </a:solidFill>
          <a:ln>
            <a:solidFill>
              <a:srgbClr val="F25E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mc:AlternateContent xmlns:mc="http://schemas.openxmlformats.org/markup-compatibility/2006" xmlns:a14="http://schemas.microsoft.com/office/drawing/2010/main">
        <mc:Choice Requires="a14">
          <p:sp>
            <p:nvSpPr>
              <p:cNvPr id="42" name="Retângulo 41">
                <a:extLst>
                  <a:ext uri="{FF2B5EF4-FFF2-40B4-BE49-F238E27FC236}">
                    <a16:creationId xmlns:a16="http://schemas.microsoft.com/office/drawing/2014/main" id="{A3CB304B-8A80-4A05-98E5-9455B45F954A}"/>
                  </a:ext>
                </a:extLst>
              </p:cNvPr>
              <p:cNvSpPr/>
              <p:nvPr/>
            </p:nvSpPr>
            <p:spPr>
              <a:xfrm>
                <a:off x="2211616" y="2647658"/>
                <a:ext cx="9455396" cy="707886"/>
              </a:xfrm>
              <a:prstGeom prst="rect">
                <a:avLst/>
              </a:prstGeom>
            </p:spPr>
            <p:txBody>
              <a:bodyPr wrap="square">
                <a:spAutoFit/>
              </a:bodyPr>
              <a:lstStyle/>
              <a:p>
                <a:pPr marL="342900" indent="-342900" algn="just">
                  <a:spcAft>
                    <a:spcPts val="1200"/>
                  </a:spcAft>
                  <a:buClr>
                    <a:srgbClr val="F25E4F"/>
                  </a:buClr>
                  <a:buSzPct val="100000"/>
                  <a:buFont typeface="Arial" panose="020B0604020202020204" pitchFamily="34" charset="0"/>
                  <a:buChar char="•"/>
                </a:pPr>
                <a:r>
                  <a:rPr lang="ca-ES" sz="2000" dirty="0">
                    <a:solidFill>
                      <a:sysClr val="windowText" lastClr="000000"/>
                    </a:solidFill>
                  </a:rPr>
                  <a:t>La </a:t>
                </a:r>
                <a:r>
                  <a:rPr lang="ca-ES" sz="2000" dirty="0" err="1">
                    <a:solidFill>
                      <a:sysClr val="windowText" lastClr="000000"/>
                    </a:solidFill>
                  </a:rPr>
                  <a:t>definición</a:t>
                </a:r>
                <a:r>
                  <a:rPr lang="ca-ES" sz="2000" dirty="0">
                    <a:solidFill>
                      <a:sysClr val="windowText" lastClr="000000"/>
                    </a:solidFill>
                  </a:rPr>
                  <a:t> formal de </a:t>
                </a:r>
                <a:r>
                  <a:rPr lang="ca-ES" sz="2000" dirty="0" err="1">
                    <a:solidFill>
                      <a:sysClr val="windowText" lastClr="000000"/>
                    </a:solidFill>
                  </a:rPr>
                  <a:t>rango</a:t>
                </a:r>
                <a:r>
                  <a:rPr lang="ca-ES" sz="2000" dirty="0">
                    <a:solidFill>
                      <a:sysClr val="windowText" lastClr="000000"/>
                    </a:solidFill>
                  </a:rPr>
                  <a:t> es: El </a:t>
                </a:r>
                <a:r>
                  <a:rPr lang="ca-ES" sz="2000" b="1" dirty="0" err="1">
                    <a:solidFill>
                      <a:sysClr val="windowText" lastClr="000000"/>
                    </a:solidFill>
                  </a:rPr>
                  <a:t>rango</a:t>
                </a:r>
                <a:r>
                  <a:rPr lang="ca-ES" sz="2000" b="1" dirty="0">
                    <a:solidFill>
                      <a:sysClr val="windowText" lastClr="000000"/>
                    </a:solidFill>
                  </a:rPr>
                  <a:t> de una </a:t>
                </a:r>
                <a:r>
                  <a:rPr lang="ca-ES" sz="2000" b="1" dirty="0" err="1">
                    <a:solidFill>
                      <a:sysClr val="windowText" lastClr="000000"/>
                    </a:solidFill>
                  </a:rPr>
                  <a:t>Matriz</a:t>
                </a:r>
                <a:r>
                  <a:rPr lang="ca-ES" sz="2000" b="1" dirty="0">
                    <a:solidFill>
                      <a:sysClr val="windowText" lastClr="000000"/>
                    </a:solidFill>
                  </a:rPr>
                  <a:t> </a:t>
                </a:r>
                <a14:m>
                  <m:oMath xmlns:m="http://schemas.openxmlformats.org/officeDocument/2006/math">
                    <m:r>
                      <a:rPr lang="ca-ES" sz="2000" b="1" i="1" smtClean="0">
                        <a:solidFill>
                          <a:sysClr val="windowText" lastClr="000000"/>
                        </a:solidFill>
                        <a:latin typeface="Cambria Math" panose="02040503050406030204" pitchFamily="18" charset="0"/>
                      </a:rPr>
                      <m:t>𝑨</m:t>
                    </m:r>
                  </m:oMath>
                </a14:m>
                <a:r>
                  <a:rPr lang="ca-ES" sz="2000" b="1" dirty="0">
                    <a:solidFill>
                      <a:sysClr val="windowText" lastClr="000000"/>
                    </a:solidFill>
                  </a:rPr>
                  <a:t> es</a:t>
                </a:r>
                <a:r>
                  <a:rPr lang="ca-ES" sz="2000" dirty="0">
                    <a:solidFill>
                      <a:sysClr val="windowText" lastClr="000000"/>
                    </a:solidFill>
                  </a:rPr>
                  <a:t> </a:t>
                </a:r>
                <a:r>
                  <a:rPr lang="ca-ES" sz="2000" b="1" dirty="0">
                    <a:solidFill>
                      <a:sysClr val="windowText" lastClr="000000"/>
                    </a:solidFill>
                  </a:rPr>
                  <a:t>el número de </a:t>
                </a:r>
                <a:r>
                  <a:rPr lang="ca-ES" sz="2000" b="1" dirty="0" err="1">
                    <a:solidFill>
                      <a:sysClr val="windowText" lastClr="000000"/>
                    </a:solidFill>
                  </a:rPr>
                  <a:t>filas</a:t>
                </a:r>
                <a:r>
                  <a:rPr lang="ca-ES" sz="2000" b="1" dirty="0">
                    <a:solidFill>
                      <a:sysClr val="windowText" lastClr="000000"/>
                    </a:solidFill>
                  </a:rPr>
                  <a:t> o </a:t>
                </a:r>
                <a:r>
                  <a:rPr lang="ca-ES" sz="2000" b="1" dirty="0" err="1">
                    <a:solidFill>
                      <a:sysClr val="windowText" lastClr="000000"/>
                    </a:solidFill>
                  </a:rPr>
                  <a:t>columnas</a:t>
                </a:r>
                <a:r>
                  <a:rPr lang="ca-ES" sz="2000" b="1" dirty="0">
                    <a:solidFill>
                      <a:sysClr val="windowText" lastClr="000000"/>
                    </a:solidFill>
                  </a:rPr>
                  <a:t> </a:t>
                </a:r>
                <a:r>
                  <a:rPr lang="ca-ES" sz="2000" b="1" dirty="0" err="1">
                    <a:solidFill>
                      <a:sysClr val="windowText" lastClr="000000"/>
                    </a:solidFill>
                  </a:rPr>
                  <a:t>linealmente</a:t>
                </a:r>
                <a:r>
                  <a:rPr lang="ca-ES" sz="2000" b="1" dirty="0">
                    <a:solidFill>
                      <a:sysClr val="windowText" lastClr="000000"/>
                    </a:solidFill>
                  </a:rPr>
                  <a:t> </a:t>
                </a:r>
                <a:r>
                  <a:rPr lang="ca-ES" sz="2000" b="1" dirty="0" err="1">
                    <a:solidFill>
                      <a:sysClr val="windowText" lastClr="000000"/>
                    </a:solidFill>
                  </a:rPr>
                  <a:t>independientes</a:t>
                </a:r>
                <a:r>
                  <a:rPr lang="ca-ES" sz="2000" dirty="0">
                    <a:solidFill>
                      <a:sysClr val="windowText" lastClr="000000"/>
                    </a:solidFill>
                  </a:rPr>
                  <a:t>.</a:t>
                </a:r>
              </a:p>
            </p:txBody>
          </p:sp>
        </mc:Choice>
        <mc:Fallback xmlns="">
          <p:sp>
            <p:nvSpPr>
              <p:cNvPr id="42" name="Retângulo 41">
                <a:extLst>
                  <a:ext uri="{FF2B5EF4-FFF2-40B4-BE49-F238E27FC236}">
                    <a16:creationId xmlns:a16="http://schemas.microsoft.com/office/drawing/2014/main" id="{A3CB304B-8A80-4A05-98E5-9455B45F954A}"/>
                  </a:ext>
                </a:extLst>
              </p:cNvPr>
              <p:cNvSpPr>
                <a:spLocks noRot="1" noChangeAspect="1" noMove="1" noResize="1" noEditPoints="1" noAdjustHandles="1" noChangeArrowheads="1" noChangeShapeType="1" noTextEdit="1"/>
              </p:cNvSpPr>
              <p:nvPr/>
            </p:nvSpPr>
            <p:spPr>
              <a:xfrm>
                <a:off x="2211616" y="2647658"/>
                <a:ext cx="9455396" cy="707886"/>
              </a:xfrm>
              <a:prstGeom prst="rect">
                <a:avLst/>
              </a:prstGeom>
              <a:blipFill>
                <a:blip r:embed="rId10"/>
                <a:stretch>
                  <a:fillRect l="-580" t="-4310" r="-645" b="-14655"/>
                </a:stretch>
              </a:blipFill>
            </p:spPr>
            <p:txBody>
              <a:bodyPr/>
              <a:lstStyle/>
              <a:p>
                <a:r>
                  <a:rPr lang="ca-ES">
                    <a:noFill/>
                  </a:rPr>
                  <a:t> </a:t>
                </a:r>
              </a:p>
            </p:txBody>
          </p:sp>
        </mc:Fallback>
      </mc:AlternateContent>
      <p:sp>
        <p:nvSpPr>
          <p:cNvPr id="43" name="Retângulo 42">
            <a:extLst>
              <a:ext uri="{FF2B5EF4-FFF2-40B4-BE49-F238E27FC236}">
                <a16:creationId xmlns:a16="http://schemas.microsoft.com/office/drawing/2014/main" id="{2E5A9CD3-27B5-4BFC-ADA3-7CAAFBB7F490}"/>
              </a:ext>
            </a:extLst>
          </p:cNvPr>
          <p:cNvSpPr/>
          <p:nvPr/>
        </p:nvSpPr>
        <p:spPr>
          <a:xfrm>
            <a:off x="2213178" y="2280120"/>
            <a:ext cx="9455397" cy="400110"/>
          </a:xfrm>
          <a:prstGeom prst="rect">
            <a:avLst/>
          </a:prstGeom>
        </p:spPr>
        <p:txBody>
          <a:bodyPr wrap="square">
            <a:spAutoFit/>
          </a:bodyPr>
          <a:lstStyle/>
          <a:p>
            <a:pPr algn="just">
              <a:spcAft>
                <a:spcPts val="1200"/>
              </a:spcAft>
              <a:buClr>
                <a:srgbClr val="F25E4F"/>
              </a:buClr>
              <a:buSzPct val="120000"/>
            </a:pPr>
            <a:r>
              <a:rPr lang="ca-ES" sz="2000" b="1" dirty="0" err="1">
                <a:solidFill>
                  <a:srgbClr val="F25E4F"/>
                </a:solidFill>
              </a:rPr>
              <a:t>Observe</a:t>
            </a:r>
            <a:r>
              <a:rPr lang="ca-ES" sz="2000" b="1" dirty="0">
                <a:solidFill>
                  <a:srgbClr val="F25E4F"/>
                </a:solidFill>
              </a:rPr>
              <a:t> que:</a:t>
            </a:r>
            <a:endParaRPr lang="ca-ES" sz="2400" dirty="0">
              <a:solidFill>
                <a:sysClr val="windowText" lastClr="000000"/>
              </a:solidFill>
            </a:endParaRPr>
          </a:p>
        </p:txBody>
      </p:sp>
      <p:sp>
        <p:nvSpPr>
          <p:cNvPr id="44" name="Retângulo 43">
            <a:extLst>
              <a:ext uri="{FF2B5EF4-FFF2-40B4-BE49-F238E27FC236}">
                <a16:creationId xmlns:a16="http://schemas.microsoft.com/office/drawing/2014/main" id="{5B9215EC-849D-4FCF-B1E3-8F19C3FA2818}"/>
              </a:ext>
            </a:extLst>
          </p:cNvPr>
          <p:cNvSpPr/>
          <p:nvPr/>
        </p:nvSpPr>
        <p:spPr>
          <a:xfrm>
            <a:off x="2562330" y="3280463"/>
            <a:ext cx="9104683" cy="1015663"/>
          </a:xfrm>
          <a:prstGeom prst="rect">
            <a:avLst/>
          </a:prstGeom>
        </p:spPr>
        <p:txBody>
          <a:bodyPr wrap="square">
            <a:spAutoFit/>
          </a:bodyPr>
          <a:lstStyle/>
          <a:p>
            <a:pPr algn="just">
              <a:spcAft>
                <a:spcPts val="1200"/>
              </a:spcAft>
            </a:pPr>
            <a:r>
              <a:rPr lang="es-ES" sz="2000" dirty="0">
                <a:solidFill>
                  <a:sysClr val="windowText" lastClr="000000"/>
                </a:solidFill>
              </a:rPr>
              <a:t>Sin embargo, dada que esta definición va más allá del alcance de estas lecciones, la presentada anteriormente es su "versión práctica" equivalente, es decir, la que se utiliza habitualmente con fines prácticos.</a:t>
            </a:r>
            <a:endParaRPr lang="ca-ES" sz="2000" dirty="0">
              <a:solidFill>
                <a:sysClr val="windowText" lastClr="000000"/>
              </a:solidFill>
            </a:endParaRPr>
          </a:p>
        </p:txBody>
      </p:sp>
      <p:sp>
        <p:nvSpPr>
          <p:cNvPr id="45" name="Retângulo 44">
            <a:extLst>
              <a:ext uri="{FF2B5EF4-FFF2-40B4-BE49-F238E27FC236}">
                <a16:creationId xmlns:a16="http://schemas.microsoft.com/office/drawing/2014/main" id="{E23BD914-11D9-4DDE-9DDC-4A7367E9D4F8}"/>
              </a:ext>
            </a:extLst>
          </p:cNvPr>
          <p:cNvSpPr/>
          <p:nvPr/>
        </p:nvSpPr>
        <p:spPr>
          <a:xfrm>
            <a:off x="2211616" y="4258381"/>
            <a:ext cx="9455395" cy="707886"/>
          </a:xfrm>
          <a:prstGeom prst="rect">
            <a:avLst/>
          </a:prstGeom>
        </p:spPr>
        <p:txBody>
          <a:bodyPr wrap="square">
            <a:spAutoFit/>
          </a:bodyPr>
          <a:lstStyle/>
          <a:p>
            <a:pPr marL="342900" indent="-342900" algn="just">
              <a:spcAft>
                <a:spcPts val="1200"/>
              </a:spcAft>
              <a:buClr>
                <a:srgbClr val="F25E4F"/>
              </a:buClr>
              <a:buFont typeface="Arial" panose="020B0604020202020204" pitchFamily="34" charset="0"/>
              <a:buChar char="•"/>
            </a:pPr>
            <a:r>
              <a:rPr lang="es-ES" sz="2000" dirty="0">
                <a:solidFill>
                  <a:sysClr val="windowText" lastClr="000000"/>
                </a:solidFill>
              </a:rPr>
              <a:t>Hay otros resultados equivalentes que conducen a definiciones "equivalentes" de rango de una matriz como, por ejemplo, </a:t>
            </a:r>
            <a:r>
              <a:rPr lang="es-ES" sz="2000" u="sng" dirty="0">
                <a:solidFill>
                  <a:sysClr val="windowText" lastClr="000000"/>
                </a:solidFill>
              </a:rPr>
              <a:t>la dimensión del espacio de las matrices fila</a:t>
            </a:r>
            <a:r>
              <a:rPr lang="es-ES" sz="2000" dirty="0">
                <a:solidFill>
                  <a:sysClr val="windowText" lastClr="000000"/>
                </a:solidFill>
              </a:rPr>
              <a:t>.</a:t>
            </a:r>
            <a:endParaRPr lang="ca-ES" sz="2000" dirty="0">
              <a:solidFill>
                <a:sysClr val="windowText" lastClr="000000"/>
              </a:solidFill>
            </a:endParaRPr>
          </a:p>
        </p:txBody>
      </p:sp>
      <p:cxnSp>
        <p:nvCxnSpPr>
          <p:cNvPr id="3" name="Conexão reta 2">
            <a:extLst>
              <a:ext uri="{FF2B5EF4-FFF2-40B4-BE49-F238E27FC236}">
                <a16:creationId xmlns:a16="http://schemas.microsoft.com/office/drawing/2014/main" id="{A4834B5E-07FB-4B51-B53A-5FF755730028}"/>
              </a:ext>
            </a:extLst>
          </p:cNvPr>
          <p:cNvCxnSpPr>
            <a:cxnSpLocks/>
          </p:cNvCxnSpPr>
          <p:nvPr/>
        </p:nvCxnSpPr>
        <p:spPr>
          <a:xfrm>
            <a:off x="6189785" y="2964264"/>
            <a:ext cx="54060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Conexão reta 48">
            <a:extLst>
              <a:ext uri="{FF2B5EF4-FFF2-40B4-BE49-F238E27FC236}">
                <a16:creationId xmlns:a16="http://schemas.microsoft.com/office/drawing/2014/main" id="{DC01EC49-FEF7-42C4-8751-3C1A08636111}"/>
              </a:ext>
            </a:extLst>
          </p:cNvPr>
          <p:cNvCxnSpPr>
            <a:cxnSpLocks/>
          </p:cNvCxnSpPr>
          <p:nvPr/>
        </p:nvCxnSpPr>
        <p:spPr>
          <a:xfrm>
            <a:off x="2634343" y="3277437"/>
            <a:ext cx="4051270" cy="30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Retângulo: Cantos Arredondados 54">
            <a:extLst>
              <a:ext uri="{FF2B5EF4-FFF2-40B4-BE49-F238E27FC236}">
                <a16:creationId xmlns:a16="http://schemas.microsoft.com/office/drawing/2014/main" id="{02C14300-BF0D-4BAA-B030-6EBB6799E3C5}"/>
              </a:ext>
            </a:extLst>
          </p:cNvPr>
          <p:cNvSpPr/>
          <p:nvPr/>
        </p:nvSpPr>
        <p:spPr>
          <a:xfrm>
            <a:off x="2105783" y="5310000"/>
            <a:ext cx="9835419" cy="1497030"/>
          </a:xfrm>
          <a:prstGeom prst="roundRect">
            <a:avLst>
              <a:gd name="adj" fmla="val 7242"/>
            </a:avLst>
          </a:prstGeom>
          <a:solidFill>
            <a:schemeClr val="bg1"/>
          </a:solidFill>
          <a:ln>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56" name="Retângulo 55">
            <a:extLst>
              <a:ext uri="{FF2B5EF4-FFF2-40B4-BE49-F238E27FC236}">
                <a16:creationId xmlns:a16="http://schemas.microsoft.com/office/drawing/2014/main" id="{38185E0D-F13B-434B-AB89-97907E0B28D3}"/>
              </a:ext>
            </a:extLst>
          </p:cNvPr>
          <p:cNvSpPr/>
          <p:nvPr/>
        </p:nvSpPr>
        <p:spPr>
          <a:xfrm>
            <a:off x="2249578" y="5329404"/>
            <a:ext cx="1348446" cy="461665"/>
          </a:xfrm>
          <a:prstGeom prst="rect">
            <a:avLst/>
          </a:prstGeom>
        </p:spPr>
        <p:txBody>
          <a:bodyPr wrap="none">
            <a:spAutoFit/>
          </a:bodyPr>
          <a:lstStyle/>
          <a:p>
            <a:pPr algn="just"/>
            <a:r>
              <a:rPr lang="ca-ES" sz="2400" b="1" u="sng" dirty="0" err="1">
                <a:solidFill>
                  <a:srgbClr val="29A6FF"/>
                </a:solidFill>
              </a:rPr>
              <a:t>Ejemplos</a:t>
            </a:r>
            <a:endParaRPr lang="ca-ES" sz="2400" b="1" u="sng" dirty="0">
              <a:solidFill>
                <a:srgbClr val="29A6FF"/>
              </a:solidFill>
            </a:endParaRPr>
          </a:p>
        </p:txBody>
      </p:sp>
      <mc:AlternateContent xmlns:mc="http://schemas.openxmlformats.org/markup-compatibility/2006" xmlns:a14="http://schemas.microsoft.com/office/drawing/2010/main">
        <mc:Choice Requires="a14">
          <p:sp>
            <p:nvSpPr>
              <p:cNvPr id="58" name="Retângulo 57">
                <a:extLst>
                  <a:ext uri="{FF2B5EF4-FFF2-40B4-BE49-F238E27FC236}">
                    <a16:creationId xmlns:a16="http://schemas.microsoft.com/office/drawing/2014/main" id="{223AD711-BC03-4E5A-8EA9-7C4F03D6A498}"/>
                  </a:ext>
                </a:extLst>
              </p:cNvPr>
              <p:cNvSpPr/>
              <p:nvPr/>
            </p:nvSpPr>
            <p:spPr>
              <a:xfrm>
                <a:off x="4907361" y="5686497"/>
                <a:ext cx="2217595"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a-ES" b="0" i="1" smtClean="0">
                          <a:solidFill>
                            <a:srgbClr val="0C2B8E"/>
                          </a:solidFill>
                          <a:latin typeface="Cambria Math" panose="02040503050406030204" pitchFamily="18" charset="0"/>
                        </a:rPr>
                        <m:t>𝐵</m:t>
                      </m:r>
                      <m:r>
                        <a:rPr lang="ca-ES" b="0" i="1" smtClean="0">
                          <a:solidFill>
                            <a:srgbClr val="0C2B8E"/>
                          </a:solidFill>
                          <a:latin typeface="Cambria Math" panose="02040503050406030204" pitchFamily="18" charset="0"/>
                        </a:rPr>
                        <m:t>=</m:t>
                      </m:r>
                      <m:d>
                        <m:dPr>
                          <m:ctrlPr>
                            <a:rPr lang="ca-ES" i="1" smtClean="0">
                              <a:solidFill>
                                <a:srgbClr val="0C2B8E"/>
                              </a:solidFill>
                              <a:latin typeface="Cambria Math" panose="02040503050406030204" pitchFamily="18" charset="0"/>
                            </a:rPr>
                          </m:ctrlPr>
                        </m:dPr>
                        <m:e>
                          <m:m>
                            <m:mPr>
                              <m:mcs>
                                <m:mc>
                                  <m:mcPr>
                                    <m:count m:val="2"/>
                                    <m:mcJc m:val="center"/>
                                  </m:mcPr>
                                </m:mc>
                              </m:mcs>
                              <m:ctrlPr>
                                <a:rPr lang="ca-ES" i="1">
                                  <a:solidFill>
                                    <a:srgbClr val="0C2B8E"/>
                                  </a:solidFill>
                                  <a:latin typeface="Cambria Math" panose="02040503050406030204" pitchFamily="18" charset="0"/>
                                </a:rPr>
                              </m:ctrlPr>
                            </m:mP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1</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
                        </m:e>
                      </m:d>
                    </m:oMath>
                  </m:oMathPara>
                </a14:m>
                <a:endParaRPr lang="ca-ES" dirty="0">
                  <a:solidFill>
                    <a:srgbClr val="0C2B8E"/>
                  </a:solidFill>
                </a:endParaRPr>
              </a:p>
            </p:txBody>
          </p:sp>
        </mc:Choice>
        <mc:Fallback xmlns="">
          <p:sp>
            <p:nvSpPr>
              <p:cNvPr id="58" name="Retângulo 57">
                <a:extLst>
                  <a:ext uri="{FF2B5EF4-FFF2-40B4-BE49-F238E27FC236}">
                    <a16:creationId xmlns:a16="http://schemas.microsoft.com/office/drawing/2014/main" id="{223AD711-BC03-4E5A-8EA9-7C4F03D6A498}"/>
                  </a:ext>
                </a:extLst>
              </p:cNvPr>
              <p:cNvSpPr>
                <a:spLocks noRot="1" noChangeAspect="1" noMove="1" noResize="1" noEditPoints="1" noAdjustHandles="1" noChangeArrowheads="1" noChangeShapeType="1" noTextEdit="1"/>
              </p:cNvSpPr>
              <p:nvPr/>
            </p:nvSpPr>
            <p:spPr>
              <a:xfrm>
                <a:off x="4907361" y="5686497"/>
                <a:ext cx="2217595" cy="1055995"/>
              </a:xfrm>
              <a:prstGeom prst="rect">
                <a:avLst/>
              </a:prstGeom>
              <a:blipFill>
                <a:blip r:embed="rId12"/>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59" name="Retângulo 58">
                <a:extLst>
                  <a:ext uri="{FF2B5EF4-FFF2-40B4-BE49-F238E27FC236}">
                    <a16:creationId xmlns:a16="http://schemas.microsoft.com/office/drawing/2014/main" id="{43EAF212-4747-4BF7-B8D9-3B16595C94E5}"/>
                  </a:ext>
                </a:extLst>
              </p:cNvPr>
              <p:cNvSpPr/>
              <p:nvPr/>
            </p:nvSpPr>
            <p:spPr>
              <a:xfrm>
                <a:off x="2395416" y="5837531"/>
                <a:ext cx="2532937"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a-ES" b="0" i="1" smtClean="0">
                          <a:solidFill>
                            <a:srgbClr val="0C2B8E"/>
                          </a:solidFill>
                          <a:latin typeface="Cambria Math" panose="02040503050406030204" pitchFamily="18" charset="0"/>
                        </a:rPr>
                        <m:t>𝐴</m:t>
                      </m:r>
                      <m:r>
                        <a:rPr lang="ca-ES" b="0" i="1" smtClean="0">
                          <a:solidFill>
                            <a:srgbClr val="0C2B8E"/>
                          </a:solidFill>
                          <a:latin typeface="Cambria Math" panose="02040503050406030204" pitchFamily="18" charset="0"/>
                        </a:rPr>
                        <m:t>=</m:t>
                      </m:r>
                      <m:d>
                        <m:dPr>
                          <m:ctrlPr>
                            <a:rPr lang="ca-ES" b="0" i="1" smtClean="0">
                              <a:solidFill>
                                <a:srgbClr val="0C2B8E"/>
                              </a:solidFill>
                              <a:latin typeface="Cambria Math" panose="02040503050406030204" pitchFamily="18" charset="0"/>
                            </a:rPr>
                          </m:ctrlPr>
                        </m:dPr>
                        <m:e>
                          <m:m>
                            <m:mPr>
                              <m:mcs>
                                <m:mc>
                                  <m:mcPr>
                                    <m:count m:val="3"/>
                                    <m:mcJc m:val="center"/>
                                  </m:mcPr>
                                </m:mc>
                              </m:mcs>
                              <m:ctrlPr>
                                <a:rPr lang="ca-ES" b="0" i="1" smtClean="0">
                                  <a:solidFill>
                                    <a:srgbClr val="0C2B8E"/>
                                  </a:solidFill>
                                  <a:latin typeface="Cambria Math" panose="02040503050406030204" pitchFamily="18" charset="0"/>
                                </a:rPr>
                              </m:ctrlPr>
                            </m:mPr>
                            <m:mr>
                              <m:e>
                                <m:m>
                                  <m:mPr>
                                    <m:mcs>
                                      <m:mc>
                                        <m:mcPr>
                                          <m:count m:val="2"/>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4</m:t>
                                      </m:r>
                                    </m:e>
                                    <m:e>
                                      <m:r>
                                        <a:rPr lang="ca-ES" b="0" i="1" smtClean="0">
                                          <a:solidFill>
                                            <a:srgbClr val="0C2B8E"/>
                                          </a:solidFill>
                                          <a:latin typeface="Cambria Math" panose="02040503050406030204" pitchFamily="18" charset="0"/>
                                        </a:rPr>
                                        <m:t>2</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b="0" i="1" smtClean="0">
                                        <a:solidFill>
                                          <a:srgbClr val="0C2B8E"/>
                                        </a:solidFill>
                                        <a:latin typeface="Cambria Math" panose="02040503050406030204" pitchFamily="18" charset="0"/>
                                      </a:rPr>
                                    </m:ctrlPr>
                                  </m:mP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e>
                                      <m:r>
                                        <a:rPr lang="ca-ES" b="0" i="1" smtClean="0">
                                          <a:solidFill>
                                            <a:srgbClr val="0C2B8E"/>
                                          </a:solidFill>
                                          <a:latin typeface="Cambria Math" panose="02040503050406030204" pitchFamily="18" charset="0"/>
                                        </a:rPr>
                                        <m:t>0</m:t>
                                      </m:r>
                                    </m:e>
                                  </m:mr>
                                  <m:mr>
                                    <m:e>
                                      <m: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1"/>
                                          <m:mcJc m:val="center"/>
                                        </m:mcPr>
                                      </m:mc>
                                    </m:mcs>
                                    <m:ctrlPr>
                                      <a:rPr lang="ca-ES" b="0" i="1" smtClean="0">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3</m:t>
                                      </m:r>
                                    </m:e>
                                  </m:mr>
                                  <m:mr>
                                    <m:e>
                                      <m:r>
                                        <a:rPr lang="ca-ES" b="0" i="1" smtClean="0">
                                          <a:solidFill>
                                            <a:srgbClr val="0C2B8E"/>
                                          </a:solidFill>
                                          <a:latin typeface="Cambria Math" panose="02040503050406030204" pitchFamily="18" charset="0"/>
                                        </a:rPr>
                                        <m:t>0</m:t>
                                      </m:r>
                                    </m:e>
                                  </m:mr>
                                </m:m>
                              </m:e>
                            </m:mr>
                          </m:m>
                        </m:e>
                      </m:d>
                    </m:oMath>
                  </m:oMathPara>
                </a14:m>
                <a:endParaRPr lang="ca-ES" dirty="0">
                  <a:solidFill>
                    <a:srgbClr val="0C2B8E"/>
                  </a:solidFill>
                </a:endParaRPr>
              </a:p>
            </p:txBody>
          </p:sp>
        </mc:Choice>
        <mc:Fallback xmlns="">
          <p:sp>
            <p:nvSpPr>
              <p:cNvPr id="59" name="Retângulo 58">
                <a:extLst>
                  <a:ext uri="{FF2B5EF4-FFF2-40B4-BE49-F238E27FC236}">
                    <a16:creationId xmlns:a16="http://schemas.microsoft.com/office/drawing/2014/main" id="{43EAF212-4747-4BF7-B8D9-3B16595C94E5}"/>
                  </a:ext>
                </a:extLst>
              </p:cNvPr>
              <p:cNvSpPr>
                <a:spLocks noRot="1" noChangeAspect="1" noMove="1" noResize="1" noEditPoints="1" noAdjustHandles="1" noChangeArrowheads="1" noChangeShapeType="1" noTextEdit="1"/>
              </p:cNvSpPr>
              <p:nvPr/>
            </p:nvSpPr>
            <p:spPr>
              <a:xfrm>
                <a:off x="2395416" y="5837531"/>
                <a:ext cx="2532937" cy="824906"/>
              </a:xfrm>
              <a:prstGeom prst="rect">
                <a:avLst/>
              </a:prstGeom>
              <a:blipFill>
                <a:blip r:embed="rId13"/>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60" name="Retângulo 59">
                <a:extLst>
                  <a:ext uri="{FF2B5EF4-FFF2-40B4-BE49-F238E27FC236}">
                    <a16:creationId xmlns:a16="http://schemas.microsoft.com/office/drawing/2014/main" id="{6415CDB0-3399-440C-ABA3-7DF862CF4A3E}"/>
                  </a:ext>
                </a:extLst>
              </p:cNvPr>
              <p:cNvSpPr/>
              <p:nvPr/>
            </p:nvSpPr>
            <p:spPr>
              <a:xfrm>
                <a:off x="7209995" y="5686497"/>
                <a:ext cx="2207078" cy="10559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a-ES" b="0" i="1" smtClean="0">
                          <a:solidFill>
                            <a:srgbClr val="0C2B8E"/>
                          </a:solidFill>
                          <a:latin typeface="Cambria Math" panose="02040503050406030204" pitchFamily="18" charset="0"/>
                        </a:rPr>
                        <m:t>𝐶</m:t>
                      </m:r>
                      <m:r>
                        <a:rPr lang="ca-ES" b="0" i="1" smtClean="0">
                          <a:solidFill>
                            <a:srgbClr val="0C2B8E"/>
                          </a:solidFill>
                          <a:latin typeface="Cambria Math" panose="02040503050406030204" pitchFamily="18" charset="0"/>
                        </a:rPr>
                        <m:t>=</m:t>
                      </m:r>
                      <m:d>
                        <m:dPr>
                          <m:ctrlPr>
                            <a:rPr lang="ca-ES" i="1" smtClean="0">
                              <a:solidFill>
                                <a:srgbClr val="0C2B8E"/>
                              </a:solidFill>
                              <a:latin typeface="Cambria Math" panose="02040503050406030204" pitchFamily="18" charset="0"/>
                            </a:rPr>
                          </m:ctrlPr>
                        </m:dPr>
                        <m:e>
                          <m:m>
                            <m:mPr>
                              <m:mcs>
                                <m:mc>
                                  <m:mcPr>
                                    <m:count m:val="2"/>
                                    <m:mcJc m:val="center"/>
                                  </m:mcPr>
                                </m:mc>
                              </m:mcs>
                              <m:ctrlPr>
                                <a:rPr lang="ca-ES" i="1">
                                  <a:solidFill>
                                    <a:srgbClr val="0C2B8E"/>
                                  </a:solidFill>
                                  <a:latin typeface="Cambria Math" panose="02040503050406030204" pitchFamily="18" charset="0"/>
                                </a:rPr>
                              </m:ctrlPr>
                            </m:mP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4</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1</m:t>
                                      </m:r>
                                    </m:e>
                                  </m:mr>
                                  <m:mr>
                                    <m:e>
                                      <m: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1</m:t>
                                      </m:r>
                                    </m:e>
                                    <m:e>
                                      <m:r>
                                        <a:rPr lang="ca-ES" b="0" i="1" smtClean="0">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1</m:t>
                                      </m:r>
                                    </m:e>
                                  </m:mr>
                                </m:m>
                              </m:e>
                            </m:mr>
                          </m:m>
                        </m:e>
                      </m:d>
                    </m:oMath>
                  </m:oMathPara>
                </a14:m>
                <a:endParaRPr lang="ca-ES" dirty="0"/>
              </a:p>
            </p:txBody>
          </p:sp>
        </mc:Choice>
        <mc:Fallback xmlns="">
          <p:sp>
            <p:nvSpPr>
              <p:cNvPr id="60" name="Retângulo 59">
                <a:extLst>
                  <a:ext uri="{FF2B5EF4-FFF2-40B4-BE49-F238E27FC236}">
                    <a16:creationId xmlns:a16="http://schemas.microsoft.com/office/drawing/2014/main" id="{6415CDB0-3399-440C-ABA3-7DF862CF4A3E}"/>
                  </a:ext>
                </a:extLst>
              </p:cNvPr>
              <p:cNvSpPr>
                <a:spLocks noRot="1" noChangeAspect="1" noMove="1" noResize="1" noEditPoints="1" noAdjustHandles="1" noChangeArrowheads="1" noChangeShapeType="1" noTextEdit="1"/>
              </p:cNvSpPr>
              <p:nvPr/>
            </p:nvSpPr>
            <p:spPr>
              <a:xfrm>
                <a:off x="7209995" y="5686497"/>
                <a:ext cx="2207078" cy="1055995"/>
              </a:xfrm>
              <a:prstGeom prst="rect">
                <a:avLst/>
              </a:prstGeom>
              <a:blipFill>
                <a:blip r:embed="rId14"/>
                <a:stretch>
                  <a:fillRect/>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61" name="Retângulo 60">
                <a:extLst>
                  <a:ext uri="{FF2B5EF4-FFF2-40B4-BE49-F238E27FC236}">
                    <a16:creationId xmlns:a16="http://schemas.microsoft.com/office/drawing/2014/main" id="{0395676D-E6F6-49E5-BFE0-8E6C469481B6}"/>
                  </a:ext>
                </a:extLst>
              </p:cNvPr>
              <p:cNvSpPr/>
              <p:nvPr/>
            </p:nvSpPr>
            <p:spPr>
              <a:xfrm>
                <a:off x="9440927" y="5654024"/>
                <a:ext cx="2226122" cy="10560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a-ES" b="0" i="1" smtClean="0">
                          <a:solidFill>
                            <a:srgbClr val="0C2B8E"/>
                          </a:solidFill>
                          <a:latin typeface="Cambria Math" panose="02040503050406030204" pitchFamily="18" charset="0"/>
                        </a:rPr>
                        <m:t>𝐷</m:t>
                      </m:r>
                      <m:r>
                        <a:rPr lang="ca-ES" b="0" i="1" smtClean="0">
                          <a:solidFill>
                            <a:srgbClr val="0C2B8E"/>
                          </a:solidFill>
                          <a:latin typeface="Cambria Math" panose="02040503050406030204" pitchFamily="18" charset="0"/>
                        </a:rPr>
                        <m:t>=</m:t>
                      </m:r>
                      <m:d>
                        <m:dPr>
                          <m:ctrlPr>
                            <a:rPr lang="ca-ES" i="1" smtClean="0">
                              <a:solidFill>
                                <a:srgbClr val="0C2B8E"/>
                              </a:solidFill>
                              <a:latin typeface="Cambria Math" panose="02040503050406030204" pitchFamily="18" charset="0"/>
                            </a:rPr>
                          </m:ctrlPr>
                        </m:dPr>
                        <m:e>
                          <m:m>
                            <m:mPr>
                              <m:mcs>
                                <m:mc>
                                  <m:mcPr>
                                    <m:count m:val="2"/>
                                    <m:mcJc m:val="center"/>
                                  </m:mcPr>
                                </m:mc>
                              </m:mcs>
                              <m:ctrlPr>
                                <a:rPr lang="ca-ES" i="1">
                                  <a:solidFill>
                                    <a:srgbClr val="0C2B8E"/>
                                  </a:solidFill>
                                  <a:latin typeface="Cambria Math" panose="02040503050406030204" pitchFamily="18" charset="0"/>
                                </a:rPr>
                              </m:ctrlPr>
                            </m:mP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3</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2</m:t>
                                      </m:r>
                                    </m:e>
                                    <m:e>
                                      <m:r>
                                        <a:rPr lang="ca-ES" i="1">
                                          <a:solidFill>
                                            <a:srgbClr val="0C2B8E"/>
                                          </a:solidFill>
                                          <a:latin typeface="Cambria Math" panose="02040503050406030204" pitchFamily="18" charset="0"/>
                                        </a:rPr>
                                        <m:t>1</m:t>
                                      </m:r>
                                    </m:e>
                                  </m:mr>
                                  <m:mr>
                                    <m:e>
                                      <m:r>
                                        <a:rPr lang="ca-ES" b="0" i="1" smtClean="0">
                                          <a:solidFill>
                                            <a:srgbClr val="0C2B8E"/>
                                          </a:solidFill>
                                          <a:latin typeface="Cambria Math" panose="02040503050406030204" pitchFamily="18" charset="0"/>
                                        </a:rPr>
                                        <m:t>5</m:t>
                                      </m:r>
                                    </m:e>
                                    <m:e>
                                      <m:r>
                                        <a:rPr lang="ca-ES" i="1">
                                          <a:solidFill>
                                            <a:srgbClr val="0C2B8E"/>
                                          </a:solidFill>
                                          <a:latin typeface="Cambria Math" panose="02040503050406030204" pitchFamily="18" charset="0"/>
                                        </a:rPr>
                                        <m:t>0</m:t>
                                      </m:r>
                                    </m:e>
                                  </m:mr>
                                </m:m>
                              </m:e>
                            </m:mr>
                            <m:mr>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i="1">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
                              </m:e>
                              <m:e>
                                <m:m>
                                  <m:mPr>
                                    <m:mcs>
                                      <m:mc>
                                        <m:mcPr>
                                          <m:count m:val="2"/>
                                          <m:mcJc m:val="center"/>
                                        </m:mcPr>
                                      </m:mc>
                                    </m:mcs>
                                    <m:ctrlPr>
                                      <a:rPr lang="ca-ES" i="1">
                                        <a:solidFill>
                                          <a:srgbClr val="0C2B8E"/>
                                        </a:solidFill>
                                        <a:latin typeface="Cambria Math" panose="02040503050406030204" pitchFamily="18" charset="0"/>
                                      </a:rPr>
                                    </m:ctrlPr>
                                  </m:mPr>
                                  <m:mr>
                                    <m:e>
                                      <m:r>
                                        <m:rPr>
                                          <m:brk m:alnAt="7"/>
                                        </m:rPr>
                                        <a:rPr lang="ca-ES" b="0" i="1" smtClean="0">
                                          <a:solidFill>
                                            <a:srgbClr val="0C2B8E"/>
                                          </a:solidFill>
                                          <a:latin typeface="Cambria Math" panose="02040503050406030204" pitchFamily="18" charset="0"/>
                                        </a:rPr>
                                        <m:t>0</m:t>
                                      </m:r>
                                    </m:e>
                                    <m:e>
                                      <m:r>
                                        <a:rPr lang="ca-ES" b="0" i="1" smtClean="0">
                                          <a:solidFill>
                                            <a:srgbClr val="0C2B8E"/>
                                          </a:solidFill>
                                          <a:latin typeface="Cambria Math" panose="02040503050406030204" pitchFamily="18" charset="0"/>
                                        </a:rPr>
                                        <m:t>0</m:t>
                                      </m:r>
                                    </m:e>
                                  </m:mr>
                                  <m:mr>
                                    <m:e>
                                      <m:r>
                                        <a:rPr lang="ca-ES" i="1" smtClean="0">
                                          <a:solidFill>
                                            <a:srgbClr val="0C2B8E"/>
                                          </a:solidFill>
                                          <a:latin typeface="Cambria Math" panose="02040503050406030204" pitchFamily="18" charset="0"/>
                                        </a:rPr>
                                        <m:t>0</m:t>
                                      </m:r>
                                    </m:e>
                                    <m:e>
                                      <m:r>
                                        <a:rPr lang="ca-ES" i="1">
                                          <a:solidFill>
                                            <a:srgbClr val="0C2B8E"/>
                                          </a:solidFill>
                                          <a:latin typeface="Cambria Math" panose="02040503050406030204" pitchFamily="18" charset="0"/>
                                        </a:rPr>
                                        <m:t>0</m:t>
                                      </m:r>
                                    </m:e>
                                  </m:mr>
                                </m:m>
                              </m:e>
                            </m:mr>
                          </m:m>
                        </m:e>
                      </m:d>
                    </m:oMath>
                  </m:oMathPara>
                </a14:m>
                <a:endParaRPr lang="ca-ES" dirty="0"/>
              </a:p>
            </p:txBody>
          </p:sp>
        </mc:Choice>
        <mc:Fallback xmlns="">
          <p:sp>
            <p:nvSpPr>
              <p:cNvPr id="61" name="Retângulo 60">
                <a:extLst>
                  <a:ext uri="{FF2B5EF4-FFF2-40B4-BE49-F238E27FC236}">
                    <a16:creationId xmlns:a16="http://schemas.microsoft.com/office/drawing/2014/main" id="{0395676D-E6F6-49E5-BFE0-8E6C469481B6}"/>
                  </a:ext>
                </a:extLst>
              </p:cNvPr>
              <p:cNvSpPr>
                <a:spLocks noRot="1" noChangeAspect="1" noMove="1" noResize="1" noEditPoints="1" noAdjustHandles="1" noChangeArrowheads="1" noChangeShapeType="1" noTextEdit="1"/>
              </p:cNvSpPr>
              <p:nvPr/>
            </p:nvSpPr>
            <p:spPr>
              <a:xfrm>
                <a:off x="9440927" y="5654024"/>
                <a:ext cx="2226122" cy="1056058"/>
              </a:xfrm>
              <a:prstGeom prst="rect">
                <a:avLst/>
              </a:prstGeom>
              <a:blipFill>
                <a:blip r:embed="rId15"/>
                <a:stretch>
                  <a:fillRect/>
                </a:stretch>
              </a:blipFill>
            </p:spPr>
            <p:txBody>
              <a:bodyPr/>
              <a:lstStyle/>
              <a:p>
                <a:r>
                  <a:rPr lang="ca-ES">
                    <a:noFill/>
                  </a:rPr>
                  <a:t> </a:t>
                </a:r>
              </a:p>
            </p:txBody>
          </p:sp>
        </mc:Fallback>
      </mc:AlternateContent>
      <p:sp>
        <p:nvSpPr>
          <p:cNvPr id="63" name="Retângulo 62">
            <a:extLst>
              <a:ext uri="{FF2B5EF4-FFF2-40B4-BE49-F238E27FC236}">
                <a16:creationId xmlns:a16="http://schemas.microsoft.com/office/drawing/2014/main" id="{7B48ED66-6917-4E4D-98A6-ABCEE8709BDE}"/>
              </a:ext>
            </a:extLst>
          </p:cNvPr>
          <p:cNvSpPr/>
          <p:nvPr/>
        </p:nvSpPr>
        <p:spPr>
          <a:xfrm>
            <a:off x="3587439" y="5392170"/>
            <a:ext cx="4671190" cy="369332"/>
          </a:xfrm>
          <a:prstGeom prst="rect">
            <a:avLst/>
          </a:prstGeom>
        </p:spPr>
        <p:txBody>
          <a:bodyPr wrap="square">
            <a:spAutoFit/>
          </a:bodyPr>
          <a:lstStyle/>
          <a:p>
            <a:pPr algn="just">
              <a:spcAft>
                <a:spcPts val="1200"/>
              </a:spcAft>
              <a:buClr>
                <a:srgbClr val="F25E4F"/>
              </a:buClr>
            </a:pPr>
            <a:r>
              <a:rPr lang="ca-ES" dirty="0" err="1">
                <a:solidFill>
                  <a:srgbClr val="0C2B8E"/>
                </a:solidFill>
              </a:rPr>
              <a:t>Haga</a:t>
            </a:r>
            <a:r>
              <a:rPr lang="ca-ES" dirty="0">
                <a:solidFill>
                  <a:srgbClr val="0C2B8E"/>
                </a:solidFill>
              </a:rPr>
              <a:t> clic sobre cada </a:t>
            </a:r>
            <a:r>
              <a:rPr lang="ca-ES" dirty="0" err="1">
                <a:solidFill>
                  <a:srgbClr val="0C2B8E"/>
                </a:solidFill>
              </a:rPr>
              <a:t>matriz</a:t>
            </a:r>
            <a:r>
              <a:rPr lang="ca-ES" dirty="0">
                <a:solidFill>
                  <a:srgbClr val="0C2B8E"/>
                </a:solidFill>
              </a:rPr>
              <a:t> para ver </a:t>
            </a:r>
            <a:r>
              <a:rPr lang="ca-ES" dirty="0" err="1">
                <a:solidFill>
                  <a:srgbClr val="0C2B8E"/>
                </a:solidFill>
              </a:rPr>
              <a:t>su</a:t>
            </a:r>
            <a:r>
              <a:rPr lang="ca-ES" dirty="0">
                <a:solidFill>
                  <a:srgbClr val="0C2B8E"/>
                </a:solidFill>
              </a:rPr>
              <a:t> </a:t>
            </a:r>
            <a:r>
              <a:rPr lang="ca-ES" dirty="0" err="1">
                <a:solidFill>
                  <a:srgbClr val="0C2B8E"/>
                </a:solidFill>
              </a:rPr>
              <a:t>rango</a:t>
            </a:r>
            <a:endParaRPr lang="ca-ES" dirty="0">
              <a:solidFill>
                <a:srgbClr val="0C2B8E"/>
              </a:solidFill>
            </a:endParaRPr>
          </a:p>
        </p:txBody>
      </p:sp>
      <mc:AlternateContent xmlns:mc="http://schemas.openxmlformats.org/markup-compatibility/2006" xmlns:a14="http://schemas.microsoft.com/office/drawing/2010/main">
        <mc:Choice Requires="a14">
          <p:sp>
            <p:nvSpPr>
              <p:cNvPr id="12" name="Retângulo 11">
                <a:extLst>
                  <a:ext uri="{FF2B5EF4-FFF2-40B4-BE49-F238E27FC236}">
                    <a16:creationId xmlns:a16="http://schemas.microsoft.com/office/drawing/2014/main" id="{C2CEC997-89EC-47C0-899D-D576BEC9EC33}"/>
                  </a:ext>
                </a:extLst>
              </p:cNvPr>
              <p:cNvSpPr/>
              <p:nvPr/>
            </p:nvSpPr>
            <p:spPr>
              <a:xfrm>
                <a:off x="10045756" y="5350690"/>
                <a:ext cx="1550746" cy="369332"/>
              </a:xfrm>
              <a:prstGeom prst="rect">
                <a:avLst/>
              </a:prstGeom>
              <a:solidFill>
                <a:srgbClr val="29A6FF"/>
              </a:solidFill>
            </p:spPr>
            <p:txBody>
              <a:bodyPr wrap="none">
                <a:spAutoFit/>
              </a:bodyPr>
              <a:lstStyle/>
              <a:p>
                <a:pPr/>
                <a14:m>
                  <m:oMathPara xmlns:m="http://schemas.openxmlformats.org/officeDocument/2006/math">
                    <m:oMathParaPr>
                      <m:jc m:val="centerGroup"/>
                    </m:oMathParaPr>
                    <m:oMath xmlns:m="http://schemas.openxmlformats.org/officeDocument/2006/math">
                      <m:r>
                        <a:rPr lang="ca-ES" b="0" i="1" smtClean="0">
                          <a:solidFill>
                            <a:sysClr val="windowText" lastClr="000000"/>
                          </a:solidFill>
                          <a:latin typeface="Cambria Math" panose="02040503050406030204" pitchFamily="18" charset="0"/>
                        </a:rPr>
                        <m:t>𝑟𝑎𝑛</m:t>
                      </m:r>
                      <m:r>
                        <a:rPr lang="es-ES" b="0" i="1" smtClean="0">
                          <a:solidFill>
                            <a:sysClr val="windowText" lastClr="000000"/>
                          </a:solidFill>
                          <a:latin typeface="Cambria Math" panose="02040503050406030204" pitchFamily="18" charset="0"/>
                        </a:rPr>
                        <m:t>𝑔</m:t>
                      </m:r>
                      <m:d>
                        <m:dPr>
                          <m:ctrlPr>
                            <a:rPr lang="ca-ES" i="1">
                              <a:solidFill>
                                <a:sysClr val="windowText" lastClr="000000"/>
                              </a:solidFill>
                              <a:latin typeface="Cambria Math" panose="02040503050406030204" pitchFamily="18" charset="0"/>
                            </a:rPr>
                          </m:ctrlPr>
                        </m:dPr>
                        <m:e>
                          <m:r>
                            <a:rPr lang="ca-ES" b="0" i="1" smtClean="0">
                              <a:solidFill>
                                <a:sysClr val="windowText" lastClr="000000"/>
                              </a:solidFill>
                              <a:latin typeface="Cambria Math" panose="02040503050406030204" pitchFamily="18" charset="0"/>
                            </a:rPr>
                            <m:t>𝐷</m:t>
                          </m:r>
                        </m:e>
                      </m:d>
                      <m:r>
                        <a:rPr lang="ca-ES" b="0" i="1" smtClean="0">
                          <a:solidFill>
                            <a:sysClr val="windowText" lastClr="000000"/>
                          </a:solidFill>
                          <a:latin typeface="Cambria Math" panose="02040503050406030204" pitchFamily="18" charset="0"/>
                        </a:rPr>
                        <m:t>=</m:t>
                      </m:r>
                      <m:r>
                        <a:rPr lang="ca-ES" b="1" i="1" smtClean="0">
                          <a:solidFill>
                            <a:sysClr val="windowText" lastClr="000000"/>
                          </a:solidFill>
                          <a:latin typeface="Cambria Math" panose="02040503050406030204" pitchFamily="18" charset="0"/>
                        </a:rPr>
                        <m:t>𝟐</m:t>
                      </m:r>
                    </m:oMath>
                  </m:oMathPara>
                </a14:m>
                <a:endParaRPr lang="ca-ES" dirty="0"/>
              </a:p>
            </p:txBody>
          </p:sp>
        </mc:Choice>
        <mc:Fallback xmlns="">
          <p:sp>
            <p:nvSpPr>
              <p:cNvPr id="12" name="Retângulo 11">
                <a:extLst>
                  <a:ext uri="{FF2B5EF4-FFF2-40B4-BE49-F238E27FC236}">
                    <a16:creationId xmlns:a16="http://schemas.microsoft.com/office/drawing/2014/main" id="{C2CEC997-89EC-47C0-899D-D576BEC9EC33}"/>
                  </a:ext>
                </a:extLst>
              </p:cNvPr>
              <p:cNvSpPr>
                <a:spLocks noRot="1" noChangeAspect="1" noMove="1" noResize="1" noEditPoints="1" noAdjustHandles="1" noChangeArrowheads="1" noChangeShapeType="1" noTextEdit="1"/>
              </p:cNvSpPr>
              <p:nvPr/>
            </p:nvSpPr>
            <p:spPr>
              <a:xfrm>
                <a:off x="10045756" y="5350690"/>
                <a:ext cx="1550746" cy="369332"/>
              </a:xfrm>
              <a:prstGeom prst="rect">
                <a:avLst/>
              </a:prstGeom>
              <a:blipFill>
                <a:blip r:embed="rId16"/>
                <a:stretch>
                  <a:fillRect b="-6667"/>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65" name="Retângulo 64">
                <a:extLst>
                  <a:ext uri="{FF2B5EF4-FFF2-40B4-BE49-F238E27FC236}">
                    <a16:creationId xmlns:a16="http://schemas.microsoft.com/office/drawing/2014/main" id="{FB5386D0-B80B-44F7-8464-3C2135796F69}"/>
                  </a:ext>
                </a:extLst>
              </p:cNvPr>
              <p:cNvSpPr/>
              <p:nvPr/>
            </p:nvSpPr>
            <p:spPr>
              <a:xfrm>
                <a:off x="7858705" y="5350690"/>
                <a:ext cx="1393843" cy="369332"/>
              </a:xfrm>
              <a:prstGeom prst="rect">
                <a:avLst/>
              </a:prstGeom>
              <a:solidFill>
                <a:srgbClr val="29A6FF"/>
              </a:solidFill>
            </p:spPr>
            <p:txBody>
              <a:bodyPr wrap="none">
                <a:spAutoFit/>
              </a:bodyPr>
              <a:lstStyle/>
              <a:p>
                <a14:m>
                  <m:oMath xmlns:m="http://schemas.openxmlformats.org/officeDocument/2006/math">
                    <m:r>
                      <a:rPr lang="ca-ES" b="0" i="1" smtClean="0">
                        <a:solidFill>
                          <a:sysClr val="windowText" lastClr="000000"/>
                        </a:solidFill>
                        <a:latin typeface="Cambria Math" panose="02040503050406030204" pitchFamily="18" charset="0"/>
                      </a:rPr>
                      <m:t>𝑟𝑎𝑛</m:t>
                    </m:r>
                    <m:r>
                      <a:rPr lang="es-ES" b="0" i="1" smtClean="0">
                        <a:solidFill>
                          <a:sysClr val="windowText" lastClr="000000"/>
                        </a:solidFill>
                        <a:latin typeface="Cambria Math" panose="02040503050406030204" pitchFamily="18" charset="0"/>
                      </a:rPr>
                      <m:t>𝑔</m:t>
                    </m:r>
                    <m:d>
                      <m:dPr>
                        <m:ctrlPr>
                          <a:rPr lang="ca-ES" i="1">
                            <a:solidFill>
                              <a:sysClr val="windowText" lastClr="000000"/>
                            </a:solidFill>
                            <a:latin typeface="Cambria Math" panose="02040503050406030204" pitchFamily="18" charset="0"/>
                          </a:rPr>
                        </m:ctrlPr>
                      </m:dPr>
                      <m:e>
                        <m:r>
                          <a:rPr lang="ca-ES" b="0" i="1" smtClean="0">
                            <a:solidFill>
                              <a:sysClr val="windowText" lastClr="000000"/>
                            </a:solidFill>
                            <a:latin typeface="Cambria Math" panose="02040503050406030204" pitchFamily="18" charset="0"/>
                          </a:rPr>
                          <m:t>𝐶</m:t>
                        </m:r>
                      </m:e>
                    </m:d>
                    <m:r>
                      <a:rPr lang="ca-ES" b="0" i="1" smtClean="0">
                        <a:solidFill>
                          <a:sysClr val="windowText" lastClr="000000"/>
                        </a:solidFill>
                        <a:latin typeface="Cambria Math" panose="02040503050406030204" pitchFamily="18" charset="0"/>
                      </a:rPr>
                      <m:t>=</m:t>
                    </m:r>
                  </m:oMath>
                </a14:m>
                <a:r>
                  <a:rPr lang="ca-ES" dirty="0"/>
                  <a:t>4</a:t>
                </a:r>
              </a:p>
            </p:txBody>
          </p:sp>
        </mc:Choice>
        <mc:Fallback xmlns="">
          <p:sp>
            <p:nvSpPr>
              <p:cNvPr id="65" name="Retângulo 64">
                <a:extLst>
                  <a:ext uri="{FF2B5EF4-FFF2-40B4-BE49-F238E27FC236}">
                    <a16:creationId xmlns:a16="http://schemas.microsoft.com/office/drawing/2014/main" id="{FB5386D0-B80B-44F7-8464-3C2135796F69}"/>
                  </a:ext>
                </a:extLst>
              </p:cNvPr>
              <p:cNvSpPr>
                <a:spLocks noRot="1" noChangeAspect="1" noMove="1" noResize="1" noEditPoints="1" noAdjustHandles="1" noChangeArrowheads="1" noChangeShapeType="1" noTextEdit="1"/>
              </p:cNvSpPr>
              <p:nvPr/>
            </p:nvSpPr>
            <p:spPr>
              <a:xfrm>
                <a:off x="7858705" y="5350690"/>
                <a:ext cx="1393843" cy="369332"/>
              </a:xfrm>
              <a:prstGeom prst="rect">
                <a:avLst/>
              </a:prstGeom>
              <a:blipFill>
                <a:blip r:embed="rId17"/>
                <a:stretch>
                  <a:fillRect t="-10000" r="-2620" b="-26667"/>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67" name="Retângulo 66">
                <a:extLst>
                  <a:ext uri="{FF2B5EF4-FFF2-40B4-BE49-F238E27FC236}">
                    <a16:creationId xmlns:a16="http://schemas.microsoft.com/office/drawing/2014/main" id="{3AEEC880-A890-43A4-907D-2546E04CA104}"/>
                  </a:ext>
                </a:extLst>
              </p:cNvPr>
              <p:cNvSpPr/>
              <p:nvPr/>
            </p:nvSpPr>
            <p:spPr>
              <a:xfrm>
                <a:off x="5504039" y="5350690"/>
                <a:ext cx="1532599" cy="369332"/>
              </a:xfrm>
              <a:prstGeom prst="rect">
                <a:avLst/>
              </a:prstGeom>
              <a:solidFill>
                <a:srgbClr val="29A6FF"/>
              </a:solidFill>
            </p:spPr>
            <p:txBody>
              <a:bodyPr wrap="none">
                <a:spAutoFit/>
              </a:bodyPr>
              <a:lstStyle/>
              <a:p>
                <a:pPr/>
                <a14:m>
                  <m:oMathPara xmlns:m="http://schemas.openxmlformats.org/officeDocument/2006/math">
                    <m:oMathParaPr>
                      <m:jc m:val="centerGroup"/>
                    </m:oMathParaPr>
                    <m:oMath xmlns:m="http://schemas.openxmlformats.org/officeDocument/2006/math">
                      <m:r>
                        <a:rPr lang="ca-ES" b="0" i="1" smtClean="0">
                          <a:solidFill>
                            <a:sysClr val="windowText" lastClr="000000"/>
                          </a:solidFill>
                          <a:latin typeface="Cambria Math" panose="02040503050406030204" pitchFamily="18" charset="0"/>
                        </a:rPr>
                        <m:t>𝑟𝑎𝑛</m:t>
                      </m:r>
                      <m:r>
                        <a:rPr lang="es-ES" b="0" i="1" smtClean="0">
                          <a:solidFill>
                            <a:sysClr val="windowText" lastClr="000000"/>
                          </a:solidFill>
                          <a:latin typeface="Cambria Math" panose="02040503050406030204" pitchFamily="18" charset="0"/>
                        </a:rPr>
                        <m:t>𝑔</m:t>
                      </m:r>
                      <m:d>
                        <m:dPr>
                          <m:ctrlPr>
                            <a:rPr lang="ca-ES" i="1">
                              <a:solidFill>
                                <a:sysClr val="windowText" lastClr="000000"/>
                              </a:solidFill>
                              <a:latin typeface="Cambria Math" panose="02040503050406030204" pitchFamily="18" charset="0"/>
                            </a:rPr>
                          </m:ctrlPr>
                        </m:dPr>
                        <m:e>
                          <m:r>
                            <a:rPr lang="ca-ES" b="0" i="1" smtClean="0">
                              <a:solidFill>
                                <a:sysClr val="windowText" lastClr="000000"/>
                              </a:solidFill>
                              <a:latin typeface="Cambria Math" panose="02040503050406030204" pitchFamily="18" charset="0"/>
                            </a:rPr>
                            <m:t>𝐵</m:t>
                          </m:r>
                        </m:e>
                      </m:d>
                      <m:r>
                        <a:rPr lang="ca-ES" b="0" i="1" smtClean="0">
                          <a:solidFill>
                            <a:sysClr val="windowText" lastClr="000000"/>
                          </a:solidFill>
                          <a:latin typeface="Cambria Math" panose="02040503050406030204" pitchFamily="18" charset="0"/>
                        </a:rPr>
                        <m:t>=3</m:t>
                      </m:r>
                    </m:oMath>
                  </m:oMathPara>
                </a14:m>
                <a:endParaRPr lang="ca-ES" dirty="0"/>
              </a:p>
            </p:txBody>
          </p:sp>
        </mc:Choice>
        <mc:Fallback xmlns="">
          <p:sp>
            <p:nvSpPr>
              <p:cNvPr id="67" name="Retângulo 66">
                <a:extLst>
                  <a:ext uri="{FF2B5EF4-FFF2-40B4-BE49-F238E27FC236}">
                    <a16:creationId xmlns:a16="http://schemas.microsoft.com/office/drawing/2014/main" id="{3AEEC880-A890-43A4-907D-2546E04CA104}"/>
                  </a:ext>
                </a:extLst>
              </p:cNvPr>
              <p:cNvSpPr>
                <a:spLocks noRot="1" noChangeAspect="1" noMove="1" noResize="1" noEditPoints="1" noAdjustHandles="1" noChangeArrowheads="1" noChangeShapeType="1" noTextEdit="1"/>
              </p:cNvSpPr>
              <p:nvPr/>
            </p:nvSpPr>
            <p:spPr>
              <a:xfrm>
                <a:off x="5504039" y="5350690"/>
                <a:ext cx="1532599" cy="369332"/>
              </a:xfrm>
              <a:prstGeom prst="rect">
                <a:avLst/>
              </a:prstGeom>
              <a:blipFill>
                <a:blip r:embed="rId18"/>
                <a:stretch>
                  <a:fillRect b="-6667"/>
                </a:stretch>
              </a:blipFill>
            </p:spPr>
            <p:txBody>
              <a:bodyPr/>
              <a:lstStyle/>
              <a:p>
                <a:r>
                  <a:rPr lang="ca-ES">
                    <a:noFill/>
                  </a:rPr>
                  <a:t> </a:t>
                </a:r>
              </a:p>
            </p:txBody>
          </p:sp>
        </mc:Fallback>
      </mc:AlternateContent>
      <mc:AlternateContent xmlns:mc="http://schemas.openxmlformats.org/markup-compatibility/2006" xmlns:a14="http://schemas.microsoft.com/office/drawing/2010/main">
        <mc:Choice Requires="a14">
          <p:sp>
            <p:nvSpPr>
              <p:cNvPr id="68" name="Retângulo 67">
                <a:extLst>
                  <a:ext uri="{FF2B5EF4-FFF2-40B4-BE49-F238E27FC236}">
                    <a16:creationId xmlns:a16="http://schemas.microsoft.com/office/drawing/2014/main" id="{AC49784B-1636-4CBB-AA1C-2E9FA9626564}"/>
                  </a:ext>
                </a:extLst>
              </p:cNvPr>
              <p:cNvSpPr/>
              <p:nvPr/>
            </p:nvSpPr>
            <p:spPr>
              <a:xfrm>
                <a:off x="3078672" y="5350690"/>
                <a:ext cx="1531830" cy="369332"/>
              </a:xfrm>
              <a:prstGeom prst="rect">
                <a:avLst/>
              </a:prstGeom>
              <a:solidFill>
                <a:srgbClr val="29A6FF"/>
              </a:solidFill>
            </p:spPr>
            <p:txBody>
              <a:bodyPr wrap="none">
                <a:spAutoFit/>
              </a:bodyPr>
              <a:lstStyle/>
              <a:p>
                <a:pPr/>
                <a14:m>
                  <m:oMathPara xmlns:m="http://schemas.openxmlformats.org/officeDocument/2006/math">
                    <m:oMathParaPr>
                      <m:jc m:val="centerGroup"/>
                    </m:oMathParaPr>
                    <m:oMath xmlns:m="http://schemas.openxmlformats.org/officeDocument/2006/math">
                      <m:r>
                        <a:rPr lang="ca-ES" b="0" i="1" smtClean="0">
                          <a:solidFill>
                            <a:sysClr val="windowText" lastClr="000000"/>
                          </a:solidFill>
                          <a:latin typeface="Cambria Math" panose="02040503050406030204" pitchFamily="18" charset="0"/>
                        </a:rPr>
                        <m:t>𝑟𝑎𝑛</m:t>
                      </m:r>
                      <m:r>
                        <a:rPr lang="es-ES" b="0" i="1" smtClean="0">
                          <a:solidFill>
                            <a:sysClr val="windowText" lastClr="000000"/>
                          </a:solidFill>
                          <a:latin typeface="Cambria Math" panose="02040503050406030204" pitchFamily="18" charset="0"/>
                        </a:rPr>
                        <m:t>𝑔</m:t>
                      </m:r>
                      <m:d>
                        <m:dPr>
                          <m:ctrlPr>
                            <a:rPr lang="ca-ES" i="1">
                              <a:solidFill>
                                <a:sysClr val="windowText" lastClr="000000"/>
                              </a:solidFill>
                              <a:latin typeface="Cambria Math" panose="02040503050406030204" pitchFamily="18" charset="0"/>
                            </a:rPr>
                          </m:ctrlPr>
                        </m:dPr>
                        <m:e>
                          <m:r>
                            <a:rPr lang="ca-ES" b="0" i="1">
                              <a:solidFill>
                                <a:sysClr val="windowText" lastClr="000000"/>
                              </a:solidFill>
                              <a:latin typeface="Cambria Math" panose="02040503050406030204" pitchFamily="18" charset="0"/>
                            </a:rPr>
                            <m:t>𝐴</m:t>
                          </m:r>
                        </m:e>
                      </m:d>
                      <m:r>
                        <a:rPr lang="ca-ES" b="0" i="1" smtClean="0">
                          <a:solidFill>
                            <a:sysClr val="windowText" lastClr="000000"/>
                          </a:solidFill>
                          <a:latin typeface="Cambria Math" panose="02040503050406030204" pitchFamily="18" charset="0"/>
                        </a:rPr>
                        <m:t>=</m:t>
                      </m:r>
                      <m:r>
                        <a:rPr lang="ca-ES" b="1" i="1" smtClean="0">
                          <a:solidFill>
                            <a:sysClr val="windowText" lastClr="000000"/>
                          </a:solidFill>
                          <a:latin typeface="Cambria Math" panose="02040503050406030204" pitchFamily="18" charset="0"/>
                        </a:rPr>
                        <m:t>𝟐</m:t>
                      </m:r>
                    </m:oMath>
                  </m:oMathPara>
                </a14:m>
                <a:endParaRPr lang="ca-ES" dirty="0"/>
              </a:p>
            </p:txBody>
          </p:sp>
        </mc:Choice>
        <mc:Fallback xmlns="">
          <p:sp>
            <p:nvSpPr>
              <p:cNvPr id="68" name="Retângulo 67">
                <a:extLst>
                  <a:ext uri="{FF2B5EF4-FFF2-40B4-BE49-F238E27FC236}">
                    <a16:creationId xmlns:a16="http://schemas.microsoft.com/office/drawing/2014/main" id="{AC49784B-1636-4CBB-AA1C-2E9FA9626564}"/>
                  </a:ext>
                </a:extLst>
              </p:cNvPr>
              <p:cNvSpPr>
                <a:spLocks noRot="1" noChangeAspect="1" noMove="1" noResize="1" noEditPoints="1" noAdjustHandles="1" noChangeArrowheads="1" noChangeShapeType="1" noTextEdit="1"/>
              </p:cNvSpPr>
              <p:nvPr/>
            </p:nvSpPr>
            <p:spPr>
              <a:xfrm>
                <a:off x="3078672" y="5350690"/>
                <a:ext cx="1531830" cy="369332"/>
              </a:xfrm>
              <a:prstGeom prst="rect">
                <a:avLst/>
              </a:prstGeom>
              <a:blipFill>
                <a:blip r:embed="rId19"/>
                <a:stretch>
                  <a:fillRect b="-6667"/>
                </a:stretch>
              </a:blipFill>
            </p:spPr>
            <p:txBody>
              <a:bodyPr/>
              <a:lstStyle/>
              <a:p>
                <a:r>
                  <a:rPr lang="ca-ES">
                    <a:noFill/>
                  </a:rPr>
                  <a:t> </a:t>
                </a:r>
              </a:p>
            </p:txBody>
          </p:sp>
        </mc:Fallback>
      </mc:AlternateContent>
      <p:sp>
        <p:nvSpPr>
          <p:cNvPr id="35" name="Retângulo: Cantos Arredondados 17">
            <a:hlinkClick r:id="rId20" action="ppaction://hlinksldjump"/>
            <a:extLst>
              <a:ext uri="{FF2B5EF4-FFF2-40B4-BE49-F238E27FC236}">
                <a16:creationId xmlns:a16="http://schemas.microsoft.com/office/drawing/2014/main" id="{82B687B6-2A5C-461C-A349-CD3F09EA8BDD}"/>
              </a:ext>
            </a:extLst>
          </p:cNvPr>
          <p:cNvSpPr/>
          <p:nvPr/>
        </p:nvSpPr>
        <p:spPr>
          <a:xfrm>
            <a:off x="36000" y="2070000"/>
            <a:ext cx="1728000" cy="1026000"/>
          </a:xfrm>
          <a:prstGeom prst="roundRect">
            <a:avLst/>
          </a:prstGeom>
          <a:solidFill>
            <a:schemeClr val="bg1">
              <a:lumMod val="75000"/>
            </a:schemeClr>
          </a:solidFill>
          <a:ln w="12700">
            <a:solidFill>
              <a:srgbClr val="29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rgbClr val="F25E4F"/>
                </a:solidFill>
              </a:rPr>
              <a:t>2. </a:t>
            </a:r>
            <a:r>
              <a:rPr lang="ca-ES" b="1" dirty="0">
                <a:solidFill>
                  <a:schemeClr val="tx1"/>
                </a:solidFill>
              </a:rPr>
              <a:t>Forma </a:t>
            </a:r>
            <a:r>
              <a:rPr lang="es-ES" b="1" dirty="0">
                <a:solidFill>
                  <a:schemeClr val="tx1"/>
                </a:solidFill>
              </a:rPr>
              <a:t>Escalonada</a:t>
            </a:r>
          </a:p>
          <a:p>
            <a:pPr algn="ctr"/>
            <a:r>
              <a:rPr lang="es-ES" b="1" dirty="0">
                <a:solidFill>
                  <a:schemeClr val="tx1"/>
                </a:solidFill>
              </a:rPr>
              <a:t>Reducida</a:t>
            </a:r>
          </a:p>
        </p:txBody>
      </p:sp>
    </p:spTree>
    <p:extLst>
      <p:ext uri="{BB962C8B-B14F-4D97-AF65-F5344CB8AC3E}">
        <p14:creationId xmlns:p14="http://schemas.microsoft.com/office/powerpoint/2010/main" val="118231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fade">
                                      <p:cBhvr>
                                        <p:cTn id="33" dur="500"/>
                                        <p:tgtEl>
                                          <p:spTgt spid="6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75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750"/>
                                        <p:tgtEl>
                                          <p:spTgt spid="43"/>
                                        </p:tgtEl>
                                      </p:cBhvr>
                                    </p:animEffect>
                                  </p:childTnLst>
                                </p:cTn>
                              </p:par>
                            </p:childTnLst>
                          </p:cTn>
                        </p:par>
                        <p:par>
                          <p:cTn id="45" fill="hold">
                            <p:stCondLst>
                              <p:cond delay="750"/>
                            </p:stCondLst>
                            <p:childTnLst>
                              <p:par>
                                <p:cTn id="46" presetID="10"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childTnLst>
                                </p:cTn>
                              </p:par>
                            </p:childTnLst>
                          </p:cTn>
                        </p:par>
                        <p:par>
                          <p:cTn id="49" fill="hold">
                            <p:stCondLst>
                              <p:cond delay="1750"/>
                            </p:stCondLst>
                            <p:childTnLst>
                              <p:par>
                                <p:cTn id="50" presetID="22" presetClass="entr" presetSubtype="8"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2250"/>
                                        <p:tgtEl>
                                          <p:spTgt spid="3"/>
                                        </p:tgtEl>
                                      </p:cBhvr>
                                    </p:animEffect>
                                  </p:childTnLst>
                                </p:cTn>
                              </p:par>
                            </p:childTnLst>
                          </p:cTn>
                        </p:par>
                        <p:par>
                          <p:cTn id="53" fill="hold">
                            <p:stCondLst>
                              <p:cond delay="4000"/>
                            </p:stCondLst>
                            <p:childTnLst>
                              <p:par>
                                <p:cTn id="54" presetID="22" presetClass="entr" presetSubtype="8" fill="hold" nodeType="after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left)">
                                      <p:cBhvr>
                                        <p:cTn id="56" dur="125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59"/>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1000"/>
                                        <p:tgtEl>
                                          <p:spTgt spid="68"/>
                                        </p:tgtEl>
                                      </p:cBhvr>
                                    </p:animEffect>
                                  </p:childTnLst>
                                </p:cTn>
                              </p:par>
                            </p:childTnLst>
                          </p:cTn>
                        </p:par>
                        <p:par>
                          <p:cTn id="73" fill="hold">
                            <p:stCondLst>
                              <p:cond delay="1000"/>
                            </p:stCondLst>
                            <p:childTnLst>
                              <p:par>
                                <p:cTn id="74" presetID="10" presetClass="exit" presetSubtype="0" fill="hold" grpId="1" nodeType="afterEffect">
                                  <p:stCondLst>
                                    <p:cond delay="1250"/>
                                  </p:stCondLst>
                                  <p:childTnLst>
                                    <p:animEffect transition="out" filter="fade">
                                      <p:cBhvr>
                                        <p:cTn id="75" dur="1000"/>
                                        <p:tgtEl>
                                          <p:spTgt spid="68"/>
                                        </p:tgtEl>
                                      </p:cBhvr>
                                    </p:animEffect>
                                    <p:set>
                                      <p:cBhvr>
                                        <p:cTn id="76"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77" restart="whenNotActive" fill="hold" evtFilter="cancelBubble" nodeType="interactiveSeq">
                <p:stCondLst>
                  <p:cond evt="onClick" delay="0">
                    <p:tgtEl>
                      <p:spTgt spid="58"/>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1000"/>
                                        <p:tgtEl>
                                          <p:spTgt spid="67"/>
                                        </p:tgtEl>
                                      </p:cBhvr>
                                    </p:animEffect>
                                  </p:childTnLst>
                                </p:cTn>
                              </p:par>
                            </p:childTnLst>
                          </p:cTn>
                        </p:par>
                        <p:par>
                          <p:cTn id="83" fill="hold">
                            <p:stCondLst>
                              <p:cond delay="1000"/>
                            </p:stCondLst>
                            <p:childTnLst>
                              <p:par>
                                <p:cTn id="84" presetID="10" presetClass="exit" presetSubtype="0" fill="hold" grpId="2" nodeType="afterEffect">
                                  <p:stCondLst>
                                    <p:cond delay="1250"/>
                                  </p:stCondLst>
                                  <p:childTnLst>
                                    <p:animEffect transition="out" filter="fade">
                                      <p:cBhvr>
                                        <p:cTn id="85" dur="1000"/>
                                        <p:tgtEl>
                                          <p:spTgt spid="67"/>
                                        </p:tgtEl>
                                      </p:cBhvr>
                                    </p:animEffect>
                                    <p:set>
                                      <p:cBhvr>
                                        <p:cTn id="86"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87" restart="whenNotActive" fill="hold" evtFilter="cancelBubble" nodeType="interactiveSeq">
                <p:stCondLst>
                  <p:cond evt="onClick" delay="0">
                    <p:tgtEl>
                      <p:spTgt spid="60"/>
                    </p:tgtEl>
                  </p:cond>
                </p:stCondLst>
                <p:endSync evt="end" delay="0">
                  <p:rtn val="all"/>
                </p:endSync>
                <p:childTnLst>
                  <p:par>
                    <p:cTn id="88" fill="hold">
                      <p:stCondLst>
                        <p:cond delay="0"/>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fade">
                                      <p:cBhvr>
                                        <p:cTn id="92" dur="1000"/>
                                        <p:tgtEl>
                                          <p:spTgt spid="65"/>
                                        </p:tgtEl>
                                      </p:cBhvr>
                                    </p:animEffect>
                                  </p:childTnLst>
                                </p:cTn>
                              </p:par>
                            </p:childTnLst>
                          </p:cTn>
                        </p:par>
                        <p:par>
                          <p:cTn id="93" fill="hold">
                            <p:stCondLst>
                              <p:cond delay="1000"/>
                            </p:stCondLst>
                            <p:childTnLst>
                              <p:par>
                                <p:cTn id="94" presetID="10" presetClass="exit" presetSubtype="0" fill="hold" grpId="1" nodeType="afterEffect">
                                  <p:stCondLst>
                                    <p:cond delay="1250"/>
                                  </p:stCondLst>
                                  <p:childTnLst>
                                    <p:animEffect transition="out" filter="fade">
                                      <p:cBhvr>
                                        <p:cTn id="95" dur="1000"/>
                                        <p:tgtEl>
                                          <p:spTgt spid="65"/>
                                        </p:tgtEl>
                                      </p:cBhvr>
                                    </p:animEffect>
                                    <p:set>
                                      <p:cBhvr>
                                        <p:cTn id="96"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97" restart="whenNotActive" fill="hold" evtFilter="cancelBubble" nodeType="interactiveSeq">
                <p:stCondLst>
                  <p:cond evt="onClick" delay="0">
                    <p:tgtEl>
                      <p:spTgt spid="61"/>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fade">
                                      <p:cBhvr>
                                        <p:cTn id="102" dur="1000"/>
                                        <p:tgtEl>
                                          <p:spTgt spid="12"/>
                                        </p:tgtEl>
                                      </p:cBhvr>
                                    </p:animEffect>
                                  </p:childTnLst>
                                </p:cTn>
                              </p:par>
                            </p:childTnLst>
                          </p:cTn>
                        </p:par>
                        <p:par>
                          <p:cTn id="103" fill="hold">
                            <p:stCondLst>
                              <p:cond delay="1000"/>
                            </p:stCondLst>
                            <p:childTnLst>
                              <p:par>
                                <p:cTn id="104" presetID="10" presetClass="exit" presetSubtype="0" fill="hold" grpId="1" nodeType="afterEffect">
                                  <p:stCondLst>
                                    <p:cond delay="1250"/>
                                  </p:stCondLst>
                                  <p:childTnLst>
                                    <p:animEffect transition="out" filter="fade">
                                      <p:cBhvr>
                                        <p:cTn id="105" dur="1000"/>
                                        <p:tgtEl>
                                          <p:spTgt spid="12"/>
                                        </p:tgtEl>
                                      </p:cBhvr>
                                    </p:animEffect>
                                    <p:set>
                                      <p:cBhvr>
                                        <p:cTn id="10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62" grpId="0" animBg="1"/>
      <p:bldP spid="21" grpId="0"/>
      <p:bldP spid="22" grpId="0"/>
      <p:bldP spid="41" grpId="0" animBg="1"/>
      <p:bldP spid="42" grpId="0"/>
      <p:bldP spid="43" grpId="0"/>
      <p:bldP spid="44" grpId="0"/>
      <p:bldP spid="45" grpId="0"/>
      <p:bldP spid="55" grpId="0" animBg="1"/>
      <p:bldP spid="56" grpId="0"/>
      <p:bldP spid="58" grpId="0"/>
      <p:bldP spid="59" grpId="0"/>
      <p:bldP spid="60" grpId="0"/>
      <p:bldP spid="61" grpId="0"/>
      <p:bldP spid="63" grpId="0"/>
      <p:bldP spid="12" grpId="0" animBg="1"/>
      <p:bldP spid="12" grpId="1" animBg="1"/>
      <p:bldP spid="65" grpId="0" animBg="1"/>
      <p:bldP spid="65" grpId="1" animBg="1"/>
      <p:bldP spid="67" grpId="0" animBg="1"/>
      <p:bldP spid="67" grpId="2" animBg="1"/>
      <p:bldP spid="68" grpId="0" animBg="1"/>
      <p:bldP spid="6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FIRST_PUBLISH" val="1"/>
  <p:tag name="ISPRING_LMS_API_VERSION" val="SCORM 1.2"/>
  <p:tag name="ISPRING_ULTRA_SCORM_COURSE_ID" val="1659377C-373D-46B5-8979-918BB94479B4"/>
  <p:tag name="ISPRING_CMI5_LAUNCH_METHOD" val="any window"/>
  <p:tag name="ISPRINGCLOUDFOLDERID" val="1"/>
  <p:tag name="ISPRINGONLINEFOLDERID" val="1"/>
  <p:tag name="ISPRING_SCORM_RATE_SLIDES" val="0"/>
  <p:tag name="ISPRING_CURRENT_PLAYER_ID" val="universal"/>
  <p:tag name="ISPRING_PRESENTATION_COURSE_TITLE" val="L1 version 1"/>
  <p:tag name="ISPRING_SCORM_RATE_QUIZZES" val="1"/>
  <p:tag name="ISPRING_SCORM_PASSING_SCORE" val="80.000000"/>
  <p:tag name="ISPRING_PLAYERS_CUSTOMIZATION_2" val="UEsDBBQAAgAIABJEbE5rXzME1QIAAPcHAAAPAAAAbm9uZS9wbGF5ZXIueG1spVVbb9owFH6mUv9D5PfaMLStQqHVVAntYa0qdbe3yCQm8erYnu2Qsl+/Y+cCSYFtGhLIOTnfd26fD/HtSymiLTOWK7lEMzxFEZOpyrjMl+jL59XVNbq9ubyItaA7ZiKeLZFUkqEoYzY1XDvAPVJXLNGBAQMpirThynC3A9op0PZB5lN0eTEBF2mXqHBOLwip6xpzCwiZWyUqT2JxqkqiDbNMOmZIkwGKOuzC/RkN31JJ4naa2QOkdv8euCXpOV4sH5DUc6xMTt5MpzPy/f7TU1qwkl5xaR2VKfQLmjgJXVzT9PleZZVg1tsmcZPkE3POJxFsk9gt+OxaRtakS9Q4JCWzlubMYiFzRHq/jrMjaDCdNaEySyTd8pz62hLbeoUR7UlsoYxLK9ein9lurajJkt5+4B+TIxnHG0Ft0fLZQS2B/5m3xQS/xD8fzSVUVK0FtwW8OoTsrceLIMOocRl6HBT7AIpdeRIUGfaz4oZl4fFrr/vpDDWxZCVEyA7bOgUbnFY0dcrs7gABgm3Fgnt94EYfOIA8PBwe4PDYTWZPgroqN4y6yrCuRZN4yzOmHqgxYU43Gyosi8nI2oLJEB2TptZ2OvtJxIUrxdu/GIr3G83khz03kgD4z4l8BI6+H1xm7GXF4bVjJXTUMWi1t2GnBfbh9unYal0eXKCBaa9+GAnUEDlqcgb3PaOOkr2dnIKujaot6KLSGqT/muL1+z4vMk5sNJh+GjE5sgjitLJOlfxXGPVgQ7hFmOkZ8V5eRKc+HeiD5j3k/fQcorkIMKFkkFJ3LTbnsHAttpzVTx3FVWvAGpbWkd3mT6OF5k2P/nZ128gbEt1YxnuLuUo3Xp18Kz3yydiGVsLdHdYyXJYBOqr1+J48xvUNdKrqJ/6LRTXP/F/hbA4NjgrG8wJk8+56fsAgVErFMHwwnYq4UbLrA8YkPDW/YRLdRm4V0ojrhJDiVv5w/A1QSwMEFAACAAgAqZp6Trj5mLriAgAAZwoAABgAAABub25lL2NvbW1vbl9tZXNzYWdlcy5sbmetVl1v2jAUfa/U/2BF6tvWbm97gKAAbmU1JDQxpd2L5SYuWE1iFjt07NfvxoEOtqEArYQibOd+nXPudTq9n3mGlqLUUhVd5+vlFweJIlGpLGZdZ0KvP39zkDa8SHmmCtF1CuWgnnt+1sl4Mav4TMD/8zOEOrnQGpbarVd/1kimXWfcZ31vcMtoyLzxmPUnlIYB870+9h23z5OXztX69T3WgzCgUeizsRdgnwX4gTpu/TzObhzhe8etn612kyjCAWWxT4aYkZgFIQVno7GPKR467qOq0JwvBTIKLaV4RWYuADcjS4F0JlN7kCjYKCrRFmwYjjwSsAjHNCIDSsLAcWNVlqtP1i2vzFyVEE6jVGr+lInUxgSG7PmiFBpCcwMMIviZuYQ3Vc5lcdkWGmrEEaATx9MwgrpwYUSJOFpwrV9Vme7Utx2ozTEJBiFAOKBbzmntY+MYcpSgs7IUiWl3Bll6Fpk1I1MSDMMpo1YINRl5pQ0Ani8yYYTNVtal8MSi8iSeFTCTCb5sUIPolqZWgEY4jr0bzPrhA2gARBceYxHeOm54e4zFI46hIBy32QTePbnxLCKgzo10NtJMeK2EbIV4koBdzdxSqkrDTs0mCMhWry+PCxPjuwkohnj+ng5ovAL0djWTSwF5lKkoWwNBUw7wkAQ37G5CvrNrj/h4+B+a+QoVyiCeLnmRCCA24ZUWaAVnqUztWS0xG/9HJX8hbtYNebHu5WCIHy6OzWen/feojxsj8oVpC10Dtk7/lCzqdtqbwiGlnxY/HuDAi0j4McxomVdZM7Dezc9bZsdy1JrEO5E6nK0PzcQq5eApaYVy+njcurN2xhgl1McwLcHhrCkMXGYyl0akB/icjHCNaAzDphk+O5VMVZWlVliZfLEDCC6mKhf/3obPpcrtbsb1BthmAPbek0VTXNQEHR9xK75p42B+tqRxOkuUQCUf8nnBm9bJVQ5bf8V9W2n7Sdi52vpC/A1QSwMEFAACAAgAqZp6Tray98ilAAAAggEAACkAAABub25lL3BsYXliYWNrX2FuZF9uYXZpZ2F0aW9uX3NldHRpbmdzLnhtbHWQwQqDMBBE736Ff1DoOQR6Lm2F+gMrjhKIiWRXwb9vImpLmx533swuO4ohYlzPuihLRZP4p1AQLWGCOr3nRJlmXJwZSIx3URbw5suRlLDej1UAw8mKdEeWo/9H349XlpZjEe/2DMkHajNAn3OBlaSQo9n0q1YvI3QXEA98ickHR43FFUvjKbT3w7B9/BenbPxsGnDzLTSn9h4zgjp9qEWsbO/9BVBLAwQUAAIACACpmnpOH1SKajADAADHDgAAIgAAAG5vbmUvZmxhc2hfcHVibGlzaGluZ19zZXR0aW5ncy54bWzll91P2zAQwN/7V1iZeFwD2iZNKC1i/ZCqjYJIYfCE3NhtTjh25o925a/fOW5L2coWviS2PVRN7Lvfne/O5zg5+F4IMuPagJKtaK+5GxEuM8VATlvR2aj/9mNEjKWSUaEkb0VSReSg3UhKNxZg8pRbi6KGIEaa/dK2otzacj+O5/N5E0yp/awSziLfNDNVxKXmhkvLdVwKusA/uyi5iZaEGgD8FUou1dqNBiFJIB0p5gQnwFrREJ3tC2ryKA4SY5pdT7VyknWUUJro6bgVven0unvddyuZQOlCwaUPh2njoB+2+5Qx8A5QkcINJzmHaY6eYrDmwGzun2IvncS/MipyWDP1jI7CxUu7hOOEcjrjS2M4Qq2lWY761rQnVBiexJtDKzHwIaSZhRl6dqse/J04IVJXlkrbttUOET8NrijxPZhkojaMLd/JWAmMbeUUlkkx5mxICx6inV6D7KPQXkQmtACxaEXHJZckpRKTC5YKyNa6xo2NBVsltb+UPtRABTmTgNXHyVEa3VoPi8pyqg3f9Go1Y3xks/ZX5QQjC+WIgGtOrCIYXVfgU87JZgrIRKuiGsUSscQIQIsz4HPODqpQLYH3GbpEE4VDTSzFUnAbLHxzcEPGfKI0cjmdYeHiOJjAbz4IXFJjbqF05eNO+mXQ7V0Nht3exY5fIGUzKrMHwrGceFHaF+HTBZHKrvQwHBl1hldJYcCquTpraz4+DeuKxjw/Uzbu8A0UTtDnxK8DsoF+wZS/jJWHJP6PHtQ2m9NZtdH95q3QuMUBUxKYOJFhSwK57IA1gBmVREmxIDTDpmx825iBcgZHQoMIaPN4D4M+lmn1NoUZNkmlGde/R7KFxEaZ9ZUufDIZ8edfK+p2RhizUe/0sDManA9Gl1ej3sUonEZr9Xhr90xi39S393h/aLzGFn9y2juvE/khBqFWhnppLdxxHanjz3WkTsOZdLJxHtVyAXvMNOwZ7DICCsAieEUV85SvglBtz1wxf82G+QdW//o+CWuvP+0dDT4df+n+77vgqXEIb6s7U3znXpPEWy9AfqYACQVeq/yhuL41tT+8303i7VONBtLuXj7bjR9QSwMEFAACAAgAqZp6TkKBxMUYAQAA1AIAABwAAABub25lL2ZsYXNoX3NraW5fc2V0dGluZ3MueG1sjZLRToMwFIbvfQqC95BNjZp0TdzQG6Mu2V7gAAfSrPSQtpDw9naFjakQx1X5///rac8pMwehgha1EaRW4SLkN0HAMpKkd2itUKU5KictEPkqTBtrSUUZKYvKRop0BTLkt2/+Y7FP/keRq3ktU0CGY5mH5dM6uQoZatyvH5PN8xxQQ4lRCtmh1NSo3OU3r8kiubvID8vLhjDzszvQWNpZ0JZb3SCLx//eN9DiixIVWNdnZ1g0Q3LK6RlJVG81Gtcub/ICpHHEH308wlZCd97MnIAJZw7Ziwr5cgrxTo8paEXp1X1XIy80uiK/xD6JClKJ79ilBDr/PEeGu8/aPe3u2FT4QTlyc+zll5sniy9UP5txEm7tXjP/BlBLAwQUAAIACACpmnpO15twlisDAABvDgAAIQAAAG5vbmUvaHRtbF9wdWJsaXNoaW5nX3NldHRpbmdzLnhtbN1XTU8bMRC951dYW3FstqiXCiVBNB9qVEgQGyickLN2siO89tYfScOv73idhEADXSgRqIco2fHMm/Gb8XO2cfgrF2TGtQElm9F+/VNEuEwVAzltRuej3scvETGWSkaFkrwZSRWRw1atUbixAJMl3Fp0NQRhpDkobDPKrC0O4ng+n9fBFNqvKuEs4pt6qvK40NxwabmOC0EX+GUXBTfREqECAH5yJZdhrVqNkEZAOlHMCU6ANaMBFvvN5iKKg8OYpjdTrZxkbSWUJno6bkYf2t3OfufzyieAdCDn0rNhWmj0ZntAGQOfn4oEbjnJOEwzLBS5mgOzmf8Ve+9G/CdGiRy2TD1GW+HepV2C44JyOuXLZGih1tI0w3hrWhMqDG/Em6aVG3gGaWphhpXdhYd6J06IxBWF0rZltUOIB8YVSvwITGOiNpItn8lYCaS2LAqnJB9zNqA5zsRpT0ZkQnMQi2Y0LLgkCZXYUbBUQLqOMG5sLNiyk72l95EGKsi5BBw5Tk6S6C5n2EqaUW34Zi2rFeP5TFs/lBOMLJQjAm44sYogpy7HXxknm8STiVZ5aRXUWGIEYMYZ8DlnhyVBS8DHEl1hitxhJM5fIbgNGX46uCVjPlEacTmd4bSiHUzArz8LuKDG3IHSVY17yXG/073uDzrdyz2/QcpmVKbPBMch4nlhd4JPF0Qqu4pDOlLqDC+bwoCVa1X2Vn95G9ZzjH1+pW7cwzeQO0FfE35NyAb0Dlu+myzPafxfK6icNqOz8qD7w1tC4xEHbEnAxIUU1QrkUvcqAKZUEiXFgtAUpdh42ZiBcgYtQSACtHl5hSEex7R8msIMRVJpxvXTkGwhUSjTntK5byYj/tJrRp32CDkbdc+O2qP+RX90dT3qXo7CHbQOj7eqZyP2Ur5d2f1V8VDYx2+n7Kdn3YsqhA9w75Ua000qwQ2reA2/V/E6C1fR6cY1VKkElJZpOCooLgJywN6/o0HZ+hcAnpyUMFuvPCjv4Hj897ve2muzTRZIwnPwQbvWh8oEJN2T/tfhcWenTEA1Kt52FP6VifC0eiWK7722NOKt7zc1tN9/SWzVfgNQSwMEFAACAAgAqZp6To5z9vpqAAAA5QAAABoAAABub25lL2h0bWxfc2tpbl9zZXR0aW5ncy5qc6vmUgACpRwlBSuFajAbzE8qLSnJz9NLzs8rSc0r0cvLL8pNBKtRUnYDAyUdnIrzy1KLCChNS0xORTHU1MjCyQWnSoSJJk7mLs6WyOoKEtNT9ZISk7PTi/JL81IgypxdXQxdjJXAqmq5agFQSwMEFAACAAgAsJp6Trx9NfdKAAAASQAAABcAAABub25lL2xvY2FsX3NldHRpbmdzLnhtbLOxr8jNUShLLSrOzM+zVTLUM1BSSM1Lzk/JzEu3VQoNcdO1UFIoLknMS0nMyc9LtVXKy1dSsLfjssnJT07MCU4tKQEqLNa34wIAUEsDBBQAAgAIAJO+llA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iXERS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olxEUmayotWlAAAAgwEAAC4AAAB1bml2ZXJzYWwvcGxheWJhY2tfYW5kX25hdmlnYXRpb25fc2V0dGluZ3MueG1sdZDBCoMwEETvfoV/IPQcAj2XtkL9gRVHCcREsqvg3zeRakubHnfezC47iiFi3MC6KEtFs/iHUBAtYYaq3nOiTAvOzowkxrsoC1j3ZDkacyhFrPdTHcBwsqHd/6Pv12tL67HoWJ8h+UBjRuhTLrCRFHK0mGHTmnWC7gPigS8x+eCotbhgbT2F7nYYXtX8xSkbP5tHXH0Hzam++4Kgqg+1iJXtxT8BUEsDBBQAAgAIAKJcRFLQvS+0TgQAAIcVAAAnAAAAdW5pdmVyc2FsL2ZsYXNoX3B1Ymxpc2hpbmdfc2V0dGluZ3MueG1s5Vjdbts2FL73UxAaelkraZMlNWQHmS0jRh07s5SuwTAEtERbXChSFSmn7tWeZg+2J9mhaCt24rR0FgPpehEkOjznO4ff+SFD7+RzytCM5JIK3nT263sOIjwSMeXTpnMZdl8fO0gqzGPMBCdNhwsHnbRqXlaMGZVJQJQCVYkAhstGpppOolTWcN3b29s6lVmuVwUrFODLeiRSN8uJJFyR3M0YnsMvNc+IdBYIFgDwkwq+MGvVagh5BulcxAUjiMYQOad6U5h1GZaJ4xq1MY5uprkoeNwWTOQon46bzk9tv7PfebvUMVAdmhKuOZEtEGqxauA4pjoKzAL6haCE0GkC4R4dOOiWxippOm8ONApouw9RSmyzdaxR2gI44GoBnxKFY6yw+TT+FPms5FJgRPGc45RGIawgvf+m0wmvg36v418PhqEfXJ+F530TwxZGof8x3MIo7IV9fxt9W/izqwt/1O8N3l+Hw2E/7F3cWQGja4R47jpjHjArijwiFWGeSop0zDFlUKP3aJREQZUznE9JKLoUkjjBTBIH/ZmR6a8FZlTNoRn2oBluCMlOZUYiNdJpazoqL4hzB2cAITDIZVUSh++qkjg6Xtu6a7zfbWtjlB5WCkcJFA/IytA8d1W0VKO6jXCk6AwKk9zb5KRgLCiyTOSqpYMufa8KqxgegfEmgq8xp7/RWLC44oukYxIPcEpWOi64obwLmvsOmkCOGTA5zAhHAebQ5VQBu1EFIIuxVFSV3d1daJ/mFDMEeDCGCDoPHrAdJTiXa0mtEqt7K2r9PhCKyD8M20b0qGrAKHjRpWWl/5soWIzmokCM3oCdQFB5RQp/JQSt9jea5CItpTCBFJKlmxkltyQ+sXF0BS7SAixh3GWMKOPhU0G/oDGZiBxwCZ7BcAQ5lQa/vhVwhqW8A8XLGF+Zru0NOv7HV3qDOJ5hHm0JDuVK0kztBB/PERdqaQd0RLiQpExKTONyzWZv9aenoeoYyPMzZWMNX9K0YPg54StCVqB3mPLdeNkm8d+MwNptgmdlo+vmLaGhxSmkxGDCQgTTjvLFhLUAjDBHgrM5whEcWFKPjRkVhQSJGRAGWj49QmMPZVp+TWEyg8c8JrkV5N7+m7cHhz8fHb9r1N1//vr79VeNFkf5BcPanTnL24/eFeys7t0YvmH0lXvDA9uuyFNdqPEDp5vvQhbmvUHoj07bYe9DL7zaAFCy9/DM8lx9nm4+XstLxks9XQP/dNQ+QyM/uOyHQcOmogYCmldFCdTkRF+/bWwuRv4HK2wg3EZveBlCjfhWPeUHVp6HVn7f22iNzC3iYuUGYRUCnApTM+XgXGA0pVCb30WPW7Xbk8bD99Hi//kGbWbEjlqc4DxKdlZHP8YQ3mWC/se0v+x/LZ+N+HXmAv+898uw3/kBZssLZdB8Vc9La+9Jnrvx5U6vpJTTFGjVF+7qua91eLDnuZuXajVAW388bdX+BVBLAwQUAAIACACiXERSLLvIRHsDAAACDAAAIQAAAHVuaXZlcnNhbC9mbGFzaF9za2luX3NldHRpbmdzLnhtbI1WUW/aMBB+Lr8CsXdYKRutlCLRlkrVWFutXd+d5ACrjh3ZDh3/fndOHBxIS4iQ4rvvs8/fnc+JzDuX/S1ow5W8HowHs95ZlBRag7SvkOWCWejHzMBDej24/7tcDkYOoYTSL2Atl2uDhsrS54hKVJYzuVuqtRrGLHlfa1XIdDD7dn9BTzRy0APSZpeDFly+I+7H+PLm7r4dJ7ixDxay4YolMFQYOBIW54vxYtyFkGswBiiYq7v5eP7zBEewGIRfZTKdXE7mnRj7Ze7drxNpyw23jjQdTy+mk3YSSovYpq5frJGrvMi7pyHXak2xHzCm9JxgCMVSrAaE313RcwKOlbWjRU7k28I/e0L7uLBWyWGipMWiHUqlMyaQs3K/Tpwqwx0YrorqJTDyOO1A8BUUT9PkM2HYGpqqJ5Cep5/lCdUD3cR/FX1ZNaGYrB1oBE8xDqVTFzF8p2cPrd6Ckx+RhlqJZ1qh0RGonmMBM6sLiEZ+RB6zUR9PhcXj7r2hxSOecY/PrDAwWzFhKtDe6GF/4IPLNJinMnj/mxJFBrdllOFUTYeH397euMSFyNpWh6ZhW5n26wZGj3tEwY9wgdHjXkj1Jyl2R+BDDzH8GbphLnt7pauQA6nPIpAM370+fuRcNP+SWo8JFqwMDpCpFGauIl55BpScaORsFMXoIIxIsi1fM4v3yG/CxLsXC7mJRgf2sohaayay3Ao4rqREFdpgDOh8a261xUOE8uyZuV3Cynps0+ilp2sqzLUb974U1U9filQO+hYvsOtBxvQ76FelhBn0Kwo2MVTX3ZuHcLonsP+AfpArFRDcmq0MqSyYTkhVHqdOWGYtSzYZhtIedi2ey15rlqJqvePsySKLQS8w4xx8pTVthNrw9Ubg375x+IC0Cf/ESTy7wakk43URBwaXY2A62fgCLwdkzwphuYAtiMoXGGiTn2wnMngajvdIldOstsBystSq7rEvhUbHaziO4G8YTzu+9JwoZcti47azbwm+DwdzBq25amxUhmFPc2NXKeGM6GyRC3MSSMcKq14s07aabj92e2VbmEueuf6BZlrGB9biIopQKq9EcC6PP7L71elOqSeqp2/xtBOoN87GbQTnabbGVzxvs5UGCPuiM/bqZv0LdrFiOn2sAY3u3eImLu4MrzPXYg3J94TfHNEosLp01MrjO375z3q9/1BLAwQUAAIACACiXERS5kXGEUgEAAARFQAAJgAAAHVuaXZlcnNhbC9odG1sX3B1Ymxpc2hpbmdfc2V0dGluZ3MueG1s3Vjdcto4FL7PU2i808vipE03KWPIZMFMmBKg2Ok2s7OTEbbA2siSa8lQerVPsw/WJ9kjCwgEkopM2E72IkN8fM53jr7zp7F39jVlaEJySQWvOUeVQwcRHomY8nHNuQpbr08dJBXmMWaCk5rDhYPO6gdeVgwZlUlAlAJViQCGy2qmak6iVFZ13el0WqEyy/VbwQoF+LISidTNciIJVyR3M4Zn8KNmGZHOHMECAP5Swedm9YMDhDyDdCnighFEY4icU30ozC5UyhzXaA1xdDvORcHjhmAiR/l4WHN+afjNo+bbhY5BatKUcE2JrINQi1UVxzHVQWAW0G8EJYSOE4j25NhBUxqrpOa8OdYooO1uopTY5uRYozQEUMDVHD4lCsdYYfNo/CnyVcmFwIjiGccpjUJ4g/Txa04zvAk67aZ/0+2FfnBzEV52TAw7GIX+53AHo7Addvxd9G3hL677/qDT7n64CXu9Ttju31kBo2uEeO46Yx4wK4o8IkvCPJUU6ZBjyqBE79EoiYIiZzgfk1C0KCRxhJkkDvorI+OPBWZUzaAXDqEXbgnJzmVGIjXQaas5Ki+IcwdnACEwyOWyJN69X5bEyena0V3j/e5YW6P0sFI4SqB4QFaG5rmrooUa1V2EI0UnUJjk3iFHBWNBkWUiV3UddOl7VbiM4QEYbyT4GnP6GQ0Fi5d8kXRI4i5OIX/9FnfQCJLKgLpeRjgKMIeupgrojJYWshhKRVXZza259nlOMUPQsTB2CLoMNuiNEpzLtSwuM6mbKar/0RWKyD8NvUb0oGrAKHjRtWSl/7soWIxmokCM3oKdQFBqRQr/JQStNjQa5SItpQxLhWTpZkLJlMRnNo6uwUVagCWMt4wRZTx8Keg3NCQjkQMuwRMYhiCn0uBXdgLOsJR3oHgR4yvTpu1u0//8Sh8QxxPMox3BoT5Jmqm94OMZ4kIt7ICOCBeSlEmJaVy+szlb5elpWLYI5PmZsrGGL2laMPyc8EtCVqD3mPL9eNkl8T+MwNptgidlo+vmLaGhxSmkxGDCiwgGIeXzkWoBGGGOBGczhCPYUFKPjQkVhQSJGRAGWj49QmMPZVo+jeHuAx7zmORWkIdHb94ev/v15PR9teJ+//uf148azXd3n2HtzizvxoOXAzure1eEHxg9clHYsG2JPNWFGm843X75sTBvd0N/cN4I25/a4fUWgJK9zZ3luXqBbt+n5a3i3jod/rx9Gvjng8YFGvjBVScMqjY11BXQripKoApH+oZtY9Mf+J+ssIFiG73eVQhV4Vt1kR9Yee5Z+f1gozUw94b+yp3BKgTYA2Mz12ATMJpSqMYX0dVWDfakgfAymnrrJZk+2tVmDuypqQnOo2RvlfOCB+3Py8n/mOmt1S+3LTUUkJRqo/9ouz0b6eusBf5l+7dep7lX+qgdfy+iZp+XPvO0/D609kHIc7d+ejsA+fpnzPrBv1BLAwQUAAIACACiXERSG4wamroBAABtBgAAHwAAAHVuaXZlcnNhbC9odG1sX3NraW5fc2V0dGluZ3MuanONlM1O6zAQhfd9isp3iypIC6HsetVWuhILJNghFo4zTaM6Hst2CwXx7sQpLY4z4dbe1Edfz/w4no/BsF5MsOHd8KP53Zwf2udGA685s4WLti579MrrzMoyh6eyAlkqYBGy88iKSwsn/fMHoZyZalyz/aMDbQM/hgSsT/6BaAjQEtqO0F4pwzdKfD/+exBUdago6HO2dQ7VSKByoNxIoal4w7A/q2aFFUYw7sD8B11xAS3T6+Q2y3vJH8dJluZiGnICK83V/h4LHGVcbAqDW5Uf6OXY75Be7zWY+sY3p7B/58sQkKV1/xxUceDF1SJZJP2kNmAtfMedzmfJ7IaEJc9AhgWlk9vJ7Be0Zbxs1i/0rrSlO9Jpko7TSUhrXkCnSwLyq3zcxlTt1elmJ/iBc/DmgmJ4i5B8D6Zj1f0wNOqtPuMCtcHCd6SLpn6TqESel6o4cPOp3yTnk/W2fd9GMzJGGZr8eHtw6XfIRM2YsdYzw+iZrYmnXPUNlzNGgyMft42i3lNzQVIiFRcpkBxo0RQ9puPiWePPz3Xh3GzAPCHKen4OGXeOi3VVT5Q6/5dwMpCpirOLitMafH4BUEsDBBQAAgAIAKJcRFKUE7MiaQAAAG4AAAAcAAAAdW5pdmVyc2FsL2xvY2FsX3NldHRpbmdzLnhtbA3MMQ6DMAxA0Z1TWN4p7daBwMZWltIDWMRFkRwbkYDg9mT7w9Nv+zMKHLylYOrw9XgisM7mgy4Of9NQvxFSJvUkpuxQDaHvqlZsJvlyzgUmWIUu3iaOJTKPFIscdhGo4VNe/8Aem666AVBLAwQUAAIACADgm0JSqp+OWRYKAAAWGQAAFwAAAHVuaXZlcnNhbC91bml2ZXJzYWwucG5n7ZhrVFNXFsePAoooBexyfCHBodZ2YaWICAQCQqnoYGHGcQrIS0QSlUfAAAECRB6rohVo0RICJLGvQSuQYoQQIKD4SC0xKWCDMQ+I0FwghICBG0JIMhdt58PMrFkz83X4cNdd99zf2f99ztl373PupT+GhdjabLMBANgeORx8DACLUgBWD1qvQVrCbvPvIrdVhGMhQaBZ4DiBPFjiAj8KBKClcv1SghXyvC79cBQBgI2Zy9cqORaVA8CWW0eCA4/nxKllLZ+6GnIvKJbKbw42EBn+nwlibUpCie9umJjaO9IrU8d4e617O4a/y72NU3MybKFZ6Lbh1J2qQwOXsoehokpSNhG733cgTvnzmVby/DoALrwVaA2A/S7rVQB8ZbkTgIPXnC0BKNuIuAz+VGwPgPMf7FcDELwuCIHf+Uf46UeBC/ND8dsTr7g/2pJ4Jbef8/OTZeauyuE/M/Bfqa3AK/AKvAKvwCvwCrwCr8Ar8Aq8Aq/A/5/w083rgn49ebozvYYLDWrofKf8o1cHUN7Of2N0Uum8dJ9INs1dJeuZ4WTdVfPSHNu8gGKYFlGm+V1YOAk+C6fCDuBCM8P0kjjM2C5YemJnTtUt9cfQUUsLXsOo+yiTFh9gXKwLKPDvYNdptSjjlMTcGQ6n9UkPqCIFGdwGcppNL95kIMsf2j2dGp1yBQDzpjsJKlOa9A+ZpgX9O/H4oGPXAojKBSdbuK44nb71maQool4cAcAJ5Y8jcs6XufyjOdJJjXmiTpZK5QkcIRfEpO44HOLUCEAXPq5iYUk/OdxjyL/DZLFttfU+L/7qLO3sj3BCLHTFzOkJqr5DurYEukfIWMlMP76KMPckNS4pAAC5R4Q1I6DZvnva8fM3enE9RwQphlovdu4XRgByNJYKbcivr9xm3/YZ6uI8uTW1Ftwl7UY6Fc9kQWWZ9v7a76S1nPLQ1+Z8AxeWHEqZviHflKTjaTj+LpLKLxEAf/Rv7da9bu9TpLcFGDc3K7Aw/pvCTms3/lIRLzdZljuCKm8JbY6F5MOelgjhtLVUMkMla977s2NgTj7dWIN+cTOwfapgukyd3UwNhUVRHuT7yqHhpQltFdmd3JuAF4cSHnuqHLlqNQD5mZU2vcsrIoxe6mOs7fxFWGyco/QYTKfJ2L17+LlSfvZ2QjOnmhrVx7e6oD6vnc3meBK2s6SLORrMu4WmnzU95ucxI97G5xgPSddD+YFpqnoWY5SLMmhJIkiO/oQgFfEaJLWVQ0PKjFZTQVqbil7HEbaRN6Y54Uh9O2gulgoB3yLRgNumHCbsZsR9Weeb3n2AQVaVJ+zlYGm5I1LDxY9XAf+OEEtFPSFVtu04Qd6OE0Ain9EpyEdSQz0sZa0+TWPR6Q1hOXskd/Mf1BtMArHkEYbFNepN7PhoXtYOBjWUl16h85aJ0G3aefY0M6lzOtqjsqGJJJxlE0opV6b5cOABu+vcJKxyK6Mp93dYzRvcsUy9Gs16kmQI+NzFAsz0Y35vzWZurNNyuUny2qy9PlAG4WWPbZVeuodle6WVD3fhP5SeIMJnRVEsgU8Ev1HdTD3oyJLD2soaNeelJ9yWIayXm+D8gh1Dm0gelAoFfOqn56ITOP+AeEaUKpXphGez0zS14uwHLpqvkWl53IiiZyyWZKGhFNQ1/HvsFIqsmUWfEE8P+p2sOLQT3A0hqi7pJxrtt4QwrsTfu43ZHdPCDkqCCchS7VEZIg0s23p1o2sRiykRMke8uecXynxsb4cu+9EoiTfLOl92YOIQN/gd57wkz7sbCZrJGY5huppqjGW7hxkU40jQhWONM404C7ia6sN96kscl35Oooy5+cQWKucuEun3aiQ1PnlRW8HI1527rdm7F0fH2z6+MWWl6HjRvnmTREiL21lPGNTratXdT6xKWl4kCRIoLoGksyIdsYmbKvVQwdDkOJxE07ZmbdAVzzQlerPUF1qmbw2KOzUV/Gzf0UxyBd/BzehbKpmv4O/CN7GcjkNY0hFyV9ZNXRU3C8YGzZzZIFiOYl39ceb326BTI7VR9/YluJvla57mDZj3r2lrYx6Ldiec8++pjnJLiIGYqt6HmOH70SxjYXMLu5yElZkcS9Qf1l4az4rBUVuXPHnpWAGLLaAR8ZpOLnN4n2sQzyUOnVfq7McSTFiMZYos0g1AEp2mRPSbaVzXKmjN6+FrcnH96imrwRQ86Z4ixp5u+nEAPVQfWZMlStGlmjBvH4RGsxQvtrptpuV+6ywt9MtorVDF2XdnbcApTWI0seiM7NEzw2KrBzug8tNfHDTeeUhY0qOggU29npK1AvkQbq84GqqlomAu5TM66YAFolp3dZ6rvZ4MOUSkfHydz3l+uXKQkkY/9PBytQ9bsrfTv8e2nhsV4YXrdN1Hnz3fT503xibjt+v4HcZNpRJXkuqy4pUDbElkXyVXOzlomB5vNKT4TZ6bdiieOS2ySMHcP39WtEMvMr+/LD6QgiqTvFNvFvAa+oTLk06ouEN0ylQfDW66vs0VnUYdPCmu496IhL5gP+Lz897sbS0fdC2vrP9NVj4bu/msSGOW5W0YyohOaKNveebLIwfbNxdsawhfLfVAct/VqICjo02oF1R1cvVwxwPSYzl6iJ8dDxXtRzHNRer37JDvULa91ENC6GohfjHeJF5fPSj+9PL8A1MkVC1Jf4Yur1t3uUnv1BZPHmvUaE6QJO04uEJz9gd8pfDbxPbubluWGg7T8Egl6dNQU4g8IqRrTGOfRulZnl0cFsN6PwwFkpUV0XZV6hIcfnnUz8WHFCL5bQBQMpfidKzRSV5zKxhPU9EEcd/XCzg3Int43hBF64ulnML6qr4TNZIWW0MEi6bmViS8lNJZGX0zIh7NSzeQ8lkmOSwqaPEnh9sLRs/EljtWdleRSp2lVDXLI3H6Tq5zk7i7LT/mu0UkbXOSYKcxUt+q1ynaJ2M47q122LjLRmveUarJbdME7KtkRtPPtGMrZqr6PTyEq1NUBcLgUU/zIOc0npYM7Y+jcJNeJU6rL31eFSPrwIVHR1uESQY164NEf3rHcBy6MPlVVPlsLknE54ILlWH2/mRLhUqArP/6f65N3yC1kSmW1f2rajYzRyulu0Nyq0zVX2AkOLlvlgpRgQsdhGC0NWNW4C+hpjJMJgU9QmwHLuj+rjPh7KgN+0q4gOKlaAc6r6VxfyxECjaueEbvYh1PrPhhLbItQV10zjdZ9w7Rlos6rrtxtt/DYAMO9lFy8J8sShdvHR4y3TxAGOZn+CNVPT884KQ82Apch6B4Y6FO+pMftiL44mHzPsKd5W0Grkf/+OtHdTcAyDSO8HrEmJD9OqFb4TxPGKLP03y7U66VDgZ4WSlyRHUMv3NdlxAdCarbwLp1zI7O2Zfz1hpKBL5M56eDha9/3/Oc/8ct2UBDuHl9S8sH5Lm688s9wJEPw4Kbg04W/w1QSwMEFAACAAgA4JtCUuVlxrFLAAAAagAAABsAAAB1bml2ZXJzYWwvdW5pdmVyc2FsLnBuZy54bWyzsa/IzVEoSy0qzszPs1Uy1DNQsrfj5bIpKEoty0wtV6gAigEFIUBJoRLINUJwyzNTSjJslSzMzRBiGamZ6RkltkpmpuZwQX2gkQBQSwECAAAUAAIACAASRGxOa18zBNUCAAD3BwAADwAAAAAAAAABAAAAAAAAAAAAbm9uZS9wbGF5ZXIueG1sUEsBAgAAFAACAAgAqZp6Trj5mLriAgAAZwoAABgAAAAAAAAAAQAAAAAAAgMAAG5vbmUvY29tbW9uX21lc3NhZ2VzLmxuZ1BLAQIAABQAAgAIAKmaek62svfIpQAAAIIBAAApAAAAAAAAAAEAAAAAABoGAABub25lL3BsYXliYWNrX2FuZF9uYXZpZ2F0aW9uX3NldHRpbmdzLnhtbFBLAQIAABQAAgAIAKmaek4fVIpqMAMAAMcOAAAiAAAAAAAAAAEAAAAAAAYHAABub25lL2ZsYXNoX3B1Ymxpc2hpbmdfc2V0dGluZ3MueG1sUEsBAgAAFAACAAgAqZp6TkKBxMUYAQAA1AIAABwAAAAAAAAAAQAAAAAAdgoAAG5vbmUvZmxhc2hfc2tpbl9zZXR0aW5ncy54bWxQSwECAAAUAAIACACpmnpO15twlisDAABvDgAAIQAAAAAAAAABAAAAAADICwAAbm9uZS9odG1sX3B1Ymxpc2hpbmdfc2V0dGluZ3MueG1sUEsBAgAAFAACAAgAqZp6To5z9vpqAAAA5QAAABoAAAAAAAAAAQAAAAAAMg8AAG5vbmUvaHRtbF9za2luX3NldHRpbmdzLmpzUEsBAgAAFAACAAgAsJp6Trx9NfdKAAAASQAAABcAAAAAAAAAAQAAAAAA1A8AAG5vbmUvbG9jYWxfc2V0dGluZ3MueG1sUEsBAgAAFAACAAgAk76WUDZhWAJHAwAA4QkAABQAAAAAAAAAAQAAAAAAUxAAAHVuaXZlcnNhbC9wbGF5ZXIueG1sUEsBAgAAFAACAAgAolxEUpxeMggUBgAANxcAAB0AAAAAAAAAAQAAAAAAzBMAAHVuaXZlcnNhbC9jb21tb25fbWVzc2FnZXMubG5nUEsBAgAAFAACAAgAolxEUmayotWlAAAAgwEAAC4AAAAAAAAAAQAAAAAAGxoAAHVuaXZlcnNhbC9wbGF5YmFja19hbmRfbmF2aWdhdGlvbl9zZXR0aW5ncy54bWxQSwECAAAUAAIACACiXERS0L0vtE4EAACHFQAAJwAAAAAAAAABAAAAAAAMGwAAdW5pdmVyc2FsL2ZsYXNoX3B1Ymxpc2hpbmdfc2V0dGluZ3MueG1sUEsBAgAAFAACAAgAolxEUiy7yER7AwAAAgwAACEAAAAAAAAAAQAAAAAAnx8AAHVuaXZlcnNhbC9mbGFzaF9za2luX3NldHRpbmdzLnhtbFBLAQIAABQAAgAIAKJcRFLmRcYRSAQAABEVAAAmAAAAAAAAAAEAAAAAAFkjAAB1bml2ZXJzYWwvaHRtbF9wdWJsaXNoaW5nX3NldHRpbmdzLnhtbFBLAQIAABQAAgAIAKJcRFIbjBqaugEAAG0GAAAfAAAAAAAAAAEAAAAAAOUnAAB1bml2ZXJzYWwvaHRtbF9za2luX3NldHRpbmdzLmpzUEsBAgAAFAACAAgAolxEUpQTsyJpAAAAbgAAABwAAAAAAAAAAQAAAAAA3CkAAHVuaXZlcnNhbC9sb2NhbF9zZXR0aW5ncy54bWxQSwECAAAUAAIACADgm0JSqp+OWRYKAAAWGQAAFwAAAAAAAAAAAAAAAAB/KgAAdW5pdmVyc2FsL3VuaXZlcnNhbC5wbmdQSwECAAAUAAIACADgm0JS5WXGsUsAAABqAAAAGwAAAAAAAAABAAAAAADKNAAAdW5pdmVyc2FsL3VuaXZlcnNhbC5wbmcueG1sUEsFBgAAAAASABIAVgUAAE41AAAAAA=="/>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100,&quot;optimizeImageForResolution&quot;:&quot;T_TRUE&quot;,&quot;optimizeImageForResolutionWidth&quot;:2048,&quot;optimizeImageForResolutionHeight&quot;:1536},&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UUID" val="{A5EC188F-8C1F-4DE5-821F-0FD34F41F4E3}"/>
  <p:tag name="ISPRING_RESOURCE_FOLDER" val="C:\Users\usuari\Documents\Jhil·li\LECCIONES\LECCIÓN 13\Lección_13_N1_ES\"/>
  <p:tag name="ISPRING_PRESENTATION_PATH" val="C:\Users\usuari\Documents\Jhil·li\LECCIONES\LECCIÓN 13\Lección_13_N1_ES.pptx"/>
  <p:tag name="ISPRING_SCREEN_RECS_UPDATED" val="C:\Users\usuari\Documents\Jhil·li\LECCIONES\LECCIÓN 13\Lección_13_N1_ES\"/>
  <p:tag name="ISPRING_ULTRA_SCORM_COURCE_TITLE" val="Lección_13_N1_ES"/>
  <p:tag name="ISPRING_OUTPUT_FOLDER" val="[[&quot;\uFFFDd\u0013*{0FCB5101-AEB5-4723-8DCE-7D5C9063266D}&quot;,&quot;C:\\Users\\Carles Serrat\\Desktop\\EngiMath-UPC\\Execution\\LECCIONES_DEF\\LECCIÓN 13&quot;],[&quot;b\uFFFD0F{AB8C8627-7FDD-4AB7-AE54-4F642AE82300}&quot;,&quot;C:\\Users\\usuari\\Downloads\\MBruguera\\CatDef\\LLIÇONS\\LLIÇÓ 13&quot;],[&quot;*\uFFFD\uFFFD\uFFFD{BB4CDCA5-F38E-475C-8C53-186BBAA01A72}&quot;,&quot;C:\\Users\\filom\\Documents\\ENGIMATH\\LESSONS\\MATRICES\\LESSON 13&quot;]]"/>
  <p:tag name="ISPRING_PRESENTATION_TITLE" val="Lección_13_N1_ES"/>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ISPRING_CONTENTLIB_ASSET_META" val="{&quot;ai&quot;:&quot;5i33WfqIVbX15uVYC8Zi5A&quot;,&quot;gi&quot;:&quot;Kw65In8iFJPdfKJJI3p3GA&quot;,&quot;ti&quot;:&quot;characters&quot;,&quot;vs&quot;:{&quot;f&quot;:[825,674],&quot;i&quot;:{&quot;d&quot;:&quot;5i33WfqIVbX15uVYC8Zi5A&quot;,&quot;p&quot;:true}}}"/>
</p:tagLst>
</file>

<file path=ppt/tags/tag11.xml><?xml version="1.0" encoding="utf-8"?>
<p:tagLst xmlns:a="http://schemas.openxmlformats.org/drawingml/2006/main" xmlns:r="http://schemas.openxmlformats.org/officeDocument/2006/relationships" xmlns:p="http://schemas.openxmlformats.org/presentationml/2006/main">
  <p:tag name="ISPRING_CONTENTLIB_ASSET_META" val="{&quot;ai&quot;:&quot;5i33WfqIVbX15uVYC8Zi5A&quot;,&quot;gi&quot;:&quot;Kw65In8iFJPdfKJJI3p3GA&quot;,&quot;ti&quot;:&quot;characters&quot;,&quot;vs&quot;:{&quot;f&quot;:[825,674],&quot;i&quot;:{&quot;d&quot;:&quot;5i33WfqIVbX15uVYC8Zi5A&quot;,&quot;p&quot;:true}}}"/>
</p:tagLst>
</file>

<file path=ppt/tags/tag12.xml><?xml version="1.0" encoding="utf-8"?>
<p:tagLst xmlns:a="http://schemas.openxmlformats.org/drawingml/2006/main" xmlns:r="http://schemas.openxmlformats.org/officeDocument/2006/relationships" xmlns:p="http://schemas.openxmlformats.org/presentationml/2006/main">
  <p:tag name="ISPRING_CONTENTLIB_ASSET_META" val="{&quot;ai&quot;:&quot;5i33WfqIVbX15uVYC8Zi5A&quot;,&quot;gi&quot;:&quot;Kw65In8iFJPdfKJJI3p3GA&quot;,&quot;ti&quot;:&quot;characters&quot;,&quot;vs&quot;:{&quot;f&quot;:[825,674],&quot;i&quot;:{&quot;d&quot;:&quot;5i33WfqIVbX15uVYC8Zi5A&quot;,&quot;p&quot;:true}}}"/>
</p:tagLst>
</file>

<file path=ppt/tags/tag13.xml><?xml version="1.0" encoding="utf-8"?>
<p:tagLst xmlns:a="http://schemas.openxmlformats.org/drawingml/2006/main" xmlns:r="http://schemas.openxmlformats.org/officeDocument/2006/relationships" xmlns:p="http://schemas.openxmlformats.org/presentationml/2006/main">
  <p:tag name="ISPRING_CONTENTLIB_ASSET_META" val="{&quot;ai&quot;:&quot;5i33WfqIVbX15uVYC8Zi5A&quot;,&quot;gi&quot;:&quot;Kw65In8iFJPdfKJJI3p3GA&quot;,&quot;ti&quot;:&quot;characters&quot;,&quot;vs&quot;:{&quot;f&quot;:[825,674],&quot;i&quot;:{&quot;d&quot;:&quot;5i33WfqIVbX15uVYC8Zi5A&quot;,&quot;p&quot;:true}}}"/>
</p:tagLst>
</file>

<file path=ppt/tags/tag14.xml><?xml version="1.0" encoding="utf-8"?>
<p:tagLst xmlns:a="http://schemas.openxmlformats.org/drawingml/2006/main" xmlns:r="http://schemas.openxmlformats.org/officeDocument/2006/relationships" xmlns:p="http://schemas.openxmlformats.org/presentationml/2006/main">
  <p:tag name="ISPRING_CONTENTLIB_ASSET_META" val="{&quot;ai&quot;:&quot;8XdjRW2yHEkjwDoHpAu2QQ&quot;,&quot;gi&quot;:&quot;Kw65In8iFJPdfKJJI3p3GA&quot;,&quot;ti&quot;:&quot;characters&quot;,&quot;vs&quot;:{&quot;f&quot;:[825,674],&quot;i&quot;:{&quot;d&quot;:&quot;8XdjRW2yHEkjwDoHpAu2QQ&quot;,&quot;p&quot;:true}}}"/>
</p:tagLst>
</file>

<file path=ppt/tags/tag15.xml><?xml version="1.0" encoding="utf-8"?>
<p:tagLst xmlns:a="http://schemas.openxmlformats.org/drawingml/2006/main" xmlns:r="http://schemas.openxmlformats.org/officeDocument/2006/relationships" xmlns:p="http://schemas.openxmlformats.org/presentationml/2006/main">
  <p:tag name="ISPRING_CONTENTLIB_ASSET_META" val="{&quot;ai&quot;:&quot;FSa4MbUyQF5A-0I0l5u1uQ&quot;,&quot;gi&quot;:&quot;Kw65In8iFJPdfKJJI3p3GA&quot;,&quot;ti&quot;:&quot;characters&quot;,&quot;vs&quot;:{&quot;f&quot;:[825,674],&quot;i&quot;:{&quot;d&quot;:&quot;FSa4MbUyQF5A-0I0l5u1uQ&quot;,&quot;p&quot;:true}}}"/>
</p:tagLst>
</file>

<file path=ppt/tags/tag16.xml><?xml version="1.0" encoding="utf-8"?>
<p:tagLst xmlns:a="http://schemas.openxmlformats.org/drawingml/2006/main" xmlns:r="http://schemas.openxmlformats.org/officeDocument/2006/relationships" xmlns:p="http://schemas.openxmlformats.org/presentationml/2006/main">
  <p:tag name="ISPRING_CONTENTLIB_ASSET_META" val="{&quot;ai&quot;:&quot;FSa4MbUyQF5A-0I0l5u1uQ&quot;,&quot;gi&quot;:&quot;Kw65In8iFJPdfKJJI3p3GA&quot;,&quot;ti&quot;:&quot;characters&quot;,&quot;vs&quot;:{&quot;f&quot;:[825,674],&quot;i&quot;:{&quot;d&quot;:&quot;FSa4MbUyQF5A-0I0l5u1uQ&quot;,&quot;p&quot;:true}}}"/>
</p:tagLst>
</file>

<file path=ppt/tags/tag17.xml><?xml version="1.0" encoding="utf-8"?>
<p:tagLst xmlns:a="http://schemas.openxmlformats.org/drawingml/2006/main" xmlns:r="http://schemas.openxmlformats.org/officeDocument/2006/relationships" xmlns:p="http://schemas.openxmlformats.org/presentationml/2006/main">
  <p:tag name="ISPRING_CONTENTLIB_ASSET_META" val="{&quot;ai&quot;:&quot;qeudhJAylAlOqi75tVggog&quot;,&quot;gi&quot;:&quot;Kw65In8iFJPdfKJJI3p3GA&quot;,&quot;ti&quot;:&quot;characters&quot;,&quot;vs&quot;:{&quot;f&quot;:[825,674],&quot;i&quot;:{&quot;d&quot;:&quot;qeudhJAylAlOqi75tVggog&quot;,&quot;p&quot;:true}}}"/>
</p:tagLst>
</file>

<file path=ppt/tags/tag18.xml><?xml version="1.0" encoding="utf-8"?>
<p:tagLst xmlns:a="http://schemas.openxmlformats.org/drawingml/2006/main" xmlns:r="http://schemas.openxmlformats.org/officeDocument/2006/relationships" xmlns:p="http://schemas.openxmlformats.org/presentationml/2006/main">
  <p:tag name="ISPRING_CONTENTLIB_ASSET_META" val="{&quot;ai&quot;:&quot;2w-yjZrHF3K-sXWSbWuK7w&quot;,&quot;gi&quot;:&quot;Kw65In8iFJPdfKJJI3p3GA&quot;,&quot;ti&quot;:&quot;characters&quot;,&quot;vs&quot;:{&quot;f&quot;:[825,674],&quot;i&quot;:{&quot;d&quot;:&quot;2w-yjZrHF3K-sXWSbWuK7w&quot;,&quot;p&quot;:true}}}"/>
</p:tagLst>
</file>

<file path=ppt/tags/tag19.xml><?xml version="1.0" encoding="utf-8"?>
<p:tagLst xmlns:a="http://schemas.openxmlformats.org/drawingml/2006/main" xmlns:r="http://schemas.openxmlformats.org/officeDocument/2006/relationships" xmlns:p="http://schemas.openxmlformats.org/presentationml/2006/main">
  <p:tag name="ISPRING_CONTENTLIB_ASSET_META" val="{&quot;ai&quot;:&quot;5E-TW_DJUNY74pBoBW9dkQ&quot;,&quot;gi&quot;:&quot;Kw65In8iFJPdfKJJI3p3GA&quot;,&quot;ti&quot;:&quot;characters&quot;,&quot;vs&quot;:{&quot;f&quot;:[825,674],&quot;i&quot;:{&quot;d&quot;:&quot;5E-TW_DJUNY74pBoBW9dkQ&quot;,&quot;p&quot;:true}}}"/>
</p:tagLst>
</file>

<file path=ppt/tags/tag2.xml><?xml version="1.0" encoding="utf-8"?>
<p:tagLst xmlns:a="http://schemas.openxmlformats.org/drawingml/2006/main" xmlns:r="http://schemas.openxmlformats.org/officeDocument/2006/relationships" xmlns:p="http://schemas.openxmlformats.org/presentationml/2006/main">
  <p:tag name="ISPRING_CONTENTLIB_ASSET_META" val="{&quot;ai&quot;:&quot;cMWdtpb5NHOHQtoCVGmxOA&quot;,&quot;gi&quot;:&quot;Kw65In8iFJPdfKJJI3p3GA&quot;,&quot;ti&quot;:&quot;characters&quot;,&quot;vs&quot;:{&quot;f&quot;:[825,674],&quot;i&quot;:{&quot;d&quot;:&quot;cMWdtpb5NHOHQtoCVGmxOA&quot;,&quot;p&quot;:true}}}"/>
</p:tagLst>
</file>

<file path=ppt/tags/tag20.xml><?xml version="1.0" encoding="utf-8"?>
<p:tagLst xmlns:a="http://schemas.openxmlformats.org/drawingml/2006/main" xmlns:r="http://schemas.openxmlformats.org/officeDocument/2006/relationships" xmlns:p="http://schemas.openxmlformats.org/presentationml/2006/main">
  <p:tag name="ISPRING_CONTENTLIB_ASSET_META" val="{&quot;ai&quot;:&quot;ZXNEKIOWf2iHQ3rRlZcUBw&quot;,&quot;gi&quot;:&quot;Kw65In8iFJPdfKJJI3p3GA&quot;,&quot;ti&quot;:&quot;characters&quot;,&quot;vs&quot;:{&quot;f&quot;:[825,674],&quot;i&quot;:{&quot;d&quot;:&quot;ZXNEKIOWf2iHQ3rRlZcUBw&quot;,&quot;p&quot;:true}}}"/>
</p:tagLst>
</file>

<file path=ppt/tags/tag21.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C:\Users\usuari\Documents\Jhil·li\LECCIONES\LECCIÓN 13\Lección_13_N1_ES\quiz\quiz2.quiz"/>
  <p:tag name="ISPRING_QUIZ_RELATIVE_PATH" val="Lección_13_N1_ES\quiz\quiz2.quiz"/>
</p:tagLst>
</file>

<file path=ppt/tags/tag22.xml><?xml version="1.0" encoding="utf-8"?>
<p:tagLst xmlns:a="http://schemas.openxmlformats.org/drawingml/2006/main" xmlns:r="http://schemas.openxmlformats.org/officeDocument/2006/relationships" xmlns:p="http://schemas.openxmlformats.org/presentationml/2006/main">
  <p:tag name="ISPRING_CONTENTLIB_ASSET_META" val="{&quot;ai&quot;:&quot;ZC2vQzN5AFJvtyUKL3Xzgw&quot;,&quot;gi&quot;:&quot;Kw65In8iFJPdfKJJI3p3GA&quot;,&quot;ti&quot;:&quot;characters&quot;,&quot;vs&quot;:{&quot;f&quot;:[825,674,501],&quot;i&quot;:{&quot;d&quot;:&quot;ZC2vQzN5AFJvtyUKL3Xzgw&quot;,&quot;p&quot;:true}}}"/>
</p:tagLst>
</file>

<file path=ppt/tags/tag3.xml><?xml version="1.0" encoding="utf-8"?>
<p:tagLst xmlns:a="http://schemas.openxmlformats.org/drawingml/2006/main" xmlns:r="http://schemas.openxmlformats.org/officeDocument/2006/relationships" xmlns:p="http://schemas.openxmlformats.org/presentationml/2006/main">
  <p:tag name="ISPRING_CONTENTLIB_ASSET_META" val="{&quot;ai&quot;:&quot;rtDyTNUl0L6WWD8tFhvsDQ&quot;,&quot;gi&quot;:&quot;Kw65In8iFJPdfKJJI3p3GA&quot;,&quot;ti&quot;:&quot;characters&quot;,&quot;vs&quot;:{&quot;f&quot;:[825,674,501],&quot;i&quot;:{&quot;d&quot;:&quot;rtDyTNUl0L6WWD8tFhvsDQ&quot;,&quot;p&quot;:true}}}"/>
</p:tagLst>
</file>

<file path=ppt/tags/tag4.xml><?xml version="1.0" encoding="utf-8"?>
<p:tagLst xmlns:a="http://schemas.openxmlformats.org/drawingml/2006/main" xmlns:r="http://schemas.openxmlformats.org/officeDocument/2006/relationships" xmlns:p="http://schemas.openxmlformats.org/presentationml/2006/main">
  <p:tag name="ISPRING_CONTENTLIB_ASSET_META" val="{&quot;ai&quot;:&quot;mpj619g3jGqmHG2cpY0qXw&quot;,&quot;gi&quot;:&quot;Kw65In8iFJPdfKJJI3p3GA&quot;,&quot;ti&quot;:&quot;characters&quot;,&quot;vs&quot;:{&quot;f&quot;:[825,674,551,580,592,607],&quot;i&quot;:{&quot;d&quot;:&quot;mpj619g3jGqmHG2cpY0qXw&quot;,&quot;p&quot;:true}}}"/>
</p:tagLst>
</file>

<file path=ppt/tags/tag5.xml><?xml version="1.0" encoding="utf-8"?>
<p:tagLst xmlns:a="http://schemas.openxmlformats.org/drawingml/2006/main" xmlns:r="http://schemas.openxmlformats.org/officeDocument/2006/relationships" xmlns:p="http://schemas.openxmlformats.org/presentationml/2006/main">
  <p:tag name="ISPRING_CONTENTLIB_ASSET_META" val="{&quot;ai&quot;:&quot;ZRaFFeXNQ46DieqbkZwtpQ&quot;,&quot;gi&quot;:&quot;Kw65In8iFJPdfKJJI3p3GA&quot;,&quot;ti&quot;:&quot;characters&quot;,&quot;vs&quot;:{&quot;f&quot;:[825,674],&quot;i&quot;:{&quot;d&quot;:&quot;ZRaFFeXNQ46DieqbkZwtpQ&quot;,&quot;p&quot;:true}}}"/>
</p:tagLst>
</file>

<file path=ppt/tags/tag6.xml><?xml version="1.0" encoding="utf-8"?>
<p:tagLst xmlns:a="http://schemas.openxmlformats.org/drawingml/2006/main" xmlns:r="http://schemas.openxmlformats.org/officeDocument/2006/relationships" xmlns:p="http://schemas.openxmlformats.org/presentationml/2006/main">
  <p:tag name="ISPRING_CONTENTLIB_ASSET_META" val="{&quot;ai&quot;:&quot;qeudhJAylAlOqi75tVggog&quot;,&quot;gi&quot;:&quot;Kw65In8iFJPdfKJJI3p3GA&quot;,&quot;ti&quot;:&quot;characters&quot;,&quot;vs&quot;:{&quot;f&quot;:[825,674,529],&quot;i&quot;:{&quot;d&quot;:&quot;qeudhJAylAlOqi75tVggog&quot;,&quot;p&quot;:true}}}"/>
</p:tagLst>
</file>

<file path=ppt/tags/tag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C:\Users\usuari\Documents\Jhil·li\LECCIONES\LECCIÓN 13\Lección_13_N1_ES\quiz\quiz1.quiz"/>
  <p:tag name="ISPRING_QUIZ_RELATIVE_PATH" val="Lección_13_N1_ES\quiz\quiz1.quiz"/>
</p:tagLst>
</file>

<file path=ppt/tags/tag8.xml><?xml version="1.0" encoding="utf-8"?>
<p:tagLst xmlns:a="http://schemas.openxmlformats.org/drawingml/2006/main" xmlns:r="http://schemas.openxmlformats.org/officeDocument/2006/relationships" xmlns:p="http://schemas.openxmlformats.org/presentationml/2006/main">
  <p:tag name="ISPRING_CONTENTLIB_ASSET_META" val="{&quot;ai&quot;:&quot;_SX6HGp20MgJuszxzX-Pyg&quot;,&quot;gi&quot;:&quot;Kw65In8iFJPdfKJJI3p3GA&quot;,&quot;ti&quot;:&quot;characters&quot;,&quot;vs&quot;:{&quot;f&quot;:[825,674,529],&quot;i&quot;:{&quot;d&quot;:&quot;_SX6HGp20MgJuszxzX-Pyg&quot;,&quot;p&quot;:true}}}"/>
</p:tagLst>
</file>

<file path=ppt/tags/tag9.xml><?xml version="1.0" encoding="utf-8"?>
<p:tagLst xmlns:a="http://schemas.openxmlformats.org/drawingml/2006/main" xmlns:r="http://schemas.openxmlformats.org/officeDocument/2006/relationships" xmlns:p="http://schemas.openxmlformats.org/presentationml/2006/main">
  <p:tag name="ISPRING_CONTENTLIB_ASSET_META" val="{&quot;ai&quot;:&quot;3yxMuppQNgNPGDc-Lt_cMQ&quot;,&quot;gi&quot;:&quot;Kw65In8iFJPdfKJJI3p3GA&quot;,&quot;ti&quot;:&quot;characters&quot;,&quot;vs&quot;:{&quot;f&quot;:[825,674,529],&quot;i&quot;:{&quot;d&quot;:&quot;3yxMuppQNgNPGDc-Lt_cMQ&quot;,&quot;p&quot;:true}}}"/>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536B3E856E114D9A0F128D2740EF3C" ma:contentTypeVersion="15" ma:contentTypeDescription="Crea un document nou" ma:contentTypeScope="" ma:versionID="33ba93f1bba4d6850953fc67c1c48dcb">
  <xsd:schema xmlns:xsd="http://www.w3.org/2001/XMLSchema" xmlns:xs="http://www.w3.org/2001/XMLSchema" xmlns:p="http://schemas.microsoft.com/office/2006/metadata/properties" xmlns:ns2="6634ef0f-8284-4f24-8eee-01f4c46a1b43" xmlns:ns3="5f4cd859-d425-42d9-aada-39d41c60c1f8" targetNamespace="http://schemas.microsoft.com/office/2006/metadata/properties" ma:root="true" ma:fieldsID="d4e40d85d96a0aff56fb07a7f94e9b34" ns2:_="" ns3:_="">
    <xsd:import namespace="6634ef0f-8284-4f24-8eee-01f4c46a1b43"/>
    <xsd:import namespace="5f4cd859-d425-42d9-aada-39d41c60c1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34ef0f-8284-4f24-8eee-01f4c46a1b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es de la imatge" ma:readOnly="false" ma:fieldId="{5cf76f15-5ced-4ddc-b409-7134ff3c332f}" ma:taxonomyMulti="true" ma:sspId="d428ab8e-4d73-4f28-9b9b-be95a01e923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4cd859-d425-42d9-aada-39d41c60c1f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941a14a-6689-4c04-8b09-a481c127ebf8}" ma:internalName="TaxCatchAll" ma:showField="CatchAllData" ma:web="5f4cd859-d425-42d9-aada-39d41c60c1f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 compartit amb detal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f4cd859-d425-42d9-aada-39d41c60c1f8" xsi:nil="true"/>
    <lcf76f155ced4ddcb4097134ff3c332f xmlns="6634ef0f-8284-4f24-8eee-01f4c46a1b4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A894D51-9B88-45A9-BD03-038D49A81581}"/>
</file>

<file path=customXml/itemProps2.xml><?xml version="1.0" encoding="utf-8"?>
<ds:datastoreItem xmlns:ds="http://schemas.openxmlformats.org/officeDocument/2006/customXml" ds:itemID="{5E8CAE72-31EA-4A88-85D9-1623C30332B2}"/>
</file>

<file path=customXml/itemProps3.xml><?xml version="1.0" encoding="utf-8"?>
<ds:datastoreItem xmlns:ds="http://schemas.openxmlformats.org/officeDocument/2006/customXml" ds:itemID="{E7F38D4F-571D-4DD5-B4DE-C42D60D5E6D5}"/>
</file>

<file path=docProps/app.xml><?xml version="1.0" encoding="utf-8"?>
<Properties xmlns="http://schemas.openxmlformats.org/officeDocument/2006/extended-properties" xmlns:vt="http://schemas.openxmlformats.org/officeDocument/2006/docPropsVTypes">
  <TotalTime>26693</TotalTime>
  <Words>4796</Words>
  <Application>Microsoft Office PowerPoint</Application>
  <PresentationFormat>Pantalla panoràmica</PresentationFormat>
  <Paragraphs>654</Paragraphs>
  <Slides>33</Slides>
  <Notes>33</Notes>
  <HiddenSlides>0</HiddenSlides>
  <MMClips>0</MMClips>
  <ScaleCrop>false</ScaleCrop>
  <HeadingPairs>
    <vt:vector size="6" baseType="variant">
      <vt:variant>
        <vt:lpstr>Tipus de lletra utilitzats</vt:lpstr>
      </vt:variant>
      <vt:variant>
        <vt:i4>6</vt:i4>
      </vt:variant>
      <vt:variant>
        <vt:lpstr>Tema</vt:lpstr>
      </vt:variant>
      <vt:variant>
        <vt:i4>1</vt:i4>
      </vt:variant>
      <vt:variant>
        <vt:lpstr>Títols de les diapositives</vt:lpstr>
      </vt:variant>
      <vt:variant>
        <vt:i4>33</vt:i4>
      </vt:variant>
    </vt:vector>
  </HeadingPairs>
  <TitlesOfParts>
    <vt:vector size="40" baseType="lpstr">
      <vt:lpstr>Arial</vt:lpstr>
      <vt:lpstr>Calibri</vt:lpstr>
      <vt:lpstr>Calibri Light</vt:lpstr>
      <vt:lpstr>Cambria Math</vt:lpstr>
      <vt:lpstr>Segoe UI</vt:lpstr>
      <vt:lpstr>Segoe UI Semibold</vt:lpstr>
      <vt:lpstr>Tema do Office</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Lección_13_N1_ES</dc:title>
  <dc:creator>Filomena Soares</dc:creator>
  <cp:lastModifiedBy>Administrator</cp:lastModifiedBy>
  <cp:revision>501</cp:revision>
  <dcterms:created xsi:type="dcterms:W3CDTF">2019-03-25T06:42:45Z</dcterms:created>
  <dcterms:modified xsi:type="dcterms:W3CDTF">2021-08-22T11:30:16Z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0x01010083536B3E856E114D9A0F128D2740EF3C</vt:lpwstr>
  </property>
</Properties>
</file>