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7" r:id="rId3"/>
    <p:sldId id="289" r:id="rId4"/>
    <p:sldId id="288" r:id="rId5"/>
    <p:sldId id="278" r:id="rId6"/>
    <p:sldId id="290" r:id="rId7"/>
    <p:sldId id="291" r:id="rId8"/>
    <p:sldId id="287" r:id="rId9"/>
    <p:sldId id="279" r:id="rId10"/>
    <p:sldId id="295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  <a:srgbClr val="DED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74"/>
      </p:cViewPr>
      <p:guideLst>
        <p:guide orient="horz" pos="2092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349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8895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57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7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369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560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2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419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631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13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60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63.png"/><Relationship Id="rId4" Type="http://schemas.openxmlformats.org/officeDocument/2006/relationships/image" Target="../media/image1.jp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.jp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5.png"/><Relationship Id="rId5" Type="http://schemas.openxmlformats.org/officeDocument/2006/relationships/slide" Target="slide5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.jpg"/><Relationship Id="rId21" Type="http://schemas.openxmlformats.org/officeDocument/2006/relationships/image" Target="../media/image33.png"/><Relationship Id="rId7" Type="http://schemas.openxmlformats.org/officeDocument/2006/relationships/slide" Target="slide9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23.png"/><Relationship Id="rId24" Type="http://schemas.openxmlformats.org/officeDocument/2006/relationships/image" Target="../media/image36.svg"/><Relationship Id="rId5" Type="http://schemas.openxmlformats.org/officeDocument/2006/relationships/slide" Target="slide2.xml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8.png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3.png"/><Relationship Id="rId7" Type="http://schemas.openxmlformats.org/officeDocument/2006/relationships/slide" Target="slide2.xml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tags" Target="../tags/tag3.xml"/><Relationship Id="rId16" Type="http://schemas.openxmlformats.org/officeDocument/2006/relationships/image" Target="../media/image26.png"/><Relationship Id="rId20" Type="http://schemas.openxmlformats.org/officeDocument/2006/relationships/image" Target="../media/image42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1.jpg"/><Relationship Id="rId15" Type="http://schemas.openxmlformats.org/officeDocument/2006/relationships/image" Target="../media/image39.png"/><Relationship Id="rId10" Type="http://schemas.openxmlformats.org/officeDocument/2006/relationships/image" Target="../media/image200.png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6.xml"/><Relationship Id="rId9" Type="http://schemas.openxmlformats.org/officeDocument/2006/relationships/slide" Target="slide9.xml"/><Relationship Id="rId14" Type="http://schemas.openxmlformats.org/officeDocument/2006/relationships/image" Target="../media/image24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45.png"/><Relationship Id="rId5" Type="http://schemas.openxmlformats.org/officeDocument/2006/relationships/slide" Target="slide2.xml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1.jpg"/><Relationship Id="rId21" Type="http://schemas.openxmlformats.org/officeDocument/2006/relationships/image" Target="../media/image59.png"/><Relationship Id="rId7" Type="http://schemas.openxmlformats.org/officeDocument/2006/relationships/slide" Target="slide9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49.png"/><Relationship Id="rId5" Type="http://schemas.openxmlformats.org/officeDocument/2006/relationships/slide" Target="slide2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openxmlformats.org/officeDocument/2006/relationships/image" Target="../media/image1.jp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14</a:t>
            </a:r>
          </a:p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OEF i Matriu Inversa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Algorisme per a calcular la Inversa</a:t>
            </a: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5" name="CaixaDeTexto 12">
            <a:extLst>
              <a:ext uri="{FF2B5EF4-FFF2-40B4-BE49-F238E27FC236}">
                <a16:creationId xmlns:a16="http://schemas.microsoft.com/office/drawing/2014/main" id="{E208FD4B-F788-4A62-9CB9-B559FC9A84AB}"/>
              </a:ext>
            </a:extLst>
          </p:cNvPr>
          <p:cNvSpPr txBox="1"/>
          <p:nvPr/>
        </p:nvSpPr>
        <p:spPr>
          <a:xfrm>
            <a:off x="1916522" y="23626"/>
            <a:ext cx="102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>
                <a:solidFill>
                  <a:srgbClr val="F25E4F"/>
                </a:solidFill>
              </a:rPr>
              <a:t>Recordeu!</a:t>
            </a:r>
            <a:r>
              <a:rPr lang="ca-ES"/>
              <a:t> </a:t>
            </a:r>
          </a:p>
          <a:p>
            <a:r>
              <a:rPr lang="ca-ES" dirty="0">
                <a:solidFill>
                  <a:srgbClr val="0C2B8E"/>
                </a:solidFill>
              </a:rPr>
              <a:t>Podeu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ca-ES" dirty="0">
                <a:solidFill>
                  <a:srgbClr val="0C2B8E"/>
                </a:solidFill>
              </a:rPr>
              <a:t>(</a:t>
            </a:r>
            <a:r>
              <a:rPr lang="ca-ES" i="1" dirty="0" err="1">
                <a:solidFill>
                  <a:srgbClr val="0C2B8E"/>
                </a:solidFill>
              </a:rPr>
              <a:t>intro</a:t>
            </a:r>
            <a:r>
              <a:rPr lang="ca-ES" dirty="0">
                <a:solidFill>
                  <a:srgbClr val="0C2B8E"/>
                </a:solidFill>
              </a:rPr>
              <a:t> o clic amb el </a:t>
            </a:r>
            <a:r>
              <a:rPr lang="ca-ES" i="1" dirty="0" err="1">
                <a:solidFill>
                  <a:srgbClr val="0C2B8E"/>
                </a:solidFill>
              </a:rPr>
              <a:t>mouse</a:t>
            </a:r>
            <a:r>
              <a:rPr lang="ca-ES" dirty="0">
                <a:solidFill>
                  <a:srgbClr val="0C2B8E"/>
                </a:solidFill>
              </a:rPr>
              <a:t>) o </a:t>
            </a:r>
            <a:r>
              <a:rPr lang="ca-ES" b="1" dirty="0">
                <a:solidFill>
                  <a:srgbClr val="0C2B8E"/>
                </a:solidFill>
              </a:rPr>
              <a:t>escolliu la secció que us interessi </a:t>
            </a:r>
            <a:r>
              <a:rPr lang="ca-ES" dirty="0">
                <a:solidFill>
                  <a:srgbClr val="0C2B8E"/>
                </a:solidFill>
              </a:rPr>
              <a:t>fent-hi clic.</a:t>
            </a:r>
          </a:p>
          <a:p>
            <a:r>
              <a:rPr lang="ca-ES" dirty="0">
                <a:solidFill>
                  <a:srgbClr val="0C2B8E"/>
                </a:solidFill>
              </a:rPr>
              <a:t>Escolliu “</a:t>
            </a:r>
            <a:r>
              <a:rPr lang="ca-ES" b="1" dirty="0">
                <a:solidFill>
                  <a:srgbClr val="0C2B8E"/>
                </a:solidFill>
              </a:rPr>
              <a:t>Posa’t a prova</a:t>
            </a:r>
            <a:r>
              <a:rPr lang="ca-ES" dirty="0">
                <a:solidFill>
                  <a:srgbClr val="0C2B8E"/>
                </a:solidFill>
              </a:rPr>
              <a:t>” només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u="sng" dirty="0">
                <a:solidFill>
                  <a:srgbClr val="0C2B8E"/>
                </a:solidFill>
              </a:rPr>
              <a:t>després de passar per tots els continguts de la lliçó</a:t>
            </a:r>
            <a:r>
              <a:rPr lang="ca-ES" dirty="0">
                <a:solidFill>
                  <a:srgbClr val="0C2B8E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14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i Matriu Inversa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Algorisme per a calcular la Inversa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EA7EF08C-1A8F-41C7-BB47-AEDC248C70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02E9A6CA-BAE4-4533-B2EB-5E9350DC73C1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153D37F3-7BAB-4ABF-9CA4-EF50C98F1533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>
            <a:extLst>
              <a:ext uri="{FF2B5EF4-FFF2-40B4-BE49-F238E27FC236}">
                <a16:creationId xmlns:a16="http://schemas.microsoft.com/office/drawing/2014/main" id="{4BF19593-66F0-4803-9014-203B41FE174F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>
            <a:extLst>
              <a:ext uri="{FF2B5EF4-FFF2-40B4-BE49-F238E27FC236}">
                <a16:creationId xmlns:a16="http://schemas.microsoft.com/office/drawing/2014/main" id="{F230BFE4-A2AD-412B-B58C-93234A70B82E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45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87189" y="450644"/>
            <a:ext cx="594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/>
              <a:t>Esperem que us hagi estat útil!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Lliçó 14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022C639-08B0-45A3-99E1-FE2BB6EBFE2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OEF i Matriu Inversa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EDD47357-2A3B-4BC0-80BC-A39ABCA7AECD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Algorisme per a calcular la Inversa</a:t>
            </a:r>
          </a:p>
        </p:txBody>
      </p:sp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08C39A05-E45C-4D09-B86F-7D38B98ABC6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chemeClr val="tx1"/>
                </a:solidFill>
              </a:rPr>
              <a:t>Posa't a prova!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54D70C-A734-4F6A-8E6B-D543CDA6BA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931" y="1464547"/>
            <a:ext cx="16059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E1285BC-8273-4BA3-B842-2B5610753248}"/>
              </a:ext>
            </a:extLst>
          </p:cNvPr>
          <p:cNvSpPr/>
          <p:nvPr/>
        </p:nvSpPr>
        <p:spPr>
          <a:xfrm>
            <a:off x="2061189" y="4925741"/>
            <a:ext cx="9859639" cy="1512791"/>
          </a:xfrm>
          <a:prstGeom prst="roundRect">
            <a:avLst>
              <a:gd name="adj" fmla="val 1691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14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066293" y="413929"/>
            <a:ext cx="9859639" cy="6030141"/>
          </a:xfrm>
          <a:prstGeom prst="roundRect">
            <a:avLst>
              <a:gd name="adj" fmla="val 429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91DBC3F-952A-48AF-8103-94201CFAD3DA}"/>
              </a:ext>
            </a:extLst>
          </p:cNvPr>
          <p:cNvSpPr/>
          <p:nvPr/>
        </p:nvSpPr>
        <p:spPr>
          <a:xfrm>
            <a:off x="2301503" y="531509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Recordeu </a:t>
            </a:r>
            <a:endParaRPr lang="ca-ES" sz="2400" b="1" dirty="0">
              <a:solidFill>
                <a:srgbClr val="F25E4F"/>
              </a:solidFill>
            </a:endParaRP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i Matriu Inversa</a:t>
            </a: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Algorisme per a calcular la Inversa</a:t>
            </a: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7ACC7F9-6052-4C64-AE3F-1C5FE77C86CF}"/>
              </a:ext>
            </a:extLst>
          </p:cNvPr>
          <p:cNvSpPr/>
          <p:nvPr/>
        </p:nvSpPr>
        <p:spPr>
          <a:xfrm>
            <a:off x="2301503" y="993174"/>
            <a:ext cx="9455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A la Lliçó 12 hem treballat les </a:t>
            </a:r>
            <a:r>
              <a:rPr lang="ca-ES" sz="2400" b="1" dirty="0">
                <a:solidFill>
                  <a:sysClr val="windowText" lastClr="000000"/>
                </a:solidFill>
              </a:rPr>
              <a:t>Operacions Elementals per Files </a:t>
            </a:r>
            <a:r>
              <a:rPr lang="ca-ES" sz="2400" dirty="0">
                <a:solidFill>
                  <a:sysClr val="windowText" lastClr="000000"/>
                </a:solidFill>
              </a:rPr>
              <a:t>i les </a:t>
            </a:r>
            <a:r>
              <a:rPr lang="ca-ES" sz="2400" b="1" dirty="0">
                <a:solidFill>
                  <a:sysClr val="windowText" lastClr="000000"/>
                </a:solidFill>
              </a:rPr>
              <a:t>Matrius Elementals</a:t>
            </a:r>
            <a:r>
              <a:rPr lang="ca-ES" sz="2400" dirty="0">
                <a:solidFill>
                  <a:sysClr val="windowText" lastClr="000000"/>
                </a:solidFill>
              </a:rPr>
              <a:t>. És important recordar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6FD3F9-32BD-4946-AFA6-C7E67C59AAC0}"/>
                  </a:ext>
                </a:extLst>
              </p:cNvPr>
              <p:cNvSpPr/>
              <p:nvPr/>
            </p:nvSpPr>
            <p:spPr>
              <a:xfrm>
                <a:off x="2301503" y="1971071"/>
                <a:ext cx="9455396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Dues matrius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es diu que són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equivalents per files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si hi ha una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seqüència d’operacions elementals per files que transformen una matriu en l’altra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i escrivim: </a:t>
                </a:r>
                <a14:m>
                  <m:oMath xmlns:m="http://schemas.openxmlformats.org/officeDocument/2006/math">
                    <m:r>
                      <a:rPr lang="ca-ES" sz="28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8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ca-ES" sz="28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a-ES" sz="28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6FD3F9-32BD-4946-AFA6-C7E67C59A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1971071"/>
                <a:ext cx="9455396" cy="1261884"/>
              </a:xfrm>
              <a:prstGeom prst="rect">
                <a:avLst/>
              </a:prstGeom>
              <a:blipFill>
                <a:blip r:embed="rId7"/>
                <a:stretch>
                  <a:fillRect l="-1225" t="-7729" r="-967" b="-917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035BDD2-EF39-4C83-917C-A76834EF51C2}"/>
                  </a:ext>
                </a:extLst>
              </p:cNvPr>
              <p:cNvSpPr/>
              <p:nvPr/>
            </p:nvSpPr>
            <p:spPr>
              <a:xfrm>
                <a:off x="2301503" y="3355280"/>
                <a:ext cx="9455396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una matriu elemental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s’obté de fer una certa operació elemental per files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és una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el 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la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matriu equivalent per files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que resulta quan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es fa la mateixa operació elemental per files en </a:t>
                </a:r>
                <a14:m>
                  <m:oMath xmlns:m="http://schemas.openxmlformats.org/officeDocument/2006/math">
                    <m:r>
                      <a:rPr lang="ca-ES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035BDD2-EF39-4C83-917C-A76834EF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3355280"/>
                <a:ext cx="9455396" cy="2092881"/>
              </a:xfrm>
              <a:prstGeom prst="rect">
                <a:avLst/>
              </a:prstGeom>
              <a:blipFill>
                <a:blip r:embed="rId8"/>
                <a:stretch>
                  <a:fillRect l="-1225" t="-4651" r="-9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/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s’aplica una operació elemental per files a una matriu identitat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a produir una matriu elemental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hi ha una segona operació elemental per files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que, quan s’aplica 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produeix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  <a:blipFill>
                <a:blip r:embed="rId9"/>
                <a:stretch>
                  <a:fillRect l="-1225" t="-8629" r="-967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4" grpId="1" animBg="1"/>
      <p:bldP spid="15" grpId="0" build="allAtOnce"/>
      <p:bldP spid="2" grpId="0"/>
      <p:bldP spid="2" grpId="1"/>
      <p:bldP spid="4" grpId="0"/>
      <p:bldP spid="4" grpId="1"/>
      <p:bldP spid="16" grpId="0"/>
      <p:bldP spid="16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E1285BC-8273-4BA3-B842-2B5610753248}"/>
              </a:ext>
            </a:extLst>
          </p:cNvPr>
          <p:cNvSpPr/>
          <p:nvPr/>
        </p:nvSpPr>
        <p:spPr>
          <a:xfrm>
            <a:off x="2061189" y="4925741"/>
            <a:ext cx="9859639" cy="1512791"/>
          </a:xfrm>
          <a:prstGeom prst="roundRect">
            <a:avLst>
              <a:gd name="adj" fmla="val 1691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14</a:t>
            </a: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i Matriu Inversa</a:t>
            </a: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Algorisme per a calcular la Inversa</a:t>
            </a: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/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s’aplica una operació elemental per files a una matriu identitat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a produir una matriu elemental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hi ha una segona operació elemental per files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que, quan s’aplica 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produeix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  <a:blipFill>
                <a:blip r:embed="rId7"/>
                <a:stretch>
                  <a:fillRect l="-1225" t="-8629" r="-967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56DF07D-C5EA-4B23-A705-62B9748B8FF1}"/>
              </a:ext>
            </a:extLst>
          </p:cNvPr>
          <p:cNvSpPr/>
          <p:nvPr/>
        </p:nvSpPr>
        <p:spPr>
          <a:xfrm>
            <a:off x="2301503" y="207939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Com a conseqüència d’aquesta última afirmació, tenim el resultat següent: 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BF063DB-F980-4790-AEA9-82FF084C80C3}"/>
              </a:ext>
            </a:extLst>
          </p:cNvPr>
          <p:cNvSpPr/>
          <p:nvPr/>
        </p:nvSpPr>
        <p:spPr>
          <a:xfrm>
            <a:off x="2061189" y="708151"/>
            <a:ext cx="9859639" cy="15530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1A60C933-CD4C-479C-8F5D-D83F1578E12F}"/>
                  </a:ext>
                </a:extLst>
              </p:cNvPr>
              <p:cNvSpPr/>
              <p:nvPr/>
            </p:nvSpPr>
            <p:spPr>
              <a:xfrm>
                <a:off x="2138875" y="825729"/>
                <a:ext cx="961292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Proposició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Cada matriu elemental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invertible. La inversa de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és la matriu elemental de la mateixa mida que transforma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1A60C933-CD4C-479C-8F5D-D83F1578E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75" y="825729"/>
                <a:ext cx="9612922" cy="1200329"/>
              </a:xfrm>
              <a:prstGeom prst="rect">
                <a:avLst/>
              </a:prstGeom>
              <a:blipFill>
                <a:blip r:embed="rId9"/>
                <a:stretch>
                  <a:fillRect l="-1015" t="-4061" r="-951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44449D3-9C75-433F-9EE1-67817C0B6ECD}"/>
              </a:ext>
            </a:extLst>
          </p:cNvPr>
          <p:cNvSpPr/>
          <p:nvPr/>
        </p:nvSpPr>
        <p:spPr>
          <a:xfrm>
            <a:off x="2061188" y="2362331"/>
            <a:ext cx="9859639" cy="2467375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BC8B897-8F92-45B8-A6DD-3FF683B9D159}"/>
              </a:ext>
            </a:extLst>
          </p:cNvPr>
          <p:cNvSpPr/>
          <p:nvPr/>
        </p:nvSpPr>
        <p:spPr>
          <a:xfrm>
            <a:off x="2138874" y="245492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17AC289-70D6-4D47-8920-4869F1D534D4}"/>
              </a:ext>
            </a:extLst>
          </p:cNvPr>
          <p:cNvSpPr/>
          <p:nvPr/>
        </p:nvSpPr>
        <p:spPr>
          <a:xfrm>
            <a:off x="2114945" y="2889143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dirty="0">
                <a:solidFill>
                  <a:sysClr val="windowText" lastClr="000000"/>
                </a:solidFill>
              </a:rPr>
              <a:t>Trobeu la inversa de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F88D0C6-629C-44B9-A927-9AC260CB3C56}"/>
                  </a:ext>
                </a:extLst>
              </p:cNvPr>
              <p:cNvSpPr/>
              <p:nvPr/>
            </p:nvSpPr>
            <p:spPr>
              <a:xfrm>
                <a:off x="4597172" y="2585501"/>
                <a:ext cx="235859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F88D0C6-629C-44B9-A927-9AC260CB3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72" y="2585501"/>
                <a:ext cx="2358594" cy="10689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F410005B-D8DA-46E6-BCBA-5C497DD54D1E}"/>
                  </a:ext>
                </a:extLst>
              </p:cNvPr>
              <p:cNvSpPr/>
              <p:nvPr/>
            </p:nvSpPr>
            <p:spPr>
              <a:xfrm>
                <a:off x="7483302" y="2628444"/>
                <a:ext cx="4346430" cy="783193"/>
              </a:xfrm>
              <a:prstGeom prst="roundRect">
                <a:avLst/>
              </a:prstGeom>
              <a:ln w="12700"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>
                    <a:solidFill>
                      <a:srgbClr val="0C2B8E"/>
                    </a:solidFill>
                  </a:rPr>
                  <a:t>La corresponent OEF és: sumar </a:t>
                </a:r>
                <a14:m>
                  <m:oMath xmlns:m="http://schemas.openxmlformats.org/officeDocument/2006/math">
                    <m:r>
                      <a:rPr lang="ca-ES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cops la 3a fila a la 1a fila</a:t>
                </a:r>
              </a:p>
            </p:txBody>
          </p:sp>
        </mc:Choice>
        <mc:Fallback xmlns=""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F410005B-D8DA-46E6-BCBA-5C497DD54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02" y="2628444"/>
                <a:ext cx="4346430" cy="783193"/>
              </a:xfrm>
              <a:prstGeom prst="roundRect">
                <a:avLst/>
              </a:prstGeom>
              <a:blipFill>
                <a:blip r:embed="rId11"/>
                <a:stretch>
                  <a:fillRect l="-559" r="-280" b="-6870"/>
                </a:stretch>
              </a:blipFill>
              <a:ln w="12700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84CDBC0E-C318-4BD3-BE69-E2B2572499D9}"/>
              </a:ext>
            </a:extLst>
          </p:cNvPr>
          <p:cNvCxnSpPr>
            <a:cxnSpLocks/>
          </p:cNvCxnSpPr>
          <p:nvPr/>
        </p:nvCxnSpPr>
        <p:spPr>
          <a:xfrm>
            <a:off x="9564357" y="3441938"/>
            <a:ext cx="0" cy="31106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5EC685BF-27EA-4A05-B16A-54045DFE1581}"/>
              </a:ext>
            </a:extLst>
          </p:cNvPr>
          <p:cNvCxnSpPr>
            <a:cxnSpLocks/>
          </p:cNvCxnSpPr>
          <p:nvPr/>
        </p:nvCxnSpPr>
        <p:spPr>
          <a:xfrm rot="16200000">
            <a:off x="7162953" y="2856206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9E7F5EB4-3A0A-447D-AD92-4B992E6D0CA0}"/>
                  </a:ext>
                </a:extLst>
              </p:cNvPr>
              <p:cNvSpPr/>
              <p:nvPr/>
            </p:nvSpPr>
            <p:spPr>
              <a:xfrm>
                <a:off x="7483302" y="3817942"/>
                <a:ext cx="4346430" cy="783193"/>
              </a:xfrm>
              <a:prstGeom prst="roundRect">
                <a:avLst/>
              </a:prstGeom>
              <a:ln w="12700"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>
                    <a:solidFill>
                      <a:srgbClr val="0C2B8E"/>
                    </a:solidFill>
                  </a:rPr>
                  <a:t>Per invertir aquesta OEF hem de fer: sumar </a:t>
                </a:r>
                <a14:m>
                  <m:oMath xmlns:m="http://schemas.openxmlformats.org/officeDocument/2006/math">
                    <m:r>
                      <a:rPr lang="ca-ES" sz="20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cops la 3a fila a la 1a fila</a:t>
                </a:r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9E7F5EB4-3A0A-447D-AD92-4B992E6D0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02" y="3817942"/>
                <a:ext cx="4346430" cy="783193"/>
              </a:xfrm>
              <a:prstGeom prst="roundRect">
                <a:avLst/>
              </a:prstGeom>
              <a:blipFill>
                <a:blip r:embed="rId12"/>
                <a:stretch>
                  <a:fillRect l="-559" r="-280" b="-7634"/>
                </a:stretch>
              </a:blipFill>
              <a:ln w="12700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xão reta unidirecional 30">
            <a:extLst>
              <a:ext uri="{FF2B5EF4-FFF2-40B4-BE49-F238E27FC236}">
                <a16:creationId xmlns:a16="http://schemas.microsoft.com/office/drawing/2014/main" id="{304058CB-3F3B-4938-843A-4E3AA190C1D6}"/>
              </a:ext>
            </a:extLst>
          </p:cNvPr>
          <p:cNvCxnSpPr>
            <a:cxnSpLocks/>
          </p:cNvCxnSpPr>
          <p:nvPr/>
        </p:nvCxnSpPr>
        <p:spPr>
          <a:xfrm rot="5400000" flipH="1">
            <a:off x="7162953" y="3945770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7E1A8F2-D7DD-4159-AEA1-BC17284F59FF}"/>
                  </a:ext>
                </a:extLst>
              </p:cNvPr>
              <p:cNvSpPr/>
              <p:nvPr/>
            </p:nvSpPr>
            <p:spPr>
              <a:xfrm>
                <a:off x="4104719" y="3622532"/>
                <a:ext cx="289393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7E1A8F2-D7DD-4159-AEA1-BC17284F5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19" y="3622532"/>
                <a:ext cx="2893934" cy="10689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5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6" grpId="0"/>
      <p:bldP spid="27" grpId="0" animBg="1"/>
      <p:bldP spid="30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14</a:t>
            </a: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i Matriu Inversa</a:t>
            </a: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Algorisme per a calcular la Inversa</a:t>
            </a: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352ADE8-026F-4C3B-8A73-A002EE1AFE07}"/>
              </a:ext>
            </a:extLst>
          </p:cNvPr>
          <p:cNvSpPr/>
          <p:nvPr/>
        </p:nvSpPr>
        <p:spPr>
          <a:xfrm>
            <a:off x="2163108" y="305859"/>
            <a:ext cx="9859639" cy="208564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568560C-4BFB-46C3-A642-FC11936F0FA8}"/>
                  </a:ext>
                </a:extLst>
              </p:cNvPr>
              <p:cNvSpPr/>
              <p:nvPr/>
            </p:nvSpPr>
            <p:spPr>
              <a:xfrm>
                <a:off x="2398319" y="423438"/>
                <a:ext cx="938839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Teorema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Una matriu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és invertible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si i només si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és equivalent per files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i, en aquest cas, cada seqüència d’operacions elementals per files que redueix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també transforma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568560C-4BFB-46C3-A642-FC11936F0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9" y="423438"/>
                <a:ext cx="9388398" cy="1569660"/>
              </a:xfrm>
              <a:prstGeom prst="rect">
                <a:avLst/>
              </a:prstGeom>
              <a:blipFill>
                <a:blip r:embed="rId8"/>
                <a:stretch>
                  <a:fillRect l="-973" t="-3101" r="-973" b="-77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6EE65F67-D110-4A52-9E30-68A654491F39}"/>
              </a:ext>
            </a:extLst>
          </p:cNvPr>
          <p:cNvSpPr/>
          <p:nvPr/>
        </p:nvSpPr>
        <p:spPr>
          <a:xfrm>
            <a:off x="2163106" y="2640769"/>
            <a:ext cx="9859639" cy="380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64F30CE-43BC-47F2-B98D-F842A3FEA855}"/>
              </a:ext>
            </a:extLst>
          </p:cNvPr>
          <p:cNvSpPr/>
          <p:nvPr/>
        </p:nvSpPr>
        <p:spPr>
          <a:xfrm>
            <a:off x="2324055" y="2724757"/>
            <a:ext cx="9539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ysClr val="windowText" lastClr="000000"/>
                </a:solidFill>
              </a:rPr>
              <a:t>Per entendre millor el procediment pràctic donat a la secció següent d’aquesta lliçó, vegem una part de la demostració del teorema. </a:t>
            </a:r>
            <a:endParaRPr lang="ca-ES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FB1E5D3-771F-412D-9AD1-123F6C1C2191}"/>
                  </a:ext>
                </a:extLst>
              </p:cNvPr>
              <p:cNvSpPr/>
              <p:nvPr/>
            </p:nvSpPr>
            <p:spPr>
              <a:xfrm>
                <a:off x="2324055" y="3585437"/>
                <a:ext cx="95392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Suposem que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i que aquesta reducció per files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es fa en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u="sng" dirty="0">
                    <a:solidFill>
                      <a:sysClr val="windowText" lastClr="000000"/>
                    </a:solidFill>
                  </a:rPr>
                  <a:t> passos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(amb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OEF).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FB1E5D3-771F-412D-9AD1-123F6C1C2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055" y="3585437"/>
                <a:ext cx="9539202" cy="830997"/>
              </a:xfrm>
              <a:prstGeom prst="rect">
                <a:avLst/>
              </a:prstGeom>
              <a:blipFill>
                <a:blip r:embed="rId9"/>
                <a:stretch>
                  <a:fillRect l="-958" t="-5882" r="-1022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AA976FD-847F-4306-AFB0-D83E825CC352}"/>
                  </a:ext>
                </a:extLst>
              </p:cNvPr>
              <p:cNvSpPr/>
              <p:nvPr/>
            </p:nvSpPr>
            <p:spPr>
              <a:xfrm>
                <a:off x="2322917" y="3967179"/>
                <a:ext cx="95392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               Com que cada pas correspon a una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multiplicació per l’esquerra de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per una matriu elemental, existeixen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matrius elementals,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tal que:                    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AA976FD-847F-4306-AFB0-D83E825CC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917" y="3967179"/>
                <a:ext cx="9539202" cy="1200329"/>
              </a:xfrm>
              <a:prstGeom prst="rect">
                <a:avLst/>
              </a:prstGeom>
              <a:blipFill>
                <a:blip r:embed="rId10"/>
                <a:stretch>
                  <a:fillRect l="-958" t="-4061" r="-1022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B79FC5-637B-4757-B918-D9B2D57AB1DC}"/>
                  </a:ext>
                </a:extLst>
              </p:cNvPr>
              <p:cNvSpPr/>
              <p:nvPr/>
            </p:nvSpPr>
            <p:spPr>
              <a:xfrm>
                <a:off x="3800738" y="4705843"/>
                <a:ext cx="17326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, 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B79FC5-637B-4757-B918-D9B2D57AB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738" y="4705843"/>
                <a:ext cx="1732692" cy="461665"/>
              </a:xfrm>
              <a:prstGeom prst="rect">
                <a:avLst/>
              </a:prstGeom>
              <a:blipFill>
                <a:blip r:embed="rId11"/>
                <a:stretch>
                  <a:fillRect l="-702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13CE4571-FA8E-4A2F-AAF5-F76BCE987954}"/>
              </a:ext>
            </a:extLst>
          </p:cNvPr>
          <p:cNvGrpSpPr/>
          <p:nvPr/>
        </p:nvGrpSpPr>
        <p:grpSpPr>
          <a:xfrm>
            <a:off x="3957671" y="5120314"/>
            <a:ext cx="765081" cy="506462"/>
            <a:chOff x="3800738" y="5144756"/>
            <a:chExt cx="765081" cy="506462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CA23C866-CD13-4B1B-9FE8-0D2FADB94F8E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6A0CDC2-3FD5-47FB-85F0-DD9C7A77A40D}"/>
                </a:ext>
              </a:extLst>
            </p:cNvPr>
            <p:cNvSpPr/>
            <p:nvPr/>
          </p:nvSpPr>
          <p:spPr>
            <a:xfrm>
              <a:off x="3800738" y="5312664"/>
              <a:ext cx="7650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1600" b="1" dirty="0">
                  <a:solidFill>
                    <a:srgbClr val="C00000"/>
                  </a:solidFill>
                </a:rPr>
                <a:t>1</a:t>
              </a:r>
              <a:r>
                <a:rPr lang="ca-ES" sz="1600" b="1" baseline="30000" dirty="0">
                  <a:solidFill>
                    <a:srgbClr val="C00000"/>
                  </a:solidFill>
                </a:rPr>
                <a:t>a </a:t>
              </a:r>
              <a:r>
                <a:rPr lang="ca-ES" sz="1600" b="1" dirty="0">
                  <a:solidFill>
                    <a:srgbClr val="C00000"/>
                  </a:solidFill>
                </a:rPr>
                <a:t> EFO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71D5DA4-0F34-474B-B697-58798F6AF176}"/>
              </a:ext>
            </a:extLst>
          </p:cNvPr>
          <p:cNvGrpSpPr/>
          <p:nvPr/>
        </p:nvGrpSpPr>
        <p:grpSpPr>
          <a:xfrm>
            <a:off x="5492551" y="5147025"/>
            <a:ext cx="736099" cy="506462"/>
            <a:chOff x="3800738" y="5144756"/>
            <a:chExt cx="736099" cy="506462"/>
          </a:xfrm>
        </p:grpSpPr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9C01DC93-E892-4AE6-97E3-BC56E63544CB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D24D831-BB6E-4EEB-867A-1938643A10EF}"/>
                </a:ext>
              </a:extLst>
            </p:cNvPr>
            <p:cNvSpPr/>
            <p:nvPr/>
          </p:nvSpPr>
          <p:spPr>
            <a:xfrm>
              <a:off x="3800738" y="5312664"/>
              <a:ext cx="736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1600" b="1" dirty="0">
                  <a:solidFill>
                    <a:srgbClr val="C00000"/>
                  </a:solidFill>
                </a:rPr>
                <a:t>2</a:t>
              </a:r>
              <a:r>
                <a:rPr lang="ca-ES" sz="1600" b="1" baseline="30000" dirty="0">
                  <a:solidFill>
                    <a:srgbClr val="C00000"/>
                  </a:solidFill>
                </a:rPr>
                <a:t>a</a:t>
              </a:r>
              <a:r>
                <a:rPr lang="ca-ES" sz="1600" b="1" dirty="0">
                  <a:solidFill>
                    <a:srgbClr val="C00000"/>
                  </a:solidFill>
                </a:rPr>
                <a:t> OEF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B52E3410-1E0A-42C4-AD2D-BCEE7AFDA58B}"/>
              </a:ext>
            </a:extLst>
          </p:cNvPr>
          <p:cNvGrpSpPr/>
          <p:nvPr/>
        </p:nvGrpSpPr>
        <p:grpSpPr>
          <a:xfrm>
            <a:off x="7159027" y="5170296"/>
            <a:ext cx="773673" cy="506462"/>
            <a:chOff x="3800738" y="5144756"/>
            <a:chExt cx="773673" cy="506462"/>
          </a:xfrm>
        </p:grpSpPr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9ADCFF0E-4203-4275-A2B7-630946BEFE14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39FB55E6-639A-4C8A-BA76-5D6EE1DA4DF9}"/>
                </a:ext>
              </a:extLst>
            </p:cNvPr>
            <p:cNvSpPr/>
            <p:nvPr/>
          </p:nvSpPr>
          <p:spPr>
            <a:xfrm>
              <a:off x="3800738" y="5312664"/>
              <a:ext cx="7736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1600" b="1" dirty="0">
                  <a:solidFill>
                    <a:srgbClr val="C00000"/>
                  </a:solidFill>
                </a:rPr>
                <a:t>k</a:t>
              </a:r>
              <a:r>
                <a:rPr lang="ca-ES" sz="1600" b="1" baseline="30000" dirty="0">
                  <a:solidFill>
                    <a:srgbClr val="C00000"/>
                  </a:solidFill>
                </a:rPr>
                <a:t>a</a:t>
              </a:r>
              <a:r>
                <a:rPr lang="ca-ES" sz="1600" b="1" dirty="0">
                  <a:solidFill>
                    <a:srgbClr val="C00000"/>
                  </a:solidFill>
                </a:rPr>
                <a:t>  OEF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2F86AED-E635-4A52-B543-F89FC2621015}"/>
                  </a:ext>
                </a:extLst>
              </p:cNvPr>
              <p:cNvSpPr/>
              <p:nvPr/>
            </p:nvSpPr>
            <p:spPr>
              <a:xfrm>
                <a:off x="5242846" y="4705843"/>
                <a:ext cx="25848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, 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2F86AED-E635-4A52-B543-F89FC2621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846" y="4705843"/>
                <a:ext cx="2584820" cy="461665"/>
              </a:xfrm>
              <a:prstGeom prst="rect">
                <a:avLst/>
              </a:prstGeom>
              <a:blipFill>
                <a:blip r:embed="rId12"/>
                <a:stretch>
                  <a:fillRect l="-472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B8C0A25-6EC4-43DD-97C7-80F0E140FC09}"/>
                  </a:ext>
                </a:extLst>
              </p:cNvPr>
              <p:cNvSpPr/>
              <p:nvPr/>
            </p:nvSpPr>
            <p:spPr>
              <a:xfrm>
                <a:off x="7092273" y="4712602"/>
                <a:ext cx="30189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B8C0A25-6EC4-43DD-97C7-80F0E140F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73" y="4712602"/>
                <a:ext cx="3018969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ACC07612-171F-4DC8-BB70-13FF3D08659E}"/>
                  </a:ext>
                </a:extLst>
              </p:cNvPr>
              <p:cNvSpPr/>
              <p:nvPr/>
            </p:nvSpPr>
            <p:spPr>
              <a:xfrm>
                <a:off x="2973495" y="5719989"/>
                <a:ext cx="2305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ACC07612-171F-4DC8-BB70-13FF3D086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95" y="5719989"/>
                <a:ext cx="2305074" cy="461665"/>
              </a:xfrm>
              <a:prstGeom prst="rect">
                <a:avLst/>
              </a:prstGeom>
              <a:blipFill>
                <a:blip r:embed="rId14"/>
                <a:stretch>
                  <a:fillRect l="-794" b="-263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40">
            <a:extLst>
              <a:ext uri="{FF2B5EF4-FFF2-40B4-BE49-F238E27FC236}">
                <a16:creationId xmlns:a16="http://schemas.microsoft.com/office/drawing/2014/main" id="{9E314AEB-D771-443A-A210-9D2E05E0F372}"/>
              </a:ext>
            </a:extLst>
          </p:cNvPr>
          <p:cNvSpPr/>
          <p:nvPr/>
        </p:nvSpPr>
        <p:spPr>
          <a:xfrm>
            <a:off x="2322917" y="5229540"/>
            <a:ext cx="9539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ysClr val="windowText" lastClr="000000"/>
                </a:solidFill>
              </a:rPr>
              <a:t>Ja que la inversa, quan existeix, </a:t>
            </a:r>
            <a:r>
              <a:rPr lang="ca-ES" sz="2400">
                <a:solidFill>
                  <a:sysClr val="windowText" lastClr="000000"/>
                </a:solidFill>
              </a:rPr>
              <a:t>és única, </a:t>
            </a:r>
            <a:r>
              <a:rPr lang="ca-ES" sz="2400" dirty="0">
                <a:solidFill>
                  <a:sysClr val="windowText" lastClr="000000"/>
                </a:solidFill>
              </a:rPr>
              <a:t>si A és invertible aleshores, des de:</a:t>
            </a:r>
            <a:endParaRPr lang="ca-E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Parêntese direito 8">
            <a:extLst>
              <a:ext uri="{FF2B5EF4-FFF2-40B4-BE49-F238E27FC236}">
                <a16:creationId xmlns:a16="http://schemas.microsoft.com/office/drawing/2014/main" id="{7B8CAF9F-2AA5-4C39-B363-BE65F5EB95AD}"/>
              </a:ext>
            </a:extLst>
          </p:cNvPr>
          <p:cNvSpPr/>
          <p:nvPr/>
        </p:nvSpPr>
        <p:spPr>
          <a:xfrm rot="5400000">
            <a:off x="3597205" y="5446661"/>
            <a:ext cx="156266" cy="1311002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BCE2301-AA80-402D-97BD-2BF545BC8730}"/>
                  </a:ext>
                </a:extLst>
              </p:cNvPr>
              <p:cNvSpPr/>
              <p:nvPr/>
            </p:nvSpPr>
            <p:spPr>
              <a:xfrm>
                <a:off x="6996113" y="5718630"/>
                <a:ext cx="24463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BCE2301-AA80-402D-97BD-2BF545BC8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5718630"/>
                <a:ext cx="2446315" cy="461665"/>
              </a:xfrm>
              <a:prstGeom prst="rect">
                <a:avLst/>
              </a:prstGeom>
              <a:blipFill>
                <a:blip r:embed="rId15"/>
                <a:stretch>
                  <a:fillRect l="-748" b="-263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0ED989ED-91E1-4B42-9ED0-F23E530AA984}"/>
              </a:ext>
            </a:extLst>
          </p:cNvPr>
          <p:cNvSpPr/>
          <p:nvPr/>
        </p:nvSpPr>
        <p:spPr>
          <a:xfrm>
            <a:off x="5444571" y="5723649"/>
            <a:ext cx="2446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ysClr val="windowText" lastClr="000000"/>
                </a:solidFill>
              </a:rPr>
              <a:t>tenim:</a:t>
            </a:r>
            <a:endParaRPr lang="ca-ES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776FAEAB-C3C7-4DAA-B9B5-12CED453FCF7}"/>
              </a:ext>
            </a:extLst>
          </p:cNvPr>
          <p:cNvSpPr/>
          <p:nvPr/>
        </p:nvSpPr>
        <p:spPr>
          <a:xfrm>
            <a:off x="6996113" y="5718630"/>
            <a:ext cx="2305074" cy="53144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143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9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0BB2E7F-17BA-4367-AADF-15F4C401D8B9}"/>
              </a:ext>
            </a:extLst>
          </p:cNvPr>
          <p:cNvSpPr/>
          <p:nvPr/>
        </p:nvSpPr>
        <p:spPr>
          <a:xfrm>
            <a:off x="2066293" y="3544309"/>
            <a:ext cx="9859639" cy="3007736"/>
          </a:xfrm>
          <a:prstGeom prst="roundRect">
            <a:avLst>
              <a:gd name="adj" fmla="val 696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FFE251FE-5B0E-4724-B024-8A49C73FB30F}"/>
              </a:ext>
            </a:extLst>
          </p:cNvPr>
          <p:cNvSpPr/>
          <p:nvPr/>
        </p:nvSpPr>
        <p:spPr>
          <a:xfrm rot="5400000">
            <a:off x="3390968" y="5562097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30DDE7A-AB09-4890-A76E-6A2C4BF47931}"/>
              </a:ext>
            </a:extLst>
          </p:cNvPr>
          <p:cNvSpPr/>
          <p:nvPr/>
        </p:nvSpPr>
        <p:spPr>
          <a:xfrm rot="5400000">
            <a:off x="5931518" y="4483686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i Matriu Inversa</a:t>
            </a: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Algorisme per a calcular la Inversa</a:t>
            </a: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192866"/>
            <a:ext cx="9859639" cy="3082898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Col·loqueu les matrius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una al costat de </a:t>
                </a:r>
                <a:r>
                  <a:rPr lang="es-ES" sz="2400" dirty="0" err="1">
                    <a:solidFill>
                      <a:sysClr val="windowText" lastClr="000000"/>
                    </a:solidFill>
                  </a:rPr>
                  <a:t>l’altra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 per a formar una matriu de dos blocs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Les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operacions per files en aquesta matriu realitzen operacions idèntiques a </a:t>
                </a:r>
                <a14:m>
                  <m:oMath xmlns:m="http://schemas.openxmlformats.org/officeDocument/2006/math">
                    <m:r>
                      <a:rPr lang="ca-ES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u="sng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  <a:blipFill>
                <a:blip r:embed="rId8"/>
                <a:stretch>
                  <a:fillRect l="-1203" t="-8122" r="-1013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Reduïm per files la matriu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  <a:blipFill>
                <a:blip r:embed="rId9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FBD3769D-55E4-4446-8149-112E4D62C4F0}"/>
              </a:ext>
            </a:extLst>
          </p:cNvPr>
          <p:cNvSpPr/>
          <p:nvPr/>
        </p:nvSpPr>
        <p:spPr>
          <a:xfrm>
            <a:off x="2143979" y="3632946"/>
            <a:ext cx="1911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Exemplificant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87F1C0-9499-46EA-8E32-462254EF2024}"/>
              </a:ext>
            </a:extLst>
          </p:cNvPr>
          <p:cNvSpPr/>
          <p:nvPr/>
        </p:nvSpPr>
        <p:spPr>
          <a:xfrm>
            <a:off x="3949996" y="3637139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dirty="0">
                <a:solidFill>
                  <a:sysClr val="windowText" lastClr="000000"/>
                </a:solidFill>
              </a:rPr>
              <a:t>Calculeu, si és possible, la inversa de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/>
              <p:nvPr/>
            </p:nvSpPr>
            <p:spPr>
              <a:xfrm>
                <a:off x="8480935" y="3529599"/>
                <a:ext cx="180171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935" y="3529599"/>
                <a:ext cx="1801711" cy="705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192865"/>
            <a:ext cx="1817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F25E4F"/>
                </a:solidFill>
              </a:rPr>
              <a:t>Procediment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/>
              <p:nvPr/>
            </p:nvSpPr>
            <p:spPr>
              <a:xfrm>
                <a:off x="2208964" y="4308902"/>
                <a:ext cx="330866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64" y="4308902"/>
                <a:ext cx="3308663" cy="708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/>
              <p:nvPr/>
            </p:nvSpPr>
            <p:spPr>
              <a:xfrm>
                <a:off x="5183994" y="4467642"/>
                <a:ext cx="1180451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994" y="4467642"/>
                <a:ext cx="1180451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/>
              <p:nvPr/>
            </p:nvSpPr>
            <p:spPr>
              <a:xfrm>
                <a:off x="5883625" y="4308901"/>
                <a:ext cx="2135265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25" y="4308901"/>
                <a:ext cx="2135265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/>
              <p:nvPr/>
            </p:nvSpPr>
            <p:spPr>
              <a:xfrm>
                <a:off x="7644758" y="4467642"/>
                <a:ext cx="1806520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58" y="4467642"/>
                <a:ext cx="1806520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/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6512661-2E71-4FAC-B630-75862A84B68B}"/>
              </a:ext>
            </a:extLst>
          </p:cNvPr>
          <p:cNvSpPr/>
          <p:nvPr/>
        </p:nvSpPr>
        <p:spPr>
          <a:xfrm>
            <a:off x="6140674" y="4366109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4BDD5FD-443D-4084-90C5-64E982601A8D}"/>
              </a:ext>
            </a:extLst>
          </p:cNvPr>
          <p:cNvSpPr/>
          <p:nvPr/>
        </p:nvSpPr>
        <p:spPr>
          <a:xfrm>
            <a:off x="5918456" y="408049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F25E4F"/>
                </a:solidFill>
              </a:rPr>
              <a:t>Pivot</a:t>
            </a:r>
            <a:endParaRPr lang="ca-ES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643D4198-BD94-480A-9FA2-9D23C4170BDC}"/>
                  </a:ext>
                </a:extLst>
              </p:cNvPr>
              <p:cNvSpPr/>
              <p:nvPr/>
            </p:nvSpPr>
            <p:spPr>
              <a:xfrm>
                <a:off x="1995957" y="5491392"/>
                <a:ext cx="1310294" cy="906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box>
                                <m:box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a-ES" sz="280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a-ES" sz="28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a-ES" sz="28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643D4198-BD94-480A-9FA2-9D23C4170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57" y="5491392"/>
                <a:ext cx="1310294" cy="9065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B45DDF2-5689-4B70-92FB-1C7B8E7D203F}"/>
                  </a:ext>
                </a:extLst>
              </p:cNvPr>
              <p:cNvSpPr/>
              <p:nvPr/>
            </p:nvSpPr>
            <p:spPr>
              <a:xfrm>
                <a:off x="2856925" y="5251373"/>
                <a:ext cx="2434256" cy="831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a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a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a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B45DDF2-5689-4B70-92FB-1C7B8E7D2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25" y="5251373"/>
                <a:ext cx="2434256" cy="8311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5EF63CEA-8405-43AC-9C94-8E5E9573C8A8}"/>
              </a:ext>
            </a:extLst>
          </p:cNvPr>
          <p:cNvSpPr/>
          <p:nvPr/>
        </p:nvSpPr>
        <p:spPr>
          <a:xfrm>
            <a:off x="3604291" y="5772517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5AC85122-7867-486E-8747-573B0C12A364}"/>
              </a:ext>
            </a:extLst>
          </p:cNvPr>
          <p:cNvSpPr/>
          <p:nvPr/>
        </p:nvSpPr>
        <p:spPr>
          <a:xfrm>
            <a:off x="3384169" y="603961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F25E4F"/>
                </a:solidFill>
              </a:rPr>
              <a:t>Pivot</a:t>
            </a:r>
            <a:endParaRPr lang="ca-ES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F0D6D036-A675-44D9-BD48-FDD5FA1F9057}"/>
                  </a:ext>
                </a:extLst>
              </p:cNvPr>
              <p:cNvSpPr/>
              <p:nvPr/>
            </p:nvSpPr>
            <p:spPr>
              <a:xfrm>
                <a:off x="5035633" y="5486728"/>
                <a:ext cx="1654234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F0D6D036-A675-44D9-BD48-FDD5FA1F9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33" y="5486728"/>
                <a:ext cx="1654234" cy="7043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DA14DE0-BD80-4BA5-B610-549306B4F42F}"/>
                  </a:ext>
                </a:extLst>
              </p:cNvPr>
              <p:cNvSpPr/>
              <p:nvPr/>
            </p:nvSpPr>
            <p:spPr>
              <a:xfrm>
                <a:off x="6294695" y="5231277"/>
                <a:ext cx="2303131" cy="1046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ca-ES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ca-ES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ca-ES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DA14DE0-BD80-4BA5-B610-549306B4F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95" y="5231277"/>
                <a:ext cx="2303131" cy="1046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201F57-C4D7-4727-B02B-99BEF4F4636D}"/>
                  </a:ext>
                </a:extLst>
              </p:cNvPr>
              <p:cNvSpPr/>
              <p:nvPr/>
            </p:nvSpPr>
            <p:spPr>
              <a:xfrm>
                <a:off x="9629509" y="5287493"/>
                <a:ext cx="2202229" cy="10468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a-ES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201F57-C4D7-4727-B02B-99BEF4F46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509" y="5287493"/>
                <a:ext cx="2202229" cy="1046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F1B1E82-BE54-417C-A403-7955A8684C97}"/>
              </a:ext>
            </a:extLst>
          </p:cNvPr>
          <p:cNvSpPr/>
          <p:nvPr/>
        </p:nvSpPr>
        <p:spPr>
          <a:xfrm>
            <a:off x="9851854" y="2232772"/>
            <a:ext cx="1014883" cy="484441"/>
          </a:xfrm>
          <a:prstGeom prst="roundRect">
            <a:avLst>
              <a:gd name="adj" fmla="val 3201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equivalent a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equivalent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En cas contrari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singular (no té inversa)   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  <a:blipFill>
                <a:blip r:embed="rId21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DFF3D3A0-73AA-41D6-84A0-D75A5A0AD40E}"/>
              </a:ext>
            </a:extLst>
          </p:cNvPr>
          <p:cNvCxnSpPr>
            <a:cxnSpLocks/>
          </p:cNvCxnSpPr>
          <p:nvPr/>
        </p:nvCxnSpPr>
        <p:spPr>
          <a:xfrm flipH="1">
            <a:off x="9112816" y="2790000"/>
            <a:ext cx="1250384" cy="276075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74DEF5-52A5-4DDB-BB67-65F35192BB08}"/>
                  </a:ext>
                </a:extLst>
              </p:cNvPr>
              <p:cNvSpPr/>
              <p:nvPr/>
            </p:nvSpPr>
            <p:spPr>
              <a:xfrm>
                <a:off x="8373055" y="5550758"/>
                <a:ext cx="1287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a-ES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74DEF5-52A5-4DDB-BB67-65F35192B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055" y="5550758"/>
                <a:ext cx="1287275" cy="461665"/>
              </a:xfrm>
              <a:prstGeom prst="rect">
                <a:avLst/>
              </a:prstGeom>
              <a:blipFill>
                <a:blip r:embed="rId2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5B3C74E2-26B2-4E2F-8D46-FF561A8ADEB8}"/>
              </a:ext>
            </a:extLst>
          </p:cNvPr>
          <p:cNvSpPr/>
          <p:nvPr/>
        </p:nvSpPr>
        <p:spPr>
          <a:xfrm>
            <a:off x="9112815" y="5964040"/>
            <a:ext cx="744073" cy="314127"/>
          </a:xfrm>
          <a:custGeom>
            <a:avLst/>
            <a:gdLst>
              <a:gd name="connsiteX0" fmla="*/ 0 w 552659"/>
              <a:gd name="connsiteY0" fmla="*/ 90435 h 173654"/>
              <a:gd name="connsiteX1" fmla="*/ 180870 w 552659"/>
              <a:gd name="connsiteY1" fmla="*/ 170822 h 173654"/>
              <a:gd name="connsiteX2" fmla="*/ 552659 w 552659"/>
              <a:gd name="connsiteY2" fmla="*/ 0 h 1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73654">
                <a:moveTo>
                  <a:pt x="0" y="90435"/>
                </a:moveTo>
                <a:cubicBezTo>
                  <a:pt x="44380" y="138164"/>
                  <a:pt x="88760" y="185894"/>
                  <a:pt x="180870" y="170822"/>
                </a:cubicBezTo>
                <a:cubicBezTo>
                  <a:pt x="272980" y="155750"/>
                  <a:pt x="412819" y="77875"/>
                  <a:pt x="552659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50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012923" y="3638192"/>
            <a:ext cx="796262" cy="7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36" grpId="0" animBg="1"/>
      <p:bldP spid="15" grpId="0" animBg="1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 animBg="1"/>
      <p:bldP spid="30" grpId="0"/>
      <p:bldP spid="32" grpId="0"/>
      <p:bldP spid="33" grpId="0"/>
      <p:bldP spid="34" grpId="0" animBg="1"/>
      <p:bldP spid="35" grpId="0"/>
      <p:bldP spid="41" grpId="0"/>
      <p:bldP spid="42" grpId="0"/>
      <p:bldP spid="43" grpId="0" animBg="1"/>
      <p:bldP spid="44" grpId="0" animBg="1"/>
      <p:bldP spid="25" grpId="0"/>
      <p:bldP spid="4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0BB2E7F-17BA-4367-AADF-15F4C401D8B9}"/>
              </a:ext>
            </a:extLst>
          </p:cNvPr>
          <p:cNvSpPr/>
          <p:nvPr/>
        </p:nvSpPr>
        <p:spPr>
          <a:xfrm>
            <a:off x="2066293" y="3544309"/>
            <a:ext cx="9859639" cy="3007736"/>
          </a:xfrm>
          <a:prstGeom prst="roundRect">
            <a:avLst>
              <a:gd name="adj" fmla="val 696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B93290AF-D229-4530-BEC9-2F8826B698C9}"/>
              </a:ext>
            </a:extLst>
          </p:cNvPr>
          <p:cNvSpPr/>
          <p:nvPr/>
        </p:nvSpPr>
        <p:spPr>
          <a:xfrm rot="5400000">
            <a:off x="9266135" y="4260163"/>
            <a:ext cx="690872" cy="849359"/>
          </a:xfrm>
          <a:prstGeom prst="roundRect">
            <a:avLst>
              <a:gd name="adj" fmla="val 32014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30DDE7A-AB09-4890-A76E-6A2C4BF47931}"/>
              </a:ext>
            </a:extLst>
          </p:cNvPr>
          <p:cNvSpPr/>
          <p:nvPr/>
        </p:nvSpPr>
        <p:spPr>
          <a:xfrm rot="5400000">
            <a:off x="5911422" y="4483686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i Matriu Inversa</a:t>
            </a: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Algorisme per a calcular la Inversa</a:t>
            </a: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188672"/>
            <a:ext cx="9859639" cy="3087091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Col·loqueu les matrius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una al costat de l’altra per formar una matriu de dos blocs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Les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operacions per files en aquesta matriu realitzen operacions idèntiques a </a:t>
                </a:r>
                <a14:m>
                  <m:oMath xmlns:m="http://schemas.openxmlformats.org/officeDocument/2006/math">
                    <m:r>
                      <a:rPr lang="ca-ES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u="sng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  <a:blipFill>
                <a:blip r:embed="rId10"/>
                <a:stretch>
                  <a:fillRect l="-1203" t="-8122" r="-1013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Reduïm per files la matriu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  <a:blipFill>
                <a:blip r:embed="rId11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FBD3769D-55E4-4446-8149-112E4D62C4F0}"/>
              </a:ext>
            </a:extLst>
          </p:cNvPr>
          <p:cNvSpPr/>
          <p:nvPr/>
        </p:nvSpPr>
        <p:spPr>
          <a:xfrm>
            <a:off x="2143979" y="3632946"/>
            <a:ext cx="1911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Exemplificant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87F1C0-9499-46EA-8E32-462254EF2024}"/>
              </a:ext>
            </a:extLst>
          </p:cNvPr>
          <p:cNvSpPr/>
          <p:nvPr/>
        </p:nvSpPr>
        <p:spPr>
          <a:xfrm>
            <a:off x="3949996" y="3637139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dirty="0">
                <a:solidFill>
                  <a:sysClr val="windowText" lastClr="000000"/>
                </a:solidFill>
              </a:rPr>
              <a:t>Calculeu, si és possible, la inversa de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/>
              <p:nvPr/>
            </p:nvSpPr>
            <p:spPr>
              <a:xfrm>
                <a:off x="8466426" y="3529599"/>
                <a:ext cx="180171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426" y="3529599"/>
                <a:ext cx="1801711" cy="70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192865"/>
            <a:ext cx="1817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F25E4F"/>
                </a:solidFill>
              </a:rPr>
              <a:t>Procediment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/>
              <p:nvPr/>
            </p:nvSpPr>
            <p:spPr>
              <a:xfrm>
                <a:off x="2229060" y="4308902"/>
                <a:ext cx="3323089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4308902"/>
                <a:ext cx="3323089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/>
              <p:nvPr/>
            </p:nvSpPr>
            <p:spPr>
              <a:xfrm>
                <a:off x="5183994" y="4467642"/>
                <a:ext cx="1180451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994" y="4467642"/>
                <a:ext cx="1180451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/>
              <p:nvPr/>
            </p:nvSpPr>
            <p:spPr>
              <a:xfrm>
                <a:off x="5883625" y="4308901"/>
                <a:ext cx="206793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25" y="4308901"/>
                <a:ext cx="2067938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/>
              <p:nvPr/>
            </p:nvSpPr>
            <p:spPr>
              <a:xfrm>
                <a:off x="7644758" y="4467642"/>
                <a:ext cx="1806520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58" y="4467642"/>
                <a:ext cx="1806520" cy="7043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/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6512661-2E71-4FAC-B630-75862A84B68B}"/>
              </a:ext>
            </a:extLst>
          </p:cNvPr>
          <p:cNvSpPr/>
          <p:nvPr/>
        </p:nvSpPr>
        <p:spPr>
          <a:xfrm>
            <a:off x="6110530" y="4366109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4BDD5FD-443D-4084-90C5-64E982601A8D}"/>
              </a:ext>
            </a:extLst>
          </p:cNvPr>
          <p:cNvSpPr/>
          <p:nvPr/>
        </p:nvSpPr>
        <p:spPr>
          <a:xfrm>
            <a:off x="5918456" y="408049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F25E4F"/>
                </a:solidFill>
              </a:rPr>
              <a:t>Pivot</a:t>
            </a:r>
            <a:endParaRPr lang="ca-ES" sz="1400" dirty="0">
              <a:solidFill>
                <a:srgbClr val="F25E4F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F1B1E82-BE54-417C-A403-7955A8684C97}"/>
              </a:ext>
            </a:extLst>
          </p:cNvPr>
          <p:cNvSpPr/>
          <p:nvPr/>
        </p:nvSpPr>
        <p:spPr>
          <a:xfrm>
            <a:off x="3019869" y="2646140"/>
            <a:ext cx="3616547" cy="484441"/>
          </a:xfrm>
          <a:prstGeom prst="roundRect">
            <a:avLst>
              <a:gd name="adj" fmla="val 32014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equivalent 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equivalent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En cas contrari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singular (no té inversa)   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  <a:blipFill>
                <a:blip r:embed="rId18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DFF3D3A0-73AA-41D6-84A0-D75A5A0AD40E}"/>
              </a:ext>
            </a:extLst>
          </p:cNvPr>
          <p:cNvCxnSpPr>
            <a:cxnSpLocks/>
          </p:cNvCxnSpPr>
          <p:nvPr/>
        </p:nvCxnSpPr>
        <p:spPr>
          <a:xfrm>
            <a:off x="5976470" y="3130581"/>
            <a:ext cx="3254734" cy="303078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14929BF7-FE4F-4502-803D-3DE6F08EA581}"/>
                  </a:ext>
                </a:extLst>
              </p:cNvPr>
              <p:cNvSpPr/>
              <p:nvPr/>
            </p:nvSpPr>
            <p:spPr>
              <a:xfrm>
                <a:off x="7644758" y="5403748"/>
                <a:ext cx="4164426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no és equivalent per files 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14929BF7-FE4F-4502-803D-3DE6F08EA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58" y="5403748"/>
                <a:ext cx="4164426" cy="461665"/>
              </a:xfrm>
              <a:prstGeom prst="rect">
                <a:avLst/>
              </a:prstGeom>
              <a:blipFill>
                <a:blip r:embed="rId19"/>
                <a:stretch>
                  <a:fillRect l="-293" t="-10526" r="-2343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84AF8AAF-DB02-416B-90F4-D2D51B778701}"/>
              </a:ext>
            </a:extLst>
          </p:cNvPr>
          <p:cNvCxnSpPr>
            <a:cxnSpLocks/>
          </p:cNvCxnSpPr>
          <p:nvPr/>
        </p:nvCxnSpPr>
        <p:spPr>
          <a:xfrm>
            <a:off x="9587222" y="5072586"/>
            <a:ext cx="0" cy="31106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74A46AF-2794-4D5A-8086-C43A238F1EF0}"/>
                  </a:ext>
                </a:extLst>
              </p:cNvPr>
              <p:cNvSpPr/>
              <p:nvPr/>
            </p:nvSpPr>
            <p:spPr>
              <a:xfrm>
                <a:off x="9286715" y="5951298"/>
                <a:ext cx="801041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sSup>
                      <m:sSup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74A46AF-2794-4D5A-8086-C43A238F1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715" y="5951298"/>
                <a:ext cx="801041" cy="461665"/>
              </a:xfrm>
              <a:prstGeom prst="rect">
                <a:avLst/>
              </a:prstGeom>
              <a:blipFill>
                <a:blip r:embed="rId20"/>
                <a:stretch>
                  <a:fillRect l="-3788" r="-3030" b="-3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9A92A112-B6A3-4F55-98D6-24FF455CDEC9}"/>
              </a:ext>
            </a:extLst>
          </p:cNvPr>
          <p:cNvCxnSpPr>
            <a:cxnSpLocks/>
          </p:cNvCxnSpPr>
          <p:nvPr/>
        </p:nvCxnSpPr>
        <p:spPr>
          <a:xfrm>
            <a:off x="3089366" y="2471895"/>
            <a:ext cx="775280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991F7D2A-7E1C-47FE-8DCB-702FF107AB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1"/>
          <a:srcRect b="63219"/>
          <a:stretch/>
        </p:blipFill>
        <p:spPr>
          <a:xfrm>
            <a:off x="3987640" y="4872516"/>
            <a:ext cx="1082993" cy="1681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5EEF80A-412F-4B52-8ECA-E8137769002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2"/>
          <a:srcRect b="62423"/>
          <a:stretch/>
        </p:blipFill>
        <p:spPr>
          <a:xfrm>
            <a:off x="3082023" y="4838206"/>
            <a:ext cx="2808922" cy="17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6" grpId="0" animBg="1"/>
      <p:bldP spid="20" grpId="0"/>
      <p:bldP spid="21" grpId="0"/>
      <p:bldP spid="23" grpId="0"/>
      <p:bldP spid="24" grpId="0"/>
      <p:bldP spid="26" grpId="0"/>
      <p:bldP spid="27" grpId="0"/>
      <p:bldP spid="28" grpId="0"/>
      <p:bldP spid="29" grpId="0" animBg="1"/>
      <p:bldP spid="30" grpId="0"/>
      <p:bldP spid="44" grpId="0" animBg="1"/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i Matriu Inversa</a:t>
            </a: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Algorisme per a calcular la Inversa</a:t>
            </a: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192866"/>
            <a:ext cx="9859639" cy="3082898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Col·loqueu les matrius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una al costat de l’altra per formar una matriu de dos blocs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Les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operacions per files en aquesta matriu realitzen operacions idèntiques a </a:t>
                </a:r>
                <a14:m>
                  <m:oMath xmlns:m="http://schemas.openxmlformats.org/officeDocument/2006/math">
                    <m:r>
                      <a:rPr lang="ca-ES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u="sng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  <a:blipFill>
                <a:blip r:embed="rId8"/>
                <a:stretch>
                  <a:fillRect l="-1203" t="-8122" r="-1013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Reduïm per files la matriu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  <a:blipFill>
                <a:blip r:embed="rId9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192865"/>
            <a:ext cx="1817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F25E4F"/>
                </a:solidFill>
              </a:rPr>
              <a:t>Procediment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equivalent 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equivalent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En cas contrari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singular (no té inversa)   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  <a:blipFill>
                <a:blip r:embed="rId10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08536A0-0152-4275-9729-F508058723C7}"/>
                  </a:ext>
                </a:extLst>
              </p:cNvPr>
              <p:cNvSpPr/>
              <p:nvPr/>
            </p:nvSpPr>
            <p:spPr>
              <a:xfrm>
                <a:off x="2119515" y="3582238"/>
                <a:ext cx="9753196" cy="15696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sz="2400" b="1" dirty="0">
                    <a:solidFill>
                      <a:srgbClr val="F25E4F"/>
                    </a:solidFill>
                  </a:rPr>
                  <a:t>Observació</a:t>
                </a:r>
                <a:r>
                  <a:rPr lang="ca-ES" sz="2400" dirty="0"/>
                  <a:t> – Sovint no sabem per endavant si una matriu determinada és invertible. Si una matriu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/>
                  <a:t> no és invertible no es pot reduir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/>
                  <a:t> per operacions elementals per files – la forma esglaonada reduïda de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/>
                  <a:t> té almenys una fila de zeros. Així: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08536A0-0152-4275-9729-F50805872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15" y="3582238"/>
                <a:ext cx="9753196" cy="1569660"/>
              </a:xfrm>
              <a:prstGeom prst="rect">
                <a:avLst/>
              </a:prstGeom>
              <a:blipFill>
                <a:blip r:embed="rId11"/>
                <a:stretch>
                  <a:fillRect l="-1000" t="-3113" r="-938" b="-81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41">
            <a:extLst>
              <a:ext uri="{FF2B5EF4-FFF2-40B4-BE49-F238E27FC236}">
                <a16:creationId xmlns:a16="http://schemas.microsoft.com/office/drawing/2014/main" id="{B98C7CDB-7389-4D25-B97F-5C4D87363FAE}"/>
              </a:ext>
            </a:extLst>
          </p:cNvPr>
          <p:cNvSpPr/>
          <p:nvPr/>
        </p:nvSpPr>
        <p:spPr>
          <a:xfrm>
            <a:off x="2119515" y="5095851"/>
            <a:ext cx="975319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a-ES" sz="2400" b="1" i="1" dirty="0"/>
              <a:t>Si en algun moment del procediment, </a:t>
            </a:r>
            <a:r>
              <a:rPr lang="ca-ES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es produeix una fila de zeros </a:t>
            </a:r>
            <a:r>
              <a:rPr lang="ca-ES" sz="2400" b="1" i="1" u="sng" dirty="0"/>
              <a:t>al costat esquerre</a:t>
            </a:r>
            <a:r>
              <a:rPr lang="ca-ES" sz="2400" b="1" i="1" dirty="0"/>
              <a:t> – costat de A – podem concloure que la matriu </a:t>
            </a:r>
            <a:r>
              <a:rPr lang="ca-ES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no és invertible</a:t>
            </a:r>
            <a:r>
              <a:rPr lang="ca-ES" sz="2400" b="1" i="1" dirty="0"/>
              <a:t> i no cal seguir calculant! 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4164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i Matriu Inversa</a:t>
            </a: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Algorisme per a calcular la Inversa</a:t>
            </a: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186922C-B46D-44B0-A109-D78430513148}"/>
              </a:ext>
            </a:extLst>
          </p:cNvPr>
          <p:cNvSpPr/>
          <p:nvPr/>
        </p:nvSpPr>
        <p:spPr>
          <a:xfrm>
            <a:off x="2066293" y="313313"/>
            <a:ext cx="9859639" cy="6358791"/>
          </a:xfrm>
          <a:prstGeom prst="roundRect">
            <a:avLst>
              <a:gd name="adj" fmla="val 396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4603D84-838B-453F-B62F-8DABEA79F8EC}"/>
              </a:ext>
            </a:extLst>
          </p:cNvPr>
          <p:cNvSpPr/>
          <p:nvPr/>
        </p:nvSpPr>
        <p:spPr>
          <a:xfrm>
            <a:off x="2187521" y="401951"/>
            <a:ext cx="2302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Un exemple més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1F13FB0-13C1-4523-AB80-75A7A99A1A08}"/>
              </a:ext>
            </a:extLst>
          </p:cNvPr>
          <p:cNvSpPr/>
          <p:nvPr/>
        </p:nvSpPr>
        <p:spPr>
          <a:xfrm rot="5400000">
            <a:off x="3816628" y="3786666"/>
            <a:ext cx="906210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8CD2904-DBC4-4AC6-A115-298F03469589}"/>
              </a:ext>
            </a:extLst>
          </p:cNvPr>
          <p:cNvSpPr/>
          <p:nvPr/>
        </p:nvSpPr>
        <p:spPr>
          <a:xfrm>
            <a:off x="2154870" y="976255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dirty="0">
                <a:solidFill>
                  <a:sysClr val="windowText" lastClr="000000"/>
                </a:solidFill>
              </a:rPr>
              <a:t>Calculeu, si és possible, la inversa de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3A76119-9B12-4A8B-8DA6-4B82768ACF30}"/>
                  </a:ext>
                </a:extLst>
              </p:cNvPr>
              <p:cNvSpPr/>
              <p:nvPr/>
            </p:nvSpPr>
            <p:spPr>
              <a:xfrm>
                <a:off x="6667734" y="666912"/>
                <a:ext cx="2352759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3A76119-9B12-4A8B-8DA6-4B82768A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734" y="666912"/>
                <a:ext cx="2352759" cy="10689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A2F52DB-D158-487F-9020-B5D8CA3B48CE}"/>
                  </a:ext>
                </a:extLst>
              </p:cNvPr>
              <p:cNvSpPr/>
              <p:nvPr/>
            </p:nvSpPr>
            <p:spPr>
              <a:xfrm>
                <a:off x="4769567" y="2213513"/>
                <a:ext cx="1576650" cy="1081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ca-ES" sz="240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A2F52DB-D158-487F-9020-B5D8CA3B4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567" y="2213513"/>
                <a:ext cx="1576650" cy="10818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89670A05-49D7-4294-B252-4BBD04685663}"/>
                  </a:ext>
                </a:extLst>
              </p:cNvPr>
              <p:cNvSpPr/>
              <p:nvPr/>
            </p:nvSpPr>
            <p:spPr>
              <a:xfrm>
                <a:off x="5802699" y="1866085"/>
                <a:ext cx="2673744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89670A05-49D7-4294-B252-4BBD04685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699" y="1866085"/>
                <a:ext cx="2673744" cy="9062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3564F82-A2F0-4E4D-BB20-A6B1D40FB6B3}"/>
                  </a:ext>
                </a:extLst>
              </p:cNvPr>
              <p:cNvSpPr/>
              <p:nvPr/>
            </p:nvSpPr>
            <p:spPr>
              <a:xfrm>
                <a:off x="8165240" y="2202532"/>
                <a:ext cx="1039515" cy="84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3564F82-A2F0-4E4D-BB20-A6B1D40FB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240" y="2202532"/>
                <a:ext cx="1039515" cy="846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E55A590-5A46-4181-B7EB-6F78B792BB34}"/>
                  </a:ext>
                </a:extLst>
              </p:cNvPr>
              <p:cNvSpPr/>
              <p:nvPr/>
            </p:nvSpPr>
            <p:spPr>
              <a:xfrm>
                <a:off x="3178607" y="3502362"/>
                <a:ext cx="2800382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E55A590-5A46-4181-B7EB-6F78B792B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07" y="3502362"/>
                <a:ext cx="2800382" cy="9062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F2F2A755-E67F-42FD-8EDB-83DF9CBF99B3}"/>
              </a:ext>
            </a:extLst>
          </p:cNvPr>
          <p:cNvSpPr/>
          <p:nvPr/>
        </p:nvSpPr>
        <p:spPr>
          <a:xfrm>
            <a:off x="4128454" y="4120536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5F69DFC7-BC3F-4FC3-8FCA-2F89E1D40CF0}"/>
              </a:ext>
            </a:extLst>
          </p:cNvPr>
          <p:cNvSpPr/>
          <p:nvPr/>
        </p:nvSpPr>
        <p:spPr>
          <a:xfrm>
            <a:off x="3908332" y="4387633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F25E4F"/>
                </a:solidFill>
              </a:rPr>
              <a:t>Pivot</a:t>
            </a:r>
            <a:endParaRPr lang="ca-ES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32431E9-FAAD-4C5C-9350-3B1B6D5C2633}"/>
                  </a:ext>
                </a:extLst>
              </p:cNvPr>
              <p:cNvSpPr/>
              <p:nvPr/>
            </p:nvSpPr>
            <p:spPr>
              <a:xfrm>
                <a:off x="5619685" y="3766563"/>
                <a:ext cx="1576650" cy="84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32431E9-FAAD-4C5C-9350-3B1B6D5C2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685" y="3766563"/>
                <a:ext cx="1576650" cy="8462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BC25345-9C13-494A-A466-EEE8FABEDC89}"/>
                  </a:ext>
                </a:extLst>
              </p:cNvPr>
              <p:cNvSpPr/>
              <p:nvPr/>
            </p:nvSpPr>
            <p:spPr>
              <a:xfrm>
                <a:off x="8119815" y="4873665"/>
                <a:ext cx="3275016" cy="106894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a-ES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4</m:t>
                                </m:r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BC25345-9C13-494A-A466-EEE8FABED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15" y="4873665"/>
                <a:ext cx="3275016" cy="10689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F205379E-D894-4BFA-BC19-358F8276D78D}"/>
                  </a:ext>
                </a:extLst>
              </p:cNvPr>
              <p:cNvSpPr/>
              <p:nvPr/>
            </p:nvSpPr>
            <p:spPr>
              <a:xfrm>
                <a:off x="6167687" y="5099079"/>
                <a:ext cx="15469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|   </m:t>
                              </m:r>
                              <m: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a-ES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F205379E-D894-4BFA-BC19-358F8276D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687" y="5099079"/>
                <a:ext cx="154696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D9B124F7-80BE-416C-BCD0-DE1D6B00CACF}"/>
              </a:ext>
            </a:extLst>
          </p:cNvPr>
          <p:cNvSpPr/>
          <p:nvPr/>
        </p:nvSpPr>
        <p:spPr>
          <a:xfrm>
            <a:off x="7285465" y="5560744"/>
            <a:ext cx="744073" cy="314127"/>
          </a:xfrm>
          <a:custGeom>
            <a:avLst/>
            <a:gdLst>
              <a:gd name="connsiteX0" fmla="*/ 0 w 552659"/>
              <a:gd name="connsiteY0" fmla="*/ 90435 h 173654"/>
              <a:gd name="connsiteX1" fmla="*/ 180870 w 552659"/>
              <a:gd name="connsiteY1" fmla="*/ 170822 h 173654"/>
              <a:gd name="connsiteX2" fmla="*/ 552659 w 552659"/>
              <a:gd name="connsiteY2" fmla="*/ 0 h 1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73654">
                <a:moveTo>
                  <a:pt x="0" y="90435"/>
                </a:moveTo>
                <a:cubicBezTo>
                  <a:pt x="44380" y="138164"/>
                  <a:pt x="88760" y="185894"/>
                  <a:pt x="180870" y="170822"/>
                </a:cubicBezTo>
                <a:cubicBezTo>
                  <a:pt x="272980" y="155750"/>
                  <a:pt x="412819" y="77875"/>
                  <a:pt x="552659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29372926-C94A-41E3-9A1D-541808C3E721}"/>
              </a:ext>
            </a:extLst>
          </p:cNvPr>
          <p:cNvSpPr/>
          <p:nvPr/>
        </p:nvSpPr>
        <p:spPr>
          <a:xfrm rot="5400000">
            <a:off x="2883830" y="2140646"/>
            <a:ext cx="855507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69845F-23A4-4C70-A4A9-E58787A2C3B7}"/>
              </a:ext>
            </a:extLst>
          </p:cNvPr>
          <p:cNvSpPr/>
          <p:nvPr/>
        </p:nvSpPr>
        <p:spPr>
          <a:xfrm>
            <a:off x="3178607" y="1907303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20B5253-DFCC-4A40-84F6-9D9875CC7A2F}"/>
              </a:ext>
            </a:extLst>
          </p:cNvPr>
          <p:cNvSpPr/>
          <p:nvPr/>
        </p:nvSpPr>
        <p:spPr>
          <a:xfrm>
            <a:off x="2975369" y="1661880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F25E4F"/>
                </a:solidFill>
              </a:rPr>
              <a:t>Pivot</a:t>
            </a:r>
            <a:endParaRPr lang="ca-ES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327F23AD-AD2B-4C3C-88D1-A458C3FF3C07}"/>
                  </a:ext>
                </a:extLst>
              </p:cNvPr>
              <p:cNvSpPr/>
              <p:nvPr/>
            </p:nvSpPr>
            <p:spPr>
              <a:xfrm>
                <a:off x="2227415" y="1852772"/>
                <a:ext cx="3078535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a-ES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ca-ES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ca-ES" sz="20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327F23AD-AD2B-4C3C-88D1-A458C3FF3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415" y="1852772"/>
                <a:ext cx="3078535" cy="906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2D64BA3-8586-420B-B90A-3570954C0DF0}"/>
                  </a:ext>
                </a:extLst>
              </p:cNvPr>
              <p:cNvSpPr/>
              <p:nvPr/>
            </p:nvSpPr>
            <p:spPr>
              <a:xfrm>
                <a:off x="8773584" y="1880719"/>
                <a:ext cx="2800382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2D64BA3-8586-420B-B90A-3570954C0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584" y="1880719"/>
                <a:ext cx="2800382" cy="9062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F6C3DD7-D147-4C6E-971B-D89C90047539}"/>
                  </a:ext>
                </a:extLst>
              </p:cNvPr>
              <p:cNvSpPr/>
              <p:nvPr/>
            </p:nvSpPr>
            <p:spPr>
              <a:xfrm>
                <a:off x="2414986" y="3766563"/>
                <a:ext cx="1183786" cy="844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F6C3DD7-D147-4C6E-971B-D89C90047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86" y="3766563"/>
                <a:ext cx="1183786" cy="8445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132EC050-B5DE-4D2D-9B74-11060FAA27DC}"/>
              </a:ext>
            </a:extLst>
          </p:cNvPr>
          <p:cNvSpPr/>
          <p:nvPr/>
        </p:nvSpPr>
        <p:spPr>
          <a:xfrm rot="5400000">
            <a:off x="6976165" y="3751836"/>
            <a:ext cx="906210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2AD069A-AF2D-44BB-A65F-7D93FCCC57A2}"/>
              </a:ext>
            </a:extLst>
          </p:cNvPr>
          <p:cNvSpPr/>
          <p:nvPr/>
        </p:nvSpPr>
        <p:spPr>
          <a:xfrm>
            <a:off x="7287991" y="3804800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CF13BA5B-5551-418D-90C4-CFBA8759718A}"/>
              </a:ext>
            </a:extLst>
          </p:cNvPr>
          <p:cNvSpPr/>
          <p:nvPr/>
        </p:nvSpPr>
        <p:spPr>
          <a:xfrm>
            <a:off x="7067869" y="4352803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F25E4F"/>
                </a:solidFill>
              </a:rPr>
              <a:t>Pivot</a:t>
            </a:r>
            <a:endParaRPr lang="ca-ES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456A79AE-8F3F-43E0-9A2B-2F46C20697A1}"/>
                  </a:ext>
                </a:extLst>
              </p:cNvPr>
              <p:cNvSpPr/>
              <p:nvPr/>
            </p:nvSpPr>
            <p:spPr>
              <a:xfrm>
                <a:off x="6629420" y="3486119"/>
                <a:ext cx="3030909" cy="91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456A79AE-8F3F-43E0-9A2B-2F46C2069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20" y="3486119"/>
                <a:ext cx="3030909" cy="9124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524810-845D-4DC2-B513-B1000F9608C5}"/>
                  </a:ext>
                </a:extLst>
              </p:cNvPr>
              <p:cNvSpPr/>
              <p:nvPr/>
            </p:nvSpPr>
            <p:spPr>
              <a:xfrm>
                <a:off x="2288471" y="5154109"/>
                <a:ext cx="1446806" cy="844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524810-845D-4DC2-B513-B1000F960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71" y="5154109"/>
                <a:ext cx="1446806" cy="8445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B7A90F34-3587-4BB9-B3C6-0B0EAD02E197}"/>
                  </a:ext>
                </a:extLst>
              </p:cNvPr>
              <p:cNvSpPr/>
              <p:nvPr/>
            </p:nvSpPr>
            <p:spPr>
              <a:xfrm>
                <a:off x="3356262" y="4873665"/>
                <a:ext cx="3030909" cy="91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B7A90F34-3587-4BB9-B3C6-0B0EAD02E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262" y="4873665"/>
                <a:ext cx="3030909" cy="9124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3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 animBg="1"/>
      <p:bldP spid="35" grpId="0"/>
      <p:bldP spid="37" grpId="0"/>
      <p:bldP spid="43" grpId="0"/>
      <p:bldP spid="44" grpId="0"/>
      <p:bldP spid="50" grpId="0"/>
      <p:bldP spid="51" grpId="0" animBg="1"/>
      <p:bldP spid="52" grpId="0"/>
      <p:bldP spid="53" grpId="0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36" grpId="0"/>
      <p:bldP spid="64" grpId="0"/>
      <p:bldP spid="66" grpId="0"/>
      <p:bldP spid="67" grpId="0" animBg="1"/>
      <p:bldP spid="68" grpId="0" animBg="1"/>
      <p:bldP spid="71" grpId="0"/>
      <p:bldP spid="54" grpId="0"/>
      <p:bldP spid="72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14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i Matriu Inversa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Algorisme per a calcular la Inversa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4C9B214F-F503-42F4-AFCB-4F0384D13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8" y="865664"/>
            <a:ext cx="5402428" cy="51173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651389-3C6D-4ED8-8582-7EAE4966A2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23478" y="1213338"/>
            <a:ext cx="2680335" cy="4572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9CAC24C-3D93-4112-8EB1-50268397E093}"/>
              </a:ext>
            </a:extLst>
          </p:cNvPr>
          <p:cNvSpPr txBox="1"/>
          <p:nvPr/>
        </p:nvSpPr>
        <p:spPr>
          <a:xfrm>
            <a:off x="3374528" y="2035650"/>
            <a:ext cx="2068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   Esteu al dia?...</a:t>
            </a:r>
          </a:p>
          <a:p>
            <a:r>
              <a:rPr lang="ca-ES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…només un parell de preguntes abans d’acabar!...</a:t>
            </a:r>
            <a:endParaRPr lang="ca-ES" sz="2000" b="1" dirty="0">
              <a:solidFill>
                <a:srgbClr val="0C2B8E"/>
              </a:solidFill>
              <a:latin typeface="Freestyle Script" panose="030804020302050B0404" pitchFamily="66" charset="0"/>
            </a:endParaRPr>
          </a:p>
          <a:p>
            <a:pPr algn="ctr"/>
            <a:endParaRPr lang="ca-ES" sz="20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HX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x11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Mdd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HXUR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x11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x11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DHXURSlBOzImkAAABuAAAAHAAAAHVuaXZlcnNhbC9sb2NhbF9zZXR0aW5ncy54bWwNzDEOgzAMQNGdU1jeKe3WgcDGVpbSA1jERZEcG5GA4PZk+8PTb/szChy8pWDq8PV4IrDO5oMuDn/TUL8RUib1JKbsUA2h76pWbCb5cs4FJliFLt4mjiUyjxSLHHYRqOFTXv/AHpuuugFQSwMEFAACAAgA7Zx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O2c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MddRFKcXjIIFAYAADcXAAAdAAAAAAAAAAEAAAAAAMwTAAB1bml2ZXJzYWwvY29tbW9uX21lc3NhZ2VzLmxuZ1BLAQIAABQAAgAIAMddRFJmsqLVpQAAAIMBAAAuAAAAAAAAAAEAAAAAABsaAAB1bml2ZXJzYWwvcGxheWJhY2tfYW5kX25hdmlnYXRpb25fc2V0dGluZ3MueG1sUEsBAgAAFAACAAgAx11EUtC9L7ROBAAAhxUAACcAAAAAAAAAAQAAAAAADBsAAHVuaXZlcnNhbC9mbGFzaF9wdWJsaXNoaW5nX3NldHRpbmdzLnhtbFBLAQIAABQAAgAIAMddRFI14uDDfAMAAAAMAAAhAAAAAAAAAAEAAAAAAJ8fAAB1bml2ZXJzYWwvZmxhc2hfc2tpbl9zZXR0aW5ncy54bWxQSwECAAAUAAIACADHXURS5kXGEUgEAAARFQAAJgAAAAAAAAABAAAAAABaIwAAdW5pdmVyc2FsL2h0bWxfcHVibGlzaGluZ19zZXR0aW5ncy54bWxQSwECAAAUAAIACADHXURSxqzoMsABAAB+BgAAHwAAAAAAAAABAAAAAADmJwAAdW5pdmVyc2FsL2h0bWxfc2tpbl9zZXR0aW5ncy5qc1BLAQIAABQAAgAIAMddRFKUE7MiaQAAAG4AAAAcAAAAAAAAAAEAAAAAAOMpAAB1bml2ZXJzYWwvbG9jYWxfc2V0dGluZ3MueG1sUEsBAgAAFAACAAgA7ZxCUqqfjlkWCgAAFhkAABcAAAAAAAAAAAAAAAAAhioAAHVuaXZlcnNhbC91bml2ZXJzYWwucG5nUEsBAgAAFAACAAgA7ZxCUuVlxrFLAAAAagAAABsAAAAAAAAAAQAAAAAA0TQAAHVuaXZlcnNhbC91bml2ZXJzYWwucG5nLnhtbFBLBQYAAAAAEgASAFYFAABVNQAAAAA="/>
  <p:tag name="ISPRING_UUID" val="{AFB344C4-D225-454A-A1B0-F90407CAAF51}"/>
  <p:tag name="ISPRING_ULTRA_SCORM_COURCE_TITLE" val="Lliçó_14_N1_CT"/>
  <p:tag name="ISPRING_PRESENTATION_TITLE" val="Lliçó_14_N1_CT"/>
  <p:tag name="ISPRING_RESOURCE_FOLDER" val="C:\Users\usuari\Downloads\MBruguera\CatDef\LLIÇONS\LLIÇÓ 14\Lliçó_14_N1_CT"/>
  <p:tag name="ISPRING_PRESENTATION_PATH" val="C:\Users\usuari\Downloads\MBruguera\CatDef\LLIÇONS\LLIÇÓ 14\Lliçó_14_N1_CT.pptx"/>
  <p:tag name="ISPRING_OUTPUT_FOLDER" val="[[&quot;b\uFFFD0F{AB8C8627-7FDD-4AB7-AE54-4F642AE82300}&quot;,&quot;C:\\Users\\usuari\\Downloads\\MBruguera\\CatDef\\LLIÇONS\\LLIÇÓ 14&quot;],[&quot;\uFFFDd\u0013*{0FCB5101-AEB5-4723-8DCE-7D5C9063266D}&quot;,&quot;C:\\Users\\Carles Serrat\\Desktop\\EngiMath-UPC\\Execution\\LLIÇONS\\LLIÇÓ 14&quot;],[&quot;*\uFFFD\uFFFD\uFFFD{BB4CDCA5-F38E-475C-8C53-186BBAA01A72}&quot;,&quot;C:\\Users\\filom\\Documents\\ENGIMATH\\LESSONS\\MATRICES\\LESSON 1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REEN_RECS_UPDATED" val="C:\Users\usuari\Downloads\MBruguera\CatDef\LLIÇONS\LLIÇÓ 14\Lliçó_14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UPaZ--mIJtwDwUPrLUDzQ&quot;,&quot;gi&quot;:&quot;LnJk1dPFHq3p3KH254ZuEg&quot;,&quot;ti&quot;:&quot;characters&quot;,&quot;vs&quot;:{&quot;f&quot;:[850,674],&quot;i&quot;:{&quot;d&quot;:&quot;pUPaZ--mIJtwDwUPrLUDz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x-o6zK1GzUnYjuP_BDrvw&quot;,&quot;gi&quot;:&quot;LnJk1dPFHq3p3KH254ZuEg&quot;,&quot;ti&quot;:&quot;characters&quot;,&quot;vs&quot;:{&quot;f&quot;:[850,674],&quot;i&quot;:{&quot;d&quot;:&quot;ex-o6zK1GzUnYjuP_BDrv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2GNO9cSBVVfqADoH_FfLw&quot;,&quot;gi&quot;:&quot;LnJk1dPFHq3p3KH254ZuEg&quot;,&quot;ti&quot;:&quot;characters&quot;,&quot;vs&quot;:{&quot;f&quot;:[850,674,544],&quot;i&quot;:{&quot;d&quot;:&quot;A2GNO9cSBVVfqADoH_FfL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FULL_PATH" val="C:\Users\usuari\Downloads\MBruguera\CatDef\LLIÇONS\LLIÇÓ 14\Lliçó_14_N1_CT\quiz\quiz5.quiz"/>
  <p:tag name="ISPRING_QUIZ_RELATIVE_PATH" val="Lliçó_14_N1_CT\quiz\quiz5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d0-a_LUnDxzCWTl4HAg2g&quot;,&quot;gi&quot;:&quot;LnJk1dPFHq3p3KH254ZuEg&quot;,&quot;ti&quot;:&quot;characters&quot;,&quot;vs&quot;:{&quot;f&quot;:[850,674,501],&quot;i&quot;:{&quot;d&quot;:&quot;Hd0-a_LUnDxzCWTl4HAg2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1E0DC1-6447-4098-B81E-AE43239731E6}"/>
</file>

<file path=customXml/itemProps2.xml><?xml version="1.0" encoding="utf-8"?>
<ds:datastoreItem xmlns:ds="http://schemas.openxmlformats.org/officeDocument/2006/customXml" ds:itemID="{E983E948-5F4E-4E89-B9A6-53E9FF191EA7}"/>
</file>

<file path=customXml/itemProps3.xml><?xml version="1.0" encoding="utf-8"?>
<ds:datastoreItem xmlns:ds="http://schemas.openxmlformats.org/officeDocument/2006/customXml" ds:itemID="{364C5766-BAB6-46C1-933C-C4E5B4897E0C}"/>
</file>

<file path=docProps/app.xml><?xml version="1.0" encoding="utf-8"?>
<Properties xmlns="http://schemas.openxmlformats.org/officeDocument/2006/extended-properties" xmlns:vt="http://schemas.openxmlformats.org/officeDocument/2006/docPropsVTypes">
  <TotalTime>12733</TotalTime>
  <Words>1157</Words>
  <Application>Microsoft Office PowerPoint</Application>
  <PresentationFormat>Widescreen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Lliçó_14_N1_CT</dc:title>
  <dc:creator>Filomena Soares</dc:creator>
  <cp:lastModifiedBy>usuari</cp:lastModifiedBy>
  <cp:revision>382</cp:revision>
  <dcterms:created xsi:type="dcterms:W3CDTF">2019-03-25T06:42:45Z</dcterms:created>
  <dcterms:modified xsi:type="dcterms:W3CDTF">2021-08-04T09:08:41Z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