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89" r:id="rId4"/>
    <p:sldId id="288" r:id="rId5"/>
    <p:sldId id="278" r:id="rId6"/>
    <p:sldId id="290" r:id="rId7"/>
    <p:sldId id="291" r:id="rId8"/>
    <p:sldId id="287" r:id="rId9"/>
    <p:sldId id="279" r:id="rId10"/>
    <p:sldId id="296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DED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54"/>
      </p:cViewPr>
      <p:guideLst>
        <p:guide orient="horz" pos="2092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489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369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560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419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631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0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10" Type="http://schemas.openxmlformats.org/officeDocument/2006/relationships/image" Target="../media/image63.png"/><Relationship Id="rId4" Type="http://schemas.openxmlformats.org/officeDocument/2006/relationships/image" Target="../media/image1.jp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slide" Target="slide5.xml"/><Relationship Id="rId5" Type="http://schemas.openxmlformats.org/officeDocument/2006/relationships/image" Target="../media/image64.png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1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slide" Target="slide9.xml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slide" Target="slide5.xml"/><Relationship Id="rId2" Type="http://schemas.openxmlformats.org/officeDocument/2006/relationships/notesSlide" Target="../notesSlides/notesSlide4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.jpg"/><Relationship Id="rId15" Type="http://schemas.openxmlformats.org/officeDocument/2006/relationships/image" Target="../media/image19.png"/><Relationship Id="rId4" Type="http://schemas.openxmlformats.org/officeDocument/2006/relationships/slide" Target="slide9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slide" Target="slide5.xml"/><Relationship Id="rId3" Type="http://schemas.openxmlformats.org/officeDocument/2006/relationships/image" Target="../media/image1.jpg"/><Relationship Id="rId21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slide" Target="slide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24" Type="http://schemas.openxmlformats.org/officeDocument/2006/relationships/image" Target="../media/image36.svg"/><Relationship Id="rId5" Type="http://schemas.openxmlformats.org/officeDocument/2006/relationships/slide" Target="slide9.xml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9" Type="http://schemas.openxmlformats.org/officeDocument/2006/relationships/image" Target="../media/image31.png"/><Relationship Id="rId4" Type="http://schemas.openxmlformats.org/officeDocument/2006/relationships/image" Target="../media/image3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1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9.xml"/><Relationship Id="rId17" Type="http://schemas.openxmlformats.org/officeDocument/2006/relationships/image" Target="../media/image40.png"/><Relationship Id="rId2" Type="http://schemas.openxmlformats.org/officeDocument/2006/relationships/tags" Target="../tags/tag3.xml"/><Relationship Id="rId16" Type="http://schemas.openxmlformats.org/officeDocument/2006/relationships/image" Target="../media/image26.png"/><Relationship Id="rId20" Type="http://schemas.openxmlformats.org/officeDocument/2006/relationships/image" Target="../media/image42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24" Type="http://schemas.openxmlformats.org/officeDocument/2006/relationships/slide" Target="slide5.xml"/><Relationship Id="rId5" Type="http://schemas.openxmlformats.org/officeDocument/2006/relationships/image" Target="../media/image1.jpg"/><Relationship Id="rId15" Type="http://schemas.openxmlformats.org/officeDocument/2006/relationships/image" Target="../media/image39.png"/><Relationship Id="rId23" Type="http://schemas.openxmlformats.org/officeDocument/2006/relationships/slide" Target="slide2.xml"/><Relationship Id="rId10" Type="http://schemas.openxmlformats.org/officeDocument/2006/relationships/image" Target="../media/image370.png"/><Relationship Id="rId19" Type="http://schemas.openxmlformats.org/officeDocument/2006/relationships/image" Target="../media/image41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1.jpg"/><Relationship Id="rId21" Type="http://schemas.openxmlformats.org/officeDocument/2006/relationships/image" Target="../media/image59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slide" Target="slide9.xml"/><Relationship Id="rId15" Type="http://schemas.openxmlformats.org/officeDocument/2006/relationships/image" Target="../media/image53.png"/><Relationship Id="rId23" Type="http://schemas.openxmlformats.org/officeDocument/2006/relationships/slide" Target="slide5.xml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9.xml"/><Relationship Id="rId5" Type="http://schemas.openxmlformats.org/officeDocument/2006/relationships/image" Target="../media/image3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ca-ES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CaixaDeTexto 12">
            <a:extLst>
              <a:ext uri="{FF2B5EF4-FFF2-40B4-BE49-F238E27FC236}">
                <a16:creationId xmlns:a16="http://schemas.microsoft.com/office/drawing/2014/main" id="{19070A72-EA40-40EF-B528-EE2B999D3130}"/>
              </a:ext>
            </a:extLst>
          </p:cNvPr>
          <p:cNvSpPr txBox="1"/>
          <p:nvPr/>
        </p:nvSpPr>
        <p:spPr>
          <a:xfrm>
            <a:off x="1879200" y="23626"/>
            <a:ext cx="1031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¡Recuerde!</a:t>
            </a:r>
            <a:r>
              <a:rPr lang="es-ES" dirty="0"/>
              <a:t> </a:t>
            </a:r>
          </a:p>
          <a:p>
            <a:r>
              <a:rPr lang="es-ES" dirty="0">
                <a:solidFill>
                  <a:srgbClr val="0C2B8E"/>
                </a:solidFill>
              </a:rPr>
              <a:t>Puede </a:t>
            </a:r>
            <a:r>
              <a:rPr lang="es-ES" b="1" dirty="0">
                <a:solidFill>
                  <a:srgbClr val="0C2B8E"/>
                </a:solidFill>
              </a:rPr>
              <a:t>recorrer todas las secciones </a:t>
            </a:r>
            <a:r>
              <a:rPr lang="es-ES" dirty="0">
                <a:solidFill>
                  <a:srgbClr val="0C2B8E"/>
                </a:solidFill>
              </a:rPr>
              <a:t>(</a:t>
            </a:r>
            <a:r>
              <a:rPr lang="es-ES" i="1" dirty="0" err="1">
                <a:solidFill>
                  <a:srgbClr val="0C2B8E"/>
                </a:solidFill>
              </a:rPr>
              <a:t>intro</a:t>
            </a:r>
            <a:r>
              <a:rPr lang="es-ES" dirty="0">
                <a:solidFill>
                  <a:srgbClr val="0C2B8E"/>
                </a:solidFill>
              </a:rPr>
              <a:t> o clic con el </a:t>
            </a:r>
            <a:r>
              <a:rPr lang="es-ES" i="1" dirty="0">
                <a:solidFill>
                  <a:srgbClr val="0C2B8E"/>
                </a:solidFill>
              </a:rPr>
              <a:t>mouse</a:t>
            </a:r>
            <a:r>
              <a:rPr lang="es-ES" dirty="0">
                <a:solidFill>
                  <a:srgbClr val="0C2B8E"/>
                </a:solidFill>
              </a:rPr>
              <a:t>) o </a:t>
            </a:r>
            <a:r>
              <a:rPr lang="es-ES" b="1" dirty="0">
                <a:solidFill>
                  <a:srgbClr val="0C2B8E"/>
                </a:solidFill>
              </a:rPr>
              <a:t>elegir la sección que le interese </a:t>
            </a:r>
            <a:r>
              <a:rPr lang="es-ES" dirty="0">
                <a:solidFill>
                  <a:srgbClr val="0C2B8E"/>
                </a:solidFill>
              </a:rPr>
              <a:t>haciendo clic sobre ella. Escoja “</a:t>
            </a:r>
            <a:r>
              <a:rPr lang="es-ES" b="1" dirty="0">
                <a:solidFill>
                  <a:srgbClr val="0C2B8E"/>
                </a:solidFill>
              </a:rPr>
              <a:t>¡Inténtelo!</a:t>
            </a:r>
            <a:r>
              <a:rPr lang="es-ES" dirty="0">
                <a:solidFill>
                  <a:srgbClr val="0C2B8E"/>
                </a:solidFill>
              </a:rPr>
              <a:t>”</a:t>
            </a:r>
            <a:r>
              <a:rPr lang="es-ES" b="1" dirty="0">
                <a:solidFill>
                  <a:srgbClr val="0C2B8E"/>
                </a:solidFill>
              </a:rPr>
              <a:t> </a:t>
            </a:r>
            <a:r>
              <a:rPr lang="es-ES" dirty="0">
                <a:solidFill>
                  <a:srgbClr val="0C2B8E"/>
                </a:solidFill>
              </a:rPr>
              <a:t>solo </a:t>
            </a:r>
            <a:r>
              <a:rPr lang="es-ES" u="sng" dirty="0">
                <a:solidFill>
                  <a:srgbClr val="0C2B8E"/>
                </a:solidFill>
              </a:rPr>
              <a:t>después de pasar por todos los contenidos de la lección.</a:t>
            </a:r>
            <a:endParaRPr lang="es-ES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6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FC53002-6E84-4A00-B51A-FEF5976BB56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17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47378F07-67C8-41B0-987E-0BE12BE4E1CB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E568DB60-D900-4FEE-9BA5-2572CB8874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BE1F1ABE-6C9B-4406-B36C-52D8B0D833CC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606C3CFC-0B47-488A-B82F-E585F423372D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1BF814BA-EE28-4B50-AA5E-31E8071EF067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>
            <a:extLst>
              <a:ext uri="{FF2B5EF4-FFF2-40B4-BE49-F238E27FC236}">
                <a16:creationId xmlns:a16="http://schemas.microsoft.com/office/drawing/2014/main" id="{2CD30D64-8806-427A-9E66-E5DE3AE7702F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07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132754" y="450644"/>
            <a:ext cx="774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¡Esperamos que le haya sido de utilidad!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de la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8" name="Retângulo: Cantos Arredondados 17">
            <a:hlinkClick r:id="rId8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54D70C-A734-4F6A-8E6B-D543CDA6BA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43931" y="1584467"/>
            <a:ext cx="1605915" cy="4572000"/>
          </a:xfrm>
          <a:prstGeom prst="rect">
            <a:avLst/>
          </a:prstGeom>
        </p:spPr>
      </p:pic>
      <p:sp>
        <p:nvSpPr>
          <p:cNvPr id="23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A44C5367-45F8-40A5-9B11-8D016A062FD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24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FDE352DB-84FD-485E-BD9E-13DDDACA5B0D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E1285BC-8273-4BA3-B842-2B5610753248}"/>
              </a:ext>
            </a:extLst>
          </p:cNvPr>
          <p:cNvSpPr/>
          <p:nvPr/>
        </p:nvSpPr>
        <p:spPr>
          <a:xfrm>
            <a:off x="2061189" y="4925741"/>
            <a:ext cx="9859639" cy="1512791"/>
          </a:xfrm>
          <a:prstGeom prst="roundRect">
            <a:avLst>
              <a:gd name="adj" fmla="val 1691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066293" y="413929"/>
            <a:ext cx="9859639" cy="6030141"/>
          </a:xfrm>
          <a:prstGeom prst="roundRect">
            <a:avLst>
              <a:gd name="adj" fmla="val 429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91DBC3F-952A-48AF-8103-94201CFAD3DA}"/>
              </a:ext>
            </a:extLst>
          </p:cNvPr>
          <p:cNvSpPr/>
          <p:nvPr/>
        </p:nvSpPr>
        <p:spPr>
          <a:xfrm>
            <a:off x="2301503" y="531509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Recuerde</a:t>
            </a:r>
            <a:r>
              <a:rPr lang="ca-ES" sz="2400" b="1" u="sng" dirty="0">
                <a:solidFill>
                  <a:srgbClr val="F25E4F"/>
                </a:solidFill>
              </a:rPr>
              <a:t> </a:t>
            </a:r>
            <a:endParaRPr lang="ca-ES" sz="2400" b="1" dirty="0">
              <a:solidFill>
                <a:srgbClr val="F25E4F"/>
              </a:solidFill>
            </a:endParaRPr>
          </a:p>
        </p:txBody>
      </p:sp>
      <p:sp>
        <p:nvSpPr>
          <p:cNvPr id="50" name="Retângulo: Cantos Arredondados 49">
            <a:hlinkClick r:id="rId4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7ACC7F9-6052-4C64-AE3F-1C5FE77C86CF}"/>
              </a:ext>
            </a:extLst>
          </p:cNvPr>
          <p:cNvSpPr/>
          <p:nvPr/>
        </p:nvSpPr>
        <p:spPr>
          <a:xfrm>
            <a:off x="2301503" y="993174"/>
            <a:ext cx="9455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En la </a:t>
            </a:r>
            <a:r>
              <a:rPr lang="ca-ES" sz="2400" dirty="0" err="1">
                <a:solidFill>
                  <a:sysClr val="windowText" lastClr="000000"/>
                </a:solidFill>
              </a:rPr>
              <a:t>Lección</a:t>
            </a:r>
            <a:r>
              <a:rPr lang="ca-ES" sz="2400" dirty="0">
                <a:solidFill>
                  <a:sysClr val="windowText" lastClr="000000"/>
                </a:solidFill>
              </a:rPr>
              <a:t> 12 hemos </a:t>
            </a:r>
            <a:r>
              <a:rPr lang="ca-ES" sz="2400" dirty="0" err="1">
                <a:solidFill>
                  <a:sysClr val="windowText" lastClr="000000"/>
                </a:solidFill>
              </a:rPr>
              <a:t>trabajado</a:t>
            </a:r>
            <a:r>
              <a:rPr lang="ca-ES" sz="2400" dirty="0">
                <a:solidFill>
                  <a:sysClr val="windowText" lastClr="000000"/>
                </a:solidFill>
              </a:rPr>
              <a:t> las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Operaciones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Elementales</a:t>
            </a:r>
            <a:r>
              <a:rPr lang="ca-ES" sz="2400" b="1" dirty="0">
                <a:solidFill>
                  <a:sysClr val="windowText" lastClr="000000"/>
                </a:solidFill>
              </a:rPr>
              <a:t> por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Filas</a:t>
            </a:r>
            <a:r>
              <a:rPr lang="ca-ES" sz="2400" b="1" dirty="0">
                <a:solidFill>
                  <a:sysClr val="windowText" lastClr="000000"/>
                </a:solidFill>
              </a:rPr>
              <a:t> y</a:t>
            </a:r>
            <a:r>
              <a:rPr lang="ca-ES" sz="2400" dirty="0">
                <a:solidFill>
                  <a:sysClr val="windowText" lastClr="000000"/>
                </a:solidFill>
              </a:rPr>
              <a:t> las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Matrices</a:t>
            </a:r>
            <a:r>
              <a:rPr lang="ca-ES" sz="2400" b="1" dirty="0">
                <a:solidFill>
                  <a:sysClr val="windowText" lastClr="000000"/>
                </a:solidFill>
              </a:rPr>
              <a:t>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Elementales</a:t>
            </a:r>
            <a:r>
              <a:rPr lang="ca-ES" sz="2400" dirty="0">
                <a:solidFill>
                  <a:sysClr val="windowText" lastClr="000000"/>
                </a:solidFill>
              </a:rPr>
              <a:t>. Es </a:t>
            </a:r>
            <a:r>
              <a:rPr lang="ca-ES" sz="2400" dirty="0" err="1">
                <a:solidFill>
                  <a:sysClr val="windowText" lastClr="000000"/>
                </a:solidFill>
              </a:rPr>
              <a:t>importante</a:t>
            </a:r>
            <a:r>
              <a:rPr lang="ca-ES" sz="2400" dirty="0">
                <a:solidFill>
                  <a:sysClr val="windowText" lastClr="000000"/>
                </a:solidFill>
              </a:rPr>
              <a:t> recordar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6FD3F9-32BD-4946-AFA6-C7E67C59AAC0}"/>
                  </a:ext>
                </a:extLst>
              </p:cNvPr>
              <p:cNvSpPr/>
              <p:nvPr/>
            </p:nvSpPr>
            <p:spPr>
              <a:xfrm>
                <a:off x="2301503" y="1971071"/>
                <a:ext cx="9455396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Dos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dice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 son </a:t>
                </a:r>
                <a:r>
                  <a:rPr lang="ca-ES" sz="2400" b="1" dirty="0" err="1">
                    <a:solidFill>
                      <a:srgbClr val="F25E4F"/>
                    </a:solidFill>
                  </a:rPr>
                  <a:t>equivalentes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por </a:t>
                </a:r>
                <a:r>
                  <a:rPr lang="ca-ES" sz="2400" b="1" dirty="0" err="1">
                    <a:solidFill>
                      <a:srgbClr val="F25E4F"/>
                    </a:solidFill>
                  </a:rPr>
                  <a:t>filas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hay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secuencia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operaciones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elementales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que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transforman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en la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otra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y escribimos: </a:t>
                </a:r>
                <a14:m>
                  <m:oMath xmlns:m="http://schemas.openxmlformats.org/officeDocument/2006/math">
                    <m:r>
                      <a:rPr lang="ca-ES" sz="28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800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ca-ES" sz="28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a-ES" sz="28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6FD3F9-32BD-4946-AFA6-C7E67C59A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1971071"/>
                <a:ext cx="9455396" cy="1261884"/>
              </a:xfrm>
              <a:prstGeom prst="rect">
                <a:avLst/>
              </a:prstGeom>
              <a:blipFill>
                <a:blip r:embed="rId5"/>
                <a:stretch>
                  <a:fillRect l="-1225" t="-7729" r="-967" b="-917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5BDD2-EF39-4C83-917C-A76834EF51C2}"/>
                  </a:ext>
                </a:extLst>
              </p:cNvPr>
              <p:cNvSpPr/>
              <p:nvPr/>
            </p:nvSpPr>
            <p:spPr>
              <a:xfrm>
                <a:off x="2301503" y="3355280"/>
                <a:ext cx="9455396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obtiene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hacer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cierta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la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que resulta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cuando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hace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ca-ES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5BDD2-EF39-4C83-917C-A76834EF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3355280"/>
                <a:ext cx="9455396" cy="2092881"/>
              </a:xfrm>
              <a:prstGeom prst="rect">
                <a:avLst/>
              </a:prstGeom>
              <a:blipFill>
                <a:blip r:embed="rId6"/>
                <a:stretch>
                  <a:fillRect l="-1225" t="-4651" r="-9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/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se aplica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identidad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para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producir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hay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segunda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cuando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aplica 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“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”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  <a:blipFill>
                <a:blip r:embed="rId7"/>
                <a:stretch>
                  <a:fillRect l="-1225" t="-8629" r="-967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7A73E1CA-7292-480D-8F32-2EE77EB467D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21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1E299C67-0EF3-47B4-A721-190F0857CE33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4" grpId="1" animBg="1"/>
      <p:bldP spid="15" grpId="0" build="allAtOnce"/>
      <p:bldP spid="2" grpId="0"/>
      <p:bldP spid="2" grpId="1"/>
      <p:bldP spid="4" grpId="0"/>
      <p:bldP spid="4" grpId="1"/>
      <p:bldP spid="16" grpId="0"/>
      <p:bldP spid="16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E1285BC-8273-4BA3-B842-2B5610753248}"/>
              </a:ext>
            </a:extLst>
          </p:cNvPr>
          <p:cNvSpPr/>
          <p:nvPr/>
        </p:nvSpPr>
        <p:spPr>
          <a:xfrm>
            <a:off x="2061189" y="4925741"/>
            <a:ext cx="9859639" cy="1512791"/>
          </a:xfrm>
          <a:prstGeom prst="roundRect">
            <a:avLst>
              <a:gd name="adj" fmla="val 1691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50" name="Retângulo: Cantos Arredondados 49">
            <a:hlinkClick r:id="rId4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/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se aplica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identidad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para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producir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hay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segunda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operación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elemental por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cuando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aplica 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“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”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  <a:blipFill>
                <a:blip r:embed="rId5"/>
                <a:stretch>
                  <a:fillRect l="-1225" t="-8629" r="-967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56DF07D-C5EA-4B23-A705-62B9748B8FF1}"/>
              </a:ext>
            </a:extLst>
          </p:cNvPr>
          <p:cNvSpPr/>
          <p:nvPr/>
        </p:nvSpPr>
        <p:spPr>
          <a:xfrm>
            <a:off x="2138874" y="212243"/>
            <a:ext cx="9981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>
                <a:solidFill>
                  <a:sysClr val="windowText" lastClr="000000"/>
                </a:solidFill>
              </a:rPr>
              <a:t>Como </a:t>
            </a:r>
            <a:r>
              <a:rPr lang="ca-ES" sz="2400" dirty="0" err="1">
                <a:solidFill>
                  <a:sysClr val="windowText" lastClr="000000"/>
                </a:solidFill>
              </a:rPr>
              <a:t>consecuencia</a:t>
            </a:r>
            <a:r>
              <a:rPr lang="ca-ES" sz="2400" dirty="0">
                <a:solidFill>
                  <a:sysClr val="windowText" lastClr="000000"/>
                </a:solidFill>
              </a:rPr>
              <a:t> de esta última </a:t>
            </a:r>
            <a:r>
              <a:rPr lang="ca-ES" sz="2400" dirty="0" err="1">
                <a:solidFill>
                  <a:sysClr val="windowText" lastClr="000000"/>
                </a:solidFill>
              </a:rPr>
              <a:t>afirmación</a:t>
            </a:r>
            <a:r>
              <a:rPr lang="ca-ES" sz="2400" dirty="0">
                <a:solidFill>
                  <a:sysClr val="windowText" lastClr="000000"/>
                </a:solidFill>
              </a:rPr>
              <a:t>, </a:t>
            </a:r>
            <a:r>
              <a:rPr lang="ca-ES" sz="2400" dirty="0" err="1">
                <a:solidFill>
                  <a:sysClr val="windowText" lastClr="000000"/>
                </a:solidFill>
              </a:rPr>
              <a:t>tenemos</a:t>
            </a:r>
            <a:r>
              <a:rPr lang="ca-ES" sz="2400" dirty="0">
                <a:solidFill>
                  <a:sysClr val="windowText" lastClr="000000"/>
                </a:solidFill>
              </a:rPr>
              <a:t> el </a:t>
            </a:r>
            <a:r>
              <a:rPr lang="ca-ES" sz="2400" dirty="0" err="1">
                <a:solidFill>
                  <a:sysClr val="windowText" lastClr="000000"/>
                </a:solidFill>
              </a:rPr>
              <a:t>resultado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siguiente</a:t>
            </a:r>
            <a:r>
              <a:rPr lang="ca-ES" sz="2400" dirty="0">
                <a:solidFill>
                  <a:sysClr val="windowText" lastClr="000000"/>
                </a:solidFill>
              </a:rPr>
              <a:t>: 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BF063DB-F980-4790-AEA9-82FF084C80C3}"/>
              </a:ext>
            </a:extLst>
          </p:cNvPr>
          <p:cNvSpPr/>
          <p:nvPr/>
        </p:nvSpPr>
        <p:spPr>
          <a:xfrm>
            <a:off x="2061189" y="708151"/>
            <a:ext cx="9859639" cy="15530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A60C933-CD4C-479C-8F5D-D83F1578E12F}"/>
                  </a:ext>
                </a:extLst>
              </p:cNvPr>
              <p:cNvSpPr/>
              <p:nvPr/>
            </p:nvSpPr>
            <p:spPr>
              <a:xfrm>
                <a:off x="2138875" y="825729"/>
                <a:ext cx="961292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 err="1">
                    <a:solidFill>
                      <a:srgbClr val="F25E4F"/>
                    </a:solidFill>
                  </a:rPr>
                  <a:t>Proposición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Cada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invertible. La inversa de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es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 del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tamaño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 transforma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en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A60C933-CD4C-479C-8F5D-D83F1578E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75" y="825729"/>
                <a:ext cx="9612922" cy="1200329"/>
              </a:xfrm>
              <a:prstGeom prst="rect">
                <a:avLst/>
              </a:prstGeom>
              <a:blipFill>
                <a:blip r:embed="rId7"/>
                <a:stretch>
                  <a:fillRect l="-1015" t="-4061" r="-95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44449D3-9C75-433F-9EE1-67817C0B6ECD}"/>
              </a:ext>
            </a:extLst>
          </p:cNvPr>
          <p:cNvSpPr/>
          <p:nvPr/>
        </p:nvSpPr>
        <p:spPr>
          <a:xfrm>
            <a:off x="2061188" y="2362331"/>
            <a:ext cx="9859639" cy="2467375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BC8B897-8F92-45B8-A6DD-3FF683B9D159}"/>
              </a:ext>
            </a:extLst>
          </p:cNvPr>
          <p:cNvSpPr/>
          <p:nvPr/>
        </p:nvSpPr>
        <p:spPr>
          <a:xfrm>
            <a:off x="2138874" y="2454927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17AC289-70D6-4D47-8920-4869F1D534D4}"/>
              </a:ext>
            </a:extLst>
          </p:cNvPr>
          <p:cNvSpPr/>
          <p:nvPr/>
        </p:nvSpPr>
        <p:spPr>
          <a:xfrm>
            <a:off x="2138874" y="2909759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dirty="0" err="1">
                <a:solidFill>
                  <a:sysClr val="windowText" lastClr="000000"/>
                </a:solidFill>
              </a:rPr>
              <a:t>Encuentre</a:t>
            </a:r>
            <a:r>
              <a:rPr lang="ca-ES" sz="2400" dirty="0">
                <a:solidFill>
                  <a:sysClr val="windowText" lastClr="000000"/>
                </a:solidFill>
              </a:rPr>
              <a:t> la inversa de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F88D0C6-629C-44B9-A927-9AC260CB3C56}"/>
                  </a:ext>
                </a:extLst>
              </p:cNvPr>
              <p:cNvSpPr/>
              <p:nvPr/>
            </p:nvSpPr>
            <p:spPr>
              <a:xfrm>
                <a:off x="5021115" y="2564877"/>
                <a:ext cx="235859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F88D0C6-629C-44B9-A927-9AC260CB3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15" y="2564877"/>
                <a:ext cx="2358594" cy="10689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F410005B-D8DA-46E6-BCBA-5C497DD54D1E}"/>
                  </a:ext>
                </a:extLst>
              </p:cNvPr>
              <p:cNvSpPr/>
              <p:nvPr/>
            </p:nvSpPr>
            <p:spPr>
              <a:xfrm>
                <a:off x="7573242" y="2628444"/>
                <a:ext cx="4271480" cy="783193"/>
              </a:xfrm>
              <a:prstGeom prst="roundRect">
                <a:avLst/>
              </a:prstGeom>
              <a:ln w="12700"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>
                    <a:solidFill>
                      <a:srgbClr val="0C2B8E"/>
                    </a:solidFill>
                  </a:rPr>
                  <a:t>La </a:t>
                </a:r>
                <a:r>
                  <a:rPr lang="ca-ES" sz="2000" dirty="0" err="1">
                    <a:solidFill>
                      <a:srgbClr val="0C2B8E"/>
                    </a:solidFill>
                  </a:rPr>
                  <a:t>correspondiente</a:t>
                </a:r>
                <a:r>
                  <a:rPr lang="ca-ES" sz="2000" dirty="0">
                    <a:solidFill>
                      <a:srgbClr val="0C2B8E"/>
                    </a:solidFill>
                  </a:rPr>
                  <a:t> OEF es: sumar </a:t>
                </a:r>
                <a14:m>
                  <m:oMath xmlns:m="http://schemas.openxmlformats.org/officeDocument/2006/math">
                    <m:r>
                      <a:rPr lang="ca-ES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veces la 3ª fila a la 1ª fila</a:t>
                </a:r>
              </a:p>
            </p:txBody>
          </p:sp>
        </mc:Choice>
        <mc:Fallback xmlns=""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F410005B-D8DA-46E6-BCBA-5C497DD54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242" y="2628444"/>
                <a:ext cx="4271480" cy="783193"/>
              </a:xfrm>
              <a:prstGeom prst="roundRect">
                <a:avLst/>
              </a:prstGeom>
              <a:blipFill>
                <a:blip r:embed="rId9"/>
                <a:stretch>
                  <a:fillRect l="-427" b="-6870"/>
                </a:stretch>
              </a:blipFill>
              <a:ln w="12700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84CDBC0E-C318-4BD3-BE69-E2B2572499D9}"/>
              </a:ext>
            </a:extLst>
          </p:cNvPr>
          <p:cNvCxnSpPr>
            <a:cxnSpLocks/>
          </p:cNvCxnSpPr>
          <p:nvPr/>
        </p:nvCxnSpPr>
        <p:spPr>
          <a:xfrm>
            <a:off x="9564357" y="3441938"/>
            <a:ext cx="0" cy="31106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5EC685BF-27EA-4A05-B16A-54045DFE1581}"/>
              </a:ext>
            </a:extLst>
          </p:cNvPr>
          <p:cNvCxnSpPr>
            <a:cxnSpLocks/>
          </p:cNvCxnSpPr>
          <p:nvPr/>
        </p:nvCxnSpPr>
        <p:spPr>
          <a:xfrm rot="16200000">
            <a:off x="7374695" y="286323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9E7F5EB4-3A0A-447D-AD92-4B992E6D0CA0}"/>
                  </a:ext>
                </a:extLst>
              </p:cNvPr>
              <p:cNvSpPr/>
              <p:nvPr/>
            </p:nvSpPr>
            <p:spPr>
              <a:xfrm>
                <a:off x="7483302" y="3817942"/>
                <a:ext cx="4346430" cy="783193"/>
              </a:xfrm>
              <a:prstGeom prst="roundRect">
                <a:avLst/>
              </a:prstGeom>
              <a:ln w="12700"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ca-ES" sz="2000" dirty="0">
                    <a:solidFill>
                      <a:srgbClr val="0C2B8E"/>
                    </a:solidFill>
                  </a:rPr>
                  <a:t>Para invertir esta OEF hemos de: sumar </a:t>
                </a:r>
                <a14:m>
                  <m:oMath xmlns:m="http://schemas.openxmlformats.org/officeDocument/2006/math">
                    <m:r>
                      <a:rPr lang="ca-ES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veces la 3ª fila a la 1ª fila</a:t>
                </a:r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9E7F5EB4-3A0A-447D-AD92-4B992E6D0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02" y="3817942"/>
                <a:ext cx="4346430" cy="783193"/>
              </a:xfrm>
              <a:prstGeom prst="roundRect">
                <a:avLst/>
              </a:prstGeom>
              <a:blipFill>
                <a:blip r:embed="rId10"/>
                <a:stretch>
                  <a:fillRect l="-559" r="-280" b="-7634"/>
                </a:stretch>
              </a:blipFill>
              <a:ln w="12700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xão reta unidirecional 30">
            <a:extLst>
              <a:ext uri="{FF2B5EF4-FFF2-40B4-BE49-F238E27FC236}">
                <a16:creationId xmlns:a16="http://schemas.microsoft.com/office/drawing/2014/main" id="{304058CB-3F3B-4938-843A-4E3AA190C1D6}"/>
              </a:ext>
            </a:extLst>
          </p:cNvPr>
          <p:cNvCxnSpPr>
            <a:cxnSpLocks/>
          </p:cNvCxnSpPr>
          <p:nvPr/>
        </p:nvCxnSpPr>
        <p:spPr>
          <a:xfrm rot="5400000" flipH="1">
            <a:off x="7162953" y="3945770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7E1A8F2-D7DD-4159-AEA1-BC17284F59FF}"/>
                  </a:ext>
                </a:extLst>
              </p:cNvPr>
              <p:cNvSpPr/>
              <p:nvPr/>
            </p:nvSpPr>
            <p:spPr>
              <a:xfrm>
                <a:off x="4104719" y="3622532"/>
                <a:ext cx="289393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7E1A8F2-D7DD-4159-AEA1-BC17284F5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19" y="3622532"/>
                <a:ext cx="2893934" cy="10689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: Cantos Arredondados 21">
            <a:hlinkClick r:id="rId14" action="ppaction://hlinksldjump"/>
            <a:extLst>
              <a:ext uri="{FF2B5EF4-FFF2-40B4-BE49-F238E27FC236}">
                <a16:creationId xmlns:a16="http://schemas.microsoft.com/office/drawing/2014/main" id="{98E43BF6-94BD-4BD7-AA59-0BFA741EB071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34" name="Retângulo: Cantos Arredondados 22">
            <a:hlinkClick r:id="rId15" action="ppaction://hlinksldjump"/>
            <a:extLst>
              <a:ext uri="{FF2B5EF4-FFF2-40B4-BE49-F238E27FC236}">
                <a16:creationId xmlns:a16="http://schemas.microsoft.com/office/drawing/2014/main" id="{75D78BDF-E4C8-442A-8075-20BAAF755A6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6" grpId="0"/>
      <p:bldP spid="27" grpId="0" animBg="1"/>
      <p:bldP spid="30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50" name="Retângulo: Cantos Arredondados 49">
            <a:hlinkClick r:id="rId4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352ADE8-026F-4C3B-8A73-A002EE1AFE07}"/>
              </a:ext>
            </a:extLst>
          </p:cNvPr>
          <p:cNvSpPr/>
          <p:nvPr/>
        </p:nvSpPr>
        <p:spPr>
          <a:xfrm>
            <a:off x="2163108" y="305859"/>
            <a:ext cx="9859639" cy="208564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568560C-4BFB-46C3-A642-FC11936F0FA8}"/>
                  </a:ext>
                </a:extLst>
              </p:cNvPr>
              <p:cNvSpPr/>
              <p:nvPr/>
            </p:nvSpPr>
            <p:spPr>
              <a:xfrm>
                <a:off x="2398319" y="423438"/>
                <a:ext cx="938839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1" u="sng" dirty="0">
                    <a:solidFill>
                      <a:srgbClr val="F25E4F"/>
                    </a:solidFill>
                  </a:rPr>
                  <a:t>Teorema</a:t>
                </a:r>
                <a:r>
                  <a:rPr lang="ca-ES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es invertible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si y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sólo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si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es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y, en este caso, cada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secuencia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operaciones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elementales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reducen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también transforma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568560C-4BFB-46C3-A642-FC11936F0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9" y="423438"/>
                <a:ext cx="9388398" cy="1569660"/>
              </a:xfrm>
              <a:prstGeom prst="rect">
                <a:avLst/>
              </a:prstGeom>
              <a:blipFill>
                <a:blip r:embed="rId6"/>
                <a:stretch>
                  <a:fillRect l="-973" t="-3101" r="-973" b="-775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6EE65F67-D110-4A52-9E30-68A654491F39}"/>
              </a:ext>
            </a:extLst>
          </p:cNvPr>
          <p:cNvSpPr/>
          <p:nvPr/>
        </p:nvSpPr>
        <p:spPr>
          <a:xfrm>
            <a:off x="2163106" y="2509087"/>
            <a:ext cx="9859639" cy="3932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64F30CE-43BC-47F2-B98D-F842A3FEA855}"/>
              </a:ext>
            </a:extLst>
          </p:cNvPr>
          <p:cNvSpPr/>
          <p:nvPr/>
        </p:nvSpPr>
        <p:spPr>
          <a:xfrm>
            <a:off x="2323522" y="2528346"/>
            <a:ext cx="9539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>
                <a:solidFill>
                  <a:sysClr val="windowText" lastClr="000000"/>
                </a:solidFill>
              </a:rPr>
              <a:t>Para </a:t>
            </a:r>
            <a:r>
              <a:rPr lang="ca-ES" sz="2400" dirty="0" err="1">
                <a:solidFill>
                  <a:sysClr val="windowText" lastClr="000000"/>
                </a:solidFill>
              </a:rPr>
              <a:t>entender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mejor</a:t>
            </a:r>
            <a:r>
              <a:rPr lang="ca-ES" sz="2400" dirty="0">
                <a:solidFill>
                  <a:sysClr val="windowText" lastClr="000000"/>
                </a:solidFill>
              </a:rPr>
              <a:t> el </a:t>
            </a:r>
            <a:r>
              <a:rPr lang="ca-ES" sz="2400" dirty="0" err="1">
                <a:solidFill>
                  <a:sysClr val="windowText" lastClr="000000"/>
                </a:solidFill>
              </a:rPr>
              <a:t>procedimiento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práctico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dado</a:t>
            </a:r>
            <a:r>
              <a:rPr lang="ca-ES" sz="2400" dirty="0">
                <a:solidFill>
                  <a:sysClr val="windowText" lastClr="000000"/>
                </a:solidFill>
              </a:rPr>
              <a:t> en la </a:t>
            </a:r>
            <a:r>
              <a:rPr lang="ca-ES" sz="2400" dirty="0" err="1">
                <a:solidFill>
                  <a:sysClr val="windowText" lastClr="000000"/>
                </a:solidFill>
              </a:rPr>
              <a:t>sección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siguiente</a:t>
            </a:r>
            <a:r>
              <a:rPr lang="ca-ES" sz="2400" dirty="0">
                <a:solidFill>
                  <a:sysClr val="windowText" lastClr="000000"/>
                </a:solidFill>
              </a:rPr>
              <a:t> de esta </a:t>
            </a:r>
            <a:r>
              <a:rPr lang="ca-ES" sz="2400" dirty="0" err="1">
                <a:solidFill>
                  <a:sysClr val="windowText" lastClr="000000"/>
                </a:solidFill>
              </a:rPr>
              <a:t>lección</a:t>
            </a:r>
            <a:r>
              <a:rPr lang="ca-ES" sz="2400" dirty="0">
                <a:solidFill>
                  <a:sysClr val="windowText" lastClr="000000"/>
                </a:solidFill>
              </a:rPr>
              <a:t>, </a:t>
            </a:r>
            <a:r>
              <a:rPr lang="ca-ES" sz="2400" dirty="0" err="1">
                <a:solidFill>
                  <a:sysClr val="windowText" lastClr="000000"/>
                </a:solidFill>
              </a:rPr>
              <a:t>veamos</a:t>
            </a:r>
            <a:r>
              <a:rPr lang="ca-ES" sz="2400" dirty="0">
                <a:solidFill>
                  <a:sysClr val="windowText" lastClr="000000"/>
                </a:solidFill>
              </a:rPr>
              <a:t> una </a:t>
            </a:r>
            <a:r>
              <a:rPr lang="ca-ES" sz="2400" dirty="0" err="1">
                <a:solidFill>
                  <a:sysClr val="windowText" lastClr="000000"/>
                </a:solidFill>
              </a:rPr>
              <a:t>parte</a:t>
            </a:r>
            <a:r>
              <a:rPr lang="ca-ES" sz="2400" dirty="0">
                <a:solidFill>
                  <a:sysClr val="windowText" lastClr="000000"/>
                </a:solidFill>
              </a:rPr>
              <a:t> de la </a:t>
            </a:r>
            <a:r>
              <a:rPr lang="ca-ES" sz="2400" dirty="0" err="1">
                <a:solidFill>
                  <a:sysClr val="windowText" lastClr="000000"/>
                </a:solidFill>
              </a:rPr>
              <a:t>demostración</a:t>
            </a:r>
            <a:r>
              <a:rPr lang="ca-ES" sz="2400" dirty="0">
                <a:solidFill>
                  <a:sysClr val="windowText" lastClr="000000"/>
                </a:solidFill>
              </a:rPr>
              <a:t> del teorema. </a:t>
            </a:r>
            <a:endParaRPr lang="ca-ES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FB1E5D3-771F-412D-9AD1-123F6C1C2191}"/>
                  </a:ext>
                </a:extLst>
              </p:cNvPr>
              <p:cNvSpPr/>
              <p:nvPr/>
            </p:nvSpPr>
            <p:spPr>
              <a:xfrm>
                <a:off x="2342560" y="3216254"/>
                <a:ext cx="95392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Supongamos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y que esta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reducción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se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hace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pasos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(con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OEF).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FB1E5D3-771F-412D-9AD1-123F6C1C2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560" y="3216254"/>
                <a:ext cx="9539202" cy="830997"/>
              </a:xfrm>
              <a:prstGeom prst="rect">
                <a:avLst/>
              </a:prstGeom>
              <a:blipFill>
                <a:blip r:embed="rId7"/>
                <a:stretch>
                  <a:fillRect l="-958" t="-5882" r="-102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AA976FD-847F-4306-AFB0-D83E825CC352}"/>
                  </a:ext>
                </a:extLst>
              </p:cNvPr>
              <p:cNvSpPr/>
              <p:nvPr/>
            </p:nvSpPr>
            <p:spPr>
              <a:xfrm>
                <a:off x="2339671" y="3969300"/>
                <a:ext cx="95392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Como cada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paso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corresponde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 una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multiplicación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por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izquierda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por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elemental,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existen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elementales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tal que:                    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AA976FD-847F-4306-AFB0-D83E825CC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71" y="3969300"/>
                <a:ext cx="9539202" cy="1200329"/>
              </a:xfrm>
              <a:prstGeom prst="rect">
                <a:avLst/>
              </a:prstGeom>
              <a:blipFill>
                <a:blip r:embed="rId8"/>
                <a:stretch>
                  <a:fillRect l="-1022" t="-4061" r="-958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B79FC5-637B-4757-B918-D9B2D57AB1DC}"/>
                  </a:ext>
                </a:extLst>
              </p:cNvPr>
              <p:cNvSpPr/>
              <p:nvPr/>
            </p:nvSpPr>
            <p:spPr>
              <a:xfrm>
                <a:off x="3800738" y="4705843"/>
                <a:ext cx="17326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, 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B79FC5-637B-4757-B918-D9B2D57AB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738" y="4705843"/>
                <a:ext cx="1732692" cy="461665"/>
              </a:xfrm>
              <a:prstGeom prst="rect">
                <a:avLst/>
              </a:prstGeom>
              <a:blipFill>
                <a:blip r:embed="rId11"/>
                <a:stretch>
                  <a:fillRect l="-702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13CE4571-FA8E-4A2F-AAF5-F76BCE987954}"/>
              </a:ext>
            </a:extLst>
          </p:cNvPr>
          <p:cNvGrpSpPr/>
          <p:nvPr/>
        </p:nvGrpSpPr>
        <p:grpSpPr>
          <a:xfrm>
            <a:off x="3940672" y="5061702"/>
            <a:ext cx="766557" cy="506462"/>
            <a:chOff x="3800738" y="5144756"/>
            <a:chExt cx="766557" cy="506462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CA23C866-CD13-4B1B-9FE8-0D2FADB94F8E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6A0CDC2-3FD5-47FB-85F0-DD9C7A77A40D}"/>
                </a:ext>
              </a:extLst>
            </p:cNvPr>
            <p:cNvSpPr/>
            <p:nvPr/>
          </p:nvSpPr>
          <p:spPr>
            <a:xfrm>
              <a:off x="3800738" y="5312664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1600" b="1" dirty="0">
                  <a:solidFill>
                    <a:srgbClr val="C00000"/>
                  </a:solidFill>
                </a:rPr>
                <a:t>1</a:t>
              </a:r>
              <a:r>
                <a:rPr lang="ca-ES" sz="1600" b="1" baseline="30000" dirty="0">
                  <a:solidFill>
                    <a:srgbClr val="C00000"/>
                  </a:solidFill>
                </a:rPr>
                <a:t>a </a:t>
              </a:r>
              <a:r>
                <a:rPr lang="ca-ES" sz="1600" b="1" dirty="0">
                  <a:solidFill>
                    <a:srgbClr val="C00000"/>
                  </a:solidFill>
                </a:rPr>
                <a:t> OEF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71D5DA4-0F34-474B-B697-58798F6AF176}"/>
              </a:ext>
            </a:extLst>
          </p:cNvPr>
          <p:cNvGrpSpPr/>
          <p:nvPr/>
        </p:nvGrpSpPr>
        <p:grpSpPr>
          <a:xfrm>
            <a:off x="5492596" y="5117040"/>
            <a:ext cx="736099" cy="506462"/>
            <a:chOff x="3800738" y="5144756"/>
            <a:chExt cx="736099" cy="506462"/>
          </a:xfrm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9C01DC93-E892-4AE6-97E3-BC56E63544CB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D24D831-BB6E-4EEB-867A-1938643A10EF}"/>
                </a:ext>
              </a:extLst>
            </p:cNvPr>
            <p:cNvSpPr/>
            <p:nvPr/>
          </p:nvSpPr>
          <p:spPr>
            <a:xfrm>
              <a:off x="3800738" y="5312664"/>
              <a:ext cx="736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1600" b="1" dirty="0">
                  <a:solidFill>
                    <a:srgbClr val="C00000"/>
                  </a:solidFill>
                </a:rPr>
                <a:t>2</a:t>
              </a:r>
              <a:r>
                <a:rPr lang="ca-ES" sz="1600" b="1" baseline="30000" dirty="0">
                  <a:solidFill>
                    <a:srgbClr val="C00000"/>
                  </a:solidFill>
                </a:rPr>
                <a:t>a</a:t>
              </a:r>
              <a:r>
                <a:rPr lang="ca-ES" sz="1600" b="1" dirty="0">
                  <a:solidFill>
                    <a:srgbClr val="C00000"/>
                  </a:solidFill>
                </a:rPr>
                <a:t> OEF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B52E3410-1E0A-42C4-AD2D-BCEE7AFDA58B}"/>
              </a:ext>
            </a:extLst>
          </p:cNvPr>
          <p:cNvGrpSpPr/>
          <p:nvPr/>
        </p:nvGrpSpPr>
        <p:grpSpPr>
          <a:xfrm>
            <a:off x="7142789" y="5108112"/>
            <a:ext cx="773673" cy="506462"/>
            <a:chOff x="3800738" y="5144756"/>
            <a:chExt cx="773673" cy="506462"/>
          </a:xfrm>
        </p:grpSpPr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9ADCFF0E-4203-4275-A2B7-630946BEFE14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39FB55E6-639A-4C8A-BA76-5D6EE1DA4DF9}"/>
                </a:ext>
              </a:extLst>
            </p:cNvPr>
            <p:cNvSpPr/>
            <p:nvPr/>
          </p:nvSpPr>
          <p:spPr>
            <a:xfrm>
              <a:off x="3800738" y="5312664"/>
              <a:ext cx="7736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1600" b="1" dirty="0">
                  <a:solidFill>
                    <a:srgbClr val="C00000"/>
                  </a:solidFill>
                </a:rPr>
                <a:t>k</a:t>
              </a:r>
              <a:r>
                <a:rPr lang="ca-ES" sz="1600" b="1" baseline="30000" dirty="0">
                  <a:solidFill>
                    <a:srgbClr val="C00000"/>
                  </a:solidFill>
                </a:rPr>
                <a:t>a</a:t>
              </a:r>
              <a:r>
                <a:rPr lang="ca-ES" sz="1600" b="1" dirty="0">
                  <a:solidFill>
                    <a:srgbClr val="C00000"/>
                  </a:solidFill>
                </a:rPr>
                <a:t>  OEF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F86AED-E635-4A52-B543-F89FC2621015}"/>
                  </a:ext>
                </a:extLst>
              </p:cNvPr>
              <p:cNvSpPr/>
              <p:nvPr/>
            </p:nvSpPr>
            <p:spPr>
              <a:xfrm>
                <a:off x="5242846" y="4705843"/>
                <a:ext cx="25848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, 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F86AED-E635-4A52-B543-F89FC2621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846" y="4705843"/>
                <a:ext cx="2584820" cy="461665"/>
              </a:xfrm>
              <a:prstGeom prst="rect">
                <a:avLst/>
              </a:prstGeom>
              <a:blipFill>
                <a:blip r:embed="rId12"/>
                <a:stretch>
                  <a:fillRect l="-472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B8C0A25-6EC4-43DD-97C7-80F0E140FC09}"/>
                  </a:ext>
                </a:extLst>
              </p:cNvPr>
              <p:cNvSpPr/>
              <p:nvPr/>
            </p:nvSpPr>
            <p:spPr>
              <a:xfrm>
                <a:off x="7092273" y="4712602"/>
                <a:ext cx="30189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B8C0A25-6EC4-43DD-97C7-80F0E140F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73" y="4712602"/>
                <a:ext cx="3018969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CC07612-171F-4DC8-BB70-13FF3D08659E}"/>
                  </a:ext>
                </a:extLst>
              </p:cNvPr>
              <p:cNvSpPr/>
              <p:nvPr/>
            </p:nvSpPr>
            <p:spPr>
              <a:xfrm>
                <a:off x="2959403" y="5780339"/>
                <a:ext cx="2305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CC07612-171F-4DC8-BB70-13FF3D086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403" y="5780339"/>
                <a:ext cx="2305074" cy="461665"/>
              </a:xfrm>
              <a:prstGeom prst="rect">
                <a:avLst/>
              </a:prstGeom>
              <a:blipFill>
                <a:blip r:embed="rId14"/>
                <a:stretch>
                  <a:fillRect l="-528" b="-26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>
            <a:extLst>
              <a:ext uri="{FF2B5EF4-FFF2-40B4-BE49-F238E27FC236}">
                <a16:creationId xmlns:a16="http://schemas.microsoft.com/office/drawing/2014/main" id="{9E314AEB-D771-443A-A210-9D2E05E0F372}"/>
              </a:ext>
            </a:extLst>
          </p:cNvPr>
          <p:cNvSpPr/>
          <p:nvPr/>
        </p:nvSpPr>
        <p:spPr>
          <a:xfrm>
            <a:off x="2339671" y="5392670"/>
            <a:ext cx="9700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 err="1">
                <a:solidFill>
                  <a:sysClr val="windowText" lastClr="000000"/>
                </a:solidFill>
              </a:rPr>
              <a:t>Ya</a:t>
            </a:r>
            <a:r>
              <a:rPr lang="ca-ES" sz="2400" dirty="0">
                <a:solidFill>
                  <a:sysClr val="windowText" lastClr="000000"/>
                </a:solidFill>
              </a:rPr>
              <a:t> que la inversa, </a:t>
            </a:r>
            <a:r>
              <a:rPr lang="ca-ES" sz="2400" dirty="0" err="1">
                <a:solidFill>
                  <a:sysClr val="windowText" lastClr="000000"/>
                </a:solidFill>
              </a:rPr>
              <a:t>cuando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existe</a:t>
            </a:r>
            <a:r>
              <a:rPr lang="ca-ES" sz="2400" dirty="0">
                <a:solidFill>
                  <a:sysClr val="windowText" lastClr="000000"/>
                </a:solidFill>
              </a:rPr>
              <a:t>, es única, si A es invertible </a:t>
            </a:r>
            <a:r>
              <a:rPr lang="ca-ES" sz="2400" dirty="0" err="1">
                <a:solidFill>
                  <a:sysClr val="windowText" lastClr="000000"/>
                </a:solidFill>
              </a:rPr>
              <a:t>entonces</a:t>
            </a:r>
            <a:r>
              <a:rPr lang="ca-ES" sz="2400" dirty="0">
                <a:solidFill>
                  <a:sysClr val="windowText" lastClr="000000"/>
                </a:solidFill>
              </a:rPr>
              <a:t>, a partir de</a:t>
            </a:r>
            <a:endParaRPr lang="ca-E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Parêntese direito 8">
            <a:extLst>
              <a:ext uri="{FF2B5EF4-FFF2-40B4-BE49-F238E27FC236}">
                <a16:creationId xmlns:a16="http://schemas.microsoft.com/office/drawing/2014/main" id="{7B8CAF9F-2AA5-4C39-B363-BE65F5EB95AD}"/>
              </a:ext>
            </a:extLst>
          </p:cNvPr>
          <p:cNvSpPr/>
          <p:nvPr/>
        </p:nvSpPr>
        <p:spPr>
          <a:xfrm rot="5400000">
            <a:off x="3597205" y="5506621"/>
            <a:ext cx="156266" cy="1311002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BCE2301-AA80-402D-97BD-2BF545BC8730}"/>
                  </a:ext>
                </a:extLst>
              </p:cNvPr>
              <p:cNvSpPr/>
              <p:nvPr/>
            </p:nvSpPr>
            <p:spPr>
              <a:xfrm>
                <a:off x="6996113" y="5822862"/>
                <a:ext cx="24463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BCE2301-AA80-402D-97BD-2BF545BC8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5822862"/>
                <a:ext cx="2446315" cy="461665"/>
              </a:xfrm>
              <a:prstGeom prst="rect">
                <a:avLst/>
              </a:prstGeom>
              <a:blipFill>
                <a:blip r:embed="rId15"/>
                <a:stretch>
                  <a:fillRect l="-748" b="-26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0ED989ED-91E1-4B42-9ED0-F23E530AA984}"/>
              </a:ext>
            </a:extLst>
          </p:cNvPr>
          <p:cNvSpPr/>
          <p:nvPr/>
        </p:nvSpPr>
        <p:spPr>
          <a:xfrm>
            <a:off x="5433732" y="5786602"/>
            <a:ext cx="2446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ca-ES" sz="2400" dirty="0" err="1">
                <a:solidFill>
                  <a:sysClr val="windowText" lastClr="000000"/>
                </a:solidFill>
              </a:rPr>
              <a:t>tenemos</a:t>
            </a:r>
            <a:r>
              <a:rPr lang="ca-ES" sz="2400" dirty="0">
                <a:solidFill>
                  <a:sysClr val="windowText" lastClr="000000"/>
                </a:solidFill>
              </a:rPr>
              <a:t>:</a:t>
            </a:r>
            <a:endParaRPr lang="ca-ES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776FAEAB-C3C7-4DAA-B9B5-12CED453FCF7}"/>
              </a:ext>
            </a:extLst>
          </p:cNvPr>
          <p:cNvSpPr/>
          <p:nvPr/>
        </p:nvSpPr>
        <p:spPr>
          <a:xfrm>
            <a:off x="6996113" y="5778590"/>
            <a:ext cx="2305074" cy="53144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Retângulo: Cantos Arredondados 21">
            <a:hlinkClick r:id="rId16" action="ppaction://hlinksldjump"/>
            <a:extLst>
              <a:ext uri="{FF2B5EF4-FFF2-40B4-BE49-F238E27FC236}">
                <a16:creationId xmlns:a16="http://schemas.microsoft.com/office/drawing/2014/main" id="{E4E8624B-9098-46AE-8B56-06E8E466B9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43" name="Retângulo: Cantos Arredondados 22">
            <a:hlinkClick r:id="rId17" action="ppaction://hlinksldjump"/>
            <a:extLst>
              <a:ext uri="{FF2B5EF4-FFF2-40B4-BE49-F238E27FC236}">
                <a16:creationId xmlns:a16="http://schemas.microsoft.com/office/drawing/2014/main" id="{26840B24-9A78-4A62-AE1F-D29FD415554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9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0BB2E7F-17BA-4367-AADF-15F4C401D8B9}"/>
              </a:ext>
            </a:extLst>
          </p:cNvPr>
          <p:cNvSpPr/>
          <p:nvPr/>
        </p:nvSpPr>
        <p:spPr>
          <a:xfrm>
            <a:off x="2066293" y="3544309"/>
            <a:ext cx="9859639" cy="3007736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FFE251FE-5B0E-4724-B024-8A49C73FB30F}"/>
              </a:ext>
            </a:extLst>
          </p:cNvPr>
          <p:cNvSpPr/>
          <p:nvPr/>
        </p:nvSpPr>
        <p:spPr>
          <a:xfrm rot="5400000">
            <a:off x="3390968" y="5562097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30DDE7A-AB09-4890-A76E-6A2C4BF47931}"/>
              </a:ext>
            </a:extLst>
          </p:cNvPr>
          <p:cNvSpPr/>
          <p:nvPr/>
        </p:nvSpPr>
        <p:spPr>
          <a:xfrm rot="5400000">
            <a:off x="5931518" y="4483686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192866"/>
            <a:ext cx="9859639" cy="3082898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ysClr val="windowText" lastClr="000000"/>
                    </a:solidFill>
                  </a:rPr>
                  <a:t>Coloque las matrices 𝐴 e 𝐼 una al lado de la otra para formar una matriz de dos bloques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Las </a:t>
                </a:r>
                <a:r>
                  <a:rPr lang="es-ES" sz="2400" u="sng" dirty="0">
                    <a:solidFill>
                      <a:sysClr val="windowText" lastClr="000000"/>
                    </a:solidFill>
                  </a:rPr>
                  <a:t>operaciones por filas en esta matriz realizan operaciones idénticas en </a:t>
                </a:r>
                <a14:m>
                  <m:oMath xmlns:m="http://schemas.openxmlformats.org/officeDocument/2006/math">
                    <m:r>
                      <a:rPr lang="ca-ES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u="sng" dirty="0">
                    <a:solidFill>
                      <a:sysClr val="windowText" lastClr="000000"/>
                    </a:solidFill>
                  </a:rPr>
                  <a:t> y en </a:t>
                </a:r>
                <a14:m>
                  <m:oMath xmlns:m="http://schemas.openxmlformats.org/officeDocument/2006/math">
                    <m:r>
                      <a:rPr lang="ca-ES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  <a:blipFill>
                <a:blip r:embed="rId6"/>
                <a:stretch>
                  <a:fillRect l="-1203" t="-8122" r="-1013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176052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 err="1">
                    <a:solidFill>
                      <a:sysClr val="windowText" lastClr="000000"/>
                    </a:solidFill>
                  </a:rPr>
                  <a:t>Reduzca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052" y="1811013"/>
                <a:ext cx="9442064" cy="461665"/>
              </a:xfrm>
              <a:prstGeom prst="rect">
                <a:avLst/>
              </a:prstGeom>
              <a:blipFill>
                <a:blip r:embed="rId7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BD3769D-55E4-4446-8149-112E4D62C4F0}"/>
              </a:ext>
            </a:extLst>
          </p:cNvPr>
          <p:cNvSpPr/>
          <p:nvPr/>
        </p:nvSpPr>
        <p:spPr>
          <a:xfrm>
            <a:off x="2143979" y="3632946"/>
            <a:ext cx="2082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Ejemplificando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87F1C0-9499-46EA-8E32-462254EF2024}"/>
              </a:ext>
            </a:extLst>
          </p:cNvPr>
          <p:cNvSpPr/>
          <p:nvPr/>
        </p:nvSpPr>
        <p:spPr>
          <a:xfrm>
            <a:off x="4105453" y="3666257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400" dirty="0">
                <a:solidFill>
                  <a:sysClr val="windowText" lastClr="000000"/>
                </a:solidFill>
              </a:rPr>
              <a:t>Calcule, si es posible, la inversa de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/>
              <p:nvPr/>
            </p:nvSpPr>
            <p:spPr>
              <a:xfrm>
                <a:off x="8447345" y="3528611"/>
                <a:ext cx="18017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345" y="3528611"/>
                <a:ext cx="1801711" cy="705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192865"/>
            <a:ext cx="2055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F25E4F"/>
                </a:solidFill>
              </a:rPr>
              <a:t>Procedimiento</a:t>
            </a:r>
            <a:endParaRPr lang="ca-ES" sz="2400" b="1" u="sng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/>
              <p:nvPr/>
            </p:nvSpPr>
            <p:spPr>
              <a:xfrm>
                <a:off x="2208964" y="4308902"/>
                <a:ext cx="330866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64" y="4308902"/>
                <a:ext cx="3308663" cy="708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/>
              <p:nvPr/>
            </p:nvSpPr>
            <p:spPr>
              <a:xfrm>
                <a:off x="5183994" y="4467642"/>
                <a:ext cx="1180451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994" y="4467642"/>
                <a:ext cx="1180451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/>
              <p:nvPr/>
            </p:nvSpPr>
            <p:spPr>
              <a:xfrm>
                <a:off x="5883625" y="4308901"/>
                <a:ext cx="2135265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25" y="4308901"/>
                <a:ext cx="2135265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/>
              <p:nvPr/>
            </p:nvSpPr>
            <p:spPr>
              <a:xfrm>
                <a:off x="7644758" y="4467642"/>
                <a:ext cx="1806520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4467642"/>
                <a:ext cx="1806520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/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6512661-2E71-4FAC-B630-75862A84B68B}"/>
              </a:ext>
            </a:extLst>
          </p:cNvPr>
          <p:cNvSpPr/>
          <p:nvPr/>
        </p:nvSpPr>
        <p:spPr>
          <a:xfrm>
            <a:off x="6140674" y="4366109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BDD5FD-443D-4084-90C5-64E982601A8D}"/>
              </a:ext>
            </a:extLst>
          </p:cNvPr>
          <p:cNvSpPr/>
          <p:nvPr/>
        </p:nvSpPr>
        <p:spPr>
          <a:xfrm>
            <a:off x="5918456" y="408049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 err="1">
                <a:solidFill>
                  <a:srgbClr val="F25E4F"/>
                </a:solidFill>
              </a:rPr>
              <a:t>Pivote</a:t>
            </a:r>
            <a:endParaRPr lang="ca-ES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643D4198-BD94-480A-9FA2-9D23C4170BDC}"/>
                  </a:ext>
                </a:extLst>
              </p:cNvPr>
              <p:cNvSpPr/>
              <p:nvPr/>
            </p:nvSpPr>
            <p:spPr>
              <a:xfrm>
                <a:off x="1995957" y="5491392"/>
                <a:ext cx="1310294" cy="906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box>
                                <m:box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ca-ES" sz="280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a-ES" sz="28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a-ES" sz="28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643D4198-BD94-480A-9FA2-9D23C4170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57" y="5491392"/>
                <a:ext cx="1310294" cy="9065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B45DDF2-5689-4B70-92FB-1C7B8E7D203F}"/>
                  </a:ext>
                </a:extLst>
              </p:cNvPr>
              <p:cNvSpPr/>
              <p:nvPr/>
            </p:nvSpPr>
            <p:spPr>
              <a:xfrm>
                <a:off x="2856925" y="5251373"/>
                <a:ext cx="2434256" cy="831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a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a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a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B45DDF2-5689-4B70-92FB-1C7B8E7D2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25" y="5251373"/>
                <a:ext cx="2434256" cy="8311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5EF63CEA-8405-43AC-9C94-8E5E9573C8A8}"/>
              </a:ext>
            </a:extLst>
          </p:cNvPr>
          <p:cNvSpPr/>
          <p:nvPr/>
        </p:nvSpPr>
        <p:spPr>
          <a:xfrm>
            <a:off x="3604291" y="5772517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5AC85122-7867-486E-8747-573B0C12A364}"/>
              </a:ext>
            </a:extLst>
          </p:cNvPr>
          <p:cNvSpPr/>
          <p:nvPr/>
        </p:nvSpPr>
        <p:spPr>
          <a:xfrm>
            <a:off x="3384169" y="603961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 err="1">
                <a:solidFill>
                  <a:srgbClr val="F25E4F"/>
                </a:solidFill>
              </a:rPr>
              <a:t>Pivote</a:t>
            </a:r>
            <a:endParaRPr lang="ca-ES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0D6D036-A675-44D9-BD48-FDD5FA1F9057}"/>
                  </a:ext>
                </a:extLst>
              </p:cNvPr>
              <p:cNvSpPr/>
              <p:nvPr/>
            </p:nvSpPr>
            <p:spPr>
              <a:xfrm>
                <a:off x="5035633" y="5486728"/>
                <a:ext cx="1654234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0D6D036-A675-44D9-BD48-FDD5FA1F9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33" y="5486728"/>
                <a:ext cx="1654234" cy="7043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A14DE0-BD80-4BA5-B610-549306B4F42F}"/>
                  </a:ext>
                </a:extLst>
              </p:cNvPr>
              <p:cNvSpPr/>
              <p:nvPr/>
            </p:nvSpPr>
            <p:spPr>
              <a:xfrm>
                <a:off x="6294695" y="5231277"/>
                <a:ext cx="2303131" cy="104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ca-ES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ca-ES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ca-ES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a-ES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A14DE0-BD80-4BA5-B610-549306B4F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95" y="5231277"/>
                <a:ext cx="2303131" cy="1046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201F57-C4D7-4727-B02B-99BEF4F4636D}"/>
                  </a:ext>
                </a:extLst>
              </p:cNvPr>
              <p:cNvSpPr/>
              <p:nvPr/>
            </p:nvSpPr>
            <p:spPr>
              <a:xfrm>
                <a:off x="9629509" y="5287493"/>
                <a:ext cx="2202229" cy="10468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a-ES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ca-ES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a-ES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201F57-C4D7-4727-B02B-99BEF4F46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509" y="5287493"/>
                <a:ext cx="2202229" cy="1046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F1B1E82-BE54-417C-A403-7955A8684C97}"/>
              </a:ext>
            </a:extLst>
          </p:cNvPr>
          <p:cNvSpPr/>
          <p:nvPr/>
        </p:nvSpPr>
        <p:spPr>
          <a:xfrm>
            <a:off x="10162387" y="2251559"/>
            <a:ext cx="1014883" cy="484441"/>
          </a:xfrm>
          <a:prstGeom prst="roundRect">
            <a:avLst>
              <a:gd name="adj" fmla="val 3201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En caso contrario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singular (no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tiene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inversa)   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21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DFF3D3A0-73AA-41D6-84A0-D75A5A0AD40E}"/>
              </a:ext>
            </a:extLst>
          </p:cNvPr>
          <p:cNvCxnSpPr>
            <a:cxnSpLocks/>
          </p:cNvCxnSpPr>
          <p:nvPr/>
        </p:nvCxnSpPr>
        <p:spPr>
          <a:xfrm flipH="1">
            <a:off x="9112816" y="2790000"/>
            <a:ext cx="1250384" cy="276075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74DEF5-52A5-4DDB-BB67-65F35192BB08}"/>
                  </a:ext>
                </a:extLst>
              </p:cNvPr>
              <p:cNvSpPr/>
              <p:nvPr/>
            </p:nvSpPr>
            <p:spPr>
              <a:xfrm>
                <a:off x="8373055" y="5550758"/>
                <a:ext cx="1287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a-ES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74DEF5-52A5-4DDB-BB67-65F35192B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055" y="5550758"/>
                <a:ext cx="1287275" cy="461665"/>
              </a:xfrm>
              <a:prstGeom prst="rect">
                <a:avLst/>
              </a:prstGeom>
              <a:blipFill>
                <a:blip r:embed="rId2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5B3C74E2-26B2-4E2F-8D46-FF561A8ADEB8}"/>
              </a:ext>
            </a:extLst>
          </p:cNvPr>
          <p:cNvSpPr/>
          <p:nvPr/>
        </p:nvSpPr>
        <p:spPr>
          <a:xfrm>
            <a:off x="9112815" y="5964040"/>
            <a:ext cx="744073" cy="314127"/>
          </a:xfrm>
          <a:custGeom>
            <a:avLst/>
            <a:gdLst>
              <a:gd name="connsiteX0" fmla="*/ 0 w 552659"/>
              <a:gd name="connsiteY0" fmla="*/ 90435 h 173654"/>
              <a:gd name="connsiteX1" fmla="*/ 180870 w 552659"/>
              <a:gd name="connsiteY1" fmla="*/ 170822 h 173654"/>
              <a:gd name="connsiteX2" fmla="*/ 552659 w 552659"/>
              <a:gd name="connsiteY2" fmla="*/ 0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73654">
                <a:moveTo>
                  <a:pt x="0" y="90435"/>
                </a:moveTo>
                <a:cubicBezTo>
                  <a:pt x="44380" y="138164"/>
                  <a:pt x="88760" y="185894"/>
                  <a:pt x="180870" y="170822"/>
                </a:cubicBezTo>
                <a:cubicBezTo>
                  <a:pt x="272980" y="155750"/>
                  <a:pt x="412819" y="77875"/>
                  <a:pt x="552659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50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012923" y="3638192"/>
            <a:ext cx="796262" cy="796262"/>
          </a:xfrm>
          <a:prstGeom prst="rect">
            <a:avLst/>
          </a:prstGeom>
        </p:spPr>
      </p:pic>
      <p:sp>
        <p:nvSpPr>
          <p:cNvPr id="46" name="Retângulo: Cantos Arredondados 21">
            <a:hlinkClick r:id="rId25" action="ppaction://hlinksldjump"/>
            <a:extLst>
              <a:ext uri="{FF2B5EF4-FFF2-40B4-BE49-F238E27FC236}">
                <a16:creationId xmlns:a16="http://schemas.microsoft.com/office/drawing/2014/main" id="{1D128B0A-BFF2-491F-ADEA-0EE25FDF87A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47" name="Retângulo: Cantos Arredondados 22">
            <a:hlinkClick r:id="rId26" action="ppaction://hlinksldjump"/>
            <a:extLst>
              <a:ext uri="{FF2B5EF4-FFF2-40B4-BE49-F238E27FC236}">
                <a16:creationId xmlns:a16="http://schemas.microsoft.com/office/drawing/2014/main" id="{DF043C1B-7BFD-4E0A-AD2C-0D7E788CD34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6" grpId="0" animBg="1"/>
      <p:bldP spid="15" grpId="0" animBg="1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 animBg="1"/>
      <p:bldP spid="30" grpId="0"/>
      <p:bldP spid="32" grpId="0"/>
      <p:bldP spid="33" grpId="0"/>
      <p:bldP spid="34" grpId="0" animBg="1"/>
      <p:bldP spid="35" grpId="0"/>
      <p:bldP spid="41" grpId="0"/>
      <p:bldP spid="42" grpId="0"/>
      <p:bldP spid="43" grpId="0" animBg="1"/>
      <p:bldP spid="44" grpId="0" animBg="1"/>
      <p:bldP spid="25" grpId="0"/>
      <p:bldP spid="4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0BB2E7F-17BA-4367-AADF-15F4C401D8B9}"/>
              </a:ext>
            </a:extLst>
          </p:cNvPr>
          <p:cNvSpPr/>
          <p:nvPr/>
        </p:nvSpPr>
        <p:spPr>
          <a:xfrm>
            <a:off x="2066293" y="3544309"/>
            <a:ext cx="9859639" cy="3007736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B93290AF-D229-4530-BEC9-2F8826B698C9}"/>
              </a:ext>
            </a:extLst>
          </p:cNvPr>
          <p:cNvSpPr/>
          <p:nvPr/>
        </p:nvSpPr>
        <p:spPr>
          <a:xfrm rot="5400000">
            <a:off x="9266135" y="4260163"/>
            <a:ext cx="690872" cy="849359"/>
          </a:xfrm>
          <a:prstGeom prst="roundRect">
            <a:avLst>
              <a:gd name="adj" fmla="val 32014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30DDE7A-AB09-4890-A76E-6A2C4BF47931}"/>
              </a:ext>
            </a:extLst>
          </p:cNvPr>
          <p:cNvSpPr/>
          <p:nvPr/>
        </p:nvSpPr>
        <p:spPr>
          <a:xfrm rot="5400000">
            <a:off x="5911422" y="4483686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188672"/>
            <a:ext cx="9859639" cy="3087091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ysClr val="windowText" lastClr="000000"/>
                    </a:solidFill>
                  </a:rPr>
                  <a:t>Coloque las matrices 𝐴 e 𝐼 una al lado de la otra para formar una matriz de dos bloques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Las </a:t>
                </a:r>
                <a:r>
                  <a:rPr lang="es-ES" sz="2400" u="sng" dirty="0">
                    <a:solidFill>
                      <a:sysClr val="windowText" lastClr="000000"/>
                    </a:solidFill>
                  </a:rPr>
                  <a:t>operaciones por filas en esta matriz realizan operaciones idénticas en </a:t>
                </a:r>
                <a14:m>
                  <m:oMath xmlns:m="http://schemas.openxmlformats.org/officeDocument/2006/math">
                    <m:r>
                      <a:rPr lang="ca-ES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u="sng" dirty="0">
                    <a:solidFill>
                      <a:sysClr val="windowText" lastClr="000000"/>
                    </a:solidFill>
                  </a:rPr>
                  <a:t> y en </a:t>
                </a:r>
                <a14:m>
                  <m:oMath xmlns:m="http://schemas.openxmlformats.org/officeDocument/2006/math">
                    <m:r>
                      <a:rPr lang="ca-ES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  <a:blipFill>
                <a:blip r:embed="rId8"/>
                <a:stretch>
                  <a:fillRect l="-1203" t="-8122" r="-1013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176052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 err="1">
                    <a:solidFill>
                      <a:sysClr val="windowText" lastClr="000000"/>
                    </a:solidFill>
                  </a:rPr>
                  <a:t>Reduzca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052" y="1811013"/>
                <a:ext cx="9442064" cy="461665"/>
              </a:xfrm>
              <a:prstGeom prst="rect">
                <a:avLst/>
              </a:prstGeom>
              <a:blipFill>
                <a:blip r:embed="rId9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BD3769D-55E4-4446-8149-112E4D62C4F0}"/>
              </a:ext>
            </a:extLst>
          </p:cNvPr>
          <p:cNvSpPr/>
          <p:nvPr/>
        </p:nvSpPr>
        <p:spPr>
          <a:xfrm>
            <a:off x="2143979" y="3632946"/>
            <a:ext cx="2082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Ejemplificando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87F1C0-9499-46EA-8E32-462254EF2024}"/>
              </a:ext>
            </a:extLst>
          </p:cNvPr>
          <p:cNvSpPr/>
          <p:nvPr/>
        </p:nvSpPr>
        <p:spPr>
          <a:xfrm>
            <a:off x="4199285" y="3635624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400" dirty="0">
                <a:solidFill>
                  <a:sysClr val="windowText" lastClr="000000"/>
                </a:solidFill>
              </a:rPr>
              <a:t>Calcule, si es posible, la inversa de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/>
              <p:nvPr/>
            </p:nvSpPr>
            <p:spPr>
              <a:xfrm>
                <a:off x="8508358" y="3499362"/>
                <a:ext cx="18017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358" y="3499362"/>
                <a:ext cx="1801711" cy="705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192865"/>
            <a:ext cx="2055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F25E4F"/>
                </a:solidFill>
              </a:rPr>
              <a:t>Procedimiento</a:t>
            </a:r>
            <a:endParaRPr lang="ca-ES" sz="2400" b="1" u="sng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/>
              <p:nvPr/>
            </p:nvSpPr>
            <p:spPr>
              <a:xfrm>
                <a:off x="2229060" y="4308902"/>
                <a:ext cx="3323089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4308902"/>
                <a:ext cx="3323089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/>
              <p:nvPr/>
            </p:nvSpPr>
            <p:spPr>
              <a:xfrm>
                <a:off x="5183994" y="4467642"/>
                <a:ext cx="1180451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994" y="4467642"/>
                <a:ext cx="1180451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/>
              <p:nvPr/>
            </p:nvSpPr>
            <p:spPr>
              <a:xfrm>
                <a:off x="5883625" y="4308901"/>
                <a:ext cx="206793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25" y="4308901"/>
                <a:ext cx="2067938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/>
              <p:nvPr/>
            </p:nvSpPr>
            <p:spPr>
              <a:xfrm>
                <a:off x="7644758" y="4467642"/>
                <a:ext cx="1806520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ca-ES" sz="28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8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ca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8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8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4467642"/>
                <a:ext cx="1806520" cy="7043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/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6512661-2E71-4FAC-B630-75862A84B68B}"/>
              </a:ext>
            </a:extLst>
          </p:cNvPr>
          <p:cNvSpPr/>
          <p:nvPr/>
        </p:nvSpPr>
        <p:spPr>
          <a:xfrm>
            <a:off x="6110530" y="4366109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BDD5FD-443D-4084-90C5-64E982601A8D}"/>
              </a:ext>
            </a:extLst>
          </p:cNvPr>
          <p:cNvSpPr/>
          <p:nvPr/>
        </p:nvSpPr>
        <p:spPr>
          <a:xfrm>
            <a:off x="5918456" y="408049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 err="1">
                <a:solidFill>
                  <a:srgbClr val="F25E4F"/>
                </a:solidFill>
              </a:rPr>
              <a:t>Pivote</a:t>
            </a:r>
            <a:endParaRPr lang="ca-ES" sz="1400" dirty="0">
              <a:solidFill>
                <a:srgbClr val="F25E4F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F1B1E82-BE54-417C-A403-7955A8684C97}"/>
              </a:ext>
            </a:extLst>
          </p:cNvPr>
          <p:cNvSpPr/>
          <p:nvPr/>
        </p:nvSpPr>
        <p:spPr>
          <a:xfrm>
            <a:off x="3019869" y="2646140"/>
            <a:ext cx="3935567" cy="484441"/>
          </a:xfrm>
          <a:prstGeom prst="roundRect">
            <a:avLst>
              <a:gd name="adj" fmla="val 32014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196562" y="2228055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En caso contrario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singular (no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tiene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inversa)   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562" y="2228055"/>
                <a:ext cx="9442064" cy="907941"/>
              </a:xfrm>
              <a:prstGeom prst="rect">
                <a:avLst/>
              </a:prstGeom>
              <a:blipFill>
                <a:blip r:embed="rId18"/>
                <a:stretch>
                  <a:fillRect t="-10738" b="-1677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DFF3D3A0-73AA-41D6-84A0-D75A5A0AD40E}"/>
              </a:ext>
            </a:extLst>
          </p:cNvPr>
          <p:cNvCxnSpPr>
            <a:cxnSpLocks/>
          </p:cNvCxnSpPr>
          <p:nvPr/>
        </p:nvCxnSpPr>
        <p:spPr>
          <a:xfrm>
            <a:off x="5976470" y="3130581"/>
            <a:ext cx="3254734" cy="303078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14929BF7-FE4F-4502-803D-3DE6F08EA581}"/>
                  </a:ext>
                </a:extLst>
              </p:cNvPr>
              <p:cNvSpPr/>
              <p:nvPr/>
            </p:nvSpPr>
            <p:spPr>
              <a:xfrm>
                <a:off x="7420132" y="5403748"/>
                <a:ext cx="4389052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no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14929BF7-FE4F-4502-803D-3DE6F08EA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32" y="5403748"/>
                <a:ext cx="4389052" cy="461665"/>
              </a:xfrm>
              <a:prstGeom prst="rect">
                <a:avLst/>
              </a:prstGeom>
              <a:blipFill>
                <a:blip r:embed="rId19"/>
                <a:stretch>
                  <a:fillRect l="-278" t="-10526" r="-55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84AF8AAF-DB02-416B-90F4-D2D51B778701}"/>
              </a:ext>
            </a:extLst>
          </p:cNvPr>
          <p:cNvCxnSpPr>
            <a:cxnSpLocks/>
          </p:cNvCxnSpPr>
          <p:nvPr/>
        </p:nvCxnSpPr>
        <p:spPr>
          <a:xfrm>
            <a:off x="9587222" y="5072586"/>
            <a:ext cx="0" cy="3110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74A46AF-2794-4D5A-8086-C43A238F1EF0}"/>
                  </a:ext>
                </a:extLst>
              </p:cNvPr>
              <p:cNvSpPr/>
              <p:nvPr/>
            </p:nvSpPr>
            <p:spPr>
              <a:xfrm>
                <a:off x="9286715" y="5951298"/>
                <a:ext cx="801041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sSup>
                      <m:sSup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74A46AF-2794-4D5A-8086-C43A238F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715" y="5951298"/>
                <a:ext cx="801041" cy="461665"/>
              </a:xfrm>
              <a:prstGeom prst="rect">
                <a:avLst/>
              </a:prstGeom>
              <a:blipFill>
                <a:blip r:embed="rId20"/>
                <a:stretch>
                  <a:fillRect l="-3788" r="-3030" b="-3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9A92A112-B6A3-4F55-98D6-24FF455CDEC9}"/>
              </a:ext>
            </a:extLst>
          </p:cNvPr>
          <p:cNvCxnSpPr>
            <a:cxnSpLocks/>
          </p:cNvCxnSpPr>
          <p:nvPr/>
        </p:nvCxnSpPr>
        <p:spPr>
          <a:xfrm>
            <a:off x="3082023" y="2586180"/>
            <a:ext cx="798071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991F7D2A-7E1C-47FE-8DCB-702FF107AB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/>
          <a:srcRect b="63219"/>
          <a:stretch/>
        </p:blipFill>
        <p:spPr>
          <a:xfrm>
            <a:off x="3987640" y="4872516"/>
            <a:ext cx="1082993" cy="1681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5EEF80A-412F-4B52-8ECA-E8137769002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2"/>
          <a:srcRect b="62423"/>
          <a:stretch/>
        </p:blipFill>
        <p:spPr>
          <a:xfrm>
            <a:off x="3082023" y="4838206"/>
            <a:ext cx="2808922" cy="1718032"/>
          </a:xfrm>
          <a:prstGeom prst="rect">
            <a:avLst/>
          </a:prstGeom>
        </p:spPr>
      </p:pic>
      <p:sp>
        <p:nvSpPr>
          <p:cNvPr id="41" name="Retângulo: Cantos Arredondados 21">
            <a:hlinkClick r:id="rId23" action="ppaction://hlinksldjump"/>
            <a:extLst>
              <a:ext uri="{FF2B5EF4-FFF2-40B4-BE49-F238E27FC236}">
                <a16:creationId xmlns:a16="http://schemas.microsoft.com/office/drawing/2014/main" id="{3EC20D5E-8D17-47ED-A456-DAEE498051A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42" name="Retângulo: Cantos Arredondados 22">
            <a:hlinkClick r:id="rId24" action="ppaction://hlinksldjump"/>
            <a:extLst>
              <a:ext uri="{FF2B5EF4-FFF2-40B4-BE49-F238E27FC236}">
                <a16:creationId xmlns:a16="http://schemas.microsoft.com/office/drawing/2014/main" id="{C8FBEDE3-A661-4AB3-B054-7F992B47C92C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6" grpId="0" animBg="1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 animBg="1"/>
      <p:bldP spid="30" grpId="0"/>
      <p:bldP spid="44" grpId="0" animBg="1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192866"/>
            <a:ext cx="9859639" cy="3082898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ysClr val="windowText" lastClr="000000"/>
                    </a:solidFill>
                  </a:rPr>
                  <a:t>Coloque las matrices 𝐴 e 𝐼 una al lado de la otra para formar una matriz de dos bloques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Las </a:t>
                </a:r>
                <a:r>
                  <a:rPr lang="es-ES" sz="2400" u="sng" dirty="0">
                    <a:solidFill>
                      <a:sysClr val="windowText" lastClr="000000"/>
                    </a:solidFill>
                  </a:rPr>
                  <a:t>operaciones por filas en esta matriz realizan operaciones idénticas en </a:t>
                </a:r>
                <a14:m>
                  <m:oMath xmlns:m="http://schemas.openxmlformats.org/officeDocument/2006/math">
                    <m:r>
                      <a:rPr lang="ca-ES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u="sng" dirty="0">
                    <a:solidFill>
                      <a:sysClr val="windowText" lastClr="000000"/>
                    </a:solidFill>
                  </a:rPr>
                  <a:t> y en </a:t>
                </a:r>
                <a14:m>
                  <m:oMath xmlns:m="http://schemas.openxmlformats.org/officeDocument/2006/math">
                    <m:r>
                      <a:rPr lang="ca-ES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667163"/>
                <a:ext cx="9626145" cy="1200329"/>
              </a:xfrm>
              <a:prstGeom prst="rect">
                <a:avLst/>
              </a:prstGeom>
              <a:blipFill>
                <a:blip r:embed="rId6"/>
                <a:stretch>
                  <a:fillRect l="-1203" t="-8122" r="-1013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176052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 err="1">
                    <a:solidFill>
                      <a:sysClr val="windowText" lastClr="000000"/>
                    </a:solidFill>
                  </a:rPr>
                  <a:t>Reduzca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por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filas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052" y="1811013"/>
                <a:ext cx="9442064" cy="461665"/>
              </a:xfrm>
              <a:prstGeom prst="rect">
                <a:avLst/>
              </a:prstGeom>
              <a:blipFill>
                <a:blip r:embed="rId7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192865"/>
            <a:ext cx="2055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F25E4F"/>
                </a:solidFill>
              </a:rPr>
              <a:t>Procedimiento</a:t>
            </a:r>
            <a:endParaRPr lang="ca-ES" sz="2400" b="1" u="sng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equivalente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En caso contrario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singular (no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tiene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inversa)    </a:t>
                </a:r>
                <a:endParaRPr lang="ca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8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08536A0-0152-4275-9729-F508058723C7}"/>
                  </a:ext>
                </a:extLst>
              </p:cNvPr>
              <p:cNvSpPr/>
              <p:nvPr/>
            </p:nvSpPr>
            <p:spPr>
              <a:xfrm>
                <a:off x="2119515" y="3582238"/>
                <a:ext cx="9753196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sz="2400" b="1" dirty="0" err="1">
                    <a:solidFill>
                      <a:srgbClr val="F25E4F"/>
                    </a:solidFill>
                  </a:rPr>
                  <a:t>Observación</a:t>
                </a:r>
                <a:r>
                  <a:rPr lang="ca-ES" sz="2400" dirty="0"/>
                  <a:t> – </a:t>
                </a:r>
                <a:r>
                  <a:rPr lang="es-ES" sz="2400" dirty="0"/>
                  <a:t>A menudo no sabemos de antemano si una matriz determinada es invertible. </a:t>
                </a:r>
                <a:r>
                  <a:rPr lang="ca-ES" sz="2400" dirty="0"/>
                  <a:t>Si una </a:t>
                </a:r>
                <a:r>
                  <a:rPr lang="ca-ES" sz="2400" dirty="0" err="1"/>
                  <a:t>matriz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/>
                  <a:t> no es invertible no se </a:t>
                </a:r>
                <a:r>
                  <a:rPr lang="ca-ES" sz="2400" dirty="0" err="1"/>
                  <a:t>puede</a:t>
                </a:r>
                <a:r>
                  <a:rPr lang="ca-ES" sz="2400" dirty="0"/>
                  <a:t> </a:t>
                </a:r>
                <a:r>
                  <a:rPr lang="ca-ES" sz="2400" dirty="0" err="1"/>
                  <a:t>reducir</a:t>
                </a:r>
                <a:r>
                  <a:rPr lang="ca-ES" sz="2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a-E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a-ES" sz="2400" dirty="0"/>
                  <a:t> por </a:t>
                </a:r>
                <a:r>
                  <a:rPr lang="ca-ES" sz="2400" dirty="0" err="1"/>
                  <a:t>operaciones</a:t>
                </a:r>
                <a:r>
                  <a:rPr lang="ca-ES" sz="2400" dirty="0"/>
                  <a:t> </a:t>
                </a:r>
                <a:r>
                  <a:rPr lang="ca-ES" sz="2400" dirty="0" err="1"/>
                  <a:t>elementales</a:t>
                </a:r>
                <a:r>
                  <a:rPr lang="ca-ES" sz="2400" dirty="0"/>
                  <a:t> por </a:t>
                </a:r>
                <a:r>
                  <a:rPr lang="ca-ES" sz="2400" dirty="0" err="1"/>
                  <a:t>filas</a:t>
                </a:r>
                <a:r>
                  <a:rPr lang="ca-ES" sz="2400" dirty="0"/>
                  <a:t> – la forma escalonada </a:t>
                </a:r>
                <a:r>
                  <a:rPr lang="ca-ES" sz="2400" dirty="0" err="1"/>
                  <a:t>reducida</a:t>
                </a:r>
                <a:r>
                  <a:rPr lang="ca-ES" sz="2400" dirty="0"/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/>
                  <a:t> </a:t>
                </a:r>
                <a:r>
                  <a:rPr lang="ca-ES" sz="2400" dirty="0" err="1"/>
                  <a:t>tiene</a:t>
                </a:r>
                <a:r>
                  <a:rPr lang="ca-ES" sz="2400" dirty="0"/>
                  <a:t> al </a:t>
                </a:r>
                <a:r>
                  <a:rPr lang="ca-ES" sz="2400" dirty="0" err="1"/>
                  <a:t>menos</a:t>
                </a:r>
                <a:r>
                  <a:rPr lang="ca-ES" sz="2400" dirty="0"/>
                  <a:t> una fila de ceros. </a:t>
                </a:r>
                <a:r>
                  <a:rPr lang="ca-ES" sz="2400" dirty="0" err="1"/>
                  <a:t>Así</a:t>
                </a:r>
                <a:r>
                  <a:rPr lang="ca-ES" sz="2400" dirty="0"/>
                  <a:t>: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08536A0-0152-4275-9729-F50805872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15" y="3582238"/>
                <a:ext cx="9753196" cy="1569660"/>
              </a:xfrm>
              <a:prstGeom prst="rect">
                <a:avLst/>
              </a:prstGeom>
              <a:blipFill>
                <a:blip r:embed="rId9"/>
                <a:stretch>
                  <a:fillRect l="-1000" t="-3113" r="-938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41">
            <a:extLst>
              <a:ext uri="{FF2B5EF4-FFF2-40B4-BE49-F238E27FC236}">
                <a16:creationId xmlns:a16="http://schemas.microsoft.com/office/drawing/2014/main" id="{B98C7CDB-7389-4D25-B97F-5C4D87363FAE}"/>
              </a:ext>
            </a:extLst>
          </p:cNvPr>
          <p:cNvSpPr/>
          <p:nvPr/>
        </p:nvSpPr>
        <p:spPr>
          <a:xfrm>
            <a:off x="2119515" y="5095851"/>
            <a:ext cx="975319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a-ES" sz="2400" b="1" i="1" dirty="0"/>
              <a:t>Si en </a:t>
            </a:r>
            <a:r>
              <a:rPr lang="ca-ES" sz="2400" b="1" i="1" dirty="0" err="1"/>
              <a:t>algún</a:t>
            </a:r>
            <a:r>
              <a:rPr lang="ca-ES" sz="2400" b="1" i="1" dirty="0"/>
              <a:t> </a:t>
            </a:r>
            <a:r>
              <a:rPr lang="ca-ES" sz="2400" b="1" i="1" dirty="0" err="1"/>
              <a:t>momento</a:t>
            </a:r>
            <a:r>
              <a:rPr lang="ca-ES" sz="2400" b="1" i="1" dirty="0"/>
              <a:t> del </a:t>
            </a:r>
            <a:r>
              <a:rPr lang="ca-ES" sz="2400" b="1" i="1" dirty="0" err="1"/>
              <a:t>procedimiento</a:t>
            </a:r>
            <a:r>
              <a:rPr lang="ca-ES" sz="2400" b="1" i="1" dirty="0"/>
              <a:t>, </a:t>
            </a:r>
            <a:r>
              <a:rPr lang="ca-ES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se </a:t>
            </a:r>
            <a:r>
              <a:rPr lang="ca-ES" sz="2400" b="1" i="1" dirty="0" err="1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produce</a:t>
            </a:r>
            <a:r>
              <a:rPr lang="ca-ES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 una fila de ceros </a:t>
            </a:r>
            <a:r>
              <a:rPr lang="ca-ES" sz="2400" b="1" i="1" u="sng" dirty="0"/>
              <a:t>al </a:t>
            </a:r>
            <a:r>
              <a:rPr lang="ca-ES" sz="2400" b="1" i="1" u="sng" dirty="0" err="1"/>
              <a:t>lado</a:t>
            </a:r>
            <a:r>
              <a:rPr lang="ca-ES" sz="2400" b="1" i="1" u="sng" dirty="0"/>
              <a:t> </a:t>
            </a:r>
            <a:r>
              <a:rPr lang="ca-ES" sz="2400" b="1" i="1" u="sng" dirty="0" err="1"/>
              <a:t>izquierdo</a:t>
            </a:r>
            <a:r>
              <a:rPr lang="ca-ES" sz="2400" b="1" i="1" dirty="0"/>
              <a:t> – </a:t>
            </a:r>
            <a:r>
              <a:rPr lang="ca-ES" sz="2400" b="1" i="1" dirty="0" err="1"/>
              <a:t>lado</a:t>
            </a:r>
            <a:r>
              <a:rPr lang="ca-ES" sz="2400" b="1" i="1" dirty="0"/>
              <a:t> de A – ¡</a:t>
            </a:r>
            <a:r>
              <a:rPr lang="ca-ES" sz="2400" b="1" i="1" dirty="0" err="1"/>
              <a:t>podemos</a:t>
            </a:r>
            <a:r>
              <a:rPr lang="ca-ES" sz="2400" b="1" i="1" dirty="0"/>
              <a:t> </a:t>
            </a:r>
            <a:r>
              <a:rPr lang="ca-ES" sz="2400" b="1" i="1" dirty="0" err="1"/>
              <a:t>concluir</a:t>
            </a:r>
            <a:r>
              <a:rPr lang="ca-ES" sz="2400" b="1" i="1" dirty="0"/>
              <a:t> que la </a:t>
            </a:r>
            <a:r>
              <a:rPr lang="ca-ES" sz="2400" b="1" i="1" dirty="0" err="1"/>
              <a:t>matriz</a:t>
            </a:r>
            <a:r>
              <a:rPr lang="ca-ES" sz="2400" b="1" i="1" dirty="0"/>
              <a:t> </a:t>
            </a:r>
            <a:r>
              <a:rPr lang="ca-ES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no es invertible</a:t>
            </a:r>
            <a:r>
              <a:rPr lang="ca-ES" sz="2400" b="1" i="1" dirty="0"/>
              <a:t> y no es </a:t>
            </a:r>
            <a:r>
              <a:rPr lang="ca-ES" sz="2400" b="1" i="1" dirty="0" err="1"/>
              <a:t>necesario</a:t>
            </a:r>
            <a:r>
              <a:rPr lang="ca-ES" sz="2400" b="1" i="1" dirty="0"/>
              <a:t> seguir </a:t>
            </a:r>
            <a:r>
              <a:rPr lang="ca-ES" sz="2400" b="1" i="1" dirty="0" err="1"/>
              <a:t>calculando</a:t>
            </a:r>
            <a:r>
              <a:rPr lang="ca-ES" sz="2400" b="1" i="1" dirty="0"/>
              <a:t>! </a:t>
            </a:r>
            <a:endParaRPr lang="ca-ES" sz="2400" dirty="0"/>
          </a:p>
        </p:txBody>
      </p:sp>
      <p:sp>
        <p:nvSpPr>
          <p:cNvPr id="19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BBA86983-40B6-4C60-B24F-E9BF10A1BBDE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20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4D221E20-3A9C-4A84-A6CE-669C895A28B4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0" name="Retângulo: Cantos Arredondados 39">
            <a:hlinkClick r:id="rId5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186922C-B46D-44B0-A109-D78430513148}"/>
              </a:ext>
            </a:extLst>
          </p:cNvPr>
          <p:cNvSpPr/>
          <p:nvPr/>
        </p:nvSpPr>
        <p:spPr>
          <a:xfrm>
            <a:off x="2066293" y="313313"/>
            <a:ext cx="9859639" cy="6358791"/>
          </a:xfrm>
          <a:prstGeom prst="roundRect">
            <a:avLst>
              <a:gd name="adj" fmla="val 396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4603D84-838B-453F-B62F-8DABEA79F8EC}"/>
              </a:ext>
            </a:extLst>
          </p:cNvPr>
          <p:cNvSpPr/>
          <p:nvPr/>
        </p:nvSpPr>
        <p:spPr>
          <a:xfrm>
            <a:off x="2187521" y="401951"/>
            <a:ext cx="225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>
                <a:solidFill>
                  <a:srgbClr val="29A6FF"/>
                </a:solidFill>
              </a:rPr>
              <a:t>Un </a:t>
            </a:r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r>
              <a:rPr lang="ca-ES" sz="2400" b="1" u="sng" dirty="0">
                <a:solidFill>
                  <a:srgbClr val="29A6FF"/>
                </a:solidFill>
              </a:rPr>
              <a:t> </a:t>
            </a:r>
            <a:r>
              <a:rPr lang="ca-ES" sz="2400" b="1" u="sng" dirty="0" err="1">
                <a:solidFill>
                  <a:srgbClr val="29A6FF"/>
                </a:solidFill>
              </a:rPr>
              <a:t>más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1F13FB0-13C1-4523-AB80-75A7A99A1A08}"/>
              </a:ext>
            </a:extLst>
          </p:cNvPr>
          <p:cNvSpPr/>
          <p:nvPr/>
        </p:nvSpPr>
        <p:spPr>
          <a:xfrm rot="5400000">
            <a:off x="3816628" y="3786666"/>
            <a:ext cx="906210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8CD2904-DBC4-4AC6-A115-298F03469589}"/>
              </a:ext>
            </a:extLst>
          </p:cNvPr>
          <p:cNvSpPr/>
          <p:nvPr/>
        </p:nvSpPr>
        <p:spPr>
          <a:xfrm>
            <a:off x="2154870" y="976255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a-ES" sz="2400" dirty="0" err="1">
                <a:solidFill>
                  <a:sysClr val="windowText" lastClr="000000"/>
                </a:solidFill>
              </a:rPr>
              <a:t>Calcule</a:t>
            </a:r>
            <a:r>
              <a:rPr lang="ca-ES" sz="2400" dirty="0">
                <a:solidFill>
                  <a:sysClr val="windowText" lastClr="000000"/>
                </a:solidFill>
              </a:rPr>
              <a:t>, si es </a:t>
            </a:r>
            <a:r>
              <a:rPr lang="ca-ES" sz="2400" dirty="0" err="1">
                <a:solidFill>
                  <a:sysClr val="windowText" lastClr="000000"/>
                </a:solidFill>
              </a:rPr>
              <a:t>posible</a:t>
            </a:r>
            <a:r>
              <a:rPr lang="ca-ES" sz="2400" dirty="0">
                <a:solidFill>
                  <a:sysClr val="windowText" lastClr="000000"/>
                </a:solidFill>
              </a:rPr>
              <a:t>, la inversa de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3A76119-9B12-4A8B-8DA6-4B82768ACF30}"/>
                  </a:ext>
                </a:extLst>
              </p:cNvPr>
              <p:cNvSpPr/>
              <p:nvPr/>
            </p:nvSpPr>
            <p:spPr>
              <a:xfrm>
                <a:off x="6408010" y="647326"/>
                <a:ext cx="2352759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3A76119-9B12-4A8B-8DA6-4B82768A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010" y="647326"/>
                <a:ext cx="2352759" cy="1068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A2F52DB-D158-487F-9020-B5D8CA3B48CE}"/>
                  </a:ext>
                </a:extLst>
              </p:cNvPr>
              <p:cNvSpPr/>
              <p:nvPr/>
            </p:nvSpPr>
            <p:spPr>
              <a:xfrm>
                <a:off x="4769567" y="2213513"/>
                <a:ext cx="1576650" cy="1081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ca-ES" sz="240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a-ES" sz="2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A2F52DB-D158-487F-9020-B5D8CA3B4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567" y="2213513"/>
                <a:ext cx="1576650" cy="10818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89670A05-49D7-4294-B252-4BBD04685663}"/>
                  </a:ext>
                </a:extLst>
              </p:cNvPr>
              <p:cNvSpPr/>
              <p:nvPr/>
            </p:nvSpPr>
            <p:spPr>
              <a:xfrm>
                <a:off x="5802699" y="1866085"/>
                <a:ext cx="2673744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89670A05-49D7-4294-B252-4BBD04685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699" y="1866085"/>
                <a:ext cx="2673744" cy="9062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3564F82-A2F0-4E4D-BB20-A6B1D40FB6B3}"/>
                  </a:ext>
                </a:extLst>
              </p:cNvPr>
              <p:cNvSpPr/>
              <p:nvPr/>
            </p:nvSpPr>
            <p:spPr>
              <a:xfrm>
                <a:off x="8165240" y="2202532"/>
                <a:ext cx="1039515" cy="8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3564F82-A2F0-4E4D-BB20-A6B1D40FB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240" y="2202532"/>
                <a:ext cx="1039515" cy="846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E55A590-5A46-4181-B7EB-6F78B792BB34}"/>
                  </a:ext>
                </a:extLst>
              </p:cNvPr>
              <p:cNvSpPr/>
              <p:nvPr/>
            </p:nvSpPr>
            <p:spPr>
              <a:xfrm>
                <a:off x="3178607" y="3502362"/>
                <a:ext cx="2800382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E55A590-5A46-4181-B7EB-6F78B792B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07" y="3502362"/>
                <a:ext cx="2800382" cy="9062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F2F2A755-E67F-42FD-8EDB-83DF9CBF99B3}"/>
              </a:ext>
            </a:extLst>
          </p:cNvPr>
          <p:cNvSpPr/>
          <p:nvPr/>
        </p:nvSpPr>
        <p:spPr>
          <a:xfrm>
            <a:off x="4128454" y="4120536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5F69DFC7-BC3F-4FC3-8FCA-2F89E1D40CF0}"/>
              </a:ext>
            </a:extLst>
          </p:cNvPr>
          <p:cNvSpPr/>
          <p:nvPr/>
        </p:nvSpPr>
        <p:spPr>
          <a:xfrm>
            <a:off x="3908332" y="4387633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 err="1">
                <a:solidFill>
                  <a:srgbClr val="F25E4F"/>
                </a:solidFill>
              </a:rPr>
              <a:t>Pivote</a:t>
            </a:r>
            <a:endParaRPr lang="ca-ES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32431E9-FAAD-4C5C-9350-3B1B6D5C2633}"/>
                  </a:ext>
                </a:extLst>
              </p:cNvPr>
              <p:cNvSpPr/>
              <p:nvPr/>
            </p:nvSpPr>
            <p:spPr>
              <a:xfrm>
                <a:off x="5619685" y="3766563"/>
                <a:ext cx="1576650" cy="8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32431E9-FAAD-4C5C-9350-3B1B6D5C2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685" y="3766563"/>
                <a:ext cx="1576650" cy="8462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BC25345-9C13-494A-A466-EEE8FABEDC89}"/>
                  </a:ext>
                </a:extLst>
              </p:cNvPr>
              <p:cNvSpPr/>
              <p:nvPr/>
            </p:nvSpPr>
            <p:spPr>
              <a:xfrm>
                <a:off x="8119815" y="4873665"/>
                <a:ext cx="3275016" cy="106894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a-ES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4</m:t>
                                </m:r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ca-ES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ca-ES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BC25345-9C13-494A-A466-EEE8FABED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15" y="4873665"/>
                <a:ext cx="3275016" cy="10689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F205379E-D894-4BFA-BC19-358F8276D78D}"/>
                  </a:ext>
                </a:extLst>
              </p:cNvPr>
              <p:cNvSpPr/>
              <p:nvPr/>
            </p:nvSpPr>
            <p:spPr>
              <a:xfrm>
                <a:off x="6167687" y="5099079"/>
                <a:ext cx="1546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ca-ES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ca-ES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|   </m:t>
                              </m:r>
                              <m: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a-ES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a-ES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F205379E-D894-4BFA-BC19-358F8276D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687" y="5099079"/>
                <a:ext cx="154696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D9B124F7-80BE-416C-BCD0-DE1D6B00CACF}"/>
              </a:ext>
            </a:extLst>
          </p:cNvPr>
          <p:cNvSpPr/>
          <p:nvPr/>
        </p:nvSpPr>
        <p:spPr>
          <a:xfrm>
            <a:off x="7285465" y="5560744"/>
            <a:ext cx="744073" cy="314127"/>
          </a:xfrm>
          <a:custGeom>
            <a:avLst/>
            <a:gdLst>
              <a:gd name="connsiteX0" fmla="*/ 0 w 552659"/>
              <a:gd name="connsiteY0" fmla="*/ 90435 h 173654"/>
              <a:gd name="connsiteX1" fmla="*/ 180870 w 552659"/>
              <a:gd name="connsiteY1" fmla="*/ 170822 h 173654"/>
              <a:gd name="connsiteX2" fmla="*/ 552659 w 552659"/>
              <a:gd name="connsiteY2" fmla="*/ 0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73654">
                <a:moveTo>
                  <a:pt x="0" y="90435"/>
                </a:moveTo>
                <a:cubicBezTo>
                  <a:pt x="44380" y="138164"/>
                  <a:pt x="88760" y="185894"/>
                  <a:pt x="180870" y="170822"/>
                </a:cubicBezTo>
                <a:cubicBezTo>
                  <a:pt x="272980" y="155750"/>
                  <a:pt x="412819" y="77875"/>
                  <a:pt x="552659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29372926-C94A-41E3-9A1D-541808C3E721}"/>
              </a:ext>
            </a:extLst>
          </p:cNvPr>
          <p:cNvSpPr/>
          <p:nvPr/>
        </p:nvSpPr>
        <p:spPr>
          <a:xfrm rot="5400000">
            <a:off x="2883830" y="2140646"/>
            <a:ext cx="855507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69845F-23A4-4C70-A4A9-E58787A2C3B7}"/>
              </a:ext>
            </a:extLst>
          </p:cNvPr>
          <p:cNvSpPr/>
          <p:nvPr/>
        </p:nvSpPr>
        <p:spPr>
          <a:xfrm>
            <a:off x="3178607" y="1907303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20B5253-DFCC-4A40-84F6-9D9875CC7A2F}"/>
              </a:ext>
            </a:extLst>
          </p:cNvPr>
          <p:cNvSpPr/>
          <p:nvPr/>
        </p:nvSpPr>
        <p:spPr>
          <a:xfrm>
            <a:off x="2975369" y="1661880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 err="1">
                <a:solidFill>
                  <a:srgbClr val="F25E4F"/>
                </a:solidFill>
              </a:rPr>
              <a:t>Pivote</a:t>
            </a:r>
            <a:endParaRPr lang="ca-ES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327F23AD-AD2B-4C3C-88D1-A458C3FF3C07}"/>
                  </a:ext>
                </a:extLst>
              </p:cNvPr>
              <p:cNvSpPr/>
              <p:nvPr/>
            </p:nvSpPr>
            <p:spPr>
              <a:xfrm>
                <a:off x="2227415" y="1852772"/>
                <a:ext cx="3078535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a-ES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ca-ES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ca-ES" sz="20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327F23AD-AD2B-4C3C-88D1-A458C3FF3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15" y="1852772"/>
                <a:ext cx="3078535" cy="906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2D64BA3-8586-420B-B90A-3570954C0DF0}"/>
                  </a:ext>
                </a:extLst>
              </p:cNvPr>
              <p:cNvSpPr/>
              <p:nvPr/>
            </p:nvSpPr>
            <p:spPr>
              <a:xfrm>
                <a:off x="8773584" y="1880719"/>
                <a:ext cx="2800382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2D64BA3-8586-420B-B90A-3570954C0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584" y="1880719"/>
                <a:ext cx="2800382" cy="9062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F6C3DD7-D147-4C6E-971B-D89C90047539}"/>
                  </a:ext>
                </a:extLst>
              </p:cNvPr>
              <p:cNvSpPr/>
              <p:nvPr/>
            </p:nvSpPr>
            <p:spPr>
              <a:xfrm>
                <a:off x="2414986" y="3766563"/>
                <a:ext cx="1183786" cy="844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F6C3DD7-D147-4C6E-971B-D89C90047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86" y="3766563"/>
                <a:ext cx="1183786" cy="8445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132EC050-B5DE-4D2D-9B74-11060FAA27DC}"/>
              </a:ext>
            </a:extLst>
          </p:cNvPr>
          <p:cNvSpPr/>
          <p:nvPr/>
        </p:nvSpPr>
        <p:spPr>
          <a:xfrm rot="5400000">
            <a:off x="6976165" y="3751836"/>
            <a:ext cx="906210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2AD069A-AF2D-44BB-A65F-7D93FCCC57A2}"/>
              </a:ext>
            </a:extLst>
          </p:cNvPr>
          <p:cNvSpPr/>
          <p:nvPr/>
        </p:nvSpPr>
        <p:spPr>
          <a:xfrm>
            <a:off x="7287991" y="3804800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CF13BA5B-5551-418D-90C4-CFBA8759718A}"/>
              </a:ext>
            </a:extLst>
          </p:cNvPr>
          <p:cNvSpPr/>
          <p:nvPr/>
        </p:nvSpPr>
        <p:spPr>
          <a:xfrm>
            <a:off x="7067869" y="4352803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 err="1">
                <a:solidFill>
                  <a:srgbClr val="F25E4F"/>
                </a:solidFill>
              </a:rPr>
              <a:t>Pivote</a:t>
            </a:r>
            <a:endParaRPr lang="ca-ES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456A79AE-8F3F-43E0-9A2B-2F46C20697A1}"/>
                  </a:ext>
                </a:extLst>
              </p:cNvPr>
              <p:cNvSpPr/>
              <p:nvPr/>
            </p:nvSpPr>
            <p:spPr>
              <a:xfrm>
                <a:off x="6629420" y="3486119"/>
                <a:ext cx="3030909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456A79AE-8F3F-43E0-9A2B-2F46C2069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20" y="3486119"/>
                <a:ext cx="3030909" cy="9124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524810-845D-4DC2-B513-B1000F9608C5}"/>
                  </a:ext>
                </a:extLst>
              </p:cNvPr>
              <p:cNvSpPr/>
              <p:nvPr/>
            </p:nvSpPr>
            <p:spPr>
              <a:xfrm>
                <a:off x="2288471" y="5154109"/>
                <a:ext cx="1446806" cy="844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ca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524810-845D-4DC2-B513-B1000F960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71" y="5154109"/>
                <a:ext cx="1446806" cy="8445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B7A90F34-3587-4BB9-B3C6-0B0EAD02E197}"/>
                  </a:ext>
                </a:extLst>
              </p:cNvPr>
              <p:cNvSpPr/>
              <p:nvPr/>
            </p:nvSpPr>
            <p:spPr>
              <a:xfrm>
                <a:off x="3356262" y="4873665"/>
                <a:ext cx="3030909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ca-ES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ca-ES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ca-ES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B7A90F34-3587-4BB9-B3C6-0B0EAD02E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262" y="4873665"/>
                <a:ext cx="3030909" cy="9124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: Cantos Arredondados 21">
            <a:hlinkClick r:id="rId22" action="ppaction://hlinksldjump"/>
            <a:extLst>
              <a:ext uri="{FF2B5EF4-FFF2-40B4-BE49-F238E27FC236}">
                <a16:creationId xmlns:a16="http://schemas.microsoft.com/office/drawing/2014/main" id="{B6071B12-911A-4AD8-9AF2-5AA7CF657C0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42" name="Retângulo: Cantos Arredondados 22">
            <a:hlinkClick r:id="rId23" action="ppaction://hlinksldjump"/>
            <a:extLst>
              <a:ext uri="{FF2B5EF4-FFF2-40B4-BE49-F238E27FC236}">
                <a16:creationId xmlns:a16="http://schemas.microsoft.com/office/drawing/2014/main" id="{E0AB1E57-E1D3-491B-861D-3D7E853C9F43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 animBg="1"/>
      <p:bldP spid="35" grpId="0"/>
      <p:bldP spid="37" grpId="0"/>
      <p:bldP spid="43" grpId="0"/>
      <p:bldP spid="44" grpId="0"/>
      <p:bldP spid="50" grpId="0"/>
      <p:bldP spid="51" grpId="0" animBg="1"/>
      <p:bldP spid="52" grpId="0"/>
      <p:bldP spid="53" grpId="0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36" grpId="0"/>
      <p:bldP spid="64" grpId="0"/>
      <p:bldP spid="66" grpId="0"/>
      <p:bldP spid="67" grpId="0" animBg="1"/>
      <p:bldP spid="68" grpId="0" animBg="1"/>
      <p:bldP spid="71" grpId="0"/>
      <p:bldP spid="54" grpId="0"/>
      <p:bldP spid="72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14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651389-3C6D-4ED8-8582-7EAE4966A2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3478" y="1213338"/>
            <a:ext cx="2680335" cy="4572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9CAC24C-3D93-4112-8EB1-50268397E093}"/>
              </a:ext>
            </a:extLst>
          </p:cNvPr>
          <p:cNvSpPr txBox="1"/>
          <p:nvPr/>
        </p:nvSpPr>
        <p:spPr>
          <a:xfrm>
            <a:off x="3266892" y="1885749"/>
            <a:ext cx="203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¿</a:t>
            </a:r>
            <a:r>
              <a:rPr lang="ca-ES" sz="20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Está</a:t>
            </a:r>
            <a:r>
              <a:rPr lang="ca-ES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 al </a:t>
            </a:r>
            <a:r>
              <a:rPr lang="ca-ES" sz="20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día</a:t>
            </a:r>
            <a:r>
              <a:rPr lang="ca-ES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? ...</a:t>
            </a:r>
          </a:p>
          <a:p>
            <a:pPr algn="ctr"/>
            <a:r>
              <a:rPr lang="es-ES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... ¡sólo un par de preguntas antes de terminar! ...</a:t>
            </a:r>
            <a:endParaRPr lang="ca-ES" sz="20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6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1FC53002-6E84-4A00-B51A-FEF5976BB56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OEF y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Inversa</a:t>
            </a:r>
          </a:p>
        </p:txBody>
      </p:sp>
      <p:sp>
        <p:nvSpPr>
          <p:cNvPr id="17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47378F07-67C8-41B0-987E-0BE12BE4E1CB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Algoritmo para calcular la Inversa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HX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x11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Mdd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HXU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x11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x11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DHXURSlBOzImkAAABuAAAAHAAAAHVuaXZlcnNhbC9sb2NhbF9zZXR0aW5ncy54bWwNzDEOgzAMQNGdU1jeKe3WgcDGVpbSA1jERZEcG5GA4PZk+8PTb/szChy8pWDq8PV4IrDO5oMuDn/TUL8RUib1JKbsUA2h76pWbCb5cs4FJliFLt4mjiUyjxSLHHYRqOFTXv/AHpuuugFQSwMEFAACAAgA7Zx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O2c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MddRFKcXjIIFAYAADcXAAAdAAAAAAAAAAEAAAAAAMwTAAB1bml2ZXJzYWwvY29tbW9uX21lc3NhZ2VzLmxuZ1BLAQIAABQAAgAIAMddRFJmsqLVpQAAAIMBAAAuAAAAAAAAAAEAAAAAABsaAAB1bml2ZXJzYWwvcGxheWJhY2tfYW5kX25hdmlnYXRpb25fc2V0dGluZ3MueG1sUEsBAgAAFAACAAgAx11EUtC9L7ROBAAAhxUAACcAAAAAAAAAAQAAAAAADBsAAHVuaXZlcnNhbC9mbGFzaF9wdWJsaXNoaW5nX3NldHRpbmdzLnhtbFBLAQIAABQAAgAIAMddRFI14uDDfAMAAAAMAAAhAAAAAAAAAAEAAAAAAJ8fAAB1bml2ZXJzYWwvZmxhc2hfc2tpbl9zZXR0aW5ncy54bWxQSwECAAAUAAIACADHXURS5kXGEUgEAAARFQAAJgAAAAAAAAABAAAAAABaIwAAdW5pdmVyc2FsL2h0bWxfcHVibGlzaGluZ19zZXR0aW5ncy54bWxQSwECAAAUAAIACADHXURSxqzoMsABAAB+BgAAHwAAAAAAAAABAAAAAADmJwAAdW5pdmVyc2FsL2h0bWxfc2tpbl9zZXR0aW5ncy5qc1BLAQIAABQAAgAIAMddRFKUE7MiaQAAAG4AAAAcAAAAAAAAAAEAAAAAAOMpAAB1bml2ZXJzYWwvbG9jYWxfc2V0dGluZ3MueG1sUEsBAgAAFAACAAgA7ZxCUqqfjlkWCgAAFhkAABcAAAAAAAAAAAAAAAAAhioAAHVuaXZlcnNhbC91bml2ZXJzYWwucG5nUEsBAgAAFAACAAgA7ZxCUuVlxrFLAAAAagAAABsAAAAAAAAAAQAAAAAA0TQAAHVuaXZlcnNhbC91bml2ZXJzYWwucG5nLnhtbFBLBQYAAAAAEgASAFYFAABVNQAAAAA=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UID" val="{4B4C4943-3197-420D-8A1B-BBBC221FB629}"/>
  <p:tag name="ISPRING_SCREEN_RECS_UPDATED" val="C:\Users\usuari\Documents\Jhil·li\LECCIONES\LECCIÓN 14\Lección_14_N1_ES\"/>
  <p:tag name="ISPRING_OUTPUT_FOLDER" val="[[&quot;\uFFFDd\u0013*{0FCB5101-AEB5-4723-8DCE-7D5C9063266D}&quot;,&quot;C:\\Users\\Carles Serrat\\Desktop\\EngiMath-UPC\\Execution\\LECCIONES_DEF\\LECCIÓN 14&quot;],[&quot;b\uFFFD0F{AB8C8627-7FDD-4AB7-AE54-4F642AE82300}&quot;,&quot;C:\\Users\\usuari\\Downloads\\MBruguera\\CatDef\\LLIÇONS\\LLIÇÓ 14&quot;],[&quot;*\uFFFD\uFFFD\uFFFD{BB4CDCA5-F38E-475C-8C53-186BBAA01A72}&quot;,&quot;C:\\Users\\filom\\Documents\\ENGIMATH\\LESSONS\\MATRICES\\LESSON 14&quot;]]"/>
  <p:tag name="ISPRING_ULTRA_SCORM_COURCE_TITLE" val="Lección_14_N1_ES"/>
  <p:tag name="ISPRING_PRESENTATION_TITLE" val="Lección_14_N1_ES"/>
  <p:tag name="ISPRING_RESOURCE_FOLDER" val="C:\Users\Carles Serrat\Desktop\EngiMath-UPC\Execution\LECCIONES_DEF\LECCIÓN 14\Lección_14_N1_ES"/>
  <p:tag name="ISPRING_PRESENTATION_PATH" val="C:\Users\Carles Serrat\Desktop\EngiMath-UPC\Execution\LECCIONES_DEF\LECCIÓN 14\Lección_14_N1_ES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UPaZ--mIJtwDwUPrLUDzQ&quot;,&quot;gi&quot;:&quot;LnJk1dPFHq3p3KH254ZuEg&quot;,&quot;ti&quot;:&quot;characters&quot;,&quot;vs&quot;:{&quot;f&quot;:[850,674],&quot;i&quot;:{&quot;d&quot;:&quot;pUPaZ--mIJtwDwUPrLUDz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x-o6zK1GzUnYjuP_BDrvw&quot;,&quot;gi&quot;:&quot;LnJk1dPFHq3p3KH254ZuEg&quot;,&quot;ti&quot;:&quot;characters&quot;,&quot;vs&quot;:{&quot;f&quot;:[850,674],&quot;i&quot;:{&quot;d&quot;:&quot;ex-o6zK1GzUnYjuP_BDrv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2GNO9cSBVVfqADoH_FfLw&quot;,&quot;gi&quot;:&quot;LnJk1dPFHq3p3KH254ZuEg&quot;,&quot;ti&quot;:&quot;characters&quot;,&quot;vs&quot;:{&quot;f&quot;:[850,674,544],&quot;i&quot;:{&quot;d&quot;:&quot;A2GNO9cSBVVfqADoH_FfL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Lección_14_N1_ES\quiz\quiz1.quiz"/>
  <p:tag name="ISPRING_QUIZ_FULL_PATH" val="C:\Users\Carles Serrat\Desktop\EngiMath-UPC\Execution\LECCIONES_DEF\LECCIÓN 14\Lección_14_N1_ES\quiz\quiz1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d0-a_LUnDxzCWTl4HAg2g&quot;,&quot;gi&quot;:&quot;LnJk1dPFHq3p3KH254ZuEg&quot;,&quot;ti&quot;:&quot;characters&quot;,&quot;vs&quot;:{&quot;f&quot;:[850,674,501],&quot;i&quot;:{&quot;d&quot;:&quot;Hd0-a_LUnDxzCWTl4HAg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DF9E45-24D8-4821-8DF0-F1B4324E00EE}"/>
</file>

<file path=customXml/itemProps2.xml><?xml version="1.0" encoding="utf-8"?>
<ds:datastoreItem xmlns:ds="http://schemas.openxmlformats.org/officeDocument/2006/customXml" ds:itemID="{ED01C5CB-12F0-4228-ADC1-ED3EEDF6D8C5}"/>
</file>

<file path=customXml/itemProps3.xml><?xml version="1.0" encoding="utf-8"?>
<ds:datastoreItem xmlns:ds="http://schemas.openxmlformats.org/officeDocument/2006/customXml" ds:itemID="{AD273826-3F66-4BD5-9B26-9903FEEB97D6}"/>
</file>

<file path=docProps/app.xml><?xml version="1.0" encoding="utf-8"?>
<Properties xmlns="http://schemas.openxmlformats.org/officeDocument/2006/extended-properties" xmlns:vt="http://schemas.openxmlformats.org/officeDocument/2006/docPropsVTypes">
  <TotalTime>13032</TotalTime>
  <Words>1150</Words>
  <Application>Microsoft Office PowerPoint</Application>
  <PresentationFormat>Pantalla panoràmica</PresentationFormat>
  <Paragraphs>158</Paragraphs>
  <Slides>11</Slides>
  <Notes>11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Lección_14_N1_ES</dc:title>
  <dc:creator>Filomena Soares</dc:creator>
  <cp:lastModifiedBy>Administrator</cp:lastModifiedBy>
  <cp:revision>403</cp:revision>
  <dcterms:created xsi:type="dcterms:W3CDTF">2019-03-25T06:42:45Z</dcterms:created>
  <dcterms:modified xsi:type="dcterms:W3CDTF">2021-08-22T12:22:35Z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