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notesSlides/notesSlide7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50.xml" ContentType="application/vnd.openxmlformats-officedocument.presentationml.notesSlide+xml"/>
  <Override PartName="/ppt/tags/tag40.xml" ContentType="application/vnd.openxmlformats-officedocument.presentationml.tags+xml"/>
  <Override PartName="/ppt/slides/slide50.xml" ContentType="application/vnd.openxmlformats-officedocument.presentationml.slide+xml"/>
  <Override PartName="/ppt/slides/slide110.xml" ContentType="application/vnd.openxmlformats-officedocument.presentationml.slide+xml"/>
  <Override PartName="/ppt/notesSlides/notesSlide30.xml" ContentType="application/vnd.openxmlformats-officedocument.presentationml.notes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5" r:id="rId2"/>
    <p:sldId id="296" r:id="rId3"/>
    <p:sldId id="297" r:id="rId4"/>
    <p:sldId id="298" r:id="rId5"/>
    <p:sldId id="305" r:id="rId6"/>
    <p:sldId id="300" r:id="rId7"/>
    <p:sldId id="301" r:id="rId8"/>
    <p:sldId id="302" r:id="rId9"/>
    <p:sldId id="291" r:id="rId10"/>
    <p:sldId id="306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37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354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8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68020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208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95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9382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428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557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92035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5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7438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08875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560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310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7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0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1.jpeg"/><Relationship Id="rId10" Type="http://schemas.openxmlformats.org/officeDocument/2006/relationships/slide" Target="slide7.xml"/><Relationship Id="rId4" Type="http://schemas.openxmlformats.org/officeDocument/2006/relationships/notesSlide" Target="../notesSlides/notesSlide11.xml"/><Relationship Id="rId9" Type="http://schemas.openxmlformats.org/officeDocument/2006/relationships/slide" Target="slide1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image" Target="../media/image330.png"/><Relationship Id="rId1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slide" Target="slide50.xml"/><Relationship Id="rId12" Type="http://schemas.openxmlformats.org/officeDocument/2006/relationships/image" Target="../media/image320.png"/><Relationship Id="rId17" Type="http://schemas.openxmlformats.org/officeDocument/2006/relationships/image" Target="../media/image370.png"/><Relationship Id="rId2" Type="http://schemas.openxmlformats.org/officeDocument/2006/relationships/notesSlide" Target="../notesSlides/notesSlide110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310.png"/><Relationship Id="rId5" Type="http://schemas.openxmlformats.org/officeDocument/2006/relationships/slide" Target="slide110.xml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19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jpeg"/><Relationship Id="rId12" Type="http://schemas.openxmlformats.org/officeDocument/2006/relationships/image" Target="../media/image19.png"/><Relationship Id="rId1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1" Type="http://schemas.openxmlformats.org/officeDocument/2006/relationships/tags" Target="../tags/tag4.xml"/><Relationship Id="rId6" Type="http://schemas.openxmlformats.org/officeDocument/2006/relationships/image" Target="../media/image90.png"/><Relationship Id="rId11" Type="http://schemas.openxmlformats.org/officeDocument/2006/relationships/image" Target="../media/image18.png"/><Relationship Id="rId5" Type="http://schemas.openxmlformats.org/officeDocument/2006/relationships/slide" Target="slide30.xml"/><Relationship Id="rId15" Type="http://schemas.openxmlformats.org/officeDocument/2006/relationships/slide" Target="slide6.xml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40.png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slide" Target="slide110.xml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10.png"/><Relationship Id="rId12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slide" Target="slide30.xml"/><Relationship Id="rId11" Type="http://schemas.openxmlformats.org/officeDocument/2006/relationships/image" Target="../media/image80.png"/><Relationship Id="rId5" Type="http://schemas.openxmlformats.org/officeDocument/2006/relationships/image" Target="../media/image2.png"/><Relationship Id="rId10" Type="http://schemas.openxmlformats.org/officeDocument/2006/relationships/image" Target="../media/image70.png"/><Relationship Id="rId4" Type="http://schemas.openxmlformats.org/officeDocument/2006/relationships/image" Target="../media/image1.jpeg"/><Relationship Id="rId9" Type="http://schemas.openxmlformats.org/officeDocument/2006/relationships/image" Target="../media/image60.png"/><Relationship Id="rId14" Type="http://schemas.openxmlformats.org/officeDocument/2006/relationships/slide" Target="slide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2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7.png"/><Relationship Id="rId7" Type="http://schemas.openxmlformats.org/officeDocument/2006/relationships/slide" Target="slide6.xml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210.png"/><Relationship Id="rId10" Type="http://schemas.openxmlformats.org/officeDocument/2006/relationships/image" Target="../media/image6.png"/><Relationship Id="rId19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slide" Target="slide7.xml"/><Relationship Id="rId14" Type="http://schemas.openxmlformats.org/officeDocument/2006/relationships/image" Target="../media/image20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00.png"/><Relationship Id="rId3" Type="http://schemas.openxmlformats.org/officeDocument/2006/relationships/slide" Target="slide30.xml"/><Relationship Id="rId7" Type="http://schemas.openxmlformats.org/officeDocument/2006/relationships/image" Target="../media/image2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50.xml"/><Relationship Id="rId16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0.png"/><Relationship Id="rId5" Type="http://schemas.openxmlformats.org/officeDocument/2006/relationships/image" Target="../media/image90.png"/><Relationship Id="rId15" Type="http://schemas.openxmlformats.org/officeDocument/2006/relationships/slide" Target="slide110.xml"/><Relationship Id="rId10" Type="http://schemas.openxmlformats.org/officeDocument/2006/relationships/image" Target="../media/image120.png"/><Relationship Id="rId4" Type="http://schemas.openxmlformats.org/officeDocument/2006/relationships/slide" Target="slide30.xml"/><Relationship Id="rId9" Type="http://schemas.openxmlformats.org/officeDocument/2006/relationships/image" Target="../media/image110.png"/><Relationship Id="rId1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3" Type="http://schemas.openxmlformats.org/officeDocument/2006/relationships/notesSlide" Target="../notesSlides/notesSlide6.xml"/><Relationship Id="rId7" Type="http://schemas.openxmlformats.org/officeDocument/2006/relationships/slide" Target="slide3.xml"/><Relationship Id="rId12" Type="http://schemas.openxmlformats.org/officeDocument/2006/relationships/image" Target="../media/image310.png"/><Relationship Id="rId17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0.png"/><Relationship Id="rId20" Type="http://schemas.openxmlformats.org/officeDocument/2006/relationships/image" Target="../media/image39.png"/><Relationship Id="rId1" Type="http://schemas.openxmlformats.org/officeDocument/2006/relationships/tags" Target="../tags/tag7.xml"/><Relationship Id="rId6" Type="http://schemas.openxmlformats.org/officeDocument/2006/relationships/slide" Target="slide11.xml"/><Relationship Id="rId11" Type="http://schemas.openxmlformats.org/officeDocument/2006/relationships/image" Target="../media/image300.png"/><Relationship Id="rId5" Type="http://schemas.openxmlformats.org/officeDocument/2006/relationships/image" Target="../media/image2.png"/><Relationship Id="rId15" Type="http://schemas.openxmlformats.org/officeDocument/2006/relationships/image" Target="../media/image340.png"/><Relationship Id="rId10" Type="http://schemas.openxmlformats.org/officeDocument/2006/relationships/image" Target="../media/image150.png"/><Relationship Id="rId19" Type="http://schemas.openxmlformats.org/officeDocument/2006/relationships/image" Target="../media/image38.png"/><Relationship Id="rId4" Type="http://schemas.openxmlformats.org/officeDocument/2006/relationships/image" Target="../media/image1.jpeg"/><Relationship Id="rId9" Type="http://schemas.openxmlformats.org/officeDocument/2006/relationships/slide" Target="slide7.xml"/><Relationship Id="rId14" Type="http://schemas.openxmlformats.org/officeDocument/2006/relationships/image" Target="../media/image3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openxmlformats.org/officeDocument/2006/relationships/image" Target="../media/image400.png"/><Relationship Id="rId14" Type="http://schemas.openxmlformats.org/officeDocument/2006/relationships/image" Target="../media/image4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image" Target="../media/image190.png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27.png"/><Relationship Id="rId7" Type="http://schemas.openxmlformats.org/officeDocument/2006/relationships/slide" Target="slide110.xml"/><Relationship Id="rId12" Type="http://schemas.openxmlformats.org/officeDocument/2006/relationships/image" Target="../media/image180.png"/><Relationship Id="rId17" Type="http://schemas.openxmlformats.org/officeDocument/2006/relationships/image" Target="../media/image230.pn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220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11" Type="http://schemas.openxmlformats.org/officeDocument/2006/relationships/image" Target="../media/image170.png"/><Relationship Id="rId5" Type="http://schemas.openxmlformats.org/officeDocument/2006/relationships/slide" Target="slide30.xml"/><Relationship Id="rId15" Type="http://schemas.openxmlformats.org/officeDocument/2006/relationships/image" Target="../media/image210.png"/><Relationship Id="rId10" Type="http://schemas.openxmlformats.org/officeDocument/2006/relationships/image" Target="../media/image160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14" Type="http://schemas.openxmlformats.org/officeDocument/2006/relationships/image" Target="../media/image20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8.xml"/><Relationship Id="rId7" Type="http://schemas.openxmlformats.org/officeDocument/2006/relationships/slide" Target="slide6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1" Type="http://schemas.openxmlformats.org/officeDocument/2006/relationships/tags" Target="../tags/tag9.xml"/><Relationship Id="rId6" Type="http://schemas.openxmlformats.org/officeDocument/2006/relationships/slide" Target="slide3.xml"/><Relationship Id="rId11" Type="http://schemas.openxmlformats.org/officeDocument/2006/relationships/image" Target="../media/image51.png"/><Relationship Id="rId5" Type="http://schemas.openxmlformats.org/officeDocument/2006/relationships/image" Target="../media/image2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1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12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jpeg"/><Relationship Id="rId10" Type="http://schemas.openxmlformats.org/officeDocument/2006/relationships/slide" Target="slide7.xml"/><Relationship Id="rId4" Type="http://schemas.openxmlformats.org/officeDocument/2006/relationships/notesSlide" Target="../notesSlides/notesSlide9.xml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908000" y="25383"/>
            <a:ext cx="10331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000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3x3 </a:t>
            </a:r>
          </a:p>
        </p:txBody>
      </p:sp>
      <p:sp>
        <p:nvSpPr>
          <p:cNvPr id="16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2x2 </a:t>
            </a:r>
          </a:p>
        </p:txBody>
      </p:sp>
      <p:pic>
        <p:nvPicPr>
          <p:cNvPr id="19" name="Imagem 11">
            <a:extLst>
              <a:ext uri="{FF2B5EF4-FFF2-40B4-BE49-F238E27FC236}">
                <a16:creationId xmlns:a16="http://schemas.microsoft.com/office/drawing/2014/main" id="{91F7DFDE-9E98-46C1-9F25-ABE12A8A675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20" name="CaixaDeTexto 17">
            <a:extLst>
              <a:ext uri="{FF2B5EF4-FFF2-40B4-BE49-F238E27FC236}">
                <a16:creationId xmlns:a16="http://schemas.microsoft.com/office/drawing/2014/main" id="{C3CE5AA9-0BE8-4554-8367-785278AA30E5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3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defRPr/>
            </a:pP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>
              <a:defRPr/>
            </a:pP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 a prova!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1x1 </a:t>
            </a:r>
          </a:p>
        </p:txBody>
      </p:sp>
      <p:sp>
        <p:nvSpPr>
          <p:cNvPr id="3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3x3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2x2 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B5BD76A1-5C10-451A-A384-F808174AD3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E4F9E247-9567-4CCD-9CEC-D807CADE650D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A72035B0-1FAB-45DA-9625-CC8B77F4F44A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26D3A767-8572-4A28-9955-639ABF007B23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52BD177A-D6F5-4D85-8422-D9091A96B189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99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43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3x3</a:t>
            </a:r>
          </a:p>
        </p:txBody>
      </p:sp>
      <p:sp>
        <p:nvSpPr>
          <p:cNvPr id="44" name="Retângulo: Cantos Arredondados 8">
            <a:hlinkClick r:id="rId10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GB" b="1" dirty="0">
                <a:solidFill>
                  <a:schemeClr val="tx1"/>
                </a:solidFill>
              </a:rPr>
              <a:t>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2x2 </a:t>
            </a:r>
          </a:p>
        </p:txBody>
      </p:sp>
      <p:pic>
        <p:nvPicPr>
          <p:cNvPr id="30" name="Imagem 18">
            <a:extLst>
              <a:ext uri="{FF2B5EF4-FFF2-40B4-BE49-F238E27FC236}">
                <a16:creationId xmlns:a16="http://schemas.microsoft.com/office/drawing/2014/main" id="{E6A2C93C-BBC1-4775-A627-33DF30690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36" name="CaixaDeTexto 19">
            <a:extLst>
              <a:ext uri="{FF2B5EF4-FFF2-40B4-BE49-F238E27FC236}">
                <a16:creationId xmlns:a16="http://schemas.microsoft.com/office/drawing/2014/main" id="{1F9EAE8A-3771-42D6-A063-698AE21A3C62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37" name="Imagem 20">
            <a:extLst>
              <a:ext uri="{FF2B5EF4-FFF2-40B4-BE49-F238E27FC236}">
                <a16:creationId xmlns:a16="http://schemas.microsoft.com/office/drawing/2014/main" id="{09327AA4-A8D7-4DC0-B01E-F0FDA36FD9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8" name="CaixaDeTexto 21">
            <a:extLst>
              <a:ext uri="{FF2B5EF4-FFF2-40B4-BE49-F238E27FC236}">
                <a16:creationId xmlns:a16="http://schemas.microsoft.com/office/drawing/2014/main" id="{83034DAE-3022-4B36-9166-6A59B2E3F12A}"/>
              </a:ext>
            </a:extLst>
          </p:cNvPr>
          <p:cNvSpPr txBox="1"/>
          <p:nvPr/>
        </p:nvSpPr>
        <p:spPr>
          <a:xfrm>
            <a:off x="4044804" y="379325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9" name="Imagem 1">
            <a:extLst>
              <a:ext uri="{FF2B5EF4-FFF2-40B4-BE49-F238E27FC236}">
                <a16:creationId xmlns:a16="http://schemas.microsoft.com/office/drawing/2014/main" id="{75FA0973-8693-492A-9E7F-37D349242F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22" y="1573924"/>
            <a:ext cx="1231582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8" grpId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5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34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  <p:sp>
        <p:nvSpPr>
          <p:cNvPr id="37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2287" y="200912"/>
            <a:ext cx="9828000" cy="6386064"/>
          </a:xfrm>
          <a:prstGeom prst="roundRect">
            <a:avLst>
              <a:gd name="adj" fmla="val 8217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568099" y="495994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of a 3×3 Matrix (Rule of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blipFill>
                <a:blip r:embed="rId9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2542713" y="2427516"/>
            <a:ext cx="94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a typeface="Cambria Math" panose="02040503050406030204" pitchFamily="18" charset="0"/>
              </a:rPr>
              <a:t>To compute the determinant of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GB" sz="2400" dirty="0">
                <a:ea typeface="Cambria Math" panose="02040503050406030204" pitchFamily="18" charset="0"/>
              </a:rPr>
              <a:t>, by using </a:t>
            </a:r>
            <a:r>
              <a:rPr lang="en-GB" sz="2400" dirty="0" err="1">
                <a:ea typeface="Cambria Math" panose="02040503050406030204" pitchFamily="18" charset="0"/>
              </a:rPr>
              <a:t>Sarrus</a:t>
            </a:r>
            <a:r>
              <a:rPr lang="en-GB" sz="2400" dirty="0">
                <a:ea typeface="Cambria Math" panose="02040503050406030204" pitchFamily="18" charset="0"/>
              </a:rPr>
              <a:t>’ Rule:</a:t>
            </a:r>
          </a:p>
          <a:p>
            <a:endParaRPr lang="pt-PT" sz="2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639635" y="2876658"/>
            <a:ext cx="945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5E4F"/>
                </a:solidFill>
              </a:rPr>
              <a:t>-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25E4F"/>
                </a:solidFill>
              </a:rPr>
              <a:t>copy the first and second row of A to form fourth and fifth rows</a:t>
            </a:r>
            <a:r>
              <a:rPr lang="pt-PT" b="1" dirty="0">
                <a:solidFill>
                  <a:srgbClr val="F25E4F"/>
                </a:solidFill>
              </a:rPr>
              <a:t>                         </a:t>
            </a:r>
            <a:endParaRPr lang="pt-PT" sz="24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3554132" y="4780061"/>
            <a:ext cx="2012628" cy="636733"/>
          </a:xfrm>
          <a:prstGeom prst="roundRect">
            <a:avLst/>
          </a:prstGeom>
          <a:solidFill>
            <a:srgbClr val="F25E4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647813" y="3445992"/>
            <a:ext cx="871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 </a:t>
            </a:r>
            <a:r>
              <a:rPr lang="en-US" sz="2400" b="1" dirty="0">
                <a:solidFill>
                  <a:srgbClr val="29A6FF"/>
                </a:solidFill>
              </a:rPr>
              <a:t>then add the products of the diagonals going from top to bottom</a:t>
            </a:r>
            <a:endParaRPr lang="pt-PT" sz="2400" b="1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9634" y="3984654"/>
            <a:ext cx="9091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and subtract the products of the diagonals going from bottom to top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blipFill>
                <a:blip r:embed="rId11"/>
                <a:stretch>
                  <a:fillRect r="-1748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ta unidirecional 5"/>
          <p:cNvCxnSpPr/>
          <p:nvPr/>
        </p:nvCxnSpPr>
        <p:spPr>
          <a:xfrm>
            <a:off x="3815021" y="4920629"/>
            <a:ext cx="1343962" cy="58379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3870943" y="5269978"/>
            <a:ext cx="1256787" cy="601047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>
            <a:off x="3865067" y="5631653"/>
            <a:ext cx="1262663" cy="579405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 flipV="1">
            <a:off x="3899768" y="4946750"/>
            <a:ext cx="1259215" cy="6991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/>
          <p:cNvCxnSpPr/>
          <p:nvPr/>
        </p:nvCxnSpPr>
        <p:spPr>
          <a:xfrm flipV="1">
            <a:off x="3943463" y="5275752"/>
            <a:ext cx="1203229" cy="6670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 flipV="1">
            <a:off x="3932289" y="5644991"/>
            <a:ext cx="1195441" cy="70753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blipFill>
                <a:blip r:embed="rId12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blipFill>
                <a:blip r:embed="rId13"/>
                <a:stretch>
                  <a:fillRect r="-169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blipFill>
                <a:blip r:embed="rId18"/>
                <a:stretch>
                  <a:fillRect r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 animBg="1"/>
      <p:bldP spid="2" grpId="1" animBg="1"/>
      <p:bldP spid="3" grpId="0"/>
      <p:bldP spid="8" grpId="0"/>
      <p:bldP spid="11" grpId="0"/>
      <p:bldP spid="36" grpId="0"/>
      <p:bldP spid="43" grpId="0"/>
      <p:bldP spid="44" grpId="0"/>
      <p:bldP spid="47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36000" y="186431"/>
            <a:ext cx="1748068" cy="89029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30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30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 </a:t>
            </a:r>
          </a:p>
          <a:p>
            <a:pPr algn="ctr"/>
            <a:endParaRPr lang="en-GB" sz="24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0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4384" y="427984"/>
            <a:ext cx="9828000" cy="29140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𝑆𝑖𝑔𝑢𝑖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ca-ES" sz="2400" b="0" i="0" smtClean="0"/>
                      <m:t> </m:t>
                    </m:r>
                    <m:r>
                      <m:rPr>
                        <m:nor/>
                      </m:rPr>
                      <a:rPr lang="en-GB" sz="2400" dirty="0"/>
                      <m:t>una</m:t>
                    </m:r>
                    <m:r>
                      <m:rPr>
                        <m:nor/>
                      </m:rPr>
                      <a:rPr lang="en-GB" sz="2400" dirty="0"/>
                      <m:t> </m:t>
                    </m:r>
                    <m:r>
                      <m:rPr>
                        <m:nor/>
                      </m:rPr>
                      <a:rPr lang="en-GB" sz="2400" dirty="0"/>
                      <m:t>matriu</m:t>
                    </m:r>
                    <m:r>
                      <m:rPr>
                        <m:nor/>
                      </m:rPr>
                      <a:rPr lang="en-GB" sz="2400" dirty="0"/>
                      <m:t>  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/>
                  <a:t>  El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determinant de la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matriu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600" b="1" i="1" dirty="0">
                    <a:solidFill>
                      <a:srgbClr val="F25E4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 err="1"/>
                  <a:t>és</a:t>
                </a:r>
                <a:r>
                  <a:rPr lang="en-GB" sz="2400" dirty="0"/>
                  <a:t> un </a:t>
                </a:r>
                <a:r>
                  <a:rPr lang="en-GB" sz="2400" dirty="0" err="1"/>
                  <a:t>nombre</a:t>
                </a:r>
                <a:r>
                  <a:rPr lang="en-GB" sz="2400" dirty="0"/>
                  <a:t> real </a:t>
                </a:r>
                <a:r>
                  <a:rPr lang="en-US" sz="2400" dirty="0" err="1"/>
                  <a:t>associat</a:t>
                </a:r>
                <a:r>
                  <a:rPr lang="en-US" sz="2400" dirty="0"/>
                  <a:t> a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El determinant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 es </a:t>
                </a:r>
                <a:r>
                  <a:rPr lang="en-US" sz="2400" b="1" dirty="0" err="1">
                    <a:solidFill>
                      <a:srgbClr val="F25E4F"/>
                    </a:solidFill>
                  </a:rPr>
                  <a:t>denota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b="1" dirty="0"/>
                  <a:t>    </a:t>
                </a:r>
              </a:p>
              <a:p>
                <a:endParaRPr lang="en-US" sz="800" b="1" dirty="0"/>
              </a:p>
              <a:p>
                <a:r>
                  <a:rPr lang="pt-PT" sz="2400" b="0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 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blipFill>
                <a:blip r:embed="rId7"/>
                <a:stretch>
                  <a:fillRect l="-977" b="-476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876757" y="585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025817" y="59686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55676" y="3574381"/>
            <a:ext cx="9783529" cy="293123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/>
          </a:p>
        </p:txBody>
      </p:sp>
      <p:sp>
        <p:nvSpPr>
          <p:cNvPr id="10" name="Retângulo 9"/>
          <p:cNvSpPr/>
          <p:nvPr/>
        </p:nvSpPr>
        <p:spPr>
          <a:xfrm>
            <a:off x="2439585" y="3636000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49290" y="436690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12667" y="4227892"/>
                <a:ext cx="257683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</a:t>
                </a: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67" y="4227892"/>
                <a:ext cx="2576830" cy="708143"/>
              </a:xfrm>
              <a:prstGeom prst="rect">
                <a:avLst/>
              </a:prstGeom>
              <a:blipFill>
                <a:blip r:embed="rId8"/>
                <a:stretch>
                  <a:fillRect l="-3546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40130" y="5507415"/>
                <a:ext cx="315587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aleshores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30" y="5507415"/>
                <a:ext cx="3155870" cy="708143"/>
              </a:xfrm>
              <a:prstGeom prst="rect">
                <a:avLst/>
              </a:prstGeom>
              <a:blipFill>
                <a:blip r:embed="rId9"/>
                <a:stretch>
                  <a:fillRect l="-2896" b="-17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/>
          <p:cNvSpPr/>
          <p:nvPr/>
        </p:nvSpPr>
        <p:spPr>
          <a:xfrm>
            <a:off x="6675626" y="4353000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blipFill>
                <a:blip r:embed="rId10"/>
                <a:stretch>
                  <a:fillRect l="-27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166466" y="5302475"/>
                <a:ext cx="464083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>
                    <a:solidFill>
                      <a:srgbClr val="0C2B8E"/>
                    </a:solidFill>
                  </a:rPr>
                  <a:t>aleshores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466" y="5302475"/>
                <a:ext cx="4640835" cy="1068947"/>
              </a:xfrm>
              <a:prstGeom prst="rect">
                <a:avLst/>
              </a:prstGeom>
              <a:blipFill>
                <a:blip r:embed="rId11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7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58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3x3</a:t>
            </a:r>
          </a:p>
        </p:txBody>
      </p:sp>
      <p:sp>
        <p:nvSpPr>
          <p:cNvPr id="59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2x2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9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24" grpId="0"/>
      <p:bldP spid="25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: Cantos Arredondados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/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tângulo: Cantos Arredondados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-85550" y="27959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66211" y="-20639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402759" y="206390"/>
            <a:ext cx="496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25E4F"/>
                </a:solidFill>
              </a:rPr>
              <a:t> </a:t>
            </a:r>
            <a:endParaRPr lang="en-GB" sz="2800" b="1" dirty="0">
              <a:solidFill>
                <a:srgbClr val="0C2B8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10597" y="657189"/>
            <a:ext cx="4164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</a:t>
            </a:r>
            <a:r>
              <a:rPr lang="en-US" sz="2800" b="1" dirty="0">
                <a:solidFill>
                  <a:srgbClr val="0C2B8E"/>
                </a:solidFill>
              </a:rPr>
              <a:t> </a:t>
            </a:r>
            <a:r>
              <a:rPr lang="en-US" sz="2400" b="1" dirty="0" err="1">
                <a:solidFill>
                  <a:srgbClr val="0C2B8E"/>
                </a:solidFill>
              </a:rPr>
              <a:t>d’una</a:t>
            </a:r>
            <a:r>
              <a:rPr lang="en-US" sz="2400" b="1" dirty="0">
                <a:solidFill>
                  <a:srgbClr val="0C2B8E"/>
                </a:solidFill>
              </a:rPr>
              <a:t> </a:t>
            </a:r>
            <a:r>
              <a:rPr lang="en-US" sz="2400" b="1" dirty="0" err="1">
                <a:solidFill>
                  <a:srgbClr val="0C2B8E"/>
                </a:solidFill>
              </a:rPr>
              <a:t>Matriu</a:t>
            </a:r>
            <a:r>
              <a:rPr lang="en-US" sz="2400" b="1" dirty="0">
                <a:solidFill>
                  <a:srgbClr val="0C2B8E"/>
                </a:solidFill>
              </a:rPr>
              <a:t> 1×1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Sigui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blipFill>
                <a:blip r:embed="rId9"/>
                <a:stretch>
                  <a:fillRect l="-2759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26619" y="3771289"/>
            <a:ext cx="9783529" cy="2520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/>
          <p:cNvSpPr/>
          <p:nvPr/>
        </p:nvSpPr>
        <p:spPr>
          <a:xfrm>
            <a:off x="2397587" y="3894950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blipFill>
                <a:blip r:embed="rId10"/>
                <a:stretch>
                  <a:fillRect l="-3866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636668" y="5446625"/>
                <a:ext cx="29827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aleshores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8" y="5446625"/>
                <a:ext cx="2982737" cy="461665"/>
              </a:xfrm>
              <a:prstGeom prst="rect">
                <a:avLst/>
              </a:prstGeom>
              <a:blipFill>
                <a:blip r:embed="rId11"/>
                <a:stretch>
                  <a:fillRect l="-327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blipFill>
                <a:blip r:embed="rId12"/>
                <a:stretch>
                  <a:fillRect l="-4124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aleshores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blipFill>
                <a:blip r:embed="rId13"/>
                <a:stretch>
                  <a:fillRect l="-3456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896734" y="2247180"/>
                <a:ext cx="424725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Aleshores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34" y="2247180"/>
                <a:ext cx="4247259" cy="738664"/>
              </a:xfrm>
              <a:prstGeom prst="rect">
                <a:avLst/>
              </a:prstGeom>
              <a:blipFill>
                <a:blip r:embed="rId14"/>
                <a:stretch>
                  <a:fillRect l="-2152" t="-661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" action="ppaction://noaction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8">
            <a:hlinkClick r:id="rId15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43" name="Retângulo: Cantos Arredondados 9">
            <a:hlinkClick r:id="rId16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3x3 </a:t>
            </a:r>
          </a:p>
        </p:txBody>
      </p:sp>
      <p:sp>
        <p:nvSpPr>
          <p:cNvPr id="44" name="Retângulo: Cantos Arredondados 8">
            <a:hlinkClick r:id="rId1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2x2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397907" y="447901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p:sp>
        <p:nvSpPr>
          <p:cNvPr id="33" name="Retângulo 32"/>
          <p:cNvSpPr/>
          <p:nvPr/>
        </p:nvSpPr>
        <p:spPr>
          <a:xfrm>
            <a:off x="6469119" y="4503075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p:sp>
        <p:nvSpPr>
          <p:cNvPr id="38" name="Retângulo 29">
            <a:extLst>
              <a:ext uri="{FF2B5EF4-FFF2-40B4-BE49-F238E27FC236}">
                <a16:creationId xmlns:a16="http://schemas.microsoft.com/office/drawing/2014/main" id="{98C81A67-954D-4C91-B2A4-2E2006ED6FFD}"/>
              </a:ext>
            </a:extLst>
          </p:cNvPr>
          <p:cNvSpPr/>
          <p:nvPr/>
        </p:nvSpPr>
        <p:spPr>
          <a:xfrm>
            <a:off x="152400" y="15240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9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1" grpId="0"/>
      <p:bldP spid="32" grpId="0"/>
      <p:bldP spid="34" grpId="0"/>
      <p:bldP spid="35" grpId="0"/>
      <p:bldP spid="4" grpId="0"/>
      <p:bldP spid="25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20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4384" y="427984"/>
            <a:ext cx="9828000" cy="29140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For an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 matrix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 ,  the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determinant of </a:t>
                </a:r>
                <a:r>
                  <a:rPr lang="en-GB" sz="2600" b="1" i="1" dirty="0">
                    <a:solidFill>
                      <a:srgbClr val="F25E4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is a real number </a:t>
                </a:r>
                <a:r>
                  <a:rPr lang="en-US" sz="2400" dirty="0"/>
                  <a:t>associated to the square matrix </a:t>
                </a:r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determinant of a square matrix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denoted</a:t>
                </a:r>
                <a:r>
                  <a:rPr lang="en-US" sz="2400" b="1" dirty="0"/>
                  <a:t> </a:t>
                </a:r>
                <a:r>
                  <a:rPr lang="en-US" sz="2400" dirty="0"/>
                  <a:t>by</a:t>
                </a:r>
                <a:r>
                  <a:rPr lang="en-US" sz="2400" b="1" dirty="0"/>
                  <a:t>    </a:t>
                </a:r>
              </a:p>
              <a:p>
                <a:endParaRPr lang="en-US" sz="800" b="1" dirty="0"/>
              </a:p>
              <a:p>
                <a:r>
                  <a:rPr lang="pt-PT" sz="2400" b="0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blipFill>
                <a:blip r:embed="rId7"/>
                <a:stretch>
                  <a:fillRect l="-977" b="-452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876757" y="585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025817" y="59686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55676" y="3574381"/>
            <a:ext cx="9783529" cy="293123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/>
          </a:p>
        </p:txBody>
      </p:sp>
      <p:sp>
        <p:nvSpPr>
          <p:cNvPr id="10" name="Retângulo 9"/>
          <p:cNvSpPr/>
          <p:nvPr/>
        </p:nvSpPr>
        <p:spPr>
          <a:xfrm>
            <a:off x="2439905" y="36360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49290" y="436690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</a:t>
                </a: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blipFill>
                <a:blip r:embed="rId8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63912" y="5507415"/>
                <a:ext cx="282728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then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12" y="5507415"/>
                <a:ext cx="2827283" cy="749629"/>
              </a:xfrm>
              <a:prstGeom prst="rect">
                <a:avLst/>
              </a:prstGeom>
              <a:blipFill>
                <a:blip r:embed="rId9"/>
                <a:stretch>
                  <a:fillRect l="-3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/>
          <p:cNvSpPr/>
          <p:nvPr/>
        </p:nvSpPr>
        <p:spPr>
          <a:xfrm>
            <a:off x="6675626" y="4353000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then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blipFill>
                <a:blip r:embed="rId11"/>
                <a:stretch>
                  <a:fillRect l="-22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57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58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59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24" grpId="0"/>
      <p:bldP spid="25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33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3x3 </a:t>
            </a:r>
          </a:p>
        </p:txBody>
      </p:sp>
      <p:sp>
        <p:nvSpPr>
          <p:cNvPr id="34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2x2</a:t>
            </a:r>
          </a:p>
        </p:txBody>
      </p:sp>
      <p:sp>
        <p:nvSpPr>
          <p:cNvPr id="36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70157" y="466678"/>
            <a:ext cx="9828000" cy="291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462997" y="693964"/>
            <a:ext cx="4151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</a:t>
            </a:r>
            <a:r>
              <a:rPr lang="en-US" sz="2400" b="1" dirty="0" err="1">
                <a:solidFill>
                  <a:srgbClr val="0C2B8E"/>
                </a:solidFill>
              </a:rPr>
              <a:t>d’una</a:t>
            </a:r>
            <a:r>
              <a:rPr lang="en-US" sz="2400" b="1" dirty="0">
                <a:solidFill>
                  <a:srgbClr val="0C2B8E"/>
                </a:solidFill>
              </a:rPr>
              <a:t> </a:t>
            </a:r>
            <a:r>
              <a:rPr lang="en-US" sz="2400" b="1" dirty="0" err="1">
                <a:solidFill>
                  <a:srgbClr val="0C2B8E"/>
                </a:solidFill>
              </a:rPr>
              <a:t>Matriu</a:t>
            </a:r>
            <a:r>
              <a:rPr lang="en-US" sz="2400" b="1" dirty="0">
                <a:solidFill>
                  <a:srgbClr val="0C2B8E"/>
                </a:solidFill>
              </a:rPr>
              <a:t> 2×2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42713" y="1319714"/>
                <a:ext cx="4499217" cy="70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Sigui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3" y="1319714"/>
                <a:ext cx="4499217" cy="707245"/>
              </a:xfrm>
              <a:prstGeom prst="rect">
                <a:avLst/>
              </a:prstGeom>
              <a:blipFill>
                <a:blip r:embed="rId10"/>
                <a:stretch>
                  <a:fillRect l="-2033" b="-17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3791237" y="2277722"/>
                <a:ext cx="5258171" cy="98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Aleshores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7" y="2277722"/>
                <a:ext cx="5258171" cy="984244"/>
              </a:xfrm>
              <a:prstGeom prst="rect">
                <a:avLst/>
              </a:prstGeom>
              <a:blipFill>
                <a:blip r:embed="rId11"/>
                <a:stretch>
                  <a:fillRect l="-185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7638" y="3813329"/>
            <a:ext cx="9828000" cy="2664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/>
          <p:cNvSpPr/>
          <p:nvPr/>
        </p:nvSpPr>
        <p:spPr>
          <a:xfrm>
            <a:off x="2397587" y="3894950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397907" y="454207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792122" y="4443116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443116"/>
                <a:ext cx="2364828" cy="708143"/>
              </a:xfrm>
              <a:prstGeom prst="rect">
                <a:avLst/>
              </a:prstGeom>
              <a:blipFill>
                <a:blip r:embed="rId12"/>
                <a:stretch>
                  <a:fillRect l="-3866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255397" y="5383565"/>
                <a:ext cx="27174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aleshores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97" y="5383565"/>
                <a:ext cx="2717455" cy="830997"/>
              </a:xfrm>
              <a:prstGeom prst="rect">
                <a:avLst/>
              </a:prstGeom>
              <a:blipFill>
                <a:blip r:embed="rId13"/>
                <a:stretch>
                  <a:fillRect l="-3587" t="-588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 rot="1413086">
            <a:off x="6479485" y="2527257"/>
            <a:ext cx="1224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blipFill>
                <a:blip r:embed="rId15"/>
                <a:stretch>
                  <a:fillRect r="-85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arredondado 46"/>
          <p:cNvSpPr/>
          <p:nvPr/>
        </p:nvSpPr>
        <p:spPr>
          <a:xfrm rot="20173401">
            <a:off x="6484081" y="2506663"/>
            <a:ext cx="1224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arredondado 47"/>
          <p:cNvSpPr/>
          <p:nvPr/>
        </p:nvSpPr>
        <p:spPr>
          <a:xfrm rot="5400000">
            <a:off x="8354073" y="2205638"/>
            <a:ext cx="468000" cy="922669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arredondado 48"/>
          <p:cNvSpPr/>
          <p:nvPr/>
        </p:nvSpPr>
        <p:spPr>
          <a:xfrm rot="16200000">
            <a:off x="9732389" y="2213054"/>
            <a:ext cx="443095" cy="92363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49"/>
          <p:cNvSpPr/>
          <p:nvPr/>
        </p:nvSpPr>
        <p:spPr>
          <a:xfrm>
            <a:off x="7048719" y="465243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 </a:t>
                </a: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blipFill>
                <a:blip r:embed="rId16"/>
                <a:stretch>
                  <a:fillRect l="-3866" r="-6959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143572" y="5409845"/>
                <a:ext cx="452814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aleshores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=−12−20=−32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72" y="5409845"/>
                <a:ext cx="4528146" cy="1569660"/>
              </a:xfrm>
              <a:prstGeom prst="rect">
                <a:avLst/>
              </a:prstGeom>
              <a:blipFill>
                <a:blip r:embed="rId17"/>
                <a:stretch>
                  <a:fillRect l="-2153" t="-31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blipFill>
                <a:blip r:embed="rId19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arredondado 53"/>
          <p:cNvSpPr/>
          <p:nvPr/>
        </p:nvSpPr>
        <p:spPr>
          <a:xfrm rot="1678111">
            <a:off x="3664471" y="4684842"/>
            <a:ext cx="1152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tângulo arredondado 54"/>
          <p:cNvSpPr/>
          <p:nvPr/>
        </p:nvSpPr>
        <p:spPr>
          <a:xfrm rot="5400000">
            <a:off x="5090011" y="5211779"/>
            <a:ext cx="432000" cy="82323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=4−6=−2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blipFill>
                <a:blip r:embed="rId21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arredondado 57"/>
          <p:cNvSpPr/>
          <p:nvPr/>
        </p:nvSpPr>
        <p:spPr>
          <a:xfrm rot="19744287">
            <a:off x="3638960" y="4663329"/>
            <a:ext cx="1152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tângulo arredondado 58"/>
          <p:cNvSpPr/>
          <p:nvPr/>
        </p:nvSpPr>
        <p:spPr>
          <a:xfrm rot="16200000">
            <a:off x="6214600" y="5232448"/>
            <a:ext cx="432000" cy="78189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17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4" grpId="0"/>
      <p:bldP spid="3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5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33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3x3 </a:t>
            </a:r>
          </a:p>
        </p:txBody>
      </p:sp>
      <p:sp>
        <p:nvSpPr>
          <p:cNvPr id="34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2x2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7143572" y="5409845"/>
            <a:ext cx="452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0C2B8E"/>
                </a:solidFill>
              </a:rPr>
              <a:t> </a:t>
            </a:r>
            <a:endParaRPr lang="pt-PT" sz="2400" dirty="0"/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8B5F3350-89EA-4F12-B093-0FBEA50DF1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1AD2468D-57C9-4D28-B549-CFA99B3BC87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6DECD078-0C0E-4411-AE22-1DF604D1C84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EDA12F9F-00B7-41CD-B4D0-5C8E6D3ED028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F36AE7D0-7700-4E74-9BAE-AB369A9E216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8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: Cantos Arredondados 1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/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tângulo: Cantos Arredondados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402759" y="206390"/>
            <a:ext cx="496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25E4F"/>
                </a:solidFill>
              </a:rPr>
              <a:t> </a:t>
            </a:r>
            <a:endParaRPr lang="en-GB" sz="2800" b="1" dirty="0">
              <a:solidFill>
                <a:srgbClr val="0C2B8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10597" y="657189"/>
            <a:ext cx="383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</a:t>
            </a:r>
            <a:r>
              <a:rPr lang="en-US" sz="2800" b="1" dirty="0">
                <a:solidFill>
                  <a:srgbClr val="0C2B8E"/>
                </a:solidFill>
              </a:rPr>
              <a:t> </a:t>
            </a:r>
            <a:r>
              <a:rPr lang="en-US" sz="2400" b="1" dirty="0">
                <a:solidFill>
                  <a:srgbClr val="0C2B8E"/>
                </a:solidFill>
              </a:rPr>
              <a:t>of a 1×1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blipFill>
                <a:blip r:embed="rId8"/>
                <a:stretch>
                  <a:fillRect l="-2759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26619" y="3771289"/>
            <a:ext cx="9783529" cy="2520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/>
          <p:cNvSpPr/>
          <p:nvPr/>
        </p:nvSpPr>
        <p:spPr>
          <a:xfrm>
            <a:off x="2397907" y="389495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blipFill>
                <a:blip r:embed="rId9"/>
                <a:stretch>
                  <a:fillRect l="-3866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blipFill>
                <a:blip r:embed="rId10"/>
                <a:stretch>
                  <a:fillRect l="-3233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blipFill>
                <a:blip r:embed="rId11"/>
                <a:stretch>
                  <a:fillRect l="-4124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then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blipFill>
                <a:blip r:embed="rId12"/>
                <a:stretch>
                  <a:fillRect l="-3456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blipFill>
                <a:blip r:embed="rId13"/>
                <a:stretch>
                  <a:fillRect l="-2344" t="-66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3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42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43" name="Retângulo: Cantos Arredondados 9">
            <a:hlinkClick r:id="rId1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44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397907" y="447901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p:sp>
        <p:nvSpPr>
          <p:cNvPr id="33" name="Retângulo 32"/>
          <p:cNvSpPr/>
          <p:nvPr/>
        </p:nvSpPr>
        <p:spPr>
          <a:xfrm>
            <a:off x="6469119" y="4503075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1" grpId="0"/>
      <p:bldP spid="32" grpId="0"/>
      <p:bldP spid="34" grpId="0"/>
      <p:bldP spid="35" grpId="0"/>
      <p:bldP spid="4" grpId="0"/>
      <p:bldP spid="2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6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1x1 </a:t>
            </a:r>
          </a:p>
        </p:txBody>
      </p:sp>
      <p:sp>
        <p:nvSpPr>
          <p:cNvPr id="34" name="Retângulo: Cantos Arredondados 9">
            <a:hlinkClick r:id="rId6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3x3</a:t>
            </a:r>
          </a:p>
        </p:txBody>
      </p:sp>
      <p:sp>
        <p:nvSpPr>
          <p:cNvPr id="35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 2x2 </a:t>
            </a:r>
          </a:p>
        </p:txBody>
      </p:sp>
      <p:sp>
        <p:nvSpPr>
          <p:cNvPr id="37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2287" y="200912"/>
            <a:ext cx="9828000" cy="6386064"/>
          </a:xfrm>
          <a:prstGeom prst="roundRect">
            <a:avLst>
              <a:gd name="adj" fmla="val 8217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568099" y="495994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</a:t>
            </a:r>
            <a:r>
              <a:rPr lang="en-US" sz="2400" b="1" dirty="0" err="1">
                <a:solidFill>
                  <a:srgbClr val="0C2B8E"/>
                </a:solidFill>
              </a:rPr>
              <a:t>d’una</a:t>
            </a:r>
            <a:r>
              <a:rPr lang="en-US" sz="2400" b="1" dirty="0">
                <a:solidFill>
                  <a:srgbClr val="0C2B8E"/>
                </a:solidFill>
              </a:rPr>
              <a:t> </a:t>
            </a:r>
            <a:r>
              <a:rPr lang="en-US" sz="2400" b="1" dirty="0" err="1">
                <a:solidFill>
                  <a:srgbClr val="0C2B8E"/>
                </a:solidFill>
              </a:rPr>
              <a:t>Matriu</a:t>
            </a:r>
            <a:r>
              <a:rPr lang="en-US" sz="2400" b="1" dirty="0">
                <a:solidFill>
                  <a:srgbClr val="0C2B8E"/>
                </a:solidFill>
              </a:rPr>
              <a:t> 3×3  (</a:t>
            </a:r>
            <a:r>
              <a:rPr lang="en-US" sz="2400" b="1" dirty="0" err="1">
                <a:solidFill>
                  <a:srgbClr val="0C2B8E"/>
                </a:solidFill>
              </a:rPr>
              <a:t>Regla</a:t>
            </a:r>
            <a:r>
              <a:rPr lang="en-US" sz="2400" b="1" dirty="0">
                <a:solidFill>
                  <a:srgbClr val="0C2B8E"/>
                </a:solidFill>
              </a:rPr>
              <a:t> de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Sigui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blipFill>
                <a:blip r:embed="rId10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2474843" y="2084311"/>
            <a:ext cx="94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a typeface="Cambria Math" panose="02040503050406030204" pitchFamily="18" charset="0"/>
              </a:rPr>
              <a:t>Per a </a:t>
            </a:r>
            <a:r>
              <a:rPr lang="en-GB" sz="2400" dirty="0" err="1">
                <a:ea typeface="Cambria Math" panose="02040503050406030204" pitchFamily="18" charset="0"/>
              </a:rPr>
              <a:t>calcular</a:t>
            </a:r>
            <a:r>
              <a:rPr lang="en-GB" sz="2400" dirty="0">
                <a:ea typeface="Cambria Math" panose="02040503050406030204" pitchFamily="18" charset="0"/>
              </a:rPr>
              <a:t> el determinant de la </a:t>
            </a:r>
            <a:r>
              <a:rPr lang="en-GB" sz="2400" dirty="0" err="1">
                <a:ea typeface="Cambria Math" panose="02040503050406030204" pitchFamily="18" charset="0"/>
              </a:rPr>
              <a:t>matriu</a:t>
            </a:r>
            <a:r>
              <a:rPr lang="en-GB" sz="2400" dirty="0">
                <a:ea typeface="Cambria Math" panose="02040503050406030204" pitchFamily="18" charset="0"/>
              </a:rPr>
              <a:t>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GB" sz="2400" dirty="0">
                <a:ea typeface="Cambria Math" panose="02040503050406030204" pitchFamily="18" charset="0"/>
              </a:rPr>
              <a:t> fem </a:t>
            </a:r>
            <a:r>
              <a:rPr lang="en-GB" sz="2400" dirty="0" err="1">
                <a:ea typeface="Cambria Math" panose="02040503050406030204" pitchFamily="18" charset="0"/>
              </a:rPr>
              <a:t>servir</a:t>
            </a:r>
            <a:r>
              <a:rPr lang="en-GB" sz="2400" dirty="0">
                <a:ea typeface="Cambria Math" panose="02040503050406030204" pitchFamily="18" charset="0"/>
              </a:rPr>
              <a:t> la </a:t>
            </a:r>
            <a:r>
              <a:rPr lang="en-GB" sz="2400" dirty="0" err="1">
                <a:ea typeface="Cambria Math" panose="02040503050406030204" pitchFamily="18" charset="0"/>
              </a:rPr>
              <a:t>regla</a:t>
            </a:r>
            <a:r>
              <a:rPr lang="en-GB" sz="2400" dirty="0">
                <a:ea typeface="Cambria Math" panose="02040503050406030204" pitchFamily="18" charset="0"/>
              </a:rPr>
              <a:t> de </a:t>
            </a:r>
            <a:r>
              <a:rPr lang="en-GB" sz="2400" dirty="0" err="1">
                <a:ea typeface="Cambria Math" panose="02040503050406030204" pitchFamily="18" charset="0"/>
              </a:rPr>
              <a:t>Sarrus</a:t>
            </a:r>
            <a:r>
              <a:rPr lang="en-GB" sz="2400" dirty="0">
                <a:ea typeface="Cambria Math" panose="02040503050406030204" pitchFamily="18" charset="0"/>
              </a:rPr>
              <a:t>:</a:t>
            </a:r>
          </a:p>
          <a:p>
            <a:endParaRPr lang="pt-PT" sz="2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294175" y="2560813"/>
            <a:ext cx="9636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F25E4F"/>
                </a:solidFill>
              </a:rPr>
              <a:t>primer </a:t>
            </a:r>
            <a:r>
              <a:rPr lang="en-US" sz="2400" b="1" dirty="0" err="1">
                <a:solidFill>
                  <a:srgbClr val="F25E4F"/>
                </a:solidFill>
              </a:rPr>
              <a:t>copieu</a:t>
            </a:r>
            <a:r>
              <a:rPr lang="en-US" sz="2400" b="1" dirty="0">
                <a:solidFill>
                  <a:srgbClr val="F25E4F"/>
                </a:solidFill>
              </a:rPr>
              <a:t> la </a:t>
            </a:r>
            <a:r>
              <a:rPr lang="en-US" sz="2400" b="1" dirty="0" err="1">
                <a:solidFill>
                  <a:srgbClr val="F25E4F"/>
                </a:solidFill>
              </a:rPr>
              <a:t>primera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i</a:t>
            </a:r>
            <a:r>
              <a:rPr lang="en-US" sz="2400" b="1" dirty="0">
                <a:solidFill>
                  <a:srgbClr val="F25E4F"/>
                </a:solidFill>
              </a:rPr>
              <a:t> la </a:t>
            </a:r>
            <a:r>
              <a:rPr lang="en-US" sz="2400" b="1" dirty="0" err="1">
                <a:solidFill>
                  <a:srgbClr val="F25E4F"/>
                </a:solidFill>
              </a:rPr>
              <a:t>segona</a:t>
            </a:r>
            <a:r>
              <a:rPr lang="en-US" sz="2400" b="1" dirty="0">
                <a:solidFill>
                  <a:srgbClr val="F25E4F"/>
                </a:solidFill>
              </a:rPr>
              <a:t> fila de la </a:t>
            </a:r>
            <a:r>
              <a:rPr lang="en-US" sz="2400" b="1" dirty="0" err="1">
                <a:solidFill>
                  <a:srgbClr val="F25E4F"/>
                </a:solidFill>
              </a:rPr>
              <a:t>matriu</a:t>
            </a:r>
            <a:r>
              <a:rPr lang="en-US" sz="2400" b="1" dirty="0">
                <a:solidFill>
                  <a:srgbClr val="F25E4F"/>
                </a:solidFill>
              </a:rPr>
              <a:t> A per a </a:t>
            </a:r>
            <a:r>
              <a:rPr lang="en-US" sz="2400" b="1" dirty="0" err="1">
                <a:solidFill>
                  <a:srgbClr val="F25E4F"/>
                </a:solidFill>
              </a:rPr>
              <a:t>formar</a:t>
            </a:r>
            <a:r>
              <a:rPr lang="en-US" sz="2400" b="1" dirty="0">
                <a:solidFill>
                  <a:srgbClr val="F25E4F"/>
                </a:solidFill>
              </a:rPr>
              <a:t> la </a:t>
            </a:r>
            <a:r>
              <a:rPr lang="en-US" sz="2400" b="1" dirty="0" err="1">
                <a:solidFill>
                  <a:srgbClr val="F25E4F"/>
                </a:solidFill>
              </a:rPr>
              <a:t>quarta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i</a:t>
            </a:r>
            <a:r>
              <a:rPr lang="en-US" sz="2400" b="1" dirty="0">
                <a:solidFill>
                  <a:srgbClr val="F25E4F"/>
                </a:solidFill>
              </a:rPr>
              <a:t> la </a:t>
            </a:r>
            <a:r>
              <a:rPr lang="en-US" sz="2400" b="1" dirty="0" err="1">
                <a:solidFill>
                  <a:srgbClr val="F25E4F"/>
                </a:solidFill>
              </a:rPr>
              <a:t>cinquena</a:t>
            </a:r>
            <a:r>
              <a:rPr lang="en-US" sz="2400" b="1" dirty="0">
                <a:solidFill>
                  <a:srgbClr val="F25E4F"/>
                </a:solidFill>
              </a:rPr>
              <a:t> fila</a:t>
            </a:r>
            <a:r>
              <a:rPr lang="pt-PT" b="1" dirty="0">
                <a:solidFill>
                  <a:srgbClr val="F25E4F"/>
                </a:solidFill>
              </a:rPr>
              <a:t>     </a:t>
            </a:r>
          </a:p>
          <a:p>
            <a:r>
              <a:rPr lang="pt-PT" b="1" dirty="0">
                <a:solidFill>
                  <a:srgbClr val="F25E4F"/>
                </a:solidFill>
              </a:rPr>
              <a:t>                    </a:t>
            </a:r>
            <a:endParaRPr lang="pt-PT" sz="24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3554132" y="4780061"/>
            <a:ext cx="2012628" cy="636733"/>
          </a:xfrm>
          <a:prstGeom prst="roundRect">
            <a:avLst/>
          </a:prstGeom>
          <a:solidFill>
            <a:srgbClr val="F25E4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307620" y="3321817"/>
            <a:ext cx="9004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9A6FF"/>
                </a:solidFill>
              </a:rPr>
              <a:t>    a </a:t>
            </a:r>
            <a:r>
              <a:rPr lang="en-US" sz="2400" b="1" dirty="0" err="1">
                <a:solidFill>
                  <a:srgbClr val="29A6FF"/>
                </a:solidFill>
              </a:rPr>
              <a:t>continuació</a:t>
            </a:r>
            <a:r>
              <a:rPr lang="en-US" sz="2400" b="1" dirty="0">
                <a:solidFill>
                  <a:srgbClr val="29A6FF"/>
                </a:solidFill>
              </a:rPr>
              <a:t>, </a:t>
            </a:r>
            <a:r>
              <a:rPr lang="en-US" sz="2400" b="1" dirty="0" err="1">
                <a:solidFill>
                  <a:srgbClr val="29A6FF"/>
                </a:solidFill>
              </a:rPr>
              <a:t>afegiu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  <a:r>
              <a:rPr lang="en-US" sz="2400" b="1" dirty="0" err="1">
                <a:solidFill>
                  <a:srgbClr val="29A6FF"/>
                </a:solidFill>
              </a:rPr>
              <a:t>els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  <a:r>
              <a:rPr lang="en-US" sz="2400" b="1" dirty="0" err="1">
                <a:solidFill>
                  <a:srgbClr val="29A6FF"/>
                </a:solidFill>
              </a:rPr>
              <a:t>productes</a:t>
            </a:r>
            <a:r>
              <a:rPr lang="en-US" sz="2400" b="1" dirty="0">
                <a:solidFill>
                  <a:srgbClr val="29A6FF"/>
                </a:solidFill>
              </a:rPr>
              <a:t> de les diagonals que van de </a:t>
            </a:r>
            <a:r>
              <a:rPr lang="en-US" sz="2400" b="1" dirty="0" err="1">
                <a:solidFill>
                  <a:srgbClr val="29A6FF"/>
                </a:solidFill>
              </a:rPr>
              <a:t>dalt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29A6FF"/>
                </a:solidFill>
              </a:rPr>
              <a:t>     a </a:t>
            </a:r>
            <a:r>
              <a:rPr lang="en-US" sz="2400" b="1" dirty="0" err="1">
                <a:solidFill>
                  <a:srgbClr val="29A6FF"/>
                </a:solidFill>
              </a:rPr>
              <a:t>baix</a:t>
            </a:r>
            <a:endParaRPr lang="en-US" sz="2400" b="1" dirty="0">
              <a:solidFill>
                <a:srgbClr val="29A6FF"/>
              </a:solidFill>
            </a:endParaRPr>
          </a:p>
          <a:p>
            <a:endParaRPr lang="en-US" sz="2400" b="1" dirty="0">
              <a:solidFill>
                <a:srgbClr val="29A6FF"/>
              </a:solidFill>
            </a:endParaRPr>
          </a:p>
          <a:p>
            <a:endParaRPr lang="en-US" sz="2400" b="1" dirty="0">
              <a:solidFill>
                <a:srgbClr val="29A6FF"/>
              </a:solidFill>
            </a:endParaRPr>
          </a:p>
          <a:p>
            <a:endParaRPr lang="en-US" sz="2400" b="1" dirty="0">
              <a:solidFill>
                <a:srgbClr val="29A6FF"/>
              </a:solidFill>
            </a:endParaRPr>
          </a:p>
          <a:p>
            <a:endParaRPr lang="pt-PT" sz="2400" b="1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38490" y="4126292"/>
            <a:ext cx="9208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finalment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resteu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els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productes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de les diagonals que van de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baix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dalt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blipFill>
                <a:blip r:embed="rId12"/>
                <a:stretch>
                  <a:fillRect r="-1748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ta unidirecional 5"/>
          <p:cNvCxnSpPr/>
          <p:nvPr/>
        </p:nvCxnSpPr>
        <p:spPr>
          <a:xfrm>
            <a:off x="3815021" y="4920629"/>
            <a:ext cx="1343962" cy="58379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3870943" y="5269978"/>
            <a:ext cx="1256787" cy="601047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>
            <a:off x="3865067" y="5631653"/>
            <a:ext cx="1262663" cy="579405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 flipV="1">
            <a:off x="3899768" y="4946750"/>
            <a:ext cx="1259215" cy="6991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/>
          <p:cNvCxnSpPr/>
          <p:nvPr/>
        </p:nvCxnSpPr>
        <p:spPr>
          <a:xfrm flipV="1">
            <a:off x="3943463" y="5275752"/>
            <a:ext cx="1203229" cy="6670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 flipV="1">
            <a:off x="3932289" y="5644991"/>
            <a:ext cx="1195441" cy="70753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blipFill>
                <a:blip r:embed="rId13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blipFill>
                <a:blip r:embed="rId14"/>
                <a:stretch>
                  <a:fillRect r="-169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blipFill>
                <a:blip r:embed="rId19"/>
                <a:stretch>
                  <a:fillRect r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>
            <a:extLst>
              <a:ext uri="{FF2B5EF4-FFF2-40B4-BE49-F238E27FC236}">
                <a16:creationId xmlns:a16="http://schemas.microsoft.com/office/drawing/2014/main" id="{03552AA9-F3DD-4825-9F84-390B778A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2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 animBg="1"/>
      <p:bldP spid="2" grpId="1" animBg="1"/>
      <p:bldP spid="3" grpId="0"/>
      <p:bldP spid="8" grpId="0"/>
      <p:bldP spid="11" grpId="0"/>
      <p:bldP spid="36" grpId="0"/>
      <p:bldP spid="43" grpId="0"/>
      <p:bldP spid="44" grpId="0"/>
      <p:bldP spid="47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" action="ppaction://noaction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defRPr/>
            </a:pP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>
              <a:defRPr/>
            </a:pP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 a prova!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1x1 </a:t>
            </a: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3x3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2x2 </a:t>
            </a:r>
          </a:p>
        </p:txBody>
      </p:sp>
      <p:sp>
        <p:nvSpPr>
          <p:cNvPr id="19" name="Retângulo: Cantos Arredondados 32">
            <a:hlinkClick r:id="" action="ppaction://noaction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15844" y="458283"/>
            <a:ext cx="9828000" cy="5898219"/>
          </a:xfrm>
          <a:prstGeom prst="roundRect">
            <a:avLst>
              <a:gd name="adj" fmla="val 812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/>
          <p:cNvSpPr/>
          <p:nvPr/>
        </p:nvSpPr>
        <p:spPr>
          <a:xfrm>
            <a:off x="2577430" y="763023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</a:t>
            </a:r>
            <a:r>
              <a:rPr lang="en-US" sz="2400" b="1" dirty="0" err="1">
                <a:solidFill>
                  <a:srgbClr val="0C2B8E"/>
                </a:solidFill>
              </a:rPr>
              <a:t>d’una</a:t>
            </a:r>
            <a:r>
              <a:rPr lang="en-US" sz="2400" b="1" dirty="0">
                <a:solidFill>
                  <a:srgbClr val="0C2B8E"/>
                </a:solidFill>
              </a:rPr>
              <a:t> </a:t>
            </a:r>
            <a:r>
              <a:rPr lang="en-US" sz="2400" b="1" dirty="0" err="1">
                <a:solidFill>
                  <a:srgbClr val="0C2B8E"/>
                </a:solidFill>
              </a:rPr>
              <a:t>Matriu</a:t>
            </a:r>
            <a:r>
              <a:rPr lang="en-US" sz="2400" b="1" dirty="0">
                <a:solidFill>
                  <a:srgbClr val="0C2B8E"/>
                </a:solidFill>
              </a:rPr>
              <a:t> 3×3  (</a:t>
            </a:r>
            <a:r>
              <a:rPr lang="en-US" sz="2400" b="1" dirty="0" err="1">
                <a:solidFill>
                  <a:srgbClr val="0C2B8E"/>
                </a:solidFill>
              </a:rPr>
              <a:t>Regla</a:t>
            </a:r>
            <a:r>
              <a:rPr lang="en-US" sz="2400" b="1" dirty="0">
                <a:solidFill>
                  <a:srgbClr val="0C2B8E"/>
                </a:solidFill>
              </a:rPr>
              <a:t> de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596784" y="1279437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730760" y="1805523"/>
            <a:ext cx="41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Calculeu</a:t>
            </a:r>
            <a:r>
              <a:rPr lang="en-GB" sz="2400" dirty="0"/>
              <a:t> el determinant</a:t>
            </a:r>
          </a:p>
        </p:txBody>
      </p:sp>
      <p:cxnSp>
        <p:nvCxnSpPr>
          <p:cNvPr id="44" name="Conexão reta unidirecional 43"/>
          <p:cNvCxnSpPr/>
          <p:nvPr/>
        </p:nvCxnSpPr>
        <p:spPr>
          <a:xfrm>
            <a:off x="4003859" y="3497021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3965268" y="3582778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70522" y="2773717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3995853" y="314323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3945555" y="2810941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3949194" y="3201942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×2×4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blipFill>
                <a:blip r:embed="rId15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949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36" grpId="0"/>
      <p:bldP spid="37" grpId="0"/>
      <p:bldP spid="38" grpId="0"/>
      <p:bldP spid="39" grpId="0"/>
      <p:bldP spid="49" grpId="0"/>
      <p:bldP spid="5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32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33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34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  <p:sp>
        <p:nvSpPr>
          <p:cNvPr id="36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70157" y="466678"/>
            <a:ext cx="9828000" cy="291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462997" y="693964"/>
            <a:ext cx="3819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of a 2×2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42713" y="1319714"/>
                <a:ext cx="4499217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3" y="1319714"/>
                <a:ext cx="4499217" cy="749629"/>
              </a:xfrm>
              <a:prstGeom prst="rect">
                <a:avLst/>
              </a:prstGeom>
              <a:blipFill>
                <a:blip r:embed="rId10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394784" y="2277722"/>
                <a:ext cx="4654624" cy="102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84" y="2277722"/>
                <a:ext cx="4654624" cy="1026628"/>
              </a:xfrm>
              <a:prstGeom prst="rect">
                <a:avLst/>
              </a:prstGeom>
              <a:blipFill>
                <a:blip r:embed="rId11"/>
                <a:stretch>
                  <a:fillRect l="-20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7638" y="3813329"/>
            <a:ext cx="9828000" cy="2664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/>
          <p:cNvSpPr/>
          <p:nvPr/>
        </p:nvSpPr>
        <p:spPr>
          <a:xfrm>
            <a:off x="2397907" y="389495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397907" y="454207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792122" y="4443116"/>
                <a:ext cx="236482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443116"/>
                <a:ext cx="2364828" cy="749629"/>
              </a:xfrm>
              <a:prstGeom prst="rect">
                <a:avLst/>
              </a:prstGeom>
              <a:blipFill>
                <a:blip r:embed="rId12"/>
                <a:stretch>
                  <a:fillRect l="-38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771102" y="5383565"/>
                <a:ext cx="22017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02" y="5383565"/>
                <a:ext cx="2201750" cy="830997"/>
              </a:xfrm>
              <a:prstGeom prst="rect">
                <a:avLst/>
              </a:prstGeom>
              <a:blipFill>
                <a:blip r:embed="rId13"/>
                <a:stretch>
                  <a:fillRect l="-4432" t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 rot="1413086">
            <a:off x="6479485" y="2527257"/>
            <a:ext cx="1224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blipFill>
                <a:blip r:embed="rId15"/>
                <a:stretch>
                  <a:fillRect r="-85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arredondado 46"/>
          <p:cNvSpPr/>
          <p:nvPr/>
        </p:nvSpPr>
        <p:spPr>
          <a:xfrm rot="20173401">
            <a:off x="6484081" y="2506663"/>
            <a:ext cx="1224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arredondado 47"/>
          <p:cNvSpPr/>
          <p:nvPr/>
        </p:nvSpPr>
        <p:spPr>
          <a:xfrm rot="5400000">
            <a:off x="8354073" y="2205638"/>
            <a:ext cx="468000" cy="922669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arredondado 48"/>
          <p:cNvSpPr/>
          <p:nvPr/>
        </p:nvSpPr>
        <p:spPr>
          <a:xfrm rot="16200000">
            <a:off x="9732389" y="2213054"/>
            <a:ext cx="443095" cy="92363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49"/>
          <p:cNvSpPr/>
          <p:nvPr/>
        </p:nvSpPr>
        <p:spPr>
          <a:xfrm>
            <a:off x="7048719" y="465243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 </a:t>
                </a: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blipFill>
                <a:blip r:embed="rId16"/>
                <a:stretch>
                  <a:fillRect l="-3866" r="-5412" b="-25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=−12−20=−32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blipFill>
                <a:blip r:embed="rId17"/>
                <a:stretch>
                  <a:fillRect l="-2296" t="-31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blipFill>
                <a:blip r:embed="rId19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arredondado 53"/>
          <p:cNvSpPr/>
          <p:nvPr/>
        </p:nvSpPr>
        <p:spPr>
          <a:xfrm rot="1678111">
            <a:off x="3664471" y="4684842"/>
            <a:ext cx="1152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tângulo arredondado 54"/>
          <p:cNvSpPr/>
          <p:nvPr/>
        </p:nvSpPr>
        <p:spPr>
          <a:xfrm rot="5400000">
            <a:off x="5090011" y="5211779"/>
            <a:ext cx="432000" cy="82323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=4−6=−2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blipFill>
                <a:blip r:embed="rId21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arredondado 57"/>
          <p:cNvSpPr/>
          <p:nvPr/>
        </p:nvSpPr>
        <p:spPr>
          <a:xfrm rot="19744287">
            <a:off x="3638960" y="4663329"/>
            <a:ext cx="1152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tângulo arredondado 58"/>
          <p:cNvSpPr/>
          <p:nvPr/>
        </p:nvSpPr>
        <p:spPr>
          <a:xfrm rot="16200000">
            <a:off x="6214600" y="5232448"/>
            <a:ext cx="432000" cy="78189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4" grpId="0"/>
      <p:bldP spid="3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5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defRPr/>
            </a:pP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>
              <a:defRPr/>
            </a:pP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 a prova!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1x1 </a:t>
            </a: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3x3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2x2 </a:t>
            </a:r>
          </a:p>
        </p:txBody>
      </p:sp>
      <p:sp>
        <p:nvSpPr>
          <p:cNvPr id="19" name="Retângulo: Cantos Arredondados 32">
            <a:hlinkClick r:id="" action="ppaction://noaction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090099" y="455119"/>
            <a:ext cx="9828000" cy="5898219"/>
          </a:xfrm>
          <a:prstGeom prst="roundRect">
            <a:avLst>
              <a:gd name="adj" fmla="val 828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381302" y="1840437"/>
            <a:ext cx="933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També</a:t>
            </a:r>
            <a:r>
              <a:rPr lang="en-GB" sz="2400" dirty="0"/>
              <a:t> </a:t>
            </a:r>
            <a:r>
              <a:rPr lang="en-GB" sz="2400" dirty="0" err="1"/>
              <a:t>podeu</a:t>
            </a:r>
            <a:r>
              <a:rPr lang="en-GB" sz="2400" dirty="0"/>
              <a:t> </a:t>
            </a:r>
            <a:r>
              <a:rPr lang="en-GB" sz="2400" dirty="0" err="1"/>
              <a:t>calcular</a:t>
            </a:r>
            <a:r>
              <a:rPr lang="en-GB" sz="2400" dirty="0"/>
              <a:t> </a:t>
            </a:r>
            <a:r>
              <a:rPr lang="en-GB" sz="2400"/>
              <a:t>el determinant </a:t>
            </a:r>
            <a:r>
              <a:rPr lang="en-GB" sz="2400" dirty="0" err="1"/>
              <a:t>d’una</a:t>
            </a:r>
            <a:r>
              <a:rPr lang="en-GB" sz="2400" dirty="0"/>
              <a:t> </a:t>
            </a:r>
            <a:r>
              <a:rPr lang="en-GB" sz="2400" dirty="0" err="1"/>
              <a:t>matriu</a:t>
            </a:r>
            <a:r>
              <a:rPr lang="en-GB" sz="2400" dirty="0"/>
              <a:t> 3x3 </a:t>
            </a:r>
            <a:r>
              <a:rPr lang="en-GB" sz="2400" dirty="0" err="1"/>
              <a:t>copiant</a:t>
            </a:r>
            <a:r>
              <a:rPr lang="en-GB" sz="2400" dirty="0"/>
              <a:t> la </a:t>
            </a:r>
            <a:r>
              <a:rPr lang="en-GB" sz="2400" dirty="0" err="1"/>
              <a:t>primera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la </a:t>
            </a:r>
            <a:r>
              <a:rPr lang="en-GB" sz="2400" dirty="0" err="1"/>
              <a:t>segona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de la </a:t>
            </a:r>
            <a:r>
              <a:rPr lang="en-GB" sz="2400" dirty="0" err="1"/>
              <a:t>matriu</a:t>
            </a:r>
            <a:r>
              <a:rPr lang="en-GB" sz="2400" dirty="0"/>
              <a:t> A</a:t>
            </a:r>
            <a:r>
              <a:rPr lang="en-US" sz="2400" dirty="0"/>
              <a:t> per a </a:t>
            </a:r>
            <a:r>
              <a:rPr lang="en-US" sz="2400" dirty="0" err="1"/>
              <a:t>formar</a:t>
            </a:r>
            <a:r>
              <a:rPr lang="en-US" sz="2400" dirty="0"/>
              <a:t> la </a:t>
            </a:r>
            <a:r>
              <a:rPr lang="en-US" sz="2400" dirty="0" err="1"/>
              <a:t>quarta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cinquena</a:t>
            </a:r>
            <a:r>
              <a:rPr lang="en-US" sz="2400" dirty="0"/>
              <a:t> </a:t>
            </a:r>
            <a:r>
              <a:rPr lang="en-US" sz="2400" dirty="0" err="1"/>
              <a:t>columna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68438" y="3262614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4537123" y="327470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/>
          <p:cNvCxnSpPr/>
          <p:nvPr/>
        </p:nvCxnSpPr>
        <p:spPr>
          <a:xfrm>
            <a:off x="5003076" y="319045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4037850" y="3294873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4471865" y="3327186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5010088" y="3293137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40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blipFill>
                <a:blip r:embed="rId1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blipFill>
                <a:blip r:embed="rId14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arredondado 5"/>
          <p:cNvSpPr/>
          <p:nvPr/>
        </p:nvSpPr>
        <p:spPr>
          <a:xfrm>
            <a:off x="3728780" y="3062269"/>
            <a:ext cx="952736" cy="1148937"/>
          </a:xfrm>
          <a:prstGeom prst="roundRect">
            <a:avLst/>
          </a:prstGeom>
          <a:solidFill>
            <a:srgbClr val="F25E4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CaixaDeTexto 39"/>
          <p:cNvSpPr txBox="1"/>
          <p:nvPr/>
        </p:nvSpPr>
        <p:spPr>
          <a:xfrm>
            <a:off x="6601166" y="3240957"/>
            <a:ext cx="5215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 </a:t>
            </a:r>
            <a:r>
              <a:rPr lang="en-US" sz="2400" b="1" dirty="0">
                <a:solidFill>
                  <a:srgbClr val="29A6FF"/>
                </a:solidFill>
              </a:rPr>
              <a:t>a </a:t>
            </a:r>
            <a:r>
              <a:rPr lang="en-US" sz="2400" b="1" dirty="0" err="1">
                <a:solidFill>
                  <a:srgbClr val="29A6FF"/>
                </a:solidFill>
              </a:rPr>
              <a:t>continuació</a:t>
            </a:r>
            <a:r>
              <a:rPr lang="en-US" sz="2400" b="1" dirty="0">
                <a:solidFill>
                  <a:srgbClr val="29A6FF"/>
                </a:solidFill>
              </a:rPr>
              <a:t>, </a:t>
            </a:r>
            <a:r>
              <a:rPr lang="en-US" sz="2400" b="1" dirty="0" err="1">
                <a:solidFill>
                  <a:srgbClr val="29A6FF"/>
                </a:solidFill>
              </a:rPr>
              <a:t>afegiu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  <a:r>
              <a:rPr lang="en-US" sz="2400" b="1" dirty="0" err="1">
                <a:solidFill>
                  <a:srgbClr val="29A6FF"/>
                </a:solidFill>
              </a:rPr>
              <a:t>els</a:t>
            </a:r>
            <a:r>
              <a:rPr lang="en-US" sz="2400" b="1" dirty="0">
                <a:solidFill>
                  <a:srgbClr val="29A6FF"/>
                </a:solidFill>
              </a:rPr>
              <a:t> </a:t>
            </a:r>
            <a:r>
              <a:rPr lang="en-US" sz="2400" b="1" dirty="0" err="1">
                <a:solidFill>
                  <a:srgbClr val="29A6FF"/>
                </a:solidFill>
              </a:rPr>
              <a:t>productes</a:t>
            </a:r>
            <a:r>
              <a:rPr lang="en-US" sz="2400" b="1" dirty="0">
                <a:solidFill>
                  <a:srgbClr val="29A6FF"/>
                </a:solidFill>
              </a:rPr>
              <a:t> de les diagonals que van de </a:t>
            </a:r>
            <a:r>
              <a:rPr lang="en-US" sz="2400" b="1" dirty="0" err="1">
                <a:solidFill>
                  <a:srgbClr val="29A6FF"/>
                </a:solidFill>
              </a:rPr>
              <a:t>dalt</a:t>
            </a:r>
            <a:r>
              <a:rPr lang="en-US" sz="2400" b="1" dirty="0">
                <a:solidFill>
                  <a:srgbClr val="29A6FF"/>
                </a:solidFill>
              </a:rPr>
              <a:t> a </a:t>
            </a:r>
            <a:r>
              <a:rPr lang="en-US" sz="2400" b="1" dirty="0" err="1">
                <a:solidFill>
                  <a:srgbClr val="29A6FF"/>
                </a:solidFill>
              </a:rPr>
              <a:t>baix</a:t>
            </a:r>
            <a:endParaRPr lang="pt-PT" sz="2400" b="1" dirty="0">
              <a:solidFill>
                <a:srgbClr val="29A6FF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608926" y="3219244"/>
            <a:ext cx="5305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resteu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els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productes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de les diagonals que van de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baix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dalt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F15F94C-F3FE-4660-8C1D-C0FE0AFCA241}"/>
              </a:ext>
            </a:extLst>
          </p:cNvPr>
          <p:cNvSpPr/>
          <p:nvPr/>
        </p:nvSpPr>
        <p:spPr>
          <a:xfrm>
            <a:off x="2577430" y="763023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</a:t>
            </a:r>
            <a:r>
              <a:rPr lang="en-US" sz="2400" b="1" dirty="0" err="1">
                <a:solidFill>
                  <a:srgbClr val="0C2B8E"/>
                </a:solidFill>
              </a:rPr>
              <a:t>d’una</a:t>
            </a:r>
            <a:r>
              <a:rPr lang="en-US" sz="2400" b="1" dirty="0">
                <a:solidFill>
                  <a:srgbClr val="0C2B8E"/>
                </a:solidFill>
              </a:rPr>
              <a:t> </a:t>
            </a:r>
            <a:r>
              <a:rPr lang="en-US" sz="2400" b="1" dirty="0" err="1">
                <a:solidFill>
                  <a:srgbClr val="0C2B8E"/>
                </a:solidFill>
              </a:rPr>
              <a:t>Matriu</a:t>
            </a:r>
            <a:r>
              <a:rPr lang="en-US" sz="2400" b="1" dirty="0">
                <a:solidFill>
                  <a:srgbClr val="0C2B8E"/>
                </a:solidFill>
              </a:rPr>
              <a:t> 3×3 (</a:t>
            </a:r>
            <a:r>
              <a:rPr lang="en-US" sz="2400" b="1" dirty="0" err="1">
                <a:solidFill>
                  <a:srgbClr val="0C2B8E"/>
                </a:solidFill>
              </a:rPr>
              <a:t>Regla</a:t>
            </a:r>
            <a:r>
              <a:rPr lang="en-US" sz="2400" b="1" dirty="0">
                <a:solidFill>
                  <a:srgbClr val="0C2B8E"/>
                </a:solidFill>
              </a:rPr>
              <a:t> de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06D5DEE-DD82-4F17-B7BB-928AEEB74A24}"/>
              </a:ext>
            </a:extLst>
          </p:cNvPr>
          <p:cNvSpPr/>
          <p:nvPr/>
        </p:nvSpPr>
        <p:spPr>
          <a:xfrm>
            <a:off x="2596784" y="1279437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6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9" grpId="0"/>
      <p:bldP spid="50" grpId="0"/>
      <p:bldP spid="3" grpId="0"/>
      <p:bldP spid="6" grpId="0" animBg="1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defRPr/>
            </a:pP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>
              <a:defRPr/>
            </a:pP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 a prova!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Noció</a:t>
            </a:r>
            <a:r>
              <a:rPr lang="en-GB" b="1" dirty="0">
                <a:solidFill>
                  <a:schemeClr val="tx1"/>
                </a:solidFill>
              </a:rPr>
              <a:t> de   Determinant </a:t>
            </a:r>
            <a:r>
              <a:rPr lang="en-GB" b="1" dirty="0" err="1">
                <a:solidFill>
                  <a:schemeClr val="tx1"/>
                </a:solidFill>
              </a:rPr>
              <a:t>d’una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1x1 </a:t>
            </a:r>
          </a:p>
        </p:txBody>
      </p:sp>
      <p:sp>
        <p:nvSpPr>
          <p:cNvPr id="34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3x3</a:t>
            </a:r>
          </a:p>
        </p:txBody>
      </p:sp>
      <p:sp>
        <p:nvSpPr>
          <p:cNvPr id="35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2x2 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78" y="2098179"/>
            <a:ext cx="1308735" cy="4572000"/>
          </a:xfrm>
          <a:prstGeom prst="rect">
            <a:avLst/>
          </a:prstGeom>
        </p:spPr>
      </p:pic>
      <p:sp>
        <p:nvSpPr>
          <p:cNvPr id="3" name="Nota de aviso oval 2"/>
          <p:cNvSpPr/>
          <p:nvPr/>
        </p:nvSpPr>
        <p:spPr>
          <a:xfrm>
            <a:off x="2070538" y="157655"/>
            <a:ext cx="3783394" cy="1340235"/>
          </a:xfrm>
          <a:prstGeom prst="wedgeEllipseCallout">
            <a:avLst>
              <a:gd name="adj1" fmla="val -17910"/>
              <a:gd name="adj2" fmla="val 923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2323045" y="412273"/>
            <a:ext cx="3747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Potser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us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caldrà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 per a responder a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aquesta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final!</a:t>
            </a:r>
            <a:r>
              <a:rPr lang="it-IT" dirty="0"/>
              <a:t> </a:t>
            </a:r>
            <a:br>
              <a:rPr lang="it-IT" sz="2400" dirty="0"/>
            </a:b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469124" y="1247758"/>
            <a:ext cx="267903" cy="32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8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FLASHSPRING_PRESENTATION_REFERENCES" val="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JXs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Mle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JXsxO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yV7MTt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MlezE7Zz+y4YwQAAOoSAAAhAAAAdW5pdmVyc2FsL2ZsYXNoX3NraW5fc2V0dGluZ3MueG1srVdbT+M4FH5efkWUleaR0stMQRM6Alqk0bIDWhje3fS0terYle2U6b/fYztpnDZpAoUIqT6379x8ThKpFeXBBqSigl+HvXB0FgRRnEoJXL9AsmZEQzAlCn7OrsP73w8PYceJCCbkM2hN+UIZSk4LKApOU60FP48F12jnnAuZEBaO/r63f1HHSjZpCXSrrc6cxFDAfO1d3o5bqWQYg9vh+O6qTiEWyZrw7YNYiPMpiVcLKVI+M671zVOnttyuQTLKV40eMar0Tw1JyadJd9Kb9NqprCUoBcalq/FN7+ZboxYjU2C76IeDy8FNS50C6nhh9tQ2VFFt1Ya9YX84qFNbkwWUk3w3GXfH/Xp5jtbLVTnql1PQ8Ec3Ro7NvwX5LuNina7f0yNrKRYmoXs6Q/M06jBBZnj9UGF8ZZ5GBROQAWpsSMXoDMsg5My14oV56oTrcpn99IdEZO62FOzJFGFvepgOmTIYaZlC1MlPjqeW4u0x1XiZcr5PKWSeMMAnkioYzQlTmVhBLAT/gzfKZ56tjFBIvAqWJnDn/PUEy/RC/u7u1s4VH3lH8zyUsMmIhU2PWEj+wrQeSHrEQvLZVOuRs+2B+D7H6eT9cEuyYnrZz7wvpR/ZwAke84Tlp5xroB7MNVcedkbIZRIxg5HtqxeagKlb1LE051PnwKmIkw1dEI2L6V8jN90+a1irqLNHzzqtuq8iTTWDqnaLRSoV+oLs13LsFRyn4haHutEPMNe5dJlYFMVsC78X7PmsMdc5yC5v7hxoXCbXYULkCuSLEEyFQaaHFxBz7tbyoYYZ17hMQf7kc9FShwsNvn3rZ52wcJewrTjRmsTLBF2qi2CXUlfZ6gJGGWxVZXmaTEFOsCEo5A1Zpjm5JV0sGf7rVwpvMCsr1DCdpl6iOU7ort89QtYBQGS8zG+DOzhOkjJNGWwgHyoewQZcF1mk8O5UxWu6q9yTHqVVQ2YzqGiU0vgsMSoUXtEvUZ5mPqNFz2syVTay0kTJx7vnS2ni53PSdKs/Iu05a6WSZeRXpRCLVconSbV41kTqzGhxzoInG7jhNLEjCBkGLvexguWUmBDrLDGWmWsc0AsfzN7aGdtBVHDqVMygHfWqVCxnf8q+4AUdzSWAP2It8czbAf/AdiqInP3aiZSWQgXbaWOMuDftxFYmmY/47hl1PKorkF+XVWbreSmkjlOtRl+Y/v7jT8KKL5bu+UX448tCfzcsEtvozPGv4hxwkoB7m7OvAaHlWwGVWQ5i9OA67PfCINsk1+FFGKglnWvzq7Mz2XE2qyE4bme7co9ADE6DwHm+oSJVTTD9T4gE1209Qrf/SYF8BKXbFmVOpWosyTcPo/v+SBhphvh6OoRbRA1Al6cVxb6f2VnXMl0fxZjgd067bH0EAWB1L+Qbjo4jIFeng9zit1QDyvA0lI392vh95Ib0Lz8DYSzeeD3G4OI0DC0WCwb3KWMqxv1yBGl48Z6L4h3t0I86hyvjDJfKivLR/1BLAwQUAAIACADJXsxO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JXsxOkPf+y7cBAAB9BgAAHwAAAHVuaXZlcnNhbC9odG1sX3NraW5fc2V0dGluZ3MuanONlMFPwjAUxu/8FWReDdGBTrwBw4SEg4ncjIduPMZC19e0BUXD/+46BLvuTVkv65dfvtf3tn5fnW75BGnQfex+Ve/V/rm+rzSwmlFbuK7rvEUvrB5oni9hkRfAcwGBh+wssmJcw1k//CKUcyAq12T/YkBqxy9AApZnf0dUBKgJbUdo74T2QRX5PIEdp6ljQ86Yk60xKHopCgPC9ASqglVMcPVUPW6DHow7UP+gK5ZCzfQufBjHreSv42AcxZOhy6VYSCb2c8ywl7B0kynciuVP/b5dLr3eS1DlB9+0leW5NjMDhV94ejsNp2E7KRVoDT91h/EoHN2TMGcJcLehaPAwGP2B1oybA/XoXa5zc6KjMOpHA5eWLIPGlCbT+Dbu1zFRejWm2Sh+5Ax8mLZmJGd7UJdYodzKCz6gVJjZiTTRyC4S5ciWuciOXDy0i+TsYa1t279RJUYvQbU8/xU3drlMYxi1a4beNVsTt7Zoy5YLksGQl1t7VedULnBKpOoiBZJ55oXo6TjGzxq7fy0bZ2oDaoHIy/i0nwV0GSegZmKFVmDGsHRdlFrZ0JsbFeTZ04u79M/ZOXwDUEsDBBQAAgAIAMlezE6UE7MiaQAAAG4AAAAcAAAAdW5pdmVyc2FsL2xvY2FsX3NldHRpbmdzLnhtbA3MMQ6DMAxA0Z1TWN4p7daBwMZWltIDWMRFkRwbkYDg9mT7w9Nv+zMKHLylYOrw9XgisM7mgy4Of9NQvxFSJvUkpuxQDaHvqlZsJvlyzgUmWIUu3iaOJTKPFIscdhGo4VNe/8Aem666AVBLAwQUAAIACADKXsxOg+TIo4UKAADAGQAAFwAAAHVuaXZlcnNhbC91bml2ZXJzYWwucG5n7Vd5VFNXHr5WlOhgiZ7aTiQlWsaxo3VJnwZZI0obrK3WtpoiAbSRpCpBKGISEhIKVC2GpLRFCRBi63S0jRKBsklYCjVRCUnVssSEBCYaRJYQAi8sWeah0545PT0zZ+bf4Y/7e+fe+93lfPf7Le/Tt3eTlixesRgAsGRnVOQ7AMzPAeCZe6iFyMjuCnUz8pmX+g5pOyjTYAeQjhc94q0IAMpFf3AeWoD0FyVHRacCsOzEbJtnpOFYAGD27YyMeI8VN9xTfnbdYEZmnzPv23uXmNLwzzSxi7N3Mf/iMzC0obdFEvKC8IuDLaspy6h+1Kygvvrw+EIf6ea7UamVKqu9WRRWX4Q5QrrfqlhxFd4YPg+Az/6EQuzXXqsA2PblSi8AzixDLgv2ZqEBWPkG+hkAIhdtByDz5QgUAOjVvwWnr0Xxp9riV1AFeOUfqYKpC/Yrl7KRpZki0n9c+18dNAeeA8+B58Bz4DnwHHgOPAeeA8+B58Bz4P9nsOkN9K+/niz7RFc8f0ONKmz57JxzCv1v9ps4gXbDDr5zPJs/rd3Dt2fzPeNdfM9xqXvM6p7aoa5dbybk6QlJAQDEEp0D8qYgAtZONrnOP7RdDCq1cj1k01Cr1W3mc6dvkPmTCqY0UKhtclyUexzh0bHn2UmWRuzMRIGbvRbVNC33uF/iXVAysDXLQWbpUryMGmmfdj7ob5pRnMcFbn/ny/gQqqd0CXwpKzkUunZ9Hi5FyVgALiSUYCgv+hU51CgR3TVM5FYZzrGtAhdX+W7E5OoCl9h7HQDxhI0kBY8Hy5s8ihpc5f1TdTQNay2KTJ7O9waZz298oYFXmqF7dNTPUhQUgMux8r4oqTyeZD4JgCIJy7wi3KmeUWJaRCH0v2aPPg68hdHzHrQzDM+CTAc6p0u00lmb+nowqikv8Bb7d8bloX4EOkW1tGY+6A3z6psIQBFHSvKfbekIJqvzfzE+oHnfL3OrUE2fBFUc6M8NGlMHyxWK50Dv2qzR6aU5OKYGneMNuZvNrGM9tmaiXwRp/yAFT/KP7e8wbfECtbdDspP9ws0mWUJuAEqr7RB9C21Y0nJkogqq1rMPC690iiH3qfaNjdOt/as9h50DOR0VpNTDVZo7huvrHdXMB/lpmpHsYQAoD2MjJhtwGS72Wf50JUXrDCrDuce7TNghEWbN80rbvcJhgrLcQqGpKbRQW2NsEhdpmlphucHJnYhDE9264411iSW93fHwbQEjnFqVR6bV8x0mvUFOFU9VcWaSh2qmpngxZjtbx6K0801Fw9draAa6nniD4E+XPdRoMFnJePPH5S47ymwy7zZKMX7M3tpErsvoV4GNvpp6zJINd6bXNIZbbgYMCrxHZfzR5QhLVlRLypXKicS326lVDSnYLSKMaliR4AcFLCPTMtXUTlfKY5ToiF+htTDGZFovYyhe1Q/iTB64oi6+341J/d5X5faH9UUzJyk8q7uoetBYbGPdT5/oTg+hs249+qDat8IGDqyHaKHmyi2ln0T3fEWC20xFtm2G8IvXGhJ54cQyy82GNKWDwPBAIRAAZDYJnRS/miB07G8zFLNfCRJKlT94CFHKLuWr+ubCtkRRDe3H9jQVY8WgWqwqgWiWk/2CbVhlul7eRK1W3Ra9zzAX6OI9MCtjpAvDoQrhPvjwT4ZOCp2bQQmnldWEcRQ9RkUjiaZfalWIEHXUi4mhrW7vY8SaRNyXjnPF1W0j/aWuj/QiWdBHxyRTgnsnTQLvEd3Ls2Kp9LbMiFdtKslYxl3YBhcmK40+BSkhl+rUhUd4ODucOJ8eYn+zt/aqXq7t7ZYGcVVD2UM3j/rJ1Qr3VEqaJa2+CblPIbszKfHYTIWmQ9cX4+iBoCSrQnjI5Evv94moLZ5qhaRL3kcY43/HNHxlFlIknxMr4nkhDnUbGUeelZ6bmG978/ZknKokrGEJSC4gZyVzLhBLejp9CvahNZBQdrmbx+CfSsYWC/lanbHaFunaZE7Atu6mZ8EfWhyOyx2EODHbZR56BCdIzBV1vuQI1nGcUHeyeZNV5royUg9V9miuNYXRLQJfV0iOfkKjzucMqr07rupK7+JGJI/DKg7QNWH2sQ5VB6KsyqKlWXRq8qw7xgVdLj20xZD7MYm2sA111mZlbGtfo3fgr1VlFNwXiBtsE3Vq7iJzKE+yZkPclP9IOzzD/vEpPeW+1WuOvB6pdQWfE7cRK3xVArP+aoyqXj+TlDYFQQEnWKpdJC06J7BTR9wGQ7hMvXf30To84s3qOnpc43RtUYAszV/SIb4TM/8JJ6MFzOd7NGsLlXD1GmzSgj43+Zyl3HLmk3JNyTDDz+P/eqZQ2//p2XVxG4ItAQv6YPtScmpTWdaoMRwLjUivxqw5Y0nzkbXhJCkucwq+wfwiSTv6+R2/QaxkVUllRu+VDbjZtyjhWB7KEKUgsScf4xm4Erc9fTAaCcYyQfZEh0110S6ECNDbSvxdgci1K9CxF38xAfsu47wk3rRQc9Siay/vwWDICsoJtdPtX3VfuQ6S8xf2wWpjKLV2cQvi9PV5dc5rwaU9JiadbqS31msspatQTAh30I45d1HMfNDg2TQbo1K1vLrhJ6+RulmPO8N4Tigy211jVADKXhW+tV+FE2nOXMa81yoQ0mm4V2TRr90ILeMSaEp1oKdY3y09wu1XW617Z71b5grZc1dt8nBO4jQuQmtiOP5asJJPQmv0m4ekXqyEpw7zZmsD7u94fdcrppAbHISGo9W+JYc4OieXR2lHYrNIfVKa5z0+yXWTrh/wR6KMfGFf4TDeeC1414nj+3+okO57T73m59PsxDqiuxhOgbI+OMb11beZguwznJ9n9XDUM7KDV89HnEXB9aPph4etKnJ2skEbY1XINZOfNe2ojXUXIKTT1VzaoW4isAhCksKjqn1Ln1BwTDk/Oc76eCwm/skbXazMa7naUfE0tgjFTacDBZWRDuEEXLn4nMuQmzvFEZhZx51C3V51Ir20Y8XgyEbOr3zUwFaYdaKePzLcOmy15U2Q9cWOG87pdRFb/Un2xAejI1AdHdVyI1EqwSglBP+o1Gr5epzwO/fNoxIO5B8l83gpDXojwolW/fg0owqLeIlxeQ6SjTif995xnH9Z7WGiebcqMzz5tsl0y6enSBafjZgGvDk6k9EgF3zIfUCUIMIuK3yi7ozIPbKEeaBsrGzl5hoSmmcI2oE2ivcOmb93wbqvDnHDH/M4jyeNsxzcQIz9piH3h0NVob+bKGfNPFCbu1LB8+pTSaC7EZMjXUNltN9Ju66QRbH4GmNGahuS6Fi+ESwX6p+ZPZcJ6zTdsNvhS/5tDj9t2/012anCV7PHN3wTk+QNmgfLtgrxHuaT08aQYqlZ+utWoctzyI0loz1QElJ6rDcpOS/93K+Ln5c+vqdK3EUb6odKF7dsHPBWF58HYNw5SW+K9p+tX8SP0AMmxJ+ll7KQIuNFdhfLvgxkls1WUW3/Wgo5vtn84/lQ+bj23YitlIm/BVhXHI97BvwE602eO9HfBmq3Qqw/L7wkMqLjxxT3iXu8kWoQ8P3/xwoyanp8gA+01g852w+exSHrwM7XdkeWbT+Y9Q9QSwMEFAACAAgAyl7M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yV7MTpBJJiUoBQAA9hMAAB0AAAAAAAAAAQAAAAAAzBMAAHVuaXZlcnNhbC9jb21tb25fbWVzc2FnZXMubG5nUEsBAgAAFAACAAgAyV7MTmayotWlAAAAgwEAAC4AAAAAAAAAAQAAAAAALxkAAHVuaXZlcnNhbC9wbGF5YmFja19hbmRfbmF2aWdhdGlvbl9zZXR0aW5ncy54bWxQSwECAAAUAAIACADJXsxOO/6P5PsAAAABBQAAIAAAAAAAAAABAAAAAAAgGgAAdW5pdmVyc2FsL2tleWJvYXJkX3Nob3J0Y3V0cy54bWxQSwECAAAUAAIACADJXsxO0L0vtE4EAACHFQAAJwAAAAAAAAABAAAAAABZGwAAdW5pdmVyc2FsL2ZsYXNoX3B1Ymxpc2hpbmdfc2V0dGluZ3MueG1sUEsBAgAAFAACAAgAyV7MTtnP7LhjBAAA6hIAACEAAAAAAAAAAQAAAAAA7B8AAHVuaXZlcnNhbC9mbGFzaF9za2luX3NldHRpbmdzLnhtbFBLAQIAABQAAgAIAMlezE7mRcYRSAQAABEVAAAmAAAAAAAAAAEAAAAAAI4kAAB1bml2ZXJzYWwvaHRtbF9wdWJsaXNoaW5nX3NldHRpbmdzLnhtbFBLAQIAABQAAgAIAMlezE6Q9/7LtwEAAH0GAAAfAAAAAAAAAAEAAAAAABopAAB1bml2ZXJzYWwvaHRtbF9za2luX3NldHRpbmdzLmpzUEsBAgAAFAACAAgAyV7MTpQTsyJpAAAAbgAAABwAAAAAAAAAAQAAAAAADisAAHVuaXZlcnNhbC9sb2NhbF9zZXR0aW5ncy54bWxQSwECAAAUAAIACADKXsxOg+TIo4UKAADAGQAAFwAAAAAAAAAAAAAAAACxKwAAdW5pdmVyc2FsL3VuaXZlcnNhbC5wbmdQSwECAAAUAAIACADKXsxO5WXGsUsAAABqAAAAGwAAAAAAAAABAAAAAABrNgAAdW5pdmVyc2FsL3VuaXZlcnNhbC5wbmcueG1sUEsFBgAAAAATABMApAUAAO82AAAAAA=="/>
  <p:tag name="ISPRING_UUID" val="{763454ED-CFEB-4422-A229-A527652BFFCD}"/>
  <p:tag name="ISPRING_SCORM_RATE_QUIZZES" val="1"/>
  <p:tag name="ISPRING_SCORM_PASSING_SCORE" val="80.000000"/>
  <p:tag name="ISPRING_OUTPUT_FOLDER" val="[[&quot;\uFFFDd\u0013*{0FCB5101-AEB5-4723-8DCE-7D5C9063266D}&quot;,&quot;C:\\Users\\Carles Serrat\\Desktop\\EngiMath-UPC\\Execution\\LLIÇONS_DEF\\LLIÇÓ 15 - NEW&quot;],[&quot;다\uFFFD{50CDBE22-C278-4471-A834-0F47937607E8}&quot;,&quot;C:\\Users\\Usuario\\OneDrive\\Escritorio\\Engi-Math-Chara\\CatalaAmbserrells\\LLIÇÓ 15-20210717T155810Z-001\\Lliçó_15_Q1_CT&quot;],[&quot;*\uFFFD\uFFFD\uFFFD{BB4CDCA5-F38E-475C-8C53-186BBAA01A72}&quot;,&quot;C:\\Users\\filom\\Documents\\ENGIMATH\\LESSONS\\MATRICES\\LESSON 15&quot;],[&quot;\uFFFD\u0006\uFFFD{89960893-7238-4BF1-AF2C-E0D0CDA1F331}&quot;,&quot;E:\\Ano Letivo 2019_2020\\Lesson 1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Carles Serrat\Desktop\EngiMath-UPC\Execution\LLIÇONS_DEF\LLIÇÓ 15 - NEW\Lliçó_15_N1_CT"/>
  <p:tag name="ISPRING_PRESENTATION_PATH" val="C:\Users\Carles Serrat\Desktop\EngiMath-UPC\Execution\LLIÇONS_DEF\LLIÇÓ 15 - NEW\Lliçó_15_N1_CT.pptx"/>
  <p:tag name="ISPRING_SCREEN_RECS_UPDATED" val="C:\Users\Carles Serrat\Desktop\EngiMath-UPC\Execution\LLIÇONS_DEF\LLIÇÓ 15 - NEW\Lliçó_15_N1_CT"/>
  <p:tag name="ISPRING_ULTRA_SCORM_COURCE_TITLE" val="Lliçó_15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liçó_15_N1_C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F0F87A-6B1D-4F6E-A9E8-C565A57FFC64}: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u5WYRyQND10N5yadKO_1Q&quot;,&quot;gi&quot;:&quot;u3i9MVQ1-1my7wlZwjVLsA&quot;,&quot;ti&quot;:&quot;characters&quot;,&quot;vs&quot;:{&quot;f&quot;:[831,708],&quot;i&quot;:{&quot;d&quot;:&quot;Gu5WYRyQND10N5yadKO_1Q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F0F87A-6B1D-4F6E-A9E8-C565A57FFC64}:29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3.quiz"/>
  <p:tag name="ISPRING_QUIZ_FULL_PATH" val="C:\Users\Carles Serrat\Desktop\EngiMath-UPC\Execution\LLIÇONS_DEF\LLIÇÓ 15 - NEW\Lliçó_15_N1_CT\quiz\quiz13.quiz"/>
  <p:tag name="ISPRING_QUIZ_RELATIVE_PATH" val="Lliçó_15_N1_CT\quiz\quiz13.qui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5C7531-08AF-4235-BBFA-840D06569D37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HvDBTdZiuFnRKfor1eovw&quot;,&quot;gi&quot;:&quot;u3i9MVQ1-1my7wlZwjVLsA&quot;,&quot;ti&quot;:&quot;characters&quot;,&quot;vs&quot;:{&quot;f&quot;:[831,708],&quot;i&quot;:{&quot;d&quot;:&quot;WHvDBTdZiuFnRKfor1eov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  <p:tag name="GENSWF_SLIDE_UID" val="{FB312B52-651C-4723-B73D-CF079EE3A02C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BRANCHING_PROPERTIES" val="&lt;BranchingProperties&gt;&lt;nextAction&gt;&lt;action&gt;2&lt;/action&gt;&lt;slide&gt;278&lt;/slide&gt;&lt;/nextAction&gt;&lt;prevAction&gt;&lt;action&gt;2&lt;/action&gt;&lt;slide&gt;275&lt;/slide&gt;&lt;/prevAction&gt;&lt;lock&gt;0&lt;/lock&gt;&lt;/BranchingProperties&gt;&#10;"/>
  <p:tag name="GENSWF_SLIDE_UID" val="{038974C4-BBED-4042-A10C-FA097EDE8F30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685D6C-12A4-4E7D-94BA-5A680E28F003}:29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BRANCHING_PROPERTIES" val="&lt;BranchingProperties&gt;&lt;nextAction&gt;&lt;action&gt;2&lt;/action&gt;&lt;slide&gt;278&lt;/slide&gt;&lt;/nextAction&gt;&lt;prevAction&gt;&lt;action&gt;2&lt;/action&gt;&lt;slide&gt;275&lt;/slide&gt;&lt;/prevAction&gt;&lt;lock&gt;0&lt;/lock&gt;&lt;/BranchingProperties&gt;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A1A886-56A0-4ACD-BB80-886F32A88E54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GENSWF_SLIDE_UID" val="{1011E65F-2DE2-44F4-87E2-3D04C7C72D2C}:305"/>
  <p:tag name="ISPRING_QUIZ_FULL_PATH" val="C:\Users\Carles Serrat\Desktop\EngiMath-UPC\Execution\LLIÇONS_DEF\LLIÇÓ 15 - NEW\Lliçó_15_N1_CT\quiz\quiz4.quiz"/>
  <p:tag name="ISPRING_QUIZ_RELATIVE_PATH" val="Lliçó_15_N1_CT\quiz\quiz4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5064B8-6D28-4963-96EF-B68C6C02F7AD}:3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5E19F-22F8-47DE-9051-B81305978DB8}:3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495BC1-411C-4178-A37E-728723CD886A}:30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A01EF1-447A-4F4E-BE2E-37F7D6F04F61}"/>
</file>

<file path=customXml/itemProps2.xml><?xml version="1.0" encoding="utf-8"?>
<ds:datastoreItem xmlns:ds="http://schemas.openxmlformats.org/officeDocument/2006/customXml" ds:itemID="{2080B006-55A8-4C48-A7F1-C24975343458}"/>
</file>

<file path=customXml/itemProps3.xml><?xml version="1.0" encoding="utf-8"?>
<ds:datastoreItem xmlns:ds="http://schemas.openxmlformats.org/officeDocument/2006/customXml" ds:itemID="{AEB40EBA-99CC-4C31-B08F-7633FEC44B6A}"/>
</file>

<file path=docProps/app.xml><?xml version="1.0" encoding="utf-8"?>
<Properties xmlns="http://schemas.openxmlformats.org/officeDocument/2006/extended-properties" xmlns:vt="http://schemas.openxmlformats.org/officeDocument/2006/docPropsVTypes">
  <TotalTime>8638</TotalTime>
  <Words>916</Words>
  <Application>Microsoft Office PowerPoint</Application>
  <PresentationFormat>Pantalla panoràmica</PresentationFormat>
  <Paragraphs>190</Paragraphs>
  <Slides>11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Lliçó_15_N1_CT</dc:title>
  <dc:creator>aplopes@iscap.ipp.pt</dc:creator>
  <cp:lastModifiedBy>Administrator</cp:lastModifiedBy>
  <cp:revision>469</cp:revision>
  <dcterms:created xsi:type="dcterms:W3CDTF">2019-03-25T06:42:45Z</dcterms:created>
  <dcterms:modified xsi:type="dcterms:W3CDTF">2021-08-09T16:30:15Z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