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ppt/tags/tag1.xml" ContentType="application/vnd.openxmlformats-officedocument.presentationml.tags+xml"/>
  <Override PartName="/ppt/tags/tag9.xml" ContentType="application/vnd.openxmlformats-officedocument.presentationml.tags+xml"/>
  <Override PartName="/ppt/tags/tag7.xml" ContentType="application/vnd.openxmlformats-officedocument.presentationml.tags+xml"/>
  <Override PartName="/ppt/tags/tag2.xml" ContentType="application/vnd.openxmlformats-officedocument.presentationml.tags+xml"/>
  <Override PartName="/ppt/tags/tag8.xml" ContentType="application/vnd.openxmlformats-officedocument.presentationml.tags+xml"/>
  <Override PartName="/ppt/tags/tag3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4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95" r:id="rId2"/>
    <p:sldId id="296" r:id="rId3"/>
    <p:sldId id="297" r:id="rId4"/>
    <p:sldId id="298" r:id="rId5"/>
    <p:sldId id="308" r:id="rId6"/>
    <p:sldId id="300" r:id="rId7"/>
    <p:sldId id="301" r:id="rId8"/>
    <p:sldId id="302" r:id="rId9"/>
    <p:sldId id="307" r:id="rId10"/>
    <p:sldId id="309" r:id="rId11"/>
    <p:sldId id="283" r:id="rId12"/>
  </p:sldIdLst>
  <p:sldSz cx="12192000" cy="6858000"/>
  <p:notesSz cx="6858000" cy="9144000"/>
  <p:custDataLst>
    <p:tags r:id="rId14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6FF"/>
    <a:srgbClr val="F25E4F"/>
    <a:srgbClr val="0C2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8"/>
      </p:cViewPr>
      <p:guideLst>
        <p:guide orient="horz" pos="2137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63542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BDBD3-B502-479F-AE9E-6BC9D244DDCC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376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87680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4950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9382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65578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86562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74380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0887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3102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BDBD3-B502-479F-AE9E-6BC9D244DDCC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36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notesSlide" Target="../notesSlides/notesSlide1.xml"/><Relationship Id="rId7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3.xml"/><Relationship Id="rId5" Type="http://schemas.openxmlformats.org/officeDocument/2006/relationships/image" Target="../media/image2.png"/><Relationship Id="rId10" Type="http://schemas.openxmlformats.org/officeDocument/2006/relationships/image" Target="../media/image3.png"/><Relationship Id="rId4" Type="http://schemas.openxmlformats.org/officeDocument/2006/relationships/image" Target="../media/image1.jpeg"/><Relationship Id="rId9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notesSlide" Target="../notesSlides/notesSlide10.xml"/><Relationship Id="rId7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slide" Target="slide3.xml"/><Relationship Id="rId11" Type="http://schemas.openxmlformats.org/officeDocument/2006/relationships/image" Target="../media/image21.png"/><Relationship Id="rId5" Type="http://schemas.openxmlformats.org/officeDocument/2006/relationships/image" Target="../media/image2.png"/><Relationship Id="rId10" Type="http://schemas.openxmlformats.org/officeDocument/2006/relationships/image" Target="../media/image34.png"/><Relationship Id="rId4" Type="http://schemas.openxmlformats.org/officeDocument/2006/relationships/image" Target="../media/image1.jpeg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slide" Target="slide11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12" Type="http://schemas.openxmlformats.org/officeDocument/2006/relationships/slide" Target="slide7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.png"/><Relationship Id="rId11" Type="http://schemas.openxmlformats.org/officeDocument/2006/relationships/slide" Target="slide6.xml"/><Relationship Id="rId5" Type="http://schemas.openxmlformats.org/officeDocument/2006/relationships/image" Target="../media/image1.jpeg"/><Relationship Id="rId10" Type="http://schemas.openxmlformats.org/officeDocument/2006/relationships/slide" Target="slide3.xml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7.xm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12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slide" Target="slide3.xml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openxmlformats.org/officeDocument/2006/relationships/image" Target="../media/image1.jpeg"/><Relationship Id="rId9" Type="http://schemas.openxmlformats.org/officeDocument/2006/relationships/image" Target="../media/image5.png"/><Relationship Id="rId1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.jpeg"/><Relationship Id="rId12" Type="http://schemas.openxmlformats.org/officeDocument/2006/relationships/image" Target="../media/image19.png"/><Relationship Id="rId17" Type="http://schemas.openxmlformats.org/officeDocument/2006/relationships/slide" Target="slide11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7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slide" Target="slide3.xml"/><Relationship Id="rId15" Type="http://schemas.openxmlformats.org/officeDocument/2006/relationships/slide" Target="slide6.xml"/><Relationship Id="rId10" Type="http://schemas.openxmlformats.org/officeDocument/2006/relationships/image" Target="../media/image17.png"/><Relationship Id="rId4" Type="http://schemas.openxmlformats.org/officeDocument/2006/relationships/slide" Target="slide3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4.png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27.png"/><Relationship Id="rId12" Type="http://schemas.openxmlformats.org/officeDocument/2006/relationships/image" Target="../media/image31.png"/><Relationship Id="rId17" Type="http://schemas.openxmlformats.org/officeDocument/2006/relationships/image" Target="../media/image18.png"/><Relationship Id="rId25" Type="http://schemas.openxmlformats.org/officeDocument/2006/relationships/slide" Target="slide1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png"/><Relationship Id="rId20" Type="http://schemas.openxmlformats.org/officeDocument/2006/relationships/image" Target="../media/image35.png"/><Relationship Id="rId1" Type="http://schemas.openxmlformats.org/officeDocument/2006/relationships/tags" Target="../tags/tag5.xml"/><Relationship Id="rId6" Type="http://schemas.openxmlformats.org/officeDocument/2006/relationships/slide" Target="slide7.xml"/><Relationship Id="rId11" Type="http://schemas.openxmlformats.org/officeDocument/2006/relationships/image" Target="../media/image15.png"/><Relationship Id="rId24" Type="http://schemas.openxmlformats.org/officeDocument/2006/relationships/slide" Target="slide6.xml"/><Relationship Id="rId5" Type="http://schemas.openxmlformats.org/officeDocument/2006/relationships/image" Target="../media/image2.png"/><Relationship Id="rId15" Type="http://schemas.openxmlformats.org/officeDocument/2006/relationships/image" Target="../media/image210.png"/><Relationship Id="rId23" Type="http://schemas.openxmlformats.org/officeDocument/2006/relationships/slide" Target="slide3.xml"/><Relationship Id="rId10" Type="http://schemas.openxmlformats.org/officeDocument/2006/relationships/image" Target="../media/image14.png"/><Relationship Id="rId19" Type="http://schemas.openxmlformats.org/officeDocument/2006/relationships/image" Target="../media/image25.png"/><Relationship Id="rId4" Type="http://schemas.openxmlformats.org/officeDocument/2006/relationships/image" Target="../media/image1.jpeg"/><Relationship Id="rId14" Type="http://schemas.openxmlformats.org/officeDocument/2006/relationships/image" Target="../media/image200.png"/><Relationship Id="rId22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notesSlide" Target="../notesSlides/notesSlide5.xml"/><Relationship Id="rId7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slide" Target="slide3.xml"/><Relationship Id="rId11" Type="http://schemas.openxmlformats.org/officeDocument/2006/relationships/image" Target="../media/image21.png"/><Relationship Id="rId5" Type="http://schemas.openxmlformats.org/officeDocument/2006/relationships/image" Target="../media/image2.png"/><Relationship Id="rId10" Type="http://schemas.openxmlformats.org/officeDocument/2006/relationships/image" Target="../media/image20.png"/><Relationship Id="rId4" Type="http://schemas.openxmlformats.org/officeDocument/2006/relationships/image" Target="../media/image1.jpeg"/><Relationship Id="rId9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0.png"/><Relationship Id="rId18" Type="http://schemas.openxmlformats.org/officeDocument/2006/relationships/image" Target="../media/image370.png"/><Relationship Id="rId3" Type="http://schemas.openxmlformats.org/officeDocument/2006/relationships/notesSlide" Target="../notesSlides/notesSlide6.xml"/><Relationship Id="rId21" Type="http://schemas.openxmlformats.org/officeDocument/2006/relationships/slide" Target="slide3.xml"/><Relationship Id="rId12" Type="http://schemas.openxmlformats.org/officeDocument/2006/relationships/image" Target="../media/image310.png"/><Relationship Id="rId17" Type="http://schemas.openxmlformats.org/officeDocument/2006/relationships/image" Target="../media/image36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0.png"/><Relationship Id="rId20" Type="http://schemas.openxmlformats.org/officeDocument/2006/relationships/image" Target="../media/image39.png"/><Relationship Id="rId1" Type="http://schemas.openxmlformats.org/officeDocument/2006/relationships/tags" Target="../tags/tag7.xml"/><Relationship Id="rId6" Type="http://schemas.openxmlformats.org/officeDocument/2006/relationships/slide" Target="slide11.xml"/><Relationship Id="rId11" Type="http://schemas.openxmlformats.org/officeDocument/2006/relationships/image" Target="../media/image23.png"/><Relationship Id="rId5" Type="http://schemas.openxmlformats.org/officeDocument/2006/relationships/image" Target="../media/image2.png"/><Relationship Id="rId15" Type="http://schemas.openxmlformats.org/officeDocument/2006/relationships/image" Target="../media/image26.png"/><Relationship Id="rId23" Type="http://schemas.openxmlformats.org/officeDocument/2006/relationships/slide" Target="slide7.xml"/><Relationship Id="rId10" Type="http://schemas.openxmlformats.org/officeDocument/2006/relationships/image" Target="../media/image22.png"/><Relationship Id="rId19" Type="http://schemas.openxmlformats.org/officeDocument/2006/relationships/image" Target="../media/image38.png"/><Relationship Id="rId4" Type="http://schemas.openxmlformats.org/officeDocument/2006/relationships/image" Target="../media/image1.jpeg"/><Relationship Id="rId14" Type="http://schemas.openxmlformats.org/officeDocument/2006/relationships/image" Target="../media/image330.png"/><Relationship Id="rId22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18" Type="http://schemas.openxmlformats.org/officeDocument/2006/relationships/slide" Target="slide3.xml"/><Relationship Id="rId3" Type="http://schemas.openxmlformats.org/officeDocument/2006/relationships/notesSlide" Target="../notesSlides/notesSlide7.xml"/><Relationship Id="rId21" Type="http://schemas.openxmlformats.org/officeDocument/2006/relationships/slide" Target="slide11.xml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7.png"/><Relationship Id="rId20" Type="http://schemas.openxmlformats.org/officeDocument/2006/relationships/slide" Target="slide7.xml"/><Relationship Id="rId1" Type="http://schemas.openxmlformats.org/officeDocument/2006/relationships/tags" Target="../tags/tag8.xml"/><Relationship Id="rId11" Type="http://schemas.openxmlformats.org/officeDocument/2006/relationships/image" Target="../media/image42.png"/><Relationship Id="rId5" Type="http://schemas.openxmlformats.org/officeDocument/2006/relationships/image" Target="../media/image2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slide" Target="slide6.xml"/><Relationship Id="rId4" Type="http://schemas.openxmlformats.org/officeDocument/2006/relationships/image" Target="../media/image1.jpeg"/><Relationship Id="rId9" Type="http://schemas.openxmlformats.org/officeDocument/2006/relationships/image" Target="../media/image400.png"/><Relationship Id="rId1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.png"/><Relationship Id="rId18" Type="http://schemas.openxmlformats.org/officeDocument/2006/relationships/slide" Target="slide3.xml"/><Relationship Id="rId3" Type="http://schemas.openxmlformats.org/officeDocument/2006/relationships/notesSlide" Target="../notesSlides/notesSlide8.xml"/><Relationship Id="rId21" Type="http://schemas.openxmlformats.org/officeDocument/2006/relationships/slide" Target="slide11.xml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6.png"/><Relationship Id="rId20" Type="http://schemas.openxmlformats.org/officeDocument/2006/relationships/slide" Target="slide7.xml"/><Relationship Id="rId1" Type="http://schemas.openxmlformats.org/officeDocument/2006/relationships/tags" Target="../tags/tag9.xml"/><Relationship Id="rId11" Type="http://schemas.openxmlformats.org/officeDocument/2006/relationships/image" Target="../media/image51.png"/><Relationship Id="rId5" Type="http://schemas.openxmlformats.org/officeDocument/2006/relationships/image" Target="../media/image2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19" Type="http://schemas.openxmlformats.org/officeDocument/2006/relationships/slide" Target="slide6.xml"/><Relationship Id="rId4" Type="http://schemas.openxmlformats.org/officeDocument/2006/relationships/image" Target="../media/image1.jpe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slide" Target="slide11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12" Type="http://schemas.openxmlformats.org/officeDocument/2006/relationships/slide" Target="slide7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11" Type="http://schemas.openxmlformats.org/officeDocument/2006/relationships/slide" Target="slide6.xml"/><Relationship Id="rId5" Type="http://schemas.openxmlformats.org/officeDocument/2006/relationships/image" Target="../media/image1.jpeg"/><Relationship Id="rId10" Type="http://schemas.openxmlformats.org/officeDocument/2006/relationships/slide" Target="slide3.xml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1908000" y="25383"/>
            <a:ext cx="1033129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5E4F"/>
                </a:solidFill>
              </a:rPr>
              <a:t>¡</a:t>
            </a:r>
            <a:r>
              <a:rPr lang="en-GB" sz="2000" b="1" dirty="0" err="1">
                <a:solidFill>
                  <a:srgbClr val="F25E4F"/>
                </a:solidFill>
              </a:rPr>
              <a:t>Recuerde</a:t>
            </a:r>
            <a:r>
              <a:rPr lang="en-GB" sz="2000" b="1" dirty="0">
                <a:solidFill>
                  <a:srgbClr val="F25E4F"/>
                </a:solidFill>
              </a:rPr>
              <a:t>!</a:t>
            </a:r>
            <a:r>
              <a:rPr lang="en-GB" dirty="0"/>
              <a:t> </a:t>
            </a:r>
          </a:p>
          <a:p>
            <a:r>
              <a:rPr lang="en-GB" dirty="0" err="1">
                <a:solidFill>
                  <a:srgbClr val="0C2B8E"/>
                </a:solidFill>
              </a:rPr>
              <a:t>Puede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ca-ES" b="1" dirty="0" err="1">
                <a:solidFill>
                  <a:srgbClr val="0C2B8E"/>
                </a:solidFill>
              </a:rPr>
              <a:t>recorrer</a:t>
            </a:r>
            <a:r>
              <a:rPr lang="ca-ES" b="1" dirty="0">
                <a:solidFill>
                  <a:srgbClr val="0C2B8E"/>
                </a:solidFill>
              </a:rPr>
              <a:t> </a:t>
            </a:r>
            <a:r>
              <a:rPr lang="ca-ES" b="1" dirty="0" err="1">
                <a:solidFill>
                  <a:srgbClr val="0C2B8E"/>
                </a:solidFill>
              </a:rPr>
              <a:t>todas</a:t>
            </a:r>
            <a:r>
              <a:rPr lang="ca-ES" b="1" dirty="0">
                <a:solidFill>
                  <a:srgbClr val="0C2B8E"/>
                </a:solidFill>
              </a:rPr>
              <a:t> las secciones </a:t>
            </a:r>
            <a:r>
              <a:rPr lang="en-GB" dirty="0">
                <a:solidFill>
                  <a:srgbClr val="0C2B8E"/>
                </a:solidFill>
              </a:rPr>
              <a:t>(</a:t>
            </a:r>
            <a:r>
              <a:rPr lang="en-GB" i="1" dirty="0">
                <a:solidFill>
                  <a:srgbClr val="0C2B8E"/>
                </a:solidFill>
              </a:rPr>
              <a:t>intro</a:t>
            </a:r>
            <a:r>
              <a:rPr lang="en-GB" dirty="0">
                <a:solidFill>
                  <a:srgbClr val="0C2B8E"/>
                </a:solidFill>
              </a:rPr>
              <a:t> o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 con el </a:t>
            </a:r>
            <a:r>
              <a:rPr lang="en-GB" i="1" dirty="0">
                <a:solidFill>
                  <a:srgbClr val="0C2B8E"/>
                </a:solidFill>
              </a:rPr>
              <a:t>mouse</a:t>
            </a:r>
            <a:r>
              <a:rPr lang="en-GB" dirty="0">
                <a:solidFill>
                  <a:srgbClr val="0C2B8E"/>
                </a:solidFill>
              </a:rPr>
              <a:t>) o </a:t>
            </a:r>
            <a:r>
              <a:rPr lang="en-GB" b="1" dirty="0" err="1">
                <a:solidFill>
                  <a:srgbClr val="0C2B8E"/>
                </a:solidFill>
              </a:rPr>
              <a:t>elegir</a:t>
            </a:r>
            <a:r>
              <a:rPr lang="en-GB" b="1" dirty="0">
                <a:solidFill>
                  <a:srgbClr val="0C2B8E"/>
                </a:solidFill>
              </a:rPr>
              <a:t> la </a:t>
            </a:r>
            <a:r>
              <a:rPr lang="en-GB" b="1" dirty="0" err="1">
                <a:solidFill>
                  <a:srgbClr val="0C2B8E"/>
                </a:solidFill>
              </a:rPr>
              <a:t>sección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>
                <a:solidFill>
                  <a:srgbClr val="0C2B8E"/>
                </a:solidFill>
              </a:rPr>
              <a:t> que le </a:t>
            </a:r>
            <a:r>
              <a:rPr lang="en-GB" dirty="0" err="1">
                <a:solidFill>
                  <a:srgbClr val="0C2B8E"/>
                </a:solidFill>
              </a:rPr>
              <a:t>interese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haciendo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sobre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ella</a:t>
            </a:r>
            <a:r>
              <a:rPr lang="en-GB" dirty="0">
                <a:solidFill>
                  <a:srgbClr val="0C2B8E"/>
                </a:solidFill>
              </a:rPr>
              <a:t>. </a:t>
            </a:r>
            <a:r>
              <a:rPr lang="en-GB" dirty="0" err="1">
                <a:solidFill>
                  <a:srgbClr val="0C2B8E"/>
                </a:solidFill>
              </a:rPr>
              <a:t>Escoja</a:t>
            </a:r>
            <a:r>
              <a:rPr lang="en-GB" dirty="0">
                <a:solidFill>
                  <a:srgbClr val="0C2B8E"/>
                </a:solidFill>
              </a:rPr>
              <a:t> “</a:t>
            </a:r>
            <a:r>
              <a:rPr lang="en-GB" b="1" dirty="0">
                <a:solidFill>
                  <a:srgbClr val="0C2B8E"/>
                </a:solidFill>
              </a:rPr>
              <a:t>¡</a:t>
            </a:r>
            <a:r>
              <a:rPr lang="en-GB" b="1" dirty="0" err="1">
                <a:solidFill>
                  <a:srgbClr val="0C2B8E"/>
                </a:solidFill>
              </a:rPr>
              <a:t>Inténtelo</a:t>
            </a:r>
            <a:r>
              <a:rPr lang="en-GB" b="1" dirty="0">
                <a:solidFill>
                  <a:srgbClr val="0C2B8E"/>
                </a:solidFill>
              </a:rPr>
              <a:t>!</a:t>
            </a:r>
            <a:r>
              <a:rPr lang="en-GB" dirty="0">
                <a:solidFill>
                  <a:srgbClr val="0C2B8E"/>
                </a:solidFill>
              </a:rPr>
              <a:t>” solo 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después</a:t>
            </a:r>
            <a:r>
              <a:rPr lang="en-GB" u="sng" dirty="0">
                <a:solidFill>
                  <a:srgbClr val="0C2B8E"/>
                </a:solidFill>
              </a:rPr>
              <a:t> de pasar por </a:t>
            </a:r>
            <a:r>
              <a:rPr lang="en-GB" u="sng" dirty="0" err="1">
                <a:solidFill>
                  <a:srgbClr val="0C2B8E"/>
                </a:solidFill>
              </a:rPr>
              <a:t>todos</a:t>
            </a:r>
            <a:r>
              <a:rPr lang="en-GB" u="sng" dirty="0">
                <a:solidFill>
                  <a:srgbClr val="0C2B8E"/>
                </a:solidFill>
              </a:rPr>
              <a:t> los </a:t>
            </a:r>
            <a:r>
              <a:rPr lang="en-GB" u="sng" dirty="0" err="1">
                <a:solidFill>
                  <a:srgbClr val="0C2B8E"/>
                </a:solidFill>
              </a:rPr>
              <a:t>contenidos</a:t>
            </a:r>
            <a:r>
              <a:rPr lang="en-GB" u="sng" dirty="0">
                <a:solidFill>
                  <a:srgbClr val="0C2B8E"/>
                </a:solidFill>
              </a:rPr>
              <a:t> de la </a:t>
            </a:r>
            <a:r>
              <a:rPr lang="en-GB" u="sng" dirty="0" err="1">
                <a:solidFill>
                  <a:srgbClr val="0C2B8E"/>
                </a:solidFill>
              </a:rPr>
              <a:t>lección</a:t>
            </a:r>
            <a:r>
              <a:rPr lang="en-GB" u="sng" dirty="0">
                <a:solidFill>
                  <a:srgbClr val="0C2B8E"/>
                </a:solidFill>
              </a:rPr>
              <a:t>.</a:t>
            </a:r>
            <a:endParaRPr lang="en-GB" dirty="0">
              <a:solidFill>
                <a:srgbClr val="0C2B8E"/>
              </a:solidFill>
            </a:endParaRPr>
          </a:p>
          <a:p>
            <a:endParaRPr lang="en-GB" dirty="0">
              <a:solidFill>
                <a:srgbClr val="0C2B8E"/>
              </a:solidFill>
            </a:endParaRPr>
          </a:p>
          <a:p>
            <a:br>
              <a:rPr lang="es-ES" dirty="0"/>
            </a:br>
            <a:endParaRPr lang="en-GB" dirty="0">
              <a:solidFill>
                <a:srgbClr val="0C2B8E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3600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15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Índice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000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: Cantos Arredondados 13">
            <a:hlinkClick r:id="" action="ppaction://noaction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-5809" y="5303228"/>
            <a:ext cx="1784068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-12739" y="964911"/>
            <a:ext cx="1797931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Noción</a:t>
            </a:r>
            <a:r>
              <a:rPr lang="en-GB" b="1" dirty="0">
                <a:solidFill>
                  <a:schemeClr val="tx1"/>
                </a:solidFill>
              </a:rPr>
              <a:t> de   </a:t>
            </a:r>
            <a:r>
              <a:rPr lang="en-GB" b="1" dirty="0" err="1">
                <a:solidFill>
                  <a:schemeClr val="tx1"/>
                </a:solidFill>
              </a:rPr>
              <a:t>Determinante</a:t>
            </a:r>
            <a:r>
              <a:rPr lang="en-GB" b="1" dirty="0">
                <a:solidFill>
                  <a:schemeClr val="tx1"/>
                </a:solidFill>
              </a:rPr>
              <a:t> de una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0" y="2059090"/>
            <a:ext cx="177826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Determinante</a:t>
            </a:r>
            <a:r>
              <a:rPr lang="en-GB" b="1" dirty="0">
                <a:solidFill>
                  <a:schemeClr val="tx1"/>
                </a:solidFill>
              </a:rPr>
              <a:t> de una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 1x1 </a:t>
            </a:r>
          </a:p>
        </p:txBody>
      </p:sp>
      <p:sp>
        <p:nvSpPr>
          <p:cNvPr id="10" name="Retângulo: Cantos Arredondados 9">
            <a:hlinkClick r:id="rId8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-27547" y="4234457"/>
            <a:ext cx="1812739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720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b="1" dirty="0" err="1">
                <a:solidFill>
                  <a:schemeClr val="tx1"/>
                </a:solidFill>
              </a:rPr>
              <a:t>Determinante</a:t>
            </a:r>
            <a:r>
              <a:rPr lang="en-GB" b="1" dirty="0">
                <a:solidFill>
                  <a:schemeClr val="tx1"/>
                </a:solidFill>
              </a:rPr>
              <a:t> de una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3x3 </a:t>
            </a:r>
          </a:p>
        </p:txBody>
      </p:sp>
      <p:sp>
        <p:nvSpPr>
          <p:cNvPr id="16" name="Retângulo: Cantos Arredondados 8">
            <a:hlinkClick r:id="rId9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-28671" y="3153270"/>
            <a:ext cx="1812739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72000" bIns="720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Determinante</a:t>
            </a:r>
            <a:r>
              <a:rPr lang="en-GB" b="1" dirty="0">
                <a:solidFill>
                  <a:schemeClr val="tx1"/>
                </a:solidFill>
              </a:rPr>
              <a:t> de una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2x2 </a:t>
            </a:r>
          </a:p>
        </p:txBody>
      </p:sp>
      <p:pic>
        <p:nvPicPr>
          <p:cNvPr id="19" name="Imagem 11">
            <a:extLst>
              <a:ext uri="{FF2B5EF4-FFF2-40B4-BE49-F238E27FC236}">
                <a16:creationId xmlns:a16="http://schemas.microsoft.com/office/drawing/2014/main" id="{91F7DFDE-9E98-46C1-9F25-ABE12A8A675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20" name="CaixaDeTexto 17">
            <a:extLst>
              <a:ext uri="{FF2B5EF4-FFF2-40B4-BE49-F238E27FC236}">
                <a16:creationId xmlns:a16="http://schemas.microsoft.com/office/drawing/2014/main" id="{C3CE5AA9-0BE8-4554-8367-785278AA30E5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138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7EA3C8B9-C407-454E-A845-3345BA4AC2FE}"/>
              </a:ext>
            </a:extLst>
          </p:cNvPr>
          <p:cNvSpPr/>
          <p:nvPr/>
        </p:nvSpPr>
        <p:spPr>
          <a:xfrm>
            <a:off x="-12739" y="964911"/>
            <a:ext cx="1797931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Noción</a:t>
            </a:r>
            <a:r>
              <a:rPr lang="en-GB" b="1" dirty="0">
                <a:solidFill>
                  <a:schemeClr val="tx1"/>
                </a:solidFill>
              </a:rPr>
              <a:t> de   </a:t>
            </a:r>
            <a:r>
              <a:rPr lang="en-GB" b="1" dirty="0" err="1">
                <a:solidFill>
                  <a:schemeClr val="tx1"/>
                </a:solidFill>
              </a:rPr>
              <a:t>Determinante</a:t>
            </a:r>
            <a:r>
              <a:rPr lang="en-GB" b="1" dirty="0">
                <a:solidFill>
                  <a:schemeClr val="tx1"/>
                </a:solidFill>
              </a:rPr>
              <a:t> de una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C9E2E030-E752-4BCD-B6F0-760C1E57F271}"/>
              </a:ext>
            </a:extLst>
          </p:cNvPr>
          <p:cNvSpPr/>
          <p:nvPr/>
        </p:nvSpPr>
        <p:spPr>
          <a:xfrm>
            <a:off x="0" y="2059090"/>
            <a:ext cx="177826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Determinante</a:t>
            </a:r>
            <a:r>
              <a:rPr lang="en-GB" b="1" dirty="0">
                <a:solidFill>
                  <a:schemeClr val="tx1"/>
                </a:solidFill>
              </a:rPr>
              <a:t> de una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 1x1 </a:t>
            </a:r>
          </a:p>
        </p:txBody>
      </p:sp>
      <p:sp>
        <p:nvSpPr>
          <p:cNvPr id="21" name="Retângulo: Cantos Arredondados 8">
            <a:hlinkClick r:id="rId8" action="ppaction://hlinksldjump"/>
            <a:extLst>
              <a:ext uri="{FF2B5EF4-FFF2-40B4-BE49-F238E27FC236}">
                <a16:creationId xmlns:a16="http://schemas.microsoft.com/office/drawing/2014/main" id="{1481048F-CCB6-4693-B019-C17716B7502B}"/>
              </a:ext>
            </a:extLst>
          </p:cNvPr>
          <p:cNvSpPr/>
          <p:nvPr/>
        </p:nvSpPr>
        <p:spPr>
          <a:xfrm>
            <a:off x="-28671" y="3153270"/>
            <a:ext cx="1812739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72000" bIns="720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Determinante</a:t>
            </a:r>
            <a:r>
              <a:rPr lang="en-GB" b="1" dirty="0">
                <a:solidFill>
                  <a:schemeClr val="tx1"/>
                </a:solidFill>
              </a:rPr>
              <a:t> de una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2x2 </a:t>
            </a:r>
          </a:p>
        </p:txBody>
      </p:sp>
      <p:sp>
        <p:nvSpPr>
          <p:cNvPr id="22" name="Retângulo: Cantos Arredondados 9">
            <a:hlinkClick r:id="rId9" action="ppaction://hlinksldjump"/>
            <a:extLst>
              <a:ext uri="{FF2B5EF4-FFF2-40B4-BE49-F238E27FC236}">
                <a16:creationId xmlns:a16="http://schemas.microsoft.com/office/drawing/2014/main" id="{2B9E822F-0D34-4DFC-B995-58290B3B7D19}"/>
              </a:ext>
            </a:extLst>
          </p:cNvPr>
          <p:cNvSpPr/>
          <p:nvPr/>
        </p:nvSpPr>
        <p:spPr>
          <a:xfrm>
            <a:off x="-27547" y="4234457"/>
            <a:ext cx="1812739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720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b="1" dirty="0" err="1">
                <a:solidFill>
                  <a:schemeClr val="tx1"/>
                </a:solidFill>
              </a:rPr>
              <a:t>Determinante</a:t>
            </a:r>
            <a:r>
              <a:rPr lang="en-GB" b="1" dirty="0">
                <a:solidFill>
                  <a:schemeClr val="tx1"/>
                </a:solidFill>
              </a:rPr>
              <a:t> de una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3x3 </a:t>
            </a:r>
          </a:p>
        </p:txBody>
      </p:sp>
      <p:sp>
        <p:nvSpPr>
          <p:cNvPr id="23" name="Retângulo: Cantos Arredondados 13">
            <a:hlinkClick r:id="" action="ppaction://noaction"/>
            <a:extLst>
              <a:ext uri="{FF2B5EF4-FFF2-40B4-BE49-F238E27FC236}">
                <a16:creationId xmlns:a16="http://schemas.microsoft.com/office/drawing/2014/main" id="{3F9686D7-3757-4EB0-ADDD-B2607748DE3F}"/>
              </a:ext>
            </a:extLst>
          </p:cNvPr>
          <p:cNvSpPr/>
          <p:nvPr/>
        </p:nvSpPr>
        <p:spPr>
          <a:xfrm>
            <a:off x="-5809" y="5303228"/>
            <a:ext cx="1784068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4" name="Retângulo 16">
            <a:extLst>
              <a:ext uri="{FF2B5EF4-FFF2-40B4-BE49-F238E27FC236}">
                <a16:creationId xmlns:a16="http://schemas.microsoft.com/office/drawing/2014/main" id="{885C7A24-EDFB-4DA9-B8BB-26010B84EA73}"/>
              </a:ext>
            </a:extLst>
          </p:cNvPr>
          <p:cNvSpPr/>
          <p:nvPr/>
        </p:nvSpPr>
        <p:spPr>
          <a:xfrm>
            <a:off x="37075" y="45922"/>
            <a:ext cx="1748068" cy="890299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 fontScale="92500" lnSpcReduction="10000"/>
          </a:bodyPr>
          <a:lstStyle/>
          <a:p>
            <a:pPr algn="ctr"/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  <a:p>
            <a:pPr algn="ctr"/>
            <a:r>
              <a:rPr lang="en-GB" sz="30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30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15 </a:t>
            </a:r>
          </a:p>
          <a:p>
            <a:pPr algn="ctr"/>
            <a:endParaRPr lang="en-GB" sz="24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16" name="ISPRING_QUIZ_SHAPE0">
            <a:extLst>
              <a:ext uri="{FF2B5EF4-FFF2-40B4-BE49-F238E27FC236}">
                <a16:creationId xmlns:a16="http://schemas.microsoft.com/office/drawing/2014/main" id="{4EE3897C-B388-4FA3-8F7F-B196DD831F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8" name="ISPRING_QUIZ_SHAPE1">
            <a:extLst>
              <a:ext uri="{FF2B5EF4-FFF2-40B4-BE49-F238E27FC236}">
                <a16:creationId xmlns:a16="http://schemas.microsoft.com/office/drawing/2014/main" id="{4618C649-5194-4700-A703-0A3A903A17C1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25" name="ISPRING_QUIZ_SHAPE2">
            <a:extLst>
              <a:ext uri="{FF2B5EF4-FFF2-40B4-BE49-F238E27FC236}">
                <a16:creationId xmlns:a16="http://schemas.microsoft.com/office/drawing/2014/main" id="{D189084D-0499-48A1-AC27-6B52E622B80B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ca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31" name="ISPRING_QUIZ_SHAPE3">
            <a:extLst>
              <a:ext uri="{FF2B5EF4-FFF2-40B4-BE49-F238E27FC236}">
                <a16:creationId xmlns:a16="http://schemas.microsoft.com/office/drawing/2014/main" id="{8B0E1363-69C2-4D08-9C20-C826A5EA3DDA}"/>
              </a:ext>
            </a:extLst>
          </p:cNvPr>
          <p:cNvPicPr>
            <a:picLocks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32" name="ISPRING_QUIZ_SHAPE4">
            <a:extLst>
              <a:ext uri="{FF2B5EF4-FFF2-40B4-BE49-F238E27FC236}">
                <a16:creationId xmlns:a16="http://schemas.microsoft.com/office/drawing/2014/main" id="{60BC297F-CFC0-4BA8-A49D-87F8BE2E34C7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ca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5152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Fin de la 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15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750CBCD-E9BA-47AC-9636-F5B218705737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1694FD8-73CC-477C-AA77-29312E30BDB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m 18">
            <a:extLst>
              <a:ext uri="{FF2B5EF4-FFF2-40B4-BE49-F238E27FC236}">
                <a16:creationId xmlns:a16="http://schemas.microsoft.com/office/drawing/2014/main" id="{E6A2C93C-BBC1-4775-A627-33DF3069001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36" name="CaixaDeTexto 19">
            <a:extLst>
              <a:ext uri="{FF2B5EF4-FFF2-40B4-BE49-F238E27FC236}">
                <a16:creationId xmlns:a16="http://schemas.microsoft.com/office/drawing/2014/main" id="{1F9EAE8A-3771-42D6-A063-698AE21A3C62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37" name="Imagem 20">
            <a:extLst>
              <a:ext uri="{FF2B5EF4-FFF2-40B4-BE49-F238E27FC236}">
                <a16:creationId xmlns:a16="http://schemas.microsoft.com/office/drawing/2014/main" id="{09327AA4-A8D7-4DC0-B01E-F0FDA36FD9D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38" name="CaixaDeTexto 21">
            <a:extLst>
              <a:ext uri="{FF2B5EF4-FFF2-40B4-BE49-F238E27FC236}">
                <a16:creationId xmlns:a16="http://schemas.microsoft.com/office/drawing/2014/main" id="{83034DAE-3022-4B36-9166-6A59B2E3F12A}"/>
              </a:ext>
            </a:extLst>
          </p:cNvPr>
          <p:cNvSpPr txBox="1"/>
          <p:nvPr/>
        </p:nvSpPr>
        <p:spPr>
          <a:xfrm>
            <a:off x="3421606" y="343728"/>
            <a:ext cx="774340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¡</a:t>
            </a:r>
            <a:r>
              <a:rPr lang="en-GB" sz="3600" dirty="0" err="1"/>
              <a:t>Esperamos</a:t>
            </a:r>
            <a:r>
              <a:rPr lang="en-GB" sz="3600" dirty="0"/>
              <a:t> que le </a:t>
            </a:r>
            <a:r>
              <a:rPr lang="en-GB" sz="3600" dirty="0" err="1"/>
              <a:t>haya</a:t>
            </a:r>
            <a:r>
              <a:rPr lang="en-GB" sz="3600" dirty="0"/>
              <a:t> </a:t>
            </a:r>
            <a:r>
              <a:rPr lang="en-GB" sz="3600" dirty="0" err="1"/>
              <a:t>sido</a:t>
            </a:r>
            <a:r>
              <a:rPr lang="en-GB" sz="3600" dirty="0"/>
              <a:t> de </a:t>
            </a:r>
            <a:r>
              <a:rPr lang="en-GB" sz="3600" dirty="0" err="1"/>
              <a:t>utilidad</a:t>
            </a:r>
            <a:r>
              <a:rPr lang="en-GB" sz="3600" dirty="0"/>
              <a:t>!</a:t>
            </a:r>
          </a:p>
          <a:p>
            <a:endParaRPr lang="en-GB" sz="3600" dirty="0"/>
          </a:p>
          <a:p>
            <a:endParaRPr lang="en-GB" sz="3600" dirty="0"/>
          </a:p>
          <a:p>
            <a:endParaRPr lang="en-GB" sz="3600" dirty="0"/>
          </a:p>
        </p:txBody>
      </p:sp>
      <p:pic>
        <p:nvPicPr>
          <p:cNvPr id="39" name="Imagem 1">
            <a:extLst>
              <a:ext uri="{FF2B5EF4-FFF2-40B4-BE49-F238E27FC236}">
                <a16:creationId xmlns:a16="http://schemas.microsoft.com/office/drawing/2014/main" id="{75FA0973-8693-492A-9E7F-37D349242F3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222" y="1573924"/>
            <a:ext cx="1231582" cy="4572000"/>
          </a:xfrm>
          <a:prstGeom prst="rect">
            <a:avLst/>
          </a:prstGeom>
        </p:spPr>
      </p:pic>
      <p:sp>
        <p:nvSpPr>
          <p:cNvPr id="19" name="Retângulo: Cantos Arredondados 7">
            <a:hlinkClick r:id="rId10" action="ppaction://hlinksldjump"/>
            <a:extLst>
              <a:ext uri="{FF2B5EF4-FFF2-40B4-BE49-F238E27FC236}">
                <a16:creationId xmlns:a16="http://schemas.microsoft.com/office/drawing/2014/main" id="{08B03217-C5D9-466A-8315-C5B0FD6142D8}"/>
              </a:ext>
            </a:extLst>
          </p:cNvPr>
          <p:cNvSpPr/>
          <p:nvPr/>
        </p:nvSpPr>
        <p:spPr>
          <a:xfrm>
            <a:off x="-12739" y="964911"/>
            <a:ext cx="1797931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Noción</a:t>
            </a:r>
            <a:r>
              <a:rPr lang="en-GB" b="1" dirty="0">
                <a:solidFill>
                  <a:schemeClr val="tx1"/>
                </a:solidFill>
              </a:rPr>
              <a:t> de   </a:t>
            </a:r>
            <a:r>
              <a:rPr lang="en-GB" b="1" dirty="0" err="1">
                <a:solidFill>
                  <a:schemeClr val="tx1"/>
                </a:solidFill>
              </a:rPr>
              <a:t>Determinante</a:t>
            </a:r>
            <a:r>
              <a:rPr lang="en-GB" b="1" dirty="0">
                <a:solidFill>
                  <a:schemeClr val="tx1"/>
                </a:solidFill>
              </a:rPr>
              <a:t> de una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tângulo: Cantos Arredondados 8">
            <a:hlinkClick r:id="rId11" action="ppaction://hlinksldjump"/>
            <a:extLst>
              <a:ext uri="{FF2B5EF4-FFF2-40B4-BE49-F238E27FC236}">
                <a16:creationId xmlns:a16="http://schemas.microsoft.com/office/drawing/2014/main" id="{6E3A510B-F19B-4FD0-87D2-7499BF8CD5D5}"/>
              </a:ext>
            </a:extLst>
          </p:cNvPr>
          <p:cNvSpPr/>
          <p:nvPr/>
        </p:nvSpPr>
        <p:spPr>
          <a:xfrm>
            <a:off x="0" y="2059090"/>
            <a:ext cx="177826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Determinante</a:t>
            </a:r>
            <a:r>
              <a:rPr lang="en-GB" b="1" dirty="0">
                <a:solidFill>
                  <a:schemeClr val="tx1"/>
                </a:solidFill>
              </a:rPr>
              <a:t> de una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 1x1 </a:t>
            </a:r>
          </a:p>
        </p:txBody>
      </p:sp>
      <p:sp>
        <p:nvSpPr>
          <p:cNvPr id="22" name="Retângulo: Cantos Arredondados 8">
            <a:hlinkClick r:id="rId12" action="ppaction://hlinksldjump"/>
            <a:extLst>
              <a:ext uri="{FF2B5EF4-FFF2-40B4-BE49-F238E27FC236}">
                <a16:creationId xmlns:a16="http://schemas.microsoft.com/office/drawing/2014/main" id="{7D2DBEC7-E8CB-4656-BECD-9B216892949F}"/>
              </a:ext>
            </a:extLst>
          </p:cNvPr>
          <p:cNvSpPr/>
          <p:nvPr/>
        </p:nvSpPr>
        <p:spPr>
          <a:xfrm>
            <a:off x="-28671" y="3153270"/>
            <a:ext cx="1812739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72000" bIns="720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Determinante</a:t>
            </a:r>
            <a:r>
              <a:rPr lang="en-GB" b="1" dirty="0">
                <a:solidFill>
                  <a:schemeClr val="tx1"/>
                </a:solidFill>
              </a:rPr>
              <a:t> de una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2x2 </a:t>
            </a:r>
          </a:p>
        </p:txBody>
      </p:sp>
      <p:sp>
        <p:nvSpPr>
          <p:cNvPr id="23" name="Retângulo: Cantos Arredondados 9">
            <a:hlinkClick r:id="rId13" action="ppaction://hlinksldjump"/>
            <a:extLst>
              <a:ext uri="{FF2B5EF4-FFF2-40B4-BE49-F238E27FC236}">
                <a16:creationId xmlns:a16="http://schemas.microsoft.com/office/drawing/2014/main" id="{368420D7-C83F-4188-880F-0E902505825B}"/>
              </a:ext>
            </a:extLst>
          </p:cNvPr>
          <p:cNvSpPr/>
          <p:nvPr/>
        </p:nvSpPr>
        <p:spPr>
          <a:xfrm>
            <a:off x="-27547" y="4234457"/>
            <a:ext cx="1812739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720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b="1" dirty="0" err="1">
                <a:solidFill>
                  <a:schemeClr val="tx1"/>
                </a:solidFill>
              </a:rPr>
              <a:t>Determinante</a:t>
            </a:r>
            <a:r>
              <a:rPr lang="en-GB" b="1" dirty="0">
                <a:solidFill>
                  <a:schemeClr val="tx1"/>
                </a:solidFill>
              </a:rPr>
              <a:t> de una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3x3 </a:t>
            </a:r>
          </a:p>
        </p:txBody>
      </p:sp>
      <p:sp>
        <p:nvSpPr>
          <p:cNvPr id="24" name="Retângulo: Cantos Arredondados 13">
            <a:hlinkClick r:id="" action="ppaction://noaction"/>
            <a:extLst>
              <a:ext uri="{FF2B5EF4-FFF2-40B4-BE49-F238E27FC236}">
                <a16:creationId xmlns:a16="http://schemas.microsoft.com/office/drawing/2014/main" id="{35927DA4-9954-4112-B8F5-2EB795BA5DC7}"/>
              </a:ext>
            </a:extLst>
          </p:cNvPr>
          <p:cNvSpPr/>
          <p:nvPr/>
        </p:nvSpPr>
        <p:spPr>
          <a:xfrm>
            <a:off x="-5809" y="5303228"/>
            <a:ext cx="1784068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xit" presetSubtype="32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37075" y="45922"/>
            <a:ext cx="1748068" cy="890299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 fontScale="92500" lnSpcReduction="10000"/>
          </a:bodyPr>
          <a:lstStyle/>
          <a:p>
            <a:pPr algn="ctr"/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  <a:p>
            <a:pPr algn="ctr"/>
            <a:r>
              <a:rPr lang="en-GB" sz="30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30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15 </a:t>
            </a:r>
          </a:p>
          <a:p>
            <a:pPr algn="ctr"/>
            <a:endParaRPr lang="en-GB" sz="24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20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2104384" y="427984"/>
            <a:ext cx="9828000" cy="291408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2305585" y="475554"/>
                <a:ext cx="9362989" cy="2561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sz="2400" b="0" dirty="0"/>
                  <a:t>Sea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400" dirty="0"/>
                  <a:t> una </a:t>
                </a:r>
                <a:r>
                  <a:rPr lang="en-GB" sz="2400" dirty="0" err="1"/>
                  <a:t>matriz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ca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. El </a:t>
                </a:r>
                <a:r>
                  <a:rPr lang="en-GB" sz="2400" b="1" dirty="0" err="1">
                    <a:solidFill>
                      <a:srgbClr val="F25E4F"/>
                    </a:solidFill>
                  </a:rPr>
                  <a:t>determinante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de la </a:t>
                </a:r>
                <a:r>
                  <a:rPr lang="en-GB" sz="2400" b="1" dirty="0" err="1">
                    <a:solidFill>
                      <a:srgbClr val="F25E4F"/>
                    </a:solidFill>
                  </a:rPr>
                  <a:t>matriz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  <a:r>
                  <a:rPr lang="en-GB" sz="2600" b="1" i="1" dirty="0">
                    <a:solidFill>
                      <a:srgbClr val="F25E4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  <a:r>
                  <a:rPr lang="en-GB" sz="2400" dirty="0"/>
                  <a:t>es un </a:t>
                </a:r>
                <a:r>
                  <a:rPr lang="en-GB" sz="2400" dirty="0" err="1"/>
                  <a:t>número</a:t>
                </a:r>
                <a:r>
                  <a:rPr lang="en-GB" sz="2400" dirty="0"/>
                  <a:t> real </a:t>
                </a:r>
                <a:r>
                  <a:rPr lang="en-US" sz="2400" dirty="0" err="1"/>
                  <a:t>asociado</a:t>
                </a:r>
                <a:r>
                  <a:rPr lang="en-US" sz="2400" dirty="0"/>
                  <a:t> a la </a:t>
                </a:r>
                <a:r>
                  <a:rPr lang="en-US" sz="2400" dirty="0" err="1"/>
                  <a:t>matriz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cuadrada</a:t>
                </a:r>
                <a:r>
                  <a:rPr lang="en-US" sz="2400" dirty="0"/>
                  <a:t> </a:t>
                </a:r>
                <a:r>
                  <a:rPr lang="en-US" sz="26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/>
                  <a:t>.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El </a:t>
                </a:r>
                <a:r>
                  <a:rPr lang="en-US" sz="2400" dirty="0" err="1"/>
                  <a:t>determinante</a:t>
                </a:r>
                <a:r>
                  <a:rPr lang="en-US" sz="2400" dirty="0"/>
                  <a:t> de la </a:t>
                </a:r>
                <a:r>
                  <a:rPr lang="en-US" sz="2400" dirty="0" err="1"/>
                  <a:t>matriz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cuadrada</a:t>
                </a:r>
                <a:r>
                  <a:rPr lang="en-US" sz="2400" dirty="0"/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/>
                  <a:t> se </a:t>
                </a:r>
                <a:r>
                  <a:rPr lang="en-US" sz="2400" b="1" dirty="0" err="1">
                    <a:solidFill>
                      <a:srgbClr val="F25E4F"/>
                    </a:solidFill>
                  </a:rPr>
                  <a:t>denota</a:t>
                </a:r>
                <a:r>
                  <a:rPr lang="en-US" sz="2400" b="1" dirty="0"/>
                  <a:t> </a:t>
                </a:r>
                <a:r>
                  <a:rPr lang="en-US" sz="2400" dirty="0"/>
                  <a:t>por </a:t>
                </a:r>
                <a:r>
                  <a:rPr lang="en-US" sz="2400" b="1" dirty="0"/>
                  <a:t>   </a:t>
                </a:r>
              </a:p>
              <a:p>
                <a:endParaRPr lang="en-US" sz="800" b="1" dirty="0"/>
              </a:p>
              <a:p>
                <a:r>
                  <a:rPr lang="pt-PT" sz="2400" b="0" dirty="0"/>
                  <a:t>                                                 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pt-PT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400" dirty="0"/>
                  <a:t> 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585" y="475554"/>
                <a:ext cx="9362989" cy="2561855"/>
              </a:xfrm>
              <a:prstGeom prst="rect">
                <a:avLst/>
              </a:prstGeom>
              <a:blipFill>
                <a:blip r:embed="rId7"/>
                <a:stretch>
                  <a:fillRect l="-977" b="-4524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2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3876757" y="5853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2" name="Rectangle 46"/>
          <p:cNvSpPr>
            <a:spLocks noChangeArrowheads="1"/>
          </p:cNvSpPr>
          <p:nvPr/>
        </p:nvSpPr>
        <p:spPr bwMode="auto">
          <a:xfrm>
            <a:off x="8025817" y="59686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2" name="Retângulo: Cantos Arredondados 32">
            <a:extLst>
              <a:ext uri="{FF2B5EF4-FFF2-40B4-BE49-F238E27FC236}">
                <a16:creationId xmlns:a16="http://schemas.microsoft.com/office/drawing/2014/main" id="{B11134E0-9A75-41CC-8177-3C1054AF7C93}"/>
              </a:ext>
            </a:extLst>
          </p:cNvPr>
          <p:cNvSpPr/>
          <p:nvPr/>
        </p:nvSpPr>
        <p:spPr>
          <a:xfrm>
            <a:off x="2155676" y="3574381"/>
            <a:ext cx="9783529" cy="2931238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2400" dirty="0"/>
          </a:p>
        </p:txBody>
      </p:sp>
      <p:sp>
        <p:nvSpPr>
          <p:cNvPr id="10" name="Retângulo 9"/>
          <p:cNvSpPr/>
          <p:nvPr/>
        </p:nvSpPr>
        <p:spPr>
          <a:xfrm>
            <a:off x="2439585" y="3636000"/>
            <a:ext cx="1393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GB" sz="2400" b="1" u="sng" dirty="0" err="1">
                <a:solidFill>
                  <a:srgbClr val="29A6FF"/>
                </a:solidFill>
              </a:rPr>
              <a:t>Ejemplos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449290" y="4366900"/>
            <a:ext cx="49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25E4F"/>
                </a:solidFill>
              </a:rPr>
              <a:t>1. </a:t>
            </a:r>
            <a:endParaRPr lang="pt-P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3012667" y="4227892"/>
                <a:ext cx="2576830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>
                    <a:solidFill>
                      <a:srgbClr val="0C2B8E"/>
                    </a:solidFill>
                  </a:rPr>
                  <a:t>Si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sz="2400" dirty="0"/>
                  <a:t>,</a:t>
                </a:r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667" y="4227892"/>
                <a:ext cx="2576830" cy="708143"/>
              </a:xfrm>
              <a:prstGeom prst="rect">
                <a:avLst/>
              </a:prstGeom>
              <a:blipFill>
                <a:blip r:embed="rId8"/>
                <a:stretch>
                  <a:fillRect l="-3546" b="-258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2940130" y="5507415"/>
                <a:ext cx="3155870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C2B8E"/>
                    </a:solidFill>
                  </a:rPr>
                  <a:t>entonces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PT" sz="2400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130" y="5507415"/>
                <a:ext cx="3155870" cy="708143"/>
              </a:xfrm>
              <a:prstGeom prst="rect">
                <a:avLst/>
              </a:prstGeom>
              <a:blipFill>
                <a:blip r:embed="rId9"/>
                <a:stretch>
                  <a:fillRect l="-2896" b="-170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tângulo 43"/>
          <p:cNvSpPr/>
          <p:nvPr/>
        </p:nvSpPr>
        <p:spPr>
          <a:xfrm>
            <a:off x="6675626" y="4353000"/>
            <a:ext cx="490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25E4F"/>
                </a:solidFill>
              </a:rPr>
              <a:t>2. </a:t>
            </a:r>
            <a:endParaRPr lang="pt-P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7314683" y="4063258"/>
                <a:ext cx="3515725" cy="1068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>
                    <a:solidFill>
                      <a:srgbClr val="0C2B8E"/>
                    </a:solidFill>
                  </a:rPr>
                  <a:t>Si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pt-PT" sz="2400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683" y="4063258"/>
                <a:ext cx="3515725" cy="1068947"/>
              </a:xfrm>
              <a:prstGeom prst="rect">
                <a:avLst/>
              </a:prstGeom>
              <a:blipFill>
                <a:blip r:embed="rId10"/>
                <a:stretch>
                  <a:fillRect l="-2773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7166466" y="5302475"/>
                <a:ext cx="4640835" cy="1068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>
                    <a:solidFill>
                      <a:srgbClr val="0C2B8E"/>
                    </a:solidFill>
                  </a:rPr>
                  <a:t> </a:t>
                </a:r>
                <a:r>
                  <a:rPr lang="en-GB" sz="2400" dirty="0">
                    <a:solidFill>
                      <a:srgbClr val="0C2B8E"/>
                    </a:solidFill>
                  </a:rPr>
                  <a:t>entonces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PT" sz="2400" dirty="0"/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466" y="5302475"/>
                <a:ext cx="4640835" cy="1068947"/>
              </a:xfrm>
              <a:prstGeom prst="rect">
                <a:avLst/>
              </a:prstGeom>
              <a:blipFill>
                <a:blip r:embed="rId11"/>
                <a:stretch>
                  <a:fillRect l="-65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C2AC31D3-2041-4553-801B-FD3A44A5BEEC}"/>
              </a:ext>
            </a:extLst>
          </p:cNvPr>
          <p:cNvSpPr/>
          <p:nvPr/>
        </p:nvSpPr>
        <p:spPr>
          <a:xfrm>
            <a:off x="-12739" y="964911"/>
            <a:ext cx="1797931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Noción</a:t>
            </a:r>
            <a:r>
              <a:rPr lang="en-GB" b="1" dirty="0">
                <a:solidFill>
                  <a:schemeClr val="tx1"/>
                </a:solidFill>
              </a:rPr>
              <a:t> de   </a:t>
            </a:r>
            <a:r>
              <a:rPr lang="en-GB" b="1" dirty="0" err="1">
                <a:solidFill>
                  <a:schemeClr val="tx1"/>
                </a:solidFill>
              </a:rPr>
              <a:t>Determinante</a:t>
            </a:r>
            <a:r>
              <a:rPr lang="en-GB" b="1" dirty="0">
                <a:solidFill>
                  <a:schemeClr val="tx1"/>
                </a:solidFill>
              </a:rPr>
              <a:t> de una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8">
            <a:hlinkClick r:id="rId12" action="ppaction://hlinksldjump"/>
            <a:extLst>
              <a:ext uri="{FF2B5EF4-FFF2-40B4-BE49-F238E27FC236}">
                <a16:creationId xmlns:a16="http://schemas.microsoft.com/office/drawing/2014/main" id="{48B8E180-B6FC-41C7-BD81-AEEAFB4A06D1}"/>
              </a:ext>
            </a:extLst>
          </p:cNvPr>
          <p:cNvSpPr/>
          <p:nvPr/>
        </p:nvSpPr>
        <p:spPr>
          <a:xfrm>
            <a:off x="0" y="2059090"/>
            <a:ext cx="177826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Determinante</a:t>
            </a:r>
            <a:r>
              <a:rPr lang="en-GB" b="1" dirty="0">
                <a:solidFill>
                  <a:schemeClr val="tx1"/>
                </a:solidFill>
              </a:rPr>
              <a:t> de una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 1x1 </a:t>
            </a:r>
          </a:p>
        </p:txBody>
      </p:sp>
      <p:sp>
        <p:nvSpPr>
          <p:cNvPr id="30" name="Retângulo: Cantos Arredondados 8">
            <a:hlinkClick r:id="rId13" action="ppaction://hlinksldjump"/>
            <a:extLst>
              <a:ext uri="{FF2B5EF4-FFF2-40B4-BE49-F238E27FC236}">
                <a16:creationId xmlns:a16="http://schemas.microsoft.com/office/drawing/2014/main" id="{E268FBDB-EB5F-40D0-8643-F758CF7377D6}"/>
              </a:ext>
            </a:extLst>
          </p:cNvPr>
          <p:cNvSpPr/>
          <p:nvPr/>
        </p:nvSpPr>
        <p:spPr>
          <a:xfrm>
            <a:off x="-28671" y="3153270"/>
            <a:ext cx="1812739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72000" bIns="720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Determinante</a:t>
            </a:r>
            <a:r>
              <a:rPr lang="en-GB" b="1" dirty="0">
                <a:solidFill>
                  <a:schemeClr val="tx1"/>
                </a:solidFill>
              </a:rPr>
              <a:t> de una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2x2 </a:t>
            </a:r>
          </a:p>
        </p:txBody>
      </p:sp>
      <p:sp>
        <p:nvSpPr>
          <p:cNvPr id="31" name="Retângulo: Cantos Arredondados 9">
            <a:hlinkClick r:id="rId14" action="ppaction://hlinksldjump"/>
            <a:extLst>
              <a:ext uri="{FF2B5EF4-FFF2-40B4-BE49-F238E27FC236}">
                <a16:creationId xmlns:a16="http://schemas.microsoft.com/office/drawing/2014/main" id="{DE2CA377-B80C-43A9-9C3F-4D9D57C2C80B}"/>
              </a:ext>
            </a:extLst>
          </p:cNvPr>
          <p:cNvSpPr/>
          <p:nvPr/>
        </p:nvSpPr>
        <p:spPr>
          <a:xfrm>
            <a:off x="-27547" y="4234457"/>
            <a:ext cx="1812739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720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b="1" dirty="0" err="1">
                <a:solidFill>
                  <a:schemeClr val="tx1"/>
                </a:solidFill>
              </a:rPr>
              <a:t>Determinante</a:t>
            </a:r>
            <a:r>
              <a:rPr lang="en-GB" b="1" dirty="0">
                <a:solidFill>
                  <a:schemeClr val="tx1"/>
                </a:solidFill>
              </a:rPr>
              <a:t> de una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3x3 </a:t>
            </a:r>
          </a:p>
        </p:txBody>
      </p:sp>
      <p:sp>
        <p:nvSpPr>
          <p:cNvPr id="33" name="Retângulo: Cantos Arredondados 13">
            <a:hlinkClick r:id="" action="ppaction://noaction"/>
            <a:extLst>
              <a:ext uri="{FF2B5EF4-FFF2-40B4-BE49-F238E27FC236}">
                <a16:creationId xmlns:a16="http://schemas.microsoft.com/office/drawing/2014/main" id="{5B6ECA53-B134-4754-B9C2-3443C5B3E5D3}"/>
              </a:ext>
            </a:extLst>
          </p:cNvPr>
          <p:cNvSpPr/>
          <p:nvPr/>
        </p:nvSpPr>
        <p:spPr>
          <a:xfrm>
            <a:off x="-5809" y="5303228"/>
            <a:ext cx="1784068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398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1" grpId="0"/>
      <p:bldP spid="24" grpId="0"/>
      <p:bldP spid="25" grpId="0"/>
      <p:bldP spid="44" grpId="0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: Cantos Arredondados 13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537CA03E-9EB0-4147-9469-81A287D60142}"/>
                  </a:ext>
                </a:extLst>
              </p:cNvPr>
              <p:cNvSpPr/>
              <p:nvPr/>
            </p:nvSpPr>
            <p:spPr>
              <a:xfrm>
                <a:off x="2104384" y="505204"/>
                <a:ext cx="9828000" cy="270000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F25E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𝑡h𝑒𝑛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Retângulo: Cantos Arredondados 13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537CA03E-9EB0-4147-9469-81A287D601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384" y="505204"/>
                <a:ext cx="9828000" cy="27000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-85550" y="27959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66211" y="-20639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  <a:p>
            <a:pPr algn="ctr"/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402759" y="206390"/>
            <a:ext cx="4967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25E4F"/>
                </a:solidFill>
              </a:rPr>
              <a:t> </a:t>
            </a:r>
            <a:endParaRPr lang="en-GB" sz="2800" b="1" dirty="0">
              <a:solidFill>
                <a:srgbClr val="0C2B8E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310597" y="657189"/>
            <a:ext cx="4353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C2B8E"/>
                </a:solidFill>
              </a:rPr>
              <a:t>Determinante</a:t>
            </a:r>
            <a:r>
              <a:rPr lang="en-US" sz="2800" b="1" dirty="0">
                <a:solidFill>
                  <a:srgbClr val="0C2B8E"/>
                </a:solidFill>
              </a:rPr>
              <a:t> </a:t>
            </a:r>
            <a:r>
              <a:rPr lang="en-US" sz="2400" b="1" dirty="0">
                <a:solidFill>
                  <a:srgbClr val="0C2B8E"/>
                </a:solidFill>
              </a:rPr>
              <a:t>de una </a:t>
            </a:r>
            <a:r>
              <a:rPr lang="en-US" sz="2400" b="1" dirty="0" err="1">
                <a:solidFill>
                  <a:srgbClr val="0C2B8E"/>
                </a:solidFill>
              </a:rPr>
              <a:t>Matriz</a:t>
            </a:r>
            <a:r>
              <a:rPr lang="en-US" sz="2400" b="1" dirty="0">
                <a:solidFill>
                  <a:srgbClr val="0C2B8E"/>
                </a:solidFill>
              </a:rPr>
              <a:t> 1×1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526949" y="1599179"/>
                <a:ext cx="3537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Sea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e>
                    </m:d>
                    <m:r>
                      <a:rPr lang="ca-E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949" y="1599179"/>
                <a:ext cx="3537520" cy="461665"/>
              </a:xfrm>
              <a:prstGeom prst="rect">
                <a:avLst/>
              </a:prstGeom>
              <a:blipFill>
                <a:blip r:embed="rId9"/>
                <a:stretch>
                  <a:fillRect l="-2759" t="-10526" b="-2894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: Cantos Arredondados 32">
            <a:extLst>
              <a:ext uri="{FF2B5EF4-FFF2-40B4-BE49-F238E27FC236}">
                <a16:creationId xmlns:a16="http://schemas.microsoft.com/office/drawing/2014/main" id="{B11134E0-9A75-41CC-8177-3C1054AF7C93}"/>
              </a:ext>
            </a:extLst>
          </p:cNvPr>
          <p:cNvSpPr/>
          <p:nvPr/>
        </p:nvSpPr>
        <p:spPr>
          <a:xfrm>
            <a:off x="2126619" y="3771289"/>
            <a:ext cx="9783529" cy="2520000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tângulo 1"/>
          <p:cNvSpPr/>
          <p:nvPr/>
        </p:nvSpPr>
        <p:spPr>
          <a:xfrm>
            <a:off x="2397587" y="3894950"/>
            <a:ext cx="1393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GB" sz="2400" b="1" u="sng" dirty="0" err="1">
                <a:solidFill>
                  <a:srgbClr val="29A6FF"/>
                </a:solidFill>
              </a:rPr>
              <a:t>Ejemplos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2792122" y="4800456"/>
                <a:ext cx="23648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C2B8E"/>
                    </a:solidFill>
                  </a:rPr>
                  <a:t>Si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pt-PT" sz="2400" dirty="0"/>
                  <a:t> , </a:t>
                </a:r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122" y="4800456"/>
                <a:ext cx="2364828" cy="461665"/>
              </a:xfrm>
              <a:prstGeom prst="rect">
                <a:avLst/>
              </a:prstGeom>
              <a:blipFill>
                <a:blip r:embed="rId10"/>
                <a:stretch>
                  <a:fillRect l="-3866" t="-10526" b="-2894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2636668" y="5446625"/>
                <a:ext cx="29827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>
                    <a:solidFill>
                      <a:srgbClr val="0C2B8E"/>
                    </a:solidFill>
                  </a:rPr>
                  <a:t>entonces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pt-PT" sz="2400" dirty="0">
                    <a:solidFill>
                      <a:srgbClr val="0C2B8E"/>
                    </a:solidFill>
                  </a:rPr>
                  <a:t> </a:t>
                </a:r>
                <a:endParaRPr lang="pt-PT" sz="2400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668" y="5446625"/>
                <a:ext cx="2982737" cy="461665"/>
              </a:xfrm>
              <a:prstGeom prst="rect">
                <a:avLst/>
              </a:prstGeom>
              <a:blipFill>
                <a:blip r:embed="rId11"/>
                <a:stretch>
                  <a:fillRect l="-3272" t="-10526" b="-2894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6947436" y="4800455"/>
                <a:ext cx="23648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C2B8E"/>
                    </a:solidFill>
                  </a:rPr>
                  <a:t>Si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pt-PT" sz="2400" dirty="0"/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436" y="4800455"/>
                <a:ext cx="2364828" cy="461665"/>
              </a:xfrm>
              <a:prstGeom prst="rect">
                <a:avLst/>
              </a:prstGeom>
              <a:blipFill>
                <a:blip r:embed="rId12"/>
                <a:stretch>
                  <a:fillRect l="-4124" t="-10526" b="-2894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6947436" y="5446625"/>
                <a:ext cx="28272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C2B8E"/>
                    </a:solidFill>
                  </a:rPr>
                  <a:t>entonces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pt-PT" sz="2400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436" y="5446625"/>
                <a:ext cx="2827283" cy="461665"/>
              </a:xfrm>
              <a:prstGeom prst="rect">
                <a:avLst/>
              </a:prstGeom>
              <a:blipFill>
                <a:blip r:embed="rId13"/>
                <a:stretch>
                  <a:fillRect l="-3456" t="-10526" b="-2894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4896734" y="2247180"/>
                <a:ext cx="424725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ea typeface="Cambria Math" panose="02040503050406030204" pitchFamily="18" charset="0"/>
                  </a:rPr>
                  <a:t>Entonces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det</m:t>
                    </m:r>
                    <m:d>
                      <m:dPr>
                        <m:ctrlP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P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e>
                    </m:d>
                    <m:r>
                      <a:rPr lang="pt-P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pt-P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400" dirty="0"/>
              </a:p>
              <a:p>
                <a:endParaRPr lang="pt-PT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734" y="2247180"/>
                <a:ext cx="4247259" cy="738664"/>
              </a:xfrm>
              <a:prstGeom prst="rect">
                <a:avLst/>
              </a:prstGeom>
              <a:blipFill>
                <a:blip r:embed="rId14"/>
                <a:stretch>
                  <a:fillRect l="-2152" t="-661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24"/>
          <p:cNvSpPr/>
          <p:nvPr/>
        </p:nvSpPr>
        <p:spPr>
          <a:xfrm>
            <a:off x="2397907" y="4479010"/>
            <a:ext cx="49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25E4F"/>
                </a:solidFill>
              </a:rPr>
              <a:t>1. </a:t>
            </a:r>
            <a:endParaRPr lang="pt-PT" sz="2400" dirty="0"/>
          </a:p>
        </p:txBody>
      </p:sp>
      <p:sp>
        <p:nvSpPr>
          <p:cNvPr id="33" name="Retângulo 32"/>
          <p:cNvSpPr/>
          <p:nvPr/>
        </p:nvSpPr>
        <p:spPr>
          <a:xfrm>
            <a:off x="6469119" y="4503075"/>
            <a:ext cx="49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25E4F"/>
                </a:solidFill>
              </a:rPr>
              <a:t>2. </a:t>
            </a:r>
            <a:endParaRPr lang="pt-PT" sz="2400" dirty="0"/>
          </a:p>
        </p:txBody>
      </p:sp>
      <p:sp>
        <p:nvSpPr>
          <p:cNvPr id="36" name="Retângulo: Cantos Arredondados 7">
            <a:hlinkClick r:id="rId5" action="ppaction://hlinksldjump"/>
            <a:extLst>
              <a:ext uri="{FF2B5EF4-FFF2-40B4-BE49-F238E27FC236}">
                <a16:creationId xmlns:a16="http://schemas.microsoft.com/office/drawing/2014/main" id="{B9F09BAD-73DC-4241-B327-E69AB5E9A6A3}"/>
              </a:ext>
            </a:extLst>
          </p:cNvPr>
          <p:cNvSpPr/>
          <p:nvPr/>
        </p:nvSpPr>
        <p:spPr>
          <a:xfrm>
            <a:off x="-12739" y="964911"/>
            <a:ext cx="1797931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Noción</a:t>
            </a:r>
            <a:r>
              <a:rPr lang="en-GB" b="1" dirty="0">
                <a:solidFill>
                  <a:schemeClr val="tx1"/>
                </a:solidFill>
              </a:rPr>
              <a:t> de   </a:t>
            </a:r>
            <a:r>
              <a:rPr lang="en-GB" b="1" dirty="0" err="1">
                <a:solidFill>
                  <a:schemeClr val="tx1"/>
                </a:solidFill>
              </a:rPr>
              <a:t>Determinante</a:t>
            </a:r>
            <a:r>
              <a:rPr lang="en-GB" b="1" dirty="0">
                <a:solidFill>
                  <a:schemeClr val="tx1"/>
                </a:solidFill>
              </a:rPr>
              <a:t> de una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7" name="Retângulo: Cantos Arredondados 8">
            <a:hlinkClick r:id="rId15" action="ppaction://hlinksldjump"/>
            <a:extLst>
              <a:ext uri="{FF2B5EF4-FFF2-40B4-BE49-F238E27FC236}">
                <a16:creationId xmlns:a16="http://schemas.microsoft.com/office/drawing/2014/main" id="{96891E38-C013-4532-89DE-972ED1BE8EB0}"/>
              </a:ext>
            </a:extLst>
          </p:cNvPr>
          <p:cNvSpPr/>
          <p:nvPr/>
        </p:nvSpPr>
        <p:spPr>
          <a:xfrm>
            <a:off x="0" y="2059090"/>
            <a:ext cx="177826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Determinante</a:t>
            </a:r>
            <a:r>
              <a:rPr lang="en-GB" b="1" dirty="0">
                <a:solidFill>
                  <a:schemeClr val="tx1"/>
                </a:solidFill>
              </a:rPr>
              <a:t> de una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 1x1 </a:t>
            </a:r>
          </a:p>
        </p:txBody>
      </p:sp>
      <p:sp>
        <p:nvSpPr>
          <p:cNvPr id="45" name="Retângulo: Cantos Arredondados 8">
            <a:hlinkClick r:id="rId16" action="ppaction://hlinksldjump"/>
            <a:extLst>
              <a:ext uri="{FF2B5EF4-FFF2-40B4-BE49-F238E27FC236}">
                <a16:creationId xmlns:a16="http://schemas.microsoft.com/office/drawing/2014/main" id="{C9B83145-FC6B-4B67-A160-67D2D506B826}"/>
              </a:ext>
            </a:extLst>
          </p:cNvPr>
          <p:cNvSpPr/>
          <p:nvPr/>
        </p:nvSpPr>
        <p:spPr>
          <a:xfrm>
            <a:off x="-28671" y="3153270"/>
            <a:ext cx="1812739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72000" bIns="720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Determinante</a:t>
            </a:r>
            <a:r>
              <a:rPr lang="en-GB" b="1" dirty="0">
                <a:solidFill>
                  <a:schemeClr val="tx1"/>
                </a:solidFill>
              </a:rPr>
              <a:t> de una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2x2 </a:t>
            </a:r>
          </a:p>
        </p:txBody>
      </p:sp>
      <p:sp>
        <p:nvSpPr>
          <p:cNvPr id="46" name="Retângulo: Cantos Arredondados 9">
            <a:hlinkClick r:id="rId17" action="ppaction://hlinksldjump"/>
            <a:extLst>
              <a:ext uri="{FF2B5EF4-FFF2-40B4-BE49-F238E27FC236}">
                <a16:creationId xmlns:a16="http://schemas.microsoft.com/office/drawing/2014/main" id="{71BA08BC-B56C-4012-B524-A406257968F2}"/>
              </a:ext>
            </a:extLst>
          </p:cNvPr>
          <p:cNvSpPr/>
          <p:nvPr/>
        </p:nvSpPr>
        <p:spPr>
          <a:xfrm>
            <a:off x="-27547" y="4234457"/>
            <a:ext cx="1812739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720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b="1" dirty="0" err="1">
                <a:solidFill>
                  <a:schemeClr val="tx1"/>
                </a:solidFill>
              </a:rPr>
              <a:t>Determinante</a:t>
            </a:r>
            <a:r>
              <a:rPr lang="en-GB" b="1" dirty="0">
                <a:solidFill>
                  <a:schemeClr val="tx1"/>
                </a:solidFill>
              </a:rPr>
              <a:t> de una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3x3 </a:t>
            </a:r>
          </a:p>
        </p:txBody>
      </p:sp>
      <p:sp>
        <p:nvSpPr>
          <p:cNvPr id="47" name="Retângulo: Cantos Arredondados 13">
            <a:hlinkClick r:id="" action="ppaction://noaction"/>
            <a:extLst>
              <a:ext uri="{FF2B5EF4-FFF2-40B4-BE49-F238E27FC236}">
                <a16:creationId xmlns:a16="http://schemas.microsoft.com/office/drawing/2014/main" id="{311DAA23-C990-409D-98DE-38BA1E18DF32}"/>
              </a:ext>
            </a:extLst>
          </p:cNvPr>
          <p:cNvSpPr/>
          <p:nvPr/>
        </p:nvSpPr>
        <p:spPr>
          <a:xfrm>
            <a:off x="-5809" y="5303228"/>
            <a:ext cx="1784068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8" name="Retângulo 16">
            <a:extLst>
              <a:ext uri="{FF2B5EF4-FFF2-40B4-BE49-F238E27FC236}">
                <a16:creationId xmlns:a16="http://schemas.microsoft.com/office/drawing/2014/main" id="{AF8CB6AF-866F-4244-842F-DFE4282A5816}"/>
              </a:ext>
            </a:extLst>
          </p:cNvPr>
          <p:cNvSpPr/>
          <p:nvPr/>
        </p:nvSpPr>
        <p:spPr>
          <a:xfrm>
            <a:off x="37075" y="45922"/>
            <a:ext cx="1748068" cy="890299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 fontScale="92500" lnSpcReduction="10000"/>
          </a:bodyPr>
          <a:lstStyle/>
          <a:p>
            <a:pPr algn="ctr"/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  <a:p>
            <a:pPr algn="ctr"/>
            <a:r>
              <a:rPr lang="en-GB" sz="30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30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15 </a:t>
            </a:r>
          </a:p>
          <a:p>
            <a:pPr algn="ctr"/>
            <a:endParaRPr lang="en-GB" sz="24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698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/>
      <p:bldP spid="31" grpId="0"/>
      <p:bldP spid="32" grpId="0"/>
      <p:bldP spid="34" grpId="0"/>
      <p:bldP spid="35" grpId="0"/>
      <p:bldP spid="4" grpId="0"/>
      <p:bldP spid="25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2170157" y="466678"/>
            <a:ext cx="9828000" cy="291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2462997" y="693964"/>
            <a:ext cx="4340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C2B8E"/>
                </a:solidFill>
              </a:rPr>
              <a:t>Determinante</a:t>
            </a:r>
            <a:r>
              <a:rPr lang="en-US" sz="2400" b="1" dirty="0">
                <a:solidFill>
                  <a:srgbClr val="0C2B8E"/>
                </a:solidFill>
              </a:rPr>
              <a:t> de una </a:t>
            </a:r>
            <a:r>
              <a:rPr lang="en-US" sz="2400" b="1" dirty="0" err="1">
                <a:solidFill>
                  <a:srgbClr val="0C2B8E"/>
                </a:solidFill>
              </a:rPr>
              <a:t>Matriz</a:t>
            </a:r>
            <a:r>
              <a:rPr lang="en-US" sz="2400" b="1" dirty="0">
                <a:solidFill>
                  <a:srgbClr val="0C2B8E"/>
                </a:solidFill>
              </a:rPr>
              <a:t> 2×2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2542713" y="1319714"/>
                <a:ext cx="4499217" cy="707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Sea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ca-E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713" y="1319714"/>
                <a:ext cx="4499217" cy="707245"/>
              </a:xfrm>
              <a:prstGeom prst="rect">
                <a:avLst/>
              </a:prstGeom>
              <a:blipFill>
                <a:blip r:embed="rId10"/>
                <a:stretch>
                  <a:fillRect l="-2033" b="-170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3791237" y="2277722"/>
                <a:ext cx="5258171" cy="984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ea typeface="Cambria Math" panose="02040503050406030204" pitchFamily="18" charset="0"/>
                  </a:rPr>
                  <a:t>Entonces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det</m:t>
                    </m:r>
                    <m:d>
                      <m:dPr>
                        <m:ctrlP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t-PT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t-PT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GB" sz="2400" dirty="0"/>
              </a:p>
              <a:p>
                <a:endParaRPr lang="pt-PT" dirty="0"/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237" y="2277722"/>
                <a:ext cx="5258171" cy="984244"/>
              </a:xfrm>
              <a:prstGeom prst="rect">
                <a:avLst/>
              </a:prstGeom>
              <a:blipFill>
                <a:blip r:embed="rId11"/>
                <a:stretch>
                  <a:fillRect l="-185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tângulo: Cantos Arredondados 32">
            <a:extLst>
              <a:ext uri="{FF2B5EF4-FFF2-40B4-BE49-F238E27FC236}">
                <a16:creationId xmlns:a16="http://schemas.microsoft.com/office/drawing/2014/main" id="{B11134E0-9A75-41CC-8177-3C1054AF7C93}"/>
              </a:ext>
            </a:extLst>
          </p:cNvPr>
          <p:cNvSpPr/>
          <p:nvPr/>
        </p:nvSpPr>
        <p:spPr>
          <a:xfrm>
            <a:off x="2147638" y="3813329"/>
            <a:ext cx="9828000" cy="2664000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tângulo 40"/>
          <p:cNvSpPr/>
          <p:nvPr/>
        </p:nvSpPr>
        <p:spPr>
          <a:xfrm>
            <a:off x="2397587" y="3894950"/>
            <a:ext cx="1393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GB" sz="2400" b="1" u="sng" dirty="0" err="1">
                <a:solidFill>
                  <a:srgbClr val="29A6FF"/>
                </a:solidFill>
              </a:rPr>
              <a:t>Ejemplos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2397907" y="4542070"/>
            <a:ext cx="49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25E4F"/>
                </a:solidFill>
              </a:rPr>
              <a:t>1. </a:t>
            </a:r>
            <a:endParaRPr lang="pt-P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2792122" y="4443116"/>
                <a:ext cx="2364828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C2B8E"/>
                    </a:solidFill>
                  </a:rPr>
                  <a:t>Si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sz="2400" dirty="0"/>
                  <a:t> , </a:t>
                </a:r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122" y="4443116"/>
                <a:ext cx="2364828" cy="708143"/>
              </a:xfrm>
              <a:prstGeom prst="rect">
                <a:avLst/>
              </a:prstGeom>
              <a:blipFill>
                <a:blip r:embed="rId12"/>
                <a:stretch>
                  <a:fillRect l="-3866" b="-258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2255397" y="5383565"/>
                <a:ext cx="271745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>
                    <a:solidFill>
                      <a:srgbClr val="0C2B8E"/>
                    </a:solidFill>
                  </a:rPr>
                  <a:t>entonces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pt-PT" sz="2400" b="0" dirty="0">
                  <a:solidFill>
                    <a:srgbClr val="0C2B8E"/>
                  </a:solidFill>
                  <a:ea typeface="Cambria Math" panose="02040503050406030204" pitchFamily="18" charset="0"/>
                </a:endParaRPr>
              </a:p>
              <a:p>
                <a:r>
                  <a:rPr lang="pt-PT" sz="2400" dirty="0">
                    <a:solidFill>
                      <a:srgbClr val="0C2B8E"/>
                    </a:solidFill>
                  </a:rPr>
                  <a:t> </a:t>
                </a:r>
                <a:endParaRPr lang="pt-PT" sz="2400" dirty="0"/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397" y="5383565"/>
                <a:ext cx="2717455" cy="830997"/>
              </a:xfrm>
              <a:prstGeom prst="rect">
                <a:avLst/>
              </a:prstGeom>
              <a:blipFill>
                <a:blip r:embed="rId13"/>
                <a:stretch>
                  <a:fillRect l="-3587" t="-588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 arredondado 2"/>
          <p:cNvSpPr/>
          <p:nvPr/>
        </p:nvSpPr>
        <p:spPr>
          <a:xfrm rot="1413086">
            <a:off x="6479485" y="2527257"/>
            <a:ext cx="1224000" cy="324000"/>
          </a:xfrm>
          <a:prstGeom prst="round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7711520" y="2422219"/>
                <a:ext cx="14242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pt-PT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520" y="2422219"/>
                <a:ext cx="1424299" cy="461665"/>
              </a:xfrm>
              <a:prstGeom prst="rect">
                <a:avLst/>
              </a:prstGeom>
              <a:blipFill>
                <a:blip r:embed="rId1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9435383" y="2431325"/>
                <a:ext cx="5626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pt-PT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pt-PT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5383" y="2431325"/>
                <a:ext cx="562689" cy="461665"/>
              </a:xfrm>
              <a:prstGeom prst="rect">
                <a:avLst/>
              </a:prstGeom>
              <a:blipFill>
                <a:blip r:embed="rId15"/>
                <a:stretch>
                  <a:fillRect r="-8587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tângulo arredondado 46"/>
          <p:cNvSpPr/>
          <p:nvPr/>
        </p:nvSpPr>
        <p:spPr>
          <a:xfrm rot="20173401">
            <a:off x="6484081" y="2506663"/>
            <a:ext cx="1224000" cy="324000"/>
          </a:xfrm>
          <a:prstGeom prst="roundRect">
            <a:avLst/>
          </a:prstGeom>
          <a:solidFill>
            <a:schemeClr val="accent2">
              <a:lumMod val="75000"/>
              <a:alpha val="38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8" name="Retângulo arredondado 47"/>
          <p:cNvSpPr/>
          <p:nvPr/>
        </p:nvSpPr>
        <p:spPr>
          <a:xfrm rot="5400000">
            <a:off x="8354073" y="2205638"/>
            <a:ext cx="468000" cy="922669"/>
          </a:xfrm>
          <a:prstGeom prst="round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9" name="Retângulo arredondado 48"/>
          <p:cNvSpPr/>
          <p:nvPr/>
        </p:nvSpPr>
        <p:spPr>
          <a:xfrm rot="16200000">
            <a:off x="9732389" y="2213054"/>
            <a:ext cx="443095" cy="923636"/>
          </a:xfrm>
          <a:prstGeom prst="roundRect">
            <a:avLst/>
          </a:prstGeom>
          <a:solidFill>
            <a:schemeClr val="accent2">
              <a:lumMod val="75000"/>
              <a:alpha val="38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0" name="Retângulo 49"/>
          <p:cNvSpPr/>
          <p:nvPr/>
        </p:nvSpPr>
        <p:spPr>
          <a:xfrm>
            <a:off x="7048719" y="4652430"/>
            <a:ext cx="49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25E4F"/>
                </a:solidFill>
              </a:rPr>
              <a:t>2. </a:t>
            </a:r>
            <a:endParaRPr lang="pt-P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7463951" y="4532456"/>
                <a:ext cx="2364828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C2B8E"/>
                    </a:solidFill>
                  </a:rPr>
                  <a:t>Si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sz="2400" dirty="0"/>
                  <a:t>, </a:t>
                </a:r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3951" y="4532456"/>
                <a:ext cx="2364828" cy="708143"/>
              </a:xfrm>
              <a:prstGeom prst="rect">
                <a:avLst/>
              </a:prstGeom>
              <a:blipFill>
                <a:blip r:embed="rId16"/>
                <a:stretch>
                  <a:fillRect l="-3866" r="-6959" b="-258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7143572" y="5409845"/>
                <a:ext cx="452814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>
                    <a:solidFill>
                      <a:srgbClr val="0C2B8E"/>
                    </a:solidFill>
                  </a:rPr>
                  <a:t>entonces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×6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−5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×4</m:t>
                    </m:r>
                  </m:oMath>
                </a14:m>
                <a:endParaRPr lang="pt-PT" sz="2400" b="0" i="1" dirty="0">
                  <a:solidFill>
                    <a:srgbClr val="0C2B8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pt-PT" sz="2400" b="0" dirty="0">
                    <a:solidFill>
                      <a:srgbClr val="0C2B8E"/>
                    </a:solidFill>
                    <a:ea typeface="Cambria Math" panose="020405030504060302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=−12−20=−32</m:t>
                    </m:r>
                  </m:oMath>
                </a14:m>
                <a:endParaRPr lang="pt-PT" sz="2400" b="0" dirty="0">
                  <a:solidFill>
                    <a:srgbClr val="0C2B8E"/>
                  </a:solidFill>
                  <a:ea typeface="Cambria Math" panose="02040503050406030204" pitchFamily="18" charset="0"/>
                </a:endParaRPr>
              </a:p>
              <a:p>
                <a:endParaRPr lang="pt-PT" sz="2400" b="0" dirty="0">
                  <a:solidFill>
                    <a:srgbClr val="0C2B8E"/>
                  </a:solidFill>
                  <a:ea typeface="Cambria Math" panose="02040503050406030204" pitchFamily="18" charset="0"/>
                </a:endParaRPr>
              </a:p>
              <a:p>
                <a:r>
                  <a:rPr lang="pt-PT" sz="2400" dirty="0">
                    <a:solidFill>
                      <a:srgbClr val="0C2B8E"/>
                    </a:solidFill>
                  </a:rPr>
                  <a:t> </a:t>
                </a:r>
                <a:endParaRPr lang="pt-PT" sz="2400" dirty="0"/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572" y="5409845"/>
                <a:ext cx="4528146" cy="1569660"/>
              </a:xfrm>
              <a:prstGeom prst="rect">
                <a:avLst/>
              </a:prstGeom>
              <a:blipFill>
                <a:blip r:embed="rId17"/>
                <a:stretch>
                  <a:fillRect l="-2153" t="-310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5710729" y="5383565"/>
                <a:ext cx="8024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pt-PT" sz="2400" dirty="0">
                    <a:solidFill>
                      <a:srgbClr val="0C2B8E"/>
                    </a:solidFill>
                  </a:rPr>
                  <a:t> </a:t>
                </a:r>
                <a:endParaRPr lang="pt-PT" sz="2400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729" y="5383565"/>
                <a:ext cx="802415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/>
              <p:cNvSpPr txBox="1"/>
              <p:nvPr/>
            </p:nvSpPr>
            <p:spPr>
              <a:xfrm>
                <a:off x="4885104" y="5385832"/>
                <a:ext cx="13977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pt-PT" sz="2400" b="0" dirty="0">
                    <a:solidFill>
                      <a:srgbClr val="0C2B8E"/>
                    </a:solidFill>
                    <a:ea typeface="Cambria Math" panose="02040503050406030204" pitchFamily="18" charset="0"/>
                  </a:rPr>
                  <a:t>                        </a:t>
                </a:r>
              </a:p>
            </p:txBody>
          </p:sp>
        </mc:Choice>
        <mc:Fallback xmlns=""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104" y="5385832"/>
                <a:ext cx="1397721" cy="461665"/>
              </a:xfrm>
              <a:prstGeom prst="rect">
                <a:avLst/>
              </a:prstGeom>
              <a:blipFill>
                <a:blip r:embed="rId19"/>
                <a:stretch>
                  <a:fillRect l="-87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tângulo arredondado 53"/>
          <p:cNvSpPr/>
          <p:nvPr/>
        </p:nvSpPr>
        <p:spPr>
          <a:xfrm rot="1678111">
            <a:off x="3664471" y="4684842"/>
            <a:ext cx="1152000" cy="324000"/>
          </a:xfrm>
          <a:prstGeom prst="round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tângulo arredondado 54"/>
          <p:cNvSpPr/>
          <p:nvPr/>
        </p:nvSpPr>
        <p:spPr>
          <a:xfrm rot="5400000">
            <a:off x="5090011" y="5211779"/>
            <a:ext cx="432000" cy="823234"/>
          </a:xfrm>
          <a:prstGeom prst="round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4483708" y="5836980"/>
                <a:ext cx="22005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=4−6=−2</m:t>
                    </m:r>
                  </m:oMath>
                </a14:m>
                <a:r>
                  <a:rPr lang="pt-PT" sz="2400" dirty="0">
                    <a:solidFill>
                      <a:srgbClr val="0C2B8E"/>
                    </a:solidFill>
                  </a:rPr>
                  <a:t> </a:t>
                </a:r>
                <a:endParaRPr lang="pt-PT" sz="2400" dirty="0"/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708" y="5836980"/>
                <a:ext cx="2200512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/>
              <p:cNvSpPr txBox="1"/>
              <p:nvPr/>
            </p:nvSpPr>
            <p:spPr>
              <a:xfrm>
                <a:off x="6011265" y="5407396"/>
                <a:ext cx="1240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265" y="5407396"/>
                <a:ext cx="1240746" cy="461665"/>
              </a:xfrm>
              <a:prstGeom prst="rect">
                <a:avLst/>
              </a:prstGeom>
              <a:blipFill>
                <a:blip r:embed="rId21"/>
                <a:stretch>
                  <a:fillRect l="-98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tângulo arredondado 57"/>
          <p:cNvSpPr/>
          <p:nvPr/>
        </p:nvSpPr>
        <p:spPr>
          <a:xfrm rot="19744287">
            <a:off x="3638960" y="4663329"/>
            <a:ext cx="1152000" cy="324000"/>
          </a:xfrm>
          <a:prstGeom prst="roundRect">
            <a:avLst/>
          </a:prstGeom>
          <a:solidFill>
            <a:schemeClr val="accent2">
              <a:lumMod val="75000"/>
              <a:alpha val="38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tângulo arredondado 58"/>
          <p:cNvSpPr/>
          <p:nvPr/>
        </p:nvSpPr>
        <p:spPr>
          <a:xfrm rot="16200000">
            <a:off x="6214600" y="5232448"/>
            <a:ext cx="432000" cy="781896"/>
          </a:xfrm>
          <a:prstGeom prst="roundRect">
            <a:avLst/>
          </a:prstGeom>
          <a:solidFill>
            <a:schemeClr val="accent2">
              <a:lumMod val="75000"/>
              <a:alpha val="38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/>
              <p:cNvSpPr txBox="1"/>
              <p:nvPr/>
            </p:nvSpPr>
            <p:spPr>
              <a:xfrm>
                <a:off x="9065696" y="2457915"/>
                <a:ext cx="3696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PT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0" name="CaixaDeTex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5696" y="2457915"/>
                <a:ext cx="369687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tângulo: Cantos Arredondados 7">
            <a:hlinkClick r:id="rId23" action="ppaction://hlinksldjump"/>
            <a:extLst>
              <a:ext uri="{FF2B5EF4-FFF2-40B4-BE49-F238E27FC236}">
                <a16:creationId xmlns:a16="http://schemas.microsoft.com/office/drawing/2014/main" id="{61877D02-5512-4544-8211-C891DBF1DBC9}"/>
              </a:ext>
            </a:extLst>
          </p:cNvPr>
          <p:cNvSpPr/>
          <p:nvPr/>
        </p:nvSpPr>
        <p:spPr>
          <a:xfrm>
            <a:off x="-12739" y="964911"/>
            <a:ext cx="1797931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Noción</a:t>
            </a:r>
            <a:r>
              <a:rPr lang="en-GB" b="1" dirty="0">
                <a:solidFill>
                  <a:schemeClr val="tx1"/>
                </a:solidFill>
              </a:rPr>
              <a:t> de   </a:t>
            </a:r>
            <a:r>
              <a:rPr lang="en-GB" b="1" dirty="0" err="1">
                <a:solidFill>
                  <a:schemeClr val="tx1"/>
                </a:solidFill>
              </a:rPr>
              <a:t>Determinante</a:t>
            </a:r>
            <a:r>
              <a:rPr lang="en-GB" b="1" dirty="0">
                <a:solidFill>
                  <a:schemeClr val="tx1"/>
                </a:solidFill>
              </a:rPr>
              <a:t> de una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2" name="Retângulo: Cantos Arredondados 8">
            <a:hlinkClick r:id="rId24" action="ppaction://hlinksldjump"/>
            <a:extLst>
              <a:ext uri="{FF2B5EF4-FFF2-40B4-BE49-F238E27FC236}">
                <a16:creationId xmlns:a16="http://schemas.microsoft.com/office/drawing/2014/main" id="{E81D29B8-D64D-4C6E-8981-92BDCB56D046}"/>
              </a:ext>
            </a:extLst>
          </p:cNvPr>
          <p:cNvSpPr/>
          <p:nvPr/>
        </p:nvSpPr>
        <p:spPr>
          <a:xfrm>
            <a:off x="0" y="2059090"/>
            <a:ext cx="177826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Determinante</a:t>
            </a:r>
            <a:r>
              <a:rPr lang="en-GB" b="1" dirty="0">
                <a:solidFill>
                  <a:schemeClr val="tx1"/>
                </a:solidFill>
              </a:rPr>
              <a:t> de una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 1x1 </a:t>
            </a:r>
          </a:p>
        </p:txBody>
      </p:sp>
      <p:sp>
        <p:nvSpPr>
          <p:cNvPr id="63" name="Retângulo: Cantos Arredondados 8">
            <a:hlinkClick r:id="rId6" action="ppaction://hlinksldjump"/>
            <a:extLst>
              <a:ext uri="{FF2B5EF4-FFF2-40B4-BE49-F238E27FC236}">
                <a16:creationId xmlns:a16="http://schemas.microsoft.com/office/drawing/2014/main" id="{8ECCE896-FDFF-4AD3-8B16-DD60F57A176E}"/>
              </a:ext>
            </a:extLst>
          </p:cNvPr>
          <p:cNvSpPr/>
          <p:nvPr/>
        </p:nvSpPr>
        <p:spPr>
          <a:xfrm>
            <a:off x="-28671" y="3153270"/>
            <a:ext cx="1812739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72000" bIns="720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Determinante</a:t>
            </a:r>
            <a:r>
              <a:rPr lang="en-GB" b="1" dirty="0">
                <a:solidFill>
                  <a:schemeClr val="tx1"/>
                </a:solidFill>
              </a:rPr>
              <a:t> de una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2x2 </a:t>
            </a:r>
          </a:p>
        </p:txBody>
      </p:sp>
      <p:sp>
        <p:nvSpPr>
          <p:cNvPr id="64" name="Retângulo: Cantos Arredondados 9">
            <a:hlinkClick r:id="rId25" action="ppaction://hlinksldjump"/>
            <a:extLst>
              <a:ext uri="{FF2B5EF4-FFF2-40B4-BE49-F238E27FC236}">
                <a16:creationId xmlns:a16="http://schemas.microsoft.com/office/drawing/2014/main" id="{A71C0AA0-F28A-400B-8A63-C1375D6E20A5}"/>
              </a:ext>
            </a:extLst>
          </p:cNvPr>
          <p:cNvSpPr/>
          <p:nvPr/>
        </p:nvSpPr>
        <p:spPr>
          <a:xfrm>
            <a:off x="-27547" y="4234457"/>
            <a:ext cx="1812739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720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b="1" dirty="0" err="1">
                <a:solidFill>
                  <a:schemeClr val="tx1"/>
                </a:solidFill>
              </a:rPr>
              <a:t>Determinante</a:t>
            </a:r>
            <a:r>
              <a:rPr lang="en-GB" b="1" dirty="0">
                <a:solidFill>
                  <a:schemeClr val="tx1"/>
                </a:solidFill>
              </a:rPr>
              <a:t> de una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3x3 </a:t>
            </a:r>
          </a:p>
        </p:txBody>
      </p:sp>
      <p:sp>
        <p:nvSpPr>
          <p:cNvPr id="65" name="Retângulo: Cantos Arredondados 13">
            <a:hlinkClick r:id="" action="ppaction://noaction"/>
            <a:extLst>
              <a:ext uri="{FF2B5EF4-FFF2-40B4-BE49-F238E27FC236}">
                <a16:creationId xmlns:a16="http://schemas.microsoft.com/office/drawing/2014/main" id="{5CFB7114-2392-4E67-A51D-DE53E74A8996}"/>
              </a:ext>
            </a:extLst>
          </p:cNvPr>
          <p:cNvSpPr/>
          <p:nvPr/>
        </p:nvSpPr>
        <p:spPr>
          <a:xfrm>
            <a:off x="-5809" y="5303228"/>
            <a:ext cx="1784068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6" name="Retângulo 16">
            <a:extLst>
              <a:ext uri="{FF2B5EF4-FFF2-40B4-BE49-F238E27FC236}">
                <a16:creationId xmlns:a16="http://schemas.microsoft.com/office/drawing/2014/main" id="{2D0D5C1F-6D51-45F4-B01A-04C06EB057DB}"/>
              </a:ext>
            </a:extLst>
          </p:cNvPr>
          <p:cNvSpPr/>
          <p:nvPr/>
        </p:nvSpPr>
        <p:spPr>
          <a:xfrm>
            <a:off x="37075" y="45922"/>
            <a:ext cx="1748068" cy="890299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 fontScale="92500" lnSpcReduction="10000"/>
          </a:bodyPr>
          <a:lstStyle/>
          <a:p>
            <a:pPr algn="ctr"/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  <a:p>
            <a:pPr algn="ctr"/>
            <a:r>
              <a:rPr lang="en-GB" sz="30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30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15 </a:t>
            </a:r>
          </a:p>
          <a:p>
            <a:pPr algn="ctr"/>
            <a:endParaRPr lang="en-GB" sz="24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173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  <p:bldP spid="41" grpId="0"/>
      <p:bldP spid="42" grpId="0"/>
      <p:bldP spid="43" grpId="0"/>
      <p:bldP spid="44" grpId="0"/>
      <p:bldP spid="3" grpId="0" animBg="1"/>
      <p:bldP spid="45" grpId="0"/>
      <p:bldP spid="46" grpId="0"/>
      <p:bldP spid="47" grpId="0" animBg="1"/>
      <p:bldP spid="48" grpId="0" animBg="1"/>
      <p:bldP spid="49" grpId="0" animBg="1"/>
      <p:bldP spid="50" grpId="0"/>
      <p:bldP spid="51" grpId="0"/>
      <p:bldP spid="52" grpId="0"/>
      <p:bldP spid="35" grpId="0"/>
      <p:bldP spid="53" grpId="0"/>
      <p:bldP spid="54" grpId="0" animBg="1"/>
      <p:bldP spid="55" grpId="0" animBg="1"/>
      <p:bldP spid="56" grpId="0"/>
      <p:bldP spid="57" grpId="0"/>
      <p:bldP spid="58" grpId="0" animBg="1"/>
      <p:bldP spid="59" grpId="0" animBg="1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61877D02-5512-4544-8211-C891DBF1DBC9}"/>
              </a:ext>
            </a:extLst>
          </p:cNvPr>
          <p:cNvSpPr/>
          <p:nvPr/>
        </p:nvSpPr>
        <p:spPr>
          <a:xfrm>
            <a:off x="-12739" y="964911"/>
            <a:ext cx="1797931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Noción</a:t>
            </a:r>
            <a:r>
              <a:rPr lang="en-GB" b="1" dirty="0">
                <a:solidFill>
                  <a:schemeClr val="tx1"/>
                </a:solidFill>
              </a:rPr>
              <a:t> de   </a:t>
            </a:r>
            <a:r>
              <a:rPr lang="en-GB" b="1" dirty="0" err="1">
                <a:solidFill>
                  <a:schemeClr val="tx1"/>
                </a:solidFill>
              </a:rPr>
              <a:t>Determinante</a:t>
            </a:r>
            <a:r>
              <a:rPr lang="en-GB" b="1" dirty="0">
                <a:solidFill>
                  <a:schemeClr val="tx1"/>
                </a:solidFill>
              </a:rPr>
              <a:t> de una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2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E81D29B8-D64D-4C6E-8981-92BDCB56D046}"/>
              </a:ext>
            </a:extLst>
          </p:cNvPr>
          <p:cNvSpPr/>
          <p:nvPr/>
        </p:nvSpPr>
        <p:spPr>
          <a:xfrm>
            <a:off x="0" y="2059090"/>
            <a:ext cx="177826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Determinante</a:t>
            </a:r>
            <a:r>
              <a:rPr lang="en-GB" b="1" dirty="0">
                <a:solidFill>
                  <a:schemeClr val="tx1"/>
                </a:solidFill>
              </a:rPr>
              <a:t> de una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 1x1 </a:t>
            </a:r>
          </a:p>
        </p:txBody>
      </p:sp>
      <p:sp>
        <p:nvSpPr>
          <p:cNvPr id="63" name="Retângulo: Cantos Arredondados 8">
            <a:hlinkClick r:id="rId8" action="ppaction://hlinksldjump"/>
            <a:extLst>
              <a:ext uri="{FF2B5EF4-FFF2-40B4-BE49-F238E27FC236}">
                <a16:creationId xmlns:a16="http://schemas.microsoft.com/office/drawing/2014/main" id="{8ECCE896-FDFF-4AD3-8B16-DD60F57A176E}"/>
              </a:ext>
            </a:extLst>
          </p:cNvPr>
          <p:cNvSpPr/>
          <p:nvPr/>
        </p:nvSpPr>
        <p:spPr>
          <a:xfrm>
            <a:off x="-28671" y="3153270"/>
            <a:ext cx="1812739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72000" bIns="720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Determinante</a:t>
            </a:r>
            <a:r>
              <a:rPr lang="en-GB" b="1" dirty="0">
                <a:solidFill>
                  <a:schemeClr val="tx1"/>
                </a:solidFill>
              </a:rPr>
              <a:t> de una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2x2 </a:t>
            </a:r>
          </a:p>
        </p:txBody>
      </p:sp>
      <p:sp>
        <p:nvSpPr>
          <p:cNvPr id="64" name="Retângulo: Cantos Arredondados 9">
            <a:hlinkClick r:id="rId9" action="ppaction://hlinksldjump"/>
            <a:extLst>
              <a:ext uri="{FF2B5EF4-FFF2-40B4-BE49-F238E27FC236}">
                <a16:creationId xmlns:a16="http://schemas.microsoft.com/office/drawing/2014/main" id="{A71C0AA0-F28A-400B-8A63-C1375D6E20A5}"/>
              </a:ext>
            </a:extLst>
          </p:cNvPr>
          <p:cNvSpPr/>
          <p:nvPr/>
        </p:nvSpPr>
        <p:spPr>
          <a:xfrm>
            <a:off x="-27547" y="4234457"/>
            <a:ext cx="1812739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720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b="1" dirty="0" err="1">
                <a:solidFill>
                  <a:schemeClr val="tx1"/>
                </a:solidFill>
              </a:rPr>
              <a:t>Determinante</a:t>
            </a:r>
            <a:r>
              <a:rPr lang="en-GB" b="1" dirty="0">
                <a:solidFill>
                  <a:schemeClr val="tx1"/>
                </a:solidFill>
              </a:rPr>
              <a:t> de una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3x3 </a:t>
            </a:r>
          </a:p>
        </p:txBody>
      </p:sp>
      <p:sp>
        <p:nvSpPr>
          <p:cNvPr id="65" name="Retângulo: Cantos Arredondados 13">
            <a:hlinkClick r:id="" action="ppaction://noaction"/>
            <a:extLst>
              <a:ext uri="{FF2B5EF4-FFF2-40B4-BE49-F238E27FC236}">
                <a16:creationId xmlns:a16="http://schemas.microsoft.com/office/drawing/2014/main" id="{5CFB7114-2392-4E67-A51D-DE53E74A8996}"/>
              </a:ext>
            </a:extLst>
          </p:cNvPr>
          <p:cNvSpPr/>
          <p:nvPr/>
        </p:nvSpPr>
        <p:spPr>
          <a:xfrm>
            <a:off x="-5809" y="5303228"/>
            <a:ext cx="1784068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6" name="Retângulo 16">
            <a:extLst>
              <a:ext uri="{FF2B5EF4-FFF2-40B4-BE49-F238E27FC236}">
                <a16:creationId xmlns:a16="http://schemas.microsoft.com/office/drawing/2014/main" id="{2D0D5C1F-6D51-45F4-B01A-04C06EB057DB}"/>
              </a:ext>
            </a:extLst>
          </p:cNvPr>
          <p:cNvSpPr/>
          <p:nvPr/>
        </p:nvSpPr>
        <p:spPr>
          <a:xfrm>
            <a:off x="37075" y="45922"/>
            <a:ext cx="1748068" cy="890299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 fontScale="92500" lnSpcReduction="10000"/>
          </a:bodyPr>
          <a:lstStyle/>
          <a:p>
            <a:pPr algn="ctr"/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  <a:p>
            <a:pPr algn="ctr"/>
            <a:r>
              <a:rPr lang="en-GB" sz="30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30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15 </a:t>
            </a:r>
          </a:p>
          <a:p>
            <a:pPr algn="ctr"/>
            <a:endParaRPr lang="en-GB" sz="24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3" name="ISPRING_QUIZ_SHAPE0">
            <a:extLst>
              <a:ext uri="{FF2B5EF4-FFF2-40B4-BE49-F238E27FC236}">
                <a16:creationId xmlns:a16="http://schemas.microsoft.com/office/drawing/2014/main" id="{FD9A60B8-3FD2-4EF0-941E-910F13DD14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8" name="ISPRING_QUIZ_SHAPE1">
            <a:extLst>
              <a:ext uri="{FF2B5EF4-FFF2-40B4-BE49-F238E27FC236}">
                <a16:creationId xmlns:a16="http://schemas.microsoft.com/office/drawing/2014/main" id="{7314661F-4016-4971-9D3E-EBF39888EE11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11" name="ISPRING_QUIZ_SHAPE2">
            <a:extLst>
              <a:ext uri="{FF2B5EF4-FFF2-40B4-BE49-F238E27FC236}">
                <a16:creationId xmlns:a16="http://schemas.microsoft.com/office/drawing/2014/main" id="{949459ED-6F7D-4F5D-89C7-B7A47468A251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ca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3" name="ISPRING_QUIZ_SHAPE3">
            <a:extLst>
              <a:ext uri="{FF2B5EF4-FFF2-40B4-BE49-F238E27FC236}">
                <a16:creationId xmlns:a16="http://schemas.microsoft.com/office/drawing/2014/main" id="{4B96603C-C984-42E5-AC57-46110AB8BBF9}"/>
              </a:ext>
            </a:extLst>
          </p:cNvPr>
          <p:cNvPicPr>
            <a:picLocks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4" name="ISPRING_QUIZ_SHAPE4">
            <a:extLst>
              <a:ext uri="{FF2B5EF4-FFF2-40B4-BE49-F238E27FC236}">
                <a16:creationId xmlns:a16="http://schemas.microsoft.com/office/drawing/2014/main" id="{699127D8-E4F5-44CA-B809-B1E38BA70CA5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ca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3627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hlinkClick r:id="rId6" action="ppaction://hlinksldjump"/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1916400" y="55297"/>
            <a:ext cx="10247757" cy="6577977"/>
          </a:xfrm>
          <a:prstGeom prst="roundRect">
            <a:avLst>
              <a:gd name="adj" fmla="val 8217"/>
            </a:avLst>
          </a:prstGeom>
          <a:solidFill>
            <a:schemeClr val="bg1"/>
          </a:solidFill>
          <a:ln w="127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2072179" y="416638"/>
            <a:ext cx="7132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C2B8E"/>
                </a:solidFill>
              </a:rPr>
              <a:t>Determinante</a:t>
            </a:r>
            <a:r>
              <a:rPr lang="en-US" sz="2400" b="1" dirty="0">
                <a:solidFill>
                  <a:srgbClr val="0C2B8E"/>
                </a:solidFill>
              </a:rPr>
              <a:t> de una </a:t>
            </a:r>
            <a:r>
              <a:rPr lang="en-US" sz="2400" b="1" dirty="0" err="1">
                <a:solidFill>
                  <a:srgbClr val="0C2B8E"/>
                </a:solidFill>
              </a:rPr>
              <a:t>Matriz</a:t>
            </a:r>
            <a:r>
              <a:rPr lang="en-US" sz="2400" b="1" dirty="0">
                <a:solidFill>
                  <a:srgbClr val="0C2B8E"/>
                </a:solidFill>
              </a:rPr>
              <a:t> 3×3  (</a:t>
            </a:r>
            <a:r>
              <a:rPr lang="en-US" sz="2400" b="1" dirty="0" err="1">
                <a:solidFill>
                  <a:srgbClr val="0C2B8E"/>
                </a:solidFill>
              </a:rPr>
              <a:t>Regla</a:t>
            </a:r>
            <a:r>
              <a:rPr lang="en-US" sz="2400" b="1" dirty="0">
                <a:solidFill>
                  <a:srgbClr val="0C2B8E"/>
                </a:solidFill>
              </a:rPr>
              <a:t> de </a:t>
            </a:r>
            <a:r>
              <a:rPr lang="en-US" sz="2400" b="1" dirty="0" err="1">
                <a:solidFill>
                  <a:srgbClr val="0C2B8E"/>
                </a:solidFill>
              </a:rPr>
              <a:t>Sarrus</a:t>
            </a:r>
            <a:r>
              <a:rPr lang="en-US" sz="2400" b="1" dirty="0">
                <a:solidFill>
                  <a:srgbClr val="0C2B8E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2647813" y="985114"/>
                <a:ext cx="8871521" cy="1109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Sea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ca-E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813" y="985114"/>
                <a:ext cx="8871521" cy="1109471"/>
              </a:xfrm>
              <a:prstGeom prst="rect">
                <a:avLst/>
              </a:prstGeom>
              <a:blipFill>
                <a:blip r:embed="rId10"/>
                <a:stretch>
                  <a:fillRect l="-103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aixaDeTexto 39"/>
          <p:cNvSpPr txBox="1"/>
          <p:nvPr/>
        </p:nvSpPr>
        <p:spPr>
          <a:xfrm>
            <a:off x="1934093" y="1993253"/>
            <a:ext cx="9455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ea typeface="Cambria Math" panose="02040503050406030204" pitchFamily="18" charset="0"/>
              </a:rPr>
              <a:t>Para </a:t>
            </a:r>
            <a:r>
              <a:rPr lang="en-GB" sz="2400" dirty="0" err="1">
                <a:ea typeface="Cambria Math" panose="02040503050406030204" pitchFamily="18" charset="0"/>
              </a:rPr>
              <a:t>calcular</a:t>
            </a:r>
            <a:r>
              <a:rPr lang="en-GB" sz="2400" dirty="0">
                <a:ea typeface="Cambria Math" panose="02040503050406030204" pitchFamily="18" charset="0"/>
              </a:rPr>
              <a:t> el </a:t>
            </a:r>
            <a:r>
              <a:rPr lang="en-GB" sz="2400" dirty="0" err="1">
                <a:ea typeface="Cambria Math" panose="02040503050406030204" pitchFamily="18" charset="0"/>
              </a:rPr>
              <a:t>determinante</a:t>
            </a:r>
            <a:r>
              <a:rPr lang="en-GB" sz="2400" dirty="0">
                <a:ea typeface="Cambria Math" panose="02040503050406030204" pitchFamily="18" charset="0"/>
              </a:rPr>
              <a:t> de la </a:t>
            </a:r>
            <a:r>
              <a:rPr lang="en-GB" sz="2400" dirty="0" err="1">
                <a:ea typeface="Cambria Math" panose="02040503050406030204" pitchFamily="18" charset="0"/>
              </a:rPr>
              <a:t>matriz</a:t>
            </a:r>
            <a:r>
              <a:rPr lang="en-GB" sz="2400" dirty="0">
                <a:ea typeface="Cambria Math" panose="02040503050406030204" pitchFamily="18" charset="0"/>
              </a:rPr>
              <a:t> </a:t>
            </a:r>
            <a:r>
              <a:rPr lang="en-GB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A </a:t>
            </a:r>
            <a:r>
              <a:rPr lang="en-GB" sz="2400" dirty="0" err="1">
                <a:ea typeface="Cambria Math" panose="02040503050406030204" pitchFamily="18" charset="0"/>
              </a:rPr>
              <a:t>usamos</a:t>
            </a:r>
            <a:r>
              <a:rPr lang="en-GB" sz="2400" dirty="0">
                <a:ea typeface="Cambria Math" panose="02040503050406030204" pitchFamily="18" charset="0"/>
              </a:rPr>
              <a:t> la </a:t>
            </a:r>
            <a:r>
              <a:rPr lang="en-GB" sz="2400" dirty="0" err="1">
                <a:ea typeface="Cambria Math" panose="02040503050406030204" pitchFamily="18" charset="0"/>
              </a:rPr>
              <a:t>regla</a:t>
            </a:r>
            <a:r>
              <a:rPr lang="en-GB" sz="2400" dirty="0">
                <a:ea typeface="Cambria Math" panose="02040503050406030204" pitchFamily="18" charset="0"/>
              </a:rPr>
              <a:t> de </a:t>
            </a:r>
            <a:r>
              <a:rPr lang="en-GB" sz="2400" dirty="0" err="1">
                <a:ea typeface="Cambria Math" panose="02040503050406030204" pitchFamily="18" charset="0"/>
              </a:rPr>
              <a:t>Sarrus</a:t>
            </a:r>
            <a:r>
              <a:rPr lang="en-GB" sz="2400" dirty="0">
                <a:ea typeface="Cambria Math" panose="02040503050406030204" pitchFamily="18" charset="0"/>
              </a:rPr>
              <a:t>:</a:t>
            </a:r>
          </a:p>
          <a:p>
            <a:endParaRPr lang="pt-PT" sz="2400" b="1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1887599" y="2560997"/>
            <a:ext cx="102477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>
                <a:solidFill>
                  <a:srgbClr val="F25E4F"/>
                </a:solidFill>
              </a:rPr>
              <a:t>primero </a:t>
            </a:r>
            <a:r>
              <a:rPr lang="en-US" sz="2400" b="1" dirty="0" err="1">
                <a:solidFill>
                  <a:srgbClr val="F25E4F"/>
                </a:solidFill>
              </a:rPr>
              <a:t>copie</a:t>
            </a:r>
            <a:r>
              <a:rPr lang="en-US" sz="2400" b="1" dirty="0">
                <a:solidFill>
                  <a:srgbClr val="F25E4F"/>
                </a:solidFill>
              </a:rPr>
              <a:t> la </a:t>
            </a:r>
            <a:r>
              <a:rPr lang="en-US" sz="2400" b="1" dirty="0" err="1">
                <a:solidFill>
                  <a:srgbClr val="F25E4F"/>
                </a:solidFill>
              </a:rPr>
              <a:t>primera</a:t>
            </a:r>
            <a:r>
              <a:rPr lang="en-US" sz="2400" b="1" dirty="0">
                <a:solidFill>
                  <a:srgbClr val="F25E4F"/>
                </a:solidFill>
              </a:rPr>
              <a:t> y la </a:t>
            </a:r>
            <a:r>
              <a:rPr lang="en-US" sz="2400" b="1" dirty="0" err="1">
                <a:solidFill>
                  <a:srgbClr val="F25E4F"/>
                </a:solidFill>
              </a:rPr>
              <a:t>segunda</a:t>
            </a:r>
            <a:r>
              <a:rPr lang="en-US" sz="2400" b="1" dirty="0">
                <a:solidFill>
                  <a:srgbClr val="F25E4F"/>
                </a:solidFill>
              </a:rPr>
              <a:t> fila de la </a:t>
            </a:r>
            <a:r>
              <a:rPr lang="en-US" sz="2400" b="1" dirty="0" err="1">
                <a:solidFill>
                  <a:srgbClr val="F25E4F"/>
                </a:solidFill>
              </a:rPr>
              <a:t>matriz</a:t>
            </a:r>
            <a:r>
              <a:rPr lang="en-US" sz="2400" b="1" dirty="0">
                <a:solidFill>
                  <a:srgbClr val="F25E4F"/>
                </a:solidFill>
              </a:rPr>
              <a:t> A para </a:t>
            </a:r>
            <a:r>
              <a:rPr lang="en-US" sz="2400" b="1" dirty="0" err="1">
                <a:solidFill>
                  <a:srgbClr val="F25E4F"/>
                </a:solidFill>
              </a:rPr>
              <a:t>formar</a:t>
            </a:r>
            <a:r>
              <a:rPr lang="en-US" sz="2400" b="1" dirty="0">
                <a:solidFill>
                  <a:srgbClr val="F25E4F"/>
                </a:solidFill>
              </a:rPr>
              <a:t> la  </a:t>
            </a:r>
            <a:r>
              <a:rPr lang="en-US" sz="2400" b="1" dirty="0" err="1">
                <a:solidFill>
                  <a:srgbClr val="F25E4F"/>
                </a:solidFill>
              </a:rPr>
              <a:t>cuarta</a:t>
            </a:r>
            <a:r>
              <a:rPr lang="en-US" sz="2400" b="1" dirty="0">
                <a:solidFill>
                  <a:srgbClr val="F25E4F"/>
                </a:solidFill>
              </a:rPr>
              <a:t> y la </a:t>
            </a:r>
            <a:r>
              <a:rPr lang="en-US" sz="2400" b="1" dirty="0" err="1">
                <a:solidFill>
                  <a:srgbClr val="F25E4F"/>
                </a:solidFill>
              </a:rPr>
              <a:t>quinta</a:t>
            </a:r>
            <a:r>
              <a:rPr lang="en-US" sz="2400" b="1" dirty="0">
                <a:solidFill>
                  <a:srgbClr val="F25E4F"/>
                </a:solidFill>
              </a:rPr>
              <a:t> fila</a:t>
            </a:r>
            <a:r>
              <a:rPr lang="pt-PT" b="1" dirty="0">
                <a:solidFill>
                  <a:srgbClr val="F25E4F"/>
                </a:solidFill>
              </a:rPr>
              <a:t>     </a:t>
            </a:r>
          </a:p>
          <a:p>
            <a:r>
              <a:rPr lang="pt-PT" b="1" dirty="0">
                <a:solidFill>
                  <a:srgbClr val="F25E4F"/>
                </a:solidFill>
              </a:rPr>
              <a:t>                    </a:t>
            </a:r>
            <a:endParaRPr lang="pt-PT" sz="2400" b="1" dirty="0">
              <a:solidFill>
                <a:srgbClr val="F25E4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3469531" y="5535419"/>
                <a:ext cx="2205138" cy="989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dirty="0"/>
                  <a:t>         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pt-PT" sz="2400" b="1" i="1" smtClean="0">
                            <a:solidFill>
                              <a:srgbClr val="F25E4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𝟏𝟏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𝟏𝟑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𝟐𝟏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𝟐𝟐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𝟐𝟑</m:t>
                              </m:r>
                            </m:sub>
                          </m:sSub>
                        </m:e>
                      </m:mr>
                    </m:m>
                  </m:oMath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531" y="5535419"/>
                <a:ext cx="2205138" cy="98956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arredondado 1"/>
          <p:cNvSpPr/>
          <p:nvPr/>
        </p:nvSpPr>
        <p:spPr>
          <a:xfrm>
            <a:off x="3554132" y="4780061"/>
            <a:ext cx="2012628" cy="636733"/>
          </a:xfrm>
          <a:prstGeom prst="roundRect">
            <a:avLst/>
          </a:prstGeom>
          <a:solidFill>
            <a:srgbClr val="F25E4F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CaixaDeTexto 2"/>
          <p:cNvSpPr txBox="1"/>
          <p:nvPr/>
        </p:nvSpPr>
        <p:spPr>
          <a:xfrm>
            <a:off x="1869906" y="3304555"/>
            <a:ext cx="108322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>
                <a:solidFill>
                  <a:srgbClr val="29A6FF"/>
                </a:solidFill>
              </a:rPr>
              <a:t>a </a:t>
            </a:r>
            <a:r>
              <a:rPr lang="en-US" sz="2400" b="1" dirty="0" err="1">
                <a:solidFill>
                  <a:srgbClr val="29A6FF"/>
                </a:solidFill>
              </a:rPr>
              <a:t>continuación</a:t>
            </a:r>
            <a:r>
              <a:rPr lang="en-US" sz="2400" b="1" dirty="0">
                <a:solidFill>
                  <a:srgbClr val="29A6FF"/>
                </a:solidFill>
              </a:rPr>
              <a:t>, </a:t>
            </a:r>
            <a:r>
              <a:rPr lang="en-US" sz="2400" b="1" dirty="0" err="1">
                <a:solidFill>
                  <a:srgbClr val="29A6FF"/>
                </a:solidFill>
              </a:rPr>
              <a:t>agregue</a:t>
            </a:r>
            <a:r>
              <a:rPr lang="en-US" sz="2400" b="1" dirty="0">
                <a:solidFill>
                  <a:srgbClr val="29A6FF"/>
                </a:solidFill>
              </a:rPr>
              <a:t> los </a:t>
            </a:r>
            <a:r>
              <a:rPr lang="en-US" sz="2400" b="1" dirty="0" err="1">
                <a:solidFill>
                  <a:srgbClr val="29A6FF"/>
                </a:solidFill>
              </a:rPr>
              <a:t>productos</a:t>
            </a:r>
            <a:r>
              <a:rPr lang="en-US" sz="2400" b="1" dirty="0">
                <a:solidFill>
                  <a:srgbClr val="29A6FF"/>
                </a:solidFill>
              </a:rPr>
              <a:t> de las </a:t>
            </a:r>
            <a:r>
              <a:rPr lang="en-US" sz="2400" b="1" dirty="0" err="1">
                <a:solidFill>
                  <a:srgbClr val="29A6FF"/>
                </a:solidFill>
              </a:rPr>
              <a:t>diagonales</a:t>
            </a:r>
            <a:r>
              <a:rPr lang="en-US" sz="2400" b="1" dirty="0">
                <a:solidFill>
                  <a:srgbClr val="29A6FF"/>
                </a:solidFill>
              </a:rPr>
              <a:t> que van de </a:t>
            </a:r>
            <a:r>
              <a:rPr lang="en-US" sz="2400" b="1" dirty="0" err="1">
                <a:solidFill>
                  <a:srgbClr val="29A6FF"/>
                </a:solidFill>
              </a:rPr>
              <a:t>arriba</a:t>
            </a:r>
            <a:r>
              <a:rPr lang="en-US" sz="2400" b="1" dirty="0">
                <a:solidFill>
                  <a:srgbClr val="29A6FF"/>
                </a:solidFill>
              </a:rPr>
              <a:t> </a:t>
            </a:r>
          </a:p>
          <a:p>
            <a:r>
              <a:rPr lang="en-US" sz="2400" b="1" dirty="0">
                <a:solidFill>
                  <a:srgbClr val="29A6FF"/>
                </a:solidFill>
              </a:rPr>
              <a:t>     </a:t>
            </a:r>
            <a:r>
              <a:rPr lang="en-US" sz="2400" b="1" dirty="0" err="1">
                <a:solidFill>
                  <a:srgbClr val="29A6FF"/>
                </a:solidFill>
              </a:rPr>
              <a:t>hacia</a:t>
            </a:r>
            <a:r>
              <a:rPr lang="en-US" sz="2400" b="1" dirty="0">
                <a:solidFill>
                  <a:srgbClr val="29A6FF"/>
                </a:solidFill>
              </a:rPr>
              <a:t>  </a:t>
            </a:r>
            <a:r>
              <a:rPr lang="en-US" sz="2400" b="1" dirty="0" err="1">
                <a:solidFill>
                  <a:srgbClr val="29A6FF"/>
                </a:solidFill>
              </a:rPr>
              <a:t>abajo</a:t>
            </a:r>
            <a:endParaRPr lang="en-US" sz="2400" b="1" dirty="0">
              <a:solidFill>
                <a:srgbClr val="29A6FF"/>
              </a:solidFill>
            </a:endParaRPr>
          </a:p>
          <a:p>
            <a:endParaRPr lang="en-US" sz="2400" b="1" dirty="0">
              <a:solidFill>
                <a:srgbClr val="29A6FF"/>
              </a:solidFill>
            </a:endParaRPr>
          </a:p>
          <a:p>
            <a:endParaRPr lang="en-US" sz="2400" b="1" dirty="0">
              <a:solidFill>
                <a:srgbClr val="29A6FF"/>
              </a:solidFill>
            </a:endParaRPr>
          </a:p>
          <a:p>
            <a:endParaRPr lang="en-US" sz="2400" b="1" dirty="0">
              <a:solidFill>
                <a:srgbClr val="29A6FF"/>
              </a:solidFill>
            </a:endParaRPr>
          </a:p>
          <a:p>
            <a:endParaRPr lang="pt-PT" sz="2400" b="1" dirty="0">
              <a:solidFill>
                <a:srgbClr val="29A6FF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854408" y="4099484"/>
            <a:ext cx="104039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finalmente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reste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los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productos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de las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diagonales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que van de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abajo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hacia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arriba</a:t>
            </a:r>
            <a:endParaRPr lang="pt-PT" sz="24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5638653" y="4946434"/>
                <a:ext cx="17412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pt-PT" sz="2400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653" y="4946434"/>
                <a:ext cx="1741289" cy="461665"/>
              </a:xfrm>
              <a:prstGeom prst="rect">
                <a:avLst/>
              </a:prstGeom>
              <a:blipFill>
                <a:blip r:embed="rId12"/>
                <a:stretch>
                  <a:fillRect r="-1748"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xão reta unidirecional 5"/>
          <p:cNvCxnSpPr/>
          <p:nvPr/>
        </p:nvCxnSpPr>
        <p:spPr>
          <a:xfrm>
            <a:off x="3815021" y="4920629"/>
            <a:ext cx="1343962" cy="583794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unidirecional 44"/>
          <p:cNvCxnSpPr/>
          <p:nvPr/>
        </p:nvCxnSpPr>
        <p:spPr>
          <a:xfrm>
            <a:off x="3870943" y="5269978"/>
            <a:ext cx="1256787" cy="601047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unidirecional 45"/>
          <p:cNvCxnSpPr/>
          <p:nvPr/>
        </p:nvCxnSpPr>
        <p:spPr>
          <a:xfrm>
            <a:off x="3865067" y="5631653"/>
            <a:ext cx="1262663" cy="579405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ta unidirecional 9"/>
          <p:cNvCxnSpPr/>
          <p:nvPr/>
        </p:nvCxnSpPr>
        <p:spPr>
          <a:xfrm flipV="1">
            <a:off x="3899768" y="4946750"/>
            <a:ext cx="1259215" cy="699139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xão reta unidirecional 47"/>
          <p:cNvCxnSpPr/>
          <p:nvPr/>
        </p:nvCxnSpPr>
        <p:spPr>
          <a:xfrm flipV="1">
            <a:off x="3943463" y="5275752"/>
            <a:ext cx="1203229" cy="667099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xão reta unidirecional 48"/>
          <p:cNvCxnSpPr/>
          <p:nvPr/>
        </p:nvCxnSpPr>
        <p:spPr>
          <a:xfrm flipV="1">
            <a:off x="3932289" y="5629493"/>
            <a:ext cx="1195441" cy="70753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6134573" y="5491890"/>
                <a:ext cx="16719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PT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PT" sz="24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573" y="5491890"/>
                <a:ext cx="1671962" cy="461665"/>
              </a:xfrm>
              <a:prstGeom prst="rect">
                <a:avLst/>
              </a:prstGeom>
              <a:blipFill>
                <a:blip r:embed="rId13"/>
                <a:stretch>
                  <a:fillRect r="-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7692844" y="4994839"/>
                <a:ext cx="14406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PT" sz="2400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844" y="4994839"/>
                <a:ext cx="1440646" cy="461665"/>
              </a:xfrm>
              <a:prstGeom prst="rect">
                <a:avLst/>
              </a:prstGeom>
              <a:blipFill>
                <a:blip r:embed="rId14"/>
                <a:stretch>
                  <a:fillRect r="-1695"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2626285" y="4683446"/>
                <a:ext cx="3101119" cy="1346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pt-PT" dirty="0"/>
                  <a:t>                         </a:t>
                </a:r>
                <a:endParaRPr lang="pt-PT" sz="2400" b="1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285" y="4683446"/>
                <a:ext cx="3101119" cy="134690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9441834" y="4993582"/>
                <a:ext cx="1601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pt-PT" sz="2400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834" y="4993582"/>
                <a:ext cx="1601142" cy="461665"/>
              </a:xfrm>
              <a:prstGeom prst="rect">
                <a:avLst/>
              </a:prstGeom>
              <a:blipFill>
                <a:blip r:embed="rId1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/>
              <p:cNvSpPr txBox="1"/>
              <p:nvPr/>
            </p:nvSpPr>
            <p:spPr>
              <a:xfrm>
                <a:off x="9075255" y="5004998"/>
                <a:ext cx="4702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pt-PT" sz="2400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255" y="5004998"/>
                <a:ext cx="470247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7336288" y="4962649"/>
                <a:ext cx="4702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pt-PT" sz="2400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288" y="4962649"/>
                <a:ext cx="470247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7706790" y="5527884"/>
                <a:ext cx="16824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PT" sz="24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790" y="5527884"/>
                <a:ext cx="1682493" cy="461665"/>
              </a:xfrm>
              <a:prstGeom prst="rect">
                <a:avLst/>
              </a:prstGeom>
              <a:blipFill>
                <a:blip r:embed="rId19"/>
                <a:stretch>
                  <a:fillRect r="-3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9327797" y="5570501"/>
                <a:ext cx="17151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PT" sz="24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7797" y="5570501"/>
                <a:ext cx="1715179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5">
            <a:extLst>
              <a:ext uri="{FF2B5EF4-FFF2-40B4-BE49-F238E27FC236}">
                <a16:creationId xmlns:a16="http://schemas.microsoft.com/office/drawing/2014/main" id="{03552AA9-F3DD-4825-9F84-390B778A6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53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altLang="ca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tângulo: Cantos Arredondados 7">
            <a:hlinkClick r:id="rId21" action="ppaction://hlinksldjump"/>
            <a:extLst>
              <a:ext uri="{FF2B5EF4-FFF2-40B4-BE49-F238E27FC236}">
                <a16:creationId xmlns:a16="http://schemas.microsoft.com/office/drawing/2014/main" id="{22E2EDBE-FDB2-49F2-987F-437510689D4A}"/>
              </a:ext>
            </a:extLst>
          </p:cNvPr>
          <p:cNvSpPr/>
          <p:nvPr/>
        </p:nvSpPr>
        <p:spPr>
          <a:xfrm>
            <a:off x="-12739" y="964911"/>
            <a:ext cx="1797931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Noción</a:t>
            </a:r>
            <a:r>
              <a:rPr lang="en-GB" b="1" dirty="0">
                <a:solidFill>
                  <a:schemeClr val="tx1"/>
                </a:solidFill>
              </a:rPr>
              <a:t> de   </a:t>
            </a:r>
            <a:r>
              <a:rPr lang="en-GB" b="1" dirty="0" err="1">
                <a:solidFill>
                  <a:schemeClr val="tx1"/>
                </a:solidFill>
              </a:rPr>
              <a:t>Determinante</a:t>
            </a:r>
            <a:r>
              <a:rPr lang="en-GB" b="1" dirty="0">
                <a:solidFill>
                  <a:schemeClr val="tx1"/>
                </a:solidFill>
              </a:rPr>
              <a:t> de una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6" name="Retângulo: Cantos Arredondados 8">
            <a:hlinkClick r:id="rId22" action="ppaction://hlinksldjump"/>
            <a:extLst>
              <a:ext uri="{FF2B5EF4-FFF2-40B4-BE49-F238E27FC236}">
                <a16:creationId xmlns:a16="http://schemas.microsoft.com/office/drawing/2014/main" id="{CB78507B-5A3D-4CD3-B366-A1BBD83FF5B1}"/>
              </a:ext>
            </a:extLst>
          </p:cNvPr>
          <p:cNvSpPr/>
          <p:nvPr/>
        </p:nvSpPr>
        <p:spPr>
          <a:xfrm>
            <a:off x="0" y="2059090"/>
            <a:ext cx="177826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Determinante</a:t>
            </a:r>
            <a:r>
              <a:rPr lang="en-GB" b="1" dirty="0">
                <a:solidFill>
                  <a:schemeClr val="tx1"/>
                </a:solidFill>
              </a:rPr>
              <a:t> de una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 1x1 </a:t>
            </a:r>
          </a:p>
        </p:txBody>
      </p:sp>
      <p:sp>
        <p:nvSpPr>
          <p:cNvPr id="58" name="Retângulo: Cantos Arredondados 8">
            <a:hlinkClick r:id="rId23" action="ppaction://hlinksldjump"/>
            <a:extLst>
              <a:ext uri="{FF2B5EF4-FFF2-40B4-BE49-F238E27FC236}">
                <a16:creationId xmlns:a16="http://schemas.microsoft.com/office/drawing/2014/main" id="{22C6C59A-773C-46DA-8A89-6142DB993C28}"/>
              </a:ext>
            </a:extLst>
          </p:cNvPr>
          <p:cNvSpPr/>
          <p:nvPr/>
        </p:nvSpPr>
        <p:spPr>
          <a:xfrm>
            <a:off x="-28671" y="3153270"/>
            <a:ext cx="1812739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72000" bIns="720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Determinante</a:t>
            </a:r>
            <a:r>
              <a:rPr lang="en-GB" b="1" dirty="0">
                <a:solidFill>
                  <a:schemeClr val="tx1"/>
                </a:solidFill>
              </a:rPr>
              <a:t> de una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2x2 </a:t>
            </a:r>
          </a:p>
        </p:txBody>
      </p:sp>
      <p:sp>
        <p:nvSpPr>
          <p:cNvPr id="59" name="Retângulo: Cantos Arredondados 9">
            <a:hlinkClick r:id="rId6" action="ppaction://hlinksldjump"/>
            <a:extLst>
              <a:ext uri="{FF2B5EF4-FFF2-40B4-BE49-F238E27FC236}">
                <a16:creationId xmlns:a16="http://schemas.microsoft.com/office/drawing/2014/main" id="{F11E4BFF-40A1-4911-8DDC-505008DB1014}"/>
              </a:ext>
            </a:extLst>
          </p:cNvPr>
          <p:cNvSpPr/>
          <p:nvPr/>
        </p:nvSpPr>
        <p:spPr>
          <a:xfrm>
            <a:off x="-27547" y="4234457"/>
            <a:ext cx="1812739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720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b="1" dirty="0" err="1">
                <a:solidFill>
                  <a:schemeClr val="tx1"/>
                </a:solidFill>
              </a:rPr>
              <a:t>Determinante</a:t>
            </a:r>
            <a:r>
              <a:rPr lang="en-GB" b="1" dirty="0">
                <a:solidFill>
                  <a:schemeClr val="tx1"/>
                </a:solidFill>
              </a:rPr>
              <a:t> de una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3x3 </a:t>
            </a:r>
          </a:p>
        </p:txBody>
      </p:sp>
      <p:sp>
        <p:nvSpPr>
          <p:cNvPr id="60" name="Retângulo: Cantos Arredondados 13">
            <a:hlinkClick r:id="" action="ppaction://noaction"/>
            <a:extLst>
              <a:ext uri="{FF2B5EF4-FFF2-40B4-BE49-F238E27FC236}">
                <a16:creationId xmlns:a16="http://schemas.microsoft.com/office/drawing/2014/main" id="{A0E711EF-DD44-4F38-B464-6F6530071379}"/>
              </a:ext>
            </a:extLst>
          </p:cNvPr>
          <p:cNvSpPr/>
          <p:nvPr/>
        </p:nvSpPr>
        <p:spPr>
          <a:xfrm>
            <a:off x="-5809" y="5303228"/>
            <a:ext cx="1784068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1" name="Retângulo 16">
            <a:extLst>
              <a:ext uri="{FF2B5EF4-FFF2-40B4-BE49-F238E27FC236}">
                <a16:creationId xmlns:a16="http://schemas.microsoft.com/office/drawing/2014/main" id="{E17D4F2F-E45D-4D14-A63E-E948D0BE1EE1}"/>
              </a:ext>
            </a:extLst>
          </p:cNvPr>
          <p:cNvSpPr/>
          <p:nvPr/>
        </p:nvSpPr>
        <p:spPr>
          <a:xfrm>
            <a:off x="37075" y="45922"/>
            <a:ext cx="1748068" cy="890299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 fontScale="92500" lnSpcReduction="10000"/>
          </a:bodyPr>
          <a:lstStyle/>
          <a:p>
            <a:pPr algn="ctr"/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  <a:p>
            <a:pPr algn="ctr"/>
            <a:r>
              <a:rPr lang="en-GB" sz="30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30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15 </a:t>
            </a:r>
          </a:p>
          <a:p>
            <a:pPr algn="ctr"/>
            <a:endParaRPr lang="en-GB" sz="24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028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5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2" grpId="0" animBg="1"/>
      <p:bldP spid="2" grpId="1" animBg="1"/>
      <p:bldP spid="3" grpId="0"/>
      <p:bldP spid="8" grpId="0"/>
      <p:bldP spid="11" grpId="0"/>
      <p:bldP spid="36" grpId="0"/>
      <p:bldP spid="43" grpId="0"/>
      <p:bldP spid="44" grpId="0"/>
      <p:bldP spid="47" grpId="0"/>
      <p:bldP spid="50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hlinkClick r:id="" action="ppaction://noaction"/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: Cantos Arredondados 32">
            <a:hlinkClick r:id="" action="ppaction://noaction"/>
            <a:extLst>
              <a:ext uri="{FF2B5EF4-FFF2-40B4-BE49-F238E27FC236}">
                <a16:creationId xmlns:a16="http://schemas.microsoft.com/office/drawing/2014/main" id="{B11134E0-9A75-41CC-8177-3C1054AF7C93}"/>
              </a:ext>
            </a:extLst>
          </p:cNvPr>
          <p:cNvSpPr/>
          <p:nvPr/>
        </p:nvSpPr>
        <p:spPr>
          <a:xfrm>
            <a:off x="2115844" y="458283"/>
            <a:ext cx="9828000" cy="5898219"/>
          </a:xfrm>
          <a:prstGeom prst="roundRect">
            <a:avLst>
              <a:gd name="adj" fmla="val 812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tângulo 19"/>
          <p:cNvSpPr/>
          <p:nvPr/>
        </p:nvSpPr>
        <p:spPr>
          <a:xfrm>
            <a:off x="2467019" y="732912"/>
            <a:ext cx="7132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C2B8E"/>
                </a:solidFill>
              </a:rPr>
              <a:t>Determinante</a:t>
            </a:r>
            <a:r>
              <a:rPr lang="en-US" sz="2400" b="1" dirty="0">
                <a:solidFill>
                  <a:srgbClr val="0C2B8E"/>
                </a:solidFill>
              </a:rPr>
              <a:t> de una </a:t>
            </a:r>
            <a:r>
              <a:rPr lang="en-US" sz="2400" b="1" dirty="0" err="1">
                <a:solidFill>
                  <a:srgbClr val="0C2B8E"/>
                </a:solidFill>
              </a:rPr>
              <a:t>Matriz</a:t>
            </a:r>
            <a:r>
              <a:rPr lang="en-US" sz="2400" b="1" dirty="0">
                <a:solidFill>
                  <a:srgbClr val="0C2B8E"/>
                </a:solidFill>
              </a:rPr>
              <a:t> 3×3  (</a:t>
            </a:r>
            <a:r>
              <a:rPr lang="en-US" sz="2400" b="1" dirty="0" err="1">
                <a:solidFill>
                  <a:srgbClr val="0C2B8E"/>
                </a:solidFill>
              </a:rPr>
              <a:t>Regla</a:t>
            </a:r>
            <a:r>
              <a:rPr lang="en-US" sz="2400" b="1" dirty="0">
                <a:solidFill>
                  <a:srgbClr val="0C2B8E"/>
                </a:solidFill>
              </a:rPr>
              <a:t> de </a:t>
            </a:r>
            <a:r>
              <a:rPr lang="en-US" sz="2400" b="1" dirty="0" err="1">
                <a:solidFill>
                  <a:srgbClr val="0C2B8E"/>
                </a:solidFill>
              </a:rPr>
              <a:t>Sarrus</a:t>
            </a:r>
            <a:r>
              <a:rPr lang="en-US" sz="2400" b="1" dirty="0">
                <a:solidFill>
                  <a:srgbClr val="0C2B8E"/>
                </a:solidFill>
              </a:rPr>
              <a:t>)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2467019" y="1310974"/>
            <a:ext cx="1225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GB" sz="2400" b="1" u="sng" dirty="0" err="1">
                <a:solidFill>
                  <a:srgbClr val="29A6FF"/>
                </a:solidFill>
              </a:rPr>
              <a:t>Ejemplo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8907" y="1476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" name="CaixaDeTexto 3"/>
          <p:cNvSpPr txBox="1"/>
          <p:nvPr/>
        </p:nvSpPr>
        <p:spPr>
          <a:xfrm>
            <a:off x="2467019" y="1868202"/>
            <a:ext cx="4180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Calcule</a:t>
            </a:r>
            <a:r>
              <a:rPr lang="en-GB" sz="2400" dirty="0"/>
              <a:t> el </a:t>
            </a:r>
            <a:r>
              <a:rPr lang="en-GB" sz="2400" dirty="0" err="1"/>
              <a:t>determinante</a:t>
            </a:r>
            <a:endParaRPr lang="en-GB" sz="2400" dirty="0"/>
          </a:p>
        </p:txBody>
      </p:sp>
      <p:cxnSp>
        <p:nvCxnSpPr>
          <p:cNvPr id="44" name="Conexão reta unidirecional 43"/>
          <p:cNvCxnSpPr/>
          <p:nvPr/>
        </p:nvCxnSpPr>
        <p:spPr>
          <a:xfrm>
            <a:off x="4003859" y="3497021"/>
            <a:ext cx="945931" cy="718032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xão reta unidirecional 46"/>
          <p:cNvCxnSpPr/>
          <p:nvPr/>
        </p:nvCxnSpPr>
        <p:spPr>
          <a:xfrm flipV="1">
            <a:off x="3965268" y="3582778"/>
            <a:ext cx="951185" cy="68006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2730760" y="2577731"/>
                <a:ext cx="2658658" cy="1345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pt-PT" dirty="0"/>
                  <a:t>                         </a:t>
                </a:r>
                <a:endParaRPr lang="pt-PT" sz="2400" b="1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760" y="2577731"/>
                <a:ext cx="2658658" cy="13459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onexão reta unidirecional 41"/>
          <p:cNvCxnSpPr/>
          <p:nvPr/>
        </p:nvCxnSpPr>
        <p:spPr>
          <a:xfrm>
            <a:off x="3970522" y="2773717"/>
            <a:ext cx="945931" cy="718032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xão reta unidirecional 42"/>
          <p:cNvCxnSpPr/>
          <p:nvPr/>
        </p:nvCxnSpPr>
        <p:spPr>
          <a:xfrm>
            <a:off x="3995853" y="3143236"/>
            <a:ext cx="945931" cy="718032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unidirecional 44"/>
          <p:cNvCxnSpPr/>
          <p:nvPr/>
        </p:nvCxnSpPr>
        <p:spPr>
          <a:xfrm flipV="1">
            <a:off x="3945555" y="2810941"/>
            <a:ext cx="951185" cy="68006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unidirecional 45"/>
          <p:cNvCxnSpPr/>
          <p:nvPr/>
        </p:nvCxnSpPr>
        <p:spPr>
          <a:xfrm flipV="1">
            <a:off x="3949194" y="3201942"/>
            <a:ext cx="951185" cy="68006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3397401" y="3722962"/>
                <a:ext cx="2743200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dirty="0"/>
                  <a:t> 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pt-PT" sz="2400" b="1" i="1" smtClean="0">
                            <a:solidFill>
                              <a:srgbClr val="F25E4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pt-PT" sz="2400" b="1" i="1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e>
                          <m:r>
                            <a:rPr lang="pt-PT" sz="2400" b="1" i="1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e>
                          <m:r>
                            <a:rPr lang="pt-PT" sz="2400" b="1" i="1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mr>
                      <m:mr>
                        <m:e>
                          <m:r>
                            <a:rPr lang="pt-PT" sz="2400" b="1" i="1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400" b="1" i="1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e>
                          <m:r>
                            <a:rPr lang="pt-PT" sz="2400" b="1" i="1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e>
                          <m:r>
                            <a:rPr lang="pt-PT" sz="2400" b="1" i="1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mr>
                    </m:m>
                  </m:oMath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401" y="3722962"/>
                <a:ext cx="2743200" cy="7081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5264480" y="2887143"/>
                <a:ext cx="21125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PT" sz="2400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×0×5+</m:t>
                      </m:r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80" y="2887143"/>
                <a:ext cx="2112599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5322290" y="3407393"/>
                <a:ext cx="2296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pt-PT" sz="2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×0×</m:t>
                      </m:r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290" y="3407393"/>
                <a:ext cx="2296526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5186142" y="3927402"/>
                <a:ext cx="48900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=0−3−16−0−4+10=−13</m:t>
                      </m:r>
                    </m:oMath>
                  </m:oMathPara>
                </a14:m>
                <a:endParaRPr lang="pt-P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142" y="3927402"/>
                <a:ext cx="4890014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7139337" y="2887142"/>
                <a:ext cx="24606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pt-PT" sz="2400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×1×3</m:t>
                      </m:r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337" y="2887142"/>
                <a:ext cx="2460630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8895027" y="2889891"/>
                <a:ext cx="25447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pt-PT" sz="2400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×2×4</m:t>
                      </m:r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027" y="2889891"/>
                <a:ext cx="2544713" cy="461665"/>
              </a:xfrm>
              <a:prstGeom prst="rect">
                <a:avLst/>
              </a:prstGeom>
              <a:blipFill>
                <a:blip r:embed="rId15"/>
                <a:stretch>
                  <a:fillRect l="-2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7349123" y="3407393"/>
                <a:ext cx="18117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  <m:r>
                        <a:rPr lang="pt-PT" sz="2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×1×</m:t>
                      </m:r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9123" y="3407393"/>
                <a:ext cx="1811787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8858868" y="3423235"/>
                <a:ext cx="25540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pt-PT" sz="2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×2×</m:t>
                      </m:r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pt-P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868" y="3423235"/>
                <a:ext cx="2554029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tângulo: Cantos Arredondados 7">
            <a:hlinkClick r:id="rId18" action="ppaction://hlinksldjump"/>
            <a:extLst>
              <a:ext uri="{FF2B5EF4-FFF2-40B4-BE49-F238E27FC236}">
                <a16:creationId xmlns:a16="http://schemas.microsoft.com/office/drawing/2014/main" id="{C94345B9-B1BE-4BCB-BC34-DE4AF39009DD}"/>
              </a:ext>
            </a:extLst>
          </p:cNvPr>
          <p:cNvSpPr/>
          <p:nvPr/>
        </p:nvSpPr>
        <p:spPr>
          <a:xfrm>
            <a:off x="-12739" y="964911"/>
            <a:ext cx="1797931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Noción</a:t>
            </a:r>
            <a:r>
              <a:rPr lang="en-GB" b="1" dirty="0">
                <a:solidFill>
                  <a:schemeClr val="tx1"/>
                </a:solidFill>
              </a:rPr>
              <a:t> de   </a:t>
            </a:r>
            <a:r>
              <a:rPr lang="en-GB" b="1" dirty="0" err="1">
                <a:solidFill>
                  <a:schemeClr val="tx1"/>
                </a:solidFill>
              </a:rPr>
              <a:t>Determinante</a:t>
            </a:r>
            <a:r>
              <a:rPr lang="en-GB" b="1" dirty="0">
                <a:solidFill>
                  <a:schemeClr val="tx1"/>
                </a:solidFill>
              </a:rPr>
              <a:t> de una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1" name="Retângulo: Cantos Arredondados 8">
            <a:hlinkClick r:id="rId19" action="ppaction://hlinksldjump"/>
            <a:extLst>
              <a:ext uri="{FF2B5EF4-FFF2-40B4-BE49-F238E27FC236}">
                <a16:creationId xmlns:a16="http://schemas.microsoft.com/office/drawing/2014/main" id="{BD5A85A8-FA2C-421C-AA49-DA4F97227153}"/>
              </a:ext>
            </a:extLst>
          </p:cNvPr>
          <p:cNvSpPr/>
          <p:nvPr/>
        </p:nvSpPr>
        <p:spPr>
          <a:xfrm>
            <a:off x="0" y="2059090"/>
            <a:ext cx="177826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Determinante</a:t>
            </a:r>
            <a:r>
              <a:rPr lang="en-GB" b="1" dirty="0">
                <a:solidFill>
                  <a:schemeClr val="tx1"/>
                </a:solidFill>
              </a:rPr>
              <a:t> de una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 1x1 </a:t>
            </a:r>
          </a:p>
        </p:txBody>
      </p:sp>
      <p:sp>
        <p:nvSpPr>
          <p:cNvPr id="52" name="Retângulo: Cantos Arredondados 8">
            <a:hlinkClick r:id="rId20" action="ppaction://hlinksldjump"/>
            <a:extLst>
              <a:ext uri="{FF2B5EF4-FFF2-40B4-BE49-F238E27FC236}">
                <a16:creationId xmlns:a16="http://schemas.microsoft.com/office/drawing/2014/main" id="{F6932932-DFE6-46AD-93F9-4C4A9C65BB83}"/>
              </a:ext>
            </a:extLst>
          </p:cNvPr>
          <p:cNvSpPr/>
          <p:nvPr/>
        </p:nvSpPr>
        <p:spPr>
          <a:xfrm>
            <a:off x="-28671" y="3153270"/>
            <a:ext cx="1812739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72000" bIns="720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Determinante</a:t>
            </a:r>
            <a:r>
              <a:rPr lang="en-GB" b="1" dirty="0">
                <a:solidFill>
                  <a:schemeClr val="tx1"/>
                </a:solidFill>
              </a:rPr>
              <a:t> de una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2x2 </a:t>
            </a:r>
          </a:p>
        </p:txBody>
      </p:sp>
      <p:sp>
        <p:nvSpPr>
          <p:cNvPr id="53" name="Retângulo: Cantos Arredondados 9">
            <a:hlinkClick r:id="rId21" action="ppaction://hlinksldjump"/>
            <a:extLst>
              <a:ext uri="{FF2B5EF4-FFF2-40B4-BE49-F238E27FC236}">
                <a16:creationId xmlns:a16="http://schemas.microsoft.com/office/drawing/2014/main" id="{0DBC47D7-5105-4A92-A160-6A4D528FCC18}"/>
              </a:ext>
            </a:extLst>
          </p:cNvPr>
          <p:cNvSpPr/>
          <p:nvPr/>
        </p:nvSpPr>
        <p:spPr>
          <a:xfrm>
            <a:off x="-27547" y="4234457"/>
            <a:ext cx="1812739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720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b="1" dirty="0" err="1">
                <a:solidFill>
                  <a:schemeClr val="tx1"/>
                </a:solidFill>
              </a:rPr>
              <a:t>Determinante</a:t>
            </a:r>
            <a:r>
              <a:rPr lang="en-GB" b="1" dirty="0">
                <a:solidFill>
                  <a:schemeClr val="tx1"/>
                </a:solidFill>
              </a:rPr>
              <a:t> de una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3x3 </a:t>
            </a:r>
          </a:p>
        </p:txBody>
      </p:sp>
      <p:sp>
        <p:nvSpPr>
          <p:cNvPr id="54" name="Retângulo: Cantos Arredondados 13">
            <a:hlinkClick r:id="" action="ppaction://noaction"/>
            <a:extLst>
              <a:ext uri="{FF2B5EF4-FFF2-40B4-BE49-F238E27FC236}">
                <a16:creationId xmlns:a16="http://schemas.microsoft.com/office/drawing/2014/main" id="{2BD0CA74-CF51-4C9F-BE44-4EA8BE94B2A3}"/>
              </a:ext>
            </a:extLst>
          </p:cNvPr>
          <p:cNvSpPr/>
          <p:nvPr/>
        </p:nvSpPr>
        <p:spPr>
          <a:xfrm>
            <a:off x="-5809" y="5303228"/>
            <a:ext cx="1784068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55" name="Retângulo 16">
            <a:extLst>
              <a:ext uri="{FF2B5EF4-FFF2-40B4-BE49-F238E27FC236}">
                <a16:creationId xmlns:a16="http://schemas.microsoft.com/office/drawing/2014/main" id="{D96CA7CC-CBE9-45A7-AAA6-2EDF463A06EA}"/>
              </a:ext>
            </a:extLst>
          </p:cNvPr>
          <p:cNvSpPr/>
          <p:nvPr/>
        </p:nvSpPr>
        <p:spPr>
          <a:xfrm>
            <a:off x="37075" y="45922"/>
            <a:ext cx="1748068" cy="890299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 fontScale="92500" lnSpcReduction="10000"/>
          </a:bodyPr>
          <a:lstStyle/>
          <a:p>
            <a:pPr algn="ctr"/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  <a:p>
            <a:pPr algn="ctr"/>
            <a:r>
              <a:rPr lang="en-GB" sz="30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30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15 </a:t>
            </a:r>
          </a:p>
          <a:p>
            <a:pPr algn="ctr"/>
            <a:endParaRPr lang="en-GB" sz="24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494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" grpId="0"/>
      <p:bldP spid="36" grpId="0"/>
      <p:bldP spid="37" grpId="0"/>
      <p:bldP spid="38" grpId="0"/>
      <p:bldP spid="39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: Cantos Arredondados 32">
            <a:hlinkClick r:id="" action="ppaction://noaction"/>
            <a:extLst>
              <a:ext uri="{FF2B5EF4-FFF2-40B4-BE49-F238E27FC236}">
                <a16:creationId xmlns:a16="http://schemas.microsoft.com/office/drawing/2014/main" id="{B11134E0-9A75-41CC-8177-3C1054AF7C93}"/>
              </a:ext>
            </a:extLst>
          </p:cNvPr>
          <p:cNvSpPr/>
          <p:nvPr/>
        </p:nvSpPr>
        <p:spPr>
          <a:xfrm>
            <a:off x="2090099" y="455119"/>
            <a:ext cx="9828000" cy="5898219"/>
          </a:xfrm>
          <a:prstGeom prst="roundRect">
            <a:avLst>
              <a:gd name="adj" fmla="val 8283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8907" y="1476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" name="CaixaDeTexto 3"/>
          <p:cNvSpPr txBox="1"/>
          <p:nvPr/>
        </p:nvSpPr>
        <p:spPr>
          <a:xfrm>
            <a:off x="2381302" y="1840437"/>
            <a:ext cx="9334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También</a:t>
            </a:r>
            <a:r>
              <a:rPr lang="en-GB" sz="2400" dirty="0"/>
              <a:t> </a:t>
            </a:r>
            <a:r>
              <a:rPr lang="en-GB" sz="2400" dirty="0" err="1"/>
              <a:t>puede</a:t>
            </a:r>
            <a:r>
              <a:rPr lang="en-GB" sz="2400" dirty="0"/>
              <a:t> </a:t>
            </a:r>
            <a:r>
              <a:rPr lang="en-GB" sz="2400" dirty="0" err="1"/>
              <a:t>calcular</a:t>
            </a:r>
            <a:r>
              <a:rPr lang="en-GB" sz="2400" dirty="0"/>
              <a:t> el </a:t>
            </a:r>
            <a:r>
              <a:rPr lang="en-GB" sz="2400" dirty="0" err="1"/>
              <a:t>determinante</a:t>
            </a:r>
            <a:r>
              <a:rPr lang="en-GB" sz="2400" dirty="0"/>
              <a:t> de una </a:t>
            </a:r>
            <a:r>
              <a:rPr lang="en-GB" sz="2400" dirty="0" err="1"/>
              <a:t>matriz</a:t>
            </a:r>
            <a:r>
              <a:rPr lang="en-GB" sz="2400" dirty="0"/>
              <a:t> 3x3 </a:t>
            </a:r>
            <a:r>
              <a:rPr lang="en-GB" sz="2400" dirty="0" err="1"/>
              <a:t>copiando</a:t>
            </a:r>
            <a:r>
              <a:rPr lang="en-GB" sz="2400" dirty="0"/>
              <a:t> la </a:t>
            </a:r>
            <a:r>
              <a:rPr lang="en-GB" sz="2400" dirty="0" err="1"/>
              <a:t>primera</a:t>
            </a:r>
            <a:r>
              <a:rPr lang="en-GB" sz="2400" dirty="0"/>
              <a:t> y la </a:t>
            </a:r>
            <a:r>
              <a:rPr lang="en-GB" sz="2400" dirty="0" err="1"/>
              <a:t>segunda</a:t>
            </a:r>
            <a:r>
              <a:rPr lang="en-GB" sz="2400" dirty="0"/>
              <a:t> </a:t>
            </a:r>
            <a:r>
              <a:rPr lang="en-GB" sz="2400" dirty="0" err="1"/>
              <a:t>columna</a:t>
            </a:r>
            <a:r>
              <a:rPr lang="en-GB" sz="2400" dirty="0"/>
              <a:t> de la </a:t>
            </a:r>
            <a:r>
              <a:rPr lang="en-GB" sz="2400" dirty="0" err="1"/>
              <a:t>matriz</a:t>
            </a:r>
            <a:r>
              <a:rPr lang="en-GB" sz="2400" dirty="0"/>
              <a:t> </a:t>
            </a:r>
            <a:r>
              <a:rPr lang="en-GB" sz="2400" i="1" dirty="0"/>
              <a:t>A</a:t>
            </a:r>
            <a:r>
              <a:rPr lang="en-US" sz="2400" dirty="0"/>
              <a:t> para </a:t>
            </a:r>
            <a:r>
              <a:rPr lang="en-US" sz="2400" dirty="0" err="1"/>
              <a:t>formar</a:t>
            </a:r>
            <a:r>
              <a:rPr lang="en-US" sz="2400" dirty="0"/>
              <a:t> la </a:t>
            </a:r>
            <a:r>
              <a:rPr lang="en-US" sz="2400" dirty="0" err="1"/>
              <a:t>cuarta</a:t>
            </a:r>
            <a:r>
              <a:rPr lang="en-US" sz="2400" dirty="0"/>
              <a:t> y </a:t>
            </a:r>
            <a:r>
              <a:rPr lang="en-US" sz="2400" dirty="0" err="1"/>
              <a:t>quinta</a:t>
            </a:r>
            <a:r>
              <a:rPr lang="en-US" sz="2400" dirty="0"/>
              <a:t> </a:t>
            </a:r>
            <a:r>
              <a:rPr lang="en-US" sz="2400" dirty="0" err="1"/>
              <a:t>columna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2757372" y="3062269"/>
                <a:ext cx="2658658" cy="1345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pt-PT" dirty="0"/>
                  <a:t>                         </a:t>
                </a:r>
                <a:endParaRPr lang="pt-PT" sz="2400" b="1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372" y="3062269"/>
                <a:ext cx="2658658" cy="13459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onexão reta unidirecional 41"/>
          <p:cNvCxnSpPr/>
          <p:nvPr/>
        </p:nvCxnSpPr>
        <p:spPr>
          <a:xfrm>
            <a:off x="3968438" y="3262614"/>
            <a:ext cx="945931" cy="718032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xão reta unidirecional 42"/>
          <p:cNvCxnSpPr/>
          <p:nvPr/>
        </p:nvCxnSpPr>
        <p:spPr>
          <a:xfrm>
            <a:off x="4537123" y="3274706"/>
            <a:ext cx="945931" cy="718032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xão reta unidirecional 43"/>
          <p:cNvCxnSpPr/>
          <p:nvPr/>
        </p:nvCxnSpPr>
        <p:spPr>
          <a:xfrm>
            <a:off x="5003076" y="3190456"/>
            <a:ext cx="945931" cy="718032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unidirecional 44"/>
          <p:cNvCxnSpPr/>
          <p:nvPr/>
        </p:nvCxnSpPr>
        <p:spPr>
          <a:xfrm flipV="1">
            <a:off x="4037850" y="3294873"/>
            <a:ext cx="951185" cy="68006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unidirecional 45"/>
          <p:cNvCxnSpPr/>
          <p:nvPr/>
        </p:nvCxnSpPr>
        <p:spPr>
          <a:xfrm flipV="1">
            <a:off x="4471865" y="3327186"/>
            <a:ext cx="951185" cy="68006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xão reta unidirecional 46"/>
          <p:cNvCxnSpPr/>
          <p:nvPr/>
        </p:nvCxnSpPr>
        <p:spPr>
          <a:xfrm flipV="1">
            <a:off x="5010088" y="3293137"/>
            <a:ext cx="951185" cy="68006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3212850" y="4407481"/>
                <a:ext cx="21125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PT" sz="2400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×0×5+</m:t>
                      </m:r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850" y="4407481"/>
                <a:ext cx="211259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8967038" y="4408215"/>
                <a:ext cx="25672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pt-PT" sz="2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×0×</m:t>
                      </m:r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3−</m:t>
                      </m:r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7038" y="4408215"/>
                <a:ext cx="2567222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3038047" y="5626838"/>
                <a:ext cx="48900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=0−3−16−0−4+10=−13</m:t>
                      </m:r>
                    </m:oMath>
                  </m:oMathPara>
                </a14:m>
                <a:endParaRPr lang="pt-P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8047" y="5626838"/>
                <a:ext cx="4890014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5114369" y="4419573"/>
                <a:ext cx="24606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pt-PT" sz="2400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pt-PT" sz="2400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sz="2400" i="1" dirty="0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dirty="0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369" y="4419573"/>
                <a:ext cx="2460630" cy="461665"/>
              </a:xfrm>
              <a:prstGeom prst="rect">
                <a:avLst/>
              </a:prstGeom>
              <a:blipFill>
                <a:blip r:embed="rId13"/>
                <a:stretch>
                  <a:fillRect l="-7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6916610" y="4419572"/>
                <a:ext cx="25447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sz="2400" b="0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3×</m:t>
                      </m:r>
                      <m:d>
                        <m:dPr>
                          <m:ctrlP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pt-PT" sz="2400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10" y="4419572"/>
                <a:ext cx="2544713" cy="461665"/>
              </a:xfrm>
              <a:prstGeom prst="rect">
                <a:avLst/>
              </a:prstGeom>
              <a:blipFill>
                <a:blip r:embed="rId14"/>
                <a:stretch>
                  <a:fillRect l="-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3537115" y="4929503"/>
                <a:ext cx="18117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  <m:r>
                        <a:rPr lang="pt-PT" sz="2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4×</m:t>
                      </m:r>
                      <m:r>
                        <a:rPr lang="pt-PT" sz="2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115" y="4929503"/>
                <a:ext cx="1811787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5067669" y="4951856"/>
                <a:ext cx="25540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−5×</m:t>
                      </m:r>
                      <m:d>
                        <m:d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pt-PT" sz="2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</m:t>
                      </m:r>
                      <m:r>
                        <a:rPr lang="pt-P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669" y="4951856"/>
                <a:ext cx="2554029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5154028" y="3143880"/>
                <a:ext cx="974626" cy="974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pt-PT" sz="2400" b="1" i="1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pt-PT" sz="2400" b="1" i="1" smtClean="0">
                                <a:solidFill>
                                  <a:srgbClr val="F25E4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pt-PT" sz="2400" b="1" i="1" smtClean="0">
                                <a:solidFill>
                                  <a:srgbClr val="F25E4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mr>
                        <m:mr>
                          <m:e>
                            <m:r>
                              <a:rPr lang="pt-PT" sz="2400" b="1" i="1" smtClean="0">
                                <a:solidFill>
                                  <a:srgbClr val="F25E4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400" b="1" i="1" smtClean="0">
                                <a:solidFill>
                                  <a:srgbClr val="F25E4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pt-PT" sz="2400" b="1" i="1" smtClean="0">
                                <a:solidFill>
                                  <a:srgbClr val="F25E4F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mr>
                        <m:mr>
                          <m:e>
                            <m:r>
                              <a:rPr lang="pt-PT" sz="2400" b="1" i="1" smtClean="0">
                                <a:solidFill>
                                  <a:srgbClr val="F25E4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400" b="1" i="1" smtClean="0">
                                <a:solidFill>
                                  <a:srgbClr val="F25E4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pt-PT" sz="2400" b="1" i="1" smtClean="0">
                                <a:solidFill>
                                  <a:srgbClr val="F25E4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mr>
                      </m:m>
                    </m:oMath>
                  </m:oMathPara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028" y="3143880"/>
                <a:ext cx="974626" cy="9742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tângulo arredondado 5"/>
          <p:cNvSpPr/>
          <p:nvPr/>
        </p:nvSpPr>
        <p:spPr>
          <a:xfrm>
            <a:off x="3728780" y="3062269"/>
            <a:ext cx="952736" cy="1148937"/>
          </a:xfrm>
          <a:prstGeom prst="roundRect">
            <a:avLst/>
          </a:prstGeom>
          <a:solidFill>
            <a:srgbClr val="F25E4F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" name="CaixaDeTexto 39"/>
          <p:cNvSpPr txBox="1"/>
          <p:nvPr/>
        </p:nvSpPr>
        <p:spPr>
          <a:xfrm>
            <a:off x="6166135" y="3240487"/>
            <a:ext cx="5840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9A6FF"/>
                </a:solidFill>
              </a:rPr>
              <a:t>- </a:t>
            </a:r>
            <a:r>
              <a:rPr lang="en-US" sz="2400" b="1" dirty="0">
                <a:solidFill>
                  <a:srgbClr val="29A6FF"/>
                </a:solidFill>
              </a:rPr>
              <a:t>a </a:t>
            </a:r>
            <a:r>
              <a:rPr lang="en-US" sz="2400" b="1" dirty="0" err="1">
                <a:solidFill>
                  <a:srgbClr val="29A6FF"/>
                </a:solidFill>
              </a:rPr>
              <a:t>continuación</a:t>
            </a:r>
            <a:r>
              <a:rPr lang="en-US" sz="2400" b="1" dirty="0">
                <a:solidFill>
                  <a:srgbClr val="29A6FF"/>
                </a:solidFill>
              </a:rPr>
              <a:t>, </a:t>
            </a:r>
            <a:r>
              <a:rPr lang="en-US" sz="2400" b="1" dirty="0" err="1">
                <a:solidFill>
                  <a:srgbClr val="29A6FF"/>
                </a:solidFill>
              </a:rPr>
              <a:t>agregue</a:t>
            </a:r>
            <a:r>
              <a:rPr lang="en-US" sz="2400" b="1" dirty="0">
                <a:solidFill>
                  <a:srgbClr val="29A6FF"/>
                </a:solidFill>
              </a:rPr>
              <a:t> los </a:t>
            </a:r>
            <a:r>
              <a:rPr lang="en-US" sz="2400" b="1" dirty="0" err="1">
                <a:solidFill>
                  <a:srgbClr val="29A6FF"/>
                </a:solidFill>
              </a:rPr>
              <a:t>productos</a:t>
            </a:r>
            <a:r>
              <a:rPr lang="en-US" sz="2400" b="1" dirty="0">
                <a:solidFill>
                  <a:srgbClr val="29A6FF"/>
                </a:solidFill>
              </a:rPr>
              <a:t> de las </a:t>
            </a:r>
            <a:r>
              <a:rPr lang="en-US" sz="2400" b="1" dirty="0" err="1">
                <a:solidFill>
                  <a:srgbClr val="29A6FF"/>
                </a:solidFill>
              </a:rPr>
              <a:t>diagonales</a:t>
            </a:r>
            <a:r>
              <a:rPr lang="en-US" sz="2400" b="1" dirty="0">
                <a:solidFill>
                  <a:srgbClr val="29A6FF"/>
                </a:solidFill>
              </a:rPr>
              <a:t> que van de </a:t>
            </a:r>
            <a:r>
              <a:rPr lang="en-US" sz="2400" b="1" dirty="0" err="1">
                <a:solidFill>
                  <a:srgbClr val="29A6FF"/>
                </a:solidFill>
              </a:rPr>
              <a:t>arriba</a:t>
            </a:r>
            <a:r>
              <a:rPr lang="en-US" sz="2400" b="1" dirty="0">
                <a:solidFill>
                  <a:srgbClr val="29A6FF"/>
                </a:solidFill>
              </a:rPr>
              <a:t> </a:t>
            </a:r>
            <a:r>
              <a:rPr lang="en-US" sz="2400" b="1" dirty="0" err="1">
                <a:solidFill>
                  <a:srgbClr val="29A6FF"/>
                </a:solidFill>
              </a:rPr>
              <a:t>hacia</a:t>
            </a:r>
            <a:r>
              <a:rPr lang="en-US" sz="2400" b="1" dirty="0">
                <a:solidFill>
                  <a:srgbClr val="29A6FF"/>
                </a:solidFill>
              </a:rPr>
              <a:t> </a:t>
            </a:r>
            <a:r>
              <a:rPr lang="en-US" sz="2400" b="1" dirty="0" err="1">
                <a:solidFill>
                  <a:srgbClr val="29A6FF"/>
                </a:solidFill>
              </a:rPr>
              <a:t>abajo</a:t>
            </a:r>
            <a:endParaRPr lang="en-US" sz="2400" b="1" dirty="0">
              <a:solidFill>
                <a:srgbClr val="29A6FF"/>
              </a:solidFill>
            </a:endParaRPr>
          </a:p>
          <a:p>
            <a:endParaRPr lang="pt-PT" sz="2400" b="1" dirty="0">
              <a:solidFill>
                <a:srgbClr val="29A6FF"/>
              </a:solidFill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6173155" y="3240648"/>
            <a:ext cx="53050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y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reste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los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productos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de las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diagonales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que van de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abajo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hacia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arriba</a:t>
            </a:r>
            <a:endParaRPr lang="pt-PT" sz="24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pt-PT" dirty="0"/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9F15F94C-F3FE-4660-8C1D-C0FE0AFCA241}"/>
              </a:ext>
            </a:extLst>
          </p:cNvPr>
          <p:cNvSpPr/>
          <p:nvPr/>
        </p:nvSpPr>
        <p:spPr>
          <a:xfrm>
            <a:off x="2376804" y="761341"/>
            <a:ext cx="7132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C2B8E"/>
                </a:solidFill>
              </a:rPr>
              <a:t>Determinante</a:t>
            </a:r>
            <a:r>
              <a:rPr lang="en-US" sz="2400" b="1" dirty="0">
                <a:solidFill>
                  <a:srgbClr val="0C2B8E"/>
                </a:solidFill>
              </a:rPr>
              <a:t> de una </a:t>
            </a:r>
            <a:r>
              <a:rPr lang="en-US" sz="2400" b="1" dirty="0" err="1">
                <a:solidFill>
                  <a:srgbClr val="0C2B8E"/>
                </a:solidFill>
              </a:rPr>
              <a:t>Matriz</a:t>
            </a:r>
            <a:r>
              <a:rPr lang="en-US" sz="2400" b="1" dirty="0">
                <a:solidFill>
                  <a:srgbClr val="0C2B8E"/>
                </a:solidFill>
              </a:rPr>
              <a:t> 3×3 (</a:t>
            </a:r>
            <a:r>
              <a:rPr lang="en-US" sz="2400" b="1" dirty="0" err="1">
                <a:solidFill>
                  <a:srgbClr val="0C2B8E"/>
                </a:solidFill>
              </a:rPr>
              <a:t>Regla</a:t>
            </a:r>
            <a:r>
              <a:rPr lang="en-US" sz="2400" b="1" dirty="0">
                <a:solidFill>
                  <a:srgbClr val="0C2B8E"/>
                </a:solidFill>
              </a:rPr>
              <a:t> de </a:t>
            </a:r>
            <a:r>
              <a:rPr lang="en-US" sz="2400" b="1" dirty="0" err="1">
                <a:solidFill>
                  <a:srgbClr val="0C2B8E"/>
                </a:solidFill>
              </a:rPr>
              <a:t>Sarrus</a:t>
            </a:r>
            <a:r>
              <a:rPr lang="en-US" sz="2400" b="1" dirty="0">
                <a:solidFill>
                  <a:srgbClr val="0C2B8E"/>
                </a:solidFill>
              </a:rPr>
              <a:t>)</a:t>
            </a:r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906D5DEE-DD82-4F17-B7BB-928AEEB74A24}"/>
              </a:ext>
            </a:extLst>
          </p:cNvPr>
          <p:cNvSpPr/>
          <p:nvPr/>
        </p:nvSpPr>
        <p:spPr>
          <a:xfrm>
            <a:off x="2381302" y="1311030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GB" sz="2400" b="1" u="sng" dirty="0" err="1">
                <a:solidFill>
                  <a:srgbClr val="29A6FF"/>
                </a:solidFill>
              </a:rPr>
              <a:t>Ejemplo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53" name="Retângulo: Cantos Arredondados 7">
            <a:hlinkClick r:id="rId18" action="ppaction://hlinksldjump"/>
            <a:extLst>
              <a:ext uri="{FF2B5EF4-FFF2-40B4-BE49-F238E27FC236}">
                <a16:creationId xmlns:a16="http://schemas.microsoft.com/office/drawing/2014/main" id="{984F12DF-E59C-45E9-A261-D04308CEF7CF}"/>
              </a:ext>
            </a:extLst>
          </p:cNvPr>
          <p:cNvSpPr/>
          <p:nvPr/>
        </p:nvSpPr>
        <p:spPr>
          <a:xfrm>
            <a:off x="-12739" y="964911"/>
            <a:ext cx="1797931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Noción</a:t>
            </a:r>
            <a:r>
              <a:rPr lang="en-GB" b="1" dirty="0">
                <a:solidFill>
                  <a:schemeClr val="tx1"/>
                </a:solidFill>
              </a:rPr>
              <a:t> de   </a:t>
            </a:r>
            <a:r>
              <a:rPr lang="en-GB" b="1" dirty="0" err="1">
                <a:solidFill>
                  <a:schemeClr val="tx1"/>
                </a:solidFill>
              </a:rPr>
              <a:t>Determinante</a:t>
            </a:r>
            <a:r>
              <a:rPr lang="en-GB" b="1" dirty="0">
                <a:solidFill>
                  <a:schemeClr val="tx1"/>
                </a:solidFill>
              </a:rPr>
              <a:t> de una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4" name="Retângulo: Cantos Arredondados 8">
            <a:hlinkClick r:id="rId19" action="ppaction://hlinksldjump"/>
            <a:extLst>
              <a:ext uri="{FF2B5EF4-FFF2-40B4-BE49-F238E27FC236}">
                <a16:creationId xmlns:a16="http://schemas.microsoft.com/office/drawing/2014/main" id="{23E2764C-1A25-4126-9F43-5D45A9C1BD72}"/>
              </a:ext>
            </a:extLst>
          </p:cNvPr>
          <p:cNvSpPr/>
          <p:nvPr/>
        </p:nvSpPr>
        <p:spPr>
          <a:xfrm>
            <a:off x="0" y="2059090"/>
            <a:ext cx="177826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Determinante</a:t>
            </a:r>
            <a:r>
              <a:rPr lang="en-GB" b="1" dirty="0">
                <a:solidFill>
                  <a:schemeClr val="tx1"/>
                </a:solidFill>
              </a:rPr>
              <a:t> de una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 1x1 </a:t>
            </a:r>
          </a:p>
        </p:txBody>
      </p:sp>
      <p:sp>
        <p:nvSpPr>
          <p:cNvPr id="55" name="Retângulo: Cantos Arredondados 8">
            <a:hlinkClick r:id="rId20" action="ppaction://hlinksldjump"/>
            <a:extLst>
              <a:ext uri="{FF2B5EF4-FFF2-40B4-BE49-F238E27FC236}">
                <a16:creationId xmlns:a16="http://schemas.microsoft.com/office/drawing/2014/main" id="{3216FBEA-A803-44F7-9F47-B435F191A1F2}"/>
              </a:ext>
            </a:extLst>
          </p:cNvPr>
          <p:cNvSpPr/>
          <p:nvPr/>
        </p:nvSpPr>
        <p:spPr>
          <a:xfrm>
            <a:off x="-28671" y="3153270"/>
            <a:ext cx="1812739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72000" bIns="720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Determinante</a:t>
            </a:r>
            <a:r>
              <a:rPr lang="en-GB" b="1" dirty="0">
                <a:solidFill>
                  <a:schemeClr val="tx1"/>
                </a:solidFill>
              </a:rPr>
              <a:t> de una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2x2 </a:t>
            </a:r>
          </a:p>
        </p:txBody>
      </p:sp>
      <p:sp>
        <p:nvSpPr>
          <p:cNvPr id="56" name="Retângulo: Cantos Arredondados 9">
            <a:hlinkClick r:id="rId21" action="ppaction://hlinksldjump"/>
            <a:extLst>
              <a:ext uri="{FF2B5EF4-FFF2-40B4-BE49-F238E27FC236}">
                <a16:creationId xmlns:a16="http://schemas.microsoft.com/office/drawing/2014/main" id="{811A60B1-D5AB-4D39-833A-10B9587E7C88}"/>
              </a:ext>
            </a:extLst>
          </p:cNvPr>
          <p:cNvSpPr/>
          <p:nvPr/>
        </p:nvSpPr>
        <p:spPr>
          <a:xfrm>
            <a:off x="-27547" y="4234457"/>
            <a:ext cx="1812739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720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b="1" dirty="0" err="1">
                <a:solidFill>
                  <a:schemeClr val="tx1"/>
                </a:solidFill>
              </a:rPr>
              <a:t>Determinante</a:t>
            </a:r>
            <a:r>
              <a:rPr lang="en-GB" b="1" dirty="0">
                <a:solidFill>
                  <a:schemeClr val="tx1"/>
                </a:solidFill>
              </a:rPr>
              <a:t> de una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3x3 </a:t>
            </a:r>
          </a:p>
        </p:txBody>
      </p:sp>
      <p:sp>
        <p:nvSpPr>
          <p:cNvPr id="57" name="Retângulo: Cantos Arredondados 13">
            <a:hlinkClick r:id="" action="ppaction://noaction"/>
            <a:extLst>
              <a:ext uri="{FF2B5EF4-FFF2-40B4-BE49-F238E27FC236}">
                <a16:creationId xmlns:a16="http://schemas.microsoft.com/office/drawing/2014/main" id="{F330C235-D0E3-475B-8B1F-E3893D1E3ACE}"/>
              </a:ext>
            </a:extLst>
          </p:cNvPr>
          <p:cNvSpPr/>
          <p:nvPr/>
        </p:nvSpPr>
        <p:spPr>
          <a:xfrm>
            <a:off x="-5809" y="5303228"/>
            <a:ext cx="1784068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58" name="Retângulo 16">
            <a:extLst>
              <a:ext uri="{FF2B5EF4-FFF2-40B4-BE49-F238E27FC236}">
                <a16:creationId xmlns:a16="http://schemas.microsoft.com/office/drawing/2014/main" id="{5748D0F7-A0E8-4B3A-8143-74B9D825A070}"/>
              </a:ext>
            </a:extLst>
          </p:cNvPr>
          <p:cNvSpPr/>
          <p:nvPr/>
        </p:nvSpPr>
        <p:spPr>
          <a:xfrm>
            <a:off x="37075" y="45922"/>
            <a:ext cx="1748068" cy="890299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 fontScale="92500" lnSpcReduction="10000"/>
          </a:bodyPr>
          <a:lstStyle/>
          <a:p>
            <a:pPr algn="ctr"/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  <a:p>
            <a:pPr algn="ctr"/>
            <a:r>
              <a:rPr lang="en-GB" sz="30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30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15 </a:t>
            </a:r>
          </a:p>
          <a:p>
            <a:pPr algn="ctr"/>
            <a:endParaRPr lang="en-GB" sz="24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962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75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/>
      <p:bldP spid="37" grpId="0"/>
      <p:bldP spid="38" grpId="0"/>
      <p:bldP spid="39" grpId="0"/>
      <p:bldP spid="49" grpId="0"/>
      <p:bldP spid="50" grpId="0"/>
      <p:bldP spid="3" grpId="0"/>
      <p:bldP spid="6" grpId="0" animBg="1"/>
      <p:bldP spid="40" grpId="0"/>
      <p:bldP spid="4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 descr="Uma imagem com edifício&#10;&#10;Descrição gerada automaticamente">
            <a:extLst>
              <a:ext uri="{FF2B5EF4-FFF2-40B4-BE49-F238E27FC236}">
                <a16:creationId xmlns:a16="http://schemas.microsoft.com/office/drawing/2014/main" id="{0896E2E5-838A-4922-8D24-89DE53002C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050" y="870330"/>
            <a:ext cx="5402428" cy="511734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378" y="2098179"/>
            <a:ext cx="1308735" cy="4572000"/>
          </a:xfrm>
          <a:prstGeom prst="rect">
            <a:avLst/>
          </a:prstGeom>
        </p:spPr>
      </p:pic>
      <p:sp>
        <p:nvSpPr>
          <p:cNvPr id="3" name="Nota de aviso oval 2"/>
          <p:cNvSpPr/>
          <p:nvPr/>
        </p:nvSpPr>
        <p:spPr>
          <a:xfrm>
            <a:off x="2070538" y="157655"/>
            <a:ext cx="3783394" cy="1340235"/>
          </a:xfrm>
          <a:prstGeom prst="wedgeEllipseCallout">
            <a:avLst>
              <a:gd name="adj1" fmla="val -17910"/>
              <a:gd name="adj2" fmla="val 923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2B79E2F-9328-4F06-993F-18497229456E}"/>
              </a:ext>
            </a:extLst>
          </p:cNvPr>
          <p:cNvSpPr txBox="1"/>
          <p:nvPr/>
        </p:nvSpPr>
        <p:spPr>
          <a:xfrm>
            <a:off x="2323045" y="412273"/>
            <a:ext cx="3747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¡</a:t>
            </a:r>
            <a:r>
              <a:rPr lang="en-GB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Puede</a:t>
            </a:r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que </a:t>
            </a:r>
            <a:r>
              <a:rPr lang="en-GB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necesite</a:t>
            </a:r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en-GB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lápiz</a:t>
            </a:r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y </a:t>
            </a:r>
            <a:r>
              <a:rPr lang="en-GB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papel</a:t>
            </a:r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para  responder a </a:t>
            </a:r>
            <a:r>
              <a:rPr lang="en-GB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estas</a:t>
            </a:r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en-GB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preguntas</a:t>
            </a:r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finales!</a:t>
            </a:r>
            <a:r>
              <a:rPr lang="it-IT" dirty="0"/>
              <a:t> </a:t>
            </a:r>
            <a:endParaRPr lang="en-GB" sz="24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E3A5F094-378B-44A3-9606-419FB34DE1FE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45">
            <a:off x="3469124" y="1247758"/>
            <a:ext cx="267903" cy="327362"/>
          </a:xfrm>
          <a:prstGeom prst="rect">
            <a:avLst/>
          </a:prstGeom>
        </p:spPr>
      </p:pic>
      <p:sp>
        <p:nvSpPr>
          <p:cNvPr id="19" name="Retângulo: Cantos Arredondados 7">
            <a:hlinkClick r:id="rId10" action="ppaction://hlinksldjump"/>
            <a:extLst>
              <a:ext uri="{FF2B5EF4-FFF2-40B4-BE49-F238E27FC236}">
                <a16:creationId xmlns:a16="http://schemas.microsoft.com/office/drawing/2014/main" id="{7EA3C8B9-C407-454E-A845-3345BA4AC2FE}"/>
              </a:ext>
            </a:extLst>
          </p:cNvPr>
          <p:cNvSpPr/>
          <p:nvPr/>
        </p:nvSpPr>
        <p:spPr>
          <a:xfrm>
            <a:off x="-12739" y="964911"/>
            <a:ext cx="1797931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Noción</a:t>
            </a:r>
            <a:r>
              <a:rPr lang="en-GB" b="1" dirty="0">
                <a:solidFill>
                  <a:schemeClr val="tx1"/>
                </a:solidFill>
              </a:rPr>
              <a:t> de   </a:t>
            </a:r>
            <a:r>
              <a:rPr lang="en-GB" b="1" dirty="0" err="1">
                <a:solidFill>
                  <a:schemeClr val="tx1"/>
                </a:solidFill>
              </a:rPr>
              <a:t>Determinante</a:t>
            </a:r>
            <a:r>
              <a:rPr lang="en-GB" b="1" dirty="0">
                <a:solidFill>
                  <a:schemeClr val="tx1"/>
                </a:solidFill>
              </a:rPr>
              <a:t> de una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tângulo: Cantos Arredondados 8">
            <a:hlinkClick r:id="rId11" action="ppaction://hlinksldjump"/>
            <a:extLst>
              <a:ext uri="{FF2B5EF4-FFF2-40B4-BE49-F238E27FC236}">
                <a16:creationId xmlns:a16="http://schemas.microsoft.com/office/drawing/2014/main" id="{C9E2E030-E752-4BCD-B6F0-760C1E57F271}"/>
              </a:ext>
            </a:extLst>
          </p:cNvPr>
          <p:cNvSpPr/>
          <p:nvPr/>
        </p:nvSpPr>
        <p:spPr>
          <a:xfrm>
            <a:off x="0" y="2059090"/>
            <a:ext cx="177826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Determinante</a:t>
            </a:r>
            <a:r>
              <a:rPr lang="en-GB" b="1" dirty="0">
                <a:solidFill>
                  <a:schemeClr val="tx1"/>
                </a:solidFill>
              </a:rPr>
              <a:t> de una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 1x1 </a:t>
            </a:r>
          </a:p>
        </p:txBody>
      </p:sp>
      <p:sp>
        <p:nvSpPr>
          <p:cNvPr id="21" name="Retângulo: Cantos Arredondados 8">
            <a:hlinkClick r:id="rId12" action="ppaction://hlinksldjump"/>
            <a:extLst>
              <a:ext uri="{FF2B5EF4-FFF2-40B4-BE49-F238E27FC236}">
                <a16:creationId xmlns:a16="http://schemas.microsoft.com/office/drawing/2014/main" id="{1481048F-CCB6-4693-B019-C17716B7502B}"/>
              </a:ext>
            </a:extLst>
          </p:cNvPr>
          <p:cNvSpPr/>
          <p:nvPr/>
        </p:nvSpPr>
        <p:spPr>
          <a:xfrm>
            <a:off x="-28671" y="3153270"/>
            <a:ext cx="1812739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72000" bIns="720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Determinante</a:t>
            </a:r>
            <a:r>
              <a:rPr lang="en-GB" b="1" dirty="0">
                <a:solidFill>
                  <a:schemeClr val="tx1"/>
                </a:solidFill>
              </a:rPr>
              <a:t> de una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2x2 </a:t>
            </a:r>
          </a:p>
        </p:txBody>
      </p:sp>
      <p:sp>
        <p:nvSpPr>
          <p:cNvPr id="22" name="Retângulo: Cantos Arredondados 9">
            <a:hlinkClick r:id="rId13" action="ppaction://hlinksldjump"/>
            <a:extLst>
              <a:ext uri="{FF2B5EF4-FFF2-40B4-BE49-F238E27FC236}">
                <a16:creationId xmlns:a16="http://schemas.microsoft.com/office/drawing/2014/main" id="{2B9E822F-0D34-4DFC-B995-58290B3B7D19}"/>
              </a:ext>
            </a:extLst>
          </p:cNvPr>
          <p:cNvSpPr/>
          <p:nvPr/>
        </p:nvSpPr>
        <p:spPr>
          <a:xfrm>
            <a:off x="-27547" y="4234457"/>
            <a:ext cx="1812739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720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b="1" dirty="0" err="1">
                <a:solidFill>
                  <a:schemeClr val="tx1"/>
                </a:solidFill>
              </a:rPr>
              <a:t>Determinante</a:t>
            </a:r>
            <a:r>
              <a:rPr lang="en-GB" b="1" dirty="0">
                <a:solidFill>
                  <a:schemeClr val="tx1"/>
                </a:solidFill>
              </a:rPr>
              <a:t> de una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3x3 </a:t>
            </a:r>
          </a:p>
        </p:txBody>
      </p:sp>
      <p:sp>
        <p:nvSpPr>
          <p:cNvPr id="23" name="Retângulo: Cantos Arredondados 13">
            <a:hlinkClick r:id="" action="ppaction://noaction"/>
            <a:extLst>
              <a:ext uri="{FF2B5EF4-FFF2-40B4-BE49-F238E27FC236}">
                <a16:creationId xmlns:a16="http://schemas.microsoft.com/office/drawing/2014/main" id="{3F9686D7-3757-4EB0-ADDD-B2607748DE3F}"/>
              </a:ext>
            </a:extLst>
          </p:cNvPr>
          <p:cNvSpPr/>
          <p:nvPr/>
        </p:nvSpPr>
        <p:spPr>
          <a:xfrm>
            <a:off x="-5809" y="5303228"/>
            <a:ext cx="1784068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4" name="Retângulo 16">
            <a:extLst>
              <a:ext uri="{FF2B5EF4-FFF2-40B4-BE49-F238E27FC236}">
                <a16:creationId xmlns:a16="http://schemas.microsoft.com/office/drawing/2014/main" id="{885C7A24-EDFB-4DA9-B8BB-26010B84EA73}"/>
              </a:ext>
            </a:extLst>
          </p:cNvPr>
          <p:cNvSpPr/>
          <p:nvPr/>
        </p:nvSpPr>
        <p:spPr>
          <a:xfrm>
            <a:off x="37075" y="45922"/>
            <a:ext cx="1748068" cy="890299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 fontScale="92500" lnSpcReduction="10000"/>
          </a:bodyPr>
          <a:lstStyle/>
          <a:p>
            <a:pPr algn="ctr"/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  <a:p>
            <a:pPr algn="ctr"/>
            <a:r>
              <a:rPr lang="en-GB" sz="30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30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15 </a:t>
            </a:r>
          </a:p>
          <a:p>
            <a:pPr algn="ctr"/>
            <a:endParaRPr lang="en-GB" sz="24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522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FLASHSPRING_PRESENTATION_REFERENCES" val="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JXsxOkEkmJSgFAAD2EwAAHQAAAHVuaXZlcnNhbC9jb21tb25fbWVzc2FnZXMubG5nrVj/bts2EP6/QN+BEFBgA7q0HdBgGBIXtMTEQmTJFemk2TAIjMTYRCTR1Q8n3l97mj3YnmRHSnbttoGkpEAcmJLvuyP5fXdHnnx4yFK0FkUpVX5qvTt6ayGRxyqR+eLUmrOzX36zUFnxPOGpysWplSsLfRi9fHGS8nxR84WA7y9fIHSSibKEYTnSoy9jJJNTazaOxti+iFgQ4dksGs8ZC/zIw2PiWaMxj+9O3rQ/f8TaDqYz7F9HXnAeRGP33BrZKlvxfIM8tVA//Xp8/PDu/fHPg2DoFHveIRAySO/f9gDyWRh4EaARL/LJJ2aN9P9hdsGcea5PrFH7ZZj1LCSX1kj/77SbhyHxWUQ91yGRSyM/YGYtPMKIY42uVY2WfC1QpdBaintULQWwoJKFQGUqE/MiVvAgr0WXMyeYYtePQkJZ6NrMDXxrRFVRbF4bWF5XS1WAuxIlsuQ3qUiMT+Cbeb8qRAmueQV8RPBXLSX8UmVc5kfdrq98L8COIdmUUIrPYXHZblKAdAB/L6slvEuEeg0u7vNU8QTdFgIAA4r4apXKuPmlpKtCRzhL+aYzihBfuf45kD3waER8Z/vEGpE8QU7B9WQHooSYkhAACl6K4gm2keG6MUc4TYchTNzziQcfpkOYyMUyhU81NI4ZASbMRN5lBUwlIXCc0qsgdPSigSvE0YqX5b0qkgOW7u9nF7Dr2wEIwWZ74ExjbIGBHxJyX1GIuOoGgyix4XerK5gqEDBiJhloSWV1WYFsslUqKmGilXoqPDaUuhG3CvSVCr5uuA/ejdg6ae7huW9PojHbpVCP13m87GkH4vyuPvbVUANN9jnfGVOLFo2DT5BdIBkGQyyCC8iBF0MsrgmFRSa0y8bHl+45NrsEeW+blLZJL+Y6x6QbxOMY7DSb1lLVJTzRSwKpyexIeTTMDSUf58BiF3uP5NYGFehgRgu5FhBHkYii0xGke5s4WlQf5+4f0Rl2PeJ8h3p8g3JVIZ6seR4LIFvM9Z5u4F0iE/NO0974/1zLvxGv2lT/qq0SvkM+vRoaz0FheUQRvKpEtqq6XOsFa8N/ShRa4o+G0GfqT/NPbeLj0A1+zM6UMqvTpgI9e392kQ3do84gnrlS/XfrR0dCm1JDoGHRxRF6jLS/1US7HbuBroiJ6G/n+mdgM2vqFhQ2N79V/a39oAXwFXoqBp3AGpvIKbQ6GVSh/raXMOuD8C91wehvf0XG1GVQda7ETSmrTs9Gz73rq5Hz0wvrXs96UGyYyzwI2QfARdsPliiVGcSf9MCcT8l2BZoScTCTK1WniZF/Ku9MmYC1rTPxbTd8W6jMPE15uaV/U6Y+PCeKZnJh43Q2oJ/aKbj3/uwJ+Om7RAkOoY2xsW/r3sfWak97GoF89FJ4jG5bJ9BRxqt4CeX4VtV50hOoOYI55AwDWDtnKnjR3YW1AF+F0TxF7dPfB4Hojg6SKNmB/emrSpR/DQbR09hh0ObgJx6qTiCGx4cBmEEfq/bgu7XreQ5mLnD5hxwweVPiMpXBo6NuvyCVdusxY9ieTEFN1IhH1QW0kEMQtuSxg3kIB7RWhzYAQTvAZJUKRB64Vs8Q1CkOLyDPmiOXNZry4g6SNFMqHRSb2UAtjmrYnL7caNRVKvNBkT+vROoJM3cWYccx1zuwknB6v2s6ggSOj3F7z5OqRW8we4J9qAFf4YlEVkMBQ0J21zf6isJcB3iK63u2//75t8velN1thoUk1oy/pLD1t1V4NyrNDd3Jm70Lu/8BUEsDBBQAAgAIAMlezE5msqLVpQAAAIMBAAAuAAAAdW5pdmVyc2FsL3BsYXliYWNrX2FuZF9uYXZpZ2F0aW9uX3NldHRpbmdzLnhtbHWQwQqDMBBE736FfyD0HAI9l7ZC/YEVRwnERLKr4N83kWpLmx533swuO4ohYtzAuihLRbP4h1AQLWGGqt5zokwLzs6MJMa7KAtY92Q5GnMoRaz3Ux3AcLKh3f+j79drS+ux6FifIflAY0boUy6wkRRytJhh05p1gu4D4oEvMfngqLW4YG09he52GF7V/MUpGz+bR1x9B82pvvuCoKoPtYiV7cU/AVBLAwQUAAIACADJXsxOO/6P5PsAAAABBQAAIAAAAHVuaXZlcnNhbC9rZXlib2FyZF9zaG9ydGN1dHMueG1spdLRaoMwFAbga/sUkgdYdXZrB2qhdL0elO0+6GkbGhPJOdHu7WfZBmNEa+zdHwIf/zmcdH2pZNiAQaFVxuKHiK3zWcoL6t6YBz8pVLyCjNWSf75xi8DyIEjxpA0VlsJCl91n8si6pMhombGIhXgSB7qmecfMv53/oIIL7aUo3eDCH6wNNEJb7EeTiS0JapcXJ3eU9DPjIfMgDA6s8vmPGI9rKfkQ+DQN/BDQQtnLrvyXiVdrT9zQzcF9xFdV3px7rAdw3mnTcuMmX6aRG16ce82lv9loaSt4d15ksprqbXWrXOIi8hdJH48SdlZKLAyA011GIw5z9psw/wJQSwMEFAACAAgAyV7MTtC9L7ROBAAAhxUAACcAAAB1bml2ZXJzYWwvZmxhc2hfcHVibGlzaGluZ19zZXR0aW5ncy54bWzlWN1u2zYUvvdTEBp6WStpkyU1ZAeZLSNGHTuzlK7BMAS0RFtcKFIVKafu1Z5mD7Yn2aFoK3bitHQWA+l6ESQ6POc7h9/5IUPv5HPK0IzkkgredPbrew4iPBIx5dOmcxl2Xx87SCrMY8wEJ02HCwedtGpeVowZlUlAlAJViQCGy0ammk6iVNZw3dvb2zqVWa5XBSsU4Mt6JFI3y4kkXJHczRiewy81z4h0FggWAPCTCr4wa9VqCHkG6VzEBSOIxhA5p3pTmHUZlonjGrUxjm6muSh43BZM5CifjpvOT22/s995u9QxUB2aEq45kS0QarFq4DimOgrMAvqFoITQaQLhHh046JbGKmk6bw40Cmi7D1FKbLN1rFHaAjjgagGfEoVjrLD5NP4U+azkUmBE8ZzjlEYhrCC9/6bTCa+Dfq/jXw+GoR9cn4XnfRPDFkah/zHcwijshX1/G31b+LOrC3/U7w3eX4fDYT/sXdxZAaNrhHjuOmMeMCuKPCIVYZ5KinTMMWVQo/dolERBlTOcT0kouhSSOMFMEgf9mZHprwVmVM2hGfagGW4IyU5lRiI10mlrOioviHMHZwAhMMhlVRKH76qSODpe27prvN9ta2OUHlYKRwkUD8jK0Dx3VbRUo7qNcKToDAqT3NvkpGAsKLJM5Kqlgy59rwqrGB6B8SaCrzGnv9FYsLjii6RjEg9wSlY6LrihvAua+w6aQI4ZMDnMCEcB5tDlVAG7UQUgi7FUVJXd3V1on+YUMwR4MIYIOg8esB0lOJdrSa0Sq3srav0+EIrIPwzbRvSoasAoeNGlZaX/myhYjOaiQIzegJ1AUHlFCn8lBK32N5rkIi2lMIEUkqWbGSW3JD6xcXQFLtICLGHcZYwo4+FTQb+gMZmIHHAJnsFwBDmVBr++FXCGpbwDxcsYX5mu7Q06/sdXeoM4nmEebQkO5UrSTO0EH88RF2ppB3REuJCkTEpM43LNZm/1p6eh6hjI8zNlYw1f0rRg+DnhK0JWoHeY8t142Sbx34zA2m2CZ2Wj6+YtoaHFKaTEYMJCBNOO8sWEtQCMMEeCsznCERxYUo+NGRWFBIkZEAZaPj1CYw9lWn5NYTKDxzwmuRXk3v6btweHPx8dv2vU3X/++vv1V40WR/kFw9qdOcvbj94V7Kzu3Ri+YfSVe8MD267IU12o8QOnm+9CFua9QeiPTtth70MvvNoAULL38MzyXH2ebj5ey0vGSz1dA/901D5DIz+47IdBw6aiBgKaV0UJ1OREX79tbC5G/gcrbCDcRm94GUKN+FY95QdWnodWft/baI3MLeJi5QZhFQKcClMz5eBcYDSlUJvfRY9btduTxsP30eL/+QZtZsSOWpzgPEp2Vkc/xhDeZYL+x7S/7H8tn434deYC/7z3y7Df+QFmywtl0HxVz0tr70meu/HlTq+klNMUaNUX7uq5r3V4sOe5m5dqNUBbfzxt1f4FUEsDBBQAAgAIAMlezE7Zz+y4YwQAAOoSAAAhAAAAdW5pdmVyc2FsL2ZsYXNoX3NraW5fc2V0dGluZ3MueG1srVdbT+M4FH5efkWUleaR0stMQRM6Alqk0bIDWhje3fS0terYle2U6b/fYztpnDZpAoUIqT6379x8ThKpFeXBBqSigl+HvXB0FgRRnEoJXL9AsmZEQzAlCn7OrsP73w8PYceJCCbkM2hN+UIZSk4LKApOU60FP48F12jnnAuZEBaO/r63f1HHSjZpCXSrrc6cxFDAfO1d3o5bqWQYg9vh+O6qTiEWyZrw7YNYiPMpiVcLKVI+M671zVOnttyuQTLKV40eMar0Tw1JyadJd9Kb9NqprCUoBcalq/FN7+ZboxYjU2C76IeDy8FNS50C6nhh9tQ2VFFt1Ya9YX84qFNbkwWUk3w3GXfH/Xp5jtbLVTnql1PQ8Ec3Ro7NvwX5LuNina7f0yNrKRYmoXs6Q/M06jBBZnj9UGF8ZZ5GBROQAWpsSMXoDMsg5My14oV56oTrcpn99IdEZO62FOzJFGFvepgOmTIYaZlC1MlPjqeW4u0x1XiZcr5PKWSeMMAnkioYzQlTmVhBLAT/gzfKZ56tjFBIvAqWJnDn/PUEy/RC/u7u1s4VH3lH8zyUsMmIhU2PWEj+wrQeSHrEQvLZVOuRs+2B+D7H6eT9cEuyYnrZz7wvpR/ZwAke84Tlp5xroB7MNVcedkbIZRIxg5HtqxeagKlb1LE051PnwKmIkw1dEI2L6V8jN90+a1irqLNHzzqtuq8iTTWDqnaLRSoV+oLs13LsFRyn4haHutEPMNe5dJlYFMVsC78X7PmsMdc5yC5v7hxoXCbXYULkCuSLEEyFQaaHFxBz7tbyoYYZ17hMQf7kc9FShwsNvn3rZ52wcJewrTjRmsTLBF2qi2CXUlfZ6gJGGWxVZXmaTEFOsCEo5A1Zpjm5JV0sGf7rVwpvMCsr1DCdpl6iOU7ort89QtYBQGS8zG+DOzhOkjJNGWwgHyoewQZcF1mk8O5UxWu6q9yTHqVVQ2YzqGiU0vgsMSoUXtEvUZ5mPqNFz2syVTay0kTJx7vnS2ni53PSdKs/Iu05a6WSZeRXpRCLVconSbV41kTqzGhxzoInG7jhNLEjCBkGLvexguWUmBDrLDGWmWsc0AsfzN7aGdtBVHDqVMygHfWqVCxnf8q+4AUdzSWAP2It8czbAf/AdiqInP3aiZSWQgXbaWOMuDftxFYmmY/47hl1PKorkF+XVWbreSmkjlOtRl+Y/v7jT8KKL5bu+UX448tCfzcsEtvozPGv4hxwkoB7m7OvAaHlWwGVWQ5i9OA67PfCINsk1+FFGKglnWvzq7Mz2XE2qyE4bme7co9ADE6DwHm+oSJVTTD9T4gE1209Qrf/SYF8BKXbFmVOpWosyTcPo/v+SBhphvh6OoRbRA1Al6cVxb6f2VnXMl0fxZjgd067bH0EAWB1L+Qbjo4jIFeng9zit1QDyvA0lI392vh95Ib0Lz8DYSzeeD3G4OI0DC0WCwb3KWMqxv1yBGl48Z6L4h3t0I86hyvjDJfKivLR/1BLAwQUAAIACADJXsxO5kXGEUgEAAARFQAAJgAAAHVuaXZlcnNhbC9odG1sX3B1Ymxpc2hpbmdfc2V0dGluZ3MueG1s3Vjdcto4FL7PU2i808vipE03KWPIZMFMmBKg2Ok2s7OTEbbA2siSa8lQerVPsw/WJ9kjCwgEkopM2E72IkN8fM53jr7zp7F39jVlaEJySQWvOUeVQwcRHomY8nHNuQpbr08dJBXmMWaCk5rDhYPO6gdeVgwZlUlAlAJViQCGy2qmak6iVFZ13el0WqEyy/VbwQoF+LISidTNciIJVyR3M4Zn8KNmGZHOHMECAP5Swedm9YMDhDyDdCnighFEY4icU30ozC5UyhzXaA1xdDvORcHjhmAiR/l4WHN+afjNo+bbhY5BatKUcE2JrINQi1UVxzHVQWAW0G8EJYSOE4j25NhBUxqrpOa8OdYooO1uopTY5uRYozQEUMDVHD4lCsdYYfNo/CnyVcmFwIjiGccpjUJ4g/Txa04zvAk67aZ/0+2FfnBzEV52TAw7GIX+53AHo7Addvxd9G3hL677/qDT7n64CXu9Ttju31kBo2uEeO46Yx4wK4o8IkvCPJUU6ZBjyqBE79EoiYIiZzgfk1C0KCRxhJkkDvorI+OPBWZUzaAXDqEXbgnJzmVGIjXQaas5Ki+IcwdnACEwyOWyJN69X5bEyena0V3j/e5YW6P0sFI4SqB4QFaG5rmrooUa1V2EI0UnUJjk3iFHBWNBkWUiV3UddOl7VbiM4QEYbyT4GnP6GQ0Fi5d8kXRI4i5OIX/9FnfQCJLKgLpeRjgKMIeupgrojJYWshhKRVXZza259nlOMUPQsTB2CLoMNuiNEpzLtSwuM6mbKar/0RWKyD8NvUb0oGrAKHjRtWSl/7soWIxmokCM3oKdQFBqRQr/JQStNjQa5SItpQxLhWTpZkLJlMRnNo6uwUVagCWMt4wRZTx8Keg3NCQjkQMuwRMYhiCn0uBXdgLOsJR3oHgR4yvTpu1u0//8Sh8QxxPMox3BoT5Jmqm94OMZ4kIt7ICOCBeSlEmJaVy+szlb5elpWLYI5PmZsrGGL2laMPyc8EtCVqD3mPL9eNkl8T+MwNptgidlo+vmLaGhxSmkxGDCiwgGIeXzkWoBGGGOBGczhCPYUFKPjQkVhQSJGRAGWj49QmMPZVo+jeHuAx7zmORWkIdHb94ev/v15PR9teJ+//uf148azXd3n2HtzizvxoOXAzure1eEHxg9clHYsG2JPNWFGm843X75sTBvd0N/cN4I25/a4fUWgJK9zZ3luXqBbt+n5a3i3jod/rx9Gvjng8YFGvjBVScMqjY11BXQripKoApH+oZtY9Mf+J+ssIFiG73eVQhV4Vt1kR9Yee5Z+f1gozUw94b+yp3BKgTYA2Mz12ATMJpSqMYX0dVWDfakgfAymnrrJZk+2tVmDuypqQnOo2RvlfOCB+3Py8n/mOmt1S+3LTUUkJRqo/9ouz0b6eusBf5l+7dep7lX+qgdfy+iZp+XPvO0/D609kHIc7d+ejsA+fpnzPrBv1BLAwQUAAIACADJXsxOkPf+y7cBAAB9BgAAHwAAAHVuaXZlcnNhbC9odG1sX3NraW5fc2V0dGluZ3MuanONlMFPwjAUxu/8FWReDdGBTrwBw4SEg4ncjIduPMZC19e0BUXD/+46BLvuTVkv65dfvtf3tn5fnW75BGnQfex+Ve/V/rm+rzSwmlFbuK7rvEUvrB5oni9hkRfAcwGBh+wssmJcw1k//CKUcyAq12T/YkBqxy9AApZnf0dUBKgJbUdo74T2QRX5PIEdp6ljQ86Yk60xKHopCgPC9ASqglVMcPVUPW6DHow7UP+gK5ZCzfQufBjHreSv42AcxZOhy6VYSCb2c8ywl7B0kynciuVP/b5dLr3eS1DlB9+0leW5NjMDhV94ejsNp2E7KRVoDT91h/EoHN2TMGcJcLehaPAwGP2B1oybA/XoXa5zc6KjMOpHA5eWLIPGlCbT+Dbu1zFRejWm2Sh+5Ax8mLZmJGd7UJdYodzKCz6gVJjZiTTRyC4S5ciWuciOXDy0i+TsYa1t279RJUYvQbU8/xU3drlMYxi1a4beNVsTt7Zoy5YLksGQl1t7VedULnBKpOoiBZJ55oXo6TjGzxq7fy0bZ2oDaoHIy/i0nwV0GSegZmKFVmDGsHRdlFrZ0JsbFeTZ04u79M/ZOXwDUEsDBBQAAgAIAMlezE6UE7MiaQAAAG4AAAAcAAAAdW5pdmVyc2FsL2xvY2FsX3NldHRpbmdzLnhtbA3MMQ6DMAxA0Z1TWN4p7daBwMZWltIDWMRFkRwbkYDg9mT7w9Nv+zMKHLylYOrw9XgisM7mgy4Of9NQvxFSJvUkpuxQDaHvqlZsJvlyzgUmWIUu3iaOJTKPFIscdhGo4VNe/8Aem666AVBLAwQUAAIACADKXsxOg+TIo4UKAADAGQAAFwAAAHVuaXZlcnNhbC91bml2ZXJzYWwucG5n7Vd5VFNXHr5WlOhgiZ7aTiQlWsaxo3VJnwZZI0obrK3WtpoiAbSRpCpBKGISEhIKVC2GpLRFCRBi63S0jRKBsklYCjVRCUnVssSEBCYaRJYQAi8sWeah0545PT0zZ+bf4Y/7e+fe+93lfPf7Le/Tt3eTlixesRgAsGRnVOQ7AMzPAeCZe6iFyMjuCnUz8pmX+g5pOyjTYAeQjhc94q0IAMpFf3AeWoD0FyVHRacCsOzEbJtnpOFYAGD27YyMeI8VN9xTfnbdYEZmnzPv23uXmNLwzzSxi7N3Mf/iMzC0obdFEvKC8IuDLaspy6h+1Kygvvrw+EIf6ea7UamVKqu9WRRWX4Q5QrrfqlhxFd4YPg+Az/6EQuzXXqsA2PblSi8AzixDLgv2ZqEBWPkG+hkAIhdtByDz5QgUAOjVvwWnr0Xxp9riV1AFeOUfqYKpC/Yrl7KRpZki0n9c+18dNAeeA8+B58Bz4DnwHHgOPAeeA8+B58Bz4P9nsOkN9K+/niz7RFc8f0ONKmz57JxzCv1v9ps4gXbDDr5zPJs/rd3Dt2fzPeNdfM9xqXvM6p7aoa5dbybk6QlJAQDEEp0D8qYgAtZONrnOP7RdDCq1cj1k01Cr1W3mc6dvkPmTCqY0UKhtclyUexzh0bHn2UmWRuzMRIGbvRbVNC33uF/iXVAysDXLQWbpUryMGmmfdj7ob5pRnMcFbn/ny/gQqqd0CXwpKzkUunZ9Hi5FyVgALiSUYCgv+hU51CgR3TVM5FYZzrGtAhdX+W7E5OoCl9h7HQDxhI0kBY8Hy5s8ihpc5f1TdTQNay2KTJ7O9waZz298oYFXmqF7dNTPUhQUgMux8r4oqTyeZD4JgCIJy7wi3KmeUWJaRCH0v2aPPg68hdHzHrQzDM+CTAc6p0u00lmb+nowqikv8Bb7d8bloX4EOkW1tGY+6A3z6psIQBFHSvKfbekIJqvzfzE+oHnfL3OrUE2fBFUc6M8NGlMHyxWK50Dv2qzR6aU5OKYGneMNuZvNrGM9tmaiXwRp/yAFT/KP7e8wbfECtbdDspP9ws0mWUJuAEqr7RB9C21Y0nJkogqq1rMPC690iiH3qfaNjdOt/as9h50DOR0VpNTDVZo7huvrHdXMB/lpmpHsYQAoD2MjJhtwGS72Wf50JUXrDCrDuce7TNghEWbN80rbvcJhgrLcQqGpKbRQW2NsEhdpmlphucHJnYhDE9264411iSW93fHwbQEjnFqVR6bV8x0mvUFOFU9VcWaSh2qmpngxZjtbx6K0801Fw9draAa6nniD4E+XPdRoMFnJePPH5S47ymwy7zZKMX7M3tpErsvoV4GNvpp6zJINd6bXNIZbbgYMCrxHZfzR5QhLVlRLypXKicS326lVDSnYLSKMaliR4AcFLCPTMtXUTlfKY5ToiF+htTDGZFovYyhe1Q/iTB64oi6+341J/d5X5faH9UUzJyk8q7uoetBYbGPdT5/oTg+hs249+qDat8IGDqyHaKHmyi2ln0T3fEWC20xFtm2G8IvXGhJ54cQyy82GNKWDwPBAIRAAZDYJnRS/miB07G8zFLNfCRJKlT94CFHKLuWr+ubCtkRRDe3H9jQVY8WgWqwqgWiWk/2CbVhlul7eRK1W3Ra9zzAX6OI9MCtjpAvDoQrhPvjwT4ZOCp2bQQmnldWEcRQ9RkUjiaZfalWIEHXUi4mhrW7vY8SaRNyXjnPF1W0j/aWuj/QiWdBHxyRTgnsnTQLvEd3Ls2Kp9LbMiFdtKslYxl3YBhcmK40+BSkhl+rUhUd4ODucOJ8eYn+zt/aqXq7t7ZYGcVVD2UM3j/rJ1Qr3VEqaJa2+CblPIbszKfHYTIWmQ9cX4+iBoCSrQnjI5Evv94moLZ5qhaRL3kcY43/HNHxlFlIknxMr4nkhDnUbGUeelZ6bmG978/ZknKokrGEJSC4gZyVzLhBLejp9CvahNZBQdrmbx+CfSsYWC/lanbHaFunaZE7Atu6mZ8EfWhyOyx2EODHbZR56BCdIzBV1vuQI1nGcUHeyeZNV5royUg9V9miuNYXRLQJfV0iOfkKjzucMqr07rupK7+JGJI/DKg7QNWH2sQ5VB6KsyqKlWXRq8qw7xgVdLj20xZD7MYm2sA111mZlbGtfo3fgr1VlFNwXiBtsE3Vq7iJzKE+yZkPclP9IOzzD/vEpPeW+1WuOvB6pdQWfE7cRK3xVArP+aoyqXj+TlDYFQQEnWKpdJC06J7BTR9wGQ7hMvXf30To84s3qOnpc43RtUYAszV/SIb4TM/8JJ6MFzOd7NGsLlXD1GmzSgj43+Zyl3HLmk3JNyTDDz+P/eqZQ2//p2XVxG4ItAQv6YPtScmpTWdaoMRwLjUivxqw5Y0nzkbXhJCkucwq+wfwiSTv6+R2/QaxkVUllRu+VDbjZtyjhWB7KEKUgsScf4xm4Erc9fTAaCcYyQfZEh0110S6ECNDbSvxdgci1K9CxF38xAfsu47wk3rRQc9Siay/vwWDICsoJtdPtX3VfuQ6S8xf2wWpjKLV2cQvi9PV5dc5rwaU9JiadbqS31msspatQTAh30I45d1HMfNDg2TQbo1K1vLrhJ6+RulmPO8N4Tigy211jVADKXhW+tV+FE2nOXMa81yoQ0mm4V2TRr90ILeMSaEp1oKdY3y09wu1XW617Z71b5grZc1dt8nBO4jQuQmtiOP5asJJPQmv0m4ekXqyEpw7zZmsD7u94fdcrppAbHISGo9W+JYc4OieXR2lHYrNIfVKa5z0+yXWTrh/wR6KMfGFf4TDeeC1414nj+3+okO57T73m59PsxDqiuxhOgbI+OMb11beZguwznJ9n9XDUM7KDV89HnEXB9aPph4etKnJ2skEbY1XINZOfNe2ojXUXIKTT1VzaoW4isAhCksKjqn1Ln1BwTDk/Oc76eCwm/skbXazMa7naUfE0tgjFTacDBZWRDuEEXLn4nMuQmzvFEZhZx51C3V51Ir20Y8XgyEbOr3zUwFaYdaKePzLcOmy15U2Q9cWOG87pdRFb/Un2xAejI1AdHdVyI1EqwSglBP+o1Gr5epzwO/fNoxIO5B8l83gpDXojwolW/fg0owqLeIlxeQ6SjTif995xnH9Z7WGiebcqMzz5tsl0y6enSBafjZgGvDk6k9EgF3zIfUCUIMIuK3yi7ozIPbKEeaBsrGzl5hoSmmcI2oE2ivcOmb93wbqvDnHDH/M4jyeNsxzcQIz9piH3h0NVob+bKGfNPFCbu1LB8+pTSaC7EZMjXUNltN9Ju66QRbH4GmNGahuS6Fi+ESwX6p+ZPZcJ6zTdsNvhS/5tDj9t2/012anCV7PHN3wTk+QNmgfLtgrxHuaT08aQYqlZ+utWoctzyI0loz1QElJ6rDcpOS/93K+Ln5c+vqdK3EUb6odKF7dsHPBWF58HYNw5SW+K9p+tX8SP0AMmxJ+ll7KQIuNFdhfLvgxkls1WUW3/Wgo5vtn84/lQ+bj23YitlIm/BVhXHI97BvwE602eO9HfBmq3Qqw/L7wkMqLjxxT3iXu8kWoQ8P3/xwoyanp8gA+01g852w+exSHrwM7XdkeWbT+Y9Q9QSwMEFAACAAgAyl7MTuVlxrFLAAAAagAAABsAAAB1bml2ZXJzYWwvdW5pdmVyc2FsLnBuZy54bWyzsa/IzVEoSy0qzszPs1Uy1DNQsrfj5bIpKEoty0wtV6gAigEFIUBJoRLINUJwyzNTSjJslSzMzRBiGamZ6RkltkpmpuZwQX2gkQBQSwECAAAUAAIACAASRGxOa18zBNUCAAD3BwAADwAAAAAAAAABAAAAAAAAAAAAbm9uZS9wbGF5ZXIueG1sUEsBAgAAFAACAAgAqZp6Trj5mLriAgAAZwoAABgAAAAAAAAAAQAAAAAAAgMAAG5vbmUvY29tbW9uX21lc3NhZ2VzLmxuZ1BLAQIAABQAAgAIAKmaek62svfIpQAAAIIBAAApAAAAAAAAAAEAAAAAABoGAABub25lL3BsYXliYWNrX2FuZF9uYXZpZ2F0aW9uX3NldHRpbmdzLnhtbFBLAQIAABQAAgAIAKmaek4fVIpqMAMAAMcOAAAiAAAAAAAAAAEAAAAAAAYHAABub25lL2ZsYXNoX3B1Ymxpc2hpbmdfc2V0dGluZ3MueG1sUEsBAgAAFAACAAgAqZp6TkKBxMUYAQAA1AIAABwAAAAAAAAAAQAAAAAAdgoAAG5vbmUvZmxhc2hfc2tpbl9zZXR0aW5ncy54bWxQSwECAAAUAAIACACpmnpO15twlisDAABvDgAAIQAAAAAAAAABAAAAAADICwAAbm9uZS9odG1sX3B1Ymxpc2hpbmdfc2V0dGluZ3MueG1sUEsBAgAAFAACAAgAqZp6To5z9vpqAAAA5QAAABoAAAAAAAAAAQAAAAAAMg8AAG5vbmUvaHRtbF9za2luX3NldHRpbmdzLmpzUEsBAgAAFAACAAgAsJp6Trx9NfdKAAAASQAAABcAAAAAAAAAAQAAAAAA1A8AAG5vbmUvbG9jYWxfc2V0dGluZ3MueG1sUEsBAgAAFAACAAgAEURsTjZhWAJHAwAA4QkAABQAAAAAAAAAAQAAAAAAUxAAAHVuaXZlcnNhbC9wbGF5ZXIueG1sUEsBAgAAFAACAAgAyV7MTpBJJiUoBQAA9hMAAB0AAAAAAAAAAQAAAAAAzBMAAHVuaXZlcnNhbC9jb21tb25fbWVzc2FnZXMubG5nUEsBAgAAFAACAAgAyV7MTmayotWlAAAAgwEAAC4AAAAAAAAAAQAAAAAALxkAAHVuaXZlcnNhbC9wbGF5YmFja19hbmRfbmF2aWdhdGlvbl9zZXR0aW5ncy54bWxQSwECAAAUAAIACADJXsxOO/6P5PsAAAABBQAAIAAAAAAAAAABAAAAAAAgGgAAdW5pdmVyc2FsL2tleWJvYXJkX3Nob3J0Y3V0cy54bWxQSwECAAAUAAIACADJXsxO0L0vtE4EAACHFQAAJwAAAAAAAAABAAAAAABZGwAAdW5pdmVyc2FsL2ZsYXNoX3B1Ymxpc2hpbmdfc2V0dGluZ3MueG1sUEsBAgAAFAACAAgAyV7MTtnP7LhjBAAA6hIAACEAAAAAAAAAAQAAAAAA7B8AAHVuaXZlcnNhbC9mbGFzaF9za2luX3NldHRpbmdzLnhtbFBLAQIAABQAAgAIAMlezE7mRcYRSAQAABEVAAAmAAAAAAAAAAEAAAAAAI4kAAB1bml2ZXJzYWwvaHRtbF9wdWJsaXNoaW5nX3NldHRpbmdzLnhtbFBLAQIAABQAAgAIAMlezE6Q9/7LtwEAAH0GAAAfAAAAAAAAAAEAAAAAABopAAB1bml2ZXJzYWwvaHRtbF9za2luX3NldHRpbmdzLmpzUEsBAgAAFAACAAgAyV7MTpQTsyJpAAAAbgAAABwAAAAAAAAAAQAAAAAADisAAHVuaXZlcnNhbC9sb2NhbF9zZXR0aW5ncy54bWxQSwECAAAUAAIACADKXsxOg+TIo4UKAADAGQAAFwAAAAAAAAAAAAAAAACxKwAAdW5pdmVyc2FsL3VuaXZlcnNhbC5wbmdQSwECAAAUAAIACADKXsxO5WXGsUsAAABqAAAAGwAAAAAAAAABAAAAAABrNgAAdW5pdmVyc2FsL3VuaXZlcnNhbC5wbmcueG1sUEsFBgAAAAATABMApAUAAO82AAAAAA=="/>
  <p:tag name="ISPRING_SCORM_RATE_QUIZZES" val="1"/>
  <p:tag name="ISPRING_SCORM_PASSING_SCORE" val="80.000000"/>
  <p:tag name="ISPRING_UUID" val="{CFA01FDE-BD07-440A-893D-44429E63E150}"/>
  <p:tag name="ISPRING_RESOURCE_FOLDER" val="C:\Users\usuari\Documents\Jhil·li\LECCIONES\LECCIÓN 15\Lección_15_N1_ES\"/>
  <p:tag name="ISPRING_PRESENTATION_PATH" val="C:\Users\usuari\Documents\Jhil·li\LECCIONES\LECCIÓN 15\Lección_15_N1_ES.pptx"/>
  <p:tag name="ISPRING_SCREEN_RECS_UPDATED" val="C:\Users\usuari\Documents\Jhil·li\LECCIONES\LECCIÓN 15\Lección_15_N1_ES\"/>
  <p:tag name="ISPRING_OUTPUT_FOLDER" val="[[&quot;\uFFFDd\u0013*{0FCB5101-AEB5-4723-8DCE-7D5C9063266D}&quot;,&quot;C:\\Users\\Carles Serrat\\Desktop\\EngiMath-UPC\\Execution\\LECCIONES_DEF\\LECCIÓN 15&quot;],[&quot;다\uFFFD{50CDBE22-C278-4471-A834-0F47937607E8}&quot;,&quot;C:\\Users\\Usuario\\OneDrive\\Escritorio\\Engi-Math-Chara\\Castella\\Lección 15 Chara&quot;],[&quot;*\uFFFD\uFFFD\uFFFD{BB4CDCA5-F38E-475C-8C53-186BBAA01A72}&quot;,&quot;C:\\Users\\filom\\Documents\\ENGIMATH\\LESSONS\\MATRICES\\LESSON 15&quot;],[&quot;\uFFFD\u0006\uFFFD{89960893-7238-4BF1-AF2C-E0D0CDA1F331}&quot;,&quot;E:\\Ano Letivo 2019_2020\\Lesson 15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ULTRA_SCORM_COURCE_TITLE" val="Lección_15_N1_ES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Lección_15_N1_E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D298B9C-DDAD-4559-B451-073FC8496A35}:30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Gu5WYRyQND10N5yadKO_1Q&quot;,&quot;gi&quot;:&quot;u3i9MVQ1-1my7wlZwjVLsA&quot;,&quot;ti&quot;:&quot;characters&quot;,&quot;vs&quot;:{&quot;f&quot;:[831,708],&quot;i&quot;:{&quot;d&quot;:&quot;Gu5WYRyQND10N5yadKO_1Q&quot;,&quot;p&quot;:true}}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D298B9C-DDAD-4559-B451-073FC8496A35}:307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.quiz"/>
  <p:tag name="ISPRING_QUIZ_FULL_PATH" val="C:\Users\usuari\Documents\Jhil·li\LECCIONES\LECCIÓN 15\Lección_15_N1_ES\quiz\quiz2.quiz"/>
  <p:tag name="ISPRING_QUIZ_RELATIVE_PATH" val="Lección_15_N1_ES\quiz\quiz2.quiz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AEEAA5-C755-489B-96D2-2B70235D5E37}:28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WHvDBTdZiuFnRKfor1eovw&quot;,&quot;gi&quot;:&quot;u3i9MVQ1-1my7wlZwjVLsA&quot;,&quot;ti&quot;:&quot;characters&quot;,&quot;vs&quot;:{&quot;f&quot;:[831,708],&quot;i&quot;:{&quot;d&quot;:&quot;WHvDBTdZiuFnRKfor1eovw&quot;,&quot;p&quot;:true}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HAS_SCREEN_REC" val="1"/>
  <p:tag name="GENSWF_SLIDE_UID" val="{E41E4BAA-2331-4F07-B57D-02E310912734}:29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0"/>
  <p:tag name="ISPRING_SLIDE_BRANCHING_PROPERTIES" val="&lt;BranchingProperties&gt;&lt;nextAction&gt;&lt;action&gt;2&lt;/action&gt;&lt;slide&gt;278&lt;/slide&gt;&lt;/nextAction&gt;&lt;prevAction&gt;&lt;action&gt;2&lt;/action&gt;&lt;slide&gt;275&lt;/slide&gt;&lt;/prevAction&gt;&lt;lock&gt;0&lt;/lock&gt;&lt;/BranchingProperties&gt;&#10;"/>
  <p:tag name="GENSWF_SLIDE_UID" val="{24934C90-0DC4-4976-AAB4-DBDC7F1E39B3}:2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766F378-6F88-4538-A84F-1215A5790855}:29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187560E-D5E3-4C30-BE66-CAF72FC52AA6}:29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187560E-D5E3-4C30-BE66-CAF72FC52AA6}:298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C:\Users\usuari\Documents\Jhil·li\LECCIONES\LECCIÓN 15\Lección_15_N1_ES\quiz\quiz1.quiz"/>
  <p:tag name="ISPRING_QUIZ_RELATIVE_PATH" val="Lección_15_N1_ES\quiz\quiz1.quiz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9B611E4-2906-4B76-9B8A-91056F052714}:30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D2573D-8EBC-4374-8FEF-9E2B31F2554E}:30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ADE4E3-791A-4551-AA27-DF054A02394A}:302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36B3E856E114D9A0F128D2740EF3C" ma:contentTypeVersion="15" ma:contentTypeDescription="Crea un document nou" ma:contentTypeScope="" ma:versionID="33ba93f1bba4d6850953fc67c1c48dcb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d4e40d85d96a0aff56fb07a7f94e9b34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es de la imatge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9A091EF-9987-4E06-955D-A95E332CBFA0}"/>
</file>

<file path=customXml/itemProps2.xml><?xml version="1.0" encoding="utf-8"?>
<ds:datastoreItem xmlns:ds="http://schemas.openxmlformats.org/officeDocument/2006/customXml" ds:itemID="{51079D58-8E69-4509-BD0D-285D941A94EF}"/>
</file>

<file path=customXml/itemProps3.xml><?xml version="1.0" encoding="utf-8"?>
<ds:datastoreItem xmlns:ds="http://schemas.openxmlformats.org/officeDocument/2006/customXml" ds:itemID="{0E3EC22E-4E8C-4D3E-AFC9-F7FD00995731}"/>
</file>

<file path=docProps/app.xml><?xml version="1.0" encoding="utf-8"?>
<Properties xmlns="http://schemas.openxmlformats.org/officeDocument/2006/extended-properties" xmlns:vt="http://schemas.openxmlformats.org/officeDocument/2006/docPropsVTypes">
  <TotalTime>9878</TotalTime>
  <Words>949</Words>
  <Application>Microsoft Office PowerPoint</Application>
  <PresentationFormat>Pantalla panoràmica</PresentationFormat>
  <Paragraphs>193</Paragraphs>
  <Slides>11</Slides>
  <Notes>11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8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Times New Roman</vt:lpstr>
      <vt:lpstr>Tema do 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Lección_15_N1_ES</dc:title>
  <dc:creator>aplopes@iscap.ipp.pt</dc:creator>
  <cp:lastModifiedBy>Administrator</cp:lastModifiedBy>
  <cp:revision>482</cp:revision>
  <dcterms:created xsi:type="dcterms:W3CDTF">2019-03-25T06:42:45Z</dcterms:created>
  <dcterms:modified xsi:type="dcterms:W3CDTF">2021-08-22T17:14:19Z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