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85" r:id="rId4"/>
    <p:sldId id="291" r:id="rId5"/>
    <p:sldId id="278" r:id="rId6"/>
    <p:sldId id="286" r:id="rId7"/>
    <p:sldId id="288" r:id="rId8"/>
    <p:sldId id="292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6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1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809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2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1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457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95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09/08/2021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0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slide" Target="slide5.xml"/><Relationship Id="rId9" Type="http://schemas.openxmlformats.org/officeDocument/2006/relationships/image" Target="../media/image1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26.png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288150" y="-8563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3533" y="23626"/>
            <a:ext cx="104518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" action="ppaction://noaction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Posa’t a prova!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6" name="Imagem 11">
            <a:extLst>
              <a:ext uri="{FF2B5EF4-FFF2-40B4-BE49-F238E27FC236}">
                <a16:creationId xmlns:a16="http://schemas.microsoft.com/office/drawing/2014/main" id="{57277496-3708-4979-95D4-162CFE0DD3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7" name="CaixaDeTexto 17">
            <a:extLst>
              <a:ext uri="{FF2B5EF4-FFF2-40B4-BE49-F238E27FC236}">
                <a16:creationId xmlns:a16="http://schemas.microsoft.com/office/drawing/2014/main" id="{23FAB52A-9AE3-4A81-963E-4FC19BD6D6DC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Definició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és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és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el determinant de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submatriu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després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d’eliminar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 fila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la matriu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  <a:blipFill>
                <a:blip r:embed="rId7"/>
                <a:stretch>
                  <a:fillRect l="-966" t="-2837" r="-966" b="-49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8639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Considereu</a:t>
                </a:r>
                <a:r>
                  <a:rPr lang="en-GB" sz="2400" dirty="0">
                    <a:solidFill>
                      <a:srgbClr val="0C2B8E"/>
                    </a:solidFill>
                  </a:rPr>
                  <a:t> la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següent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matriu</a:t>
                </a:r>
                <a:r>
                  <a:rPr lang="en-GB" sz="2400" dirty="0">
                    <a:solidFill>
                      <a:srgbClr val="0C2B8E"/>
                    </a:solidFill>
                  </a:rPr>
                  <a:t>  de dimensió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blipFill>
                <a:blip r:embed="rId9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×9−8×6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709630" y="5234902"/>
            <a:ext cx="4820215" cy="926493"/>
            <a:chOff x="6866566" y="5234150"/>
            <a:chExt cx="3622762" cy="868832"/>
          </a:xfrm>
        </p:grpSpPr>
        <p:sp>
          <p:nvSpPr>
            <p:cNvPr id="9" name="CaixaDeTexto 8"/>
            <p:cNvSpPr txBox="1"/>
            <p:nvPr/>
          </p:nvSpPr>
          <p:spPr>
            <a:xfrm>
              <a:off x="6957845" y="5321418"/>
              <a:ext cx="3520965" cy="66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Podeu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calcular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aquest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determinant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fent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servir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les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tècniques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 de la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Lliçó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15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866566" y="5234150"/>
              <a:ext cx="3622762" cy="86883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6931882" y="3415860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6560644" y="3778372"/>
            <a:ext cx="1008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El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400" dirty="0">
                    <a:solidFill>
                      <a:srgbClr val="0C2B8E"/>
                    </a:solidFill>
                  </a:rPr>
                  <a:t> el determinant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matriu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formada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per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eliminació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la 1a fila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i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1a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blipFill>
                <a:blip r:embed="rId13"/>
                <a:stretch>
                  <a:fillRect l="-1026" t="-5839" r="-449" b="-15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01571" y="5327934"/>
                <a:ext cx="4313469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Aleshores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5327934"/>
                <a:ext cx="4313469" cy="715645"/>
              </a:xfrm>
              <a:prstGeom prst="rect">
                <a:avLst/>
              </a:prstGeom>
              <a:blipFill>
                <a:blip r:embed="rId14"/>
                <a:stretch>
                  <a:fillRect l="-2263" b="-256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6"/>
          <a:stretch/>
        </p:blipFill>
        <p:spPr>
          <a:xfrm>
            <a:off x="8832176" y="2736000"/>
            <a:ext cx="1884787" cy="1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08764" y="93201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856059" y="4490344"/>
            <a:ext cx="4442566" cy="1032155"/>
            <a:chOff x="6943704" y="5234150"/>
            <a:chExt cx="3622762" cy="1098962"/>
          </a:xfrm>
        </p:grpSpPr>
        <p:sp>
          <p:nvSpPr>
            <p:cNvPr id="9" name="CaixaDeTexto 8"/>
            <p:cNvSpPr txBox="1"/>
            <p:nvPr/>
          </p:nvSpPr>
          <p:spPr>
            <a:xfrm>
              <a:off x="7045501" y="5384906"/>
              <a:ext cx="3520965" cy="753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Calculeu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aquest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determinant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amb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les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tècniques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de la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Lliçó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15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obteniu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943704" y="5234150"/>
              <a:ext cx="3622762" cy="109896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5107763" y="3336979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5657305" y="3356499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Podeu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altres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menors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Per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exemple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calculeu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que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determinant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formada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per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eliminació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segona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fila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i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tercera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blipFill>
                <a:blip r:embed="rId11"/>
                <a:stretch>
                  <a:fillRect l="-961" t="-4061" r="-64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Aleshores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blipFill>
                <a:blip r:embed="rId12"/>
                <a:stretch>
                  <a:fillRect l="-2119" b="-25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CEC5316B-B5A4-4E01-A133-CA99586579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CC328223-10EC-41AB-8336-3389005AEF9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8FD2C35F-399C-4C8D-A61E-90A6476E484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621FE108-EB37-44AE-A162-77300B0B617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468B895F-A37F-4C52-AA15-B4715B1B668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79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Definició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ysClr val="windowText" lastClr="000000"/>
                    </a:solidFill>
                  </a:rPr>
                  <a:t>Sigui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correspondent a la fila </a:t>
                </a:r>
                <a:r>
                  <a:rPr lang="en-US" sz="2400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i la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de la matriu quadrada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Cofactor de la fila </a:t>
                </a:r>
                <a:r>
                  <a:rPr lang="en-US" sz="2400" b="1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b="1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es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denota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i es  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fent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servir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fórmula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  <a:blipFill>
                <a:blip r:embed="rId6"/>
                <a:stretch>
                  <a:fillRect l="-966" t="-2740" r="-966" b="-44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6537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Considereu la </a:t>
                </a:r>
                <a:r>
                  <a:rPr lang="en-GB" sz="2400" dirty="0" err="1"/>
                  <a:t>següent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matriu</a:t>
                </a:r>
                <a:r>
                  <a:rPr lang="en-GB" sz="2400" dirty="0"/>
                  <a:t> de dimensió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blipFill>
                <a:blip r:embed="rId7"/>
                <a:stretch>
                  <a:fillRect l="-961" t="-30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Calculeu</a:t>
                </a:r>
                <a:r>
                  <a:rPr lang="en-US" sz="2400" dirty="0"/>
                  <a:t> el cofactor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de 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matriu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blipFill>
                <a:blip r:embed="rId8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Eliminant la 3a fila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i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1a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trobeu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calculant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determinant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d’aquesta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submatriu</a:t>
                </a:r>
                <a:r>
                  <a:rPr lang="en-US" sz="2400" dirty="0">
                    <a:solidFill>
                      <a:srgbClr val="0C2B8E"/>
                    </a:solidFill>
                  </a:rPr>
                  <a:t>:</a:t>
                </a:r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blipFill>
                <a:blip r:embed="rId10"/>
                <a:stretch>
                  <a:fillRect l="-1042" t="-5882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964164" y="4065126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502872" y="3680064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013962" y="5655268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62" y="5655268"/>
                <a:ext cx="11353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=12−15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Aleshores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blipFill>
                <a:blip r:embed="rId16"/>
                <a:stretch>
                  <a:fillRect l="-1218" t="-7692" b="-282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/>
      <p:bldP spid="2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21309" y="82691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2" y="3956626"/>
                <a:ext cx="5709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Primer,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trobeu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menor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matriu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3956626"/>
                <a:ext cx="5709074" cy="461665"/>
              </a:xfrm>
              <a:prstGeom prst="rect">
                <a:avLst/>
              </a:prstGeom>
              <a:blipFill>
                <a:blip r:embed="rId8"/>
                <a:stretch>
                  <a:fillRect l="-1709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822646" y="2986058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912646" y="2937700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=9−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21=−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Aleshores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blipFill>
                <a:blip r:embed="rId13"/>
                <a:stretch>
                  <a:fillRect l="-1218" t="-7792" r="-81" b="-298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38203" y="1500557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Podeu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altres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 cofactors.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Per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exemple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calculeu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cofactor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400" b="0" i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matriu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03" y="1500557"/>
                <a:ext cx="9515201" cy="830997"/>
              </a:xfrm>
              <a:prstGeom prst="rect">
                <a:avLst/>
              </a:prstGeom>
              <a:blipFill>
                <a:blip r:embed="rId15"/>
                <a:stretch>
                  <a:fillRect l="-1025"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Eliminant la  2a fila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i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2a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 trobeu el menor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calculant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determinant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d’aquesta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submatriu</a:t>
                </a:r>
                <a:r>
                  <a:rPr lang="en-US" sz="24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blipFill>
                <a:blip r:embed="rId16"/>
                <a:stretch>
                  <a:fillRect l="-1026" t="-5882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64E95E-5FB9-4B0E-91F0-4F1B5159B1D5}"/>
              </a:ext>
            </a:extLst>
          </p:cNvPr>
          <p:cNvSpPr/>
          <p:nvPr/>
        </p:nvSpPr>
        <p:spPr>
          <a:xfrm>
            <a:off x="6200875" y="194651"/>
            <a:ext cx="5858062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E627647-6B02-4701-966E-DB393D2A9E62}"/>
              </a:ext>
            </a:extLst>
          </p:cNvPr>
          <p:cNvSpPr/>
          <p:nvPr/>
        </p:nvSpPr>
        <p:spPr>
          <a:xfrm>
            <a:off x="7856738" y="223355"/>
            <a:ext cx="354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El que </a:t>
            </a:r>
            <a:r>
              <a:rPr lang="en-GB" b="1" dirty="0" err="1">
                <a:solidFill>
                  <a:srgbClr val="F25E4F"/>
                </a:solidFill>
              </a:rPr>
              <a:t>cal</a:t>
            </a:r>
            <a:r>
              <a:rPr lang="en-GB" b="1" dirty="0">
                <a:solidFill>
                  <a:srgbClr val="F25E4F"/>
                </a:solidFill>
              </a:rPr>
              <a:t> que </a:t>
            </a:r>
            <a:r>
              <a:rPr lang="en-GB" b="1" dirty="0" err="1">
                <a:solidFill>
                  <a:srgbClr val="F25E4F"/>
                </a:solidFill>
              </a:rPr>
              <a:t>recordeu</a:t>
            </a:r>
            <a:r>
              <a:rPr lang="en-GB" b="1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19602AA-9F64-45C2-B353-6D68729CBE5E}"/>
              </a:ext>
            </a:extLst>
          </p:cNvPr>
          <p:cNvSpPr/>
          <p:nvPr/>
        </p:nvSpPr>
        <p:spPr>
          <a:xfrm>
            <a:off x="6391924" y="536205"/>
            <a:ext cx="5561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Els </a:t>
            </a:r>
            <a:r>
              <a:rPr lang="en-GB" dirty="0" err="1">
                <a:solidFill>
                  <a:schemeClr val="bg1"/>
                </a:solidFill>
              </a:rPr>
              <a:t>Menors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els</a:t>
            </a:r>
            <a:r>
              <a:rPr lang="en-GB" dirty="0">
                <a:solidFill>
                  <a:schemeClr val="bg1"/>
                </a:solidFill>
              </a:rPr>
              <a:t> Cofactors </a:t>
            </a:r>
            <a:r>
              <a:rPr lang="en-GB" dirty="0" err="1">
                <a:solidFill>
                  <a:schemeClr val="bg1"/>
                </a:solidFill>
              </a:rPr>
              <a:t>són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IGUALS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b="1" dirty="0">
                <a:solidFill>
                  <a:schemeClr val="bg1"/>
                </a:solidFill>
              </a:rPr>
              <a:t>OPOSATS</a:t>
            </a:r>
            <a:r>
              <a:rPr lang="en-GB" dirty="0">
                <a:solidFill>
                  <a:schemeClr val="bg1"/>
                </a:solidFill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/>
              <p:nvPr/>
            </p:nvSpPr>
            <p:spPr>
              <a:xfrm>
                <a:off x="7063264" y="851470"/>
                <a:ext cx="4099205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és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parell</a:t>
                </a:r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:r>
                  <a:rPr lang="en-GB" dirty="0" err="1">
                    <a:solidFill>
                      <a:schemeClr val="bg1"/>
                    </a:solidFill>
                  </a:rPr>
                  <a:t>aleshores</a:t>
                </a:r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4" y="851470"/>
                <a:ext cx="4099205" cy="395621"/>
              </a:xfrm>
              <a:prstGeom prst="rect">
                <a:avLst/>
              </a:prstGeom>
              <a:blipFill>
                <a:blip r:embed="rId17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/>
              <p:nvPr/>
            </p:nvSpPr>
            <p:spPr>
              <a:xfrm>
                <a:off x="6822646" y="1173719"/>
                <a:ext cx="4352066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       Si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és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senar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>
                    <a:solidFill>
                      <a:schemeClr val="bg1"/>
                    </a:solidFill>
                  </a:rPr>
                  <a:t>aleshores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646" y="1173719"/>
                <a:ext cx="4352066" cy="395621"/>
              </a:xfrm>
              <a:prstGeom prst="rect">
                <a:avLst/>
              </a:prstGeom>
              <a:blipFill>
                <a:blip r:embed="rId18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  <p:bldP spid="27" grpId="0"/>
      <p:bldP spid="28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d'una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d'una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6080" y="809586"/>
            <a:ext cx="3037490" cy="210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39" y="2132860"/>
            <a:ext cx="1080135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705996" y="1196748"/>
            <a:ext cx="274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Potser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us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caldrà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per a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final!</a:t>
            </a:r>
          </a:p>
        </p:txBody>
      </p:sp>
    </p:spTree>
    <p:extLst>
      <p:ext uri="{BB962C8B-B14F-4D97-AF65-F5344CB8AC3E}">
        <p14:creationId xmlns:p14="http://schemas.microsoft.com/office/powerpoint/2010/main" val="210523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d'una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d'una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A295F15D-F538-47E2-AD59-B3248334DC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8BFB3B42-7D9E-450E-B340-1C13A021B1E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4AC274E2-0F14-4E96-B359-BF71898BB8B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60A07FD1-1AED-4F51-8A2C-6EB3F865F52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15A2F9EB-B0A4-49D6-8EE2-95F94761F52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06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</a:t>
            </a:r>
            <a:r>
              <a:rPr lang="en-US" b="1" dirty="0" err="1">
                <a:solidFill>
                  <a:schemeClr val="tx1"/>
                </a:solidFill>
              </a:rPr>
              <a:t>d'una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" action="ppaction://noaction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Posa’t</a:t>
            </a:r>
            <a:r>
              <a:rPr lang="en-GB" b="1" dirty="0">
                <a:solidFill>
                  <a:schemeClr val="tx1"/>
                </a:solidFill>
              </a:rPr>
              <a:t> a </a:t>
            </a:r>
            <a:r>
              <a:rPr lang="en-GB" b="1" dirty="0" err="1">
                <a:solidFill>
                  <a:schemeClr val="tx1"/>
                </a:solidFill>
              </a:rPr>
              <a:t>prova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7" name="Imagem 18">
            <a:extLst>
              <a:ext uri="{FF2B5EF4-FFF2-40B4-BE49-F238E27FC236}">
                <a16:creationId xmlns:a16="http://schemas.microsoft.com/office/drawing/2014/main" id="{FB9D4E07-13EE-4C30-B514-E5F15CDBA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8" name="CaixaDeTexto 19">
            <a:extLst>
              <a:ext uri="{FF2B5EF4-FFF2-40B4-BE49-F238E27FC236}">
                <a16:creationId xmlns:a16="http://schemas.microsoft.com/office/drawing/2014/main" id="{42C31EC5-B6C9-406E-98A0-D3611E5B3987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9" name="Imagem 20">
            <a:extLst>
              <a:ext uri="{FF2B5EF4-FFF2-40B4-BE49-F238E27FC236}">
                <a16:creationId xmlns:a16="http://schemas.microsoft.com/office/drawing/2014/main" id="{9D0BF8DE-467B-4B8E-8E63-8A219FDDF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0" name="CaixaDeTexto 21">
            <a:extLst>
              <a:ext uri="{FF2B5EF4-FFF2-40B4-BE49-F238E27FC236}">
                <a16:creationId xmlns:a16="http://schemas.microsoft.com/office/drawing/2014/main" id="{FD2FE19D-3E63-48CA-B95E-878922857406}"/>
              </a:ext>
            </a:extLst>
          </p:cNvPr>
          <p:cNvSpPr txBox="1"/>
          <p:nvPr/>
        </p:nvSpPr>
        <p:spPr>
          <a:xfrm>
            <a:off x="4101711" y="450644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2" name="Imagem 1">
            <a:extLst>
              <a:ext uri="{FF2B5EF4-FFF2-40B4-BE49-F238E27FC236}">
                <a16:creationId xmlns:a16="http://schemas.microsoft.com/office/drawing/2014/main" id="{4B6494A1-62C9-440F-B66C-DAACD26CC0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4" y="1157564"/>
            <a:ext cx="1488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jZ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CNm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jZsx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I2bM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CNmz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CNmzE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I2bMTpQTsyJpAAAAbgAAABwAAAB1bml2ZXJzYWwvbG9jYWxfc2V0dGluZ3MueG1sDcwxDoMwDEDRnVNY3int1oHAxlaW0gNYxEWRHBuRgOD2ZPvD02/7MwocvKVg6vD1eCKwzuaDLg5/01C/EVIm9SSm7FANoe+qVmwm+XLOBSZYhS7eJo4lMo8Uixx2EajhU17/wB6brroBUEsDBBQAAgAIACRmzE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kZsx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jZsxOkEkmJSgFAAD2EwAAHQAAAAAAAAABAAAAAADMEwAAdW5pdmVyc2FsL2NvbW1vbl9tZXNzYWdlcy5sbmdQSwECAAAUAAIACAAjZsxOZrKi1aUAAACDAQAALgAAAAAAAAABAAAAAAAvGQAAdW5pdmVyc2FsL3BsYXliYWNrX2FuZF9uYXZpZ2F0aW9uX3NldHRpbmdzLnhtbFBLAQIAABQAAgAIACNmzE7QvS+0TgQAAIcVAAAnAAAAAAAAAAEAAAAAACAaAAB1bml2ZXJzYWwvZmxhc2hfcHVibGlzaGluZ19zZXR0aW5ncy54bWxQSwECAAAUAAIACAAjZsxOU14Gj3MDAAChDAAAIQAAAAAAAAABAAAAAACzHgAAdW5pdmVyc2FsL2ZsYXNoX3NraW5fc2V0dGluZ3MueG1sUEsBAgAAFAACAAgAI2bMTuZFxhFIBAAAERUAACYAAAAAAAAAAQAAAAAAZSIAAHVuaXZlcnNhbC9odG1sX3B1Ymxpc2hpbmdfc2V0dGluZ3MueG1sUEsBAgAAFAACAAgAI2bMTpD3/su3AQAAfQYAAB8AAAAAAAAAAQAAAAAA8SYAAHVuaXZlcnNhbC9odG1sX3NraW5fc2V0dGluZ3MuanNQSwECAAAUAAIACAAjZsxOlBOzImkAAABuAAAAHAAAAAAAAAABAAAAAADlKAAAdW5pdmVyc2FsL2xvY2FsX3NldHRpbmdzLnhtbFBLAQIAABQAAgAIACRmzE6D5MijhQoAAMAZAAAXAAAAAAAAAAAAAAAAAIgpAAB1bml2ZXJzYWwvdW5pdmVyc2FsLnBuZ1BLAQIAABQAAgAIACRmzE7lZcaxSwAAAGoAAAAbAAAAAAAAAAEAAAAAAEI0AAB1bml2ZXJzYWwvdW5pdmVyc2FsLnBuZy54bWxQSwUGAAAAABIAEgBWBQAAxjQAAAAA"/>
  <p:tag name="ISPRING_UUID" val="{38D0ED66-0CD2-4B7A-96F8-0DB5DAD53AED}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Carles Serrat\Desktop\EngiMath-UPC\Execution\LLIÇONS_DEF\LLIÇÓ 16\Lliçó_16_Q1_CT"/>
  <p:tag name="ISPRING_ULTRA_SCORM_COURCE_TITLE" val="Lliçó_16_N1_CT"/>
  <p:tag name="ISPRING_OUTPUT_FOLDER" val="[[&quot;\uFFFDd\u0013*{0FCB5101-AEB5-4723-8DCE-7D5C9063266D}&quot;,&quot;C:\\Users\\Carles Serrat\\Desktop\\EngiMath-UPC\\Execution\\LLIÇONS_DEF\\LLIÇÓ 16&quot;],[&quot;*\uFFFD\uFFFD\uFFFD{BB4CDCA5-F38E-475C-8C53-186BBAA01A72}&quot;,&quot;C:\\Users\\filom\\Documents\\ENGIMATH\\LESSONS\\MATRICES\\LESSON 16&quot;],[&quot;\uFFFD\u0006\uFFFD{89960893-7238-4BF1-AF2C-E0D0CDA1F331}&quot;,&quot;E:\\Ano Letivo 2019_2020\\Lesson 16&quot;]]"/>
  <p:tag name="ISPRING_PRESENTATION_TITLE" val="Lliçó_16_N1_CT"/>
  <p:tag name="ISPRING_RESOURCE_FOLDER" val="C:\Users\Carles Serrat\Desktop\EngiMath-UPC\Execution\LLIÇONS_DEF\LLIÇÓ 16\Lliçó_16_N1_CT"/>
  <p:tag name="ISPRING_PRESENTATION_PATH" val="C:\Users\Carles Serrat\Desktop\EngiMath-UPC\Execution\LLIÇONS_DEF\LLIÇÓ 16\Lliçó_16_N1_CT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oUsgtXnIBZoLxZbusIaWQ&quot;,&quot;gi&quot;:&quot;wYfFHpu4-clilvPkAL2jeA&quot;,&quot;ti&quot;:&quot;characters&quot;,&quot;vs&quot;:{&quot;f&quot;:[831,832],&quot;i&quot;:{&quot;d&quot;:&quot;ZoUsgtXnIBZoLxZbusIa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Carles Serrat\Desktop\EngiMath-UPC\Execution\LLIÇONS_DEF\LLIÇÓ 16\Lliçó_16_N1_CT\quiz\quiz3.quiz"/>
  <p:tag name="ISPRING_QUIZ_RELATIVE_PATH" val="Lliçó_16_N1_CT\quiz\quiz3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eLLCpby9tMS8K1yDeH0gg&quot;,&quot;gi&quot;:&quot;wYfFHpu4-clilvPkAL2jeA&quot;,&quot;ti&quot;:&quot;characters&quot;,&quot;vs&quot;:{&quot;f&quot;:[831,832],&quot;i&quot;:{&quot;d&quot;:&quot;neLLCpby9tMS8K1yDeH0g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Carles Serrat\Desktop\EngiMath-UPC\Execution\LLIÇONS_DEF\LLIÇÓ 16\Lliçó_16_N1_CT\quiz\quiz4.quiz"/>
  <p:tag name="ISPRING_QUIZ_RELATIVE_PATH" val="Lliçó_16_N1_CT\quiz\quiz4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nj5uigipkjR19H529zZcw&quot;,&quot;gi&quot;:&quot;wYfFHpu4-clilvPkAL2jeA&quot;,&quot;ti&quot;:&quot;characters&quot;,&quot;vs&quot;:{&quot;f&quot;:[831,832,501],&quot;i&quot;:{&quot;d&quot;:&quot;Xnj5uigipkjR19H529zZc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EB5DFC-CF54-4AB5-803D-CB7DB0B4E0BE}"/>
</file>

<file path=customXml/itemProps2.xml><?xml version="1.0" encoding="utf-8"?>
<ds:datastoreItem xmlns:ds="http://schemas.openxmlformats.org/officeDocument/2006/customXml" ds:itemID="{01A96C13-7EE0-4382-A77B-6886650A2046}"/>
</file>

<file path=customXml/itemProps3.xml><?xml version="1.0" encoding="utf-8"?>
<ds:datastoreItem xmlns:ds="http://schemas.openxmlformats.org/officeDocument/2006/customXml" ds:itemID="{15E94FC1-002D-46DC-A223-39F72BF4D98B}"/>
</file>

<file path=docProps/app.xml><?xml version="1.0" encoding="utf-8"?>
<Properties xmlns="http://schemas.openxmlformats.org/officeDocument/2006/extended-properties" xmlns:vt="http://schemas.openxmlformats.org/officeDocument/2006/docPropsVTypes">
  <TotalTime>9345</TotalTime>
  <Words>623</Words>
  <Application>Microsoft Office PowerPoint</Application>
  <PresentationFormat>Pantalla panoràmica</PresentationFormat>
  <Paragraphs>100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Lliçó_16_N1_CT</dc:title>
  <dc:creator>aplopes@iscap.ipp.pt</dc:creator>
  <cp:lastModifiedBy>Administrator</cp:lastModifiedBy>
  <cp:revision>344</cp:revision>
  <dcterms:created xsi:type="dcterms:W3CDTF">2019-03-25T06:42:45Z</dcterms:created>
  <dcterms:modified xsi:type="dcterms:W3CDTF">2021-08-09T16:36:58Z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