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7" r:id="rId3"/>
    <p:sldId id="285" r:id="rId4"/>
    <p:sldId id="296" r:id="rId5"/>
    <p:sldId id="278" r:id="rId6"/>
    <p:sldId id="286" r:id="rId7"/>
    <p:sldId id="288" r:id="rId8"/>
    <p:sldId id="297" r:id="rId9"/>
    <p:sldId id="293" r:id="rId10"/>
  </p:sldIdLst>
  <p:sldSz cx="12192000" cy="6858000"/>
  <p:notesSz cx="6858000" cy="9144000"/>
  <p:custDataLst>
    <p:tags r:id="rId1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70AD47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861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111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277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582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62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218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68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098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7249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slide" Target="slide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.jpe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slide" Target="slide5.xml"/><Relationship Id="rId10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12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slide" Target="slide5.xml"/><Relationship Id="rId15" Type="http://schemas.openxmlformats.org/officeDocument/2006/relationships/image" Target="../media/image22.png"/><Relationship Id="rId10" Type="http://schemas.openxmlformats.org/officeDocument/2006/relationships/image" Target="../media/image1.jpeg"/><Relationship Id="rId4" Type="http://schemas.openxmlformats.org/officeDocument/2006/relationships/slide" Target="slide2.xml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openxmlformats.org/officeDocument/2006/relationships/slide" Target="slide5.xml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slide" Target="slide2.xml"/><Relationship Id="rId9" Type="http://schemas.openxmlformats.org/officeDocument/2006/relationships/image" Target="../media/image26.png"/><Relationship Id="rId1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" Target="slide2.xml"/><Relationship Id="rId5" Type="http://schemas.openxmlformats.org/officeDocument/2006/relationships/image" Target="../media/image1.jpe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1.jpeg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9.xm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288150" y="-8563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873533" y="23626"/>
            <a:ext cx="104518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>
                <a:solidFill>
                  <a:srgbClr val="0C2B8E"/>
                </a:solidFill>
              </a:rPr>
              <a:t>!</a:t>
            </a:r>
            <a:r>
              <a:rPr lang="en-GB">
                <a:solidFill>
                  <a:srgbClr val="0C2B8E"/>
                </a:solidFill>
              </a:rPr>
              <a:t>” solo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Cofactores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" action="ppaction://noaction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6" name="Imagem 11">
            <a:extLst>
              <a:ext uri="{FF2B5EF4-FFF2-40B4-BE49-F238E27FC236}">
                <a16:creationId xmlns:a16="http://schemas.microsoft.com/office/drawing/2014/main" id="{57277496-3708-4979-95D4-162CFE0DD34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7" name="CaixaDeTexto 17">
            <a:extLst>
              <a:ext uri="{FF2B5EF4-FFF2-40B4-BE49-F238E27FC236}">
                <a16:creationId xmlns:a16="http://schemas.microsoft.com/office/drawing/2014/main" id="{23FAB52A-9AE3-4A81-963E-4FC19BD6D6DC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5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6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Cofactores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¡</a:t>
            </a:r>
            <a:r>
              <a:rPr lang="en-GB" b="1" dirty="0" err="1">
                <a:solidFill>
                  <a:schemeClr val="tx1"/>
                </a:solidFill>
              </a:rPr>
              <a:t>Inténtelo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9748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713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Definición</a:t>
                </a:r>
                <a:endParaRPr lang="en-GB" sz="2400" b="1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cuadrada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Menor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 el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determinante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submatriz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después de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eliminar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la fila </a:t>
                </a:r>
                <a:r>
                  <a:rPr lang="en-GB" sz="2400" i="1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sz="2400" i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y la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columna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i="1" dirty="0">
                    <a:solidFill>
                      <a:sysClr val="windowText" lastClr="000000"/>
                    </a:solidFill>
                  </a:rPr>
                  <a:t>j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713226"/>
              </a:xfrm>
              <a:prstGeom prst="rect">
                <a:avLst/>
              </a:prstGeom>
              <a:blipFill>
                <a:blip r:embed="rId8"/>
                <a:stretch>
                  <a:fillRect l="-966" t="-2837" r="-966" b="-49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2501463"/>
            <a:ext cx="9859639" cy="42672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58639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98318" y="3048460"/>
                <a:ext cx="9515201" cy="15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Considere</a:t>
                </a:r>
                <a:r>
                  <a:rPr lang="en-GB" sz="2400" dirty="0">
                    <a:solidFill>
                      <a:srgbClr val="0C2B8E"/>
                    </a:solidFill>
                  </a:rPr>
                  <a:t> la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siguiente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matriz</a:t>
                </a:r>
                <a:r>
                  <a:rPr lang="en-GB" sz="2400" dirty="0">
                    <a:solidFill>
                      <a:srgbClr val="0C2B8E"/>
                    </a:solidFill>
                  </a:rPr>
                  <a:t> de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dimensión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3048460"/>
                <a:ext cx="9515201" cy="1592167"/>
              </a:xfrm>
              <a:prstGeom prst="rect">
                <a:avLst/>
              </a:prstGeom>
              <a:blipFill>
                <a:blip r:embed="rId10"/>
                <a:stretch>
                  <a:fillRect l="-961" t="-30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438677" y="6002668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×9−8×6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77" y="6002668"/>
                <a:ext cx="242788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454447" y="6333741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47" y="6333741"/>
                <a:ext cx="242788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6709630" y="5234902"/>
            <a:ext cx="4820215" cy="926493"/>
            <a:chOff x="6866566" y="5234150"/>
            <a:chExt cx="3622762" cy="868832"/>
          </a:xfrm>
        </p:grpSpPr>
        <p:sp>
          <p:nvSpPr>
            <p:cNvPr id="9" name="CaixaDeTexto 8"/>
            <p:cNvSpPr txBox="1"/>
            <p:nvPr/>
          </p:nvSpPr>
          <p:spPr>
            <a:xfrm>
              <a:off x="6957845" y="5321418"/>
              <a:ext cx="3520965" cy="66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Puede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calcular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este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determinante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utilizando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las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técnicas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de la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Lección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15</a:t>
              </a:r>
              <a:endPara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tângulo arredondado 11"/>
            <p:cNvSpPr/>
            <p:nvPr/>
          </p:nvSpPr>
          <p:spPr>
            <a:xfrm>
              <a:off x="6866566" y="5234150"/>
              <a:ext cx="3622762" cy="868832"/>
            </a:xfrm>
            <a:prstGeom prst="roundRect">
              <a:avLst/>
            </a:prstGeom>
            <a:noFill/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Retângulo arredondado 12"/>
          <p:cNvSpPr/>
          <p:nvPr/>
        </p:nvSpPr>
        <p:spPr>
          <a:xfrm>
            <a:off x="6931882" y="3415860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 rot="16200000">
            <a:off x="6560644" y="3778372"/>
            <a:ext cx="1008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398318" y="4584453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El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menor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es el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determinante</a:t>
                </a:r>
                <a:r>
                  <a:rPr lang="en-GB" sz="2400" dirty="0">
                    <a:solidFill>
                      <a:srgbClr val="0C2B8E"/>
                    </a:solidFill>
                  </a:rPr>
                  <a:t> de 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matriz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formada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por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eliminación</a:t>
                </a:r>
                <a:r>
                  <a:rPr lang="en-US" sz="2400" dirty="0">
                    <a:solidFill>
                      <a:srgbClr val="0C2B8E"/>
                    </a:solidFill>
                  </a:rPr>
                  <a:t> de la 1ª fila y la 1ª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columna</a:t>
                </a:r>
                <a:r>
                  <a:rPr lang="en-US" sz="2400" dirty="0">
                    <a:solidFill>
                      <a:srgbClr val="0C2B8E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584453"/>
                <a:ext cx="9515201" cy="830997"/>
              </a:xfrm>
              <a:prstGeom prst="rect">
                <a:avLst/>
              </a:prstGeom>
              <a:blipFill>
                <a:blip r:embed="rId13"/>
                <a:stretch>
                  <a:fillRect l="-961" t="-5882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393817" y="5327962"/>
                <a:ext cx="4313469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C2B8E"/>
                    </a:solidFill>
                  </a:rPr>
                  <a:t>Entonces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17" y="5327962"/>
                <a:ext cx="4313469" cy="715645"/>
              </a:xfrm>
              <a:prstGeom prst="rect">
                <a:avLst/>
              </a:prstGeom>
              <a:blipFill>
                <a:blip r:embed="rId14"/>
                <a:stretch>
                  <a:fillRect l="-2263" b="-256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6"/>
          <a:stretch/>
        </p:blipFill>
        <p:spPr>
          <a:xfrm>
            <a:off x="8832176" y="2736000"/>
            <a:ext cx="1884787" cy="1937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6" grpId="0"/>
      <p:bldP spid="11" grpId="0"/>
      <p:bldP spid="41" grpId="0"/>
      <p:bldP spid="13" grpId="0" animBg="1"/>
      <p:bldP spid="44" grpId="0" animBg="1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Cofactores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¡</a:t>
            </a:r>
            <a:r>
              <a:rPr lang="en-GB" b="1" dirty="0" err="1">
                <a:solidFill>
                  <a:schemeClr val="tx1"/>
                </a:solidFill>
              </a:rPr>
              <a:t>Inténtelo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672662"/>
            <a:ext cx="9859639" cy="609600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508764" y="93201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984642" y="2962098"/>
                <a:ext cx="2881923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42" y="2962098"/>
                <a:ext cx="2881923" cy="1222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622444" y="5522499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44" y="5522499"/>
                <a:ext cx="242788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622444" y="6093969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44" y="6093969"/>
                <a:ext cx="242788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6856059" y="4490345"/>
            <a:ext cx="4717918" cy="1157254"/>
            <a:chOff x="6943704" y="5234150"/>
            <a:chExt cx="3847302" cy="1232158"/>
          </a:xfrm>
        </p:grpSpPr>
        <p:sp>
          <p:nvSpPr>
            <p:cNvPr id="9" name="CaixaDeTexto 8"/>
            <p:cNvSpPr txBox="1"/>
            <p:nvPr/>
          </p:nvSpPr>
          <p:spPr>
            <a:xfrm>
              <a:off x="7045501" y="5384906"/>
              <a:ext cx="3745505" cy="1081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Puede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calcular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este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determinante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utilizando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las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técnicas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de la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Lección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15</a:t>
              </a:r>
              <a:endPara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endPara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tângulo arredondado 11"/>
            <p:cNvSpPr/>
            <p:nvPr/>
          </p:nvSpPr>
          <p:spPr>
            <a:xfrm>
              <a:off x="6943704" y="5234150"/>
              <a:ext cx="3622762" cy="1098962"/>
            </a:xfrm>
            <a:prstGeom prst="roundRect">
              <a:avLst/>
            </a:prstGeom>
            <a:noFill/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Retângulo arredondado 12"/>
          <p:cNvSpPr/>
          <p:nvPr/>
        </p:nvSpPr>
        <p:spPr>
          <a:xfrm>
            <a:off x="5107763" y="3336979"/>
            <a:ext cx="118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 arredondado 43"/>
          <p:cNvSpPr/>
          <p:nvPr/>
        </p:nvSpPr>
        <p:spPr>
          <a:xfrm rot="16200000">
            <a:off x="5657305" y="3356499"/>
            <a:ext cx="100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508764" y="1535274"/>
                <a:ext cx="9515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Puede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calcular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otros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menores</a:t>
                </a:r>
                <a:r>
                  <a:rPr lang="en-US" sz="2400" dirty="0">
                    <a:solidFill>
                      <a:srgbClr val="0C2B8E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rgbClr val="0C2B8E"/>
                    </a:solidFill>
                  </a:rPr>
                  <a:t>Por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ejemplo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calcule</a:t>
                </a:r>
                <a:r>
                  <a:rPr lang="en-US" sz="2400" dirty="0">
                    <a:solidFill>
                      <a:srgbClr val="0C2B8E"/>
                    </a:solidFill>
                  </a:rPr>
                  <a:t> el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menor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que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es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determinante de 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submatriz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formada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por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eliminación</a:t>
                </a:r>
                <a:r>
                  <a:rPr lang="en-US" sz="2400" dirty="0">
                    <a:solidFill>
                      <a:srgbClr val="0C2B8E"/>
                    </a:solidFill>
                  </a:rPr>
                  <a:t> de 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segunda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fila y 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tercera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columna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64" y="1535274"/>
                <a:ext cx="9515201" cy="1200329"/>
              </a:xfrm>
              <a:prstGeom prst="rect">
                <a:avLst/>
              </a:prstGeom>
              <a:blipFill>
                <a:blip r:embed="rId11"/>
                <a:stretch>
                  <a:fillRect l="-1026" t="-4061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658675" y="4382335"/>
                <a:ext cx="4313469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C2B8E"/>
                    </a:solidFill>
                  </a:rPr>
                  <a:t>entonces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75" y="4382335"/>
                <a:ext cx="4313469" cy="708143"/>
              </a:xfrm>
              <a:prstGeom prst="rect">
                <a:avLst/>
              </a:prstGeom>
              <a:blipFill>
                <a:blip r:embed="rId12"/>
                <a:stretch>
                  <a:fillRect l="-2119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45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11" grpId="0"/>
      <p:bldP spid="41" grpId="0"/>
      <p:bldP spid="13" grpId="0" animBg="1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Cofactores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¡</a:t>
            </a:r>
            <a:r>
              <a:rPr lang="en-GB" b="1" dirty="0" err="1">
                <a:solidFill>
                  <a:schemeClr val="tx1"/>
                </a:solidFill>
              </a:rPr>
              <a:t>Inténtelo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D3ABB48B-EA62-47AF-B8FF-299DA2E49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SPRING_QUIZ_SHAPE1">
            <a:extLst>
              <a:ext uri="{FF2B5EF4-FFF2-40B4-BE49-F238E27FC236}">
                <a16:creationId xmlns:a16="http://schemas.microsoft.com/office/drawing/2014/main" id="{0646747E-2AFB-4FEE-9B46-7B967F7D308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6309A47D-A44F-4CED-AB99-BC60E1838085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D84A97EC-3A3C-46F3-AAB8-764633D679AE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>
            <a:extLst>
              <a:ext uri="{FF2B5EF4-FFF2-40B4-BE49-F238E27FC236}">
                <a16:creationId xmlns:a16="http://schemas.microsoft.com/office/drawing/2014/main" id="{CBC950E0-C2B0-4CB4-BE7C-B675D206F2C9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5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Cofactores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" action="ppaction://noaction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¡</a:t>
            </a:r>
            <a:r>
              <a:rPr lang="en-GB" b="1" dirty="0" err="1">
                <a:solidFill>
                  <a:schemeClr val="tx1"/>
                </a:solidFill>
              </a:rPr>
              <a:t>Inténtelo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9748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775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400" b="1" u="sng" dirty="0" err="1">
                    <a:solidFill>
                      <a:srgbClr val="F25E4F"/>
                    </a:solidFill>
                  </a:rPr>
                  <a:t>Definición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ysClr val="windowText" lastClr="000000"/>
                    </a:solidFill>
                  </a:rPr>
                  <a:t>Sea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menor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correspondiente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a la fila </a:t>
                </a:r>
                <a:r>
                  <a:rPr lang="en-US" sz="2400" i="1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y la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columna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i="1" dirty="0">
                    <a:solidFill>
                      <a:sysClr val="windowText" lastClr="000000"/>
                    </a:solidFill>
                  </a:rPr>
                  <a:t>j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cuadrada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Cofactor de la fila </a:t>
                </a:r>
                <a:r>
                  <a:rPr lang="en-US" sz="2400" b="1" i="1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y la </a:t>
                </a:r>
                <a:r>
                  <a:rPr lang="en-US" sz="2400" b="1" dirty="0" err="1">
                    <a:solidFill>
                      <a:sysClr val="windowText" lastClr="000000"/>
                    </a:solidFill>
                  </a:rPr>
                  <a:t>columna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b="1" i="1" dirty="0">
                    <a:solidFill>
                      <a:sysClr val="windowText" lastClr="000000"/>
                    </a:solidFill>
                  </a:rPr>
                  <a:t>j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denota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y se  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calcula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utilizando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fórmula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775166"/>
              </a:xfrm>
              <a:prstGeom prst="rect">
                <a:avLst/>
              </a:prstGeom>
              <a:blipFill>
                <a:blip r:embed="rId7"/>
                <a:stretch>
                  <a:fillRect l="-966" t="-2740" r="-966" b="-44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2501463"/>
            <a:ext cx="9859639" cy="42672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56537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372713" y="2950043"/>
                <a:ext cx="9515201" cy="15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/>
                  <a:t>Considere</a:t>
                </a:r>
                <a:r>
                  <a:rPr lang="en-GB" sz="2400" dirty="0"/>
                  <a:t> la </a:t>
                </a:r>
                <a:r>
                  <a:rPr lang="en-GB" sz="2400" dirty="0" err="1"/>
                  <a:t>siguiente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dimensión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2950043"/>
                <a:ext cx="9515201" cy="1592167"/>
              </a:xfrm>
              <a:prstGeom prst="rect">
                <a:avLst/>
              </a:prstGeom>
              <a:blipFill>
                <a:blip r:embed="rId8"/>
                <a:stretch>
                  <a:fillRect l="-961" t="-30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95416" y="4299733"/>
                <a:ext cx="9515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Calcule</a:t>
                </a:r>
                <a:r>
                  <a:rPr lang="en-US" sz="2400" dirty="0"/>
                  <a:t> el cofactor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de la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matriz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16" y="4299733"/>
                <a:ext cx="9515201" cy="461665"/>
              </a:xfrm>
              <a:prstGeom prst="rect">
                <a:avLst/>
              </a:prstGeom>
              <a:blipFill>
                <a:blip r:embed="rId9"/>
                <a:stretch>
                  <a:fillRect l="-1025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375670" y="4770235"/>
                <a:ext cx="93670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C2B8E"/>
                    </a:solidFill>
                  </a:rPr>
                  <a:t>Eliminando</a:t>
                </a:r>
                <a:r>
                  <a:rPr lang="en-US" sz="2400" dirty="0">
                    <a:solidFill>
                      <a:srgbClr val="0C2B8E"/>
                    </a:solidFill>
                  </a:rPr>
                  <a:t> la 3ª fila y la 1ª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columna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encuentre</a:t>
                </a:r>
                <a:r>
                  <a:rPr lang="en-US" sz="2400" dirty="0">
                    <a:solidFill>
                      <a:srgbClr val="0C2B8E"/>
                    </a:solidFill>
                  </a:rPr>
                  <a:t> el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menor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calculando el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determinante</a:t>
                </a:r>
                <a:r>
                  <a:rPr lang="en-US" sz="2400" dirty="0">
                    <a:solidFill>
                      <a:srgbClr val="0C2B8E"/>
                    </a:solidFill>
                  </a:rPr>
                  <a:t> de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esta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submatriz</a:t>
                </a:r>
                <a:r>
                  <a:rPr lang="en-US" sz="2400" dirty="0">
                    <a:solidFill>
                      <a:srgbClr val="0C2B8E"/>
                    </a:solidFill>
                  </a:rPr>
                  <a:t>:</a:t>
                </a:r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670" y="4770235"/>
                <a:ext cx="9367004" cy="830997"/>
              </a:xfrm>
              <a:prstGeom prst="rect">
                <a:avLst/>
              </a:prstGeom>
              <a:blipFill>
                <a:blip r:embed="rId11"/>
                <a:stretch>
                  <a:fillRect l="-1042" t="-5882" r="-260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38222" y="5529163"/>
                <a:ext cx="239635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4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22" y="5529163"/>
                <a:ext cx="2396358" cy="749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arredondado 48"/>
          <p:cNvSpPr/>
          <p:nvPr/>
        </p:nvSpPr>
        <p:spPr>
          <a:xfrm>
            <a:off x="6964164" y="4065126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/>
          <p:cNvSpPr/>
          <p:nvPr/>
        </p:nvSpPr>
        <p:spPr>
          <a:xfrm rot="16200000">
            <a:off x="6502872" y="3680064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65563" y="5655269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63" y="5655269"/>
                <a:ext cx="11353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6013962" y="5655268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62" y="5655268"/>
                <a:ext cx="11353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877076" y="5655268"/>
                <a:ext cx="255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=12−15</m:t>
                      </m:r>
                      <m: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76" y="5655268"/>
                <a:ext cx="255409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2395416" y="6207797"/>
                <a:ext cx="75070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entonces</a:t>
                </a:r>
                <a:r>
                  <a:rPr lang="en-GB" sz="2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pt-PT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𝟑𝟏</m:t>
                            </m:r>
                          </m:sub>
                        </m:s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pt-PT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16" y="6207797"/>
                <a:ext cx="7507012" cy="470000"/>
              </a:xfrm>
              <a:prstGeom prst="rect">
                <a:avLst/>
              </a:prstGeom>
              <a:blipFill>
                <a:blip r:embed="rId16"/>
                <a:stretch>
                  <a:fillRect l="-1300" t="-7792" b="-298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/>
      <p:bldP spid="42" grpId="0"/>
      <p:bldP spid="43" grpId="0"/>
      <p:bldP spid="2" grpId="0"/>
      <p:bldP spid="3" grpId="0"/>
      <p:bldP spid="49" grpId="0" animBg="1"/>
      <p:bldP spid="50" grpId="0" animBg="1"/>
      <p:bldP spid="4" grpId="0"/>
      <p:bldP spid="51" grpId="0"/>
      <p:bldP spid="52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672662"/>
            <a:ext cx="9859639" cy="609600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Cofactores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" action="ppaction://noaction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¡</a:t>
            </a:r>
            <a:r>
              <a:rPr lang="en-GB" b="1" dirty="0" err="1">
                <a:solidFill>
                  <a:schemeClr val="tx1"/>
                </a:solidFill>
              </a:rPr>
              <a:t>Inténtelo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35340" y="925277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372713" y="2569585"/>
                <a:ext cx="9515201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2569585"/>
                <a:ext cx="9515201" cy="1222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431498" y="3956290"/>
                <a:ext cx="6604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C2B8E"/>
                    </a:solidFill>
                  </a:rPr>
                  <a:t>Primero,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encuentre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menor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de la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matriz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98" y="3956290"/>
                <a:ext cx="6604684" cy="461665"/>
              </a:xfrm>
              <a:prstGeom prst="rect">
                <a:avLst/>
              </a:prstGeom>
              <a:blipFill>
                <a:blip r:embed="rId8"/>
                <a:stretch>
                  <a:fillRect l="-1477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34572" y="5335528"/>
                <a:ext cx="239635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72" y="5335528"/>
                <a:ext cx="2396358" cy="749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arredondado 48"/>
          <p:cNvSpPr/>
          <p:nvPr/>
        </p:nvSpPr>
        <p:spPr>
          <a:xfrm>
            <a:off x="6822646" y="2986058"/>
            <a:ext cx="118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/>
          <p:cNvSpPr/>
          <p:nvPr/>
        </p:nvSpPr>
        <p:spPr>
          <a:xfrm rot="16200000">
            <a:off x="6912646" y="2937700"/>
            <a:ext cx="100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65563" y="5481093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63" y="5481093"/>
                <a:ext cx="11353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927952" y="5481093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52" y="5481093"/>
                <a:ext cx="11353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959277" y="5481093"/>
                <a:ext cx="255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=9−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21=−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77" y="5481093"/>
                <a:ext cx="2554094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2431498" y="6180034"/>
                <a:ext cx="75070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entonces</a:t>
                </a:r>
                <a:r>
                  <a:rPr lang="en-GB" sz="2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sub>
                        </m:s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pt-PT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98" y="6180034"/>
                <a:ext cx="7507012" cy="470000"/>
              </a:xfrm>
              <a:prstGeom prst="rect">
                <a:avLst/>
              </a:prstGeom>
              <a:blipFill>
                <a:blip r:embed="rId13"/>
                <a:stretch>
                  <a:fillRect l="-1300" t="-7792" b="-298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438203" y="1485312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Puede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calcular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otros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cofactores</a:t>
                </a:r>
                <a:r>
                  <a:rPr lang="en-US" sz="2400" dirty="0">
                    <a:solidFill>
                      <a:srgbClr val="0C2B8E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rgbClr val="0C2B8E"/>
                    </a:solidFill>
                  </a:rPr>
                  <a:t>Por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ejemplo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calcule</a:t>
                </a:r>
                <a:r>
                  <a:rPr lang="en-US" sz="2400" dirty="0">
                    <a:solidFill>
                      <a:srgbClr val="0C2B8E"/>
                    </a:solidFill>
                  </a:rPr>
                  <a:t> el cofactor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400" b="0" i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la</m:t>
                    </m:r>
                    <m:r>
                      <a:rPr lang="ca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matriz</m:t>
                    </m:r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203" y="1485312"/>
                <a:ext cx="9515201" cy="830997"/>
              </a:xfrm>
              <a:prstGeom prst="rect">
                <a:avLst/>
              </a:prstGeom>
              <a:blipFill>
                <a:blip r:embed="rId15"/>
                <a:stretch>
                  <a:fillRect l="-1025" t="-5882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2431498" y="4417955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C2B8E"/>
                    </a:solidFill>
                  </a:rPr>
                  <a:t>Eliminando</a:t>
                </a:r>
                <a:r>
                  <a:rPr lang="en-US" sz="2400" dirty="0">
                    <a:solidFill>
                      <a:srgbClr val="0C2B8E"/>
                    </a:solidFill>
                  </a:rPr>
                  <a:t> la 2ª fila y la 2ª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columna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encuentre</a:t>
                </a:r>
                <a:r>
                  <a:rPr lang="en-US" sz="2400" dirty="0">
                    <a:solidFill>
                      <a:srgbClr val="0C2B8E"/>
                    </a:solidFill>
                  </a:rPr>
                  <a:t> el menor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calculando el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determinante</a:t>
                </a:r>
                <a:r>
                  <a:rPr lang="en-US" sz="2400" dirty="0">
                    <a:solidFill>
                      <a:srgbClr val="0C2B8E"/>
                    </a:solidFill>
                  </a:rPr>
                  <a:t> de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esta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submatriz</a:t>
                </a:r>
                <a:r>
                  <a:rPr lang="en-US" sz="24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98" y="4417955"/>
                <a:ext cx="9515201" cy="830997"/>
              </a:xfrm>
              <a:prstGeom prst="rect">
                <a:avLst/>
              </a:prstGeom>
              <a:blipFill>
                <a:blip r:embed="rId16"/>
                <a:stretch>
                  <a:fillRect l="-1025" t="-5882" r="-897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E64E95E-5FB9-4B0E-91F0-4F1B5159B1D5}"/>
              </a:ext>
            </a:extLst>
          </p:cNvPr>
          <p:cNvSpPr/>
          <p:nvPr/>
        </p:nvSpPr>
        <p:spPr>
          <a:xfrm>
            <a:off x="6200875" y="194651"/>
            <a:ext cx="5858062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E627647-6B02-4701-966E-DB393D2A9E62}"/>
              </a:ext>
            </a:extLst>
          </p:cNvPr>
          <p:cNvSpPr/>
          <p:nvPr/>
        </p:nvSpPr>
        <p:spPr>
          <a:xfrm>
            <a:off x="7856738" y="223355"/>
            <a:ext cx="3546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¡Lo que hay que </a:t>
            </a:r>
            <a:r>
              <a:rPr lang="en-GB" b="1" dirty="0" err="1">
                <a:solidFill>
                  <a:srgbClr val="F25E4F"/>
                </a:solidFill>
              </a:rPr>
              <a:t>recordar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19602AA-9F64-45C2-B353-6D68729CBE5E}"/>
              </a:ext>
            </a:extLst>
          </p:cNvPr>
          <p:cNvSpPr/>
          <p:nvPr/>
        </p:nvSpPr>
        <p:spPr>
          <a:xfrm>
            <a:off x="6391924" y="536205"/>
            <a:ext cx="5561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¡Los </a:t>
            </a:r>
            <a:r>
              <a:rPr lang="en-GB" dirty="0" err="1">
                <a:solidFill>
                  <a:schemeClr val="bg1"/>
                </a:solidFill>
              </a:rPr>
              <a:t>Menores</a:t>
            </a:r>
            <a:r>
              <a:rPr lang="en-GB" dirty="0">
                <a:solidFill>
                  <a:schemeClr val="bg1"/>
                </a:solidFill>
              </a:rPr>
              <a:t> y los </a:t>
            </a:r>
            <a:r>
              <a:rPr lang="en-GB" dirty="0" err="1">
                <a:solidFill>
                  <a:schemeClr val="bg1"/>
                </a:solidFill>
              </a:rPr>
              <a:t>Cofactores</a:t>
            </a:r>
            <a:r>
              <a:rPr lang="en-GB" dirty="0">
                <a:solidFill>
                  <a:schemeClr val="bg1"/>
                </a:solidFill>
              </a:rPr>
              <a:t> son </a:t>
            </a:r>
            <a:r>
              <a:rPr lang="en-GB" b="1" dirty="0">
                <a:solidFill>
                  <a:schemeClr val="bg1"/>
                </a:solidFill>
              </a:rPr>
              <a:t>IGUALES</a:t>
            </a:r>
            <a:r>
              <a:rPr lang="en-GB" dirty="0">
                <a:solidFill>
                  <a:schemeClr val="bg1"/>
                </a:solidFill>
              </a:rPr>
              <a:t> o </a:t>
            </a:r>
            <a:r>
              <a:rPr lang="en-GB" b="1" dirty="0">
                <a:solidFill>
                  <a:schemeClr val="bg1"/>
                </a:solidFill>
              </a:rPr>
              <a:t>OPUESTOS</a:t>
            </a:r>
            <a:r>
              <a:rPr lang="en-GB" dirty="0">
                <a:solidFill>
                  <a:schemeClr val="bg1"/>
                </a:solidFill>
              </a:rPr>
              <a:t>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0127E92-145A-4E94-A9E9-62B3FAF8C5C2}"/>
                  </a:ext>
                </a:extLst>
              </p:cNvPr>
              <p:cNvSpPr/>
              <p:nvPr/>
            </p:nvSpPr>
            <p:spPr>
              <a:xfrm>
                <a:off x="7063264" y="851470"/>
                <a:ext cx="4099205" cy="3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>
                    <a:solidFill>
                      <a:schemeClr val="bg1"/>
                    </a:solidFill>
                  </a:rPr>
                  <a:t>Si 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>
                    <a:solidFill>
                      <a:schemeClr val="bg1"/>
                    </a:solidFill>
                  </a:rPr>
                  <a:t>  es par  </a:t>
                </a:r>
                <a:r>
                  <a:rPr lang="en-GB" dirty="0" err="1">
                    <a:solidFill>
                      <a:schemeClr val="bg1"/>
                    </a:solidFill>
                  </a:rPr>
                  <a:t>entonces</a:t>
                </a:r>
                <a:r>
                  <a:rPr lang="en-GB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0127E92-145A-4E94-A9E9-62B3FAF8C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64" y="851470"/>
                <a:ext cx="4099205" cy="395621"/>
              </a:xfrm>
              <a:prstGeom prst="rect">
                <a:avLst/>
              </a:prstGeom>
              <a:blipFill>
                <a:blip r:embed="rId17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FC98123-906D-454B-9A67-07BB95C821A0}"/>
                  </a:ext>
                </a:extLst>
              </p:cNvPr>
              <p:cNvSpPr/>
              <p:nvPr/>
            </p:nvSpPr>
            <p:spPr>
              <a:xfrm>
                <a:off x="6822646" y="1173719"/>
                <a:ext cx="4352066" cy="3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>
                    <a:solidFill>
                      <a:schemeClr val="bg1"/>
                    </a:solidFill>
                  </a:rPr>
                  <a:t>       Si 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>
                    <a:solidFill>
                      <a:schemeClr val="bg1"/>
                    </a:solidFill>
                  </a:rPr>
                  <a:t>  es impar </a:t>
                </a:r>
                <a:r>
                  <a:rPr lang="en-GB" dirty="0" err="1">
                    <a:solidFill>
                      <a:schemeClr val="bg1"/>
                    </a:solidFill>
                  </a:rPr>
                  <a:t>entonces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FC98123-906D-454B-9A67-07BB95C82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646" y="1173719"/>
                <a:ext cx="4352066" cy="395621"/>
              </a:xfrm>
              <a:prstGeom prst="rect">
                <a:avLst/>
              </a:prstGeom>
              <a:blipFill>
                <a:blip r:embed="rId18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60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2" grpId="0"/>
      <p:bldP spid="43" grpId="0"/>
      <p:bldP spid="3" grpId="0"/>
      <p:bldP spid="49" grpId="0" animBg="1"/>
      <p:bldP spid="50" grpId="0" animBg="1"/>
      <p:bldP spid="4" grpId="0"/>
      <p:bldP spid="51" grpId="0"/>
      <p:bldP spid="52" grpId="0"/>
      <p:bldP spid="79" grpId="0"/>
      <p:bldP spid="27" grpId="0"/>
      <p:bldP spid="28" grpId="0"/>
      <p:bldP spid="25" grpId="0" animBg="1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Lección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16</a:t>
            </a:r>
          </a:p>
        </p:txBody>
      </p:sp>
      <p:sp>
        <p:nvSpPr>
          <p:cNvPr id="63" name="Retângulo: Cantos Arredondados 62">
            <a:hlinkClick r:id="rId6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una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tângulo: Cantos Arredondados 63">
            <a:hlinkClick r:id="rId7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Cofactores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una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tângulo: Cantos Arredondados 64">
            <a:hlinkClick r:id="" action="ppaction://noaction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Inténtelo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2" name="Imagem 11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576080" y="809586"/>
            <a:ext cx="3037490" cy="2106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39" y="2132860"/>
            <a:ext cx="1080135" cy="4572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8705996" y="1166768"/>
            <a:ext cx="274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¡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Puede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que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necesite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lápiz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y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papel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para responder a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estas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preguntas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finales!</a:t>
            </a:r>
            <a:r>
              <a:rPr lang="it-IT" sz="2400" dirty="0"/>
              <a:t> </a:t>
            </a:r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23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Lección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16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una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Cofactores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una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tângulo: Cantos Arredondados 64">
            <a:hlinkClick r:id="" action="ppaction://noaction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Inténtelo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C22FC4C6-0186-426C-A52B-63E4F2045E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SPRING_QUIZ_SHAPE1">
            <a:extLst>
              <a:ext uri="{FF2B5EF4-FFF2-40B4-BE49-F238E27FC236}">
                <a16:creationId xmlns:a16="http://schemas.microsoft.com/office/drawing/2014/main" id="{F803F802-17E9-4055-823E-42BF5C8EE73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E904D827-A7D8-48DD-A8C4-7B2ACFD4093F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1" name="ISPRING_QUIZ_SHAPE3">
            <a:extLst>
              <a:ext uri="{FF2B5EF4-FFF2-40B4-BE49-F238E27FC236}">
                <a16:creationId xmlns:a16="http://schemas.microsoft.com/office/drawing/2014/main" id="{5B344484-A264-4E14-91FE-8E3FBB675EA1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>
            <a:extLst>
              <a:ext uri="{FF2B5EF4-FFF2-40B4-BE49-F238E27FC236}">
                <a16:creationId xmlns:a16="http://schemas.microsoft.com/office/drawing/2014/main" id="{4890AE4D-EA06-417A-9043-2DEFDA44B52E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1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929418" y="5574486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507923" y="413439"/>
            <a:ext cx="7743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¡</a:t>
            </a:r>
            <a:r>
              <a:rPr lang="en-GB" sz="3600" dirty="0" err="1"/>
              <a:t>Esperamos</a:t>
            </a:r>
            <a:r>
              <a:rPr lang="en-GB" sz="3600" dirty="0"/>
              <a:t> que le </a:t>
            </a:r>
            <a:r>
              <a:rPr lang="en-GB" sz="3600" dirty="0" err="1"/>
              <a:t>haya</a:t>
            </a:r>
            <a:r>
              <a:rPr lang="en-GB" sz="3600" dirty="0"/>
              <a:t> </a:t>
            </a:r>
            <a:r>
              <a:rPr lang="en-GB" sz="3600" dirty="0" err="1"/>
              <a:t>sido</a:t>
            </a:r>
            <a:r>
              <a:rPr lang="en-GB" sz="3600" dirty="0"/>
              <a:t> de </a:t>
            </a:r>
            <a:r>
              <a:rPr lang="en-GB" sz="3600" dirty="0" err="1"/>
              <a:t>utilidad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de la 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16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FF684514-812B-4C61-822E-437F52E03BE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E19402F4-3EA5-48CD-8628-1A32CC2F945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Cofactores</a:t>
            </a:r>
            <a:r>
              <a:rPr lang="en-US" b="1" dirty="0">
                <a:solidFill>
                  <a:schemeClr val="tx1"/>
                </a:solidFill>
              </a:rPr>
              <a:t> de una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" action="ppaction://noaction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¡</a:t>
            </a:r>
            <a:r>
              <a:rPr lang="en-GB" b="1" dirty="0" err="1">
                <a:solidFill>
                  <a:schemeClr val="tx1"/>
                </a:solidFill>
              </a:rPr>
              <a:t>Inténtelo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7" name="Imagem 3">
            <a:extLst>
              <a:ext uri="{FF2B5EF4-FFF2-40B4-BE49-F238E27FC236}">
                <a16:creationId xmlns:a16="http://schemas.microsoft.com/office/drawing/2014/main" id="{48A902F9-6FDB-4DE4-ABD7-702A1E9EA3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7140" y="1613768"/>
            <a:ext cx="3897945" cy="3657951"/>
          </a:xfrm>
          <a:prstGeom prst="rect">
            <a:avLst/>
          </a:prstGeom>
        </p:spPr>
      </p:pic>
      <p:pic>
        <p:nvPicPr>
          <p:cNvPr id="18" name="Imagem 1">
            <a:extLst>
              <a:ext uri="{FF2B5EF4-FFF2-40B4-BE49-F238E27FC236}">
                <a16:creationId xmlns:a16="http://schemas.microsoft.com/office/drawing/2014/main" id="{97047F53-03C8-4B99-8C15-10F9C93884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04" y="1157564"/>
            <a:ext cx="1488757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2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jZsx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CNmz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jZsx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I2bM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CNmzE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CNmzE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I2bMTpQTsyJpAAAAbgAAABwAAAB1bml2ZXJzYWwvbG9jYWxfc2V0dGluZ3MueG1sDcwxDoMwDEDRnVNY3int1oHAxlaW0gNYxEWRHBuRgOD2ZPvD02/7MwocvKVg6vD1eCKwzuaDLg5/01C/EVIm9SSm7FANoe+qVmwm+XLOBSZYhS7eJo4lMo8Uixx2EajhU17/wB6brroBUEsDBBQAAgAIACRmzE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kZsx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jZsxOkEkmJSgFAAD2EwAAHQAAAAAAAAABAAAAAADMEwAAdW5pdmVyc2FsL2NvbW1vbl9tZXNzYWdlcy5sbmdQSwECAAAUAAIACAAjZsxOZrKi1aUAAACDAQAALgAAAAAAAAABAAAAAAAvGQAAdW5pdmVyc2FsL3BsYXliYWNrX2FuZF9uYXZpZ2F0aW9uX3NldHRpbmdzLnhtbFBLAQIAABQAAgAIACNmzE7QvS+0TgQAAIcVAAAnAAAAAAAAAAEAAAAAACAaAAB1bml2ZXJzYWwvZmxhc2hfcHVibGlzaGluZ19zZXR0aW5ncy54bWxQSwECAAAUAAIACAAjZsxOU14Gj3MDAAChDAAAIQAAAAAAAAABAAAAAACzHgAAdW5pdmVyc2FsL2ZsYXNoX3NraW5fc2V0dGluZ3MueG1sUEsBAgAAFAACAAgAI2bMTuZFxhFIBAAAERUAACYAAAAAAAAAAQAAAAAAZSIAAHVuaXZlcnNhbC9odG1sX3B1Ymxpc2hpbmdfc2V0dGluZ3MueG1sUEsBAgAAFAACAAgAI2bMTpD3/su3AQAAfQYAAB8AAAAAAAAAAQAAAAAA8SYAAHVuaXZlcnNhbC9odG1sX3NraW5fc2V0dGluZ3MuanNQSwECAAAUAAIACAAjZsxOlBOzImkAAABuAAAAHAAAAAAAAAABAAAAAADlKAAAdW5pdmVyc2FsL2xvY2FsX3NldHRpbmdzLnhtbFBLAQIAABQAAgAIACRmzE6D5MijhQoAAMAZAAAXAAAAAAAAAAAAAAAAAIgpAAB1bml2ZXJzYWwvdW5pdmVyc2FsLnBuZ1BLAQIAABQAAgAIACRmzE7lZcaxSwAAAGoAAAAbAAAAAAAAAAEAAAAAAEI0AAB1bml2ZXJzYWwvdW5pdmVyc2FsLnBuZy54bWxQSwUGAAAAABIAEgBWBQAAxjQAAAAA"/>
  <p:tag name="ISPRING_UUID" val="{03F655E2-9C1F-4265-8AC0-2DD65F65E690}"/>
  <p:tag name="ISPRING_SCREEN_RECS_UPDATED" val="C:\Users\usuari\Documents\Jhil·li\LECCIONES\LECCIÓN 16\Lección_16_N1_ES\"/>
  <p:tag name="ISPRING_ULTRA_SCORM_COURCE_TITLE" val="Lección_16_N1_ES"/>
  <p:tag name="ISPRING_OUTPUT_FOLDER" val="[[&quot;\uFFFDd\u0013*{0FCB5101-AEB5-4723-8DCE-7D5C9063266D}&quot;,&quot;C:\\Users\\Carles Serrat\\Desktop\\EngiMath-UPC\\Execution\\LECCIONES_DEF\\LECCIÓN 16&quot;],[&quot;다\uFFFD{50CDBE22-C278-4471-A834-0F47937607E8}&quot;,&quot;C:\\Users\\Usuario\\OneDrive\\Escritorio\\Engi-Math-Chara\\Castella\\Lección 16 Chara&quot;],[&quot;*\uFFFD\uFFFD\uFFFD{BB4CDCA5-F38E-475C-8C53-186BBAA01A72}&quot;,&quot;C:\\Users\\filom\\Documents\\ENGIMATH\\LESSONS\\MATRICES\\LESSON 16&quot;],[&quot;\uFFFD\u0006\uFFFD{89960893-7238-4BF1-AF2C-E0D0CDA1F331}&quot;,&quot;E:\\Ano Letivo 2019_2020\\Lesson 1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Lección_16_N1_ES"/>
  <p:tag name="ISPRING_RESOURCE_FOLDER" val="C:\Users\Carles Serrat\Desktop\EngiMath-UPC\Execution\LECCIONES_DEF\LECCIÓN 16\Lección_16_N1_ES"/>
  <p:tag name="ISPRING_PRESENTATION_PATH" val="C:\Users\Carles Serrat\Desktop\EngiMath-UPC\Execution\LECCIONES_DEF\LECCIÓN 16\Lección_16_N1_ES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eLLCpby9tMS8K1yDeH0gg&quot;,&quot;gi&quot;:&quot;wYfFHpu4-clilvPkAL2jeA&quot;,&quot;ti&quot;:&quot;characters&quot;,&quot;vs&quot;:{&quot;f&quot;:[831,832],&quot;i&quot;:{&quot;d&quot;:&quot;neLLCpby9tMS8K1yDeH0gg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52DB8A-A097-42B5-89EF-2B8856506418}:288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RELATIVE_PATH" val="Lección_16_N1_ES\quiz\quiz2.quiz"/>
  <p:tag name="ISPRING_QUIZ_FULL_PATH" val="C:\Users\Carles Serrat\Desktop\EngiMath-UPC\Execution\LECCIONES_DEF\LECCIÓN 16\Lección_16_N1_ES\quiz\quiz2.quiz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A55E20-95CF-49BC-81C8-3D843D006A51}:2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nj5uigipkjR19H529zZcw&quot;,&quot;gi&quot;:&quot;wYfFHpu4-clilvPkAL2jeA&quot;,&quot;ti&quot;:&quot;characters&quot;,&quot;vs&quot;:{&quot;f&quot;:[831,832,501],&quot;i&quot;:{&quot;d&quot;:&quot;Xnj5uigipkjR19H529zZc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EE0190-B4A7-4271-B9A2-B41A6E042E6F}:2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A6806A-7726-4209-9478-3AFB275C36EB}: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oUsgtXnIBZoLxZbusIaWQ&quot;,&quot;gi&quot;:&quot;wYfFHpu4-clilvPkAL2jeA&quot;,&quot;ti&quot;:&quot;characters&quot;,&quot;vs&quot;:{&quot;f&quot;:[831,832],&quot;i&quot;:{&quot;d&quot;:&quot;ZoUsgtXnIBZoLxZbusIaW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190EAF-882D-4DFD-87B8-05E0C7A0FD6E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190EAF-882D-4DFD-87B8-05E0C7A0FD6E}:285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Lección_16_N1_ES\quiz\quiz1.quiz"/>
  <p:tag name="ISPRING_QUIZ_FULL_PATH" val="C:\Users\Carles Serrat\Desktop\EngiMath-UPC\Execution\LECCIONES_DEF\LECCIÓN 16\Lección_16_N1_ES\quiz\quiz1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A8A88B-4700-4F22-ACBE-ECBE203160EA}: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9DDE3E-C935-4189-A282-616BC89136AC}:2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52DB8A-A097-42B5-89EF-2B8856506418}:288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103C74-AE79-4119-B071-1C232A062FCF}"/>
</file>

<file path=customXml/itemProps2.xml><?xml version="1.0" encoding="utf-8"?>
<ds:datastoreItem xmlns:ds="http://schemas.openxmlformats.org/officeDocument/2006/customXml" ds:itemID="{BC9428FE-B6EA-4234-B161-8BA936CEAFF7}"/>
</file>

<file path=customXml/itemProps3.xml><?xml version="1.0" encoding="utf-8"?>
<ds:datastoreItem xmlns:ds="http://schemas.openxmlformats.org/officeDocument/2006/customXml" ds:itemID="{60827894-3D36-445D-8D34-2039259513B4}"/>
</file>

<file path=docProps/app.xml><?xml version="1.0" encoding="utf-8"?>
<Properties xmlns="http://schemas.openxmlformats.org/officeDocument/2006/extended-properties" xmlns:vt="http://schemas.openxmlformats.org/officeDocument/2006/docPropsVTypes">
  <TotalTime>10512</TotalTime>
  <Words>637</Words>
  <Application>Microsoft Office PowerPoint</Application>
  <PresentationFormat>Pantalla panoràmica</PresentationFormat>
  <Paragraphs>100</Paragraphs>
  <Slides>9</Slides>
  <Notes>9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Lección_16_N1_ES</dc:title>
  <dc:creator>aplopes@iscap.ipp.pt</dc:creator>
  <cp:lastModifiedBy>Administrator</cp:lastModifiedBy>
  <cp:revision>379</cp:revision>
  <dcterms:created xsi:type="dcterms:W3CDTF">2019-03-25T06:42:45Z</dcterms:created>
  <dcterms:modified xsi:type="dcterms:W3CDTF">2021-08-22T17:12:15Z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