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77" r:id="rId3"/>
    <p:sldId id="278" r:id="rId4"/>
    <p:sldId id="279" r:id="rId5"/>
    <p:sldId id="280" r:id="rId6"/>
    <p:sldId id="287" r:id="rId7"/>
    <p:sldId id="283" r:id="rId8"/>
  </p:sldIdLst>
  <p:sldSz cx="12192000" cy="6858000"/>
  <p:notesSz cx="6858000" cy="9144000"/>
  <p:custDataLst>
    <p:tags r:id="rId1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0C2B8E"/>
    <a:srgbClr val="70AD47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104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4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323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49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899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564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00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.jpe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slide" Target="slide2.xml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slide" Target="slide5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11" Type="http://schemas.openxmlformats.org/officeDocument/2006/relationships/image" Target="../media/image30.png"/><Relationship Id="rId5" Type="http://schemas.openxmlformats.org/officeDocument/2006/relationships/slide" Target="slide5.xml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slide" Target="slide5.xml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1">
            <a:extLst>
              <a:ext uri="{FF2B5EF4-FFF2-40B4-BE49-F238E27FC236}">
                <a16:creationId xmlns:a16="http://schemas.microsoft.com/office/drawing/2014/main" id="{D4530E02-F84D-4970-9883-321AEA6451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7" name="CaixaDeTexto 17">
            <a:extLst>
              <a:ext uri="{FF2B5EF4-FFF2-40B4-BE49-F238E27FC236}">
                <a16:creationId xmlns:a16="http://schemas.microsoft.com/office/drawing/2014/main" id="{8591333B-5938-4FFB-9B95-AA44E05BA541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8C622-EFD9-4658-9741-5C8300D1210A}"/>
              </a:ext>
            </a:extLst>
          </p:cNvPr>
          <p:cNvSpPr/>
          <p:nvPr/>
        </p:nvSpPr>
        <p:spPr>
          <a:xfrm>
            <a:off x="2024113" y="0"/>
            <a:ext cx="100672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pPr lvl="0"/>
            <a:endParaRPr lang="en-GB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Expansió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17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02980" y="166417"/>
            <a:ext cx="9859639" cy="25319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54327" y="325830"/>
            <a:ext cx="9280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/>
              <a:t>Es pot avaluar el determinant d’una matriu més gran </a:t>
            </a:r>
            <a:r>
              <a:rPr lang="ca-ES" sz="2400" b="1" dirty="0"/>
              <a:t>seleccionant qualsevol fila</a:t>
            </a:r>
            <a:r>
              <a:rPr lang="ca-ES" sz="2400" dirty="0"/>
              <a:t>, multiplicant cada element d’aquesta fila pel seu cofactor corresponent i sumant els resultats, és a dir, per a qualsevol fila k:</a:t>
            </a:r>
          </a:p>
          <a:p>
            <a:pPr algn="just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79595" y="1522178"/>
                <a:ext cx="7175426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5" y="1522178"/>
                <a:ext cx="7175426" cy="10500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05551" y="2857772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370036" y="28968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04271" y="3427051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Suposeu</a:t>
            </a:r>
            <a:r>
              <a:rPr lang="en-US" sz="2000" dirty="0"/>
              <a:t> que </a:t>
            </a:r>
            <a:r>
              <a:rPr lang="en-US" sz="2000" dirty="0" err="1"/>
              <a:t>teniu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260625" y="3982622"/>
            <a:ext cx="962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Calculeu</a:t>
            </a:r>
            <a:r>
              <a:rPr lang="en-US" sz="2000" dirty="0"/>
              <a:t> el determinant de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mitjançant l’expansió del cofactor per la 1</a:t>
            </a:r>
            <a:r>
              <a:rPr lang="pt-PT" sz="2000" dirty="0"/>
              <a:t>a</a:t>
            </a:r>
            <a:r>
              <a:rPr lang="en-US" sz="2000" dirty="0"/>
              <a:t> fila.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15861" y="4460966"/>
            <a:ext cx="377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C2B8E"/>
                </a:solidFill>
              </a:rPr>
              <a:t>Podeu aplicar la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blipFill>
                <a:blip r:embed="rId10"/>
                <a:stretch>
                  <a:fillRect l="-1082" r="-309"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0×5−1×4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−1×1−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blipFill>
                <a:blip r:embed="rId12"/>
                <a:stretch>
                  <a:fillRect l="-196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blipFill>
                <a:blip r:embed="rId13"/>
                <a:stretch>
                  <a:fillRect l="-684" r="-570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7195457" y="3186984"/>
            <a:ext cx="1292136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blipFill>
                <a:blip r:embed="rId15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479634" y="543392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277247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exão reta 21"/>
          <p:cNvCxnSpPr/>
          <p:nvPr/>
        </p:nvCxnSpPr>
        <p:spPr>
          <a:xfrm>
            <a:off x="7818366" y="3349019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/>
          <p:cNvCxnSpPr/>
          <p:nvPr/>
        </p:nvCxnSpPr>
        <p:spPr>
          <a:xfrm flipH="1">
            <a:off x="743862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5869116" y="5412578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7768812" y="3219796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exão reta 42"/>
          <p:cNvCxnSpPr/>
          <p:nvPr/>
        </p:nvCxnSpPr>
        <p:spPr>
          <a:xfrm>
            <a:off x="7840134" y="3339261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H="1">
            <a:off x="7906713" y="3588534"/>
            <a:ext cx="18084" cy="164511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398719" y="5444113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134399" y="3215920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exão reta 49"/>
          <p:cNvCxnSpPr/>
          <p:nvPr/>
        </p:nvCxnSpPr>
        <p:spPr>
          <a:xfrm flipH="1">
            <a:off x="8298599" y="3599792"/>
            <a:ext cx="18084" cy="164511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/>
          <p:cNvCxnSpPr/>
          <p:nvPr/>
        </p:nvCxnSpPr>
        <p:spPr>
          <a:xfrm>
            <a:off x="7803354" y="335503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>
            <a:cxnSpLocks/>
          </p:cNvCxnSpPr>
          <p:nvPr/>
        </p:nvCxnSpPr>
        <p:spPr>
          <a:xfrm>
            <a:off x="9533737" y="4299559"/>
            <a:ext cx="202122" cy="1316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32507C8E-B7C6-4FED-8227-C66E40EC31A6}"/>
                  </a:ext>
                </a:extLst>
              </p:cNvPr>
              <p:cNvSpPr/>
              <p:nvPr/>
            </p:nvSpPr>
            <p:spPr>
              <a:xfrm>
                <a:off x="6745507" y="4338000"/>
                <a:ext cx="5119683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OBSERVACIÓ: </a:t>
                </a:r>
                <a:r>
                  <a:rPr lang="en-GB" dirty="0"/>
                  <a:t>Si </a:t>
                </a:r>
                <a:r>
                  <a:rPr lang="en-GB" dirty="0" err="1"/>
                  <a:t>decidiu</a:t>
                </a:r>
                <a:r>
                  <a:rPr lang="en-GB" dirty="0"/>
                  <a:t> </a:t>
                </a:r>
                <a:r>
                  <a:rPr lang="en-GB" dirty="0" err="1"/>
                  <a:t>expandir</a:t>
                </a:r>
                <a:r>
                  <a:rPr lang="en-GB" dirty="0"/>
                  <a:t> per </a:t>
                </a:r>
                <a:r>
                  <a:rPr lang="en-US" dirty="0"/>
                  <a:t>la </a:t>
                </a:r>
                <a:r>
                  <a:rPr lang="en-US" dirty="0" err="1"/>
                  <a:t>segona</a:t>
                </a:r>
                <a:r>
                  <a:rPr lang="en-US" dirty="0"/>
                  <a:t> o </a:t>
                </a:r>
                <a:r>
                  <a:rPr lang="en-US" dirty="0" err="1"/>
                  <a:t>tercera</a:t>
                </a:r>
                <a:r>
                  <a:rPr lang="en-US" dirty="0"/>
                  <a:t> fila, </a:t>
                </a:r>
                <a:r>
                  <a:rPr lang="en-US" dirty="0" err="1"/>
                  <a:t>obtindreu</a:t>
                </a:r>
                <a:r>
                  <a:rPr lang="en-US" dirty="0"/>
                  <a:t> el </a:t>
                </a:r>
                <a:r>
                  <a:rPr lang="en-US" dirty="0" err="1"/>
                  <a:t>mateix</a:t>
                </a:r>
                <a:r>
                  <a:rPr lang="en-US" dirty="0"/>
                  <a:t> valor per al determinant de la </a:t>
                </a:r>
                <a:r>
                  <a:rPr lang="en-US" dirty="0" err="1"/>
                  <a:t>matiu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32507C8E-B7C6-4FED-8227-C66E40EC3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07" y="4338000"/>
                <a:ext cx="5119683" cy="923330"/>
              </a:xfrm>
              <a:prstGeom prst="rect">
                <a:avLst/>
              </a:prstGeom>
              <a:blipFill>
                <a:blip r:embed="rId18"/>
                <a:stretch>
                  <a:fillRect l="-1073" t="-3974" r="-1073" b="-99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70036" y="315990"/>
            <a:ext cx="929853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Expansió de Laplace</a:t>
            </a:r>
          </a:p>
          <a:p>
            <a:endParaRPr lang="pt-PT" sz="2400" dirty="0"/>
          </a:p>
          <a:p>
            <a:r>
              <a:rPr lang="pt-PT" sz="2400" dirty="0"/>
              <a:t>El determinant d’una matriu quadrada  es pot calcular mitjançant l’expansió per qualsevol  </a:t>
            </a:r>
            <a:r>
              <a:rPr lang="pt-PT" sz="2400" b="1" dirty="0"/>
              <a:t>fila</a:t>
            </a:r>
            <a:r>
              <a:rPr lang="pt-PT" sz="2400" dirty="0"/>
              <a:t> o </a:t>
            </a:r>
            <a:r>
              <a:rPr lang="pt-PT" sz="2400" b="1" dirty="0"/>
              <a:t>columna </a:t>
            </a:r>
            <a:r>
              <a:rPr lang="pt-PT" sz="2400" dirty="0"/>
              <a:t>tal com veureu a continuació.</a:t>
            </a:r>
          </a:p>
          <a:p>
            <a:endParaRPr lang="pt-PT" sz="24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3" grpId="0"/>
      <p:bldP spid="17" grpId="0" animBg="1"/>
      <p:bldP spid="20" grpId="0"/>
      <p:bldP spid="4" grpId="0"/>
      <p:bldP spid="9" grpId="0"/>
      <p:bldP spid="10" grpId="0"/>
      <p:bldP spid="11" grpId="0"/>
      <p:bldP spid="27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40" grpId="0"/>
      <p:bldP spid="41" grpId="0" animBg="1"/>
      <p:bldP spid="41" grpId="2" animBg="1"/>
      <p:bldP spid="42" grpId="0" animBg="1"/>
      <p:bldP spid="42" grpId="1" animBg="1"/>
      <p:bldP spid="46" grpId="0"/>
      <p:bldP spid="47" grpId="0" animBg="1"/>
      <p:bldP spid="47" grpId="1" animBg="1"/>
      <p:bldP spid="49" grpId="0" animBg="1"/>
      <p:bldP spid="49" grpId="1" animBg="1"/>
      <p:bldP spid="53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37379" y="2821283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17</a:t>
            </a:r>
          </a:p>
        </p:txBody>
      </p:sp>
      <p:sp>
        <p:nvSpPr>
          <p:cNvPr id="44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02980" y="166417"/>
            <a:ext cx="9859639" cy="25319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354327" y="325830"/>
            <a:ext cx="928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També</a:t>
            </a:r>
            <a:r>
              <a:rPr lang="en-US" sz="2400" dirty="0"/>
              <a:t> es pot </a:t>
            </a:r>
            <a:r>
              <a:rPr lang="en-US" sz="2400" dirty="0" err="1"/>
              <a:t>calcular</a:t>
            </a:r>
            <a:r>
              <a:rPr lang="en-US" sz="2400" dirty="0"/>
              <a:t> el determinant </a:t>
            </a:r>
            <a:r>
              <a:rPr lang="en-US" sz="2400" dirty="0" err="1"/>
              <a:t>d’una</a:t>
            </a:r>
            <a:r>
              <a:rPr lang="en-US" sz="2400" dirty="0"/>
              <a:t>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 </a:t>
            </a:r>
            <a:r>
              <a:rPr lang="en-US" sz="2400" dirty="0" err="1"/>
              <a:t>aplicant</a:t>
            </a:r>
            <a:r>
              <a:rPr lang="en-US" sz="2400" dirty="0"/>
              <a:t> </a:t>
            </a:r>
            <a:r>
              <a:rPr lang="en-US" sz="2400" dirty="0" err="1"/>
              <a:t>exactament</a:t>
            </a:r>
            <a:r>
              <a:rPr lang="en-US" sz="2400" dirty="0"/>
              <a:t> el </a:t>
            </a:r>
            <a:r>
              <a:rPr lang="en-US" sz="2400" dirty="0" err="1"/>
              <a:t>mateix</a:t>
            </a:r>
            <a:r>
              <a:rPr lang="en-US" sz="2400" dirty="0"/>
              <a:t> </a:t>
            </a:r>
            <a:r>
              <a:rPr lang="en-US" sz="2400" dirty="0" err="1"/>
              <a:t>mètode</a:t>
            </a:r>
            <a:r>
              <a:rPr lang="en-US" sz="2400" dirty="0"/>
              <a:t> </a:t>
            </a:r>
            <a:r>
              <a:rPr lang="en-US" sz="2400" dirty="0" err="1"/>
              <a:t>d’expansió</a:t>
            </a:r>
            <a:r>
              <a:rPr lang="en-US" sz="2400" dirty="0"/>
              <a:t> del cofactor </a:t>
            </a:r>
            <a:r>
              <a:rPr lang="en-US" sz="2400" dirty="0" err="1"/>
              <a:t>però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lloc</a:t>
            </a:r>
            <a:r>
              <a:rPr lang="en-US" sz="2400" dirty="0"/>
              <a:t> de </a:t>
            </a:r>
            <a:r>
              <a:rPr lang="en-US" sz="2400" dirty="0" err="1"/>
              <a:t>utilitzar</a:t>
            </a:r>
            <a:r>
              <a:rPr lang="en-US" sz="2400" dirty="0"/>
              <a:t> files es pot </a:t>
            </a:r>
            <a:r>
              <a:rPr lang="en-US" sz="2400" dirty="0" err="1"/>
              <a:t>expandir</a:t>
            </a:r>
            <a:r>
              <a:rPr lang="en-US" sz="2400" dirty="0"/>
              <a:t> per</a:t>
            </a:r>
            <a:r>
              <a:rPr lang="en-US" sz="2400" b="1" dirty="0"/>
              <a:t> </a:t>
            </a:r>
            <a:r>
              <a:rPr lang="en-US" sz="2400" b="1" dirty="0" err="1"/>
              <a:t>columnes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dir</a:t>
            </a:r>
            <a:r>
              <a:rPr lang="en-US" sz="2400" dirty="0"/>
              <a:t> per </a:t>
            </a:r>
            <a:r>
              <a:rPr lang="en-US" sz="2400" dirty="0" err="1"/>
              <a:t>qualsevol</a:t>
            </a:r>
            <a:r>
              <a:rPr lang="en-US" sz="2400" dirty="0"/>
              <a:t> </a:t>
            </a:r>
            <a:r>
              <a:rPr lang="en-US" sz="2400" dirty="0" err="1"/>
              <a:t>columna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: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004985" y="1620523"/>
                <a:ext cx="725397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85" y="1620523"/>
                <a:ext cx="7253972" cy="1008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370036" y="287581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114680" y="3391844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2102645" y="4036717"/>
            <a:ext cx="999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Calculeu</a:t>
            </a:r>
            <a:r>
              <a:rPr lang="en-US" sz="2000" dirty="0"/>
              <a:t> el determinant de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</a:t>
            </a:r>
            <a:r>
              <a:rPr lang="en-US" sz="2000" dirty="0" err="1"/>
              <a:t>mitjançant</a:t>
            </a:r>
            <a:r>
              <a:rPr lang="en-US" sz="2000" dirty="0"/>
              <a:t> </a:t>
            </a:r>
            <a:r>
              <a:rPr lang="en-US" sz="2000" dirty="0" err="1"/>
              <a:t>l’expansió</a:t>
            </a:r>
            <a:r>
              <a:rPr lang="en-US" sz="2000" dirty="0"/>
              <a:t> del cofactor per la 2a </a:t>
            </a:r>
            <a:r>
              <a:rPr lang="en-US" sz="2000" dirty="0" err="1"/>
              <a:t>columna</a:t>
            </a:r>
            <a:r>
              <a:rPr lang="en-US" sz="2000" dirty="0"/>
              <a:t> </a:t>
            </a:r>
            <a:endParaRPr lang="pt-PT" sz="20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453312" y="4460966"/>
            <a:ext cx="313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Podeu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fórmula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blipFill>
                <a:blip r:embed="rId13"/>
                <a:stretch>
                  <a:fillRect l="-21951" r="-2195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blipFill>
                <a:blip r:embed="rId15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 rot="5400000">
            <a:off x="7426075" y="3460857"/>
            <a:ext cx="936000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59"/>
          <p:cNvCxnSpPr>
            <a:cxnSpLocks/>
          </p:cNvCxnSpPr>
          <p:nvPr/>
        </p:nvCxnSpPr>
        <p:spPr>
          <a:xfrm flipV="1">
            <a:off x="9188388" y="4332826"/>
            <a:ext cx="214054" cy="5174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532184" y="540239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39694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62"/>
          <p:cNvCxnSpPr/>
          <p:nvPr/>
        </p:nvCxnSpPr>
        <p:spPr>
          <a:xfrm>
            <a:off x="7803354" y="3355032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63"/>
          <p:cNvCxnSpPr/>
          <p:nvPr/>
        </p:nvCxnSpPr>
        <p:spPr>
          <a:xfrm flipH="1">
            <a:off x="790106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44954" y="3532053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6119490" y="5416355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66"/>
          <p:cNvCxnSpPr/>
          <p:nvPr/>
        </p:nvCxnSpPr>
        <p:spPr>
          <a:xfrm flipH="1">
            <a:off x="7916839" y="3599701"/>
            <a:ext cx="12776" cy="18000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>
            <a:off x="7798102" y="3675592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8720858" y="5422848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55545" y="3808781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1×4−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blipFill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exão reta 71"/>
          <p:cNvCxnSpPr/>
          <p:nvPr/>
        </p:nvCxnSpPr>
        <p:spPr>
          <a:xfrm>
            <a:off x="7813872" y="396462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/>
          <p:cNvCxnSpPr/>
          <p:nvPr/>
        </p:nvCxnSpPr>
        <p:spPr>
          <a:xfrm flipH="1">
            <a:off x="7911589" y="3625981"/>
            <a:ext cx="12776" cy="18000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tângulo 75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6777335" y="4348052"/>
            <a:ext cx="51196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OBSERVACIÓ: </a:t>
            </a:r>
            <a:r>
              <a:rPr lang="en-US" dirty="0" err="1"/>
              <a:t>Evidentment</a:t>
            </a:r>
            <a:r>
              <a:rPr lang="en-US" dirty="0"/>
              <a:t>, es pot 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en-US" dirty="0" err="1"/>
              <a:t>l’expansió</a:t>
            </a:r>
            <a:r>
              <a:rPr lang="en-US" dirty="0"/>
              <a:t> del cofactor </a:t>
            </a:r>
            <a:r>
              <a:rPr lang="en-US" dirty="0" err="1"/>
              <a:t>respecte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o </a:t>
            </a:r>
            <a:r>
              <a:rPr lang="en-US" dirty="0" err="1"/>
              <a:t>tercera</a:t>
            </a:r>
            <a:r>
              <a:rPr lang="en-US" dirty="0"/>
              <a:t> </a:t>
            </a:r>
            <a:r>
              <a:rPr lang="en-US" dirty="0" err="1"/>
              <a:t>columna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així</a:t>
            </a:r>
            <a:r>
              <a:rPr lang="en-US" dirty="0"/>
              <a:t>  </a:t>
            </a:r>
            <a:r>
              <a:rPr lang="en-US" dirty="0" err="1"/>
              <a:t>obtenir</a:t>
            </a:r>
            <a:r>
              <a:rPr lang="en-US" dirty="0"/>
              <a:t> el </a:t>
            </a:r>
            <a:r>
              <a:rPr lang="en-US" dirty="0" err="1"/>
              <a:t>mateix</a:t>
            </a:r>
            <a:r>
              <a:rPr lang="en-US" dirty="0"/>
              <a:t> valor per al determinant de 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/>
      <p:bldP spid="74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02645" y="2237682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17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err="1"/>
                  <a:t>Observeu</a:t>
                </a:r>
                <a:r>
                  <a:rPr lang="en-US" sz="2200" dirty="0"/>
                  <a:t> que a </a:t>
                </a:r>
                <a:r>
                  <a:rPr lang="en-US" sz="2200" dirty="0" err="1"/>
                  <a:t>l’exemple</a:t>
                </a:r>
                <a:r>
                  <a:rPr lang="en-US" sz="2200" dirty="0"/>
                  <a:t> anterior no </a:t>
                </a:r>
                <a:r>
                  <a:rPr lang="en-US" sz="2200" dirty="0" err="1"/>
                  <a:t>vam</a:t>
                </a:r>
                <a:r>
                  <a:rPr lang="en-US" sz="2200" dirty="0"/>
                  <a:t> haver de </a:t>
                </a:r>
                <a:r>
                  <a:rPr lang="en-US" sz="2200" dirty="0" err="1"/>
                  <a:t>calcular</a:t>
                </a:r>
                <a:r>
                  <a:rPr lang="en-US" sz="2200" dirty="0"/>
                  <a:t> un </a:t>
                </a:r>
                <a:r>
                  <a:rPr lang="en-US" sz="2200" dirty="0" err="1"/>
                  <a:t>dels</a:t>
                </a:r>
                <a:r>
                  <a:rPr lang="en-US" sz="2200" dirty="0"/>
                  <a:t> cofactors, </a:t>
                </a:r>
                <a:r>
                  <a:rPr lang="en-US" sz="2200" dirty="0" err="1"/>
                  <a:t>concretament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200" dirty="0"/>
                  <a:t>, ja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i que la </a:t>
                </a:r>
                <a:r>
                  <a:rPr lang="en-US" sz="2200" dirty="0" err="1"/>
                  <a:t>multiplicació</a:t>
                </a:r>
                <a:r>
                  <a:rPr lang="en-US" sz="2200" dirty="0"/>
                  <a:t> per 0 </a:t>
                </a:r>
                <a:r>
                  <a:rPr lang="en-US" sz="2200" dirty="0" err="1"/>
                  <a:t>dóna</a:t>
                </a:r>
                <a:r>
                  <a:rPr lang="en-US" sz="2200" dirty="0"/>
                  <a:t> 0. </a:t>
                </a:r>
                <a:r>
                  <a:rPr lang="en-US" sz="2200" dirty="0" err="1"/>
                  <a:t>Aquests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tipus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d’elements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són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importants</a:t>
                </a:r>
                <a:r>
                  <a:rPr lang="en-US" sz="2200" dirty="0"/>
                  <a:t> per a </a:t>
                </a:r>
                <a:r>
                  <a:rPr lang="en-US" sz="2200" dirty="0" err="1"/>
                  <a:t>reduir</a:t>
                </a:r>
                <a:r>
                  <a:rPr lang="en-US" sz="2200" dirty="0"/>
                  <a:t> el </a:t>
                </a:r>
                <a:r>
                  <a:rPr lang="en-US" sz="2200" dirty="0" err="1"/>
                  <a:t>càlcul</a:t>
                </a:r>
                <a:r>
                  <a:rPr lang="en-US" sz="2200" dirty="0"/>
                  <a:t> de determinants grans a determinants </a:t>
                </a:r>
                <a:r>
                  <a:rPr lang="en-US" sz="2200" dirty="0" err="1"/>
                  <a:t>més</a:t>
                </a:r>
                <a:r>
                  <a:rPr lang="en-US" sz="2200" dirty="0"/>
                  <a:t> petits.</a:t>
                </a:r>
                <a:endParaRPr lang="pt-PT" sz="2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blipFill>
                <a:blip r:embed="rId10"/>
                <a:stretch>
                  <a:fillRect l="-841" t="-2954" r="-841" b="-75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296466" y="225570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300272" y="2796634"/>
            <a:ext cx="364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300251" y="3683213"/>
            <a:ext cx="945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Observeu</a:t>
            </a:r>
            <a:r>
              <a:rPr lang="en-US" sz="2000" dirty="0">
                <a:solidFill>
                  <a:srgbClr val="0C2B8E"/>
                </a:solidFill>
              </a:rPr>
              <a:t> que la </a:t>
            </a:r>
            <a:r>
              <a:rPr lang="en-US" sz="2000" b="1" dirty="0">
                <a:solidFill>
                  <a:srgbClr val="0C2B8E"/>
                </a:solidFill>
              </a:rPr>
              <a:t>fila 3</a:t>
            </a:r>
            <a:r>
              <a:rPr lang="en-US" sz="2000" dirty="0">
                <a:solidFill>
                  <a:srgbClr val="0C2B8E"/>
                </a:solidFill>
              </a:rPr>
              <a:t>  </a:t>
            </a:r>
            <a:r>
              <a:rPr lang="en-US" sz="2000" dirty="0" err="1">
                <a:solidFill>
                  <a:srgbClr val="0C2B8E"/>
                </a:solidFill>
              </a:rPr>
              <a:t>conté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gairabé</a:t>
            </a:r>
            <a:r>
              <a:rPr lang="en-US" sz="2000" dirty="0">
                <a:solidFill>
                  <a:srgbClr val="0C2B8E"/>
                </a:solidFill>
              </a:rPr>
              <a:t> tots </a:t>
            </a:r>
            <a:r>
              <a:rPr lang="en-US" sz="2000" dirty="0" err="1">
                <a:solidFill>
                  <a:srgbClr val="0C2B8E"/>
                </a:solidFill>
              </a:rPr>
              <a:t>els</a:t>
            </a:r>
            <a:r>
              <a:rPr lang="en-US" sz="2000" dirty="0">
                <a:solidFill>
                  <a:srgbClr val="0C2B8E"/>
                </a:solidFill>
              </a:rPr>
              <a:t> zeros. Si </a:t>
            </a:r>
            <a:r>
              <a:rPr lang="en-US" sz="2000" dirty="0" err="1">
                <a:solidFill>
                  <a:srgbClr val="0C2B8E"/>
                </a:solidFill>
              </a:rPr>
              <a:t>utilitzeu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l’expansió</a:t>
            </a:r>
            <a:r>
              <a:rPr lang="en-US" sz="2000" dirty="0">
                <a:solidFill>
                  <a:srgbClr val="0C2B8E"/>
                </a:solidFill>
              </a:rPr>
              <a:t> del cofactor </a:t>
            </a:r>
            <a:r>
              <a:rPr lang="en-US" sz="2000" dirty="0" err="1">
                <a:solidFill>
                  <a:srgbClr val="0C2B8E"/>
                </a:solidFill>
              </a:rPr>
              <a:t>respecte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tercera</a:t>
            </a:r>
            <a:r>
              <a:rPr lang="en-US" sz="2000" dirty="0">
                <a:solidFill>
                  <a:srgbClr val="0C2B8E"/>
                </a:solidFill>
              </a:rPr>
              <a:t> fila, </a:t>
            </a:r>
            <a:r>
              <a:rPr lang="en-US" sz="2000" dirty="0" err="1">
                <a:solidFill>
                  <a:srgbClr val="0C2B8E"/>
                </a:solidFill>
              </a:rPr>
              <a:t>reduiríeu</a:t>
            </a:r>
            <a:r>
              <a:rPr lang="en-US" sz="2000" dirty="0">
                <a:solidFill>
                  <a:srgbClr val="0C2B8E"/>
                </a:solidFill>
              </a:rPr>
              <a:t>  </a:t>
            </a:r>
            <a:r>
              <a:rPr lang="en-US" sz="2000" dirty="0" err="1">
                <a:solidFill>
                  <a:srgbClr val="0C2B8E"/>
                </a:solidFill>
              </a:rPr>
              <a:t>considerablement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quantitat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dels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càlculs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lloc</a:t>
            </a:r>
            <a:r>
              <a:rPr lang="en-US" sz="2000" dirty="0">
                <a:solidFill>
                  <a:srgbClr val="0C2B8E"/>
                </a:solidFill>
              </a:rPr>
              <a:t> de </a:t>
            </a:r>
            <a:r>
              <a:rPr lang="en-US" sz="2000" dirty="0" err="1">
                <a:solidFill>
                  <a:srgbClr val="0C2B8E"/>
                </a:solidFill>
              </a:rPr>
              <a:t>fer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servir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l’expansió</a:t>
            </a:r>
            <a:r>
              <a:rPr lang="en-US" sz="2000" dirty="0">
                <a:solidFill>
                  <a:srgbClr val="0C2B8E"/>
                </a:solidFill>
              </a:rPr>
              <a:t> del cofactor al </a:t>
            </a:r>
            <a:r>
              <a:rPr lang="en-US" sz="2000" dirty="0" err="1">
                <a:solidFill>
                  <a:srgbClr val="0C2B8E"/>
                </a:solidFill>
              </a:rPr>
              <a:t>llarg</a:t>
            </a:r>
            <a:r>
              <a:rPr lang="en-US" sz="2000" dirty="0">
                <a:solidFill>
                  <a:srgbClr val="0C2B8E"/>
                </a:solidFill>
              </a:rPr>
              <a:t> de la fila 2.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310761" y="4618620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Aplicant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fórmula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6463867" y="3016469"/>
            <a:ext cx="183931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>
            <a:off x="4137889" y="3754243"/>
            <a:ext cx="72000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blipFill>
                <a:blip r:embed="rId11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8527637" y="2249336"/>
            <a:ext cx="342053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OBSERVACIÓ</a:t>
            </a:r>
            <a:r>
              <a:rPr lang="en-GB" dirty="0">
                <a:solidFill>
                  <a:srgbClr val="F25E4F"/>
                </a:solidFill>
              </a:rPr>
              <a:t>:</a:t>
            </a:r>
            <a:r>
              <a:rPr lang="en-GB" dirty="0"/>
              <a:t> </a:t>
            </a:r>
            <a:r>
              <a:rPr lang="en-US" dirty="0" err="1"/>
              <a:t>Comproveu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hi ha files o </a:t>
            </a:r>
            <a:r>
              <a:rPr lang="en-US" dirty="0" err="1"/>
              <a:t>columnes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una gran </a:t>
            </a:r>
            <a:r>
              <a:rPr lang="en-US" dirty="0" err="1"/>
              <a:t>quantitat</a:t>
            </a:r>
            <a:r>
              <a:rPr lang="en-US" dirty="0"/>
              <a:t> de zeros ja que </a:t>
            </a:r>
            <a:r>
              <a:rPr lang="en-US" dirty="0" err="1"/>
              <a:t>acostuma</a:t>
            </a:r>
            <a:r>
              <a:rPr lang="en-US" dirty="0"/>
              <a:t> ser </a:t>
            </a:r>
            <a:r>
              <a:rPr lang="en-US" dirty="0" err="1"/>
              <a:t>més</a:t>
            </a:r>
            <a:r>
              <a:rPr lang="en-US" dirty="0"/>
              <a:t> </a:t>
            </a:r>
            <a:r>
              <a:rPr lang="en-US" dirty="0" err="1"/>
              <a:t>fàcil</a:t>
            </a:r>
            <a:r>
              <a:rPr lang="en-US" dirty="0"/>
              <a:t> </a:t>
            </a:r>
            <a:r>
              <a:rPr lang="en-US" dirty="0" err="1"/>
              <a:t>expandir</a:t>
            </a:r>
            <a:r>
              <a:rPr lang="en-US" dirty="0"/>
              <a:t> el cofactor per </a:t>
            </a:r>
            <a:r>
              <a:rPr lang="en-US" dirty="0" err="1"/>
              <a:t>aquí</a:t>
            </a:r>
            <a:r>
              <a:rPr lang="en-US" dirty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337708" y="6427599"/>
                <a:ext cx="68854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10+4+0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−3−72+0</m:t>
                              </m:r>
                            </m:e>
                          </m:d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</m:t>
                      </m:r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=178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08" y="6427599"/>
                <a:ext cx="6885475" cy="307777"/>
              </a:xfrm>
              <a:prstGeom prst="rect">
                <a:avLst/>
              </a:prstGeom>
              <a:blipFill>
                <a:blip r:embed="rId13"/>
                <a:stretch>
                  <a:fillRect l="-442" r="-354"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321940" y="6085757"/>
            <a:ext cx="342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aplicant</a:t>
            </a:r>
            <a:r>
              <a:rPr lang="en-GB" dirty="0">
                <a:solidFill>
                  <a:srgbClr val="0C2B8E"/>
                </a:solidFill>
              </a:rPr>
              <a:t> la </a:t>
            </a:r>
            <a:r>
              <a:rPr lang="en-GB" dirty="0" err="1">
                <a:solidFill>
                  <a:srgbClr val="0C2B8E"/>
                </a:solidFill>
              </a:rPr>
              <a:t>regla</a:t>
            </a:r>
            <a:r>
              <a:rPr lang="en-GB" dirty="0">
                <a:solidFill>
                  <a:srgbClr val="0C2B8E"/>
                </a:solidFill>
              </a:rPr>
              <a:t> de </a:t>
            </a:r>
            <a:r>
              <a:rPr lang="en-GB" dirty="0" err="1">
                <a:solidFill>
                  <a:srgbClr val="0C2B8E"/>
                </a:solidFill>
              </a:rPr>
              <a:t>Sarrus</a:t>
            </a:r>
            <a:r>
              <a:rPr lang="en-GB" dirty="0">
                <a:solidFill>
                  <a:srgbClr val="0C2B8E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43" grpId="0"/>
      <p:bldP spid="36" grpId="0"/>
      <p:bldP spid="40" grpId="0"/>
      <p:bldP spid="41" grpId="0"/>
      <p:bldP spid="42" grpId="0"/>
      <p:bldP spid="4" grpId="0" animBg="1"/>
      <p:bldP spid="44" grpId="0" animBg="1"/>
      <p:bldP spid="47" grpId="0"/>
      <p:bldP spid="48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17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85" y="1269124"/>
            <a:ext cx="2331720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9039685" y="2405440"/>
            <a:ext cx="241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Potser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us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caldrà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per a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final!</a:t>
            </a:r>
          </a:p>
          <a:p>
            <a:pPr algn="ctr"/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 17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7BCC64FA-BE40-438C-A0BA-BB4A3C1DDD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57F6A16F-1F91-4E06-B08D-8B02D025F15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675BE7F4-2036-44CB-B16E-A71ADC4D545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AC36E1CE-E0E7-4A72-B4DE-3974CC55714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59075E38-DC2D-4984-942F-B81F6306C038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49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 err="1">
                <a:solidFill>
                  <a:schemeClr val="tx1"/>
                </a:solidFill>
              </a:rPr>
              <a:t>Expansió</a:t>
            </a:r>
            <a:r>
              <a:rPr lang="es-ES" b="1" dirty="0">
                <a:solidFill>
                  <a:schemeClr val="tx1"/>
                </a:solidFill>
              </a:rPr>
              <a:t> del cofactor respecte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Estratègia per a l'expansió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6">
            <a:extLst>
              <a:ext uri="{FF2B5EF4-FFF2-40B4-BE49-F238E27FC236}">
                <a16:creationId xmlns:a16="http://schemas.microsoft.com/office/drawing/2014/main" id="{F82A337D-2905-4DD5-8BAF-F09C8837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1" name="Imagem 18">
            <a:extLst>
              <a:ext uri="{FF2B5EF4-FFF2-40B4-BE49-F238E27FC236}">
                <a16:creationId xmlns:a16="http://schemas.microsoft.com/office/drawing/2014/main" id="{44580754-70A8-465E-B6CB-4564AC1A2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5" name="CaixaDeTexto 19">
            <a:extLst>
              <a:ext uri="{FF2B5EF4-FFF2-40B4-BE49-F238E27FC236}">
                <a16:creationId xmlns:a16="http://schemas.microsoft.com/office/drawing/2014/main" id="{094C9582-8C35-4479-96E7-FFD4652D17AE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36" name="Imagem 20">
            <a:extLst>
              <a:ext uri="{FF2B5EF4-FFF2-40B4-BE49-F238E27FC236}">
                <a16:creationId xmlns:a16="http://schemas.microsoft.com/office/drawing/2014/main" id="{A00556F3-F81E-4A46-9270-51CFC4300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7" name="CaixaDeTexto 21">
            <a:extLst>
              <a:ext uri="{FF2B5EF4-FFF2-40B4-BE49-F238E27FC236}">
                <a16:creationId xmlns:a16="http://schemas.microsoft.com/office/drawing/2014/main" id="{0E87EDD6-3670-47FB-A20F-E4F2A4AD0B28}"/>
              </a:ext>
            </a:extLst>
          </p:cNvPr>
          <p:cNvSpPr txBox="1"/>
          <p:nvPr/>
        </p:nvSpPr>
        <p:spPr>
          <a:xfrm>
            <a:off x="4042098" y="45870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8" name="Imagem 1">
            <a:extLst>
              <a:ext uri="{FF2B5EF4-FFF2-40B4-BE49-F238E27FC236}">
                <a16:creationId xmlns:a16="http://schemas.microsoft.com/office/drawing/2014/main" id="{59B898C4-EF81-4FCF-97AF-EDBAA05722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7" y="1638000"/>
            <a:ext cx="11972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LcM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Mtw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LcMx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y3DM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Mtwz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MtwzE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y3DMTpQTsyJpAAAAbgAAABwAAAB1bml2ZXJzYWwvbG9jYWxfc2V0dGluZ3MueG1sDcwxDoMwDEDRnVNY3int1oHAxlaW0gNYxEWRHBuRgOD2ZPvD02/7MwocvKVg6vD1eCKwzuaDLg5/01C/EVIm9SSm7FANoe+qVmwm+XLOBSZYhS7eJo4lMo8Uixx2EajhU17/wB6brroBUEsDBBQAAgAIAMxwzE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McMx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DLcMxOkEkmJSgFAAD2EwAAHQAAAAAAAAABAAAAAADMEwAAdW5pdmVyc2FsL2NvbW1vbl9tZXNzYWdlcy5sbmdQSwECAAAUAAIACADLcMxOZrKi1aUAAACDAQAALgAAAAAAAAABAAAAAAAvGQAAdW5pdmVyc2FsL3BsYXliYWNrX2FuZF9uYXZpZ2F0aW9uX3NldHRpbmdzLnhtbFBLAQIAABQAAgAIAMtwzE7QvS+0TgQAAIcVAAAnAAAAAAAAAAEAAAAAACAaAAB1bml2ZXJzYWwvZmxhc2hfcHVibGlzaGluZ19zZXR0aW5ncy54bWxQSwECAAAUAAIACADLcMxOU14Gj3MDAAChDAAAIQAAAAAAAAABAAAAAACzHgAAdW5pdmVyc2FsL2ZsYXNoX3NraW5fc2V0dGluZ3MueG1sUEsBAgAAFAACAAgAy3DMTuZFxhFIBAAAERUAACYAAAAAAAAAAQAAAAAAZSIAAHVuaXZlcnNhbC9odG1sX3B1Ymxpc2hpbmdfc2V0dGluZ3MueG1sUEsBAgAAFAACAAgAy3DMTpD3/su3AQAAfQYAAB8AAAAAAAAAAQAAAAAA8SYAAHVuaXZlcnNhbC9odG1sX3NraW5fc2V0dGluZ3MuanNQSwECAAAUAAIACADLcMxOlBOzImkAAABuAAAAHAAAAAAAAAABAAAAAADlKAAAdW5pdmVyc2FsL2xvY2FsX3NldHRpbmdzLnhtbFBLAQIAABQAAgAIAMxwzE6D5MijhQoAAMAZAAAXAAAAAAAAAAAAAAAAAIgpAAB1bml2ZXJzYWwvdW5pdmVyc2FsLnBuZ1BLAQIAABQAAgAIAMxwzE7lZcaxSwAAAGoAAAAbAAAAAAAAAAEAAAAAAEI0AAB1bml2ZXJzYWwvdW5pdmVyc2FsLnBuZy54bWxQSwUGAAAAABIAEgBWBQAAxjQAAAAA"/>
  <p:tag name="ISPRING_UUID" val="{8CFCCE5C-BCAC-45A7-A345-607310E7FF6B}"/>
  <p:tag name="ISPRING_SCREEN_RECS_UPDATED" val="C:\Users\Usuario\OneDrive\Escritorio\Engi-Math-Chara\LESSON 17\Lliçó_17_N1_CT\"/>
  <p:tag name="ISPRING_ULTRA_SCORM_COURCE_TITLE" val="Lliçó_17_N1_CT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liçó_17_N1_CT"/>
  <p:tag name="ISPRING_RESOURCE_FOLDER" val="C:\Users\Carles Serrat\Desktop\EngiMath-UPC\Execution\LLIÇONS_DEF\LLIÇÓ 17\Lliçó_17_N1_CT"/>
  <p:tag name="ISPRING_PRESENTATION_PATH" val="C:\Users\Carles Serrat\Desktop\EngiMath-UPC\Execution\LLIÇONS_DEF\LLIÇÓ 17\Lliçó_17_N1_CT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LIÇONS_DEF\\LLIÇÓ 17&quot;],[&quot;*\uFFFD\uFFFD\uFFFD{BB4CDCA5-F38E-475C-8C53-186BBAA01A72}&quot;,&quot;C:\\Users\\filom\\Documents\\ENGIMATH\\LESSONS\\MATRICES\\LESSON 17&quot;],[&quot;\uFFFD\u0006\uFFFD{89960893-7238-4BF1-AF2C-E0D0CDA1F331}&quot;,&quot;E:\\Ano Letivo 2019_2020\\Lesson 17&quot;]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],&quot;i&quot;:{&quot;d&quot;:&quot;0Byqg1awK_PyPvJDyODGI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Lliçó_17_N1_CT\quiz\quiz2.quiz"/>
  <p:tag name="ISPRING_QUIZ_FULL_PATH" val="C:\Users\Carles Serrat\Desktop\EngiMath-UPC\Execution\LLIÇONS_DEF\LLIÇÓ 17\Lliçó_17_N1_CT\quiz\quiz2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yIDJApcsWzBAhvP5iPqpg&quot;,&quot;gi&quot;:&quot;kx-MzJHSVZMmQ8FuizRvVA&quot;,&quot;ti&quot;:&quot;characters&quot;,&quot;vs&quot;:{&quot;f&quot;:[1409,832,482],&quot;i&quot;:{&quot;d&quot;:&quot;wyIDJApcsWzBAhvP5iPqp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8381CA-B263-44DA-99F8-C9618A3976FA}"/>
</file>

<file path=customXml/itemProps2.xml><?xml version="1.0" encoding="utf-8"?>
<ds:datastoreItem xmlns:ds="http://schemas.openxmlformats.org/officeDocument/2006/customXml" ds:itemID="{ADC245BB-8930-4E98-81E6-883FCBFBD6FA}"/>
</file>

<file path=customXml/itemProps3.xml><?xml version="1.0" encoding="utf-8"?>
<ds:datastoreItem xmlns:ds="http://schemas.openxmlformats.org/officeDocument/2006/customXml" ds:itemID="{9B9982A4-D299-4837-824D-CF02A9C80725}"/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832</Words>
  <Application>Microsoft Office PowerPoint</Application>
  <PresentationFormat>Pantalla panoràmica</PresentationFormat>
  <Paragraphs>96</Paragraphs>
  <Slides>7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Lliçó_17_N1_CT</dc:title>
  <dc:creator>Filomena Soares</dc:creator>
  <cp:lastModifiedBy>Administrator</cp:lastModifiedBy>
  <cp:revision>302</cp:revision>
  <dcterms:created xsi:type="dcterms:W3CDTF">2019-03-25T06:42:45Z</dcterms:created>
  <dcterms:modified xsi:type="dcterms:W3CDTF">2021-08-10T10:31:20Z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