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8.xml" ContentType="application/vnd.openxmlformats-officedocument.presentationml.tags+xml"/>
  <Override PartName="/ppt/tags/tag1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6" r:id="rId2"/>
    <p:sldId id="277" r:id="rId3"/>
    <p:sldId id="278" r:id="rId4"/>
    <p:sldId id="279" r:id="rId5"/>
    <p:sldId id="280" r:id="rId6"/>
    <p:sldId id="289" r:id="rId7"/>
    <p:sldId id="283" r:id="rId8"/>
  </p:sldIdLst>
  <p:sldSz cx="12192000" cy="6858000"/>
  <p:notesSz cx="6858000" cy="9144000"/>
  <p:custDataLst>
    <p:tags r:id="rId10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0C2B8E"/>
    <a:srgbClr val="70AD47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78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91046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224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9323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4976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9899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2937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0005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1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10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slide" Target="slide4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.jpeg"/><Relationship Id="rId1" Type="http://schemas.openxmlformats.org/officeDocument/2006/relationships/tags" Target="../tags/tag3.xml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5" Type="http://schemas.openxmlformats.org/officeDocument/2006/relationships/slide" Target="slide2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slide" Target="slide5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slide" Target="slide3.xml"/><Relationship Id="rId12" Type="http://schemas.openxmlformats.org/officeDocument/2006/relationships/image" Target="../media/image160.png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tags" Target="../tags/tag4.xml"/><Relationship Id="rId6" Type="http://schemas.openxmlformats.org/officeDocument/2006/relationships/slide" Target="slide2.xml"/><Relationship Id="rId11" Type="http://schemas.openxmlformats.org/officeDocument/2006/relationships/image" Target="../media/image16.png"/><Relationship Id="rId5" Type="http://schemas.openxmlformats.org/officeDocument/2006/relationships/slide" Target="slide5.xml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19" Type="http://schemas.openxmlformats.org/officeDocument/2006/relationships/image" Target="../media/image23.png"/><Relationship Id="rId4" Type="http://schemas.openxmlformats.org/officeDocument/2006/relationships/image" Target="../media/image1.jpeg"/><Relationship Id="rId9" Type="http://schemas.openxmlformats.org/officeDocument/2006/relationships/image" Target="../media/image2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slide" Target="slide3.xml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slide" Target="slide2.xml"/><Relationship Id="rId11" Type="http://schemas.openxmlformats.org/officeDocument/2006/relationships/image" Target="../media/image24.png"/><Relationship Id="rId5" Type="http://schemas.openxmlformats.org/officeDocument/2006/relationships/slide" Target="slide5.xml"/><Relationship Id="rId10" Type="http://schemas.openxmlformats.org/officeDocument/2006/relationships/image" Target="../media/image25.png"/><Relationship Id="rId4" Type="http://schemas.openxmlformats.org/officeDocument/2006/relationships/image" Target="../media/image1.jpeg"/><Relationship Id="rId9" Type="http://schemas.openxmlformats.org/officeDocument/2006/relationships/image" Target="../media/image2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3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" Target="slide5.xml"/><Relationship Id="rId11" Type="http://schemas.openxmlformats.org/officeDocument/2006/relationships/image" Target="../media/image29.png"/><Relationship Id="rId5" Type="http://schemas.openxmlformats.org/officeDocument/2006/relationships/image" Target="../media/image1.jpe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5.xml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6.xml"/><Relationship Id="rId7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slide" Target="slide2.xml"/><Relationship Id="rId11" Type="http://schemas.openxmlformats.org/officeDocument/2006/relationships/image" Target="../media/image32.png"/><Relationship Id="rId5" Type="http://schemas.openxmlformats.org/officeDocument/2006/relationships/slide" Target="slide5.xml"/><Relationship Id="rId10" Type="http://schemas.openxmlformats.org/officeDocument/2006/relationships/image" Target="../media/image31.png"/><Relationship Id="rId4" Type="http://schemas.openxmlformats.org/officeDocument/2006/relationships/image" Target="../media/image1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12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" Target="slide5.xml"/><Relationship Id="rId11" Type="http://schemas.openxmlformats.org/officeDocument/2006/relationships/image" Target="../media/image33.png"/><Relationship Id="rId5" Type="http://schemas.openxmlformats.org/officeDocument/2006/relationships/image" Target="../media/image1.jpeg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7.xml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s-ES" b="1" dirty="0">
                <a:solidFill>
                  <a:schemeClr val="tx1"/>
                </a:solidFill>
              </a:rPr>
              <a:t>Expansión del cofactor respecto una fila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s-ES" b="1" dirty="0">
                <a:solidFill>
                  <a:schemeClr val="tx1"/>
                </a:solidFill>
              </a:rPr>
              <a:t>Expansión del cofactor respecto una columna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Estrategia para la expansión del cofactor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17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m 11">
            <a:extLst>
              <a:ext uri="{FF2B5EF4-FFF2-40B4-BE49-F238E27FC236}">
                <a16:creationId xmlns:a16="http://schemas.microsoft.com/office/drawing/2014/main" id="{D4530E02-F84D-4970-9883-321AEA6451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7" name="CaixaDeTexto 17">
            <a:extLst>
              <a:ext uri="{FF2B5EF4-FFF2-40B4-BE49-F238E27FC236}">
                <a16:creationId xmlns:a16="http://schemas.microsoft.com/office/drawing/2014/main" id="{8591333B-5938-4FFB-9B95-AA44E05BA541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98C622-EFD9-4658-9741-5C8300D1210A}"/>
              </a:ext>
            </a:extLst>
          </p:cNvPr>
          <p:cNvSpPr/>
          <p:nvPr/>
        </p:nvSpPr>
        <p:spPr>
          <a:xfrm>
            <a:off x="2024113" y="0"/>
            <a:ext cx="100672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¡</a:t>
            </a:r>
            <a:r>
              <a:rPr lang="en-GB" sz="2000" b="1" dirty="0" err="1">
                <a:solidFill>
                  <a:srgbClr val="F25E4F"/>
                </a:solidFill>
              </a:rPr>
              <a:t>Recuerde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Puede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recorrer</a:t>
            </a:r>
            <a:r>
              <a:rPr lang="ca-ES" b="1" dirty="0">
                <a:solidFill>
                  <a:srgbClr val="0C2B8E"/>
                </a:solidFill>
              </a:rPr>
              <a:t> </a:t>
            </a:r>
            <a:r>
              <a:rPr lang="ca-ES" b="1" dirty="0" err="1">
                <a:solidFill>
                  <a:srgbClr val="0C2B8E"/>
                </a:solidFill>
              </a:rPr>
              <a:t>todas</a:t>
            </a:r>
            <a:r>
              <a:rPr lang="ca-ES" b="1" dirty="0">
                <a:solidFill>
                  <a:srgbClr val="0C2B8E"/>
                </a:solidFill>
              </a:rPr>
              <a:t> las secciones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con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elegir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sección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le </a:t>
            </a:r>
            <a:r>
              <a:rPr lang="en-GB" dirty="0" err="1">
                <a:solidFill>
                  <a:srgbClr val="0C2B8E"/>
                </a:solidFill>
              </a:rPr>
              <a:t>interese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haciendo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sobre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ella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Escoja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>
                <a:solidFill>
                  <a:srgbClr val="0C2B8E"/>
                </a:solidFill>
              </a:rPr>
              <a:t>¡</a:t>
            </a:r>
            <a:r>
              <a:rPr lang="en-GB" b="1" dirty="0" err="1">
                <a:solidFill>
                  <a:srgbClr val="0C2B8E"/>
                </a:solidFill>
              </a:rPr>
              <a:t>Inténtelo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solo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después</a:t>
            </a:r>
            <a:r>
              <a:rPr lang="en-GB" u="sng" dirty="0">
                <a:solidFill>
                  <a:srgbClr val="0C2B8E"/>
                </a:solidFill>
              </a:rPr>
              <a:t> de pasar por </a:t>
            </a:r>
            <a:r>
              <a:rPr lang="en-GB" u="sng" dirty="0" err="1">
                <a:solidFill>
                  <a:srgbClr val="0C2B8E"/>
                </a:solidFill>
              </a:rPr>
              <a:t>todos</a:t>
            </a:r>
            <a:r>
              <a:rPr lang="en-GB" u="sng" dirty="0">
                <a:solidFill>
                  <a:srgbClr val="0C2B8E"/>
                </a:solidFill>
              </a:rPr>
              <a:t> los </a:t>
            </a:r>
            <a:r>
              <a:rPr lang="en-GB" u="sng" dirty="0" err="1">
                <a:solidFill>
                  <a:srgbClr val="0C2B8E"/>
                </a:solidFill>
              </a:rPr>
              <a:t>contenidos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lección</a:t>
            </a:r>
            <a:r>
              <a:rPr lang="en-GB" u="sng" dirty="0">
                <a:solidFill>
                  <a:srgbClr val="0C2B8E"/>
                </a:solidFill>
              </a:rPr>
              <a:t>.</a:t>
            </a:r>
            <a:endParaRPr lang="en-GB" dirty="0">
              <a:solidFill>
                <a:srgbClr val="0C2B8E"/>
              </a:solidFill>
            </a:endParaRPr>
          </a:p>
          <a:p>
            <a:endParaRPr lang="en-GB" dirty="0">
              <a:solidFill>
                <a:srgbClr val="0C2B8E"/>
              </a:solidFill>
            </a:endParaRPr>
          </a:p>
          <a:p>
            <a:pPr lvl="0"/>
            <a:endParaRPr lang="en-GB" dirty="0">
              <a:solidFill>
                <a:srgbClr val="0C2B8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867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Expansión del cofactor respecto una fila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Expansión del cofactor respecto una columna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Estrategia para la expansión del cofactor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17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02980" y="166417"/>
            <a:ext cx="9859639" cy="253194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128614" y="366439"/>
            <a:ext cx="9801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400" dirty="0"/>
              <a:t>Se </a:t>
            </a:r>
            <a:r>
              <a:rPr lang="ca-ES" sz="2400" dirty="0" err="1"/>
              <a:t>puede</a:t>
            </a:r>
            <a:r>
              <a:rPr lang="ca-ES" sz="2400" dirty="0"/>
              <a:t> </a:t>
            </a:r>
            <a:r>
              <a:rPr lang="ca-ES" sz="2400" dirty="0" err="1"/>
              <a:t>evaluar</a:t>
            </a:r>
            <a:r>
              <a:rPr lang="ca-ES" sz="2400" dirty="0"/>
              <a:t> el </a:t>
            </a:r>
            <a:r>
              <a:rPr lang="ca-ES" sz="2400" dirty="0" err="1"/>
              <a:t>determinante</a:t>
            </a:r>
            <a:r>
              <a:rPr lang="ca-ES" sz="2400" dirty="0"/>
              <a:t> de una </a:t>
            </a:r>
            <a:r>
              <a:rPr lang="ca-ES" sz="2400" dirty="0" err="1"/>
              <a:t>matriz</a:t>
            </a:r>
            <a:r>
              <a:rPr lang="ca-ES" sz="2400" dirty="0"/>
              <a:t> </a:t>
            </a:r>
            <a:r>
              <a:rPr lang="ca-ES" sz="2400" dirty="0" err="1"/>
              <a:t>más</a:t>
            </a:r>
            <a:r>
              <a:rPr lang="ca-ES" sz="2400" dirty="0"/>
              <a:t> </a:t>
            </a:r>
            <a:r>
              <a:rPr lang="ca-ES" sz="2400" dirty="0" err="1"/>
              <a:t>grande</a:t>
            </a:r>
            <a:r>
              <a:rPr lang="ca-ES" sz="2400" dirty="0"/>
              <a:t> </a:t>
            </a:r>
            <a:r>
              <a:rPr lang="ca-ES" sz="2400" b="1" dirty="0" err="1"/>
              <a:t>seleccionando</a:t>
            </a:r>
            <a:r>
              <a:rPr lang="ca-ES" sz="2400" b="1" dirty="0"/>
              <a:t> </a:t>
            </a:r>
            <a:r>
              <a:rPr lang="ca-ES" sz="2400" b="1" dirty="0" err="1"/>
              <a:t>cualquier</a:t>
            </a:r>
            <a:r>
              <a:rPr lang="ca-ES" sz="2400" b="1" dirty="0"/>
              <a:t> fila</a:t>
            </a:r>
            <a:r>
              <a:rPr lang="ca-ES" sz="2400" dirty="0"/>
              <a:t>, </a:t>
            </a:r>
            <a:r>
              <a:rPr lang="ca-ES" sz="2400" dirty="0" err="1"/>
              <a:t>multiplicando</a:t>
            </a:r>
            <a:r>
              <a:rPr lang="ca-ES" sz="2400" dirty="0"/>
              <a:t> cada </a:t>
            </a:r>
            <a:r>
              <a:rPr lang="ca-ES" sz="2400" dirty="0" err="1"/>
              <a:t>elemento</a:t>
            </a:r>
            <a:r>
              <a:rPr lang="ca-ES" sz="2400" dirty="0"/>
              <a:t> de esta fila por </a:t>
            </a:r>
            <a:r>
              <a:rPr lang="ca-ES" sz="2400" dirty="0" err="1"/>
              <a:t>su</a:t>
            </a:r>
            <a:r>
              <a:rPr lang="ca-ES" sz="2400" dirty="0"/>
              <a:t> cofactor </a:t>
            </a:r>
            <a:r>
              <a:rPr lang="ca-ES" sz="2400" dirty="0" err="1"/>
              <a:t>correspondiente</a:t>
            </a:r>
            <a:r>
              <a:rPr lang="ca-ES" sz="2400" dirty="0"/>
              <a:t> y </a:t>
            </a:r>
            <a:r>
              <a:rPr lang="ca-ES" sz="2400" dirty="0" err="1"/>
              <a:t>sumando</a:t>
            </a:r>
            <a:r>
              <a:rPr lang="ca-ES" sz="2400" dirty="0"/>
              <a:t> los </a:t>
            </a:r>
            <a:r>
              <a:rPr lang="ca-ES" sz="2400" dirty="0" err="1"/>
              <a:t>resultados</a:t>
            </a:r>
            <a:r>
              <a:rPr lang="ca-ES" sz="2400" dirty="0"/>
              <a:t>, es </a:t>
            </a:r>
            <a:r>
              <a:rPr lang="ca-ES" sz="2400" dirty="0" err="1"/>
              <a:t>decir</a:t>
            </a:r>
            <a:r>
              <a:rPr lang="ca-ES" sz="2400" dirty="0"/>
              <a:t>, para </a:t>
            </a:r>
            <a:r>
              <a:rPr lang="ca-ES" sz="2400" dirty="0" err="1"/>
              <a:t>cualquier</a:t>
            </a:r>
            <a:r>
              <a:rPr lang="ca-ES" sz="2400" dirty="0"/>
              <a:t> fila k:</a:t>
            </a:r>
          </a:p>
          <a:p>
            <a:pPr algn="just"/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979595" y="1522178"/>
                <a:ext cx="6826549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𝑘𝑗</m:t>
                              </m:r>
                            </m:sub>
                          </m:sSub>
                        </m:e>
                      </m:nary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595" y="1522178"/>
                <a:ext cx="6826549" cy="10500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005551" y="2857772"/>
            <a:ext cx="9859639" cy="390999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260625" y="2942197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98370" y="3446134"/>
            <a:ext cx="5833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Suponga</a:t>
            </a:r>
            <a:r>
              <a:rPr lang="en-US" sz="2000" dirty="0"/>
              <a:t> que </a:t>
            </a:r>
            <a:r>
              <a:rPr lang="en-US" sz="2000" dirty="0" err="1"/>
              <a:t>tiene</a:t>
            </a:r>
            <a:r>
              <a:rPr lang="en-US" sz="2000" dirty="0"/>
              <a:t> la </a:t>
            </a:r>
            <a:r>
              <a:rPr lang="en-US" sz="2000" dirty="0" err="1"/>
              <a:t>siguiente</a:t>
            </a:r>
            <a:r>
              <a:rPr lang="en-US" sz="2000" dirty="0"/>
              <a:t>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577127" y="3229100"/>
                <a:ext cx="209858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127" y="3229100"/>
                <a:ext cx="2098588" cy="8138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/>
          <p:cNvSpPr txBox="1"/>
          <p:nvPr/>
        </p:nvSpPr>
        <p:spPr>
          <a:xfrm>
            <a:off x="2260625" y="3982163"/>
            <a:ext cx="9629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Calcule</a:t>
            </a:r>
            <a:r>
              <a:rPr lang="en-US" sz="2000" dirty="0"/>
              <a:t> el </a:t>
            </a:r>
            <a:r>
              <a:rPr lang="en-US" sz="2000" dirty="0" err="1"/>
              <a:t>determinante</a:t>
            </a:r>
            <a:r>
              <a:rPr lang="en-US" sz="2000" dirty="0"/>
              <a:t> de la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  <a:r>
              <a:rPr lang="pt-PT" sz="2000" dirty="0">
                <a:latin typeface="Cambria Math" panose="02040503050406030204" pitchFamily="18" charset="0"/>
              </a:rPr>
              <a:t>𝐴 </a:t>
            </a:r>
            <a:r>
              <a:rPr lang="pt-PT" sz="2000" dirty="0"/>
              <a:t>mediante la </a:t>
            </a:r>
            <a:r>
              <a:rPr lang="pt-PT" sz="2000" b="1" dirty="0"/>
              <a:t>expansión del cofactor por la 1ª</a:t>
            </a:r>
            <a:r>
              <a:rPr lang="en-US" sz="2000" b="1" dirty="0"/>
              <a:t> fila.</a:t>
            </a:r>
            <a:endParaRPr lang="pt-PT" sz="20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415861" y="4460966"/>
            <a:ext cx="3776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rgbClr val="0C2B8E"/>
                </a:solidFill>
              </a:rPr>
              <a:t>Puede aplicar la fórmula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2453312" y="4882604"/>
                <a:ext cx="394152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12" y="4882604"/>
                <a:ext cx="3941528" cy="307777"/>
              </a:xfrm>
              <a:prstGeom prst="rect">
                <a:avLst/>
              </a:prstGeom>
              <a:blipFill>
                <a:blip r:embed="rId11"/>
                <a:stretch>
                  <a:fillRect l="-1082" r="-309" b="-16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/>
              <p:cNvSpPr txBox="1"/>
              <p:nvPr/>
            </p:nvSpPr>
            <p:spPr>
              <a:xfrm>
                <a:off x="2458680" y="5283212"/>
                <a:ext cx="3249672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1+1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1" name="CaixaDe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680" y="5283212"/>
                <a:ext cx="3249672" cy="5477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2438406" y="5957185"/>
                <a:ext cx="93292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0×5−1×4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−1×5−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F25E4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−1×1−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×0</m:t>
                          </m:r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6" y="5957185"/>
                <a:ext cx="9329221" cy="307777"/>
              </a:xfrm>
              <a:prstGeom prst="rect">
                <a:avLst/>
              </a:prstGeom>
              <a:blipFill>
                <a:blip r:embed="rId13"/>
                <a:stretch>
                  <a:fillRect l="-196"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2460174" y="6346448"/>
                <a:ext cx="53476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F25E4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=−13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74" y="6346448"/>
                <a:ext cx="5347682" cy="307777"/>
              </a:xfrm>
              <a:prstGeom prst="rect">
                <a:avLst/>
              </a:prstGeom>
              <a:blipFill>
                <a:blip r:embed="rId14"/>
                <a:stretch>
                  <a:fillRect l="-684" r="-570"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2E8D1B0C-DD9D-4DB7-84C4-AC8BD1918F9C}"/>
              </a:ext>
            </a:extLst>
          </p:cNvPr>
          <p:cNvSpPr/>
          <p:nvPr/>
        </p:nvSpPr>
        <p:spPr>
          <a:xfrm>
            <a:off x="7195457" y="3186984"/>
            <a:ext cx="1292136" cy="33485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5901879" y="5261297"/>
                <a:ext cx="2346925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879" y="5261297"/>
                <a:ext cx="2346925" cy="54777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8211287" y="5394474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287" y="5394474"/>
                <a:ext cx="250068" cy="307777"/>
              </a:xfrm>
              <a:prstGeom prst="rect">
                <a:avLst/>
              </a:prstGeom>
              <a:blipFill>
                <a:blip r:embed="rId16"/>
                <a:stretch>
                  <a:fillRect l="-21951" r="-21951" b="-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3479634" y="5433926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7277247" y="3211492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Conexão reta 21"/>
          <p:cNvCxnSpPr/>
          <p:nvPr/>
        </p:nvCxnSpPr>
        <p:spPr>
          <a:xfrm>
            <a:off x="7818366" y="3349019"/>
            <a:ext cx="252000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/>
          <p:cNvCxnSpPr/>
          <p:nvPr/>
        </p:nvCxnSpPr>
        <p:spPr>
          <a:xfrm flipH="1">
            <a:off x="7438629" y="3583931"/>
            <a:ext cx="12776" cy="1800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/>
              <p:cNvSpPr txBox="1"/>
              <p:nvPr/>
            </p:nvSpPr>
            <p:spPr>
              <a:xfrm>
                <a:off x="5658685" y="5363050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0" name="CaixaDeTexto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685" y="5363050"/>
                <a:ext cx="250068" cy="307777"/>
              </a:xfrm>
              <a:prstGeom prst="rect">
                <a:avLst/>
              </a:prstGeom>
              <a:blipFill>
                <a:blip r:embed="rId17"/>
                <a:stretch>
                  <a:fillRect l="-21951" r="-21951" b="-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5869116" y="5412578"/>
            <a:ext cx="322765" cy="265711"/>
          </a:xfrm>
          <a:prstGeom prst="ellips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7768812" y="3219796"/>
            <a:ext cx="322765" cy="265711"/>
          </a:xfrm>
          <a:prstGeom prst="ellips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Conexão reta 42"/>
          <p:cNvCxnSpPr/>
          <p:nvPr/>
        </p:nvCxnSpPr>
        <p:spPr>
          <a:xfrm>
            <a:off x="7840134" y="3339261"/>
            <a:ext cx="252000" cy="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/>
          <p:cNvCxnSpPr/>
          <p:nvPr/>
        </p:nvCxnSpPr>
        <p:spPr>
          <a:xfrm flipH="1">
            <a:off x="7906713" y="3588534"/>
            <a:ext cx="18084" cy="164511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ixaDeTexto 45"/>
              <p:cNvSpPr txBox="1"/>
              <p:nvPr/>
            </p:nvSpPr>
            <p:spPr>
              <a:xfrm>
                <a:off x="8461849" y="5295990"/>
                <a:ext cx="2345899" cy="511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1+3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CaixaDeTex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849" y="5295990"/>
                <a:ext cx="2345899" cy="51116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8398719" y="5444113"/>
            <a:ext cx="322765" cy="265711"/>
          </a:xfrm>
          <a:prstGeom prst="ellipse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8134399" y="3215920"/>
            <a:ext cx="322765" cy="265711"/>
          </a:xfrm>
          <a:prstGeom prst="ellipse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0" name="Conexão reta 49"/>
          <p:cNvCxnSpPr/>
          <p:nvPr/>
        </p:nvCxnSpPr>
        <p:spPr>
          <a:xfrm flipH="1">
            <a:off x="8298599" y="3599792"/>
            <a:ext cx="18084" cy="164511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ta 50"/>
          <p:cNvCxnSpPr/>
          <p:nvPr/>
        </p:nvCxnSpPr>
        <p:spPr>
          <a:xfrm>
            <a:off x="7803354" y="3355032"/>
            <a:ext cx="252000" cy="0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32507C8E-B7C6-4FED-8227-C66E40EC31A6}"/>
                  </a:ext>
                </a:extLst>
              </p:cNvPr>
              <p:cNvSpPr/>
              <p:nvPr/>
            </p:nvSpPr>
            <p:spPr>
              <a:xfrm>
                <a:off x="6639642" y="4355311"/>
                <a:ext cx="5119683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>
                    <a:solidFill>
                      <a:srgbClr val="F25E4F"/>
                    </a:solidFill>
                  </a:rPr>
                  <a:t>OBSERVACIÓN: </a:t>
                </a:r>
                <a:r>
                  <a:rPr lang="en-GB" dirty="0"/>
                  <a:t>Si decide </a:t>
                </a:r>
                <a:r>
                  <a:rPr lang="en-GB" dirty="0" err="1"/>
                  <a:t>expandir</a:t>
                </a:r>
                <a:r>
                  <a:rPr lang="en-GB" dirty="0"/>
                  <a:t> por </a:t>
                </a:r>
                <a:r>
                  <a:rPr lang="en-US" dirty="0"/>
                  <a:t>la </a:t>
                </a:r>
                <a:r>
                  <a:rPr lang="en-US" dirty="0" err="1"/>
                  <a:t>segunda</a:t>
                </a:r>
                <a:r>
                  <a:rPr lang="en-US" dirty="0"/>
                  <a:t> o </a:t>
                </a:r>
                <a:r>
                  <a:rPr lang="en-US" dirty="0" err="1"/>
                  <a:t>tercera</a:t>
                </a:r>
                <a:r>
                  <a:rPr lang="en-US" dirty="0"/>
                  <a:t> fila, </a:t>
                </a:r>
                <a:r>
                  <a:rPr lang="en-US" dirty="0" err="1"/>
                  <a:t>obtendrá</a:t>
                </a:r>
                <a:r>
                  <a:rPr lang="en-US" dirty="0"/>
                  <a:t> el </a:t>
                </a:r>
                <a:r>
                  <a:rPr lang="en-US" dirty="0" err="1"/>
                  <a:t>mismo</a:t>
                </a:r>
                <a:r>
                  <a:rPr lang="en-US" dirty="0"/>
                  <a:t> valor para el </a:t>
                </a:r>
                <a:r>
                  <a:rPr lang="en-US" dirty="0" err="1"/>
                  <a:t>determinante</a:t>
                </a:r>
                <a:r>
                  <a:rPr lang="en-US" dirty="0"/>
                  <a:t> de la </a:t>
                </a:r>
                <a:r>
                  <a:rPr lang="en-US" dirty="0" err="1"/>
                  <a:t>matriz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32507C8E-B7C6-4FED-8227-C66E40EC3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9642" y="4355311"/>
                <a:ext cx="5119683" cy="923330"/>
              </a:xfrm>
              <a:prstGeom prst="rect">
                <a:avLst/>
              </a:prstGeom>
              <a:blipFill>
                <a:blip r:embed="rId19"/>
                <a:stretch>
                  <a:fillRect l="-952" t="-3289" r="-1071" b="-9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96795" y="407495"/>
            <a:ext cx="966839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sz="2400" b="1" dirty="0"/>
              <a:t>Expansión de Laplace</a:t>
            </a:r>
          </a:p>
          <a:p>
            <a:r>
              <a:rPr lang="pt-PT" sz="2400" dirty="0"/>
              <a:t>El determinante de una matriz cuadrada se puede calcular mediante la expansión por cualquier fila o columna tal como verá a continuación.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2" grpId="0"/>
      <p:bldP spid="3" grpId="0"/>
      <p:bldP spid="17" grpId="0" animBg="1"/>
      <p:bldP spid="20" grpId="0"/>
      <p:bldP spid="4" grpId="0"/>
      <p:bldP spid="9" grpId="0"/>
      <p:bldP spid="10" grpId="0"/>
      <p:bldP spid="11" grpId="0"/>
      <p:bldP spid="27" grpId="0"/>
      <p:bldP spid="31" grpId="0"/>
      <p:bldP spid="32" grpId="0"/>
      <p:bldP spid="33" grpId="0"/>
      <p:bldP spid="34" grpId="0" animBg="1"/>
      <p:bldP spid="34" grpId="1" animBg="1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40" grpId="0"/>
      <p:bldP spid="41" grpId="0" animBg="1"/>
      <p:bldP spid="41" grpId="2" animBg="1"/>
      <p:bldP spid="42" grpId="0" animBg="1"/>
      <p:bldP spid="42" grpId="1" animBg="1"/>
      <p:bldP spid="46" grpId="0"/>
      <p:bldP spid="47" grpId="0" animBg="1"/>
      <p:bldP spid="47" grpId="1" animBg="1"/>
      <p:bldP spid="49" grpId="0" animBg="1"/>
      <p:bldP spid="49" grpId="1" animBg="1"/>
      <p:bldP spid="53" grpId="0" animBg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037379" y="2821283"/>
            <a:ext cx="9859639" cy="3909997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Expansión del cofactor respecto una fila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Expansión del cofactor respecto una columna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Estrategia para la expansión del cofactor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17</a:t>
            </a:r>
          </a:p>
        </p:txBody>
      </p:sp>
      <p:sp>
        <p:nvSpPr>
          <p:cNvPr id="44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37380" y="109517"/>
            <a:ext cx="9859634" cy="265071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2370036" y="386370"/>
            <a:ext cx="9280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También</a:t>
            </a:r>
            <a:r>
              <a:rPr lang="en-US" sz="2400" dirty="0"/>
              <a:t> se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calcular</a:t>
            </a:r>
            <a:r>
              <a:rPr lang="en-US" sz="2400" dirty="0"/>
              <a:t> el </a:t>
            </a:r>
            <a:r>
              <a:rPr lang="en-US" sz="2400" dirty="0" err="1"/>
              <a:t>determinante</a:t>
            </a:r>
            <a:r>
              <a:rPr lang="en-US" sz="2400" dirty="0"/>
              <a:t> de una </a:t>
            </a:r>
            <a:r>
              <a:rPr lang="en-US" sz="2400" dirty="0" err="1"/>
              <a:t>matriz</a:t>
            </a:r>
            <a:r>
              <a:rPr lang="en-US" sz="2400" dirty="0"/>
              <a:t> </a:t>
            </a:r>
            <a:r>
              <a:rPr lang="en-US" sz="2400" dirty="0" err="1"/>
              <a:t>cuadrada</a:t>
            </a:r>
            <a:r>
              <a:rPr lang="en-US" sz="2400" dirty="0"/>
              <a:t> </a:t>
            </a:r>
            <a:r>
              <a:rPr lang="en-US" sz="2400" dirty="0" err="1"/>
              <a:t>aplicando</a:t>
            </a:r>
            <a:r>
              <a:rPr lang="en-US" sz="2400" dirty="0"/>
              <a:t> </a:t>
            </a:r>
            <a:r>
              <a:rPr lang="en-US" sz="2400" dirty="0" err="1"/>
              <a:t>exactamente</a:t>
            </a:r>
            <a:r>
              <a:rPr lang="en-US" sz="2400" dirty="0"/>
              <a:t> el </a:t>
            </a:r>
            <a:r>
              <a:rPr lang="en-US" sz="2400" dirty="0" err="1"/>
              <a:t>mismo</a:t>
            </a:r>
            <a:r>
              <a:rPr lang="en-US" sz="2400" dirty="0"/>
              <a:t> </a:t>
            </a:r>
            <a:r>
              <a:rPr lang="en-US" sz="2400" dirty="0" err="1"/>
              <a:t>método</a:t>
            </a:r>
            <a:r>
              <a:rPr lang="en-US" sz="2400" dirty="0"/>
              <a:t> de </a:t>
            </a:r>
            <a:r>
              <a:rPr lang="en-US" sz="2400" dirty="0" err="1"/>
              <a:t>expansión</a:t>
            </a:r>
            <a:r>
              <a:rPr lang="en-US" sz="2400" dirty="0"/>
              <a:t> del cofactor </a:t>
            </a:r>
            <a:r>
              <a:rPr lang="en-US" sz="2400" dirty="0" err="1"/>
              <a:t>pero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lugar</a:t>
            </a:r>
            <a:r>
              <a:rPr lang="en-US" sz="2400" dirty="0"/>
              <a:t> de </a:t>
            </a:r>
            <a:r>
              <a:rPr lang="en-US" sz="2400" dirty="0" err="1"/>
              <a:t>utilizar</a:t>
            </a:r>
            <a:r>
              <a:rPr lang="en-US" sz="2400" dirty="0"/>
              <a:t> </a:t>
            </a:r>
            <a:r>
              <a:rPr lang="en-US" sz="2400" dirty="0" err="1"/>
              <a:t>filas</a:t>
            </a:r>
            <a:r>
              <a:rPr lang="en-US" sz="2400" dirty="0"/>
              <a:t> se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expandir</a:t>
            </a:r>
            <a:r>
              <a:rPr lang="en-US" sz="2400" dirty="0"/>
              <a:t> por</a:t>
            </a:r>
            <a:r>
              <a:rPr lang="en-US" sz="2400" b="1" dirty="0"/>
              <a:t> </a:t>
            </a:r>
            <a:r>
              <a:rPr lang="en-US" sz="2400" b="1" dirty="0" err="1"/>
              <a:t>columnas</a:t>
            </a:r>
            <a:r>
              <a:rPr lang="en-US" sz="2400" dirty="0"/>
              <a:t>, es </a:t>
            </a:r>
            <a:r>
              <a:rPr lang="en-US" sz="2400" dirty="0" err="1"/>
              <a:t>decir</a:t>
            </a:r>
            <a:r>
              <a:rPr lang="en-US" sz="2400" dirty="0"/>
              <a:t> para </a:t>
            </a:r>
            <a:r>
              <a:rPr lang="en-US" sz="2400" dirty="0" err="1"/>
              <a:t>cualquier</a:t>
            </a:r>
            <a:r>
              <a:rPr lang="en-US" sz="2400" dirty="0"/>
              <a:t> </a:t>
            </a:r>
            <a:r>
              <a:rPr lang="en-US" sz="2400" dirty="0" err="1"/>
              <a:t>columna</a:t>
            </a:r>
            <a:r>
              <a:rPr lang="en-US" sz="2400" dirty="0"/>
              <a:t> </a:t>
            </a:r>
            <a:r>
              <a:rPr lang="en-US" sz="2400" i="1" dirty="0"/>
              <a:t>k</a:t>
            </a:r>
            <a:r>
              <a:rPr lang="en-US" sz="2400" dirty="0"/>
              <a:t>: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3854949" y="1689630"/>
                <a:ext cx="7253972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949" y="1689630"/>
                <a:ext cx="7253972" cy="10082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tângulo 47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365479" y="2980659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2205173" y="3398585"/>
            <a:ext cx="583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Suponga</a:t>
            </a:r>
            <a:r>
              <a:rPr lang="en-US" sz="2000" dirty="0"/>
              <a:t> que </a:t>
            </a:r>
            <a:r>
              <a:rPr lang="en-US" sz="2000" dirty="0" err="1"/>
              <a:t>tiene</a:t>
            </a:r>
            <a:r>
              <a:rPr lang="en-US" sz="2000" dirty="0"/>
              <a:t> la </a:t>
            </a:r>
            <a:r>
              <a:rPr lang="en-US" sz="2000" dirty="0" err="1"/>
              <a:t>siguiente</a:t>
            </a:r>
            <a:r>
              <a:rPr lang="en-US" sz="2000" dirty="0"/>
              <a:t>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  <a:endParaRPr lang="pt-PT" sz="2000" dirty="0"/>
          </a:p>
          <a:p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6567624" y="3186243"/>
                <a:ext cx="2098588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624" y="3186243"/>
                <a:ext cx="2098588" cy="813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/>
          <p:cNvSpPr txBox="1"/>
          <p:nvPr/>
        </p:nvSpPr>
        <p:spPr>
          <a:xfrm>
            <a:off x="2181001" y="3949501"/>
            <a:ext cx="9859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Calcule</a:t>
            </a:r>
            <a:r>
              <a:rPr lang="en-US" sz="2000" dirty="0"/>
              <a:t> el </a:t>
            </a:r>
            <a:r>
              <a:rPr lang="en-US" sz="2000" dirty="0" err="1"/>
              <a:t>determinante</a:t>
            </a:r>
            <a:r>
              <a:rPr lang="en-US" sz="2000" dirty="0"/>
              <a:t> de la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  <a:r>
              <a:rPr lang="pt-PT" sz="2000" dirty="0">
                <a:latin typeface="Cambria Math" panose="02040503050406030204" pitchFamily="18" charset="0"/>
              </a:rPr>
              <a:t>𝐴 </a:t>
            </a:r>
            <a:r>
              <a:rPr lang="pt-PT" sz="2000" dirty="0"/>
              <a:t>mediante la </a:t>
            </a:r>
            <a:r>
              <a:rPr lang="pt-PT" sz="2000" b="1" dirty="0"/>
              <a:t>expansión del cofactor por</a:t>
            </a:r>
            <a:r>
              <a:rPr lang="en-US" sz="2000" b="1" dirty="0"/>
              <a:t> la 2ª </a:t>
            </a:r>
            <a:r>
              <a:rPr lang="en-US" sz="2000" b="1" dirty="0" err="1"/>
              <a:t>columna</a:t>
            </a:r>
            <a:r>
              <a:rPr lang="en-US" sz="2000" dirty="0"/>
              <a:t>.</a:t>
            </a:r>
            <a:endParaRPr lang="pt-PT" sz="2000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2453825" y="4484115"/>
            <a:ext cx="3135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C2B8E"/>
                </a:solidFill>
              </a:rPr>
              <a:t>Puede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aplicar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fórmula</a:t>
            </a:r>
            <a:endParaRPr lang="pt-PT" sz="2000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/>
              <p:cNvSpPr txBox="1"/>
              <p:nvPr/>
            </p:nvSpPr>
            <p:spPr>
              <a:xfrm>
                <a:off x="2453312" y="4882604"/>
                <a:ext cx="40743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3" name="CaixaDe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12" y="4882604"/>
                <a:ext cx="4074385" cy="307777"/>
              </a:xfrm>
              <a:prstGeom prst="rect">
                <a:avLst/>
              </a:prstGeom>
              <a:blipFill>
                <a:blip r:embed="rId12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2503412" y="5252502"/>
                <a:ext cx="3442033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412" y="5252502"/>
                <a:ext cx="3442033" cy="5477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aixaDeTexto 54"/>
              <p:cNvSpPr txBox="1"/>
              <p:nvPr/>
            </p:nvSpPr>
            <p:spPr>
              <a:xfrm>
                <a:off x="5889712" y="536693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5" name="CaixaDeTexto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712" y="5366935"/>
                <a:ext cx="250068" cy="307777"/>
              </a:xfrm>
              <a:prstGeom prst="rect">
                <a:avLst/>
              </a:prstGeom>
              <a:blipFill>
                <a:blip r:embed="rId14"/>
                <a:stretch>
                  <a:fillRect l="-21951" r="-21951"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aixaDeTexto 55"/>
              <p:cNvSpPr txBox="1"/>
              <p:nvPr/>
            </p:nvSpPr>
            <p:spPr>
              <a:xfrm>
                <a:off x="6162908" y="5278252"/>
                <a:ext cx="2352439" cy="54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2+2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CaixaDeTexto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908" y="5278252"/>
                <a:ext cx="2352439" cy="54777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ixaDeTexto 56"/>
              <p:cNvSpPr txBox="1"/>
              <p:nvPr/>
            </p:nvSpPr>
            <p:spPr>
              <a:xfrm>
                <a:off x="8481300" y="5381275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CaixaDeTexto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1300" y="5381275"/>
                <a:ext cx="250068" cy="307777"/>
              </a:xfrm>
              <a:prstGeom prst="rect">
                <a:avLst/>
              </a:prstGeom>
              <a:blipFill>
                <a:blip r:embed="rId16"/>
                <a:stretch>
                  <a:fillRect l="-21951" r="-21951" b="-80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ixaDeTexto 57"/>
              <p:cNvSpPr txBox="1"/>
              <p:nvPr/>
            </p:nvSpPr>
            <p:spPr>
              <a:xfrm>
                <a:off x="8771899" y="5284032"/>
                <a:ext cx="2351413" cy="5111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3+2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CaixaDeTex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1899" y="5284032"/>
                <a:ext cx="2351413" cy="51116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tângulo arredondado 58">
            <a:extLst>
              <a:ext uri="{FF2B5EF4-FFF2-40B4-BE49-F238E27FC236}">
                <a16:creationId xmlns:a16="http://schemas.microsoft.com/office/drawing/2014/main" id="{2E8D1B0C-DD9D-4DB7-84C4-AC8BD1918F9C}"/>
              </a:ext>
            </a:extLst>
          </p:cNvPr>
          <p:cNvSpPr/>
          <p:nvPr/>
        </p:nvSpPr>
        <p:spPr>
          <a:xfrm rot="5400000">
            <a:off x="7426075" y="3415887"/>
            <a:ext cx="936000" cy="334856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3532184" y="5402396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7739694" y="3211492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Conexão reta 62"/>
          <p:cNvCxnSpPr/>
          <p:nvPr/>
        </p:nvCxnSpPr>
        <p:spPr>
          <a:xfrm>
            <a:off x="7788364" y="3325052"/>
            <a:ext cx="252000" cy="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xão reta 63"/>
          <p:cNvCxnSpPr/>
          <p:nvPr/>
        </p:nvCxnSpPr>
        <p:spPr>
          <a:xfrm flipH="1">
            <a:off x="7901069" y="3583931"/>
            <a:ext cx="12776" cy="180000"/>
          </a:xfrm>
          <a:prstGeom prst="line">
            <a:avLst/>
          </a:prstGeom>
          <a:ln w="571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7744954" y="3532053"/>
            <a:ext cx="322765" cy="265711"/>
          </a:xfrm>
          <a:prstGeom prst="ellips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6119490" y="5416355"/>
            <a:ext cx="322765" cy="265711"/>
          </a:xfrm>
          <a:prstGeom prst="ellips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Conexão reta 66"/>
          <p:cNvCxnSpPr/>
          <p:nvPr/>
        </p:nvCxnSpPr>
        <p:spPr>
          <a:xfrm flipH="1">
            <a:off x="7916839" y="3599701"/>
            <a:ext cx="12776" cy="18000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xão reta 67"/>
          <p:cNvCxnSpPr/>
          <p:nvPr/>
        </p:nvCxnSpPr>
        <p:spPr>
          <a:xfrm>
            <a:off x="7798102" y="3675592"/>
            <a:ext cx="252000" cy="0"/>
          </a:xfrm>
          <a:prstGeom prst="line">
            <a:avLst/>
          </a:prstGeom>
          <a:ln w="5715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8720858" y="5422848"/>
            <a:ext cx="322765" cy="265711"/>
          </a:xfrm>
          <a:prstGeom prst="ellipse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7755545" y="3808781"/>
            <a:ext cx="322765" cy="265711"/>
          </a:xfrm>
          <a:prstGeom prst="ellipse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CaixaDeTexto 70"/>
              <p:cNvSpPr txBox="1"/>
              <p:nvPr/>
            </p:nvSpPr>
            <p:spPr>
              <a:xfrm>
                <a:off x="2438406" y="5957185"/>
                <a:ext cx="75318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−1×5−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1×4−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70AD47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×3</m:t>
                          </m:r>
                        </m:e>
                      </m:d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1" name="CaixaDeTexto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6" y="5957185"/>
                <a:ext cx="7531805" cy="307777"/>
              </a:xfrm>
              <a:prstGeom prst="rect">
                <a:avLst/>
              </a:prstGeom>
              <a:blipFill>
                <a:blip r:embed="rId1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Conexão reta 71"/>
          <p:cNvCxnSpPr/>
          <p:nvPr/>
        </p:nvCxnSpPr>
        <p:spPr>
          <a:xfrm>
            <a:off x="7783892" y="3979612"/>
            <a:ext cx="252000" cy="0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xão reta 72"/>
          <p:cNvCxnSpPr/>
          <p:nvPr/>
        </p:nvCxnSpPr>
        <p:spPr>
          <a:xfrm flipH="1">
            <a:off x="7896599" y="3610991"/>
            <a:ext cx="12776" cy="180000"/>
          </a:xfrm>
          <a:prstGeom prst="line">
            <a:avLst/>
          </a:prstGeom>
          <a:ln w="57150">
            <a:solidFill>
              <a:srgbClr val="70A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ixaDeTexto 73"/>
              <p:cNvSpPr txBox="1"/>
              <p:nvPr/>
            </p:nvSpPr>
            <p:spPr>
              <a:xfrm>
                <a:off x="2460174" y="6346448"/>
                <a:ext cx="45960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0−1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pt-PT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=−13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74" name="CaixaDeTexto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174" y="6346448"/>
                <a:ext cx="4596002" cy="307777"/>
              </a:xfrm>
              <a:prstGeom prst="rect">
                <a:avLst/>
              </a:prstGeom>
              <a:blipFill>
                <a:blip r:embed="rId1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Retângulo 75">
            <a:extLst>
              <a:ext uri="{FF2B5EF4-FFF2-40B4-BE49-F238E27FC236}">
                <a16:creationId xmlns:a16="http://schemas.microsoft.com/office/drawing/2014/main" id="{32507C8E-B7C6-4FED-8227-C66E40EC31A6}"/>
              </a:ext>
            </a:extLst>
          </p:cNvPr>
          <p:cNvSpPr/>
          <p:nvPr/>
        </p:nvSpPr>
        <p:spPr>
          <a:xfrm>
            <a:off x="6777335" y="4348052"/>
            <a:ext cx="5119683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solidFill>
                  <a:srgbClr val="F25E4F"/>
                </a:solidFill>
              </a:rPr>
              <a:t>OBSERVACIÓN: </a:t>
            </a:r>
            <a:r>
              <a:rPr lang="en-US" dirty="0" err="1"/>
              <a:t>Evidentemente</a:t>
            </a:r>
            <a:r>
              <a:rPr lang="en-US" dirty="0"/>
              <a:t>,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 la </a:t>
            </a:r>
            <a:r>
              <a:rPr lang="en-US" dirty="0" err="1"/>
              <a:t>expansión</a:t>
            </a:r>
            <a:r>
              <a:rPr lang="en-US" dirty="0"/>
              <a:t> del cofactor </a:t>
            </a:r>
            <a:r>
              <a:rPr lang="en-US" dirty="0" err="1"/>
              <a:t>respecto</a:t>
            </a:r>
            <a:r>
              <a:rPr lang="en-US" dirty="0"/>
              <a:t> la </a:t>
            </a:r>
            <a:r>
              <a:rPr lang="en-US" dirty="0" err="1"/>
              <a:t>primera</a:t>
            </a:r>
            <a:r>
              <a:rPr lang="en-US" dirty="0"/>
              <a:t> o </a:t>
            </a:r>
            <a:r>
              <a:rPr lang="en-US" dirty="0" err="1"/>
              <a:t>tercera</a:t>
            </a:r>
            <a:r>
              <a:rPr lang="en-US" dirty="0"/>
              <a:t> </a:t>
            </a:r>
            <a:r>
              <a:rPr lang="en-US" dirty="0" err="1"/>
              <a:t>columna</a:t>
            </a:r>
            <a:r>
              <a:rPr lang="en-US" dirty="0"/>
              <a:t>, y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obtener</a:t>
            </a:r>
            <a:r>
              <a:rPr lang="en-US" dirty="0"/>
              <a:t> el </a:t>
            </a:r>
            <a:r>
              <a:rPr lang="en-US" dirty="0" err="1"/>
              <a:t>mismo</a:t>
            </a:r>
            <a:r>
              <a:rPr lang="en-US" dirty="0"/>
              <a:t> valor para el </a:t>
            </a:r>
            <a:r>
              <a:rPr lang="en-US" dirty="0" err="1"/>
              <a:t>determinante</a:t>
            </a:r>
            <a:r>
              <a:rPr lang="en-US" dirty="0"/>
              <a:t> de </a:t>
            </a:r>
            <a:r>
              <a:rPr lang="en-US" i="1" dirty="0"/>
              <a:t>A</a:t>
            </a:r>
            <a:r>
              <a:rPr lang="en-US" dirty="0"/>
              <a:t>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4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5" grpId="0" animBg="1"/>
      <p:bldP spid="65" grpId="1" animBg="1"/>
      <p:bldP spid="66" grpId="0" animBg="1"/>
      <p:bldP spid="66" grpId="1" animBg="1"/>
      <p:bldP spid="69" grpId="0" animBg="1"/>
      <p:bldP spid="69" grpId="1" animBg="1"/>
      <p:bldP spid="70" grpId="0" animBg="1"/>
      <p:bldP spid="70" grpId="1" animBg="1"/>
      <p:bldP spid="71" grpId="0"/>
      <p:bldP spid="74" grpId="0"/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: Cantos Arredondados 20">
            <a:extLst>
              <a:ext uri="{FF2B5EF4-FFF2-40B4-BE49-F238E27FC236}">
                <a16:creationId xmlns:a16="http://schemas.microsoft.com/office/drawing/2014/main" id="{E72853E7-BCF7-4F0E-B117-78B44D88FE88}"/>
              </a:ext>
            </a:extLst>
          </p:cNvPr>
          <p:cNvSpPr/>
          <p:nvPr/>
        </p:nvSpPr>
        <p:spPr>
          <a:xfrm>
            <a:off x="2102645" y="2237682"/>
            <a:ext cx="9859639" cy="4572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6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Expansión del cofactor respecto una fila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7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Expansión del cofactor respecto una columna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8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Estrategia para la expansión del cofactor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17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D0C48E55-E33A-48D4-8A74-31861F8C8F21}"/>
              </a:ext>
            </a:extLst>
          </p:cNvPr>
          <p:cNvSpPr/>
          <p:nvPr/>
        </p:nvSpPr>
        <p:spPr>
          <a:xfrm>
            <a:off x="2039072" y="155219"/>
            <a:ext cx="9978754" cy="1917478"/>
          </a:xfrm>
          <a:prstGeom prst="roundRect">
            <a:avLst/>
          </a:prstGeom>
          <a:solidFill>
            <a:schemeClr val="bg1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/>
              <p:nvPr/>
            </p:nvSpPr>
            <p:spPr>
              <a:xfrm>
                <a:off x="5549471" y="2393166"/>
                <a:ext cx="3153103" cy="1242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0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3" name="Retângulo 42">
                <a:extLst>
                  <a:ext uri="{FF2B5EF4-FFF2-40B4-BE49-F238E27FC236}">
                    <a16:creationId xmlns:a16="http://schemas.microsoft.com/office/drawing/2014/main" id="{EFEF501C-C25D-46ED-BAC3-328CF1B3A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471" y="2393166"/>
                <a:ext cx="3153103" cy="12420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249215" y="420416"/>
                <a:ext cx="941936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dirty="0"/>
                  <a:t>Observe que </a:t>
                </a:r>
                <a:r>
                  <a:rPr lang="en-US" sz="2200" dirty="0" err="1"/>
                  <a:t>en</a:t>
                </a:r>
                <a:r>
                  <a:rPr lang="en-US" sz="2200" dirty="0"/>
                  <a:t> el </a:t>
                </a:r>
                <a:r>
                  <a:rPr lang="en-US" sz="2200" dirty="0" err="1"/>
                  <a:t>ejemplo</a:t>
                </a:r>
                <a:r>
                  <a:rPr lang="en-US" sz="2200" dirty="0"/>
                  <a:t> anterior no </a:t>
                </a:r>
                <a:r>
                  <a:rPr lang="en-US" sz="2200" dirty="0" err="1"/>
                  <a:t>tuvimos</a:t>
                </a:r>
                <a:r>
                  <a:rPr lang="en-US" sz="2200" dirty="0"/>
                  <a:t> que </a:t>
                </a:r>
                <a:r>
                  <a:rPr lang="en-US" sz="2200" dirty="0" err="1"/>
                  <a:t>calcular</a:t>
                </a:r>
                <a:r>
                  <a:rPr lang="en-US" sz="2200" dirty="0"/>
                  <a:t> </a:t>
                </a:r>
                <a:r>
                  <a:rPr lang="en-US" sz="2200" dirty="0" err="1"/>
                  <a:t>uno</a:t>
                </a:r>
                <a:r>
                  <a:rPr lang="en-US" sz="2200" dirty="0"/>
                  <a:t> de los </a:t>
                </a:r>
                <a:r>
                  <a:rPr lang="en-US" sz="2200" dirty="0" err="1"/>
                  <a:t>cofactores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concretamente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ya</a:t>
                </a:r>
                <a:r>
                  <a:rPr lang="en-US" sz="2200" dirty="0"/>
                  <a:t>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200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 y que la </a:t>
                </a:r>
                <a:r>
                  <a:rPr lang="en-US" sz="2200" dirty="0" err="1"/>
                  <a:t>multiplicación</a:t>
                </a:r>
                <a:r>
                  <a:rPr lang="en-US" sz="2200" dirty="0"/>
                  <a:t> por 0 da 0. </a:t>
                </a:r>
                <a:r>
                  <a:rPr lang="en-US" sz="2200" dirty="0" err="1"/>
                  <a:t>Estos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tipos</a:t>
                </a:r>
                <a:r>
                  <a:rPr lang="en-US" sz="2200" dirty="0"/>
                  <a:t> de </a:t>
                </a:r>
                <a:r>
                  <a:rPr lang="en-US" sz="2200" dirty="0" err="1"/>
                  <a:t>elementos</a:t>
                </a:r>
                <a:r>
                  <a:rPr lang="en-US" sz="2200" dirty="0"/>
                  <a:t> son </a:t>
                </a:r>
                <a:r>
                  <a:rPr lang="en-US" sz="2200" dirty="0" err="1"/>
                  <a:t>importantes</a:t>
                </a:r>
                <a:r>
                  <a:rPr lang="en-US" sz="2200" dirty="0"/>
                  <a:t> para </a:t>
                </a:r>
                <a:r>
                  <a:rPr lang="en-US" sz="2200" dirty="0" err="1"/>
                  <a:t>reducir</a:t>
                </a:r>
                <a:r>
                  <a:rPr lang="en-US" sz="2200" dirty="0"/>
                  <a:t> el </a:t>
                </a:r>
                <a:r>
                  <a:rPr lang="en-US" sz="2200" dirty="0" err="1"/>
                  <a:t>cálculo</a:t>
                </a:r>
                <a:r>
                  <a:rPr lang="en-US" sz="2200" dirty="0"/>
                  <a:t> de </a:t>
                </a:r>
                <a:r>
                  <a:rPr lang="en-US" sz="2200" dirty="0" err="1"/>
                  <a:t>determinantes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grandes</a:t>
                </a:r>
                <a:r>
                  <a:rPr lang="en-US" sz="2200" dirty="0"/>
                  <a:t> a </a:t>
                </a:r>
                <a:r>
                  <a:rPr lang="en-US" sz="2200" dirty="0" err="1"/>
                  <a:t>determinantes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más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pequeños</a:t>
                </a:r>
                <a:r>
                  <a:rPr lang="en-US" sz="2200" dirty="0"/>
                  <a:t>.</a:t>
                </a:r>
                <a:endParaRPr lang="pt-PT" sz="22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15" y="420416"/>
                <a:ext cx="9419360" cy="1446550"/>
              </a:xfrm>
              <a:prstGeom prst="rect">
                <a:avLst/>
              </a:prstGeom>
              <a:blipFill>
                <a:blip r:embed="rId11"/>
                <a:stretch>
                  <a:fillRect l="-841" t="-2954" r="-841" b="-759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tângulo 35">
            <a:extLst>
              <a:ext uri="{FF2B5EF4-FFF2-40B4-BE49-F238E27FC236}">
                <a16:creationId xmlns:a16="http://schemas.microsoft.com/office/drawing/2014/main" id="{08D85DC4-326F-4EB2-ACE6-2B2828E0DCC3}"/>
              </a:ext>
            </a:extLst>
          </p:cNvPr>
          <p:cNvSpPr/>
          <p:nvPr/>
        </p:nvSpPr>
        <p:spPr>
          <a:xfrm>
            <a:off x="2296466" y="2255703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Ejemplo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2300272" y="2796634"/>
            <a:ext cx="3648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</a:t>
            </a:r>
            <a:r>
              <a:rPr lang="en-US" sz="2000" dirty="0"/>
              <a:t> la </a:t>
            </a:r>
            <a:r>
              <a:rPr lang="en-US" sz="2000" dirty="0" err="1"/>
              <a:t>siguiente</a:t>
            </a:r>
            <a:r>
              <a:rPr lang="en-US" sz="2000" dirty="0"/>
              <a:t>  </a:t>
            </a:r>
            <a:r>
              <a:rPr lang="en-US" sz="2000" dirty="0" err="1"/>
              <a:t>matriz</a:t>
            </a:r>
            <a:r>
              <a:rPr lang="en-US" sz="2000" dirty="0"/>
              <a:t> </a:t>
            </a:r>
            <a:endParaRPr lang="pt-PT" sz="2000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2249215" y="3683213"/>
            <a:ext cx="9501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C2B8E"/>
                </a:solidFill>
              </a:rPr>
              <a:t>Observe que la </a:t>
            </a:r>
            <a:r>
              <a:rPr lang="en-US" sz="2000" b="1" dirty="0">
                <a:solidFill>
                  <a:srgbClr val="0C2B8E"/>
                </a:solidFill>
              </a:rPr>
              <a:t>fila 3</a:t>
            </a:r>
            <a:r>
              <a:rPr lang="en-US" sz="2000" dirty="0">
                <a:solidFill>
                  <a:srgbClr val="0C2B8E"/>
                </a:solidFill>
              </a:rPr>
              <a:t>  </a:t>
            </a:r>
            <a:r>
              <a:rPr lang="en-US" sz="2000" dirty="0" err="1">
                <a:solidFill>
                  <a:srgbClr val="0C2B8E"/>
                </a:solidFill>
              </a:rPr>
              <a:t>contiene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casi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todos</a:t>
            </a:r>
            <a:r>
              <a:rPr lang="en-US" sz="2000" dirty="0">
                <a:solidFill>
                  <a:srgbClr val="0C2B8E"/>
                </a:solidFill>
              </a:rPr>
              <a:t> los ceros. Si </a:t>
            </a:r>
            <a:r>
              <a:rPr lang="en-US" sz="2000" dirty="0" err="1">
                <a:solidFill>
                  <a:srgbClr val="0C2B8E"/>
                </a:solidFill>
              </a:rPr>
              <a:t>utiliza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expansión</a:t>
            </a:r>
            <a:r>
              <a:rPr lang="en-US" sz="2000" dirty="0">
                <a:solidFill>
                  <a:srgbClr val="0C2B8E"/>
                </a:solidFill>
              </a:rPr>
              <a:t> del cofactor </a:t>
            </a:r>
            <a:r>
              <a:rPr lang="en-US" sz="2000" dirty="0" err="1">
                <a:solidFill>
                  <a:srgbClr val="0C2B8E"/>
                </a:solidFill>
              </a:rPr>
              <a:t>respecto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tercera</a:t>
            </a:r>
            <a:r>
              <a:rPr lang="en-US" sz="2000" dirty="0">
                <a:solidFill>
                  <a:srgbClr val="0C2B8E"/>
                </a:solidFill>
              </a:rPr>
              <a:t> fila, </a:t>
            </a:r>
            <a:r>
              <a:rPr lang="en-US" sz="2000" dirty="0" err="1">
                <a:solidFill>
                  <a:srgbClr val="0C2B8E"/>
                </a:solidFill>
              </a:rPr>
              <a:t>reduciríamos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considerablemente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cantidad</a:t>
            </a:r>
            <a:r>
              <a:rPr lang="en-US" sz="2000" dirty="0">
                <a:solidFill>
                  <a:srgbClr val="0C2B8E"/>
                </a:solidFill>
              </a:rPr>
              <a:t> de los </a:t>
            </a:r>
            <a:r>
              <a:rPr lang="en-US" sz="2000" dirty="0" err="1">
                <a:solidFill>
                  <a:srgbClr val="0C2B8E"/>
                </a:solidFill>
              </a:rPr>
              <a:t>cálculos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en</a:t>
            </a:r>
            <a:r>
              <a:rPr lang="en-US" sz="2000" dirty="0">
                <a:solidFill>
                  <a:srgbClr val="0C2B8E"/>
                </a:solidFill>
              </a:rPr>
              <a:t> </a:t>
            </a:r>
            <a:r>
              <a:rPr lang="en-US" sz="2000" dirty="0" err="1">
                <a:solidFill>
                  <a:srgbClr val="0C2B8E"/>
                </a:solidFill>
              </a:rPr>
              <a:t>lugar</a:t>
            </a:r>
            <a:r>
              <a:rPr lang="en-US" sz="2000" dirty="0">
                <a:solidFill>
                  <a:srgbClr val="0C2B8E"/>
                </a:solidFill>
              </a:rPr>
              <a:t> de </a:t>
            </a:r>
            <a:r>
              <a:rPr lang="en-US" sz="2000" dirty="0" err="1">
                <a:solidFill>
                  <a:srgbClr val="0C2B8E"/>
                </a:solidFill>
              </a:rPr>
              <a:t>utilizar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expansión</a:t>
            </a:r>
            <a:r>
              <a:rPr lang="en-US" sz="2000" dirty="0">
                <a:solidFill>
                  <a:srgbClr val="0C2B8E"/>
                </a:solidFill>
              </a:rPr>
              <a:t> del cofactor a lo largo de la fila 2.</a:t>
            </a:r>
            <a:endParaRPr lang="pt-PT" sz="2000" dirty="0">
              <a:solidFill>
                <a:srgbClr val="0C2B8E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249215" y="4606542"/>
            <a:ext cx="3173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C2B8E"/>
                </a:solidFill>
              </a:rPr>
              <a:t>Aplicando</a:t>
            </a:r>
            <a:r>
              <a:rPr lang="en-US" sz="2000" dirty="0">
                <a:solidFill>
                  <a:srgbClr val="0C2B8E"/>
                </a:solidFill>
              </a:rPr>
              <a:t> la </a:t>
            </a:r>
            <a:r>
              <a:rPr lang="en-US" sz="2000" dirty="0" err="1">
                <a:solidFill>
                  <a:srgbClr val="0C2B8E"/>
                </a:solidFill>
              </a:rPr>
              <a:t>fórmula</a:t>
            </a:r>
            <a:endParaRPr lang="pt-PT" sz="2000" dirty="0">
              <a:solidFill>
                <a:srgbClr val="0C2B8E"/>
              </a:solidFill>
            </a:endParaRPr>
          </a:p>
        </p:txBody>
      </p:sp>
      <p:sp>
        <p:nvSpPr>
          <p:cNvPr id="4" name="Retângulo arredondado 3"/>
          <p:cNvSpPr/>
          <p:nvPr/>
        </p:nvSpPr>
        <p:spPr>
          <a:xfrm>
            <a:off x="6463867" y="3016469"/>
            <a:ext cx="1839310" cy="273269"/>
          </a:xfrm>
          <a:prstGeom prst="roundRect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4" name="Retângulo arredondado 43"/>
          <p:cNvSpPr/>
          <p:nvPr/>
        </p:nvSpPr>
        <p:spPr>
          <a:xfrm>
            <a:off x="3960599" y="3741013"/>
            <a:ext cx="720000" cy="273269"/>
          </a:xfrm>
          <a:prstGeom prst="roundRect">
            <a:avLst/>
          </a:prstGeom>
          <a:noFill/>
          <a:ln w="381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/>
              <p:cNvSpPr txBox="1"/>
              <p:nvPr/>
            </p:nvSpPr>
            <p:spPr>
              <a:xfrm>
                <a:off x="2306172" y="4977194"/>
                <a:ext cx="51299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</m:sSub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CaixaDeTexto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172" y="4977194"/>
                <a:ext cx="5129930" cy="307777"/>
              </a:xfrm>
              <a:prstGeom prst="rect">
                <a:avLst/>
              </a:prstGeom>
              <a:blipFill>
                <a:blip r:embed="rId12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/>
              <p:cNvSpPr txBox="1"/>
              <p:nvPr/>
            </p:nvSpPr>
            <p:spPr>
              <a:xfrm>
                <a:off x="2321940" y="5413366"/>
                <a:ext cx="7471661" cy="840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sub>
                      </m:sSub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3+3</m:t>
                          </m:r>
                        </m:sup>
                      </m:sSup>
                      <m:d>
                        <m:dPr>
                          <m:begChr m:val="|"/>
                          <m:endChr m:val="|"/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+0×</m:t>
                      </m:r>
                      <m:sSub>
                        <m:sSubPr>
                          <m:ctrlP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PT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8" name="CaixaDeTex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940" y="5413366"/>
                <a:ext cx="7471661" cy="8404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48">
            <a:extLst>
              <a:ext uri="{FF2B5EF4-FFF2-40B4-BE49-F238E27FC236}">
                <a16:creationId xmlns:a16="http://schemas.microsoft.com/office/drawing/2014/main" id="{32507C8E-B7C6-4FED-8227-C66E40EC31A6}"/>
              </a:ext>
            </a:extLst>
          </p:cNvPr>
          <p:cNvSpPr/>
          <p:nvPr/>
        </p:nvSpPr>
        <p:spPr>
          <a:xfrm>
            <a:off x="8435889" y="2299919"/>
            <a:ext cx="346125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25E4F"/>
                </a:solidFill>
              </a:rPr>
              <a:t>OBSERVACIÓN</a:t>
            </a:r>
            <a:r>
              <a:rPr lang="en-GB" dirty="0">
                <a:solidFill>
                  <a:srgbClr val="F25E4F"/>
                </a:solidFill>
              </a:rPr>
              <a:t>:</a:t>
            </a:r>
            <a:r>
              <a:rPr lang="en-GB" dirty="0"/>
              <a:t> </a:t>
            </a:r>
            <a:r>
              <a:rPr lang="en-US" dirty="0" err="1"/>
              <a:t>Compruebe</a:t>
            </a:r>
            <a:r>
              <a:rPr lang="en-US" dirty="0"/>
              <a:t> </a:t>
            </a:r>
            <a:r>
              <a:rPr lang="en-US" dirty="0" err="1"/>
              <a:t>siempre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hay </a:t>
            </a:r>
            <a:r>
              <a:rPr lang="en-US" dirty="0" err="1"/>
              <a:t>filas</a:t>
            </a:r>
            <a:r>
              <a:rPr lang="en-US" dirty="0"/>
              <a:t> o </a:t>
            </a:r>
            <a:r>
              <a:rPr lang="en-US" dirty="0" err="1"/>
              <a:t>columnas</a:t>
            </a:r>
            <a:r>
              <a:rPr lang="en-US" dirty="0"/>
              <a:t> con una gran </a:t>
            </a:r>
            <a:r>
              <a:rPr lang="en-US" dirty="0" err="1"/>
              <a:t>cantidad</a:t>
            </a:r>
            <a:r>
              <a:rPr lang="en-US" dirty="0"/>
              <a:t> de ceros </a:t>
            </a:r>
            <a:r>
              <a:rPr lang="en-US" dirty="0" err="1"/>
              <a:t>ya</a:t>
            </a:r>
            <a:r>
              <a:rPr lang="en-US" dirty="0"/>
              <a:t> que </a:t>
            </a:r>
            <a:r>
              <a:rPr lang="en-US" dirty="0" err="1"/>
              <a:t>suele</a:t>
            </a:r>
            <a:r>
              <a:rPr lang="en-US" dirty="0"/>
              <a:t> ser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fácil</a:t>
            </a:r>
            <a:r>
              <a:rPr lang="en-US" dirty="0"/>
              <a:t> </a:t>
            </a:r>
            <a:r>
              <a:rPr lang="en-US" dirty="0" err="1"/>
              <a:t>expandir</a:t>
            </a:r>
            <a:r>
              <a:rPr lang="en-US" dirty="0"/>
              <a:t> el cofactor por </a:t>
            </a:r>
            <a:r>
              <a:rPr lang="en-US" dirty="0" err="1"/>
              <a:t>esas</a:t>
            </a:r>
            <a:r>
              <a:rPr lang="en-US" dirty="0"/>
              <a:t> </a:t>
            </a:r>
            <a:r>
              <a:rPr lang="en-US" dirty="0" err="1"/>
              <a:t>líneas</a:t>
            </a:r>
            <a:r>
              <a:rPr lang="en-US" dirty="0"/>
              <a:t>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/>
              <p:cNvSpPr txBox="1"/>
              <p:nvPr/>
            </p:nvSpPr>
            <p:spPr>
              <a:xfrm>
                <a:off x="2337708" y="6427599"/>
                <a:ext cx="68854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𝑑𝑒𝑡</m:t>
                      </m:r>
                      <m:d>
                        <m:dPr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pt-PT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pt-PT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10+4+0</m:t>
                              </m:r>
                            </m:e>
                          </m:d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−3−72+0</m:t>
                              </m:r>
                            </m:e>
                          </m:d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PT" sz="20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89</m:t>
                      </m:r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=178</m:t>
                      </m:r>
                    </m:oMath>
                  </m:oMathPara>
                </a14:m>
                <a:endParaRPr lang="pt-PT" sz="20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CaixaDeTexto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708" y="6427599"/>
                <a:ext cx="6885475" cy="307777"/>
              </a:xfrm>
              <a:prstGeom prst="rect">
                <a:avLst/>
              </a:prstGeom>
              <a:blipFill>
                <a:blip r:embed="rId14"/>
                <a:stretch>
                  <a:fillRect l="-442" r="-354" b="-58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2321940" y="6085757"/>
            <a:ext cx="3427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C2B8E"/>
                </a:solidFill>
              </a:rPr>
              <a:t>y </a:t>
            </a:r>
            <a:r>
              <a:rPr lang="en-GB" dirty="0" err="1">
                <a:solidFill>
                  <a:srgbClr val="0C2B8E"/>
                </a:solidFill>
              </a:rPr>
              <a:t>aplicando</a:t>
            </a:r>
            <a:r>
              <a:rPr lang="en-GB" dirty="0">
                <a:solidFill>
                  <a:srgbClr val="0C2B8E"/>
                </a:solidFill>
              </a:rPr>
              <a:t> la </a:t>
            </a:r>
            <a:r>
              <a:rPr lang="en-GB" dirty="0" err="1">
                <a:solidFill>
                  <a:srgbClr val="0C2B8E"/>
                </a:solidFill>
              </a:rPr>
              <a:t>regla</a:t>
            </a:r>
            <a:r>
              <a:rPr lang="en-GB" dirty="0">
                <a:solidFill>
                  <a:srgbClr val="0C2B8E"/>
                </a:solidFill>
              </a:rPr>
              <a:t> de </a:t>
            </a:r>
            <a:r>
              <a:rPr lang="en-GB" dirty="0" err="1">
                <a:solidFill>
                  <a:srgbClr val="0C2B8E"/>
                </a:solidFill>
              </a:rPr>
              <a:t>Sarrus</a:t>
            </a:r>
            <a:r>
              <a:rPr lang="en-GB" dirty="0">
                <a:solidFill>
                  <a:srgbClr val="0C2B8E"/>
                </a:solidFill>
              </a:rPr>
              <a:t>,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 animBg="1"/>
      <p:bldP spid="43" grpId="0"/>
      <p:bldP spid="36" grpId="0"/>
      <p:bldP spid="40" grpId="0"/>
      <p:bldP spid="41" grpId="0"/>
      <p:bldP spid="42" grpId="0"/>
      <p:bldP spid="4" grpId="0" animBg="1"/>
      <p:bldP spid="44" grpId="0" animBg="1"/>
      <p:bldP spid="47" grpId="0"/>
      <p:bldP spid="48" grpId="0"/>
      <p:bldP spid="49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6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7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Expansión del cofactor respecto una fila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8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Expansión del cofactor respecto una columna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9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Estrategia para la expansión del cofactor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17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744" y="828892"/>
            <a:ext cx="5402428" cy="51173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685" y="1269124"/>
            <a:ext cx="2331720" cy="4572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B2B79E2F-9328-4F06-993F-18497229456E}"/>
              </a:ext>
            </a:extLst>
          </p:cNvPr>
          <p:cNvSpPr txBox="1"/>
          <p:nvPr/>
        </p:nvSpPr>
        <p:spPr>
          <a:xfrm>
            <a:off x="9039685" y="2405440"/>
            <a:ext cx="241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¡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Puede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que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necesite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lápiz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y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papel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para responder a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estas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preguntas</a:t>
            </a:r>
            <a:r>
              <a:rPr lang="en-GB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finales!</a:t>
            </a:r>
          </a:p>
          <a:p>
            <a:pPr algn="ctr"/>
            <a:endParaRPr lang="en-GB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Expansión del cofactor respecto una fila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Expansión del cofactor respecto una columna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Estrategia para la expansión del cofactor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17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28CE3379-2088-465A-9C0B-78899B399B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SPRING_QUIZ_SHAPE1">
            <a:extLst>
              <a:ext uri="{FF2B5EF4-FFF2-40B4-BE49-F238E27FC236}">
                <a16:creationId xmlns:a16="http://schemas.microsoft.com/office/drawing/2014/main" id="{A2E97389-8B1D-4915-B2C9-6C2FA7BAF505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>
            <a:extLst>
              <a:ext uri="{FF2B5EF4-FFF2-40B4-BE49-F238E27FC236}">
                <a16:creationId xmlns:a16="http://schemas.microsoft.com/office/drawing/2014/main" id="{9896C124-B8B7-498C-856E-4B7888978EC9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0" name="ISPRING_QUIZ_SHAPE3">
            <a:extLst>
              <a:ext uri="{FF2B5EF4-FFF2-40B4-BE49-F238E27FC236}">
                <a16:creationId xmlns:a16="http://schemas.microsoft.com/office/drawing/2014/main" id="{5F648915-89E5-461A-B877-17AF221979D8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2" name="ISPRING_QUIZ_SHAPE4">
            <a:extLst>
              <a:ext uri="{FF2B5EF4-FFF2-40B4-BE49-F238E27FC236}">
                <a16:creationId xmlns:a16="http://schemas.microsoft.com/office/drawing/2014/main" id="{779EBDBD-A3EF-478F-A782-623E385A2430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7034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6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¡Inténtelo!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7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</a:t>
            </a:r>
            <a:r>
              <a:rPr lang="es-ES" b="1" dirty="0">
                <a:solidFill>
                  <a:schemeClr val="tx1"/>
                </a:solidFill>
              </a:rPr>
              <a:t>Expansión del cofactor respecto una fila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8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s-ES" b="1" dirty="0">
                <a:solidFill>
                  <a:schemeClr val="tx1"/>
                </a:solidFill>
              </a:rPr>
              <a:t>Expansión del cofactor respecto una columna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9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</a:t>
            </a:r>
            <a:r>
              <a:rPr lang="es-ES" b="1" dirty="0">
                <a:solidFill>
                  <a:schemeClr val="tx1"/>
                </a:solidFill>
              </a:rPr>
              <a:t>Estrategia para la expansión del cofactor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 de la 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17</a:t>
            </a: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6">
            <a:extLst>
              <a:ext uri="{FF2B5EF4-FFF2-40B4-BE49-F238E27FC236}">
                <a16:creationId xmlns:a16="http://schemas.microsoft.com/office/drawing/2014/main" id="{F82A337D-2905-4DD5-8BAF-F09C88379E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21" name="Imagem 18">
            <a:extLst>
              <a:ext uri="{FF2B5EF4-FFF2-40B4-BE49-F238E27FC236}">
                <a16:creationId xmlns:a16="http://schemas.microsoft.com/office/drawing/2014/main" id="{44580754-70A8-465E-B6CB-4564AC1A29C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5" name="CaixaDeTexto 19">
            <a:extLst>
              <a:ext uri="{FF2B5EF4-FFF2-40B4-BE49-F238E27FC236}">
                <a16:creationId xmlns:a16="http://schemas.microsoft.com/office/drawing/2014/main" id="{094C9582-8C35-4479-96E7-FFD4652D17AE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36" name="Imagem 20">
            <a:extLst>
              <a:ext uri="{FF2B5EF4-FFF2-40B4-BE49-F238E27FC236}">
                <a16:creationId xmlns:a16="http://schemas.microsoft.com/office/drawing/2014/main" id="{A00556F3-F81E-4A46-9270-51CFC4300B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37" name="CaixaDeTexto 21">
            <a:extLst>
              <a:ext uri="{FF2B5EF4-FFF2-40B4-BE49-F238E27FC236}">
                <a16:creationId xmlns:a16="http://schemas.microsoft.com/office/drawing/2014/main" id="{0E87EDD6-3670-47FB-A20F-E4F2A4AD0B28}"/>
              </a:ext>
            </a:extLst>
          </p:cNvPr>
          <p:cNvSpPr txBox="1"/>
          <p:nvPr/>
        </p:nvSpPr>
        <p:spPr>
          <a:xfrm>
            <a:off x="3429013" y="421769"/>
            <a:ext cx="77434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¡</a:t>
            </a:r>
            <a:r>
              <a:rPr lang="en-GB" sz="3600" dirty="0" err="1"/>
              <a:t>Esperamos</a:t>
            </a:r>
            <a:r>
              <a:rPr lang="en-GB" sz="3600" dirty="0"/>
              <a:t> que le </a:t>
            </a:r>
            <a:r>
              <a:rPr lang="en-GB" sz="3600" dirty="0" err="1"/>
              <a:t>haya</a:t>
            </a:r>
            <a:r>
              <a:rPr lang="en-GB" sz="3600" dirty="0"/>
              <a:t> </a:t>
            </a:r>
            <a:r>
              <a:rPr lang="en-GB" sz="3600" dirty="0" err="1"/>
              <a:t>sido</a:t>
            </a:r>
            <a:r>
              <a:rPr lang="en-GB" sz="3600" dirty="0"/>
              <a:t> de </a:t>
            </a:r>
            <a:r>
              <a:rPr lang="en-GB" sz="3600" dirty="0" err="1"/>
              <a:t>utilidad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pic>
        <p:nvPicPr>
          <p:cNvPr id="38" name="Imagem 1">
            <a:extLst>
              <a:ext uri="{FF2B5EF4-FFF2-40B4-BE49-F238E27FC236}">
                <a16:creationId xmlns:a16="http://schemas.microsoft.com/office/drawing/2014/main" id="{59B898C4-EF81-4FCF-97AF-EDBAA05722C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67" y="1638000"/>
            <a:ext cx="1197292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/>
      <p:bldP spid="3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LcMx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MtwzE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DLcMx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y3DMTlNeBo9zAwAAoQwAACEAAAB1bml2ZXJzYWwvZmxhc2hfc2tpbl9zZXR0aW5ncy54bWyVV11PIjEUffdXEPZdVnQXTUYSBEzMsmpW1/cOc4HGTjtpO7j8+72dtjMtzAhKTOi957T34/RWE/VOeW8LUlHBb/vD/vis10uWpZTA9SvkBSMaeilR8JDd9u//Lhb9gYUIJuQLaE35WhmLt/UoAtNSa8HPl4Jr3OecC5kT1h9/u69+kkGFPMYSGNapnBVZQnPMj+H13ewkijvj6m40m950EZYiLwjfLcRanKdk+b6WouSZCe3SfLpom10BklH+fjQiRpV+0JBHMc0v5sP58DRKIUEpMCHdzCbDyc+jLEZSYHX2o6vrq8mJnOaozxuzR9tSRXVFGw1Hl6OrLlpB1hAXeTqfXcwuu/Ecd4+78mlclqDhnz6aOYp/B/JLm4uiLL6ikUKKtSnoHmdkPkc5TJAMrx8SZjfmc5RgEjIHHRWkYjTDNgiZWSl+N58ucFct3ddwSCTmbkvBnk0T9qaHUUjKYKxlCcnAr6xPbcTHU6nxMnl/aGkwz5jgMykVjFeEKQdrjA3wD3xQngV7OUODeBOszGFq4w2Asb3BT6d31VwJT65tQYQSts7Y7BkYG+QjlvUAGRgb5Ivp1hNnuwP4vsdyvB7uiGtmUH0XfVR+dAMnuPQF8yvvNUctzDVXwdnO4DG5yGBc6eqV5mD6lgwqm41pcBBUwsmWronGh+m3waW7Fw2FSgZ7dqe0dl0lmmoGbXJbilIqjAXdb3HuLR5LsQ+HmugFrLRHx8amKea1CLVQrc+O1tofUtfNrnsaH5Pbfk7kO8hXIZjq9xwPLyDW3D7LhwwzrvExBfnAV+JEDhcawv2rOLvAwl7CU+FEa7Lc5BhSVwZ1SW1n2xuYuGPbOsvLPAU5R0FQ8IKMbRa3oesNw1/9RuEDspjQ4bRMvcHtOKG13gODUwAQudz422AX1pOXTFMGW/BDJTBUCXdllii8O235GnXFmgwsJwnSzaBGKNH4jBwthDeMS8TTLHScoHlNUlVlFk0UP96DWKKJ7+ekUWs4Iqu1k1K0M/rbSojNiupJSi1eNJHabdqsXfJkCxNO82oEocMc52NscVkSE6JwhamcnnFgb2Iw71a9WX1Ei6eLYgbteNhGqTz7U/YVL+h4JQHCEVsZz4I34BfsUkFk9lhDokehxW3ZmCO+m9XEVqaYT/i3ZzIIrLZBdSvwO/5rMv4PUEsDBBQAAgAIAMtwzE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MtwzE6Q9/7LtwEAAH0GAAAfAAAAdW5pdmVyc2FsL2h0bWxfc2tpbl9zZXR0aW5ncy5qc42UwU/CMBTG7/wVZF4N0YFOvAHDhISDidyMh248xkLX17QFRcP/7joEu+5NWS/rl1++1/e2fl+dbvkEadB97H5V79X+ub6vNLCaUVu4ruu8RS+sHmieL2GRF8BzAYGH7CyyYlzDWT/8IpRzICrXZP9iQGrHL0AClmd/R1QEqAltR2jvhPZBFfk8gR2nqWNDzpiTrTEoeikKA8L0BKqCVUxw9VQ9boMejDtQ/6ArlkLN9C58GMet5K/jYBzFk6HLpVhIJvZzzLCXsHSTKdyK5U/9vl0uvd5LUOUH37SV5bk2MwOFX3h6Ow2nYTspFWgNP3WH8Sgc3ZMwZwlwt6Fo8DAY/YHWjJsD9ehdrnNzoqMw6kcDl5Ysg8aUJtP4Nu7XMVF6NabZKH7kDHyYtmYkZ3tQl1ih3MoLPqBUmNmJNNHILhLlyJa5yI5cPLSL5OxhrW3bv1ElRi9BtTz/FTd2uUxjGLVrht41WxO3tmjLlguSwZCXW3tV51QucEqk6iIFknnmhejpOMbPGrt/LRtnagNqgcjL+LSfBXQZJ6BmYoVWYMawdF2UWtnQmxsV5NnTi7v0z9k5fANQSwMEFAACAAgAy3DMTpQTsyJpAAAAbgAAABwAAAB1bml2ZXJzYWwvbG9jYWxfc2V0dGluZ3MueG1sDcwxDoMwDEDRnVNY3int1oHAxlaW0gNYxEWRHBuRgOD2ZPvD02/7MwocvKVg6vD1eCKwzuaDLg5/01C/EVIm9SSm7FANoe+qVmwm+XLOBSZYhS7eJo4lMo8Uixx2EajhU17/wB6brroBUEsDBBQAAgAIAMxwzE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DMcMx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DLcMxOkEkmJSgFAAD2EwAAHQAAAAAAAAABAAAAAADMEwAAdW5pdmVyc2FsL2NvbW1vbl9tZXNzYWdlcy5sbmdQSwECAAAUAAIACADLcMxOZrKi1aUAAACDAQAALgAAAAAAAAABAAAAAAAvGQAAdW5pdmVyc2FsL3BsYXliYWNrX2FuZF9uYXZpZ2F0aW9uX3NldHRpbmdzLnhtbFBLAQIAABQAAgAIAMtwzE7QvS+0TgQAAIcVAAAnAAAAAAAAAAEAAAAAACAaAAB1bml2ZXJzYWwvZmxhc2hfcHVibGlzaGluZ19zZXR0aW5ncy54bWxQSwECAAAUAAIACADLcMxOU14Gj3MDAAChDAAAIQAAAAAAAAABAAAAAACzHgAAdW5pdmVyc2FsL2ZsYXNoX3NraW5fc2V0dGluZ3MueG1sUEsBAgAAFAACAAgAy3DMTuZFxhFIBAAAERUAACYAAAAAAAAAAQAAAAAAZSIAAHVuaXZlcnNhbC9odG1sX3B1Ymxpc2hpbmdfc2V0dGluZ3MueG1sUEsBAgAAFAACAAgAy3DMTpD3/su3AQAAfQYAAB8AAAAAAAAAAQAAAAAA8SYAAHVuaXZlcnNhbC9odG1sX3NraW5fc2V0dGluZ3MuanNQSwECAAAUAAIACADLcMxOlBOzImkAAABuAAAAHAAAAAAAAAABAAAAAADlKAAAdW5pdmVyc2FsL2xvY2FsX3NldHRpbmdzLnhtbFBLAQIAABQAAgAIAMxwzE6D5MijhQoAAMAZAAAXAAAAAAAAAAAAAAAAAIgpAAB1bml2ZXJzYWwvdW5pdmVyc2FsLnBuZ1BLAQIAABQAAgAIAMxwzE7lZcaxSwAAAGoAAAAbAAAAAAAAAAEAAAAAAEI0AAB1bml2ZXJzYWwvdW5pdmVyc2FsLnBuZy54bWxQSwUGAAAAABIAEgBWBQAAxjQAAAAA"/>
  <p:tag name="ISPRING_ULTRA_SCORM_COURCE_TITLE" val="Lección_17_N1_ES"/>
  <p:tag name="ISPRING_PRESENTATION_TITLE" val="Lección_17_N1_ES"/>
  <p:tag name="ISPRING_UUID" val="{AB2BEB1D-12A7-4827-AC92-6868609F109C}"/>
  <p:tag name="ISPRING_SCREEN_RECS_UPDATED" val="C:\Users\usuari\Documents\Jhil·li\LECCIONES\LECCIÓN 17\Lección_17_N1_ES\"/>
  <p:tag name="ISPRING_OUTPUT_FOLDER" val="[[&quot;\uFFFDd\u0013*{0FCB5101-AEB5-4723-8DCE-7D5C9063266D}&quot;,&quot;C:\\Users\\Carles Serrat\\Desktop\\EngiMath-UPC\\Execution\\LECCIONES_DEF\\LECCIÓN 17&quot;],[&quot;다\uFFFD{50CDBE22-C278-4471-A834-0F47937607E8}&quot;,&quot;C:\\Users\\Usuario\\OneDrive\\Escritorio\\Engi-Math-Chara\\Castella\\Lección 17&quot;],[&quot;*\uFFFD\uFFFD\uFFFD{BB4CDCA5-F38E-475C-8C53-186BBAA01A72}&quot;,&quot;C:\\Users\\filom\\Documents\\ENGIMATH\\LESSONS\\MATRICES\\LESSON 17&quot;],[&quot;\uFFFD\u0006\uFFFD{89960893-7238-4BF1-AF2C-E0D0CDA1F331}&quot;,&quot;E:\\Ano Letivo 2019_2020\\Lesson 1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RESOURCE_FOLDER" val="C:\Users\Carles Serrat\Desktop\EngiMath-UPC\Execution\LECCIONES_DEF\LECCIÓN 17\Lección_17_N1_ES"/>
  <p:tag name="ISPRING_PRESENTATION_PATH" val="C:\Users\Carles Serrat\Desktop\EngiMath-UPC\Execution\LECCIONES_DEF\LECCIÓN 17\Lección_17_N1_ES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wyIDJApcsWzBAhvP5iPqpg&quot;,&quot;gi&quot;:&quot;kx-MzJHSVZMmQ8FuizRvVA&quot;,&quot;ti&quot;:&quot;characters&quot;,&quot;vs&quot;:{&quot;f&quot;:[1409,832,482],&quot;i&quot;:{&quot;d&quot;:&quot;wyIDJApcsWzBAhvP5iPqpg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3C4589-9F3E-4426-81FD-BA56B24FB939}:28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2A35CC-966C-4147-84C1-BE0863D9A044}:2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21D436A-5DED-40A3-A3B3-8B66BC660BF3}:2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261175-F6F3-461E-9190-64F4E8C1F736}:2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679DCE-693E-4CD9-981F-EEE2C98F27F2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Byqg1awK_PyPvJDyODGIA&quot;,&quot;gi&quot;:&quot;kx-MzJHSVZMmQ8FuizRvVA&quot;,&quot;ti&quot;:&quot;characters&quot;,&quot;vs&quot;:{&quot;f&quot;:[1409,832],&quot;i&quot;:{&quot;d&quot;:&quot;0Byqg1awK_PyPvJDyODGIA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679DCE-693E-4CD9-981F-EEE2C98F27F2}:280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RELATIVE_PATH" val="Lección_17_N1_ES\quiz\quiz1.quiz"/>
  <p:tag name="ISPRING_QUIZ_FULL_PATH" val="C:\Users\Carles Serrat\Desktop\EngiMath-UPC\Execution\LECCIONES_DEF\LECCIÓN 17\Lección_17_N1_ES\quiz\quiz1.quiz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08201C-49C7-4160-89AE-CB5676310A6F}:283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DB48E3-5453-4B0B-BED5-AE4D1878C991}"/>
</file>

<file path=customXml/itemProps2.xml><?xml version="1.0" encoding="utf-8"?>
<ds:datastoreItem xmlns:ds="http://schemas.openxmlformats.org/officeDocument/2006/customXml" ds:itemID="{31C10C92-7C2B-47E6-A2BA-986ED8305B55}"/>
</file>

<file path=customXml/itemProps3.xml><?xml version="1.0" encoding="utf-8"?>
<ds:datastoreItem xmlns:ds="http://schemas.openxmlformats.org/officeDocument/2006/customXml" ds:itemID="{D7129685-674F-492C-B446-6BC89BF3B769}"/>
</file>

<file path=docProps/app.xml><?xml version="1.0" encoding="utf-8"?>
<Properties xmlns="http://schemas.openxmlformats.org/officeDocument/2006/extended-properties" xmlns:vt="http://schemas.openxmlformats.org/officeDocument/2006/docPropsVTypes">
  <TotalTime>9376</TotalTime>
  <Words>840</Words>
  <Application>Microsoft Office PowerPoint</Application>
  <PresentationFormat>Pantalla panoràmica</PresentationFormat>
  <Paragraphs>95</Paragraphs>
  <Slides>7</Slides>
  <Notes>7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Lección_17_N1_ES</dc:title>
  <dc:creator>Filomena Soares</dc:creator>
  <cp:lastModifiedBy>Administrator</cp:lastModifiedBy>
  <cp:revision>329</cp:revision>
  <dcterms:created xsi:type="dcterms:W3CDTF">2019-03-25T06:42:45Z</dcterms:created>
  <dcterms:modified xsi:type="dcterms:W3CDTF">2021-08-22T17:56:51Z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