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6.xml" ContentType="application/vnd.openxmlformats-officedocument.presentationml.tags+xml"/>
  <Override PartName="/ppt/tags/tag11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ppt/tags/tag15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6" r:id="rId2"/>
    <p:sldId id="286" r:id="rId3"/>
    <p:sldId id="277" r:id="rId4"/>
    <p:sldId id="278" r:id="rId5"/>
    <p:sldId id="289" r:id="rId6"/>
    <p:sldId id="290" r:id="rId7"/>
    <p:sldId id="291" r:id="rId8"/>
    <p:sldId id="292" r:id="rId9"/>
    <p:sldId id="279" r:id="rId10"/>
    <p:sldId id="280" r:id="rId11"/>
    <p:sldId id="297" r:id="rId12"/>
    <p:sldId id="283" r:id="rId13"/>
  </p:sldIdLst>
  <p:sldSz cx="12192000" cy="6858000"/>
  <p:notesSz cx="6858000" cy="9144000"/>
  <p:custDataLst>
    <p:tags r:id="rId15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E4F"/>
    <a:srgbClr val="29A6FF"/>
    <a:srgbClr val="0C2B8E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756" y="90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20926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42581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72442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02493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84200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11852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6089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26489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73772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24942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98807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55401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notesSlide" Target="../notesSlides/notesSlide1.xml"/><Relationship Id="rId7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3.xml"/><Relationship Id="rId5" Type="http://schemas.openxmlformats.org/officeDocument/2006/relationships/slide" Target="slide10.xml"/><Relationship Id="rId10" Type="http://schemas.openxmlformats.org/officeDocument/2006/relationships/image" Target="../media/image3.png"/><Relationship Id="rId4" Type="http://schemas.openxmlformats.org/officeDocument/2006/relationships/image" Target="../media/image1.jpeg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32.png"/><Relationship Id="rId3" Type="http://schemas.openxmlformats.org/officeDocument/2006/relationships/tags" Target="../tags/tag13.xml"/><Relationship Id="rId7" Type="http://schemas.openxmlformats.org/officeDocument/2006/relationships/image" Target="../media/image1.jpeg"/><Relationship Id="rId12" Type="http://schemas.openxmlformats.org/officeDocument/2006/relationships/image" Target="../media/image2.png"/><Relationship Id="rId2" Type="http://schemas.openxmlformats.org/officeDocument/2006/relationships/tags" Target="../tags/tag12.xml"/><Relationship Id="rId16" Type="http://schemas.openxmlformats.org/officeDocument/2006/relationships/image" Target="../media/image39.png"/><Relationship Id="rId1" Type="http://schemas.openxmlformats.org/officeDocument/2006/relationships/tags" Target="../tags/tag11.xml"/><Relationship Id="rId6" Type="http://schemas.openxmlformats.org/officeDocument/2006/relationships/notesSlide" Target="../notesSlides/notesSlide10.xml"/><Relationship Id="rId11" Type="http://schemas.openxmlformats.org/officeDocument/2006/relationships/slide" Target="slide9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8.png"/><Relationship Id="rId10" Type="http://schemas.openxmlformats.org/officeDocument/2006/relationships/slide" Target="slide4.xml"/><Relationship Id="rId4" Type="http://schemas.openxmlformats.org/officeDocument/2006/relationships/tags" Target="../tags/tag14.xml"/><Relationship Id="rId9" Type="http://schemas.openxmlformats.org/officeDocument/2006/relationships/slide" Target="slide3.xml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notesSlide" Target="../notesSlides/notesSlide11.xml"/><Relationship Id="rId7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slide" Target="slide3.xml"/><Relationship Id="rId11" Type="http://schemas.openxmlformats.org/officeDocument/2006/relationships/image" Target="../media/image41.png"/><Relationship Id="rId5" Type="http://schemas.openxmlformats.org/officeDocument/2006/relationships/slide" Target="slide10.xml"/><Relationship Id="rId10" Type="http://schemas.openxmlformats.org/officeDocument/2006/relationships/image" Target="../media/image40.png"/><Relationship Id="rId4" Type="http://schemas.openxmlformats.org/officeDocument/2006/relationships/image" Target="../media/image1.jpe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43.png"/><Relationship Id="rId3" Type="http://schemas.openxmlformats.org/officeDocument/2006/relationships/slideLayout" Target="../slideLayouts/slideLayout2.xml"/><Relationship Id="rId7" Type="http://schemas.openxmlformats.org/officeDocument/2006/relationships/slide" Target="slide3.xml"/><Relationship Id="rId12" Type="http://schemas.openxmlformats.org/officeDocument/2006/relationships/image" Target="../media/image3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" Target="slide10.xml"/><Relationship Id="rId11" Type="http://schemas.openxmlformats.org/officeDocument/2006/relationships/image" Target="../media/image42.png"/><Relationship Id="rId5" Type="http://schemas.openxmlformats.org/officeDocument/2006/relationships/image" Target="../media/image1.jpeg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12.xml"/><Relationship Id="rId9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notesSlide" Target="../notesSlides/notesSlide2.xml"/><Relationship Id="rId7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slide" Target="slide10.xml"/><Relationship Id="rId5" Type="http://schemas.openxmlformats.org/officeDocument/2006/relationships/image" Target="../media/image1.jpeg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openxmlformats.org/officeDocument/2006/relationships/slide" Target="slide9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4.xml"/><Relationship Id="rId11" Type="http://schemas.openxmlformats.org/officeDocument/2006/relationships/image" Target="../media/image6.png"/><Relationship Id="rId5" Type="http://schemas.openxmlformats.org/officeDocument/2006/relationships/slide" Target="slide3.xml"/><Relationship Id="rId15" Type="http://schemas.openxmlformats.org/officeDocument/2006/relationships/image" Target="../media/image1.jpeg"/><Relationship Id="rId10" Type="http://schemas.openxmlformats.org/officeDocument/2006/relationships/image" Target="../media/image50.png"/><Relationship Id="rId4" Type="http://schemas.openxmlformats.org/officeDocument/2006/relationships/slide" Target="slide10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slide" Target="slide4.xml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3.xml"/><Relationship Id="rId11" Type="http://schemas.openxmlformats.org/officeDocument/2006/relationships/image" Target="../media/image5.png"/><Relationship Id="rId5" Type="http://schemas.openxmlformats.org/officeDocument/2006/relationships/slide" Target="slide10.xml"/><Relationship Id="rId15" Type="http://schemas.openxmlformats.org/officeDocument/2006/relationships/image" Target="../media/image1.jpe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.jpeg"/><Relationship Id="rId3" Type="http://schemas.openxmlformats.org/officeDocument/2006/relationships/notesSlide" Target="../notesSlides/notesSlide5.xml"/><Relationship Id="rId7" Type="http://schemas.openxmlformats.org/officeDocument/2006/relationships/slide" Target="slide4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slide" Target="slide3.xml"/><Relationship Id="rId11" Type="http://schemas.openxmlformats.org/officeDocument/2006/relationships/image" Target="../media/image12.png"/><Relationship Id="rId5" Type="http://schemas.openxmlformats.org/officeDocument/2006/relationships/slide" Target="slide10.xml"/><Relationship Id="rId15" Type="http://schemas.openxmlformats.org/officeDocument/2006/relationships/image" Target="../media/image170.png"/><Relationship Id="rId10" Type="http://schemas.openxmlformats.org/officeDocument/2006/relationships/image" Target="../media/image16.png"/><Relationship Id="rId4" Type="http://schemas.openxmlformats.org/officeDocument/2006/relationships/image" Target="../media/image100.png"/><Relationship Id="rId9" Type="http://schemas.openxmlformats.org/officeDocument/2006/relationships/image" Target="../media/image2.png"/><Relationship Id="rId14" Type="http://schemas.openxmlformats.org/officeDocument/2006/relationships/image" Target="../media/image1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6.xml"/><Relationship Id="rId7" Type="http://schemas.openxmlformats.org/officeDocument/2006/relationships/slide" Target="slide9.xml"/><Relationship Id="rId12" Type="http://schemas.openxmlformats.org/officeDocument/2006/relationships/image" Target="../media/image1.jpeg"/><Relationship Id="rId17" Type="http://schemas.openxmlformats.org/officeDocument/2006/relationships/image" Target="../media/image23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png"/><Relationship Id="rId1" Type="http://schemas.openxmlformats.org/officeDocument/2006/relationships/tags" Target="../tags/tag7.xml"/><Relationship Id="rId6" Type="http://schemas.openxmlformats.org/officeDocument/2006/relationships/slide" Target="slide4.xml"/><Relationship Id="rId11" Type="http://schemas.openxmlformats.org/officeDocument/2006/relationships/image" Target="../media/image20.png"/><Relationship Id="rId5" Type="http://schemas.openxmlformats.org/officeDocument/2006/relationships/slide" Target="slide3.xml"/><Relationship Id="rId15" Type="http://schemas.openxmlformats.org/officeDocument/2006/relationships/image" Target="../media/image210.png"/><Relationship Id="rId10" Type="http://schemas.openxmlformats.org/officeDocument/2006/relationships/image" Target="../media/image19.png"/><Relationship Id="rId4" Type="http://schemas.openxmlformats.org/officeDocument/2006/relationships/slide" Target="slide10.xml"/><Relationship Id="rId9" Type="http://schemas.openxmlformats.org/officeDocument/2006/relationships/image" Target="../media/image18.png"/><Relationship Id="rId14" Type="http://schemas.openxmlformats.org/officeDocument/2006/relationships/image" Target="../media/image20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7.xml"/><Relationship Id="rId7" Type="http://schemas.openxmlformats.org/officeDocument/2006/relationships/slide" Target="slide4.xml"/><Relationship Id="rId12" Type="http://schemas.openxmlformats.org/officeDocument/2006/relationships/image" Target="../media/image1.jpeg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svg"/><Relationship Id="rId1" Type="http://schemas.openxmlformats.org/officeDocument/2006/relationships/tags" Target="../tags/tag8.xml"/><Relationship Id="rId6" Type="http://schemas.openxmlformats.org/officeDocument/2006/relationships/slide" Target="slide3.xml"/><Relationship Id="rId11" Type="http://schemas.openxmlformats.org/officeDocument/2006/relationships/image" Target="../media/image12.png"/><Relationship Id="rId5" Type="http://schemas.openxmlformats.org/officeDocument/2006/relationships/slide" Target="slide10.xml"/><Relationship Id="rId15" Type="http://schemas.openxmlformats.org/officeDocument/2006/relationships/image" Target="../media/image26.png"/><Relationship Id="rId10" Type="http://schemas.openxmlformats.org/officeDocument/2006/relationships/image" Target="../media/image18.png"/><Relationship Id="rId4" Type="http://schemas.openxmlformats.org/officeDocument/2006/relationships/image" Target="../media/image24.png"/><Relationship Id="rId9" Type="http://schemas.openxmlformats.org/officeDocument/2006/relationships/image" Target="../media/image2.png"/><Relationship Id="rId14" Type="http://schemas.openxmlformats.org/officeDocument/2006/relationships/image" Target="../media/image2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11.png"/><Relationship Id="rId18" Type="http://schemas.openxmlformats.org/officeDocument/2006/relationships/image" Target="../media/image23.svg"/><Relationship Id="rId3" Type="http://schemas.openxmlformats.org/officeDocument/2006/relationships/notesSlide" Target="../notesSlides/notesSlide8.xml"/><Relationship Id="rId7" Type="http://schemas.openxmlformats.org/officeDocument/2006/relationships/slide" Target="slide9.xml"/><Relationship Id="rId12" Type="http://schemas.openxmlformats.org/officeDocument/2006/relationships/image" Target="../media/image1.jpeg"/><Relationship Id="rId1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0.png"/><Relationship Id="rId1" Type="http://schemas.openxmlformats.org/officeDocument/2006/relationships/tags" Target="../tags/tag9.xml"/><Relationship Id="rId6" Type="http://schemas.openxmlformats.org/officeDocument/2006/relationships/slide" Target="slide4.xml"/><Relationship Id="rId11" Type="http://schemas.openxmlformats.org/officeDocument/2006/relationships/image" Target="../media/image24.png"/><Relationship Id="rId5" Type="http://schemas.openxmlformats.org/officeDocument/2006/relationships/slide" Target="slide3.xml"/><Relationship Id="rId15" Type="http://schemas.openxmlformats.org/officeDocument/2006/relationships/image" Target="../media/image300.png"/><Relationship Id="rId10" Type="http://schemas.openxmlformats.org/officeDocument/2006/relationships/image" Target="../media/image30.png"/><Relationship Id="rId4" Type="http://schemas.openxmlformats.org/officeDocument/2006/relationships/slide" Target="slide10.xml"/><Relationship Id="rId9" Type="http://schemas.openxmlformats.org/officeDocument/2006/relationships/image" Target="../media/image29.png"/><Relationship Id="rId14" Type="http://schemas.openxmlformats.org/officeDocument/2006/relationships/image" Target="../media/image29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35.png"/><Relationship Id="rId3" Type="http://schemas.openxmlformats.org/officeDocument/2006/relationships/notesSlide" Target="../notesSlides/notesSlide9.xml"/><Relationship Id="rId7" Type="http://schemas.openxmlformats.org/officeDocument/2006/relationships/slide" Target="slide4.xml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slide" Target="slide3.xml"/><Relationship Id="rId11" Type="http://schemas.openxmlformats.org/officeDocument/2006/relationships/image" Target="../media/image33.png"/><Relationship Id="rId5" Type="http://schemas.openxmlformats.org/officeDocument/2006/relationships/slide" Target="slide10.xml"/><Relationship Id="rId10" Type="http://schemas.openxmlformats.org/officeDocument/2006/relationships/image" Target="../media/image320.png"/><Relationship Id="rId4" Type="http://schemas.openxmlformats.org/officeDocument/2006/relationships/image" Target="../media/image1.jpeg"/><Relationship Id="rId9" Type="http://schemas.openxmlformats.org/officeDocument/2006/relationships/image" Target="../media/image2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d’intercanvi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es-ES" b="1" dirty="0" err="1">
                <a:solidFill>
                  <a:schemeClr val="tx1"/>
                </a:solidFill>
              </a:rPr>
              <a:t>Propietat</a:t>
            </a:r>
            <a:r>
              <a:rPr lang="es-ES" b="1" dirty="0">
                <a:solidFill>
                  <a:schemeClr val="tx1"/>
                </a:solidFill>
              </a:rPr>
              <a:t> de </a:t>
            </a:r>
            <a:r>
              <a:rPr lang="es-ES" b="1" dirty="0" err="1">
                <a:solidFill>
                  <a:schemeClr val="tx1"/>
                </a:solidFill>
              </a:rPr>
              <a:t>reescalat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8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reflexió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18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Índex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  <a:p>
            <a:pPr algn="ctr"/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m 11">
            <a:extLst>
              <a:ext uri="{FF2B5EF4-FFF2-40B4-BE49-F238E27FC236}">
                <a16:creationId xmlns:a16="http://schemas.microsoft.com/office/drawing/2014/main" id="{0FDFED25-02F9-47DF-8D82-49362436C5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3523" y="1514997"/>
            <a:ext cx="4829979" cy="4532602"/>
          </a:xfrm>
          <a:prstGeom prst="rect">
            <a:avLst/>
          </a:prstGeom>
        </p:spPr>
      </p:pic>
      <p:sp>
        <p:nvSpPr>
          <p:cNvPr id="20" name="CaixaDeTexto 12">
            <a:extLst>
              <a:ext uri="{FF2B5EF4-FFF2-40B4-BE49-F238E27FC236}">
                <a16:creationId xmlns:a16="http://schemas.microsoft.com/office/drawing/2014/main" id="{01BA801C-CCBE-4250-92BF-30EFF389DD7B}"/>
              </a:ext>
            </a:extLst>
          </p:cNvPr>
          <p:cNvSpPr txBox="1"/>
          <p:nvPr/>
        </p:nvSpPr>
        <p:spPr>
          <a:xfrm>
            <a:off x="2240550" y="176026"/>
            <a:ext cx="979714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F25E4F"/>
                </a:solidFill>
              </a:rPr>
              <a:t>Recordeu</a:t>
            </a:r>
            <a:r>
              <a:rPr lang="en-GB" sz="2000" b="1" dirty="0">
                <a:solidFill>
                  <a:srgbClr val="F25E4F"/>
                </a:solidFill>
              </a:rPr>
              <a:t>!</a:t>
            </a:r>
            <a:r>
              <a:rPr lang="en-GB" dirty="0"/>
              <a:t> </a:t>
            </a:r>
          </a:p>
          <a:p>
            <a:r>
              <a:rPr lang="en-GB" dirty="0" err="1">
                <a:solidFill>
                  <a:srgbClr val="0C2B8E"/>
                </a:solidFill>
              </a:rPr>
              <a:t>Podeu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ca-ES" b="1" dirty="0">
                <a:solidFill>
                  <a:srgbClr val="0C2B8E"/>
                </a:solidFill>
              </a:rPr>
              <a:t>recórrer totes les seccions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i="1" dirty="0">
                <a:solidFill>
                  <a:srgbClr val="0C2B8E"/>
                </a:solidFill>
              </a:rPr>
              <a:t>intro</a:t>
            </a:r>
            <a:r>
              <a:rPr lang="en-GB" dirty="0">
                <a:solidFill>
                  <a:srgbClr val="0C2B8E"/>
                </a:solidFill>
              </a:rPr>
              <a:t> o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amb</a:t>
            </a:r>
            <a:r>
              <a:rPr lang="en-GB" dirty="0">
                <a:solidFill>
                  <a:srgbClr val="0C2B8E"/>
                </a:solidFill>
              </a:rPr>
              <a:t> el </a:t>
            </a:r>
            <a:r>
              <a:rPr lang="en-GB" i="1" dirty="0">
                <a:solidFill>
                  <a:srgbClr val="0C2B8E"/>
                </a:solidFill>
              </a:rPr>
              <a:t>mouse</a:t>
            </a:r>
            <a:r>
              <a:rPr lang="en-GB" dirty="0">
                <a:solidFill>
                  <a:srgbClr val="0C2B8E"/>
                </a:solidFill>
              </a:rPr>
              <a:t>) o </a:t>
            </a:r>
            <a:r>
              <a:rPr lang="en-GB" b="1" dirty="0" err="1">
                <a:solidFill>
                  <a:srgbClr val="0C2B8E"/>
                </a:solidFill>
              </a:rPr>
              <a:t>escolliu</a:t>
            </a:r>
            <a:r>
              <a:rPr lang="en-GB" b="1" dirty="0">
                <a:solidFill>
                  <a:srgbClr val="0C2B8E"/>
                </a:solidFill>
              </a:rPr>
              <a:t> la </a:t>
            </a:r>
            <a:r>
              <a:rPr lang="en-GB" b="1" dirty="0" err="1">
                <a:solidFill>
                  <a:srgbClr val="0C2B8E"/>
                </a:solidFill>
              </a:rPr>
              <a:t>secció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 que us </a:t>
            </a:r>
            <a:r>
              <a:rPr lang="en-GB" dirty="0" err="1">
                <a:solidFill>
                  <a:srgbClr val="0C2B8E"/>
                </a:solidFill>
              </a:rPr>
              <a:t>interessi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fent</a:t>
            </a:r>
            <a:r>
              <a:rPr lang="en-GB" dirty="0">
                <a:solidFill>
                  <a:srgbClr val="0C2B8E"/>
                </a:solidFill>
              </a:rPr>
              <a:t>-hi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. </a:t>
            </a:r>
            <a:r>
              <a:rPr lang="en-GB" dirty="0" err="1">
                <a:solidFill>
                  <a:srgbClr val="0C2B8E"/>
                </a:solidFill>
              </a:rPr>
              <a:t>Escolliu</a:t>
            </a:r>
            <a:r>
              <a:rPr lang="en-GB" dirty="0">
                <a:solidFill>
                  <a:srgbClr val="0C2B8E"/>
                </a:solidFill>
              </a:rPr>
              <a:t> “</a:t>
            </a:r>
            <a:r>
              <a:rPr lang="en-GB" b="1" dirty="0" err="1">
                <a:solidFill>
                  <a:srgbClr val="0C2B8E"/>
                </a:solidFill>
              </a:rPr>
              <a:t>Posa’t</a:t>
            </a:r>
            <a:r>
              <a:rPr lang="en-GB" b="1" dirty="0">
                <a:solidFill>
                  <a:srgbClr val="0C2B8E"/>
                </a:solidFill>
              </a:rPr>
              <a:t> a </a:t>
            </a:r>
            <a:r>
              <a:rPr lang="en-GB" b="1" dirty="0" err="1">
                <a:solidFill>
                  <a:srgbClr val="0C2B8E"/>
                </a:solidFill>
              </a:rPr>
              <a:t>prova</a:t>
            </a:r>
            <a:r>
              <a:rPr lang="en-GB" b="1" dirty="0">
                <a:solidFill>
                  <a:srgbClr val="0C2B8E"/>
                </a:solidFill>
              </a:rPr>
              <a:t>!</a:t>
            </a:r>
            <a:r>
              <a:rPr lang="en-GB" dirty="0">
                <a:solidFill>
                  <a:srgbClr val="0C2B8E"/>
                </a:solidFill>
              </a:rPr>
              <a:t>” </a:t>
            </a:r>
            <a:r>
              <a:rPr lang="en-GB" dirty="0" err="1">
                <a:solidFill>
                  <a:srgbClr val="0C2B8E"/>
                </a:solidFill>
              </a:rPr>
              <a:t>només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després</a:t>
            </a:r>
            <a:r>
              <a:rPr lang="en-GB" u="sng" dirty="0">
                <a:solidFill>
                  <a:srgbClr val="0C2B8E"/>
                </a:solidFill>
              </a:rPr>
              <a:t> de </a:t>
            </a:r>
            <a:r>
              <a:rPr lang="en-GB" u="sng" dirty="0" err="1">
                <a:solidFill>
                  <a:srgbClr val="0C2B8E"/>
                </a:solidFill>
              </a:rPr>
              <a:t>passar</a:t>
            </a:r>
            <a:r>
              <a:rPr lang="en-GB" u="sng" dirty="0">
                <a:solidFill>
                  <a:srgbClr val="0C2B8E"/>
                </a:solidFill>
              </a:rPr>
              <a:t> per tots </a:t>
            </a:r>
            <a:r>
              <a:rPr lang="en-GB" u="sng" dirty="0" err="1">
                <a:solidFill>
                  <a:srgbClr val="0C2B8E"/>
                </a:solidFill>
              </a:rPr>
              <a:t>els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continguts</a:t>
            </a:r>
            <a:r>
              <a:rPr lang="en-GB" u="sng" dirty="0">
                <a:solidFill>
                  <a:srgbClr val="0C2B8E"/>
                </a:solidFill>
              </a:rPr>
              <a:t> de la </a:t>
            </a:r>
            <a:r>
              <a:rPr lang="en-GB" u="sng" dirty="0" err="1">
                <a:solidFill>
                  <a:srgbClr val="0C2B8E"/>
                </a:solidFill>
              </a:rPr>
              <a:t>lliçó</a:t>
            </a:r>
            <a:r>
              <a:rPr lang="en-GB" dirty="0">
                <a:solidFill>
                  <a:srgbClr val="0C2B8E"/>
                </a:solidFill>
              </a:rPr>
              <a:t>!</a:t>
            </a:r>
          </a:p>
          <a:p>
            <a:endParaRPr lang="en-GB" dirty="0">
              <a:solidFill>
                <a:srgbClr val="0C2B8E"/>
              </a:solidFill>
            </a:endParaRPr>
          </a:p>
        </p:txBody>
      </p:sp>
      <p:sp>
        <p:nvSpPr>
          <p:cNvPr id="21" name="CaixaDeTexto 17">
            <a:extLst>
              <a:ext uri="{FF2B5EF4-FFF2-40B4-BE49-F238E27FC236}">
                <a16:creationId xmlns:a16="http://schemas.microsoft.com/office/drawing/2014/main" id="{90DE8AD7-9CDC-4B37-97E1-C71ACFFCB7D6}"/>
              </a:ext>
            </a:extLst>
          </p:cNvPr>
          <p:cNvSpPr txBox="1"/>
          <p:nvPr/>
        </p:nvSpPr>
        <p:spPr>
          <a:xfrm>
            <a:off x="5913142" y="61333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883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8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9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d’intercanvi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10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es-ES" b="1" dirty="0" err="1">
                <a:solidFill>
                  <a:schemeClr val="tx1"/>
                </a:solidFill>
              </a:rPr>
              <a:t>Propietat</a:t>
            </a:r>
            <a:r>
              <a:rPr lang="es-ES" b="1" dirty="0">
                <a:solidFill>
                  <a:schemeClr val="tx1"/>
                </a:solidFill>
              </a:rPr>
              <a:t> de </a:t>
            </a:r>
            <a:r>
              <a:rPr lang="es-ES" b="1" dirty="0" err="1">
                <a:solidFill>
                  <a:schemeClr val="tx1"/>
                </a:solidFill>
              </a:rPr>
              <a:t>reescalat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11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reflexió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 18</a:t>
            </a:r>
          </a:p>
        </p:txBody>
      </p:sp>
      <p:pic>
        <p:nvPicPr>
          <p:cNvPr id="13" name="Imagem 12" descr="Uma imagem com edifício&#10;&#10;Descrição gerada automaticamente">
            <a:extLst>
              <a:ext uri="{FF2B5EF4-FFF2-40B4-BE49-F238E27FC236}">
                <a16:creationId xmlns:a16="http://schemas.microsoft.com/office/drawing/2014/main" id="{0896E2E5-838A-4922-8D24-89DE53002C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744" y="828892"/>
            <a:ext cx="5402428" cy="511734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901" y="2255200"/>
            <a:ext cx="1248727" cy="4572000"/>
          </a:xfrm>
          <a:prstGeom prst="rect">
            <a:avLst/>
          </a:prstGeom>
        </p:spPr>
      </p:pic>
      <p:sp>
        <p:nvSpPr>
          <p:cNvPr id="3" name="Nota de aviso em forma de nuvem 2"/>
          <p:cNvSpPr/>
          <p:nvPr/>
        </p:nvSpPr>
        <p:spPr>
          <a:xfrm>
            <a:off x="7982172" y="0"/>
            <a:ext cx="3425806" cy="1933903"/>
          </a:xfrm>
          <a:prstGeom prst="cloudCallout">
            <a:avLst>
              <a:gd name="adj1" fmla="val 24222"/>
              <a:gd name="adj2" fmla="val 795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95218DE-2B20-4E15-92BE-25857C7D7E6A}"/>
              </a:ext>
            </a:extLst>
          </p:cNvPr>
          <p:cNvSpPr txBox="1"/>
          <p:nvPr/>
        </p:nvSpPr>
        <p:spPr>
          <a:xfrm rot="21314276">
            <a:off x="8852974" y="458946"/>
            <a:ext cx="2255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Abans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de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començar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agafeu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llapis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i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paper</a:t>
            </a:r>
            <a:r>
              <a:rPr lang="pt-PT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!</a:t>
            </a:r>
            <a:endParaRPr lang="en-GB" sz="28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17" name="Picture 4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6814">
            <a:off x="8376495" y="763883"/>
            <a:ext cx="432000" cy="651944"/>
          </a:xfrm>
          <a:prstGeom prst="rect">
            <a:avLst/>
          </a:prstGeom>
        </p:spPr>
      </p:pic>
      <p:pic>
        <p:nvPicPr>
          <p:cNvPr id="20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4341">
            <a:off x="10572391" y="483773"/>
            <a:ext cx="540000" cy="5203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d’intercanvi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es-ES" b="1" dirty="0" err="1">
                <a:solidFill>
                  <a:schemeClr val="tx1"/>
                </a:solidFill>
              </a:rPr>
              <a:t>Propietat</a:t>
            </a:r>
            <a:r>
              <a:rPr lang="es-ES" b="1" dirty="0">
                <a:solidFill>
                  <a:schemeClr val="tx1"/>
                </a:solidFill>
              </a:rPr>
              <a:t> de </a:t>
            </a:r>
            <a:r>
              <a:rPr lang="es-ES" b="1" dirty="0" err="1">
                <a:solidFill>
                  <a:schemeClr val="tx1"/>
                </a:solidFill>
              </a:rPr>
              <a:t>reescalat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8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reflexió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 18</a:t>
            </a:r>
          </a:p>
        </p:txBody>
      </p:sp>
      <p:sp>
        <p:nvSpPr>
          <p:cNvPr id="12" name="ISPRING_QUIZ_SHAPE0">
            <a:extLst>
              <a:ext uri="{FF2B5EF4-FFF2-40B4-BE49-F238E27FC236}">
                <a16:creationId xmlns:a16="http://schemas.microsoft.com/office/drawing/2014/main" id="{72D91FD4-07BE-4A1A-8DC8-DB84F85C43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ISPRING_QUIZ_SHAPE1">
            <a:extLst>
              <a:ext uri="{FF2B5EF4-FFF2-40B4-BE49-F238E27FC236}">
                <a16:creationId xmlns:a16="http://schemas.microsoft.com/office/drawing/2014/main" id="{A05E4534-DF05-4BF1-8974-A3DBD317200F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9" name="ISPRING_QUIZ_SHAPE2">
            <a:extLst>
              <a:ext uri="{FF2B5EF4-FFF2-40B4-BE49-F238E27FC236}">
                <a16:creationId xmlns:a16="http://schemas.microsoft.com/office/drawing/2014/main" id="{D389A3E3-46C3-4588-99C0-17882A9F1F73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s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31" name="ISPRING_QUIZ_SHAPE3">
            <a:extLst>
              <a:ext uri="{FF2B5EF4-FFF2-40B4-BE49-F238E27FC236}">
                <a16:creationId xmlns:a16="http://schemas.microsoft.com/office/drawing/2014/main" id="{6F8540FA-5255-48AF-A53D-037114FE1014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32" name="ISPRING_QUIZ_SHAPE4">
            <a:extLst>
              <a:ext uri="{FF2B5EF4-FFF2-40B4-BE49-F238E27FC236}">
                <a16:creationId xmlns:a16="http://schemas.microsoft.com/office/drawing/2014/main" id="{890BA6D2-6294-449E-B8C1-FC8D322AB312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s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0553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ângulo: Cantos Arredondados 26">
            <a:hlinkClick r:id="rId6" action="ppaction://hlinksldjump"/>
            <a:extLst>
              <a:ext uri="{FF2B5EF4-FFF2-40B4-BE49-F238E27FC236}">
                <a16:creationId xmlns:a16="http://schemas.microsoft.com/office/drawing/2014/main" id="{D2D20D03-58E6-49C3-9B82-9BE1AEA7F93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7" action="ppaction://hlinksldjump"/>
            <a:extLst>
              <a:ext uri="{FF2B5EF4-FFF2-40B4-BE49-F238E27FC236}">
                <a16:creationId xmlns:a16="http://schemas.microsoft.com/office/drawing/2014/main" id="{74C35965-4DE5-4611-8EA4-D2CA3B5A79B4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d’intercanvi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8" action="ppaction://hlinksldjump"/>
            <a:extLst>
              <a:ext uri="{FF2B5EF4-FFF2-40B4-BE49-F238E27FC236}">
                <a16:creationId xmlns:a16="http://schemas.microsoft.com/office/drawing/2014/main" id="{CEE735D2-E146-4D5C-A3CB-5E4B5A31874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es-ES" b="1" dirty="0" err="1">
                <a:solidFill>
                  <a:schemeClr val="tx1"/>
                </a:solidFill>
              </a:rPr>
              <a:t>Propietat</a:t>
            </a:r>
            <a:r>
              <a:rPr lang="es-ES" b="1" dirty="0">
                <a:solidFill>
                  <a:schemeClr val="tx1"/>
                </a:solidFill>
              </a:rPr>
              <a:t> de </a:t>
            </a:r>
            <a:r>
              <a:rPr lang="es-ES" b="1" dirty="0" err="1">
                <a:solidFill>
                  <a:schemeClr val="tx1"/>
                </a:solidFill>
              </a:rPr>
              <a:t>reescalat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9" action="ppaction://hlinksldjump"/>
            <a:extLst>
              <a:ext uri="{FF2B5EF4-FFF2-40B4-BE49-F238E27FC236}">
                <a16:creationId xmlns:a16="http://schemas.microsoft.com/office/drawing/2014/main" id="{3D4BB79D-1770-4412-B56B-63423B8A380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reflexió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 de la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18</a:t>
            </a:r>
          </a:p>
          <a:p>
            <a:pPr algn="ctr"/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m 6">
            <a:extLst>
              <a:ext uri="{FF2B5EF4-FFF2-40B4-BE49-F238E27FC236}">
                <a16:creationId xmlns:a16="http://schemas.microsoft.com/office/drawing/2014/main" id="{C27A3CC3-386C-4D42-9BF6-1CE48C8404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23" name="Imagem 18">
            <a:extLst>
              <a:ext uri="{FF2B5EF4-FFF2-40B4-BE49-F238E27FC236}">
                <a16:creationId xmlns:a16="http://schemas.microsoft.com/office/drawing/2014/main" id="{EB1CA0AE-9971-4185-9722-C92A1EE64C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4" name="CaixaDeTexto 19">
            <a:extLst>
              <a:ext uri="{FF2B5EF4-FFF2-40B4-BE49-F238E27FC236}">
                <a16:creationId xmlns:a16="http://schemas.microsoft.com/office/drawing/2014/main" id="{C84E454C-B51E-40D7-B7C2-3A7D9CAEE446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25" name="Imagem 20">
            <a:extLst>
              <a:ext uri="{FF2B5EF4-FFF2-40B4-BE49-F238E27FC236}">
                <a16:creationId xmlns:a16="http://schemas.microsoft.com/office/drawing/2014/main" id="{013EEDC5-EBD9-4757-80A2-17BD7F4A17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36" name="CaixaDeTexto 21">
            <a:extLst>
              <a:ext uri="{FF2B5EF4-FFF2-40B4-BE49-F238E27FC236}">
                <a16:creationId xmlns:a16="http://schemas.microsoft.com/office/drawing/2014/main" id="{2B1746F1-6C85-4D76-9ACC-E77C77AE448A}"/>
              </a:ext>
            </a:extLst>
          </p:cNvPr>
          <p:cNvSpPr txBox="1"/>
          <p:nvPr/>
        </p:nvSpPr>
        <p:spPr>
          <a:xfrm>
            <a:off x="4185609" y="437671"/>
            <a:ext cx="59422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/>
              <a:t>Esperem</a:t>
            </a:r>
            <a:r>
              <a:rPr lang="en-GB" sz="3600" dirty="0"/>
              <a:t> que us </a:t>
            </a:r>
            <a:r>
              <a:rPr lang="en-GB" sz="3600" dirty="0" err="1"/>
              <a:t>hagi</a:t>
            </a:r>
            <a:r>
              <a:rPr lang="en-GB" sz="3600" dirty="0"/>
              <a:t> </a:t>
            </a:r>
            <a:r>
              <a:rPr lang="en-GB" sz="3600" dirty="0" err="1"/>
              <a:t>estat</a:t>
            </a:r>
            <a:r>
              <a:rPr lang="en-GB" sz="3600" dirty="0"/>
              <a:t> </a:t>
            </a:r>
            <a:r>
              <a:rPr lang="en-GB" sz="3600" dirty="0" err="1"/>
              <a:t>útil</a:t>
            </a:r>
            <a:r>
              <a:rPr lang="en-GB" sz="3600" dirty="0"/>
              <a:t>!</a:t>
            </a:r>
          </a:p>
          <a:p>
            <a:endParaRPr lang="en-GB" sz="3600" dirty="0"/>
          </a:p>
        </p:txBody>
      </p:sp>
      <p:pic>
        <p:nvPicPr>
          <p:cNvPr id="37" name="Imagem 16">
            <a:extLst>
              <a:ext uri="{FF2B5EF4-FFF2-40B4-BE49-F238E27FC236}">
                <a16:creationId xmlns:a16="http://schemas.microsoft.com/office/drawing/2014/main" id="{666AB00E-6810-401D-9B36-093C6DA44A6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559" y="1591999"/>
            <a:ext cx="1543050" cy="457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6" grpId="0"/>
      <p:bldP spid="3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1">
            <a:extLst>
              <a:ext uri="{FF2B5EF4-FFF2-40B4-BE49-F238E27FC236}">
                <a16:creationId xmlns:a16="http://schemas.microsoft.com/office/drawing/2014/main" id="{5FC00F2F-A7EA-4DC5-8CCD-ADF6A050E0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3523" y="1514997"/>
            <a:ext cx="4829979" cy="453260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7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d’intercanvi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8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es-ES" b="1" dirty="0" err="1">
                <a:solidFill>
                  <a:schemeClr val="tx1"/>
                </a:solidFill>
              </a:rPr>
              <a:t>Propietat</a:t>
            </a:r>
            <a:r>
              <a:rPr lang="es-ES" b="1" dirty="0">
                <a:solidFill>
                  <a:schemeClr val="tx1"/>
                </a:solidFill>
              </a:rPr>
              <a:t> de </a:t>
            </a:r>
            <a:r>
              <a:rPr lang="es-ES" b="1" dirty="0" err="1">
                <a:solidFill>
                  <a:schemeClr val="tx1"/>
                </a:solidFill>
              </a:rPr>
              <a:t>reescalat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9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reflexió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 18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Índex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7E99D852-B575-4CCA-8630-4283EB8CDA6B}"/>
              </a:ext>
            </a:extLst>
          </p:cNvPr>
          <p:cNvSpPr/>
          <p:nvPr/>
        </p:nvSpPr>
        <p:spPr>
          <a:xfrm>
            <a:off x="2088150" y="2988000"/>
            <a:ext cx="9748685" cy="13280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Totes les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Propietats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dels</a:t>
            </a:r>
            <a:r>
              <a:rPr lang="en-GB" sz="2400" b="1" dirty="0">
                <a:solidFill>
                  <a:sysClr val="windowText" lastClr="000000"/>
                </a:solidFill>
              </a:rPr>
              <a:t> determinants </a:t>
            </a:r>
            <a:r>
              <a:rPr lang="en-GB" sz="2400" dirty="0">
                <a:solidFill>
                  <a:sysClr val="windowText" lastClr="000000"/>
                </a:solidFill>
              </a:rPr>
              <a:t>que es </a:t>
            </a:r>
            <a:r>
              <a:rPr lang="en-GB" sz="2400" dirty="0" err="1">
                <a:solidFill>
                  <a:sysClr val="windowText" lastClr="000000"/>
                </a:solidFill>
              </a:rPr>
              <a:t>presenten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aquí</a:t>
            </a:r>
            <a:r>
              <a:rPr lang="en-GB" sz="2400" dirty="0">
                <a:solidFill>
                  <a:sysClr val="windowText" lastClr="000000"/>
                </a:solidFill>
              </a:rPr>
              <a:t>  “</a:t>
            </a:r>
            <a:r>
              <a:rPr lang="en-GB" sz="2400" u="sng" dirty="0" err="1">
                <a:solidFill>
                  <a:sysClr val="windowText" lastClr="000000"/>
                </a:solidFill>
              </a:rPr>
              <a:t>s’han</a:t>
            </a:r>
            <a:r>
              <a:rPr lang="en-GB" sz="2400" u="sng" dirty="0">
                <a:solidFill>
                  <a:sysClr val="windowText" lastClr="000000"/>
                </a:solidFill>
              </a:rPr>
              <a:t> </a:t>
            </a:r>
            <a:r>
              <a:rPr lang="en-GB" sz="2400" u="sng" dirty="0" err="1">
                <a:solidFill>
                  <a:sysClr val="windowText" lastClr="000000"/>
                </a:solidFill>
              </a:rPr>
              <a:t>batejat</a:t>
            </a:r>
            <a:r>
              <a:rPr lang="en-GB" sz="2400" dirty="0">
                <a:solidFill>
                  <a:sysClr val="windowText" lastClr="000000"/>
                </a:solidFill>
              </a:rPr>
              <a:t>” </a:t>
            </a:r>
            <a:r>
              <a:rPr lang="en-GB" sz="2400" dirty="0" err="1">
                <a:solidFill>
                  <a:sysClr val="windowText" lastClr="000000"/>
                </a:solidFill>
              </a:rPr>
              <a:t>amb</a:t>
            </a:r>
            <a:r>
              <a:rPr lang="en-GB" sz="2400" dirty="0">
                <a:solidFill>
                  <a:sysClr val="windowText" lastClr="000000"/>
                </a:solidFill>
              </a:rPr>
              <a:t> un nom </a:t>
            </a:r>
            <a:r>
              <a:rPr lang="en-GB" sz="2400" dirty="0" err="1">
                <a:solidFill>
                  <a:sysClr val="windowText" lastClr="000000"/>
                </a:solidFill>
              </a:rPr>
              <a:t>concret</a:t>
            </a:r>
            <a:r>
              <a:rPr lang="en-GB" sz="2400" dirty="0">
                <a:solidFill>
                  <a:sysClr val="windowText" lastClr="000000"/>
                </a:solidFill>
              </a:rPr>
              <a:t>  </a:t>
            </a:r>
            <a:r>
              <a:rPr lang="en-GB" sz="2400" dirty="0" err="1">
                <a:solidFill>
                  <a:sysClr val="windowText" lastClr="000000"/>
                </a:solidFill>
              </a:rPr>
              <a:t>només</a:t>
            </a:r>
            <a:r>
              <a:rPr lang="en-GB" sz="2400" dirty="0">
                <a:solidFill>
                  <a:sysClr val="windowText" lastClr="000000"/>
                </a:solidFill>
              </a:rPr>
              <a:t> per a </a:t>
            </a:r>
            <a:r>
              <a:rPr lang="en-GB" sz="2400" dirty="0" err="1">
                <a:solidFill>
                  <a:sysClr val="windowText" lastClr="000000"/>
                </a:solidFill>
              </a:rPr>
              <a:t>facilitar-vos</a:t>
            </a:r>
            <a:r>
              <a:rPr lang="en-GB" sz="2400" dirty="0">
                <a:solidFill>
                  <a:sysClr val="windowText" lastClr="000000"/>
                </a:solidFill>
              </a:rPr>
              <a:t> la </a:t>
            </a:r>
            <a:r>
              <a:rPr lang="en-GB" sz="2400" dirty="0" err="1">
                <a:solidFill>
                  <a:sysClr val="windowText" lastClr="000000"/>
                </a:solidFill>
              </a:rPr>
              <a:t>identificació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No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cal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memoritzar</a:t>
            </a:r>
            <a:r>
              <a:rPr lang="en-GB" sz="2400" b="1" dirty="0">
                <a:solidFill>
                  <a:sysClr val="windowText" lastClr="000000"/>
                </a:solidFill>
              </a:rPr>
              <a:t> el nom!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19" name="CaixaDeTexto 12">
            <a:extLst>
              <a:ext uri="{FF2B5EF4-FFF2-40B4-BE49-F238E27FC236}">
                <a16:creationId xmlns:a16="http://schemas.microsoft.com/office/drawing/2014/main" id="{64F9D2B1-AA35-45BC-90B7-42DB731E3F7F}"/>
              </a:ext>
            </a:extLst>
          </p:cNvPr>
          <p:cNvSpPr txBox="1"/>
          <p:nvPr/>
        </p:nvSpPr>
        <p:spPr>
          <a:xfrm>
            <a:off x="2240550" y="176026"/>
            <a:ext cx="979714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F25E4F"/>
                </a:solidFill>
              </a:rPr>
              <a:t>Recordeu</a:t>
            </a:r>
            <a:r>
              <a:rPr lang="en-GB" sz="2000" b="1" dirty="0">
                <a:solidFill>
                  <a:srgbClr val="F25E4F"/>
                </a:solidFill>
              </a:rPr>
              <a:t>!</a:t>
            </a:r>
            <a:r>
              <a:rPr lang="en-GB" dirty="0"/>
              <a:t> </a:t>
            </a:r>
          </a:p>
          <a:p>
            <a:r>
              <a:rPr lang="en-GB" dirty="0" err="1">
                <a:solidFill>
                  <a:srgbClr val="0C2B8E"/>
                </a:solidFill>
              </a:rPr>
              <a:t>Podeu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ca-ES" b="1" dirty="0">
                <a:solidFill>
                  <a:srgbClr val="0C2B8E"/>
                </a:solidFill>
              </a:rPr>
              <a:t>recórrer totes les seccions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i="1" dirty="0">
                <a:solidFill>
                  <a:srgbClr val="0C2B8E"/>
                </a:solidFill>
              </a:rPr>
              <a:t>intro</a:t>
            </a:r>
            <a:r>
              <a:rPr lang="en-GB" dirty="0">
                <a:solidFill>
                  <a:srgbClr val="0C2B8E"/>
                </a:solidFill>
              </a:rPr>
              <a:t> o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amb</a:t>
            </a:r>
            <a:r>
              <a:rPr lang="en-GB" dirty="0">
                <a:solidFill>
                  <a:srgbClr val="0C2B8E"/>
                </a:solidFill>
              </a:rPr>
              <a:t> el </a:t>
            </a:r>
            <a:r>
              <a:rPr lang="en-GB" i="1" dirty="0">
                <a:solidFill>
                  <a:srgbClr val="0C2B8E"/>
                </a:solidFill>
              </a:rPr>
              <a:t>mouse</a:t>
            </a:r>
            <a:r>
              <a:rPr lang="en-GB" dirty="0">
                <a:solidFill>
                  <a:srgbClr val="0C2B8E"/>
                </a:solidFill>
              </a:rPr>
              <a:t>) o </a:t>
            </a:r>
            <a:r>
              <a:rPr lang="en-GB" b="1" dirty="0" err="1">
                <a:solidFill>
                  <a:srgbClr val="0C2B8E"/>
                </a:solidFill>
              </a:rPr>
              <a:t>escolliu</a:t>
            </a:r>
            <a:r>
              <a:rPr lang="en-GB" b="1" dirty="0">
                <a:solidFill>
                  <a:srgbClr val="0C2B8E"/>
                </a:solidFill>
              </a:rPr>
              <a:t> la </a:t>
            </a:r>
            <a:r>
              <a:rPr lang="en-GB" b="1" dirty="0" err="1">
                <a:solidFill>
                  <a:srgbClr val="0C2B8E"/>
                </a:solidFill>
              </a:rPr>
              <a:t>secció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 que us </a:t>
            </a:r>
            <a:r>
              <a:rPr lang="en-GB" dirty="0" err="1">
                <a:solidFill>
                  <a:srgbClr val="0C2B8E"/>
                </a:solidFill>
              </a:rPr>
              <a:t>interessi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fent</a:t>
            </a:r>
            <a:r>
              <a:rPr lang="en-GB" dirty="0">
                <a:solidFill>
                  <a:srgbClr val="0C2B8E"/>
                </a:solidFill>
              </a:rPr>
              <a:t>-hi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. </a:t>
            </a:r>
            <a:r>
              <a:rPr lang="en-GB" dirty="0" err="1">
                <a:solidFill>
                  <a:srgbClr val="0C2B8E"/>
                </a:solidFill>
              </a:rPr>
              <a:t>Escolliu</a:t>
            </a:r>
            <a:r>
              <a:rPr lang="en-GB" dirty="0">
                <a:solidFill>
                  <a:srgbClr val="0C2B8E"/>
                </a:solidFill>
              </a:rPr>
              <a:t> “</a:t>
            </a:r>
            <a:r>
              <a:rPr lang="en-GB" b="1" dirty="0" err="1">
                <a:solidFill>
                  <a:srgbClr val="0C2B8E"/>
                </a:solidFill>
              </a:rPr>
              <a:t>Posa’t</a:t>
            </a:r>
            <a:r>
              <a:rPr lang="en-GB" b="1" dirty="0">
                <a:solidFill>
                  <a:srgbClr val="0C2B8E"/>
                </a:solidFill>
              </a:rPr>
              <a:t> a </a:t>
            </a:r>
            <a:r>
              <a:rPr lang="en-GB" b="1" dirty="0" err="1">
                <a:solidFill>
                  <a:srgbClr val="0C2B8E"/>
                </a:solidFill>
              </a:rPr>
              <a:t>prova</a:t>
            </a:r>
            <a:r>
              <a:rPr lang="en-GB" b="1" dirty="0">
                <a:solidFill>
                  <a:srgbClr val="0C2B8E"/>
                </a:solidFill>
              </a:rPr>
              <a:t>!</a:t>
            </a:r>
            <a:r>
              <a:rPr lang="en-GB" dirty="0">
                <a:solidFill>
                  <a:srgbClr val="0C2B8E"/>
                </a:solidFill>
              </a:rPr>
              <a:t>” </a:t>
            </a:r>
            <a:r>
              <a:rPr lang="en-GB" dirty="0" err="1">
                <a:solidFill>
                  <a:srgbClr val="0C2B8E"/>
                </a:solidFill>
              </a:rPr>
              <a:t>només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després</a:t>
            </a:r>
            <a:r>
              <a:rPr lang="en-GB" u="sng" dirty="0">
                <a:solidFill>
                  <a:srgbClr val="0C2B8E"/>
                </a:solidFill>
              </a:rPr>
              <a:t> de </a:t>
            </a:r>
            <a:r>
              <a:rPr lang="en-GB" u="sng" dirty="0" err="1">
                <a:solidFill>
                  <a:srgbClr val="0C2B8E"/>
                </a:solidFill>
              </a:rPr>
              <a:t>passar</a:t>
            </a:r>
            <a:r>
              <a:rPr lang="en-GB" u="sng" dirty="0">
                <a:solidFill>
                  <a:srgbClr val="0C2B8E"/>
                </a:solidFill>
              </a:rPr>
              <a:t> per tots </a:t>
            </a:r>
            <a:r>
              <a:rPr lang="en-GB" u="sng" dirty="0" err="1">
                <a:solidFill>
                  <a:srgbClr val="0C2B8E"/>
                </a:solidFill>
              </a:rPr>
              <a:t>els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continguts</a:t>
            </a:r>
            <a:r>
              <a:rPr lang="en-GB" u="sng" dirty="0">
                <a:solidFill>
                  <a:srgbClr val="0C2B8E"/>
                </a:solidFill>
              </a:rPr>
              <a:t> de la </a:t>
            </a:r>
            <a:r>
              <a:rPr lang="en-GB" u="sng" dirty="0" err="1">
                <a:solidFill>
                  <a:srgbClr val="0C2B8E"/>
                </a:solidFill>
              </a:rPr>
              <a:t>lliçó</a:t>
            </a:r>
            <a:r>
              <a:rPr lang="en-GB" dirty="0">
                <a:solidFill>
                  <a:srgbClr val="0C2B8E"/>
                </a:solidFill>
              </a:rPr>
              <a:t>!</a:t>
            </a:r>
          </a:p>
          <a:p>
            <a:endParaRPr lang="en-GB" dirty="0">
              <a:solidFill>
                <a:srgbClr val="0C2B8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44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: Cantos Arredondados 20">
            <a:extLst>
              <a:ext uri="{FF2B5EF4-FFF2-40B4-BE49-F238E27FC236}">
                <a16:creationId xmlns:a16="http://schemas.microsoft.com/office/drawing/2014/main" id="{7EAA0439-C163-4813-88D8-BB0648011515}"/>
              </a:ext>
            </a:extLst>
          </p:cNvPr>
          <p:cNvSpPr/>
          <p:nvPr/>
        </p:nvSpPr>
        <p:spPr>
          <a:xfrm>
            <a:off x="2053246" y="2729286"/>
            <a:ext cx="9859639" cy="3909997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tângulo arredondado 1">
            <a:extLst>
              <a:ext uri="{FF2B5EF4-FFF2-40B4-BE49-F238E27FC236}">
                <a16:creationId xmlns:a16="http://schemas.microsoft.com/office/drawing/2014/main" id="{C6F2BAFE-37C5-495A-9DB8-29C8C0D22A01}"/>
              </a:ext>
            </a:extLst>
          </p:cNvPr>
          <p:cNvSpPr/>
          <p:nvPr/>
        </p:nvSpPr>
        <p:spPr>
          <a:xfrm>
            <a:off x="8055664" y="2976020"/>
            <a:ext cx="336331" cy="102551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2" name="Retângulo arredondado 2">
            <a:extLst>
              <a:ext uri="{FF2B5EF4-FFF2-40B4-BE49-F238E27FC236}">
                <a16:creationId xmlns:a16="http://schemas.microsoft.com/office/drawing/2014/main" id="{9AC03E18-A7BF-4C88-947C-8161E04B731F}"/>
              </a:ext>
            </a:extLst>
          </p:cNvPr>
          <p:cNvSpPr/>
          <p:nvPr/>
        </p:nvSpPr>
        <p:spPr>
          <a:xfrm>
            <a:off x="7194212" y="2981362"/>
            <a:ext cx="336331" cy="1026000"/>
          </a:xfrm>
          <a:prstGeom prst="roundRect">
            <a:avLst/>
          </a:prstGeom>
          <a:solidFill>
            <a:srgbClr val="29A6FF">
              <a:alpha val="30000"/>
            </a:srgbClr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d’intercanvi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es-ES" b="1" dirty="0" err="1">
                <a:solidFill>
                  <a:schemeClr val="tx1"/>
                </a:solidFill>
              </a:rPr>
              <a:t>Propietat</a:t>
            </a:r>
            <a:r>
              <a:rPr lang="es-ES" b="1" dirty="0">
                <a:solidFill>
                  <a:schemeClr val="tx1"/>
                </a:solidFill>
              </a:rPr>
              <a:t> de </a:t>
            </a:r>
            <a:r>
              <a:rPr lang="es-ES" b="1" dirty="0" err="1">
                <a:solidFill>
                  <a:schemeClr val="tx1"/>
                </a:solidFill>
              </a:rPr>
              <a:t>reescalat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reflexió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 18</a:t>
            </a:r>
          </a:p>
        </p:txBody>
      </p:sp>
      <p:sp>
        <p:nvSpPr>
          <p:cNvPr id="25" name="Retângulo: Cantos Arredondados 47">
            <a:extLst>
              <a:ext uri="{FF2B5EF4-FFF2-40B4-BE49-F238E27FC236}">
                <a16:creationId xmlns:a16="http://schemas.microsoft.com/office/drawing/2014/main" id="{CB0A30E2-FB90-405D-BFC0-DD163A7E8193}"/>
              </a:ext>
            </a:extLst>
          </p:cNvPr>
          <p:cNvSpPr/>
          <p:nvPr/>
        </p:nvSpPr>
        <p:spPr>
          <a:xfrm>
            <a:off x="2102645" y="267828"/>
            <a:ext cx="9859639" cy="223535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BC0195FE-702D-400F-9BA0-B0FA27B81A79}"/>
                  </a:ext>
                </a:extLst>
              </p:cNvPr>
              <p:cNvSpPr txBox="1"/>
              <p:nvPr/>
            </p:nvSpPr>
            <p:spPr>
              <a:xfrm>
                <a:off x="2353992" y="529090"/>
                <a:ext cx="928062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err="1"/>
                  <a:t>Sigui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dirty="0"/>
                  <a:t> una </a:t>
                </a:r>
                <a:r>
                  <a:rPr lang="en-US" sz="2400" dirty="0" err="1"/>
                  <a:t>matriu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quadrada</a:t>
                </a:r>
                <a:r>
                  <a:rPr lang="en-US" sz="2400" dirty="0"/>
                  <a:t>. Si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és</a:t>
                </a:r>
                <a:r>
                  <a:rPr lang="en-US" sz="2400" dirty="0"/>
                  <a:t> la </a:t>
                </a:r>
                <a:r>
                  <a:rPr lang="en-US" sz="2400" dirty="0" err="1"/>
                  <a:t>matriu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quadrada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obtinguda</a:t>
                </a:r>
                <a:r>
                  <a:rPr lang="en-US" sz="2400" dirty="0"/>
                  <a:t> a </a:t>
                </a:r>
                <a:r>
                  <a:rPr lang="en-US" sz="2400" dirty="0" err="1"/>
                  <a:t>partir</a:t>
                </a:r>
                <a:r>
                  <a:rPr lang="en-US" sz="2400" dirty="0"/>
                  <a:t> de la </a:t>
                </a:r>
                <a:r>
                  <a:rPr lang="en-US" sz="2400" dirty="0" err="1"/>
                  <a:t>matriu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mitjançant </a:t>
                </a:r>
                <a:r>
                  <a:rPr lang="en-US" sz="2400" dirty="0" err="1"/>
                  <a:t>l’</a:t>
                </a:r>
                <a:r>
                  <a:rPr lang="en-US" sz="2400" b="1" dirty="0" err="1"/>
                  <a:t>intercanvi</a:t>
                </a:r>
                <a:r>
                  <a:rPr lang="en-US" sz="2400" b="1" dirty="0"/>
                  <a:t> de la </a:t>
                </a:r>
                <a:r>
                  <a:rPr lang="en-US" sz="2400" b="1" dirty="0" err="1"/>
                  <a:t>ubicació</a:t>
                </a:r>
                <a:r>
                  <a:rPr lang="en-US" sz="2400" b="1" dirty="0"/>
                  <a:t> de dues files </a:t>
                </a:r>
                <a:r>
                  <a:rPr lang="en-US" sz="2400" dirty="0"/>
                  <a:t>(o </a:t>
                </a:r>
                <a:r>
                  <a:rPr lang="en-US" sz="2400" b="1" dirty="0"/>
                  <a:t>dues </a:t>
                </a:r>
                <a:r>
                  <a:rPr lang="en-US" sz="2400" b="1" dirty="0" err="1"/>
                  <a:t>columnes</a:t>
                </a:r>
                <a:r>
                  <a:rPr lang="en-US" sz="2400" dirty="0"/>
                  <a:t>):</a:t>
                </a:r>
                <a:endParaRPr lang="pt-PT" sz="2400" dirty="0"/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BC0195FE-702D-400F-9BA0-B0FA27B81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992" y="529090"/>
                <a:ext cx="9280625" cy="1200329"/>
              </a:xfrm>
              <a:prstGeom prst="rect">
                <a:avLst/>
              </a:prstGeom>
              <a:blipFill>
                <a:blip r:embed="rId9"/>
                <a:stretch>
                  <a:fillRect l="-985" t="-4061" r="-985" b="-1066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C7D2ACAE-35E5-46C5-8219-DDECA511DC5C}"/>
                  </a:ext>
                </a:extLst>
              </p:cNvPr>
              <p:cNvSpPr txBox="1"/>
              <p:nvPr/>
            </p:nvSpPr>
            <p:spPr>
              <a:xfrm>
                <a:off x="5498600" y="1610527"/>
                <a:ext cx="3067058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𝒅𝒆𝒕</m:t>
                      </m:r>
                      <m:d>
                        <m:d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8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𝒅𝒆𝒕</m:t>
                      </m:r>
                      <m:d>
                        <m:d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pt-PT" sz="2800" b="1" dirty="0"/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C7D2ACAE-35E5-46C5-8219-DDECA511D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600" y="1610527"/>
                <a:ext cx="3067058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tângulo 31">
            <a:extLst>
              <a:ext uri="{FF2B5EF4-FFF2-40B4-BE49-F238E27FC236}">
                <a16:creationId xmlns:a16="http://schemas.microsoft.com/office/drawing/2014/main" id="{D87E95A8-DD15-4571-AAE9-CCC5276D1B1D}"/>
              </a:ext>
            </a:extLst>
          </p:cNvPr>
          <p:cNvSpPr/>
          <p:nvPr/>
        </p:nvSpPr>
        <p:spPr>
          <a:xfrm>
            <a:off x="2370036" y="2745188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59A931E-BE58-4FA0-BD50-540FB5ED0C3D}"/>
              </a:ext>
            </a:extLst>
          </p:cNvPr>
          <p:cNvSpPr txBox="1"/>
          <p:nvPr/>
        </p:nvSpPr>
        <p:spPr>
          <a:xfrm>
            <a:off x="2240328" y="3258345"/>
            <a:ext cx="8521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Considereu</a:t>
            </a:r>
            <a:r>
              <a:rPr lang="en-US" sz="2000" dirty="0"/>
              <a:t> la </a:t>
            </a:r>
            <a:r>
              <a:rPr lang="en-US" sz="2000" dirty="0" err="1"/>
              <a:t>matriu</a:t>
            </a:r>
            <a:r>
              <a:rPr lang="en-US" sz="2000" dirty="0"/>
              <a:t> </a:t>
            </a:r>
            <a:r>
              <a:rPr lang="en-US" sz="2000" dirty="0" err="1"/>
              <a:t>següent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84ED7C5A-8733-4941-BC0E-1D5C887F2B7D}"/>
                  </a:ext>
                </a:extLst>
              </p:cNvPr>
              <p:cNvSpPr txBox="1"/>
              <p:nvPr/>
            </p:nvSpPr>
            <p:spPr>
              <a:xfrm>
                <a:off x="6500925" y="3054932"/>
                <a:ext cx="2098588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84ED7C5A-8733-4941-BC0E-1D5C887F2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925" y="3054932"/>
                <a:ext cx="2098588" cy="8138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3CB8F227-FAA4-47F1-99C9-BB8E13ABCC16}"/>
                  </a:ext>
                </a:extLst>
              </p:cNvPr>
              <p:cNvSpPr txBox="1"/>
              <p:nvPr/>
            </p:nvSpPr>
            <p:spPr>
              <a:xfrm>
                <a:off x="2219418" y="4001538"/>
                <a:ext cx="94491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La </a:t>
                </a:r>
                <a:r>
                  <a:rPr lang="en-US" sz="2000" dirty="0" err="1"/>
                  <a:t>matriu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 es pot </a:t>
                </a:r>
                <a:r>
                  <a:rPr lang="en-US" sz="2000" dirty="0" err="1"/>
                  <a:t>obtenir</a:t>
                </a:r>
                <a:r>
                  <a:rPr lang="en-US" sz="2000" dirty="0"/>
                  <a:t> de la </a:t>
                </a:r>
                <a:r>
                  <a:rPr lang="en-US" sz="2000" dirty="0" err="1"/>
                  <a:t>matriu</a:t>
                </a:r>
                <a:r>
                  <a:rPr lang="en-US" sz="2000" dirty="0"/>
                  <a:t> </a:t>
                </a:r>
                <a:r>
                  <a:rPr lang="en-US" sz="2000" i="1" dirty="0"/>
                  <a:t>A</a:t>
                </a:r>
                <a:r>
                  <a:rPr lang="en-US" sz="2000" dirty="0"/>
                  <a:t> </a:t>
                </a:r>
                <a:r>
                  <a:rPr lang="en-US" sz="2000" b="1" dirty="0" err="1"/>
                  <a:t>intercanviant</a:t>
                </a:r>
                <a:r>
                  <a:rPr lang="en-US" sz="2000" b="1" dirty="0"/>
                  <a:t> la </a:t>
                </a:r>
                <a:r>
                  <a:rPr lang="en-US" sz="2000" b="1" dirty="0" err="1"/>
                  <a:t>columna</a:t>
                </a:r>
                <a:r>
                  <a:rPr lang="en-US" sz="2000" b="1" dirty="0"/>
                  <a:t> 1 </a:t>
                </a:r>
                <a:r>
                  <a:rPr lang="en-US" sz="2000" b="1" dirty="0" err="1"/>
                  <a:t>amb</a:t>
                </a:r>
                <a:r>
                  <a:rPr lang="en-US" sz="2000" b="1" dirty="0"/>
                  <a:t> la  </a:t>
                </a:r>
                <a:r>
                  <a:rPr lang="en-US" sz="2000" b="1" dirty="0" err="1"/>
                  <a:t>columna</a:t>
                </a:r>
                <a:r>
                  <a:rPr lang="en-US" sz="2000" b="1" dirty="0"/>
                  <a:t> 3</a:t>
                </a:r>
                <a:r>
                  <a:rPr lang="en-US" sz="2000" dirty="0"/>
                  <a:t>.</a:t>
                </a:r>
                <a:endParaRPr lang="pt-PT" sz="2000" dirty="0"/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3CB8F227-FAA4-47F1-99C9-BB8E13ABC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418" y="4001538"/>
                <a:ext cx="9449158" cy="400110"/>
              </a:xfrm>
              <a:prstGeom prst="rect">
                <a:avLst/>
              </a:prstGeom>
              <a:blipFill>
                <a:blip r:embed="rId12"/>
                <a:stretch>
                  <a:fillRect l="-645" t="-7576" b="-2575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aixaDeTexto 36">
            <a:extLst>
              <a:ext uri="{FF2B5EF4-FFF2-40B4-BE49-F238E27FC236}">
                <a16:creationId xmlns:a16="http://schemas.microsoft.com/office/drawing/2014/main" id="{CA32A78F-1608-42B2-81A4-03A1A2209538}"/>
              </a:ext>
            </a:extLst>
          </p:cNvPr>
          <p:cNvSpPr txBox="1"/>
          <p:nvPr/>
        </p:nvSpPr>
        <p:spPr>
          <a:xfrm>
            <a:off x="2415861" y="4330342"/>
            <a:ext cx="3173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0C2B8E"/>
              </a:solidFill>
            </a:endParaRPr>
          </a:p>
          <a:p>
            <a:r>
              <a:rPr lang="en-US" sz="2000" dirty="0" err="1">
                <a:solidFill>
                  <a:srgbClr val="0C2B8E"/>
                </a:solidFill>
              </a:rPr>
              <a:t>Així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teniu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endParaRPr lang="pt-PT" sz="20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CE7B191A-D9BC-491D-AF5B-DEFFBF228634}"/>
                  </a:ext>
                </a:extLst>
              </p:cNvPr>
              <p:cNvSpPr txBox="1"/>
              <p:nvPr/>
            </p:nvSpPr>
            <p:spPr>
              <a:xfrm>
                <a:off x="4067200" y="5527054"/>
                <a:ext cx="6045566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pt-PT" sz="2000" b="0" i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↔</m:t>
                              </m:r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e>
                      </m:func>
                      <m:d>
                        <m:dPr>
                          <m:begChr m:val="|"/>
                          <m:endChr m:val="|"/>
                          <m:ctrlPr>
                            <a:rPr lang="pt-PT" sz="20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groupChr>
                        <m:groupChrPr>
                          <m:chr m:val="⇔"/>
                          <m:pos m:val="top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CE7B191A-D9BC-491D-AF5B-DEFFBF228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200" y="5527054"/>
                <a:ext cx="6045566" cy="8138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D701A000-9F8A-482F-B46E-8A032B40531E}"/>
                  </a:ext>
                </a:extLst>
              </p:cNvPr>
              <p:cNvSpPr txBox="1"/>
              <p:nvPr/>
            </p:nvSpPr>
            <p:spPr>
              <a:xfrm>
                <a:off x="4020400" y="4445671"/>
                <a:ext cx="2069797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D701A000-9F8A-482F-B46E-8A032B405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400" y="4445671"/>
                <a:ext cx="2069797" cy="8138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aixaDeTexto 39">
            <a:extLst>
              <a:ext uri="{FF2B5EF4-FFF2-40B4-BE49-F238E27FC236}">
                <a16:creationId xmlns:a16="http://schemas.microsoft.com/office/drawing/2014/main" id="{994E949D-DAA6-4B68-AC73-FA2A070E775D}"/>
              </a:ext>
            </a:extLst>
          </p:cNvPr>
          <p:cNvSpPr txBox="1"/>
          <p:nvPr/>
        </p:nvSpPr>
        <p:spPr>
          <a:xfrm>
            <a:off x="2459777" y="5150895"/>
            <a:ext cx="3173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C2B8E"/>
                </a:solidFill>
              </a:rPr>
              <a:t>Aleshores</a:t>
            </a:r>
            <a:r>
              <a:rPr lang="en-US" sz="2000" dirty="0">
                <a:solidFill>
                  <a:srgbClr val="0C2B8E"/>
                </a:solidFill>
              </a:rPr>
              <a:t>, </a:t>
            </a:r>
            <a:endParaRPr lang="pt-PT" sz="2000" dirty="0">
              <a:solidFill>
                <a:srgbClr val="0C2B8E"/>
              </a:solidFill>
            </a:endParaRP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B7116392-8F0B-4932-8756-27AA387DF8C3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BFCDA6AC-A884-4C42-82ED-42ADF3EA0F73}"/>
              </a:ext>
            </a:extLst>
          </p:cNvPr>
          <p:cNvSpPr/>
          <p:nvPr/>
        </p:nvSpPr>
        <p:spPr>
          <a:xfrm>
            <a:off x="5498935" y="5818575"/>
            <a:ext cx="591262" cy="492163"/>
          </a:xfrm>
          <a:prstGeom prst="roundRect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0980D3B4-DB1D-4910-A6AF-96D6733A7C78}"/>
              </a:ext>
            </a:extLst>
          </p:cNvPr>
          <p:cNvSpPr txBox="1"/>
          <p:nvPr/>
        </p:nvSpPr>
        <p:spPr>
          <a:xfrm>
            <a:off x="6383832" y="4427410"/>
            <a:ext cx="5071289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29A6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A la </a:t>
            </a:r>
            <a:r>
              <a:rPr lang="en-US" sz="2000" dirty="0" err="1"/>
              <a:t>pràctica</a:t>
            </a:r>
            <a:r>
              <a:rPr lang="en-US" sz="2000" dirty="0"/>
              <a:t>, </a:t>
            </a:r>
            <a:r>
              <a:rPr lang="en-US" sz="2000" dirty="0" err="1"/>
              <a:t>sempre</a:t>
            </a:r>
            <a:r>
              <a:rPr lang="en-US" sz="2000" dirty="0"/>
              <a:t> que es fa una </a:t>
            </a:r>
            <a:r>
              <a:rPr lang="en-US" sz="2000" b="1" dirty="0" err="1"/>
              <a:t>operació</a:t>
            </a:r>
            <a:r>
              <a:rPr lang="en-US" sz="2000" b="1" dirty="0"/>
              <a:t> elemental</a:t>
            </a:r>
            <a:r>
              <a:rPr lang="en-US" sz="2000" dirty="0"/>
              <a:t> </a:t>
            </a:r>
            <a:r>
              <a:rPr lang="en-US" sz="2000" dirty="0" err="1"/>
              <a:t>sobre</a:t>
            </a:r>
            <a:r>
              <a:rPr lang="en-US" sz="2000" dirty="0"/>
              <a:t> les files o </a:t>
            </a:r>
            <a:r>
              <a:rPr lang="en-US" sz="2000" dirty="0" err="1"/>
              <a:t>columnes</a:t>
            </a:r>
            <a:r>
              <a:rPr lang="en-US" sz="2000" dirty="0"/>
              <a:t> (</a:t>
            </a:r>
            <a:r>
              <a:rPr lang="en-US" sz="2000" dirty="0" err="1"/>
              <a:t>vegeu</a:t>
            </a:r>
            <a:r>
              <a:rPr lang="en-US" sz="2000" dirty="0"/>
              <a:t> </a:t>
            </a:r>
            <a:r>
              <a:rPr lang="en-US" sz="2000" dirty="0" err="1"/>
              <a:t>Lliçó</a:t>
            </a:r>
            <a:r>
              <a:rPr lang="en-US" sz="2000" dirty="0"/>
              <a:t>  12)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u="sng" dirty="0"/>
              <a:t>important </a:t>
            </a:r>
            <a:r>
              <a:rPr lang="en-US" sz="2000" u="sng" dirty="0" err="1"/>
              <a:t>assenyalar</a:t>
            </a:r>
            <a:r>
              <a:rPr lang="en-US" sz="2000" u="sng" dirty="0"/>
              <a:t>-ho</a:t>
            </a:r>
            <a:r>
              <a:rPr lang="en-US" sz="2000" dirty="0"/>
              <a:t>!</a:t>
            </a:r>
          </a:p>
        </p:txBody>
      </p:sp>
      <p:cxnSp>
        <p:nvCxnSpPr>
          <p:cNvPr id="7" name="Conexão reta unidirecional 6">
            <a:extLst>
              <a:ext uri="{FF2B5EF4-FFF2-40B4-BE49-F238E27FC236}">
                <a16:creationId xmlns:a16="http://schemas.microsoft.com/office/drawing/2014/main" id="{C92A5FDA-3CA3-4563-9489-D790B66A0E47}"/>
              </a:ext>
            </a:extLst>
          </p:cNvPr>
          <p:cNvCxnSpPr>
            <a:cxnSpLocks/>
          </p:cNvCxnSpPr>
          <p:nvPr/>
        </p:nvCxnSpPr>
        <p:spPr>
          <a:xfrm flipH="1">
            <a:off x="5989923" y="5443073"/>
            <a:ext cx="393909" cy="375502"/>
          </a:xfrm>
          <a:prstGeom prst="straightConnector1">
            <a:avLst/>
          </a:prstGeom>
          <a:ln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3.7037E-6 L -0.28138 0.199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6" y="995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0694 L -0.13959 0.1995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1032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5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1" grpId="0" animBg="1"/>
      <p:bldP spid="41" grpId="1" animBg="1"/>
      <p:bldP spid="42" grpId="0" animBg="1"/>
      <p:bldP spid="42" grpId="1" animBg="1"/>
      <p:bldP spid="25" grpId="0" animBg="1"/>
      <p:bldP spid="27" grpId="0" animBg="1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/>
      <p:bldP spid="5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: Cantos Arredondados 20">
                <a:extLst>
                  <a:ext uri="{FF2B5EF4-FFF2-40B4-BE49-F238E27FC236}">
                    <a16:creationId xmlns:a16="http://schemas.microsoft.com/office/drawing/2014/main" id="{4E94DB60-2AF2-41F4-9085-0E79AF9F7937}"/>
                  </a:ext>
                </a:extLst>
              </p:cNvPr>
              <p:cNvSpPr/>
              <p:nvPr/>
            </p:nvSpPr>
            <p:spPr>
              <a:xfrm>
                <a:off x="2144685" y="3873352"/>
                <a:ext cx="9859639" cy="2829430"/>
              </a:xfrm>
              <a:prstGeom prst="roundRect">
                <a:avLst>
                  <a:gd name="adj" fmla="val 9635"/>
                </a:avLst>
              </a:prstGeom>
              <a:solidFill>
                <a:schemeClr val="bg1"/>
              </a:solidFill>
              <a:ln>
                <a:solidFill>
                  <a:srgbClr val="29A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3A43EC28-61A4-43F3-A5DC-33BBAAD2DBAB}" type="mathplaceholder">
                        <a:rPr lang="en-GB" i="1" smtClean="0">
                          <a:latin typeface="Cambria Math" panose="02040503050406030204" pitchFamily="18" charset="0"/>
                        </a:rPr>
                        <a:t>Escreva uma equação aqui.</a:t>
                      </a:fl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Retângulo: Cantos Arredondados 20">
                <a:extLst>
                  <a:ext uri="{FF2B5EF4-FFF2-40B4-BE49-F238E27FC236}">
                    <a16:creationId xmlns:a16="http://schemas.microsoft.com/office/drawing/2014/main" id="{4E94DB60-2AF2-41F4-9085-0E79AF9F79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685" y="3873352"/>
                <a:ext cx="9859639" cy="2829430"/>
              </a:xfrm>
              <a:prstGeom prst="roundRect">
                <a:avLst>
                  <a:gd name="adj" fmla="val 9635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tângulo arredondado 1">
            <a:extLst>
              <a:ext uri="{FF2B5EF4-FFF2-40B4-BE49-F238E27FC236}">
                <a16:creationId xmlns:a16="http://schemas.microsoft.com/office/drawing/2014/main" id="{6216CB2D-6198-423E-B9FA-B709C8A2A099}"/>
              </a:ext>
            </a:extLst>
          </p:cNvPr>
          <p:cNvSpPr/>
          <p:nvPr/>
        </p:nvSpPr>
        <p:spPr>
          <a:xfrm>
            <a:off x="6363005" y="5385565"/>
            <a:ext cx="2007476" cy="316378"/>
          </a:xfrm>
          <a:prstGeom prst="round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5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d’intercanvi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es-ES" b="1" dirty="0" err="1">
                <a:solidFill>
                  <a:schemeClr val="tx1"/>
                </a:solidFill>
              </a:rPr>
              <a:t>Propietat</a:t>
            </a:r>
            <a:r>
              <a:rPr lang="es-ES" b="1" dirty="0">
                <a:solidFill>
                  <a:schemeClr val="tx1"/>
                </a:solidFill>
              </a:rPr>
              <a:t> de </a:t>
            </a:r>
            <a:r>
              <a:rPr lang="es-ES" b="1" dirty="0" err="1">
                <a:solidFill>
                  <a:schemeClr val="tx1"/>
                </a:solidFill>
              </a:rPr>
              <a:t>reescalat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reflexió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 18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462526BC-9516-4026-B661-928F617335EA}"/>
              </a:ext>
            </a:extLst>
          </p:cNvPr>
          <p:cNvSpPr/>
          <p:nvPr/>
        </p:nvSpPr>
        <p:spPr>
          <a:xfrm>
            <a:off x="1948741" y="185170"/>
            <a:ext cx="10055576" cy="1917478"/>
          </a:xfrm>
          <a:prstGeom prst="roundRect">
            <a:avLst/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/>
              <p:nvPr/>
            </p:nvSpPr>
            <p:spPr>
              <a:xfrm>
                <a:off x="1948741" y="321291"/>
                <a:ext cx="983393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/>
                  <a:t>Sigui </a:t>
                </a:r>
                <a14:m>
                  <m:oMath xmlns:m="http://schemas.openxmlformats.org/officeDocument/2006/math">
                    <m:r>
                      <a:rPr lang="en-US" sz="2400" b="0" i="1" u="sng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u="sng" dirty="0"/>
                  <a:t> una </a:t>
                </a:r>
                <a:r>
                  <a:rPr lang="en-US" sz="2400" u="sng" dirty="0" err="1"/>
                  <a:t>matriu</a:t>
                </a:r>
                <a:r>
                  <a:rPr lang="en-US" sz="2400" u="sng" dirty="0"/>
                  <a:t> </a:t>
                </a:r>
                <a:r>
                  <a:rPr lang="en-US" sz="2400" u="sng" dirty="0" err="1"/>
                  <a:t>quadrada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sz="2400" b="0" i="0" u="sng" dirty="0" smtClean="0">
                        <a:latin typeface="Cambria Math" panose="02040503050406030204" pitchFamily="18" charset="0"/>
                      </a:rPr>
                      <m:t>un</m:t>
                    </m:r>
                    <m:r>
                      <a:rPr lang="ca-ES" sz="2400" b="0" i="0" u="sng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u="sng" dirty="0" err="1"/>
                  <a:t>escalar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Sigui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la </a:t>
                </a:r>
                <a:r>
                  <a:rPr lang="en-US" sz="2400" dirty="0" err="1"/>
                  <a:t>matriu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quadrada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obtinguda</a:t>
                </a:r>
                <a:r>
                  <a:rPr lang="en-US" sz="2400" dirty="0"/>
                  <a:t> de la </a:t>
                </a:r>
                <a:r>
                  <a:rPr lang="en-US" sz="2400" dirty="0" err="1"/>
                  <a:t>matriu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b="1" dirty="0" err="1"/>
                  <a:t>multiplicant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només</a:t>
                </a:r>
                <a:r>
                  <a:rPr lang="en-US" sz="2400" b="1" dirty="0"/>
                  <a:t> una fila </a:t>
                </a:r>
                <a:r>
                  <a:rPr lang="en-US" sz="2400" dirty="0"/>
                  <a:t>o </a:t>
                </a:r>
                <a:r>
                  <a:rPr lang="en-US" sz="2400" b="1" dirty="0" err="1"/>
                  <a:t>només</a:t>
                </a:r>
                <a:r>
                  <a:rPr lang="en-US" sz="2400" b="1" dirty="0"/>
                  <a:t> una </a:t>
                </a:r>
                <a:r>
                  <a:rPr lang="en-US" sz="2400" b="1" dirty="0" err="1"/>
                  <a:t>columna</a:t>
                </a:r>
                <a:r>
                  <a:rPr lang="en-US" sz="2400" b="1" dirty="0"/>
                  <a:t> </a:t>
                </a:r>
                <a:r>
                  <a:rPr lang="en-US" sz="2400" dirty="0"/>
                  <a:t>per </a:t>
                </a:r>
                <a:r>
                  <a:rPr lang="en-US" sz="2400" dirty="0" err="1"/>
                  <a:t>l’escalar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aleshores</a:t>
                </a:r>
                <a:r>
                  <a:rPr lang="en-US" sz="2400" dirty="0"/>
                  <a:t> </a:t>
                </a:r>
                <a:endParaRPr lang="pt-PT" sz="2400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741" y="321291"/>
                <a:ext cx="9833930" cy="1200329"/>
              </a:xfrm>
              <a:prstGeom prst="rect">
                <a:avLst/>
              </a:prstGeom>
              <a:blipFill>
                <a:blip r:embed="rId10"/>
                <a:stretch>
                  <a:fillRect l="-992" t="-4061" r="-930" b="-1066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/>
              <p:nvPr/>
            </p:nvSpPr>
            <p:spPr>
              <a:xfrm>
                <a:off x="5316692" y="1400724"/>
                <a:ext cx="3224985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ca-E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692" y="1400724"/>
                <a:ext cx="3224985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8814AB79-4603-4D8A-A21F-706A939D1C07}"/>
              </a:ext>
            </a:extLst>
          </p:cNvPr>
          <p:cNvSpPr/>
          <p:nvPr/>
        </p:nvSpPr>
        <p:spPr>
          <a:xfrm>
            <a:off x="2249214" y="2340000"/>
            <a:ext cx="9637986" cy="129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49A15CDF-E9C1-447B-BAEE-AEBB12D26E86}"/>
                  </a:ext>
                </a:extLst>
              </p:cNvPr>
              <p:cNvSpPr txBox="1"/>
              <p:nvPr/>
            </p:nvSpPr>
            <p:spPr>
              <a:xfrm>
                <a:off x="2331219" y="2390240"/>
                <a:ext cx="943540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/>
                  <a:t>A la </a:t>
                </a:r>
                <a:r>
                  <a:rPr lang="en-US" sz="2400" dirty="0" err="1"/>
                  <a:t>pràctica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aquesta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propietat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s’utilitza</a:t>
                </a:r>
                <a:r>
                  <a:rPr lang="en-US" sz="2400" dirty="0"/>
                  <a:t> per </a:t>
                </a:r>
                <a:r>
                  <a:rPr lang="en-US" sz="2400" dirty="0" err="1"/>
                  <a:t>simplificar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els</a:t>
                </a:r>
                <a:r>
                  <a:rPr lang="en-US" sz="2400" dirty="0"/>
                  <a:t>  </a:t>
                </a:r>
                <a:r>
                  <a:rPr lang="en-US" sz="2400" dirty="0" err="1"/>
                  <a:t>càlculs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</a:t>
                </a:r>
                <a:r>
                  <a:rPr lang="en-US" sz="2400" dirty="0"/>
                  <a:t> </a:t>
                </a:r>
                <a:r>
                  <a:rPr lang="en-US" sz="2400" b="1" dirty="0"/>
                  <a:t>totes les </a:t>
                </a:r>
                <a:r>
                  <a:rPr lang="en-US" sz="2400" b="1" dirty="0" err="1"/>
                  <a:t>entrades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d’una</a:t>
                </a:r>
                <a:r>
                  <a:rPr lang="en-US" sz="2400" b="1" dirty="0"/>
                  <a:t> sola</a:t>
                </a:r>
                <a:r>
                  <a:rPr lang="en-US" sz="2400" dirty="0"/>
                  <a:t>  “</a:t>
                </a:r>
                <a:r>
                  <a:rPr lang="en-US" sz="2400" dirty="0" err="1"/>
                  <a:t>línia</a:t>
                </a:r>
                <a:r>
                  <a:rPr lang="en-US" sz="2400" dirty="0"/>
                  <a:t>” de la </a:t>
                </a:r>
                <a:r>
                  <a:rPr lang="en-US" sz="2400" dirty="0" err="1"/>
                  <a:t>matriu</a:t>
                </a:r>
                <a:r>
                  <a:rPr lang="en-US" sz="2400" dirty="0"/>
                  <a:t> – </a:t>
                </a:r>
                <a:r>
                  <a:rPr lang="en-US" sz="2400" b="1" dirty="0"/>
                  <a:t>fila </a:t>
                </a:r>
                <a:r>
                  <a:rPr lang="en-US" sz="2400" dirty="0"/>
                  <a:t>o </a:t>
                </a:r>
                <a:r>
                  <a:rPr lang="en-US" sz="2400" b="1" dirty="0" err="1"/>
                  <a:t>columna</a:t>
                </a:r>
                <a:r>
                  <a:rPr lang="en-US" sz="2400" dirty="0"/>
                  <a:t> – </a:t>
                </a:r>
                <a:r>
                  <a:rPr lang="en-US" sz="2400" b="1" dirty="0" err="1"/>
                  <a:t>són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múltiples</a:t>
                </a:r>
                <a:r>
                  <a:rPr lang="en-US" sz="2400" b="1" dirty="0"/>
                  <a:t> del </a:t>
                </a:r>
                <a:r>
                  <a:rPr lang="en-US" sz="2400" b="1" dirty="0" err="1"/>
                  <a:t>mateix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escalar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), i </a:t>
                </a:r>
                <a:r>
                  <a:rPr lang="en-US" sz="2400" dirty="0" err="1"/>
                  <a:t>així</a:t>
                </a:r>
                <a:r>
                  <a:rPr lang="en-US" sz="2400" dirty="0"/>
                  <a:t>  </a:t>
                </a:r>
                <a:r>
                  <a:rPr lang="en-US" sz="2400" b="1" dirty="0" err="1"/>
                  <a:t>posar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en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evidència</a:t>
                </a:r>
                <a:r>
                  <a:rPr lang="en-US" sz="2400" b="1" dirty="0"/>
                  <a:t> </a:t>
                </a:r>
                <a:r>
                  <a:rPr lang="en-US" sz="2400" dirty="0" err="1"/>
                  <a:t>aquest</a:t>
                </a:r>
                <a:r>
                  <a:rPr lang="en-US" sz="2400" dirty="0"/>
                  <a:t> factor.</a:t>
                </a:r>
                <a:endParaRPr lang="pt-PT" sz="2400" dirty="0"/>
              </a:p>
            </p:txBody>
          </p:sp>
        </mc:Choice>
        <mc:Fallback xmlns="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49A15CDF-E9C1-447B-BAEE-AEBB12D26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219" y="2390240"/>
                <a:ext cx="9435402" cy="1200329"/>
              </a:xfrm>
              <a:prstGeom prst="rect">
                <a:avLst/>
              </a:prstGeom>
              <a:blipFill>
                <a:blip r:embed="rId12"/>
                <a:stretch>
                  <a:fillRect l="-969" t="-4061" r="-1034" b="-1066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25664C2E-97C7-43B1-BA88-73DEAC8378C0}"/>
                  </a:ext>
                </a:extLst>
              </p:cNvPr>
              <p:cNvSpPr/>
              <p:nvPr/>
            </p:nvSpPr>
            <p:spPr>
              <a:xfrm>
                <a:off x="5770181" y="3999825"/>
                <a:ext cx="3153103" cy="1242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  <m:e>
                                      <m: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18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25664C2E-97C7-43B1-BA88-73DEAC8378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181" y="3999825"/>
                <a:ext cx="3153103" cy="12420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tângulo 59">
            <a:extLst>
              <a:ext uri="{FF2B5EF4-FFF2-40B4-BE49-F238E27FC236}">
                <a16:creationId xmlns:a16="http://schemas.microsoft.com/office/drawing/2014/main" id="{13AECB31-E807-4307-96ED-E66D1BED8F10}"/>
              </a:ext>
            </a:extLst>
          </p:cNvPr>
          <p:cNvSpPr/>
          <p:nvPr/>
        </p:nvSpPr>
        <p:spPr>
          <a:xfrm>
            <a:off x="2296466" y="3921883"/>
            <a:ext cx="1393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3F2499BD-60E2-4721-BA8F-43783A514777}"/>
              </a:ext>
            </a:extLst>
          </p:cNvPr>
          <p:cNvSpPr txBox="1"/>
          <p:nvPr/>
        </p:nvSpPr>
        <p:spPr>
          <a:xfrm>
            <a:off x="2300272" y="4410264"/>
            <a:ext cx="3879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5E4F"/>
                </a:solidFill>
              </a:rPr>
              <a:t>1. </a:t>
            </a:r>
            <a:r>
              <a:rPr lang="en-US" sz="2000" dirty="0" err="1"/>
              <a:t>Considereu</a:t>
            </a:r>
            <a:r>
              <a:rPr lang="en-US" sz="2000" dirty="0"/>
              <a:t> la </a:t>
            </a:r>
            <a:r>
              <a:rPr lang="en-US" sz="2000" dirty="0" err="1"/>
              <a:t>següent</a:t>
            </a:r>
            <a:r>
              <a:rPr lang="en-US" sz="2000" dirty="0"/>
              <a:t> </a:t>
            </a:r>
            <a:r>
              <a:rPr lang="en-US" sz="2000" dirty="0" err="1"/>
              <a:t>matriu</a:t>
            </a:r>
            <a:r>
              <a:rPr lang="en-US" sz="2000" dirty="0"/>
              <a:t>   </a:t>
            </a:r>
            <a:endParaRPr lang="pt-PT" sz="2000" dirty="0"/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6FF27E81-EC82-4184-8DDA-771925C02F44}"/>
              </a:ext>
            </a:extLst>
          </p:cNvPr>
          <p:cNvSpPr txBox="1"/>
          <p:nvPr/>
        </p:nvSpPr>
        <p:spPr>
          <a:xfrm>
            <a:off x="2249214" y="5142631"/>
            <a:ext cx="40498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0C2B8E"/>
                </a:solidFill>
              </a:rPr>
              <a:t>Observeu</a:t>
            </a:r>
            <a:r>
              <a:rPr lang="en-US" sz="2000" dirty="0">
                <a:solidFill>
                  <a:srgbClr val="0C2B8E"/>
                </a:solidFill>
              </a:rPr>
              <a:t> que </a:t>
            </a:r>
            <a:r>
              <a:rPr lang="en-US" sz="2000" b="1" dirty="0">
                <a:solidFill>
                  <a:srgbClr val="0C2B8E"/>
                </a:solidFill>
              </a:rPr>
              <a:t>totes les </a:t>
            </a:r>
            <a:r>
              <a:rPr lang="en-US" sz="2000" b="1" dirty="0" err="1">
                <a:solidFill>
                  <a:srgbClr val="0C2B8E"/>
                </a:solidFill>
              </a:rPr>
              <a:t>entrades</a:t>
            </a:r>
            <a:r>
              <a:rPr lang="en-US" sz="2000" b="1" dirty="0">
                <a:solidFill>
                  <a:srgbClr val="0C2B8E"/>
                </a:solidFill>
              </a:rPr>
              <a:t> de la fila 1 </a:t>
            </a:r>
            <a:r>
              <a:rPr lang="en-US" sz="2000" b="1" dirty="0" err="1">
                <a:solidFill>
                  <a:srgbClr val="0C2B8E"/>
                </a:solidFill>
              </a:rPr>
              <a:t>són</a:t>
            </a:r>
            <a:r>
              <a:rPr lang="en-US" sz="2000" b="1" dirty="0">
                <a:solidFill>
                  <a:srgbClr val="0C2B8E"/>
                </a:solidFill>
              </a:rPr>
              <a:t> </a:t>
            </a:r>
            <a:r>
              <a:rPr lang="en-US" sz="2000" b="1" dirty="0" err="1">
                <a:solidFill>
                  <a:srgbClr val="0C2B8E"/>
                </a:solidFill>
              </a:rPr>
              <a:t>nombres</a:t>
            </a:r>
            <a:r>
              <a:rPr lang="en-US" sz="2000" b="1" dirty="0">
                <a:solidFill>
                  <a:srgbClr val="0C2B8E"/>
                </a:solidFill>
              </a:rPr>
              <a:t> </a:t>
            </a:r>
            <a:r>
              <a:rPr lang="en-US" sz="2000" b="1" dirty="0" err="1">
                <a:solidFill>
                  <a:srgbClr val="0C2B8E"/>
                </a:solidFill>
              </a:rPr>
              <a:t>parells</a:t>
            </a:r>
            <a:r>
              <a:rPr lang="en-US" sz="2000" dirty="0">
                <a:solidFill>
                  <a:srgbClr val="0C2B8E"/>
                </a:solidFill>
              </a:rPr>
              <a:t>, de </a:t>
            </a:r>
            <a:r>
              <a:rPr lang="en-US" sz="2000" dirty="0" err="1">
                <a:solidFill>
                  <a:srgbClr val="0C2B8E"/>
                </a:solidFill>
              </a:rPr>
              <a:t>manera</a:t>
            </a:r>
            <a:r>
              <a:rPr lang="en-US" sz="2000" dirty="0">
                <a:solidFill>
                  <a:srgbClr val="0C2B8E"/>
                </a:solidFill>
              </a:rPr>
              <a:t>  </a:t>
            </a:r>
            <a:r>
              <a:rPr lang="en-US" sz="2000" u="sng" dirty="0">
                <a:solidFill>
                  <a:srgbClr val="0C2B8E"/>
                </a:solidFill>
              </a:rPr>
              <a:t>que </a:t>
            </a:r>
            <a:r>
              <a:rPr lang="en-US" sz="2000" u="sng" dirty="0" err="1">
                <a:solidFill>
                  <a:srgbClr val="0C2B8E"/>
                </a:solidFill>
              </a:rPr>
              <a:t>podem</a:t>
            </a:r>
            <a:r>
              <a:rPr lang="en-US" sz="2000" u="sng" dirty="0">
                <a:solidFill>
                  <a:srgbClr val="0C2B8E"/>
                </a:solidFill>
              </a:rPr>
              <a:t> </a:t>
            </a:r>
            <a:r>
              <a:rPr lang="en-US" sz="2000" u="sng" dirty="0" err="1">
                <a:solidFill>
                  <a:srgbClr val="0C2B8E"/>
                </a:solidFill>
              </a:rPr>
              <a:t>posar</a:t>
            </a:r>
            <a:r>
              <a:rPr lang="en-US" sz="2000" u="sng" dirty="0">
                <a:solidFill>
                  <a:srgbClr val="0C2B8E"/>
                </a:solidFill>
              </a:rPr>
              <a:t> el </a:t>
            </a:r>
            <a:r>
              <a:rPr lang="en-US" sz="2000" u="sng" dirty="0" err="1">
                <a:solidFill>
                  <a:srgbClr val="0C2B8E"/>
                </a:solidFill>
              </a:rPr>
              <a:t>número</a:t>
            </a:r>
            <a:r>
              <a:rPr lang="en-US" sz="2000" u="sng" dirty="0">
                <a:solidFill>
                  <a:srgbClr val="0C2B8E"/>
                </a:solidFill>
              </a:rPr>
              <a:t> 2 </a:t>
            </a:r>
            <a:r>
              <a:rPr lang="en-US" sz="2000" u="sng" dirty="0" err="1">
                <a:solidFill>
                  <a:srgbClr val="0C2B8E"/>
                </a:solidFill>
              </a:rPr>
              <a:t>en</a:t>
            </a:r>
            <a:r>
              <a:rPr lang="en-US" sz="2000" u="sng" dirty="0">
                <a:solidFill>
                  <a:srgbClr val="0C2B8E"/>
                </a:solidFill>
              </a:rPr>
              <a:t> </a:t>
            </a:r>
            <a:r>
              <a:rPr lang="en-US" sz="2000" u="sng" dirty="0" err="1">
                <a:solidFill>
                  <a:srgbClr val="0C2B8E"/>
                </a:solidFill>
              </a:rPr>
              <a:t>evidència</a:t>
            </a:r>
            <a:r>
              <a:rPr lang="en-US" sz="2000" dirty="0">
                <a:solidFill>
                  <a:srgbClr val="0C2B8E"/>
                </a:solidFill>
              </a:rPr>
              <a:t>, per </a:t>
            </a:r>
            <a:r>
              <a:rPr lang="en-US" sz="2000" dirty="0" err="1">
                <a:solidFill>
                  <a:srgbClr val="0C2B8E"/>
                </a:solidFill>
              </a:rPr>
              <a:t>tant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podem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escriure</a:t>
            </a:r>
            <a:r>
              <a:rPr lang="en-US" sz="2000" dirty="0">
                <a:solidFill>
                  <a:srgbClr val="0C2B8E"/>
                </a:solidFill>
              </a:rPr>
              <a:t> el determinant com</a:t>
            </a:r>
            <a:endParaRPr lang="pt-PT" sz="20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B729C3F7-4638-46ED-A9F9-0C0967FBD249}"/>
                  </a:ext>
                </a:extLst>
              </p:cNvPr>
              <p:cNvSpPr txBox="1"/>
              <p:nvPr/>
            </p:nvSpPr>
            <p:spPr>
              <a:xfrm>
                <a:off x="6299097" y="5385565"/>
                <a:ext cx="4525534" cy="11340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18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sz="2000" i="1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000" i="1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sz="2000" i="1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000" i="1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t-PT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sz="2000" i="1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000" i="1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sz="2000" i="1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000" i="1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B729C3F7-4638-46ED-A9F9-0C0967FBD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097" y="5385565"/>
                <a:ext cx="4525534" cy="113402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Imagem 64">
            <a:extLst>
              <a:ext uri="{FF2B5EF4-FFF2-40B4-BE49-F238E27FC236}">
                <a16:creationId xmlns:a16="http://schemas.microsoft.com/office/drawing/2014/main" id="{356F0430-2E9A-4CAE-A2A6-DA2C9767228D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4" grpId="0" animBg="1"/>
      <p:bldP spid="32" grpId="0" animBg="1"/>
      <p:bldP spid="40" grpId="0" animBg="1"/>
      <p:bldP spid="4" grpId="0" animBg="1"/>
      <p:bldP spid="57" grpId="0"/>
      <p:bldP spid="59" grpId="0"/>
      <p:bldP spid="60" grpId="0"/>
      <p:bldP spid="61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: Cantos Arredondados 20">
                <a:extLst>
                  <a:ext uri="{FF2B5EF4-FFF2-40B4-BE49-F238E27FC236}">
                    <a16:creationId xmlns:a16="http://schemas.microsoft.com/office/drawing/2014/main" id="{4E94DB60-2AF2-41F4-9085-0E79AF9F7937}"/>
                  </a:ext>
                </a:extLst>
              </p:cNvPr>
              <p:cNvSpPr/>
              <p:nvPr/>
            </p:nvSpPr>
            <p:spPr>
              <a:xfrm>
                <a:off x="2144685" y="3873352"/>
                <a:ext cx="9859639" cy="2829430"/>
              </a:xfrm>
              <a:prstGeom prst="roundRect">
                <a:avLst>
                  <a:gd name="adj" fmla="val 9635"/>
                </a:avLst>
              </a:prstGeom>
              <a:solidFill>
                <a:schemeClr val="bg1"/>
              </a:solidFill>
              <a:ln>
                <a:solidFill>
                  <a:srgbClr val="29A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BC7F567F-41FC-411A-AE05-374E91F14C33}" type="mathplaceholder">
                        <a:rPr lang="en-GB" i="1" smtClean="0">
                          <a:latin typeface="Cambria Math" panose="02040503050406030204" pitchFamily="18" charset="0"/>
                        </a:rPr>
                        <a:t>Escreva uma equação aqui.</a:t>
                      </a:fl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Retângulo: Cantos Arredondados 20">
                <a:extLst>
                  <a:ext uri="{FF2B5EF4-FFF2-40B4-BE49-F238E27FC236}">
                    <a16:creationId xmlns:a16="http://schemas.microsoft.com/office/drawing/2014/main" id="{4E94DB60-2AF2-41F4-9085-0E79AF9F79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685" y="3873352"/>
                <a:ext cx="9859639" cy="2829430"/>
              </a:xfrm>
              <a:prstGeom prst="roundRect">
                <a:avLst>
                  <a:gd name="adj" fmla="val 9635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tângulo arredondado 5">
            <a:extLst>
              <a:ext uri="{FF2B5EF4-FFF2-40B4-BE49-F238E27FC236}">
                <a16:creationId xmlns:a16="http://schemas.microsoft.com/office/drawing/2014/main" id="{49AEB64E-AE09-4CB9-9935-AC10883D3AA5}"/>
              </a:ext>
            </a:extLst>
          </p:cNvPr>
          <p:cNvSpPr/>
          <p:nvPr/>
        </p:nvSpPr>
        <p:spPr>
          <a:xfrm>
            <a:off x="7467600" y="5237625"/>
            <a:ext cx="426720" cy="902112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5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d’intercanvi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es-ES" b="1" dirty="0" err="1">
                <a:solidFill>
                  <a:schemeClr val="tx1"/>
                </a:solidFill>
              </a:rPr>
              <a:t>Propietat</a:t>
            </a:r>
            <a:r>
              <a:rPr lang="es-ES" b="1" dirty="0">
                <a:solidFill>
                  <a:schemeClr val="tx1"/>
                </a:solidFill>
              </a:rPr>
              <a:t> de </a:t>
            </a:r>
            <a:r>
              <a:rPr lang="es-ES" b="1" dirty="0" err="1">
                <a:solidFill>
                  <a:schemeClr val="tx1"/>
                </a:solidFill>
              </a:rPr>
              <a:t>reescalat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reflexió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 18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462526BC-9516-4026-B661-928F617335EA}"/>
              </a:ext>
            </a:extLst>
          </p:cNvPr>
          <p:cNvSpPr/>
          <p:nvPr/>
        </p:nvSpPr>
        <p:spPr>
          <a:xfrm>
            <a:off x="2039072" y="155219"/>
            <a:ext cx="9978754" cy="1917478"/>
          </a:xfrm>
          <a:prstGeom prst="roundRect">
            <a:avLst/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/>
              <p:nvPr/>
            </p:nvSpPr>
            <p:spPr>
              <a:xfrm>
                <a:off x="2144686" y="277040"/>
                <a:ext cx="98163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/>
                  <a:t>Sigui </a:t>
                </a:r>
                <a14:m>
                  <m:oMath xmlns:m="http://schemas.openxmlformats.org/officeDocument/2006/math">
                    <m:r>
                      <a:rPr lang="en-US" sz="2400" b="0" i="1" u="sng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b="0" i="0" u="sng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sz="2400" b="0" i="0" u="sng" dirty="0" smtClean="0">
                        <a:latin typeface="Cambria Math" panose="02040503050406030204" pitchFamily="18" charset="0"/>
                      </a:rPr>
                      <m:t>una</m:t>
                    </m:r>
                    <m:r>
                      <a:rPr lang="ca-ES" sz="2400" b="0" i="0" u="sng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sz="2400" b="0" i="0" u="sng" dirty="0" smtClean="0">
                        <a:latin typeface="Cambria Math" panose="02040503050406030204" pitchFamily="18" charset="0"/>
                      </a:rPr>
                      <m:t>matriu</m:t>
                    </m:r>
                    <m:r>
                      <a:rPr lang="ca-ES" sz="2400" b="0" i="0" u="sng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sz="2400" b="0" i="0" u="sng" dirty="0" smtClean="0">
                        <a:latin typeface="Cambria Math" panose="02040503050406030204" pitchFamily="18" charset="0"/>
                      </a:rPr>
                      <m:t>quadrada</m:t>
                    </m:r>
                  </m:oMath>
                </a14:m>
                <a:r>
                  <a:rPr lang="en-US" sz="2400" dirty="0"/>
                  <a:t> i </a:t>
                </a:r>
                <a14:m>
                  <m:oMath xmlns:m="http://schemas.openxmlformats.org/officeDocument/2006/math"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sz="2400" b="0" i="0" u="sng" dirty="0" smtClean="0">
                        <a:latin typeface="Cambria Math" panose="02040503050406030204" pitchFamily="18" charset="0"/>
                      </a:rPr>
                      <m:t>un</m:t>
                    </m:r>
                    <m:r>
                      <a:rPr lang="ca-ES" sz="2400" b="0" i="0" u="sng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u="sng" dirty="0" err="1"/>
                  <a:t>escalar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Sigui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la </a:t>
                </a:r>
                <a:r>
                  <a:rPr lang="en-US" sz="2400" dirty="0" err="1"/>
                  <a:t>matriu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quadrada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obtinguda</a:t>
                </a:r>
                <a:r>
                  <a:rPr lang="en-US" sz="2400" dirty="0"/>
                  <a:t> de la matriu A</a:t>
                </a:r>
                <a14:m>
                  <m:oMath xmlns:m="http://schemas.openxmlformats.org/officeDocument/2006/math">
                    <m:r>
                      <a:rPr lang="ca-E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dirty="0"/>
                      <m:t>multiplicant</m:t>
                    </m:r>
                    <m:r>
                      <m:rPr>
                        <m:nor/>
                      </m:rPr>
                      <a:rPr lang="en-US" sz="2400" b="1" dirty="0"/>
                      <m:t> </m:t>
                    </m:r>
                    <m:r>
                      <m:rPr>
                        <m:nor/>
                      </m:rPr>
                      <a:rPr lang="en-US" sz="2400" b="1" dirty="0"/>
                      <m:t>nom</m:t>
                    </m:r>
                    <m:r>
                      <m:rPr>
                        <m:nor/>
                      </m:rPr>
                      <a:rPr lang="en-US" sz="2400" b="1" dirty="0"/>
                      <m:t>é</m:t>
                    </m:r>
                    <m:r>
                      <m:rPr>
                        <m:nor/>
                      </m:rPr>
                      <a:rPr lang="en-US" sz="2400" b="1" dirty="0"/>
                      <m:t>s</m:t>
                    </m:r>
                    <m:r>
                      <m:rPr>
                        <m:nor/>
                      </m:rPr>
                      <a:rPr lang="en-US" sz="2400" b="1" dirty="0"/>
                      <m:t> </m:t>
                    </m:r>
                    <m:r>
                      <m:rPr>
                        <m:nor/>
                      </m:rPr>
                      <a:rPr lang="en-US" sz="2400" b="1" dirty="0"/>
                      <m:t>una</m:t>
                    </m:r>
                    <m:r>
                      <m:rPr>
                        <m:nor/>
                      </m:rPr>
                      <a:rPr lang="en-US" sz="2400" b="1" dirty="0"/>
                      <m:t> </m:t>
                    </m:r>
                    <m:r>
                      <m:rPr>
                        <m:nor/>
                      </m:rPr>
                      <a:rPr lang="en-US" sz="2400" b="1" dirty="0"/>
                      <m:t>fila</m:t>
                    </m:r>
                    <m:r>
                      <m:rPr>
                        <m:nor/>
                      </m:rPr>
                      <a:rPr lang="en-US" sz="2400" b="1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o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b="1" dirty="0"/>
                      <m:t>nom</m:t>
                    </m:r>
                    <m:r>
                      <m:rPr>
                        <m:nor/>
                      </m:rPr>
                      <a:rPr lang="en-US" sz="2400" b="1" dirty="0"/>
                      <m:t>é</m:t>
                    </m:r>
                    <m:r>
                      <m:rPr>
                        <m:nor/>
                      </m:rPr>
                      <a:rPr lang="en-US" sz="2400" b="1" dirty="0"/>
                      <m:t>s</m:t>
                    </m:r>
                    <m:r>
                      <m:rPr>
                        <m:nor/>
                      </m:rPr>
                      <a:rPr lang="en-US" sz="2400" b="1" dirty="0"/>
                      <m:t> </m:t>
                    </m:r>
                    <m:r>
                      <m:rPr>
                        <m:nor/>
                      </m:rPr>
                      <a:rPr lang="en-US" sz="2400" b="1" dirty="0"/>
                      <m:t>una</m:t>
                    </m:r>
                    <m:r>
                      <m:rPr>
                        <m:nor/>
                      </m:rPr>
                      <a:rPr lang="en-US" sz="2400" b="1" dirty="0"/>
                      <m:t> </m:t>
                    </m:r>
                    <m:r>
                      <m:rPr>
                        <m:nor/>
                      </m:rPr>
                      <a:rPr lang="en-US" sz="2400" b="1" dirty="0"/>
                      <m:t>columna</m:t>
                    </m:r>
                    <m:r>
                      <m:rPr>
                        <m:nor/>
                      </m:rPr>
                      <a:rPr lang="en-US" sz="2400" b="1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pel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escalar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a:rPr lang="pt-PT" sz="24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 sz="2400" dirty="0"/>
                      <m:t>, </m:t>
                    </m:r>
                    <m:r>
                      <m:rPr>
                        <m:nor/>
                      </m:rPr>
                      <a:rPr lang="en-US" sz="2400" dirty="0" err="1"/>
                      <m:t>aleshores</m:t>
                    </m:r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686" y="277040"/>
                <a:ext cx="9816300" cy="1200329"/>
              </a:xfrm>
              <a:prstGeom prst="rect">
                <a:avLst/>
              </a:prstGeom>
              <a:blipFill>
                <a:blip r:embed="rId10"/>
                <a:stretch>
                  <a:fillRect l="-994" t="-4061" r="-932" b="-456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/>
              <p:nvPr/>
            </p:nvSpPr>
            <p:spPr>
              <a:xfrm>
                <a:off x="5447099" y="1337539"/>
                <a:ext cx="3224985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ca-E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099" y="1337539"/>
                <a:ext cx="3224985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8814AB79-4603-4D8A-A21F-706A939D1C07}"/>
              </a:ext>
            </a:extLst>
          </p:cNvPr>
          <p:cNvSpPr/>
          <p:nvPr/>
        </p:nvSpPr>
        <p:spPr>
          <a:xfrm>
            <a:off x="2249214" y="2340000"/>
            <a:ext cx="9637986" cy="129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49A15CDF-E9C1-447B-BAEE-AEBB12D26E86}"/>
                  </a:ext>
                </a:extLst>
              </p:cNvPr>
              <p:cNvSpPr txBox="1"/>
              <p:nvPr/>
            </p:nvSpPr>
            <p:spPr>
              <a:xfrm>
                <a:off x="2331219" y="2390240"/>
                <a:ext cx="943540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/>
                  <a:t>A la </a:t>
                </a:r>
                <a:r>
                  <a:rPr lang="en-US" sz="2400" dirty="0" err="1"/>
                  <a:t>pràctica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aquesta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propietat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s’utilitza</a:t>
                </a:r>
                <a:r>
                  <a:rPr lang="en-US" sz="2400" dirty="0"/>
                  <a:t> per </a:t>
                </a:r>
                <a:r>
                  <a:rPr lang="en-US" sz="2400" dirty="0" err="1"/>
                  <a:t>simplificar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els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càlculs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</a:t>
                </a:r>
                <a:r>
                  <a:rPr lang="en-US" sz="2400" dirty="0"/>
                  <a:t> </a:t>
                </a:r>
                <a:r>
                  <a:rPr lang="en-US" sz="2400" b="1" dirty="0"/>
                  <a:t>totes les </a:t>
                </a:r>
                <a:r>
                  <a:rPr lang="en-US" sz="2400" b="1" dirty="0" err="1"/>
                  <a:t>entrades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d’una</a:t>
                </a:r>
                <a:r>
                  <a:rPr lang="en-US" sz="2400" b="1" dirty="0"/>
                  <a:t> sola</a:t>
                </a:r>
                <a:r>
                  <a:rPr lang="en-US" sz="2400" dirty="0"/>
                  <a:t>  “</a:t>
                </a:r>
                <a:r>
                  <a:rPr lang="en-US" sz="2400" dirty="0" err="1"/>
                  <a:t>línia</a:t>
                </a:r>
                <a:r>
                  <a:rPr lang="en-US" sz="2400" dirty="0"/>
                  <a:t>” de la </a:t>
                </a:r>
                <a:r>
                  <a:rPr lang="en-US" sz="2400" dirty="0" err="1"/>
                  <a:t>matriu</a:t>
                </a:r>
                <a:r>
                  <a:rPr lang="en-US" sz="2400" dirty="0"/>
                  <a:t> – </a:t>
                </a:r>
                <a:r>
                  <a:rPr lang="en-US" sz="2400" b="1" dirty="0"/>
                  <a:t>fila </a:t>
                </a:r>
                <a:r>
                  <a:rPr lang="en-US" sz="2400" dirty="0"/>
                  <a:t>o </a:t>
                </a:r>
                <a:r>
                  <a:rPr lang="en-US" sz="2400" b="1" dirty="0" err="1"/>
                  <a:t>columna</a:t>
                </a:r>
                <a:r>
                  <a:rPr lang="en-US" sz="2400" dirty="0"/>
                  <a:t> – </a:t>
                </a:r>
                <a:r>
                  <a:rPr lang="en-US" sz="2400" b="1" dirty="0" err="1"/>
                  <a:t>són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múltiples</a:t>
                </a:r>
                <a:r>
                  <a:rPr lang="en-US" sz="2400" b="1" dirty="0"/>
                  <a:t> del </a:t>
                </a:r>
                <a:r>
                  <a:rPr lang="en-US" sz="2400" b="1" dirty="0" err="1"/>
                  <a:t>mateix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escalar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), i </a:t>
                </a:r>
                <a:r>
                  <a:rPr lang="en-US" sz="2400" dirty="0" err="1"/>
                  <a:t>així</a:t>
                </a:r>
                <a:r>
                  <a:rPr lang="en-US" sz="2400" dirty="0"/>
                  <a:t>  </a:t>
                </a:r>
                <a:r>
                  <a:rPr lang="en-US" sz="2400" b="1" dirty="0" err="1"/>
                  <a:t>posar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en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evidència</a:t>
                </a:r>
                <a:r>
                  <a:rPr lang="en-US" sz="2400" b="1" dirty="0"/>
                  <a:t> </a:t>
                </a:r>
                <a:r>
                  <a:rPr lang="en-US" sz="2400" dirty="0" err="1"/>
                  <a:t>aquest</a:t>
                </a:r>
                <a:r>
                  <a:rPr lang="en-US" sz="2400" dirty="0"/>
                  <a:t> factor.</a:t>
                </a:r>
                <a:endParaRPr lang="pt-PT" sz="2400" dirty="0"/>
              </a:p>
              <a:p>
                <a:pPr algn="just"/>
                <a:endParaRPr lang="pt-PT" sz="2400" dirty="0"/>
              </a:p>
            </p:txBody>
          </p:sp>
        </mc:Choice>
        <mc:Fallback xmlns="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49A15CDF-E9C1-447B-BAEE-AEBB12D26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219" y="2390240"/>
                <a:ext cx="9435402" cy="1569660"/>
              </a:xfrm>
              <a:prstGeom prst="rect">
                <a:avLst/>
              </a:prstGeom>
              <a:blipFill>
                <a:blip r:embed="rId12"/>
                <a:stretch>
                  <a:fillRect l="-969" t="-3101" r="-103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tângulo 59">
            <a:extLst>
              <a:ext uri="{FF2B5EF4-FFF2-40B4-BE49-F238E27FC236}">
                <a16:creationId xmlns:a16="http://schemas.microsoft.com/office/drawing/2014/main" id="{13AECB31-E807-4307-96ED-E66D1BED8F10}"/>
              </a:ext>
            </a:extLst>
          </p:cNvPr>
          <p:cNvSpPr/>
          <p:nvPr/>
        </p:nvSpPr>
        <p:spPr>
          <a:xfrm>
            <a:off x="2296466" y="3921883"/>
            <a:ext cx="1393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pic>
        <p:nvPicPr>
          <p:cNvPr id="65" name="Imagem 64">
            <a:extLst>
              <a:ext uri="{FF2B5EF4-FFF2-40B4-BE49-F238E27FC236}">
                <a16:creationId xmlns:a16="http://schemas.microsoft.com/office/drawing/2014/main" id="{356F0430-2E9A-4CAE-A2A6-DA2C9767228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CB0CA6C2-69C9-458A-A060-6AB37C15F5AD}"/>
                  </a:ext>
                </a:extLst>
              </p:cNvPr>
              <p:cNvSpPr txBox="1"/>
              <p:nvPr/>
            </p:nvSpPr>
            <p:spPr>
              <a:xfrm>
                <a:off x="6851735" y="5237625"/>
                <a:ext cx="3854773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−27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CB0CA6C2-69C9-458A-A060-6AB37C15F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735" y="5237625"/>
                <a:ext cx="3854773" cy="8138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aixaDeTexto 37">
            <a:extLst>
              <a:ext uri="{FF2B5EF4-FFF2-40B4-BE49-F238E27FC236}">
                <a16:creationId xmlns:a16="http://schemas.microsoft.com/office/drawing/2014/main" id="{E9D927F0-5477-42E3-A229-714116F642D3}"/>
              </a:ext>
            </a:extLst>
          </p:cNvPr>
          <p:cNvSpPr txBox="1"/>
          <p:nvPr/>
        </p:nvSpPr>
        <p:spPr>
          <a:xfrm>
            <a:off x="2323000" y="4420234"/>
            <a:ext cx="4781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5E4F"/>
                </a:solidFill>
              </a:rPr>
              <a:t>2. </a:t>
            </a:r>
            <a:r>
              <a:rPr lang="en-US" sz="2000" dirty="0" err="1"/>
              <a:t>Considereu</a:t>
            </a:r>
            <a:r>
              <a:rPr lang="en-US" sz="2000" dirty="0"/>
              <a:t> el </a:t>
            </a:r>
            <a:r>
              <a:rPr lang="en-US" sz="2000" dirty="0" err="1"/>
              <a:t>següent</a:t>
            </a:r>
            <a:r>
              <a:rPr lang="en-US" sz="2000" dirty="0"/>
              <a:t> determinant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0A8F1C80-9778-4829-919B-AC4DC5024E0C}"/>
                  </a:ext>
                </a:extLst>
              </p:cNvPr>
              <p:cNvSpPr/>
              <p:nvPr/>
            </p:nvSpPr>
            <p:spPr>
              <a:xfrm>
                <a:off x="6029963" y="4215890"/>
                <a:ext cx="3153103" cy="906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−27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0A8F1C80-9778-4829-919B-AC4DC5024E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963" y="4215890"/>
                <a:ext cx="3153103" cy="90614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aixaDeTexto 40">
            <a:extLst>
              <a:ext uri="{FF2B5EF4-FFF2-40B4-BE49-F238E27FC236}">
                <a16:creationId xmlns:a16="http://schemas.microsoft.com/office/drawing/2014/main" id="{538782D8-5A95-4276-A54A-77892F4F21F6}"/>
              </a:ext>
            </a:extLst>
          </p:cNvPr>
          <p:cNvSpPr txBox="1"/>
          <p:nvPr/>
        </p:nvSpPr>
        <p:spPr>
          <a:xfrm>
            <a:off x="2451674" y="5180168"/>
            <a:ext cx="42844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0C2B8E"/>
                </a:solidFill>
              </a:rPr>
              <a:t>Observeu</a:t>
            </a:r>
            <a:r>
              <a:rPr lang="en-US" sz="2000" dirty="0">
                <a:solidFill>
                  <a:srgbClr val="0C2B8E"/>
                </a:solidFill>
              </a:rPr>
              <a:t> que tots </a:t>
            </a:r>
            <a:r>
              <a:rPr lang="en-US" sz="2000" b="1" dirty="0" err="1">
                <a:solidFill>
                  <a:srgbClr val="0C2B8E"/>
                </a:solidFill>
              </a:rPr>
              <a:t>els</a:t>
            </a:r>
            <a:r>
              <a:rPr lang="en-US" sz="2000" b="1" dirty="0">
                <a:solidFill>
                  <a:srgbClr val="0C2B8E"/>
                </a:solidFill>
              </a:rPr>
              <a:t> elements de la  </a:t>
            </a:r>
            <a:r>
              <a:rPr lang="en-US" sz="2000" b="1" dirty="0" err="1">
                <a:solidFill>
                  <a:srgbClr val="0C2B8E"/>
                </a:solidFill>
              </a:rPr>
              <a:t>columna</a:t>
            </a:r>
            <a:r>
              <a:rPr lang="en-US" sz="2000" b="1" dirty="0">
                <a:solidFill>
                  <a:srgbClr val="0C2B8E"/>
                </a:solidFill>
              </a:rPr>
              <a:t> 2 </a:t>
            </a:r>
            <a:r>
              <a:rPr lang="en-US" sz="2000" b="1" dirty="0" err="1">
                <a:solidFill>
                  <a:srgbClr val="0C2B8E"/>
                </a:solidFill>
              </a:rPr>
              <a:t>són</a:t>
            </a:r>
            <a:r>
              <a:rPr lang="en-US" sz="2000" b="1" dirty="0">
                <a:solidFill>
                  <a:srgbClr val="0C2B8E"/>
                </a:solidFill>
              </a:rPr>
              <a:t> </a:t>
            </a:r>
            <a:r>
              <a:rPr lang="en-US" sz="2000" b="1" dirty="0" err="1">
                <a:solidFill>
                  <a:srgbClr val="0C2B8E"/>
                </a:solidFill>
              </a:rPr>
              <a:t>múltiples</a:t>
            </a:r>
            <a:r>
              <a:rPr lang="en-US" sz="2000" b="1" dirty="0">
                <a:solidFill>
                  <a:srgbClr val="0C2B8E"/>
                </a:solidFill>
              </a:rPr>
              <a:t> de 3</a:t>
            </a:r>
            <a:r>
              <a:rPr lang="en-US" sz="2000" dirty="0">
                <a:solidFill>
                  <a:srgbClr val="0C2B8E"/>
                </a:solidFill>
              </a:rPr>
              <a:t>, de </a:t>
            </a:r>
            <a:r>
              <a:rPr lang="en-US" sz="2000" dirty="0" err="1">
                <a:solidFill>
                  <a:srgbClr val="0C2B8E"/>
                </a:solidFill>
              </a:rPr>
              <a:t>manera</a:t>
            </a:r>
            <a:r>
              <a:rPr lang="en-US" sz="2000" dirty="0">
                <a:solidFill>
                  <a:srgbClr val="0C2B8E"/>
                </a:solidFill>
              </a:rPr>
              <a:t> que </a:t>
            </a:r>
            <a:r>
              <a:rPr lang="en-US" sz="2000" dirty="0" err="1">
                <a:solidFill>
                  <a:srgbClr val="0C2B8E"/>
                </a:solidFill>
              </a:rPr>
              <a:t>podem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posar</a:t>
            </a:r>
            <a:r>
              <a:rPr lang="en-US" sz="2000" dirty="0">
                <a:solidFill>
                  <a:srgbClr val="0C2B8E"/>
                </a:solidFill>
              </a:rPr>
              <a:t> el </a:t>
            </a:r>
            <a:r>
              <a:rPr lang="en-US" sz="2000" dirty="0" err="1">
                <a:solidFill>
                  <a:srgbClr val="0C2B8E"/>
                </a:solidFill>
              </a:rPr>
              <a:t>número</a:t>
            </a:r>
            <a:r>
              <a:rPr lang="en-US" sz="2000" dirty="0">
                <a:solidFill>
                  <a:srgbClr val="0C2B8E"/>
                </a:solidFill>
              </a:rPr>
              <a:t> 3 </a:t>
            </a:r>
            <a:r>
              <a:rPr lang="en-US" sz="2000" dirty="0" err="1">
                <a:solidFill>
                  <a:srgbClr val="0C2B8E"/>
                </a:solidFill>
              </a:rPr>
              <a:t>en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evidència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i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escriure</a:t>
            </a:r>
            <a:endParaRPr lang="pt-PT" sz="2000" dirty="0">
              <a:solidFill>
                <a:srgbClr val="0C2B8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914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7" grpId="0"/>
      <p:bldP spid="38" grpId="0"/>
      <p:bldP spid="39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: Cantos Arredondados 20">
            <a:extLst>
              <a:ext uri="{FF2B5EF4-FFF2-40B4-BE49-F238E27FC236}">
                <a16:creationId xmlns:a16="http://schemas.microsoft.com/office/drawing/2014/main" id="{B005A7A5-18AD-41A8-8892-FAE8F8CA66D5}"/>
              </a:ext>
            </a:extLst>
          </p:cNvPr>
          <p:cNvSpPr/>
          <p:nvPr/>
        </p:nvSpPr>
        <p:spPr>
          <a:xfrm>
            <a:off x="2102645" y="4521758"/>
            <a:ext cx="9859639" cy="2181023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d’intercanvi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es-ES" b="1" dirty="0" err="1">
                <a:solidFill>
                  <a:schemeClr val="tx1"/>
                </a:solidFill>
              </a:rPr>
              <a:t>Propietat</a:t>
            </a:r>
            <a:r>
              <a:rPr lang="es-ES" b="1" dirty="0">
                <a:solidFill>
                  <a:schemeClr val="tx1"/>
                </a:solidFill>
              </a:rPr>
              <a:t> de </a:t>
            </a:r>
            <a:r>
              <a:rPr lang="es-ES" b="1" dirty="0" err="1">
                <a:solidFill>
                  <a:schemeClr val="tx1"/>
                </a:solidFill>
              </a:rPr>
              <a:t>reescalat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reflexió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 18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462526BC-9516-4026-B661-928F617335EA}"/>
              </a:ext>
            </a:extLst>
          </p:cNvPr>
          <p:cNvSpPr/>
          <p:nvPr/>
        </p:nvSpPr>
        <p:spPr>
          <a:xfrm>
            <a:off x="2039072" y="155219"/>
            <a:ext cx="9978754" cy="1917478"/>
          </a:xfrm>
          <a:prstGeom prst="roundRect">
            <a:avLst/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/>
              <p:nvPr/>
            </p:nvSpPr>
            <p:spPr>
              <a:xfrm>
                <a:off x="2102646" y="357356"/>
                <a:ext cx="978455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err="1"/>
                  <a:t>Sigui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u="sng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u="sng" dirty="0"/>
                  <a:t> una </a:t>
                </a:r>
                <a:r>
                  <a:rPr lang="en-US" sz="2400" u="sng" dirty="0" err="1"/>
                  <a:t>matriu</a:t>
                </a:r>
                <a:r>
                  <a:rPr lang="en-US" sz="2400" u="sng" dirty="0"/>
                  <a:t> </a:t>
                </a:r>
                <a:r>
                  <a:rPr lang="en-US" sz="2400" u="sng" dirty="0" err="1"/>
                  <a:t>quadrada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sz="2400" u="sng" dirty="0">
                        <a:latin typeface="Cambria Math" panose="02040503050406030204" pitchFamily="18" charset="0"/>
                      </a:rPr>
                      <m:t>un</m:t>
                    </m:r>
                    <m:r>
                      <a:rPr lang="ca-ES" sz="2400" u="sng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u="sng" dirty="0" err="1"/>
                  <a:t>escalar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Sigui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la </a:t>
                </a:r>
                <a:r>
                  <a:rPr lang="en-US" sz="2400" dirty="0" err="1"/>
                  <a:t>matriu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quadrada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obtinguda</a:t>
                </a:r>
                <a:r>
                  <a:rPr lang="en-US" sz="2400" dirty="0"/>
                  <a:t> de la </a:t>
                </a:r>
                <a:r>
                  <a:rPr lang="en-US" sz="2400" dirty="0" err="1"/>
                  <a:t>matriu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b="1" dirty="0" err="1"/>
                  <a:t>multiplicant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només</a:t>
                </a:r>
                <a:r>
                  <a:rPr lang="en-US" sz="2400" b="1" dirty="0"/>
                  <a:t> una fila </a:t>
                </a:r>
                <a:r>
                  <a:rPr lang="en-US" sz="2400" dirty="0"/>
                  <a:t>o </a:t>
                </a:r>
                <a:r>
                  <a:rPr lang="en-US" sz="2400" b="1" dirty="0" err="1"/>
                  <a:t>només</a:t>
                </a:r>
                <a:r>
                  <a:rPr lang="en-US" sz="2400" b="1" dirty="0"/>
                  <a:t> una </a:t>
                </a:r>
                <a:r>
                  <a:rPr lang="en-US" sz="2400" b="1" dirty="0" err="1"/>
                  <a:t>columna</a:t>
                </a:r>
                <a:r>
                  <a:rPr lang="en-US" sz="2400" b="1" dirty="0"/>
                  <a:t> </a:t>
                </a:r>
                <a:r>
                  <a:rPr lang="en-US" sz="2400" dirty="0" err="1"/>
                  <a:t>pel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escalar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aleshores</a:t>
                </a:r>
                <a:r>
                  <a:rPr lang="en-US" sz="2400" dirty="0"/>
                  <a:t> </a:t>
                </a:r>
                <a:endParaRPr lang="pt-PT" sz="2400" dirty="0"/>
              </a:p>
              <a:p>
                <a:pPr algn="just"/>
                <a:r>
                  <a:rPr lang="en-US" sz="2400" dirty="0"/>
                  <a:t> </a:t>
                </a:r>
                <a:endParaRPr lang="pt-PT" sz="2400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646" y="357356"/>
                <a:ext cx="9784554" cy="1569660"/>
              </a:xfrm>
              <a:prstGeom prst="rect">
                <a:avLst/>
              </a:prstGeom>
              <a:blipFill>
                <a:blip r:embed="rId9"/>
                <a:stretch>
                  <a:fillRect l="-997" t="-3113" r="-93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/>
              <p:nvPr/>
            </p:nvSpPr>
            <p:spPr>
              <a:xfrm>
                <a:off x="5519193" y="1457570"/>
                <a:ext cx="3224985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ca-E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193" y="1457570"/>
                <a:ext cx="3224985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8814AB79-4603-4D8A-A21F-706A939D1C07}"/>
              </a:ext>
            </a:extLst>
          </p:cNvPr>
          <p:cNvSpPr/>
          <p:nvPr/>
        </p:nvSpPr>
        <p:spPr>
          <a:xfrm>
            <a:off x="2249214" y="2340000"/>
            <a:ext cx="9637986" cy="19892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49A15CDF-E9C1-447B-BAEE-AEBB12D26E86}"/>
                  </a:ext>
                </a:extLst>
              </p:cNvPr>
              <p:cNvSpPr txBox="1"/>
              <p:nvPr/>
            </p:nvSpPr>
            <p:spPr>
              <a:xfrm>
                <a:off x="2331219" y="2390240"/>
                <a:ext cx="943540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F25E4F"/>
                    </a:solidFill>
                  </a:rPr>
                  <a:t>IMPORTANT</a:t>
                </a:r>
                <a:r>
                  <a:rPr lang="en-US" sz="2400" dirty="0">
                    <a:solidFill>
                      <a:srgbClr val="F25E4F"/>
                    </a:solidFill>
                  </a:rPr>
                  <a:t>:</a:t>
                </a:r>
                <a:r>
                  <a:rPr lang="en-US" sz="2400" dirty="0"/>
                  <a:t> Per a </a:t>
                </a:r>
                <a:r>
                  <a:rPr lang="en-US" sz="2400" dirty="0" err="1"/>
                  <a:t>multiplicar</a:t>
                </a:r>
                <a:r>
                  <a:rPr lang="en-US" sz="2400" dirty="0"/>
                  <a:t> un determinant per un </a:t>
                </a:r>
                <a:r>
                  <a:rPr lang="en-US" sz="2400" dirty="0" err="1"/>
                  <a:t>escalar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sense </a:t>
                </a:r>
                <a:r>
                  <a:rPr lang="en-US" sz="2400" dirty="0" err="1"/>
                  <a:t>calcular</a:t>
                </a:r>
                <a:r>
                  <a:rPr lang="en-US" sz="2400" dirty="0"/>
                  <a:t> primer el determinant, </a:t>
                </a:r>
                <a:r>
                  <a:rPr lang="en-US" sz="2400" dirty="0" err="1"/>
                  <a:t>s’ha</a:t>
                </a:r>
                <a:r>
                  <a:rPr lang="en-US" sz="2400" dirty="0"/>
                  <a:t> de </a:t>
                </a:r>
                <a:r>
                  <a:rPr lang="en-US" sz="2400" dirty="0" err="1"/>
                  <a:t>multiplicar</a:t>
                </a:r>
                <a:r>
                  <a:rPr lang="en-US" sz="2400" dirty="0"/>
                  <a:t> les </a:t>
                </a:r>
                <a:r>
                  <a:rPr lang="en-US" sz="2400" dirty="0" err="1"/>
                  <a:t>entrades</a:t>
                </a:r>
                <a:r>
                  <a:rPr lang="en-US" sz="2400" dirty="0"/>
                  <a:t> d’ </a:t>
                </a:r>
                <a:r>
                  <a:rPr lang="en-US" sz="2400" b="1" dirty="0"/>
                  <a:t>una sola</a:t>
                </a:r>
                <a:r>
                  <a:rPr lang="en-US" sz="2400" dirty="0"/>
                  <a:t>  “</a:t>
                </a:r>
                <a:r>
                  <a:rPr lang="en-US" sz="2400" dirty="0" err="1"/>
                  <a:t>línia</a:t>
                </a:r>
                <a:r>
                  <a:rPr lang="en-US" sz="2400" dirty="0"/>
                  <a:t>” del determinant – </a:t>
                </a:r>
                <a:r>
                  <a:rPr lang="en-US" sz="2400" b="1" dirty="0"/>
                  <a:t>fila </a:t>
                </a:r>
                <a:r>
                  <a:rPr lang="en-US" sz="2400" dirty="0"/>
                  <a:t>o </a:t>
                </a:r>
                <a:r>
                  <a:rPr lang="en-US" sz="2400" b="1" dirty="0" err="1"/>
                  <a:t>columna</a:t>
                </a:r>
                <a:r>
                  <a:rPr lang="en-US" sz="2400" dirty="0"/>
                  <a:t> – </a:t>
                </a:r>
                <a:r>
                  <a:rPr lang="en-US" sz="2400" b="1" dirty="0"/>
                  <a:t>per </a:t>
                </a:r>
                <a:r>
                  <a:rPr lang="en-US" sz="2400" b="1" dirty="0" err="1"/>
                  <a:t>l’escalar</a:t>
                </a:r>
                <a:r>
                  <a:rPr lang="en-US" sz="2400" dirty="0"/>
                  <a:t>, </a:t>
                </a:r>
                <a:r>
                  <a:rPr lang="en-US" sz="2400" b="1" dirty="0" err="1"/>
                  <a:t>mantenint</a:t>
                </a:r>
                <a:r>
                  <a:rPr lang="en-US" sz="2400" b="1" dirty="0"/>
                  <a:t> sense </a:t>
                </a:r>
                <a:r>
                  <a:rPr lang="en-US" sz="2400" b="1" dirty="0" err="1"/>
                  <a:t>canvis</a:t>
                </a:r>
                <a:r>
                  <a:rPr lang="en-US" sz="2400" b="1" dirty="0"/>
                  <a:t> totes les </a:t>
                </a:r>
                <a:r>
                  <a:rPr lang="en-US" sz="2400" b="1" dirty="0" err="1"/>
                  <a:t>altres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entrades</a:t>
                </a:r>
                <a:r>
                  <a:rPr lang="en-US" sz="2400" dirty="0"/>
                  <a:t>. </a:t>
                </a:r>
                <a:r>
                  <a:rPr lang="en-US" sz="2400" b="1" u="sng" dirty="0" err="1">
                    <a:solidFill>
                      <a:srgbClr val="F25E4F"/>
                    </a:solidFill>
                  </a:rPr>
                  <a:t>Observeu</a:t>
                </a:r>
                <a:r>
                  <a:rPr lang="en-US" sz="2400" dirty="0"/>
                  <a:t> que </a:t>
                </a:r>
                <a:r>
                  <a:rPr lang="en-US" sz="2400" dirty="0" err="1"/>
                  <a:t>aquest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procediment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és</a:t>
                </a:r>
                <a:r>
                  <a:rPr lang="en-US" sz="2400" dirty="0"/>
                  <a:t> </a:t>
                </a:r>
                <a:r>
                  <a:rPr lang="en-US" sz="2400" u="sng" dirty="0" err="1"/>
                  <a:t>completament</a:t>
                </a:r>
                <a:r>
                  <a:rPr lang="en-US" sz="2400" u="sng" dirty="0"/>
                  <a:t> </a:t>
                </a:r>
                <a:r>
                  <a:rPr lang="en-US" sz="2400" u="sng" dirty="0" err="1"/>
                  <a:t>diferent</a:t>
                </a:r>
                <a:r>
                  <a:rPr lang="en-US" sz="2400" u="sng" dirty="0"/>
                  <a:t> de la </a:t>
                </a:r>
                <a:r>
                  <a:rPr lang="en-US" sz="2400" u="sng" dirty="0" err="1"/>
                  <a:t>multiplicació</a:t>
                </a:r>
                <a:r>
                  <a:rPr lang="en-US" sz="2400" u="sng" dirty="0"/>
                  <a:t> </a:t>
                </a:r>
                <a:r>
                  <a:rPr lang="en-US" sz="2400" u="sng" dirty="0" err="1"/>
                  <a:t>d’una</a:t>
                </a:r>
                <a:r>
                  <a:rPr lang="en-US" sz="2400" u="sng" dirty="0"/>
                  <a:t> </a:t>
                </a:r>
                <a:r>
                  <a:rPr lang="en-US" sz="2400" u="sng" dirty="0" err="1"/>
                  <a:t>matriu</a:t>
                </a:r>
                <a:r>
                  <a:rPr lang="en-US" sz="2400" u="sng" dirty="0"/>
                  <a:t> per un </a:t>
                </a:r>
                <a:r>
                  <a:rPr lang="en-US" sz="2400" u="sng" dirty="0" err="1"/>
                  <a:t>escalar</a:t>
                </a:r>
                <a:r>
                  <a:rPr lang="en-US" sz="2400" dirty="0"/>
                  <a:t>!</a:t>
                </a:r>
                <a:endParaRPr lang="pt-PT" sz="2400" dirty="0"/>
              </a:p>
            </p:txBody>
          </p:sp>
        </mc:Choice>
        <mc:Fallback xmlns="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49A15CDF-E9C1-447B-BAEE-AEBB12D26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219" y="2390240"/>
                <a:ext cx="9435402" cy="1938992"/>
              </a:xfrm>
              <a:prstGeom prst="rect">
                <a:avLst/>
              </a:prstGeom>
              <a:blipFill>
                <a:blip r:embed="rId11"/>
                <a:stretch>
                  <a:fillRect l="-969" t="-2516" r="-1034" b="-628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Imagem 64">
            <a:extLst>
              <a:ext uri="{FF2B5EF4-FFF2-40B4-BE49-F238E27FC236}">
                <a16:creationId xmlns:a16="http://schemas.microsoft.com/office/drawing/2014/main" id="{356F0430-2E9A-4CAE-A2A6-DA2C9767228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2E726A5D-AFC8-4CB6-9408-D9BBF2975ED6}"/>
              </a:ext>
            </a:extLst>
          </p:cNvPr>
          <p:cNvSpPr/>
          <p:nvPr/>
        </p:nvSpPr>
        <p:spPr>
          <a:xfrm>
            <a:off x="2331219" y="4596535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2D862B46-B2BD-4F80-B021-1CA191F8874F}"/>
                  </a:ext>
                </a:extLst>
              </p:cNvPr>
              <p:cNvSpPr txBox="1"/>
              <p:nvPr/>
            </p:nvSpPr>
            <p:spPr>
              <a:xfrm>
                <a:off x="3604985" y="4547341"/>
                <a:ext cx="8063590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err="1">
                    <a:solidFill>
                      <a:srgbClr val="0C2B8E"/>
                    </a:solidFill>
                  </a:rPr>
                  <a:t>Donat</a:t>
                </a:r>
                <a:r>
                  <a:rPr lang="en-GB" sz="2000" dirty="0">
                    <a:solidFill>
                      <a:srgbClr val="0C2B8E"/>
                    </a:solidFill>
                  </a:rPr>
                  <a:t> el determinant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 </a:t>
                </a:r>
                <a:r>
                  <a:rPr lang="en-GB" sz="2000" dirty="0" err="1">
                    <a:solidFill>
                      <a:srgbClr val="0C2B8E"/>
                    </a:solidFill>
                  </a:rPr>
                  <a:t>podeu</a:t>
                </a:r>
                <a:r>
                  <a:rPr lang="en-GB" sz="2000" dirty="0">
                    <a:solidFill>
                      <a:srgbClr val="0C2B8E"/>
                    </a:solidFill>
                  </a:rPr>
                  <a:t> </a:t>
                </a:r>
                <a:r>
                  <a:rPr lang="en-GB" sz="2000" dirty="0" err="1">
                    <a:solidFill>
                      <a:srgbClr val="0C2B8E"/>
                    </a:solidFill>
                  </a:rPr>
                  <a:t>determinar</a:t>
                </a:r>
                <a:r>
                  <a:rPr lang="en-GB" sz="2000" dirty="0">
                    <a:solidFill>
                      <a:srgbClr val="0C2B8E"/>
                    </a:solidFill>
                  </a:rPr>
                  <a:t> </a:t>
                </a:r>
                <a:r>
                  <a:rPr lang="en-GB" sz="2000" dirty="0" err="1">
                    <a:solidFill>
                      <a:srgbClr val="0C2B8E"/>
                    </a:solidFill>
                  </a:rPr>
                  <a:t>fàcilment</a:t>
                </a:r>
                <a:r>
                  <a:rPr lang="en-GB" sz="2000" dirty="0">
                    <a:solidFill>
                      <a:srgbClr val="0C2B8E"/>
                    </a:solidFill>
                  </a:rPr>
                  <a:t> el </a:t>
                </a:r>
                <a:r>
                  <a:rPr lang="en-GB" sz="2000" dirty="0" err="1">
                    <a:solidFill>
                      <a:srgbClr val="0C2B8E"/>
                    </a:solidFill>
                  </a:rPr>
                  <a:t>seu</a:t>
                </a:r>
                <a:r>
                  <a:rPr lang="en-GB" sz="2000" dirty="0">
                    <a:solidFill>
                      <a:srgbClr val="0C2B8E"/>
                    </a:solidFill>
                  </a:rPr>
                  <a:t> </a:t>
                </a:r>
                <a:r>
                  <a:rPr lang="en-GB" sz="2000" dirty="0" err="1">
                    <a:solidFill>
                      <a:srgbClr val="0C2B8E"/>
                    </a:solidFill>
                  </a:rPr>
                  <a:t>valor</a:t>
                </a:r>
                <a:r>
                  <a:rPr lang="en-GB" sz="2000" dirty="0">
                    <a:solidFill>
                      <a:srgbClr val="0C2B8E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2D862B46-B2BD-4F80-B021-1CA191F88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985" y="4547341"/>
                <a:ext cx="8063590" cy="605550"/>
              </a:xfrm>
              <a:prstGeom prst="rect">
                <a:avLst/>
              </a:prstGeom>
              <a:blipFill>
                <a:blip r:embed="rId13"/>
                <a:stretch>
                  <a:fillRect l="-756" b="-202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EF6630E1-C0F0-450F-AA88-1B801D9BB51B}"/>
                  </a:ext>
                </a:extLst>
              </p:cNvPr>
              <p:cNvSpPr txBox="1"/>
              <p:nvPr/>
            </p:nvSpPr>
            <p:spPr>
              <a:xfrm>
                <a:off x="2331219" y="5107394"/>
                <a:ext cx="4287164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×4−2×3</m:t>
                      </m:r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=4−6=−2</m:t>
                      </m:r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EF6630E1-C0F0-450F-AA88-1B801D9BB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219" y="5107394"/>
                <a:ext cx="4287164" cy="60555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CaixaDeTexto 43">
            <a:extLst>
              <a:ext uri="{FF2B5EF4-FFF2-40B4-BE49-F238E27FC236}">
                <a16:creationId xmlns:a16="http://schemas.microsoft.com/office/drawing/2014/main" id="{D4773CD9-504A-4E20-A74D-CA9162C0BE9F}"/>
              </a:ext>
            </a:extLst>
          </p:cNvPr>
          <p:cNvSpPr txBox="1"/>
          <p:nvPr/>
        </p:nvSpPr>
        <p:spPr>
          <a:xfrm>
            <a:off x="2331219" y="5625091"/>
            <a:ext cx="8912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C2B8E"/>
                </a:solidFill>
              </a:rPr>
              <a:t>i </a:t>
            </a:r>
            <a:r>
              <a:rPr lang="en-GB" sz="2000" dirty="0" err="1">
                <a:solidFill>
                  <a:srgbClr val="0C2B8E"/>
                </a:solidFill>
              </a:rPr>
              <a:t>si</a:t>
            </a:r>
            <a:r>
              <a:rPr lang="en-GB" sz="2000" dirty="0">
                <a:solidFill>
                  <a:srgbClr val="0C2B8E"/>
                </a:solidFill>
              </a:rPr>
              <a:t>, </a:t>
            </a:r>
            <a:r>
              <a:rPr lang="en-GB" sz="2000" dirty="0" err="1">
                <a:solidFill>
                  <a:srgbClr val="0C2B8E"/>
                </a:solidFill>
              </a:rPr>
              <a:t>pel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qualsevol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motiu</a:t>
            </a:r>
            <a:r>
              <a:rPr lang="en-GB" sz="2000" dirty="0">
                <a:solidFill>
                  <a:srgbClr val="0C2B8E"/>
                </a:solidFill>
              </a:rPr>
              <a:t>, </a:t>
            </a:r>
            <a:r>
              <a:rPr lang="en-GB" sz="2000" dirty="0" err="1">
                <a:solidFill>
                  <a:srgbClr val="0C2B8E"/>
                </a:solidFill>
              </a:rPr>
              <a:t>voleu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triplicar</a:t>
            </a:r>
            <a:r>
              <a:rPr lang="en-GB" sz="2000" b="1" dirty="0">
                <a:solidFill>
                  <a:srgbClr val="0C2B8E"/>
                </a:solidFill>
              </a:rPr>
              <a:t>-ne el </a:t>
            </a:r>
            <a:r>
              <a:rPr lang="en-GB" sz="2000" b="1" dirty="0" err="1">
                <a:solidFill>
                  <a:srgbClr val="0C2B8E"/>
                </a:solidFill>
              </a:rPr>
              <a:t>valor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només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cal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multiplicar</a:t>
            </a:r>
            <a:r>
              <a:rPr lang="en-GB" sz="2000" dirty="0">
                <a:solidFill>
                  <a:srgbClr val="0C2B8E"/>
                </a:solidFill>
              </a:rPr>
              <a:t>-lo per 3!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F67DEB58-B1FF-4816-A6AE-97610760D79F}"/>
                  </a:ext>
                </a:extLst>
              </p:cNvPr>
              <p:cNvSpPr txBox="1"/>
              <p:nvPr/>
            </p:nvSpPr>
            <p:spPr>
              <a:xfrm>
                <a:off x="2331218" y="6007758"/>
                <a:ext cx="7033843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=3 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×4−2×3</m:t>
                          </m:r>
                        </m:e>
                      </m:d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4−6</m:t>
                          </m:r>
                        </m:e>
                      </m:d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F67DEB58-B1FF-4816-A6AE-97610760D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218" y="6007758"/>
                <a:ext cx="7033843" cy="60555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Gráfico 8" descr="Sinal de polegar para cima">
            <a:extLst>
              <a:ext uri="{FF2B5EF4-FFF2-40B4-BE49-F238E27FC236}">
                <a16:creationId xmlns:a16="http://schemas.microsoft.com/office/drawing/2014/main" id="{FC1C2017-4118-42AB-89DC-DE7BA744CC7D}"/>
              </a:ext>
            </a:extLst>
          </p:cNvPr>
          <p:cNvPicPr/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711727" y="5612269"/>
            <a:ext cx="1027696" cy="10276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800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animBg="1"/>
      <p:bldP spid="57" grpId="0"/>
      <p:bldP spid="31" grpId="0"/>
      <p:bldP spid="36" grpId="0"/>
      <p:bldP spid="43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8814AB79-4603-4D8A-A21F-706A939D1C07}"/>
                  </a:ext>
                </a:extLst>
              </p:cNvPr>
              <p:cNvSpPr/>
              <p:nvPr/>
            </p:nvSpPr>
            <p:spPr>
              <a:xfrm>
                <a:off x="2249214" y="2340000"/>
                <a:ext cx="9637986" cy="19892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just"/>
                <a:r>
                  <a:rPr lang="en-US" sz="2400" b="1" dirty="0">
                    <a:solidFill>
                      <a:srgbClr val="F25E4F"/>
                    </a:solidFill>
                  </a:rPr>
                  <a:t>IMPORTANT:</a:t>
                </a:r>
                <a:r>
                  <a:rPr lang="en-US" sz="2400" dirty="0">
                    <a:solidFill>
                      <a:prstClr val="black"/>
                    </a:solidFill>
                  </a:rPr>
                  <a:t> Per a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multiplicar</a:t>
                </a:r>
                <a:r>
                  <a:rPr lang="en-US" sz="2400" dirty="0">
                    <a:solidFill>
                      <a:prstClr val="black"/>
                    </a:solidFill>
                  </a:rPr>
                  <a:t> un determinant per un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escalar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, sense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calcular</a:t>
                </a:r>
                <a:r>
                  <a:rPr lang="en-US" sz="2400" dirty="0">
                    <a:solidFill>
                      <a:prstClr val="black"/>
                    </a:solidFill>
                  </a:rPr>
                  <a:t> primer el determinant, </a:t>
                </a:r>
                <a:r>
                  <a:rPr lang="en-US" sz="2400" dirty="0" err="1">
                    <a:solidFill>
                      <a:prstClr val="black"/>
                    </a:solidFill>
                    <a:highlight>
                      <a:srgbClr val="FF0000"/>
                    </a:highlight>
                  </a:rPr>
                  <a:t>s’ha</a:t>
                </a:r>
                <a:r>
                  <a:rPr lang="en-US" sz="2400" dirty="0">
                    <a:solidFill>
                      <a:prstClr val="black"/>
                    </a:solidFill>
                    <a:highlight>
                      <a:srgbClr val="FF0000"/>
                    </a:highlight>
                  </a:rPr>
                  <a:t> de </a:t>
                </a:r>
                <a:r>
                  <a:rPr lang="en-US" sz="2400" dirty="0" err="1">
                    <a:solidFill>
                      <a:prstClr val="black"/>
                    </a:solidFill>
                    <a:highlight>
                      <a:srgbClr val="FF0000"/>
                    </a:highlight>
                  </a:rPr>
                  <a:t>multiplicar</a:t>
                </a:r>
                <a:r>
                  <a:rPr lang="en-US" sz="2400" dirty="0">
                    <a:solidFill>
                      <a:prstClr val="black"/>
                    </a:solidFill>
                    <a:highlight>
                      <a:srgbClr val="FF0000"/>
                    </a:highlight>
                  </a:rPr>
                  <a:t> les </a:t>
                </a:r>
                <a:r>
                  <a:rPr lang="en-US" sz="2400" dirty="0" err="1">
                    <a:solidFill>
                      <a:prstClr val="black"/>
                    </a:solidFill>
                    <a:highlight>
                      <a:srgbClr val="FF0000"/>
                    </a:highlight>
                  </a:rPr>
                  <a:t>entrades</a:t>
                </a:r>
                <a:r>
                  <a:rPr lang="en-US" sz="2400" dirty="0">
                    <a:solidFill>
                      <a:prstClr val="black"/>
                    </a:solidFill>
                    <a:highlight>
                      <a:srgbClr val="FF0000"/>
                    </a:highlight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highlight>
                      <a:srgbClr val="FF0000"/>
                    </a:highlight>
                  </a:rPr>
                  <a:t>d’</a:t>
                </a:r>
                <a:r>
                  <a:rPr lang="en-US" sz="2400" b="1" dirty="0" err="1">
                    <a:solidFill>
                      <a:prstClr val="black"/>
                    </a:solidFill>
                    <a:highlight>
                      <a:srgbClr val="FF0000"/>
                    </a:highlight>
                  </a:rPr>
                  <a:t>una</a:t>
                </a:r>
                <a:r>
                  <a:rPr lang="en-US" sz="2400" b="1" dirty="0">
                    <a:solidFill>
                      <a:prstClr val="black"/>
                    </a:solidFill>
                    <a:highlight>
                      <a:srgbClr val="FF0000"/>
                    </a:highlight>
                  </a:rPr>
                  <a:t> sola</a:t>
                </a:r>
                <a:r>
                  <a:rPr lang="en-US" sz="2400" dirty="0">
                    <a:solidFill>
                      <a:prstClr val="black"/>
                    </a:solidFill>
                    <a:highlight>
                      <a:srgbClr val="FF0000"/>
                    </a:highlight>
                  </a:rPr>
                  <a:t>  “</a:t>
                </a:r>
                <a:r>
                  <a:rPr lang="en-US" sz="2400" dirty="0" err="1">
                    <a:solidFill>
                      <a:prstClr val="black"/>
                    </a:solidFill>
                    <a:highlight>
                      <a:srgbClr val="FF0000"/>
                    </a:highlight>
                  </a:rPr>
                  <a:t>línia</a:t>
                </a:r>
                <a:r>
                  <a:rPr lang="en-US" sz="2400" dirty="0">
                    <a:solidFill>
                      <a:prstClr val="black"/>
                    </a:solidFill>
                    <a:highlight>
                      <a:srgbClr val="FF0000"/>
                    </a:highlight>
                  </a:rPr>
                  <a:t>”</a:t>
                </a:r>
                <a:r>
                  <a:rPr lang="en-US" sz="2400" dirty="0">
                    <a:solidFill>
                      <a:prstClr val="black"/>
                    </a:solidFill>
                  </a:rPr>
                  <a:t> del determinant – 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fila </a:t>
                </a:r>
                <a:r>
                  <a:rPr lang="en-US" sz="2400" dirty="0">
                    <a:solidFill>
                      <a:prstClr val="black"/>
                    </a:solidFill>
                  </a:rPr>
                  <a:t>o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columna</a:t>
                </a:r>
                <a:r>
                  <a:rPr lang="en-US" sz="2400" dirty="0">
                    <a:solidFill>
                      <a:prstClr val="black"/>
                    </a:solidFill>
                  </a:rPr>
                  <a:t> – 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per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l’escalar</a:t>
                </a:r>
                <a:r>
                  <a:rPr lang="en-US" sz="2400" dirty="0">
                    <a:solidFill>
                      <a:prstClr val="black"/>
                    </a:solidFill>
                  </a:rPr>
                  <a:t>,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mantenint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sense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canvis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totes les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altres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entrades</a:t>
                </a:r>
                <a:r>
                  <a:rPr lang="en-US" sz="2400" dirty="0">
                    <a:solidFill>
                      <a:prstClr val="black"/>
                    </a:solidFill>
                  </a:rPr>
                  <a:t>. </a:t>
                </a:r>
                <a:r>
                  <a:rPr lang="en-US" sz="2400" b="1" u="sng" dirty="0" err="1">
                    <a:solidFill>
                      <a:srgbClr val="F25E4F"/>
                    </a:solidFill>
                  </a:rPr>
                  <a:t>Observeu</a:t>
                </a:r>
                <a:r>
                  <a:rPr lang="en-US" sz="2400" dirty="0">
                    <a:solidFill>
                      <a:prstClr val="black"/>
                    </a:solidFill>
                  </a:rPr>
                  <a:t> que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aquest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procediment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és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u="sng" dirty="0" err="1">
                    <a:solidFill>
                      <a:prstClr val="black"/>
                    </a:solidFill>
                  </a:rPr>
                  <a:t>completament</a:t>
                </a:r>
                <a:r>
                  <a:rPr lang="en-US" sz="2400" u="sng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u="sng" dirty="0" err="1">
                    <a:solidFill>
                      <a:prstClr val="black"/>
                    </a:solidFill>
                  </a:rPr>
                  <a:t>diferent</a:t>
                </a:r>
                <a:r>
                  <a:rPr lang="en-US" sz="2400" u="sng" dirty="0">
                    <a:solidFill>
                      <a:prstClr val="black"/>
                    </a:solidFill>
                  </a:rPr>
                  <a:t> de la </a:t>
                </a:r>
                <a:r>
                  <a:rPr lang="en-US" sz="2400" u="sng" dirty="0" err="1">
                    <a:solidFill>
                      <a:prstClr val="black"/>
                    </a:solidFill>
                  </a:rPr>
                  <a:t>multiplicació</a:t>
                </a:r>
                <a:r>
                  <a:rPr lang="en-US" sz="2400" u="sng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u="sng" dirty="0" err="1">
                    <a:solidFill>
                      <a:prstClr val="black"/>
                    </a:solidFill>
                  </a:rPr>
                  <a:t>d’una</a:t>
                </a:r>
                <a:r>
                  <a:rPr lang="en-US" sz="2400" u="sng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u="sng" dirty="0" err="1">
                    <a:solidFill>
                      <a:prstClr val="black"/>
                    </a:solidFill>
                  </a:rPr>
                  <a:t>matriu</a:t>
                </a:r>
                <a:r>
                  <a:rPr lang="en-US" sz="2400" u="sng" dirty="0">
                    <a:solidFill>
                      <a:prstClr val="black"/>
                    </a:solidFill>
                  </a:rPr>
                  <a:t> per un </a:t>
                </a:r>
                <a:r>
                  <a:rPr lang="en-US" sz="2400" u="sng" dirty="0" err="1">
                    <a:solidFill>
                      <a:prstClr val="black"/>
                    </a:solidFill>
                  </a:rPr>
                  <a:t>escalar</a:t>
                </a:r>
                <a:r>
                  <a:rPr lang="en-US" sz="2400" dirty="0">
                    <a:solidFill>
                      <a:prstClr val="black"/>
                    </a:solidFill>
                  </a:rPr>
                  <a:t>!</a:t>
                </a:r>
                <a:endParaRPr lang="pt-PT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8814AB79-4603-4D8A-A21F-706A939D1C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214" y="2340000"/>
                <a:ext cx="9637986" cy="1989232"/>
              </a:xfrm>
              <a:prstGeom prst="rect">
                <a:avLst/>
              </a:prstGeom>
              <a:blipFill>
                <a:blip r:embed="rId4"/>
                <a:stretch>
                  <a:fillRect r="-550" b="-843"/>
                </a:stretch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: Cantos Arredondados 20">
            <a:extLst>
              <a:ext uri="{FF2B5EF4-FFF2-40B4-BE49-F238E27FC236}">
                <a16:creationId xmlns:a16="http://schemas.microsoft.com/office/drawing/2014/main" id="{B005A7A5-18AD-41A8-8892-FAE8F8CA66D5}"/>
              </a:ext>
            </a:extLst>
          </p:cNvPr>
          <p:cNvSpPr/>
          <p:nvPr/>
        </p:nvSpPr>
        <p:spPr>
          <a:xfrm>
            <a:off x="2102645" y="4521758"/>
            <a:ext cx="9859639" cy="2181023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5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d’intercanvi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es-ES" b="1" dirty="0" err="1">
                <a:solidFill>
                  <a:schemeClr val="tx1"/>
                </a:solidFill>
              </a:rPr>
              <a:t>Propietat</a:t>
            </a:r>
            <a:r>
              <a:rPr lang="es-ES" b="1" dirty="0">
                <a:solidFill>
                  <a:schemeClr val="tx1"/>
                </a:solidFill>
              </a:rPr>
              <a:t> de </a:t>
            </a:r>
            <a:r>
              <a:rPr lang="es-ES" b="1" dirty="0" err="1">
                <a:solidFill>
                  <a:schemeClr val="tx1"/>
                </a:solidFill>
              </a:rPr>
              <a:t>reescalat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reflexió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 18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462526BC-9516-4026-B661-928F617335EA}"/>
              </a:ext>
            </a:extLst>
          </p:cNvPr>
          <p:cNvSpPr/>
          <p:nvPr/>
        </p:nvSpPr>
        <p:spPr>
          <a:xfrm>
            <a:off x="2039072" y="155219"/>
            <a:ext cx="9978754" cy="1917478"/>
          </a:xfrm>
          <a:prstGeom prst="roundRect">
            <a:avLst/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/>
              <p:nvPr/>
            </p:nvSpPr>
            <p:spPr>
              <a:xfrm>
                <a:off x="2102646" y="357356"/>
                <a:ext cx="978455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/>
                  <a:t>Sigui </a:t>
                </a:r>
                <a14:m>
                  <m:oMath xmlns:m="http://schemas.openxmlformats.org/officeDocument/2006/math">
                    <m:r>
                      <a:rPr lang="en-US" sz="2400" i="1" u="sng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u="sng" dirty="0"/>
                  <a:t> una </a:t>
                </a:r>
                <a:r>
                  <a:rPr lang="en-US" sz="2400" u="sng" dirty="0" err="1"/>
                  <a:t>matriu</a:t>
                </a:r>
                <a:r>
                  <a:rPr lang="en-US" sz="2400" u="sng" dirty="0"/>
                  <a:t> </a:t>
                </a:r>
                <a:r>
                  <a:rPr lang="en-US" sz="2400" u="sng" dirty="0" err="1"/>
                  <a:t>quadrada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sz="2400" u="sng" dirty="0">
                        <a:latin typeface="Cambria Math" panose="02040503050406030204" pitchFamily="18" charset="0"/>
                      </a:rPr>
                      <m:t>un</m:t>
                    </m:r>
                    <m:r>
                      <a:rPr lang="ca-ES" sz="2400" u="sng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u="sng" dirty="0" err="1"/>
                  <a:t>escalar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Sigui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la </a:t>
                </a:r>
                <a:r>
                  <a:rPr lang="en-US" sz="2400" dirty="0" err="1"/>
                  <a:t>matriu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quadrada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obtinguda</a:t>
                </a:r>
                <a:r>
                  <a:rPr lang="en-US" sz="2400" dirty="0"/>
                  <a:t> de la </a:t>
                </a:r>
                <a:r>
                  <a:rPr lang="en-US" sz="2400" dirty="0" err="1"/>
                  <a:t>matriu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b="1" dirty="0" err="1"/>
                  <a:t>multiplicant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només</a:t>
                </a:r>
                <a:r>
                  <a:rPr lang="en-US" sz="2400" b="1" dirty="0"/>
                  <a:t> una fila </a:t>
                </a:r>
                <a:r>
                  <a:rPr lang="en-US" sz="2400" dirty="0"/>
                  <a:t>o </a:t>
                </a:r>
                <a:r>
                  <a:rPr lang="en-US" sz="2400" b="1" dirty="0" err="1"/>
                  <a:t>només</a:t>
                </a:r>
                <a:r>
                  <a:rPr lang="en-US" sz="2400" b="1" dirty="0"/>
                  <a:t> una </a:t>
                </a:r>
                <a:r>
                  <a:rPr lang="en-US" sz="2400" b="1" dirty="0" err="1"/>
                  <a:t>columna</a:t>
                </a:r>
                <a:r>
                  <a:rPr lang="en-US" sz="2400" b="1" dirty="0"/>
                  <a:t> </a:t>
                </a:r>
                <a:r>
                  <a:rPr lang="en-US" sz="2400" dirty="0" err="1"/>
                  <a:t>pel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escalar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aleshores</a:t>
                </a:r>
                <a:r>
                  <a:rPr lang="en-US" sz="2400" dirty="0"/>
                  <a:t> </a:t>
                </a:r>
                <a:endParaRPr lang="pt-PT" sz="2400" dirty="0"/>
              </a:p>
              <a:p>
                <a:pPr algn="just"/>
                <a:endParaRPr lang="pt-PT" sz="2400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646" y="357356"/>
                <a:ext cx="9784554" cy="1569660"/>
              </a:xfrm>
              <a:prstGeom prst="rect">
                <a:avLst/>
              </a:prstGeom>
              <a:blipFill>
                <a:blip r:embed="rId10"/>
                <a:stretch>
                  <a:fillRect l="-997" t="-3113" r="-93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/>
              <p:nvPr/>
            </p:nvSpPr>
            <p:spPr>
              <a:xfrm>
                <a:off x="5447099" y="1337539"/>
                <a:ext cx="3224985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ca-E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099" y="1337539"/>
                <a:ext cx="3224985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Imagem 64">
            <a:extLst>
              <a:ext uri="{FF2B5EF4-FFF2-40B4-BE49-F238E27FC236}">
                <a16:creationId xmlns:a16="http://schemas.microsoft.com/office/drawing/2014/main" id="{356F0430-2E9A-4CAE-A2A6-DA2C9767228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2E726A5D-AFC8-4CB6-9408-D9BBF2975ED6}"/>
              </a:ext>
            </a:extLst>
          </p:cNvPr>
          <p:cNvSpPr/>
          <p:nvPr/>
        </p:nvSpPr>
        <p:spPr>
          <a:xfrm>
            <a:off x="2331219" y="4596535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2D862B46-B2BD-4F80-B021-1CA191F8874F}"/>
                  </a:ext>
                </a:extLst>
              </p:cNvPr>
              <p:cNvSpPr txBox="1"/>
              <p:nvPr/>
            </p:nvSpPr>
            <p:spPr>
              <a:xfrm>
                <a:off x="3604985" y="4547341"/>
                <a:ext cx="8282214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rgbClr val="0C2B8E"/>
                    </a:solidFill>
                  </a:rPr>
                  <a:t>El </a:t>
                </a:r>
                <a:r>
                  <a:rPr lang="en-GB" sz="2000" dirty="0" err="1">
                    <a:solidFill>
                      <a:srgbClr val="0C2B8E"/>
                    </a:solidFill>
                  </a:rPr>
                  <a:t>problema</a:t>
                </a:r>
                <a:r>
                  <a:rPr lang="en-GB" sz="2000" dirty="0">
                    <a:solidFill>
                      <a:srgbClr val="0C2B8E"/>
                    </a:solidFill>
                  </a:rPr>
                  <a:t> </a:t>
                </a:r>
                <a:r>
                  <a:rPr lang="en-GB" sz="2000" dirty="0" err="1">
                    <a:solidFill>
                      <a:srgbClr val="0C2B8E"/>
                    </a:solidFill>
                  </a:rPr>
                  <a:t>és</a:t>
                </a:r>
                <a:r>
                  <a:rPr lang="en-GB" sz="2000" dirty="0">
                    <a:solidFill>
                      <a:srgbClr val="0C2B8E"/>
                    </a:solidFill>
                  </a:rPr>
                  <a:t> </a:t>
                </a:r>
                <a:r>
                  <a:rPr lang="en-GB" sz="2000" dirty="0" err="1">
                    <a:solidFill>
                      <a:srgbClr val="0C2B8E"/>
                    </a:solidFill>
                  </a:rPr>
                  <a:t>si</a:t>
                </a:r>
                <a:r>
                  <a:rPr lang="en-GB" sz="2000" dirty="0">
                    <a:solidFill>
                      <a:srgbClr val="0C2B8E"/>
                    </a:solidFill>
                  </a:rPr>
                  <a:t> </a:t>
                </a:r>
                <a:r>
                  <a:rPr lang="en-GB" sz="2000" dirty="0" err="1">
                    <a:solidFill>
                      <a:srgbClr val="0C2B8E"/>
                    </a:solidFill>
                  </a:rPr>
                  <a:t>volem</a:t>
                </a:r>
                <a:r>
                  <a:rPr lang="en-GB" sz="2000" dirty="0">
                    <a:solidFill>
                      <a:srgbClr val="0C2B8E"/>
                    </a:solidFill>
                  </a:rPr>
                  <a:t>  </a:t>
                </a:r>
                <a:r>
                  <a:rPr lang="en-GB" sz="2000" b="1" dirty="0" err="1">
                    <a:solidFill>
                      <a:srgbClr val="0C2B8E"/>
                    </a:solidFill>
                  </a:rPr>
                  <a:t>triplicar</a:t>
                </a:r>
                <a:r>
                  <a:rPr lang="en-GB" sz="2000" b="1" dirty="0">
                    <a:solidFill>
                      <a:srgbClr val="0C2B8E"/>
                    </a:solidFill>
                  </a:rPr>
                  <a:t> el </a:t>
                </a:r>
                <a:r>
                  <a:rPr lang="en-GB" sz="2000" b="1" dirty="0" err="1">
                    <a:solidFill>
                      <a:srgbClr val="0C2B8E"/>
                    </a:solidFill>
                  </a:rPr>
                  <a:t>valor</a:t>
                </a:r>
                <a:r>
                  <a:rPr lang="en-GB" sz="2000" b="1" dirty="0">
                    <a:solidFill>
                      <a:srgbClr val="0C2B8E"/>
                    </a:solidFill>
                  </a:rPr>
                  <a:t> </a:t>
                </a:r>
                <a:r>
                  <a:rPr lang="en-GB" sz="2000" dirty="0">
                    <a:solidFill>
                      <a:srgbClr val="0C2B8E"/>
                    </a:solidFill>
                  </a:rPr>
                  <a:t>de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 sense </a:t>
                </a:r>
                <a:r>
                  <a:rPr lang="en-GB" sz="2000" dirty="0" err="1">
                    <a:solidFill>
                      <a:srgbClr val="0C2B8E"/>
                    </a:solidFill>
                  </a:rPr>
                  <a:t>calcular</a:t>
                </a:r>
                <a:r>
                  <a:rPr lang="en-GB" sz="2000" dirty="0">
                    <a:solidFill>
                      <a:srgbClr val="0C2B8E"/>
                    </a:solidFill>
                  </a:rPr>
                  <a:t>-lo! </a:t>
                </a:r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2D862B46-B2BD-4F80-B021-1CA191F88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985" y="4547341"/>
                <a:ext cx="8282214" cy="605550"/>
              </a:xfrm>
              <a:prstGeom prst="rect">
                <a:avLst/>
              </a:prstGeom>
              <a:blipFill>
                <a:blip r:embed="rId13"/>
                <a:stretch>
                  <a:fillRect l="-736" b="-202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CaixaDeTexto 43">
            <a:extLst>
              <a:ext uri="{FF2B5EF4-FFF2-40B4-BE49-F238E27FC236}">
                <a16:creationId xmlns:a16="http://schemas.microsoft.com/office/drawing/2014/main" id="{D4773CD9-504A-4E20-A74D-CA9162C0BE9F}"/>
              </a:ext>
            </a:extLst>
          </p:cNvPr>
          <p:cNvSpPr txBox="1"/>
          <p:nvPr/>
        </p:nvSpPr>
        <p:spPr>
          <a:xfrm>
            <a:off x="2263841" y="5038394"/>
            <a:ext cx="8994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0C2B8E"/>
                </a:solidFill>
              </a:rPr>
              <a:t>És</a:t>
            </a:r>
            <a:r>
              <a:rPr lang="en-GB" sz="2000" dirty="0">
                <a:solidFill>
                  <a:srgbClr val="0C2B8E"/>
                </a:solidFill>
              </a:rPr>
              <a:t> probable que </a:t>
            </a:r>
            <a:r>
              <a:rPr lang="en-GB" sz="2000" dirty="0" err="1">
                <a:solidFill>
                  <a:srgbClr val="0C2B8E"/>
                </a:solidFill>
              </a:rPr>
              <a:t>respongueu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fent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servir</a:t>
            </a:r>
            <a:r>
              <a:rPr lang="en-GB" sz="2000" dirty="0">
                <a:solidFill>
                  <a:srgbClr val="0C2B8E"/>
                </a:solidFill>
              </a:rPr>
              <a:t> la </a:t>
            </a:r>
            <a:r>
              <a:rPr lang="en-GB" sz="2000" dirty="0" err="1">
                <a:solidFill>
                  <a:srgbClr val="0C2B8E"/>
                </a:solidFill>
              </a:rPr>
              <a:t>vostra</a:t>
            </a:r>
            <a:r>
              <a:rPr lang="en-GB" sz="2000" dirty="0">
                <a:solidFill>
                  <a:srgbClr val="0C2B8E"/>
                </a:solidFill>
              </a:rPr>
              <a:t> “</a:t>
            </a:r>
            <a:r>
              <a:rPr lang="en-GB" sz="2000" dirty="0" err="1">
                <a:solidFill>
                  <a:srgbClr val="0C2B8E"/>
                </a:solidFill>
              </a:rPr>
              <a:t>intuïció</a:t>
            </a:r>
            <a:r>
              <a:rPr lang="en-GB" sz="2000" dirty="0">
                <a:solidFill>
                  <a:srgbClr val="0C2B8E"/>
                </a:solidFill>
              </a:rPr>
              <a:t>” a </a:t>
            </a:r>
            <a:r>
              <a:rPr lang="en-GB" sz="2000" dirty="0" err="1">
                <a:solidFill>
                  <a:srgbClr val="0C2B8E"/>
                </a:solidFill>
              </a:rPr>
              <a:t>partir</a:t>
            </a:r>
            <a:r>
              <a:rPr lang="en-GB" sz="2000" dirty="0">
                <a:solidFill>
                  <a:srgbClr val="0C2B8E"/>
                </a:solidFill>
              </a:rPr>
              <a:t> de les </a:t>
            </a:r>
            <a:r>
              <a:rPr lang="en-GB" sz="2000" dirty="0" err="1">
                <a:solidFill>
                  <a:srgbClr val="0C2B8E"/>
                </a:solidFill>
              </a:rPr>
              <a:t>matrius</a:t>
            </a:r>
            <a:r>
              <a:rPr lang="en-GB" sz="2000" dirty="0">
                <a:solidFill>
                  <a:srgbClr val="0C2B8E"/>
                </a:solidFill>
              </a:rPr>
              <a:t>, </a:t>
            </a:r>
            <a:r>
              <a:rPr lang="en-GB" sz="2000" dirty="0" err="1">
                <a:solidFill>
                  <a:srgbClr val="0C2B8E"/>
                </a:solidFill>
              </a:rPr>
              <a:t>multiplicant</a:t>
            </a:r>
            <a:r>
              <a:rPr lang="en-GB" sz="2000" dirty="0">
                <a:solidFill>
                  <a:srgbClr val="0C2B8E"/>
                </a:solidFill>
              </a:rPr>
              <a:t> totes les </a:t>
            </a:r>
            <a:r>
              <a:rPr lang="en-GB" sz="2000" dirty="0" err="1">
                <a:solidFill>
                  <a:srgbClr val="0C2B8E"/>
                </a:solidFill>
              </a:rPr>
              <a:t>entrades</a:t>
            </a:r>
            <a:r>
              <a:rPr lang="en-GB" sz="2000" dirty="0">
                <a:solidFill>
                  <a:srgbClr val="0C2B8E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F67DEB58-B1FF-4816-A6AE-97610760D79F}"/>
                  </a:ext>
                </a:extLst>
              </p:cNvPr>
              <p:cNvSpPr txBox="1"/>
              <p:nvPr/>
            </p:nvSpPr>
            <p:spPr>
              <a:xfrm>
                <a:off x="2331219" y="5674722"/>
                <a:ext cx="7033843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36−54=−18</m:t>
                      </m:r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F67DEB58-B1FF-4816-A6AE-97610760D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219" y="5674722"/>
                <a:ext cx="7033843" cy="60555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Gráfico 8" descr="Sinal de polegar para cima">
            <a:extLst>
              <a:ext uri="{FF2B5EF4-FFF2-40B4-BE49-F238E27FC236}">
                <a16:creationId xmlns:a16="http://schemas.microsoft.com/office/drawing/2014/main" id="{FC1C2017-4118-42AB-89DC-DE7BA744CC7D}"/>
              </a:ext>
            </a:extLst>
          </p:cNvPr>
          <p:cNvPicPr/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V="1">
            <a:off x="8768730" y="5612269"/>
            <a:ext cx="844976" cy="920707"/>
          </a:xfrm>
          <a:prstGeom prst="rect">
            <a:avLst/>
          </a:prstGeom>
        </p:spPr>
      </p:pic>
      <p:cxnSp>
        <p:nvCxnSpPr>
          <p:cNvPr id="3" name="Conexão reta 2">
            <a:extLst>
              <a:ext uri="{FF2B5EF4-FFF2-40B4-BE49-F238E27FC236}">
                <a16:creationId xmlns:a16="http://schemas.microsoft.com/office/drawing/2014/main" id="{6A03F922-D011-4DE9-BCE5-444AA4CDB0D1}"/>
              </a:ext>
            </a:extLst>
          </p:cNvPr>
          <p:cNvCxnSpPr/>
          <p:nvPr/>
        </p:nvCxnSpPr>
        <p:spPr>
          <a:xfrm flipH="1">
            <a:off x="3416440" y="5843292"/>
            <a:ext cx="100483" cy="27304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B8D85D11-7BC2-4A65-8A9F-2DB1FA8DAEFE}"/>
                  </a:ext>
                </a:extLst>
              </p:cNvPr>
              <p:cNvSpPr txBox="1"/>
              <p:nvPr/>
            </p:nvSpPr>
            <p:spPr>
              <a:xfrm>
                <a:off x="2331218" y="6280272"/>
                <a:ext cx="89128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rgbClr val="C00000"/>
                    </a:solidFill>
                  </a:rPr>
                  <a:t>Ja sabeu que el resultat és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srgbClr val="C00000"/>
                    </a:solidFill>
                  </a:rPr>
                  <a:t> </a:t>
                </a:r>
                <a:r>
                  <a:rPr lang="en-GB" sz="2000" dirty="0" err="1">
                    <a:solidFill>
                      <a:srgbClr val="C00000"/>
                    </a:solidFill>
                  </a:rPr>
                  <a:t>i</a:t>
                </a:r>
                <a:r>
                  <a:rPr lang="en-GB" sz="2000" dirty="0">
                    <a:solidFill>
                      <a:srgbClr val="C00000"/>
                    </a:solidFill>
                  </a:rPr>
                  <a:t> no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srgbClr val="C00000"/>
                    </a:solidFill>
                  </a:rPr>
                  <a:t>! </a:t>
                </a:r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B8D85D11-7BC2-4A65-8A9F-2DB1FA8DA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218" y="6280272"/>
                <a:ext cx="8912889" cy="400110"/>
              </a:xfrm>
              <a:prstGeom prst="rect">
                <a:avLst/>
              </a:prstGeom>
              <a:blipFill>
                <a:blip r:embed="rId17"/>
                <a:stretch>
                  <a:fillRect l="-684" t="-7576" b="-2575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119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4" grpId="0"/>
      <p:bldP spid="45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: Cantos Arredondados 20">
            <a:extLst>
              <a:ext uri="{FF2B5EF4-FFF2-40B4-BE49-F238E27FC236}">
                <a16:creationId xmlns:a16="http://schemas.microsoft.com/office/drawing/2014/main" id="{B005A7A5-18AD-41A8-8892-FAE8F8CA66D5}"/>
              </a:ext>
            </a:extLst>
          </p:cNvPr>
          <p:cNvSpPr/>
          <p:nvPr/>
        </p:nvSpPr>
        <p:spPr>
          <a:xfrm>
            <a:off x="2102645" y="4521758"/>
            <a:ext cx="9859639" cy="2181023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d’intercanvi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es-ES" b="1" dirty="0" err="1">
                <a:solidFill>
                  <a:schemeClr val="tx1"/>
                </a:solidFill>
              </a:rPr>
              <a:t>Propietat</a:t>
            </a:r>
            <a:r>
              <a:rPr lang="es-ES" b="1" dirty="0">
                <a:solidFill>
                  <a:schemeClr val="tx1"/>
                </a:solidFill>
              </a:rPr>
              <a:t> de </a:t>
            </a:r>
            <a:r>
              <a:rPr lang="es-ES" b="1" dirty="0" err="1">
                <a:solidFill>
                  <a:schemeClr val="tx1"/>
                </a:solidFill>
              </a:rPr>
              <a:t>reescalat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reflexió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 18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462526BC-9516-4026-B661-928F617335EA}"/>
              </a:ext>
            </a:extLst>
          </p:cNvPr>
          <p:cNvSpPr/>
          <p:nvPr/>
        </p:nvSpPr>
        <p:spPr>
          <a:xfrm>
            <a:off x="1983530" y="132433"/>
            <a:ext cx="9978754" cy="1917478"/>
          </a:xfrm>
          <a:prstGeom prst="roundRect">
            <a:avLst/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/>
              <p:nvPr/>
            </p:nvSpPr>
            <p:spPr>
              <a:xfrm>
                <a:off x="2166152" y="357356"/>
                <a:ext cx="97210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/>
                  <a:t>Sigui </a:t>
                </a:r>
                <a14:m>
                  <m:oMath xmlns:m="http://schemas.openxmlformats.org/officeDocument/2006/math">
                    <m:r>
                      <a:rPr lang="en-US" sz="2400" i="1" u="sng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u="sng" dirty="0"/>
                  <a:t> una </a:t>
                </a:r>
                <a:r>
                  <a:rPr lang="en-US" sz="2400" u="sng" dirty="0" err="1"/>
                  <a:t>matriu</a:t>
                </a:r>
                <a:r>
                  <a:rPr lang="en-US" sz="2400" u="sng" dirty="0"/>
                  <a:t> </a:t>
                </a:r>
                <a:r>
                  <a:rPr lang="en-US" sz="2400" u="sng" dirty="0" err="1"/>
                  <a:t>quadrada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sz="2400" u="sng" dirty="0">
                        <a:latin typeface="Cambria Math" panose="02040503050406030204" pitchFamily="18" charset="0"/>
                      </a:rPr>
                      <m:t>un</m:t>
                    </m:r>
                    <m:r>
                      <a:rPr lang="ca-ES" sz="2400" u="sng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u="sng" dirty="0" err="1"/>
                  <a:t>escalar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Sigui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la </a:t>
                </a:r>
                <a:r>
                  <a:rPr lang="en-US" sz="2400" dirty="0" err="1"/>
                  <a:t>matriu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quadrada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obtinguda</a:t>
                </a:r>
                <a:r>
                  <a:rPr lang="en-US" sz="2400" dirty="0"/>
                  <a:t> de la </a:t>
                </a:r>
                <a:r>
                  <a:rPr lang="en-US" sz="2400" dirty="0" err="1"/>
                  <a:t>matriu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b="1" dirty="0" err="1"/>
                  <a:t>multiplicant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només</a:t>
                </a:r>
                <a:r>
                  <a:rPr lang="en-US" sz="2400" b="1" dirty="0"/>
                  <a:t> una fila </a:t>
                </a:r>
                <a:r>
                  <a:rPr lang="en-US" sz="2400" dirty="0"/>
                  <a:t>o </a:t>
                </a:r>
                <a:r>
                  <a:rPr lang="en-US" sz="2400" b="1" dirty="0" err="1"/>
                  <a:t>només</a:t>
                </a:r>
                <a:r>
                  <a:rPr lang="en-US" sz="2400" b="1" dirty="0"/>
                  <a:t> una </a:t>
                </a:r>
                <a:r>
                  <a:rPr lang="en-US" sz="2400" b="1" dirty="0" err="1"/>
                  <a:t>columna</a:t>
                </a:r>
                <a:r>
                  <a:rPr lang="en-US" sz="2400" b="1" dirty="0"/>
                  <a:t> </a:t>
                </a:r>
                <a:r>
                  <a:rPr lang="en-US" sz="2400" dirty="0" err="1"/>
                  <a:t>pel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escalar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aleshores</a:t>
                </a:r>
                <a:endParaRPr lang="pt-PT" sz="2400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152" y="357356"/>
                <a:ext cx="9721048" cy="1200329"/>
              </a:xfrm>
              <a:prstGeom prst="rect">
                <a:avLst/>
              </a:prstGeom>
              <a:blipFill>
                <a:blip r:embed="rId9"/>
                <a:stretch>
                  <a:fillRect l="-940" t="-4061" r="-1003" b="-1066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/>
              <p:nvPr/>
            </p:nvSpPr>
            <p:spPr>
              <a:xfrm>
                <a:off x="5736405" y="1395574"/>
                <a:ext cx="3224985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ca-E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405" y="1395574"/>
                <a:ext cx="3224985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8814AB79-4603-4D8A-A21F-706A939D1C07}"/>
                  </a:ext>
                </a:extLst>
              </p:cNvPr>
              <p:cNvSpPr/>
              <p:nvPr/>
            </p:nvSpPr>
            <p:spPr>
              <a:xfrm>
                <a:off x="2249214" y="2340000"/>
                <a:ext cx="9637986" cy="19892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just"/>
                <a:r>
                  <a:rPr lang="en-US" sz="2400" b="1" dirty="0">
                    <a:solidFill>
                      <a:srgbClr val="F25E4F"/>
                    </a:solidFill>
                  </a:rPr>
                  <a:t>IMPORTANT:</a:t>
                </a:r>
                <a:r>
                  <a:rPr lang="en-US" sz="2400" dirty="0">
                    <a:solidFill>
                      <a:prstClr val="black"/>
                    </a:solidFill>
                  </a:rPr>
                  <a:t> Per a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multiplicar</a:t>
                </a:r>
                <a:r>
                  <a:rPr lang="en-US" sz="2400" dirty="0">
                    <a:solidFill>
                      <a:prstClr val="black"/>
                    </a:solidFill>
                  </a:rPr>
                  <a:t> un determinant per un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escalar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, sense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calcular</a:t>
                </a:r>
                <a:r>
                  <a:rPr lang="en-US" sz="2400" dirty="0">
                    <a:solidFill>
                      <a:prstClr val="black"/>
                    </a:solidFill>
                  </a:rPr>
                  <a:t> primer el determinant, </a:t>
                </a:r>
                <a:r>
                  <a:rPr lang="en-US" sz="2400" dirty="0" err="1">
                    <a:solidFill>
                      <a:prstClr val="black"/>
                    </a:solidFill>
                    <a:highlight>
                      <a:srgbClr val="FF0000"/>
                    </a:highlight>
                  </a:rPr>
                  <a:t>s’ha</a:t>
                </a:r>
                <a:r>
                  <a:rPr lang="en-US" sz="2400" dirty="0">
                    <a:solidFill>
                      <a:prstClr val="black"/>
                    </a:solidFill>
                    <a:highlight>
                      <a:srgbClr val="FF0000"/>
                    </a:highlight>
                  </a:rPr>
                  <a:t> de </a:t>
                </a:r>
                <a:r>
                  <a:rPr lang="en-US" sz="2400" dirty="0" err="1">
                    <a:solidFill>
                      <a:prstClr val="black"/>
                    </a:solidFill>
                    <a:highlight>
                      <a:srgbClr val="FF0000"/>
                    </a:highlight>
                  </a:rPr>
                  <a:t>multiplicar</a:t>
                </a:r>
                <a:r>
                  <a:rPr lang="en-US" sz="2400" dirty="0">
                    <a:solidFill>
                      <a:prstClr val="black"/>
                    </a:solidFill>
                    <a:highlight>
                      <a:srgbClr val="FF0000"/>
                    </a:highlight>
                  </a:rPr>
                  <a:t> les </a:t>
                </a:r>
                <a:r>
                  <a:rPr lang="en-US" sz="2400" dirty="0" err="1">
                    <a:solidFill>
                      <a:prstClr val="black"/>
                    </a:solidFill>
                    <a:highlight>
                      <a:srgbClr val="FF0000"/>
                    </a:highlight>
                  </a:rPr>
                  <a:t>entrades</a:t>
                </a:r>
                <a:r>
                  <a:rPr lang="en-US" sz="2400" dirty="0">
                    <a:solidFill>
                      <a:prstClr val="black"/>
                    </a:solidFill>
                    <a:highlight>
                      <a:srgbClr val="FF0000"/>
                    </a:highlight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highlight>
                      <a:srgbClr val="FF0000"/>
                    </a:highlight>
                  </a:rPr>
                  <a:t>d’</a:t>
                </a:r>
                <a:r>
                  <a:rPr lang="en-US" sz="2400" b="1" dirty="0" err="1">
                    <a:solidFill>
                      <a:prstClr val="black"/>
                    </a:solidFill>
                    <a:highlight>
                      <a:srgbClr val="FF0000"/>
                    </a:highlight>
                  </a:rPr>
                  <a:t>una</a:t>
                </a:r>
                <a:r>
                  <a:rPr lang="en-US" sz="2400" b="1" dirty="0">
                    <a:solidFill>
                      <a:prstClr val="black"/>
                    </a:solidFill>
                    <a:highlight>
                      <a:srgbClr val="FF0000"/>
                    </a:highlight>
                  </a:rPr>
                  <a:t> sola</a:t>
                </a:r>
                <a:r>
                  <a:rPr lang="en-US" sz="2400" dirty="0">
                    <a:solidFill>
                      <a:prstClr val="black"/>
                    </a:solidFill>
                    <a:highlight>
                      <a:srgbClr val="FF0000"/>
                    </a:highlight>
                  </a:rPr>
                  <a:t>  “</a:t>
                </a:r>
                <a:r>
                  <a:rPr lang="en-US" sz="2400" dirty="0" err="1">
                    <a:solidFill>
                      <a:prstClr val="black"/>
                    </a:solidFill>
                    <a:highlight>
                      <a:srgbClr val="FF0000"/>
                    </a:highlight>
                  </a:rPr>
                  <a:t>línia</a:t>
                </a:r>
                <a:r>
                  <a:rPr lang="en-US" sz="2400" dirty="0">
                    <a:solidFill>
                      <a:prstClr val="black"/>
                    </a:solidFill>
                    <a:highlight>
                      <a:srgbClr val="FF0000"/>
                    </a:highlight>
                  </a:rPr>
                  <a:t>”</a:t>
                </a:r>
                <a:r>
                  <a:rPr lang="en-US" sz="2400" dirty="0">
                    <a:solidFill>
                      <a:prstClr val="black"/>
                    </a:solidFill>
                  </a:rPr>
                  <a:t> del determinant – 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fila </a:t>
                </a:r>
                <a:r>
                  <a:rPr lang="en-US" sz="2400" dirty="0">
                    <a:solidFill>
                      <a:prstClr val="black"/>
                    </a:solidFill>
                  </a:rPr>
                  <a:t>o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columna</a:t>
                </a:r>
                <a:r>
                  <a:rPr lang="en-US" sz="2400" dirty="0">
                    <a:solidFill>
                      <a:prstClr val="black"/>
                    </a:solidFill>
                  </a:rPr>
                  <a:t> – 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per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l’escalar</a:t>
                </a:r>
                <a:r>
                  <a:rPr lang="en-US" sz="2400" dirty="0">
                    <a:solidFill>
                      <a:prstClr val="black"/>
                    </a:solidFill>
                  </a:rPr>
                  <a:t>,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mantenint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sense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canvis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totes les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altres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entrades</a:t>
                </a:r>
                <a:r>
                  <a:rPr lang="en-US" sz="2400" dirty="0">
                    <a:solidFill>
                      <a:prstClr val="black"/>
                    </a:solidFill>
                  </a:rPr>
                  <a:t>. </a:t>
                </a:r>
                <a:r>
                  <a:rPr lang="en-US" sz="2400" b="1" u="sng" dirty="0" err="1">
                    <a:solidFill>
                      <a:srgbClr val="F25E4F"/>
                    </a:solidFill>
                  </a:rPr>
                  <a:t>Observeu</a:t>
                </a:r>
                <a:r>
                  <a:rPr lang="en-US" sz="2400" dirty="0">
                    <a:solidFill>
                      <a:prstClr val="black"/>
                    </a:solidFill>
                  </a:rPr>
                  <a:t> que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aquest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procediment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és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u="sng" dirty="0" err="1">
                    <a:solidFill>
                      <a:prstClr val="black"/>
                    </a:solidFill>
                  </a:rPr>
                  <a:t>completament</a:t>
                </a:r>
                <a:r>
                  <a:rPr lang="en-US" sz="2400" u="sng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u="sng" dirty="0" err="1">
                    <a:solidFill>
                      <a:prstClr val="black"/>
                    </a:solidFill>
                  </a:rPr>
                  <a:t>diferent</a:t>
                </a:r>
                <a:r>
                  <a:rPr lang="en-US" sz="2400" u="sng" dirty="0">
                    <a:solidFill>
                      <a:prstClr val="black"/>
                    </a:solidFill>
                  </a:rPr>
                  <a:t> de la </a:t>
                </a:r>
                <a:r>
                  <a:rPr lang="en-US" sz="2400" u="sng" dirty="0" err="1">
                    <a:solidFill>
                      <a:prstClr val="black"/>
                    </a:solidFill>
                  </a:rPr>
                  <a:t>multiplicació</a:t>
                </a:r>
                <a:r>
                  <a:rPr lang="en-US" sz="2400" u="sng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u="sng" dirty="0" err="1">
                    <a:solidFill>
                      <a:prstClr val="black"/>
                    </a:solidFill>
                  </a:rPr>
                  <a:t>d’una</a:t>
                </a:r>
                <a:r>
                  <a:rPr lang="en-US" sz="2400" u="sng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u="sng" dirty="0" err="1">
                    <a:solidFill>
                      <a:prstClr val="black"/>
                    </a:solidFill>
                  </a:rPr>
                  <a:t>matriu</a:t>
                </a:r>
                <a:r>
                  <a:rPr lang="en-US" sz="2400" u="sng" dirty="0">
                    <a:solidFill>
                      <a:prstClr val="black"/>
                    </a:solidFill>
                  </a:rPr>
                  <a:t> per un </a:t>
                </a:r>
                <a:r>
                  <a:rPr lang="en-US" sz="2400" u="sng" dirty="0" err="1">
                    <a:solidFill>
                      <a:prstClr val="black"/>
                    </a:solidFill>
                  </a:rPr>
                  <a:t>escalar</a:t>
                </a:r>
                <a:r>
                  <a:rPr lang="en-US" sz="2400" dirty="0">
                    <a:solidFill>
                      <a:prstClr val="black"/>
                    </a:solidFill>
                  </a:rPr>
                  <a:t>!</a:t>
                </a:r>
                <a:endParaRPr lang="pt-PT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8814AB79-4603-4D8A-A21F-706A939D1C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214" y="2340000"/>
                <a:ext cx="9637986" cy="1989232"/>
              </a:xfrm>
              <a:prstGeom prst="rect">
                <a:avLst/>
              </a:prstGeom>
              <a:blipFill>
                <a:blip r:embed="rId11"/>
                <a:stretch>
                  <a:fillRect r="-550" b="-843"/>
                </a:stretch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Imagem 64">
            <a:extLst>
              <a:ext uri="{FF2B5EF4-FFF2-40B4-BE49-F238E27FC236}">
                <a16:creationId xmlns:a16="http://schemas.microsoft.com/office/drawing/2014/main" id="{356F0430-2E9A-4CAE-A2A6-DA2C9767228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2E726A5D-AFC8-4CB6-9408-D9BBF2975ED6}"/>
              </a:ext>
            </a:extLst>
          </p:cNvPr>
          <p:cNvSpPr/>
          <p:nvPr/>
        </p:nvSpPr>
        <p:spPr>
          <a:xfrm>
            <a:off x="2331219" y="4596535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2D862B46-B2BD-4F80-B021-1CA191F8874F}"/>
                  </a:ext>
                </a:extLst>
              </p:cNvPr>
              <p:cNvSpPr txBox="1"/>
              <p:nvPr/>
            </p:nvSpPr>
            <p:spPr>
              <a:xfrm>
                <a:off x="3604985" y="4547341"/>
                <a:ext cx="8282214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rgbClr val="0C2B8E"/>
                    </a:solidFill>
                  </a:rPr>
                  <a:t>El </a:t>
                </a:r>
                <a:r>
                  <a:rPr lang="en-GB" sz="2000" dirty="0" err="1">
                    <a:solidFill>
                      <a:srgbClr val="0C2B8E"/>
                    </a:solidFill>
                  </a:rPr>
                  <a:t>problema</a:t>
                </a:r>
                <a:r>
                  <a:rPr lang="en-GB" sz="2000" dirty="0">
                    <a:solidFill>
                      <a:srgbClr val="0C2B8E"/>
                    </a:solidFill>
                  </a:rPr>
                  <a:t> </a:t>
                </a:r>
                <a:r>
                  <a:rPr lang="en-GB" sz="2000" dirty="0" err="1">
                    <a:solidFill>
                      <a:srgbClr val="0C2B8E"/>
                    </a:solidFill>
                  </a:rPr>
                  <a:t>és</a:t>
                </a:r>
                <a:r>
                  <a:rPr lang="en-GB" sz="2000" dirty="0">
                    <a:solidFill>
                      <a:srgbClr val="0C2B8E"/>
                    </a:solidFill>
                  </a:rPr>
                  <a:t> </a:t>
                </a:r>
                <a:r>
                  <a:rPr lang="en-GB" sz="2000" dirty="0" err="1">
                    <a:solidFill>
                      <a:srgbClr val="0C2B8E"/>
                    </a:solidFill>
                  </a:rPr>
                  <a:t>si</a:t>
                </a:r>
                <a:r>
                  <a:rPr lang="en-GB" sz="2000" dirty="0">
                    <a:solidFill>
                      <a:srgbClr val="0C2B8E"/>
                    </a:solidFill>
                  </a:rPr>
                  <a:t> </a:t>
                </a:r>
                <a:r>
                  <a:rPr lang="en-GB" sz="2000" dirty="0" err="1">
                    <a:solidFill>
                      <a:srgbClr val="0C2B8E"/>
                    </a:solidFill>
                  </a:rPr>
                  <a:t>volem</a:t>
                </a:r>
                <a:r>
                  <a:rPr lang="en-GB" sz="2000" dirty="0">
                    <a:solidFill>
                      <a:srgbClr val="0C2B8E"/>
                    </a:solidFill>
                  </a:rPr>
                  <a:t>  </a:t>
                </a:r>
                <a:r>
                  <a:rPr lang="en-GB" sz="2000" b="1" dirty="0" err="1">
                    <a:solidFill>
                      <a:srgbClr val="0C2B8E"/>
                    </a:solidFill>
                  </a:rPr>
                  <a:t>triplicar</a:t>
                </a:r>
                <a:r>
                  <a:rPr lang="en-GB" sz="2000" b="1" dirty="0">
                    <a:solidFill>
                      <a:srgbClr val="0C2B8E"/>
                    </a:solidFill>
                  </a:rPr>
                  <a:t> el </a:t>
                </a:r>
                <a:r>
                  <a:rPr lang="en-GB" sz="2000" b="1" dirty="0" err="1">
                    <a:solidFill>
                      <a:srgbClr val="0C2B8E"/>
                    </a:solidFill>
                  </a:rPr>
                  <a:t>valor</a:t>
                </a:r>
                <a:r>
                  <a:rPr lang="en-GB" sz="2000" b="1" dirty="0">
                    <a:solidFill>
                      <a:srgbClr val="0C2B8E"/>
                    </a:solidFill>
                  </a:rPr>
                  <a:t> </a:t>
                </a:r>
                <a:r>
                  <a:rPr lang="en-GB" sz="2000" dirty="0">
                    <a:solidFill>
                      <a:srgbClr val="0C2B8E"/>
                    </a:solidFill>
                  </a:rPr>
                  <a:t>de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GB" sz="2000" dirty="0">
                        <a:solidFill>
                          <a:srgbClr val="0C2B8E"/>
                        </a:solidFill>
                      </a:rPr>
                      <m:t>sense</m:t>
                    </m:r>
                    <m:r>
                      <m:rPr>
                        <m:nor/>
                      </m:rPr>
                      <a:rPr lang="en-GB" sz="2000" dirty="0">
                        <a:solidFill>
                          <a:srgbClr val="0C2B8E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sz="2000" dirty="0">
                        <a:solidFill>
                          <a:srgbClr val="0C2B8E"/>
                        </a:solidFill>
                      </a:rPr>
                      <m:t>calcular</m:t>
                    </m:r>
                    <m:r>
                      <m:rPr>
                        <m:nor/>
                      </m:rPr>
                      <a:rPr lang="en-GB" sz="2000" dirty="0">
                        <a:solidFill>
                          <a:srgbClr val="0C2B8E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GB" sz="2000" dirty="0">
                        <a:solidFill>
                          <a:srgbClr val="0C2B8E"/>
                        </a:solidFill>
                      </a:rPr>
                      <m:t>lo</m:t>
                    </m:r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2D862B46-B2BD-4F80-B021-1CA191F88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985" y="4547341"/>
                <a:ext cx="8282214" cy="605550"/>
              </a:xfrm>
              <a:prstGeom prst="rect">
                <a:avLst/>
              </a:prstGeom>
              <a:blipFill>
                <a:blip r:embed="rId13"/>
                <a:stretch>
                  <a:fillRect l="-736" b="-202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aixaDeTexto 38">
            <a:extLst>
              <a:ext uri="{FF2B5EF4-FFF2-40B4-BE49-F238E27FC236}">
                <a16:creationId xmlns:a16="http://schemas.microsoft.com/office/drawing/2014/main" id="{DFE36271-E523-496E-9890-BAA526C4687E}"/>
              </a:ext>
            </a:extLst>
          </p:cNvPr>
          <p:cNvSpPr txBox="1"/>
          <p:nvPr/>
        </p:nvSpPr>
        <p:spPr>
          <a:xfrm>
            <a:off x="2102645" y="5062316"/>
            <a:ext cx="9565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C2B8E"/>
                </a:solidFill>
              </a:rPr>
              <a:t>Per a </a:t>
            </a:r>
            <a:r>
              <a:rPr lang="en-GB" sz="2000" dirty="0" err="1">
                <a:solidFill>
                  <a:srgbClr val="0C2B8E"/>
                </a:solidFill>
              </a:rPr>
              <a:t>aquest</a:t>
            </a:r>
            <a:r>
              <a:rPr lang="en-GB" sz="2000" dirty="0">
                <a:solidFill>
                  <a:srgbClr val="0C2B8E"/>
                </a:solidFill>
              </a:rPr>
              <a:t> determinant </a:t>
            </a:r>
            <a:r>
              <a:rPr lang="en-GB" sz="2000" dirty="0" err="1">
                <a:solidFill>
                  <a:srgbClr val="0C2B8E"/>
                </a:solidFill>
              </a:rPr>
              <a:t>teniu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u="sng" dirty="0" err="1">
                <a:solidFill>
                  <a:srgbClr val="0C2B8E"/>
                </a:solidFill>
              </a:rPr>
              <a:t>quatre</a:t>
            </a:r>
            <a:r>
              <a:rPr lang="en-GB" sz="2000" u="sng" dirty="0">
                <a:solidFill>
                  <a:srgbClr val="0C2B8E"/>
                </a:solidFill>
              </a:rPr>
              <a:t> </a:t>
            </a:r>
            <a:r>
              <a:rPr lang="en-GB" sz="2000" u="sng" dirty="0" err="1">
                <a:solidFill>
                  <a:srgbClr val="0C2B8E"/>
                </a:solidFill>
              </a:rPr>
              <a:t>opcions</a:t>
            </a:r>
            <a:r>
              <a:rPr lang="en-GB" sz="2000" u="sng" dirty="0">
                <a:solidFill>
                  <a:srgbClr val="0C2B8E"/>
                </a:solidFill>
              </a:rPr>
              <a:t> per a </a:t>
            </a:r>
            <a:r>
              <a:rPr lang="en-GB" sz="2000" u="sng" dirty="0" err="1">
                <a:solidFill>
                  <a:srgbClr val="0C2B8E"/>
                </a:solidFill>
              </a:rPr>
              <a:t>resoldre</a:t>
            </a:r>
            <a:r>
              <a:rPr lang="en-GB" sz="2000" u="sng" dirty="0">
                <a:solidFill>
                  <a:srgbClr val="0C2B8E"/>
                </a:solidFill>
              </a:rPr>
              <a:t> el </a:t>
            </a:r>
            <a:r>
              <a:rPr lang="en-GB" sz="2000" u="sng" dirty="0" err="1">
                <a:solidFill>
                  <a:srgbClr val="0C2B8E"/>
                </a:solidFill>
              </a:rPr>
              <a:t>problema</a:t>
            </a:r>
            <a:r>
              <a:rPr lang="en-GB" sz="2000" dirty="0">
                <a:solidFill>
                  <a:srgbClr val="0C2B8E"/>
                </a:solidFill>
              </a:rPr>
              <a:t>: </a:t>
            </a:r>
            <a:r>
              <a:rPr lang="en-GB" sz="2000" dirty="0" err="1">
                <a:solidFill>
                  <a:srgbClr val="0C2B8E"/>
                </a:solidFill>
              </a:rPr>
              <a:t>multipliqueu</a:t>
            </a:r>
            <a:r>
              <a:rPr lang="en-GB" sz="2000" dirty="0">
                <a:solidFill>
                  <a:srgbClr val="0C2B8E"/>
                </a:solidFill>
              </a:rPr>
              <a:t> la  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0C21D777-F8FD-4B2B-9D5F-10A7A2349007}"/>
              </a:ext>
            </a:extLst>
          </p:cNvPr>
          <p:cNvSpPr txBox="1"/>
          <p:nvPr/>
        </p:nvSpPr>
        <p:spPr>
          <a:xfrm>
            <a:off x="3505088" y="5466911"/>
            <a:ext cx="2645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C2B8E"/>
                </a:solidFill>
              </a:rPr>
              <a:t>1a fila </a:t>
            </a:r>
            <a:r>
              <a:rPr lang="en-GB" sz="2000" dirty="0">
                <a:solidFill>
                  <a:srgbClr val="0C2B8E"/>
                </a:solidFill>
              </a:rPr>
              <a:t>o </a:t>
            </a:r>
            <a:r>
              <a:rPr lang="en-GB" sz="2000" b="1" dirty="0">
                <a:solidFill>
                  <a:srgbClr val="0C2B8E"/>
                </a:solidFill>
              </a:rPr>
              <a:t>2a fila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CB576DE3-07C0-42C1-8005-C2814055B8C2}"/>
                  </a:ext>
                </a:extLst>
              </p:cNvPr>
              <p:cNvSpPr/>
              <p:nvPr/>
            </p:nvSpPr>
            <p:spPr>
              <a:xfrm>
                <a:off x="2395416" y="5850407"/>
                <a:ext cx="5120751" cy="554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CB576DE3-07C0-42C1-8005-C2814055B8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416" y="5850407"/>
                <a:ext cx="5120751" cy="5542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aixaDeTexto 41">
            <a:extLst>
              <a:ext uri="{FF2B5EF4-FFF2-40B4-BE49-F238E27FC236}">
                <a16:creationId xmlns:a16="http://schemas.microsoft.com/office/drawing/2014/main" id="{2292998F-42BF-49DE-86E0-91AFE18C5790}"/>
              </a:ext>
            </a:extLst>
          </p:cNvPr>
          <p:cNvSpPr txBox="1"/>
          <p:nvPr/>
        </p:nvSpPr>
        <p:spPr>
          <a:xfrm>
            <a:off x="4951498" y="6287085"/>
            <a:ext cx="30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C2B8E"/>
                </a:solidFill>
              </a:rPr>
              <a:t>1a </a:t>
            </a:r>
            <a:r>
              <a:rPr lang="en-GB" sz="2000" b="1" dirty="0" err="1">
                <a:solidFill>
                  <a:srgbClr val="0C2B8E"/>
                </a:solidFill>
              </a:rPr>
              <a:t>columna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dirty="0">
                <a:solidFill>
                  <a:srgbClr val="0C2B8E"/>
                </a:solidFill>
              </a:rPr>
              <a:t>o </a:t>
            </a:r>
            <a:r>
              <a:rPr lang="en-GB" sz="2000" b="1" dirty="0">
                <a:solidFill>
                  <a:srgbClr val="0C2B8E"/>
                </a:solidFill>
              </a:rPr>
              <a:t>2a </a:t>
            </a:r>
            <a:r>
              <a:rPr lang="en-GB" sz="2000" b="1" dirty="0" err="1">
                <a:solidFill>
                  <a:srgbClr val="0C2B8E"/>
                </a:solidFill>
              </a:rPr>
              <a:t>columna</a:t>
            </a:r>
            <a:endParaRPr lang="en-GB" sz="2000" b="1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9186EF65-104F-4B92-B310-C59BF769935F}"/>
                  </a:ext>
                </a:extLst>
              </p:cNvPr>
              <p:cNvSpPr/>
              <p:nvPr/>
            </p:nvSpPr>
            <p:spPr>
              <a:xfrm>
                <a:off x="7231175" y="5942868"/>
                <a:ext cx="19113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=12−18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9186EF65-104F-4B92-B310-C59BF7699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175" y="5942868"/>
                <a:ext cx="191133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CCE05AB8-D2CF-49FA-8F87-EB50B61419E9}"/>
                  </a:ext>
                </a:extLst>
              </p:cNvPr>
              <p:cNvSpPr/>
              <p:nvPr/>
            </p:nvSpPr>
            <p:spPr>
              <a:xfrm>
                <a:off x="8394457" y="5942710"/>
                <a:ext cx="19113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CCE05AB8-D2CF-49FA-8F87-EB50B6141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457" y="5942710"/>
                <a:ext cx="191133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CaixaDeTexto 46">
            <a:extLst>
              <a:ext uri="{FF2B5EF4-FFF2-40B4-BE49-F238E27FC236}">
                <a16:creationId xmlns:a16="http://schemas.microsoft.com/office/drawing/2014/main" id="{990C9F4A-9579-455A-96E0-F4CBE2D64EE9}"/>
              </a:ext>
            </a:extLst>
          </p:cNvPr>
          <p:cNvSpPr txBox="1"/>
          <p:nvPr/>
        </p:nvSpPr>
        <p:spPr>
          <a:xfrm>
            <a:off x="7256367" y="5592002"/>
            <a:ext cx="1289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9A6FF"/>
                </a:solidFill>
              </a:rPr>
              <a:t>En</a:t>
            </a:r>
            <a:r>
              <a:rPr lang="en-GB" sz="2000" b="1" dirty="0">
                <a:solidFill>
                  <a:srgbClr val="29A6FF"/>
                </a:solidFill>
              </a:rPr>
              <a:t> totes 4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B1E2F35-228F-44BC-8037-95E0BE58C071}"/>
              </a:ext>
            </a:extLst>
          </p:cNvPr>
          <p:cNvSpPr/>
          <p:nvPr/>
        </p:nvSpPr>
        <p:spPr>
          <a:xfrm>
            <a:off x="7285419" y="5943026"/>
            <a:ext cx="1144116" cy="369016"/>
          </a:xfrm>
          <a:prstGeom prst="ellipse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8" name="Gráfico 8" descr="Sinal de polegar para cima">
            <a:extLst>
              <a:ext uri="{FF2B5EF4-FFF2-40B4-BE49-F238E27FC236}">
                <a16:creationId xmlns:a16="http://schemas.microsoft.com/office/drawing/2014/main" id="{E4BE6493-F408-484D-8837-5682B76096DB}"/>
              </a:ext>
            </a:extLst>
          </p:cNvPr>
          <p:cNvPicPr/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171563" y="5702731"/>
            <a:ext cx="697255" cy="697255"/>
          </a:xfrm>
          <a:prstGeom prst="rect">
            <a:avLst/>
          </a:prstGeom>
        </p:spPr>
      </p:pic>
      <p:sp>
        <p:nvSpPr>
          <p:cNvPr id="49" name="CaixaDeTexto 48">
            <a:extLst>
              <a:ext uri="{FF2B5EF4-FFF2-40B4-BE49-F238E27FC236}">
                <a16:creationId xmlns:a16="http://schemas.microsoft.com/office/drawing/2014/main" id="{B22F0CD9-D649-45DD-BA85-B966AC73B0D7}"/>
              </a:ext>
            </a:extLst>
          </p:cNvPr>
          <p:cNvSpPr txBox="1"/>
          <p:nvPr/>
        </p:nvSpPr>
        <p:spPr>
          <a:xfrm>
            <a:off x="8222624" y="5619544"/>
            <a:ext cx="3687147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0C2B8E"/>
                </a:solidFill>
              </a:rPr>
              <a:t>Només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cal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b="1" dirty="0">
                <a:solidFill>
                  <a:srgbClr val="0C2B8E"/>
                </a:solidFill>
              </a:rPr>
              <a:t>una </a:t>
            </a:r>
            <a:r>
              <a:rPr lang="en-GB" sz="2000" b="1" dirty="0" err="1">
                <a:solidFill>
                  <a:srgbClr val="0C2B8E"/>
                </a:solidFill>
              </a:rPr>
              <a:t>d’aquestes</a:t>
            </a:r>
            <a:r>
              <a:rPr lang="en-GB" sz="2000" b="1" dirty="0">
                <a:solidFill>
                  <a:srgbClr val="0C2B8E"/>
                </a:solidFill>
              </a:rPr>
              <a:t> 4 </a:t>
            </a:r>
            <a:r>
              <a:rPr lang="en-GB" sz="2000" dirty="0" err="1">
                <a:solidFill>
                  <a:srgbClr val="0C2B8E"/>
                </a:solidFill>
              </a:rPr>
              <a:t>opcions</a:t>
            </a:r>
            <a:r>
              <a:rPr lang="en-GB" sz="2000" dirty="0">
                <a:solidFill>
                  <a:srgbClr val="0C2B8E"/>
                </a:solidFill>
              </a:rPr>
              <a:t> per a </a:t>
            </a:r>
            <a:r>
              <a:rPr lang="en-GB" sz="2000" dirty="0" err="1">
                <a:solidFill>
                  <a:srgbClr val="0C2B8E"/>
                </a:solidFill>
              </a:rPr>
              <a:t>resoldre</a:t>
            </a:r>
            <a:r>
              <a:rPr lang="en-GB" sz="2000" dirty="0">
                <a:solidFill>
                  <a:srgbClr val="0C2B8E"/>
                </a:solidFill>
              </a:rPr>
              <a:t> el </a:t>
            </a:r>
            <a:r>
              <a:rPr lang="en-GB" sz="2000" dirty="0" err="1">
                <a:solidFill>
                  <a:srgbClr val="0C2B8E"/>
                </a:solidFill>
              </a:rPr>
              <a:t>problema</a:t>
            </a:r>
            <a:r>
              <a:rPr lang="en-GB" sz="2000" dirty="0">
                <a:solidFill>
                  <a:srgbClr val="0C2B8E"/>
                </a:solidFill>
              </a:rPr>
              <a:t>! </a:t>
            </a:r>
            <a:r>
              <a:rPr lang="en-GB" sz="2000">
                <a:solidFill>
                  <a:srgbClr val="0C2B8E"/>
                </a:solidFill>
              </a:rPr>
              <a:t>Trieu-ne </a:t>
            </a:r>
            <a:r>
              <a:rPr lang="en-GB" sz="2000" dirty="0">
                <a:solidFill>
                  <a:srgbClr val="0C2B8E"/>
                </a:solidFill>
              </a:rPr>
              <a:t>una!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135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2" grpId="0"/>
      <p:bldP spid="42" grpId="0"/>
      <p:bldP spid="43" grpId="0"/>
      <p:bldP spid="43" grpId="1"/>
      <p:bldP spid="46" grpId="0"/>
      <p:bldP spid="46" grpId="1"/>
      <p:bldP spid="47" grpId="0"/>
      <p:bldP spid="47" grpId="1"/>
      <p:bldP spid="5" grpId="0" animBg="1"/>
      <p:bldP spid="5" grpId="1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1B86BB8A-6CD1-40EF-A39B-04E1B2FC1162}"/>
              </a:ext>
            </a:extLst>
          </p:cNvPr>
          <p:cNvSpPr/>
          <p:nvPr/>
        </p:nvSpPr>
        <p:spPr>
          <a:xfrm>
            <a:off x="2102645" y="2857773"/>
            <a:ext cx="9859639" cy="3784188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d’intercanvi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es-ES" b="1" dirty="0" err="1">
                <a:solidFill>
                  <a:schemeClr val="tx1"/>
                </a:solidFill>
              </a:rPr>
              <a:t>Propietat</a:t>
            </a:r>
            <a:r>
              <a:rPr lang="es-ES" b="1" dirty="0">
                <a:solidFill>
                  <a:schemeClr val="tx1"/>
                </a:solidFill>
              </a:rPr>
              <a:t> de </a:t>
            </a:r>
            <a:r>
              <a:rPr lang="es-ES" b="1" dirty="0" err="1">
                <a:solidFill>
                  <a:schemeClr val="tx1"/>
                </a:solidFill>
              </a:rPr>
              <a:t>reescalat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8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reflexió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 18</a:t>
            </a:r>
          </a:p>
        </p:txBody>
      </p:sp>
      <p:sp>
        <p:nvSpPr>
          <p:cNvPr id="39" name="Retângulo: Cantos Arredondados 47">
            <a:extLst>
              <a:ext uri="{FF2B5EF4-FFF2-40B4-BE49-F238E27FC236}">
                <a16:creationId xmlns:a16="http://schemas.microsoft.com/office/drawing/2014/main" id="{FA267178-5B53-428A-AC61-9EFF45463606}"/>
              </a:ext>
            </a:extLst>
          </p:cNvPr>
          <p:cNvSpPr/>
          <p:nvPr/>
        </p:nvSpPr>
        <p:spPr>
          <a:xfrm>
            <a:off x="2102980" y="325830"/>
            <a:ext cx="9859639" cy="223535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0C496967-36F1-4134-9F69-0526FB0511FD}"/>
              </a:ext>
            </a:extLst>
          </p:cNvPr>
          <p:cNvSpPr txBox="1"/>
          <p:nvPr/>
        </p:nvSpPr>
        <p:spPr>
          <a:xfrm>
            <a:off x="2354327" y="587092"/>
            <a:ext cx="9280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Sigui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una </a:t>
            </a:r>
            <a:r>
              <a:rPr lang="en-US" sz="2400" dirty="0" err="1"/>
              <a:t>matriu</a:t>
            </a:r>
            <a:r>
              <a:rPr lang="en-US" sz="2400" dirty="0"/>
              <a:t> </a:t>
            </a:r>
            <a:r>
              <a:rPr lang="en-US" sz="2400" dirty="0" err="1"/>
              <a:t>quadrada</a:t>
            </a:r>
            <a:r>
              <a:rPr lang="en-US" sz="2400" dirty="0"/>
              <a:t>. </a:t>
            </a:r>
            <a:r>
              <a:rPr lang="en-US" sz="2400" b="1" dirty="0"/>
              <a:t>El valor del determinant de la </a:t>
            </a:r>
            <a:r>
              <a:rPr lang="en-US" sz="2400" b="1" dirty="0" err="1"/>
              <a:t>matriu</a:t>
            </a:r>
            <a:r>
              <a:rPr lang="en-US" sz="2400" b="1" dirty="0"/>
              <a:t> </a:t>
            </a:r>
            <a:r>
              <a:rPr lang="en-US" sz="2400" b="1" i="1" dirty="0"/>
              <a:t>A</a:t>
            </a:r>
            <a:r>
              <a:rPr lang="en-US" sz="2400" b="1" dirty="0"/>
              <a:t> es </a:t>
            </a:r>
            <a:r>
              <a:rPr lang="en-US" sz="2400" b="1" dirty="0" err="1"/>
              <a:t>manté</a:t>
            </a:r>
            <a:r>
              <a:rPr lang="en-US" sz="2400" b="1" dirty="0"/>
              <a:t> inalterable </a:t>
            </a:r>
            <a:r>
              <a:rPr lang="en-US" sz="2400" b="1" dirty="0" err="1"/>
              <a:t>intercanviant</a:t>
            </a:r>
            <a:r>
              <a:rPr lang="en-US" sz="2400" b="1" dirty="0"/>
              <a:t> les </a:t>
            </a:r>
            <a:r>
              <a:rPr lang="en-US" sz="2400" b="1" dirty="0" err="1"/>
              <a:t>seves</a:t>
            </a:r>
            <a:r>
              <a:rPr lang="en-US" sz="2400" b="1" dirty="0"/>
              <a:t> files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columnes</a:t>
            </a:r>
            <a:r>
              <a:rPr lang="en-US" sz="2400" dirty="0"/>
              <a:t>. </a:t>
            </a:r>
            <a:r>
              <a:rPr lang="en-US" sz="2400" dirty="0" err="1"/>
              <a:t>Aleshores</a:t>
            </a:r>
            <a:r>
              <a:rPr lang="en-US" sz="2400" dirty="0"/>
              <a:t>,</a:t>
            </a:r>
            <a:endParaRPr lang="pt-P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2353E6A3-5B19-414B-99C3-E666ED9A486D}"/>
                  </a:ext>
                </a:extLst>
              </p:cNvPr>
              <p:cNvSpPr txBox="1"/>
              <p:nvPr/>
            </p:nvSpPr>
            <p:spPr>
              <a:xfrm>
                <a:off x="5531931" y="1705182"/>
                <a:ext cx="2925416" cy="486352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0" smtClean="0">
                          <a:latin typeface="Cambria Math" panose="02040503050406030204" pitchFamily="18" charset="0"/>
                        </a:rPr>
                        <m:t>𝐝𝐞𝐭</m:t>
                      </m:r>
                      <m:d>
                        <m:d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e>
                      </m:d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0" smtClean="0">
                          <a:latin typeface="Cambria Math" panose="02040503050406030204" pitchFamily="18" charset="0"/>
                        </a:rPr>
                        <m:t>𝐝𝐞𝐭</m:t>
                      </m:r>
                      <m:d>
                        <m:d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pt-PT" sz="2800" b="1" dirty="0"/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2353E6A3-5B19-414B-99C3-E666ED9A4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931" y="1705182"/>
                <a:ext cx="2925416" cy="4863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ângulo 44">
            <a:extLst>
              <a:ext uri="{FF2B5EF4-FFF2-40B4-BE49-F238E27FC236}">
                <a16:creationId xmlns:a16="http://schemas.microsoft.com/office/drawing/2014/main" id="{E2152942-B3A3-49D8-886C-C154722C166B}"/>
              </a:ext>
            </a:extLst>
          </p:cNvPr>
          <p:cNvSpPr/>
          <p:nvPr/>
        </p:nvSpPr>
        <p:spPr>
          <a:xfrm>
            <a:off x="2370036" y="287581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4868B1E6-D3EE-4569-810D-7BA792DAE968}"/>
              </a:ext>
            </a:extLst>
          </p:cNvPr>
          <p:cNvSpPr txBox="1"/>
          <p:nvPr/>
        </p:nvSpPr>
        <p:spPr>
          <a:xfrm>
            <a:off x="2370036" y="3386894"/>
            <a:ext cx="8521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Considereu</a:t>
            </a:r>
            <a:r>
              <a:rPr lang="en-US" sz="2000" dirty="0"/>
              <a:t> la </a:t>
            </a:r>
            <a:r>
              <a:rPr lang="en-US" sz="2000" dirty="0" err="1"/>
              <a:t>següent</a:t>
            </a:r>
            <a:r>
              <a:rPr lang="en-US" sz="2000" dirty="0"/>
              <a:t> </a:t>
            </a:r>
            <a:r>
              <a:rPr lang="en-US" sz="2000" dirty="0" err="1"/>
              <a:t>matriu</a:t>
            </a:r>
            <a:endParaRPr lang="en-US" sz="2000" dirty="0"/>
          </a:p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4486E55C-7F29-4B6E-8800-B2D38916B6CA}"/>
                  </a:ext>
                </a:extLst>
              </p:cNvPr>
              <p:cNvSpPr txBox="1"/>
              <p:nvPr/>
            </p:nvSpPr>
            <p:spPr>
              <a:xfrm>
                <a:off x="6500925" y="3185556"/>
                <a:ext cx="2098588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4486E55C-7F29-4B6E-8800-B2D38916B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925" y="3185556"/>
                <a:ext cx="2098588" cy="8138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76C64ABC-69AC-4A0B-9053-911E4D0826C8}"/>
                  </a:ext>
                </a:extLst>
              </p:cNvPr>
              <p:cNvSpPr txBox="1"/>
              <p:nvPr/>
            </p:nvSpPr>
            <p:spPr>
              <a:xfrm>
                <a:off x="2259624" y="4132162"/>
                <a:ext cx="95224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La </a:t>
                </a:r>
                <a:r>
                  <a:rPr lang="en-US" sz="2000" dirty="0" err="1"/>
                  <a:t>matriu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ca-ES" sz="2000" b="0" i="0" smtClean="0">
                        <a:latin typeface="Cambria Math" panose="02040503050406030204" pitchFamily="18" charset="0"/>
                      </a:rPr>
                      <m:t>transposada</m:t>
                    </m:r>
                    <m:r>
                      <a:rPr lang="ca-E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sz="2000" b="0" i="0" smtClean="0">
                        <a:latin typeface="Cambria Math" panose="02040503050406030204" pitchFamily="18" charset="0"/>
                      </a:rPr>
                      <m:t>de</m:t>
                    </m:r>
                    <m:r>
                      <a:rPr lang="ca-E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i="1" dirty="0"/>
                  <a:t>A</a:t>
                </a:r>
                <a:r>
                  <a:rPr lang="en-US" sz="2000" dirty="0"/>
                  <a:t>) es pot </a:t>
                </a:r>
                <a:r>
                  <a:rPr lang="en-US" sz="2000" dirty="0" err="1"/>
                  <a:t>obtenir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intercanviant</a:t>
                </a:r>
                <a:r>
                  <a:rPr lang="en-US" sz="2000" dirty="0"/>
                  <a:t> les </a:t>
                </a:r>
                <a:r>
                  <a:rPr lang="en-US" sz="2000" dirty="0" err="1"/>
                  <a:t>columnes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 files de </a:t>
                </a:r>
                <a:r>
                  <a:rPr lang="en-US" sz="2000" i="1" dirty="0"/>
                  <a:t>A</a:t>
                </a:r>
                <a:r>
                  <a:rPr lang="en-US" sz="2000" dirty="0"/>
                  <a:t>.</a:t>
                </a:r>
                <a:endParaRPr lang="pt-PT" sz="2000" dirty="0"/>
              </a:p>
            </p:txBody>
          </p:sp>
        </mc:Choice>
        <mc:Fallback xmlns="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76C64ABC-69AC-4A0B-9053-911E4D082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624" y="4132162"/>
                <a:ext cx="9522474" cy="400110"/>
              </a:xfrm>
              <a:prstGeom prst="rect">
                <a:avLst/>
              </a:prstGeom>
              <a:blipFill>
                <a:blip r:embed="rId12"/>
                <a:stretch>
                  <a:fillRect l="-704" t="-9231" b="-2769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F9FE8F96-FE1E-4231-8703-539D3219EA10}"/>
                  </a:ext>
                </a:extLst>
              </p:cNvPr>
              <p:cNvSpPr txBox="1"/>
              <p:nvPr/>
            </p:nvSpPr>
            <p:spPr>
              <a:xfrm>
                <a:off x="4067200" y="5657678"/>
                <a:ext cx="4667303" cy="854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groupChr>
                            <m:groupChrPr>
                              <m:chr m:val="⇔"/>
                              <m:pos m:val="top"/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1"/>
                                </m:r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groupChr>
                          <m:d>
                            <m:dPr>
                              <m:begChr m:val="|"/>
                              <m:endChr m:val="|"/>
                              <m:ctrlPr>
                                <a:rPr lang="pt-PT" sz="20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F9FE8F96-FE1E-4231-8703-539D3219E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200" y="5657678"/>
                <a:ext cx="4667303" cy="85401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D27415B2-ECEE-4046-9863-03B3F1A5828F}"/>
                  </a:ext>
                </a:extLst>
              </p:cNvPr>
              <p:cNvSpPr txBox="1"/>
              <p:nvPr/>
            </p:nvSpPr>
            <p:spPr>
              <a:xfrm>
                <a:off x="4020400" y="4576295"/>
                <a:ext cx="2471061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D27415B2-ECEE-4046-9863-03B3F1A58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400" y="4576295"/>
                <a:ext cx="2471061" cy="8138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CaixaDeTexto 52">
            <a:extLst>
              <a:ext uri="{FF2B5EF4-FFF2-40B4-BE49-F238E27FC236}">
                <a16:creationId xmlns:a16="http://schemas.microsoft.com/office/drawing/2014/main" id="{F0C5D636-5E17-4675-8E17-05707DE07D0D}"/>
              </a:ext>
            </a:extLst>
          </p:cNvPr>
          <p:cNvSpPr txBox="1"/>
          <p:nvPr/>
        </p:nvSpPr>
        <p:spPr>
          <a:xfrm>
            <a:off x="2459777" y="5281519"/>
            <a:ext cx="3173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C2B8E"/>
                </a:solidFill>
              </a:rPr>
              <a:t>Aleshores</a:t>
            </a:r>
            <a:r>
              <a:rPr lang="en-US" sz="2000" dirty="0">
                <a:solidFill>
                  <a:srgbClr val="0C2B8E"/>
                </a:solidFill>
              </a:rPr>
              <a:t>, </a:t>
            </a:r>
            <a:endParaRPr lang="pt-PT" sz="2000" dirty="0">
              <a:solidFill>
                <a:srgbClr val="0C2B8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4" grpId="0" animBg="1"/>
      <p:bldP spid="45" grpId="0"/>
      <p:bldP spid="46" grpId="0"/>
      <p:bldP spid="47" grpId="0"/>
      <p:bldP spid="49" grpId="0"/>
      <p:bldP spid="51" grpId="0"/>
      <p:bldP spid="52" grpId="0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PASSING_SCORE" val="80.000000"/>
  <p:tag name="ISPRING_UUID" val="{BFC6E7E2-D3F3-4CDF-B708-732E14021C95}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RdNF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BF00U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ARdNFO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EXTRTlNeBo9zAwAAoQwAACEAAAB1bml2ZXJzYWwvZmxhc2hfc2tpbl9zZXR0aW5ncy54bWyVV11PIjEUffdXEPZdVnQXTUYSBEzMsmpW1/cOc4HGTjtpO7j8+72dtjMtzAhKTOi957T34/RWE/VOeW8LUlHBb/vD/vis10uWpZTA9SvkBSMaeilR8JDd9u//Lhb9gYUIJuQLaE35WhmLt/UoAtNSa8HPl4Jr3OecC5kT1h9/u69+kkGFPMYSGNapnBVZQnPMj+H13ewkijvj6m40m950EZYiLwjfLcRanKdk+b6WouSZCe3SfLpom10BklH+fjQiRpV+0JBHMc0v5sP58DRKIUEpMCHdzCbDyc+jLEZSYHX2o6vrq8mJnOaozxuzR9tSRXVFGw1Hl6OrLlpB1hAXeTqfXcwuu/Ecd4+78mlclqDhnz6aOYp/B/JLm4uiLL6ikUKKtSnoHmdkPkc5TJAMrx8SZjfmc5RgEjIHHRWkYjTDNgiZWSl+N58ucFct3ddwSCTmbkvBnk0T9qaHUUjKYKxlCcnAr6xPbcTHU6nxMnl/aGkwz5jgMykVjFeEKQdrjA3wD3xQngV7OUODeBOszGFq4w2Asb3BT6d31VwJT65tQYQSts7Y7BkYG+QjlvUAGRgb5Ivp1hNnuwP4vsdyvB7uiGtmUH0XfVR+dAMnuPQF8yvvNUctzDVXwdnO4DG5yGBc6eqV5mD6lgwqm41pcBBUwsmWronGh+m3waW7Fw2FSgZ7dqe0dl0lmmoGbXJbilIqjAXdb3HuLR5LsQ+HmugFrLRHx8amKea1CLVQrc+O1tofUtfNrnsaH5Pbfk7kO8hXIZjq9xwPLyDW3D7LhwwzrvExBfnAV+JEDhcawv2rOLvAwl7CU+FEa7Lc5BhSVwZ1SW1n2xuYuGPbOsvLPAU5R0FQ8IKMbRa3oesNw1/9RuEDspjQ4bRMvcHtOKG13gODUwAQudz422AX1pOXTFMGW/BDJTBUCXdllii8O235GnXFmgwsJwnSzaBGKNH4jBwthDeMS8TTLHScoHlNUlVlFk0UP96DWKKJ7+ekUWs4Iqu1k1K0M/rbSojNiupJSi1eNJHabdqsXfJkCxNO82oEocMc52NscVkSE6JwhamcnnFgb2Iw71a9WX1Ei6eLYgbteNhGqTz7U/YVL+h4JQHCEVsZz4I34BfsUkFk9lhDokehxW3ZmCO+m9XEVqaYT/i3ZzIIrLZBdSvwO/5rMv4PUEsDBBQAAgAIABF00U7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BF00U6Q9/7LtwEAAH0GAAAfAAAAdW5pdmVyc2FsL2h0bWxfc2tpbl9zZXR0aW5ncy5qc42UwU/CMBTG7/wVZF4N0YFOvAHDhISDidyMh248xkLX17QFRcP/7joEu+5NWS/rl1++1/e2fl+dbvkEadB97H5V79X+ub6vNLCaUVu4ruu8RS+sHmieL2GRF8BzAYGH7CyyYlzDWT/8IpRzICrXZP9iQGrHL0AClmd/R1QEqAltR2jvhPZBFfk8gR2nqWNDzpiTrTEoeikKA8L0BKqCVUxw9VQ9boMejDtQ/6ArlkLN9C58GMet5K/jYBzFk6HLpVhIJvZzzLCXsHSTKdyK5U/9vl0uvd5LUOUH37SV5bk2MwOFX3h6Ow2nYTspFWgNP3WH8Sgc3ZMwZwlwt6Fo8DAY/YHWjJsD9ehdrnNzoqMw6kcDl5Ysg8aUJtP4Nu7XMVF6NabZKH7kDHyYtmYkZ3tQl1ih3MoLPqBUmNmJNNHILhLlyJa5yI5cPLSL5OxhrW3bv1ElRi9BtTz/FTd2uUxjGLVrht41WxO3tmjLlguSwZCXW3tV51QucEqk6iIFknnmhejpOMbPGrt/LRtnagNqgcjL+LSfBXQZJ6BmYoVWYMawdF2UWtnQmxsV5NnTi7v0z9k5fANQSwMEFAACAAgAEXTRTpQTsyJpAAAAbgAAABwAAAB1bml2ZXJzYWwvbG9jYWxfc2V0dGluZ3MueG1sDcwxDoMwDEDRnVNY3int1oHAxlaW0gNYxEWRHBuRgOD2ZPvD02/7MwocvKVg6vD1eCKwzuaDLg5/01C/EVIm9SSm7FANoe+qVmwm+XLOBSZYhS7eJo4lMo8Uixx2EajhU17/wB6brroBUEsDBBQAAgAIABF00U6D5MijhQoAAMAZAAAXAAAAdW5pdmVyc2FsL3VuaXZlcnNhbC5wbmftV3lUU1cevlaU6GCJntpOJCVaxrGjdUmfBlkjShusrda2miIBtJGkKkEoYhISEgpULYaktEUJEGLrdLSNEoGySVgKNVEJSdWyxIQEJhpElhACLyxZ5qHTnjk9PTNn5t/hj/t759773eV89/st79O3d5OWLF6xGACwZGdU5DsAzM8B4Jl7qIXIyO4KdTPymZf6Dmk7KNNgB5COFz3irQgAykV/cB5agPQXJUdFpwKw7MRsm2ek4VgAYPbtjIx4jxU33FN+dt1gRmafM+/be5eY0vDPNLGLs3cx/+IzMLSht0US8oLwi4MtqynLqH7UrKC++vD4Qh/p5rtRqZUqq71ZFFZfhDlCut+qWHEV3hg+D4DP/oRC7NdeqwDY9uVKLwDOLEMuC/ZmoQFY+Qb6GQAiF20HIPPlCBQA6NW/BaevRfGn2uJXUAV45R+pgqkL9iuXspGlmSLSf1z7Xx00B54Dz4HnwHPgOfAceA48B54Dz4HnwHPg/2ew6Q30r7+eLPtEVzx/Q40qbPnsnHMK/W/2mziBdsMOvnM8mz+t3cO3Z/M94118z3Gpe8zqntqhrl1vJuTpCUkBAMQSnQPypiAC1k42uc4/tF0MKrVyPWTTUKvVbeZzp2+Q+ZMKpjRQqG1yXJR7HOHRsefZSZZG7MxEgZu9FtU0Lfe4X+JdUDKwNctBZulSvIwaaZ92PuhvmlGcxwVuf+fL+BCqp3QJfCkrORS6dn0eLkXJWAAuJJRgKC/6FTnUKBHdNUzkVhnOsa0CF1f5bsTk6gKX2HsdAPGEjSQFjwfLmzyKGlzl/VN1NA1rLYpMns73BpnPb3yhgVeaoXt01M9SFBSAy7HyviipPJ5kPgmAIgnLvCLcqZ5RYlpEIfS/Zo8+DryF0fMetDMMz4JMBzqnS7TSWZv6ejCqKS/wFvt3xuWhfgQ6RbW0Zj7oDfPqmwhAEUdK8p9t6Qgmq/N/MT6ged8vc6tQTZ8EVRzozw0aUwfLFYrnQO/arNHppTk4pgad4w25m82sYz22ZqJfBGn/IAVP8o/t7zBt8QK1t0Oyk/3CzSZZQm4ASqvtEH0LbVjScmSiCqrWsw8Lr3SKIfep9o2N0639qz2HnQM5HRWk1MNVmjuG6+sd1cwH+WmakexhACgPYyMmG3AZLvZZ/nQlResMKsO5x7tM2CERZs3zStu9wmGCstxCoakptFBbY2wSF2maWmG5wcmdiEMT3brjjXWJJb3d8fBtASOcWpVHptXzHSa9QU4VT1VxZpKHaqameDFmO1vHorTzTUXD12toBrqeeIPgT5c91GgwWcl488flLjvKbDLvNkoxfsze2kSuy+hXgY2+mnrMkg13ptc0hltuBgwKvEdl/NHlCEtWVEvKlcqJxLfbqVUNKdgtIoxqWJHgBwUsI9My1dROV8pjlOiIX6G1MMZkWi9jKF7VD+JMHriiLr7fjUn93lfl9of1RTMnKTyru6h60FhsY91Pn+hOD6Gzbj36oNq3wgYOrIdooebKLaWfRPd8RYLbTEW2bYbwi9caEnnhxDLLzYY0pYPA8EAhEABkNgmdFL+aIHTsbzMUs18JEkqVP3gIUcou5av65sK2RFEN7cf2NBVjxaBarCqBaJaT/YJtWGW6Xt5ErVbdFr3PMBfo4j0wK2OkC8OhCuE++PBPhk4KnZtBCaeV1YRxFD1GRSOJpl9qVYgQddSLiaGtbu9jxJpE3JeOc8XVbSP9pa6P9CJZ0EfHJFOCeydNAu8R3cuzYqn0tsyIV20qyVjGXdgGFyYrjT4FKSGX6tSFR3g4O5w4nx5if7O39qperu3tlgZxVUPZQzeP+snVCvdUSpolrb4JuU8huzMp8dhMhaZD1xfj6IGgJKtCeMjkS+/3iagtnmqFpEveRxjjf8c0fGUWUiSfEyvieSEOdRsZR56VnpuYb3vz9mScqiSsYQlILiBnJXMuEEt6On0K9qE1kFB2uZvH4J9KxhYL+VqdsdoW6dpkTsC27qZnwR9aHI7LHYQ4MdtlHnoEJ0jMFXW+5AjWcZxQd7J5k1XmujJSD1X2aK41hdEtAl9XSI5+QqPO5wyqvTuu6krv4kYkj8MqDtA1YfaxDlUHoqzKoqVZdGryrDvGBV0uPbTFkPsxibawDXXWZmVsa1+jd+CvVWUU3BeIG2wTdWruInMoT7JmQ9yU/0g7PMP+8Sk95b7Va468Hql1BZ8TtxErfFUCs/5qjKpeP5OUNgVBASdYql0kLTonsFNH3AZDuEy9d/fROjzizeo6elzjdG1RgCzNX9IhvhMz/wknowXM53s0awuVcPUabNKCPjf5nKXccuaTck3JMMPP4/96plDb/+nZdXEbgi0BC/pg+1JyalNZ1qgxHAuNSK/GrDljSfORteEkKS5zCr7B/CJJO/r5Hb9BrGRVSWVG75UNuNm3KOFYHsoQpSCxJx/jGbgStz19MBoJxjJB9kSHTXXRLoQI0NtK/F2ByLUr0LEXfzEB+y7jvCTetFBz1KJrL+/BYMgKygm10+1fdV+5DpLzF/bBamMotXZxC+L09Xl1zmvBpT0mJp1upLfWayylq1BMCHfQjjl3Ucx80ODZNBujUrW8uuEnr5G6WY87w3hOKDLbXWNUAMpeFb61X4UTac5cxrzXKhDSabhXZNGv3Qgt4xJoSnWgp1jfLT3C7VdbrXtnvVvmCtlzV23ycE7iNC5Ca2I4/lqwkk9Ca/Sbh6RerISnDvNmawPu73h91yumkBschIaj1b4lhzg6J5dHaUdis0h9UprnPT7JdZOuH/BHoox8YV/hMN54LXjXieP7f6iQ7ntPvebn0+zEOqK7GE6Bsj44xvXVt5mC7DOcn2f1cNQzsoNXz0ecRcH1o+mHh60qcnayQRtjVcg1k5817aiNdRcgpNPVXNqhbiKwCEKSwqOqfUufUHBMOT85zvp4LCb+yRtdrMxrudpR8TS2CMVNpwMFlZEO4QRcuficy5CbO8URmFnHnULdXnUivbRjxeDIRs6vfNTAVph1op4/Mtw6bLXlTZD1xY4bzul1EVv9SfbEB6MjUB0d1XIjUSrBKCUE/6jUavl6nPA7982jEg7kHyXzeCkNeiPCiVb9+DSjCot4iXF5DpKNOJ/33nGcf1ntYaJ5tyozPPm2yXTLp6dIFp+NmAa8OTqT0SAXfMh9QJQgwi4rfKLujMg9soR5oGysbOXmGhKaZwjagTaK9w6Zv3fBuq8OccMf8ziPJ42zHNxAjP2mIfeHQ1Whv5soZ808UJu7UsHz6lNJoLsRkyNdQ2W030m7rpBFsfgaY0ZqG5LoWL4RLBfqn5k9lwnrNN2w2+FL/m0OP23b/TXZqcJXs8c3fBOT5A2aB8u2CvEe5pPTxpBiqVn661ahy3PIjSWjPVASUnqsNyk5L/3cr4uflz6+p0rcRRvqh0oXt2wc8FYXnwdg3DlJb4r2n61fxI/QAybEn6WXspAi40V2F8u+DGSWzVZRbf9aCjm+2fzj+VD5uPbdiK2Uib8FWFccj3sG/ATrTZ470d8GardCrD8vvCQyouPHFPeJe7yRahDw/f/HCjJqenyAD7TWDznbD57FIevAztd2R5ZtP5j1D1BLAwQUAAIACAARdNFO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ARRGxONmFYAkcDAADhCQAAFAAAAAAAAAABAAAAAABTEAAAdW5pdmVyc2FsL3BsYXllci54bWxQSwECAAAUAAIACAARdNFOkEkmJSgFAAD2EwAAHQAAAAAAAAABAAAAAADMEwAAdW5pdmVyc2FsL2NvbW1vbl9tZXNzYWdlcy5sbmdQSwECAAAUAAIACAARdNFOZrKi1aUAAACDAQAALgAAAAAAAAABAAAAAAAvGQAAdW5pdmVyc2FsL3BsYXliYWNrX2FuZF9uYXZpZ2F0aW9uX3NldHRpbmdzLnhtbFBLAQIAABQAAgAIABF00U7QvS+0TgQAAIcVAAAnAAAAAAAAAAEAAAAAACAaAAB1bml2ZXJzYWwvZmxhc2hfcHVibGlzaGluZ19zZXR0aW5ncy54bWxQSwECAAAUAAIACAARdNFOU14Gj3MDAAChDAAAIQAAAAAAAAABAAAAAACzHgAAdW5pdmVyc2FsL2ZsYXNoX3NraW5fc2V0dGluZ3MueG1sUEsBAgAAFAACAAgAEXTRTuZFxhFIBAAAERUAACYAAAAAAAAAAQAAAAAAZSIAAHVuaXZlcnNhbC9odG1sX3B1Ymxpc2hpbmdfc2V0dGluZ3MueG1sUEsBAgAAFAACAAgAEXTRTpD3/su3AQAAfQYAAB8AAAAAAAAAAQAAAAAA8SYAAHVuaXZlcnNhbC9odG1sX3NraW5fc2V0dGluZ3MuanNQSwECAAAUAAIACAARdNFOlBOzImkAAABuAAAAHAAAAAAAAAABAAAAAADlKAAAdW5pdmVyc2FsL2xvY2FsX3NldHRpbmdzLnhtbFBLAQIAABQAAgAIABF00U6D5MijhQoAAMAZAAAXAAAAAAAAAAAAAAAAAIgpAAB1bml2ZXJzYWwvdW5pdmVyc2FsLnBuZ1BLAQIAABQAAgAIABF00U7lZcaxSwAAAGoAAAAbAAAAAAAAAAEAAAAAAEI0AAB1bml2ZXJzYWwvdW5pdmVyc2FsLnBuZy54bWxQSwUGAAAAABIAEgBWBQAAxjQAAAAA"/>
  <p:tag name="ISPRING_ULTRA_SCORM_COURCE_TITLE" val="Lliçó_18_N1_CT"/>
  <p:tag name="ISPRING_PRESENTATION_TITLE" val="Lliçó_18_N1_CT"/>
  <p:tag name="ISPRING_RESOURCE_FOLDER" val="C:\Users\Carles Serrat\Desktop\EngiMath-UPC\Execution\LLIÇONS_DEF\LLIÇÓ 18\Lliçó_18_N1_CT"/>
  <p:tag name="ISPRING_PRESENTATION_PATH" val="C:\Users\Carles Serrat\Desktop\EngiMath-UPC\Execution\LLIÇONS_DEF\LLIÇÓ 18\Lliçó_18_N1_CT.pptx"/>
  <p:tag name="ISPRING_SCREEN_RECS_UPDATED" val="C:\Users\Carles Serrat\Desktop\EngiMath-UPC\Execution\LLIÇONS_DEF\LLIÇÓ 18\Lliçó_18_N1_CT"/>
  <p:tag name="ISPRING_OUTPUT_FOLDER" val="[[&quot;\uFFFDd\u0013*{0FCB5101-AEB5-4723-8DCE-7D5C9063266D}&quot;,&quot;C:\\Users\\Carles Serrat\\Desktop\\EngiMath-UPC\\Execution\\LLIÇONS_DEF\\LLIÇÓ 18&quot;],[&quot;다\uFFFD{50CDBE22-C278-4471-A834-0F47937607E8}&quot;,&quot;C:\\Users\\Usuario\\OneDrive\\Escritorio\\Engi-Math-Chara\\CatalaAmbserrells\\Lliçó 18 Chara&quot;],[&quot;*\uFFFD\uFFFD\uFFFD{BB4CDCA5-F38E-475C-8C53-186BBAA01A72}&quot;,&quot;C:\\Users\\filom\\Documents\\ENGIMATH\\LESSONS\\MATRICES\\LESSON 18&quot;],[&quot;\uFFFD\u0006\uFFFD{89960893-7238-4BF1-AF2C-E0D0CDA1F331}&quot;,&quot;E:\\Ano Letivo 2019_2020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9FD24B-1106-49D6-AA2C-57AEE9E05081}:27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4EA2E07-79C3-4C61-AEE1-1277AC70B5E6}:28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0CMARffENFHs_eR1NFmsxw&quot;,&quot;gi&quot;:&quot;B3pt5UkbY-XXLO7bvm4G-A&quot;,&quot;ti&quot;:&quot;characters&quot;,&quot;vs&quot;:{&quot;f&quot;:[878,832,543],&quot;i&quot;:{&quot;d&quot;:&quot;0CMARffENFHs_eR1NFmsxw&quot;,&quot;p&quot;:true}}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SzmUMZeztefkNXj9heA9Jg&quot;,&quot;gi&quot;:&quot;OPY_MK8tXjWrKhaXZ9l3pQ&quot;,&quot;ti&quot;:&quot;object_sets&quot;,&quot;vs&quot;:{&quot;f&quot;:[],&quot;i&quot;:{&quot;d&quot;:&quot;SzmUMZeztefkNXj9heA9Jg&quot;,&quot;p&quot;:true}}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MlXnjFqPRFplHr5JmFZPtw&quot;,&quot;gi&quot;:&quot;OPY_MK8tXjWrKhaXZ9l3pQ&quot;,&quot;ti&quot;:&quot;object_sets&quot;,&quot;vs&quot;:{&quot;f&quot;:[1045],&quot;i&quot;:{&quot;d&quot;:&quot;MlXnjFqPRFplHr5JmFZPtw&quot;,&quot;p&quot;:true}}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4EA2E07-79C3-4C61-AEE1-1277AC70B5E6}:280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6.quiz"/>
  <p:tag name="ISPRING_QUIZ_FULL_PATH" val="C:\Users\Carles Serrat\Desktop\EngiMath-UPC\Execution\LLIÇONS_DEF\LLIÇÓ 18\Lliçó_18_N1_CT\quiz\quiz6.quiz"/>
  <p:tag name="ISPRING_QUIZ_RELATIVE_PATH" val="Lliçó_18_N1_CT\quiz\quiz6.quiz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C3D25E-37A5-45B5-9FB9-8625D5227386}:28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P4LhERBCE91_KoRQy_QanA&quot;,&quot;gi&quot;:&quot;B3pt5UkbY-XXLO7bvm4G-A&quot;,&quot;ti&quot;:&quot;characters&quot;,&quot;vs&quot;:{&quot;f&quot;:[878,832,501],&quot;i&quot;:{&quot;d&quot;:&quot;P4LhERBCE91_KoRQy_QanA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235091-66C7-44EC-84F4-16CEBAC8DAF6}:2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A26285-8C78-49C3-AE98-6AA9D9DA01E9}:2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A3667D-2CB5-4658-80E2-179B17066246}:2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869F5F-9EE6-4C4F-B976-F06456532D87}:2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49F560-E403-4BC7-9B89-F1785B429DAC}:28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CB854D-69B9-471B-8097-1E618BD58C49}:29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6BD819-4EFA-4561-AD57-47F8525E6725}:29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B44740-434E-4296-8C3E-C0A5D9FA7709}:292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36B3E856E114D9A0F128D2740EF3C" ma:contentTypeVersion="15" ma:contentTypeDescription="Crea un document nou" ma:contentTypeScope="" ma:versionID="33ba93f1bba4d6850953fc67c1c48dcb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d4e40d85d96a0aff56fb07a7f94e9b34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17FD4CC-E179-456A-AA9D-35EAA50900D3}"/>
</file>

<file path=customXml/itemProps2.xml><?xml version="1.0" encoding="utf-8"?>
<ds:datastoreItem xmlns:ds="http://schemas.openxmlformats.org/officeDocument/2006/customXml" ds:itemID="{264369BE-CC2D-4365-8252-918AF31C9B26}"/>
</file>

<file path=customXml/itemProps3.xml><?xml version="1.0" encoding="utf-8"?>
<ds:datastoreItem xmlns:ds="http://schemas.openxmlformats.org/officeDocument/2006/customXml" ds:itemID="{2D7A58D6-D1B0-42A8-8CF5-C24D0279C6F7}"/>
</file>

<file path=docProps/app.xml><?xml version="1.0" encoding="utf-8"?>
<Properties xmlns="http://schemas.openxmlformats.org/officeDocument/2006/extended-properties" xmlns:vt="http://schemas.openxmlformats.org/officeDocument/2006/docPropsVTypes">
  <TotalTime>10155</TotalTime>
  <Words>1328</Words>
  <Application>Microsoft Office PowerPoint</Application>
  <PresentationFormat>Pantalla panoràmica</PresentationFormat>
  <Paragraphs>154</Paragraphs>
  <Slides>12</Slides>
  <Notes>12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Lliçó_18_N1_CT</dc:title>
  <dc:creator>Filomena Soares</dc:creator>
  <cp:lastModifiedBy>Administrator</cp:lastModifiedBy>
  <cp:revision>377</cp:revision>
  <dcterms:created xsi:type="dcterms:W3CDTF">2019-03-25T06:42:45Z</dcterms:created>
  <dcterms:modified xsi:type="dcterms:W3CDTF">2021-08-22T18:55:32Z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