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6.xml" ContentType="application/vnd.openxmlformats-officedocument.presentationml.tags+xml"/>
  <Override PartName="/ppt/tags/tag11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ppt/tags/tag15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86" r:id="rId3"/>
    <p:sldId id="277" r:id="rId4"/>
    <p:sldId id="278" r:id="rId5"/>
    <p:sldId id="289" r:id="rId6"/>
    <p:sldId id="290" r:id="rId7"/>
    <p:sldId id="291" r:id="rId8"/>
    <p:sldId id="292" r:id="rId9"/>
    <p:sldId id="279" r:id="rId10"/>
    <p:sldId id="280" r:id="rId11"/>
    <p:sldId id="299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2092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579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420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648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377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494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807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5540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image" Target="../media/image1.jpeg"/><Relationship Id="rId12" Type="http://schemas.openxmlformats.org/officeDocument/2006/relationships/image" Target="../media/image2.png"/><Relationship Id="rId2" Type="http://schemas.openxmlformats.org/officeDocument/2006/relationships/tags" Target="../tags/tag12.xml"/><Relationship Id="rId16" Type="http://schemas.openxmlformats.org/officeDocument/2006/relationships/image" Target="../media/image37.png"/><Relationship Id="rId1" Type="http://schemas.openxmlformats.org/officeDocument/2006/relationships/tags" Target="../tags/tag11.xml"/><Relationship Id="rId6" Type="http://schemas.openxmlformats.org/officeDocument/2006/relationships/notesSlide" Target="../notesSlides/notesSlide10.xml"/><Relationship Id="rId11" Type="http://schemas.openxmlformats.org/officeDocument/2006/relationships/slide" Target="slide9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4.png"/><Relationship Id="rId10" Type="http://schemas.openxmlformats.org/officeDocument/2006/relationships/slide" Target="slide4.xml"/><Relationship Id="rId4" Type="http://schemas.openxmlformats.org/officeDocument/2006/relationships/tags" Target="../tags/tag14.xml"/><Relationship Id="rId9" Type="http://schemas.openxmlformats.org/officeDocument/2006/relationships/slide" Target="slide3.xml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slide" Target="slide3.xml"/><Relationship Id="rId11" Type="http://schemas.openxmlformats.org/officeDocument/2006/relationships/image" Target="../media/image39.png"/><Relationship Id="rId5" Type="http://schemas.openxmlformats.org/officeDocument/2006/relationships/slide" Target="slide10.xml"/><Relationship Id="rId10" Type="http://schemas.openxmlformats.org/officeDocument/2006/relationships/image" Target="../media/image38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" Target="slide10.xml"/><Relationship Id="rId11" Type="http://schemas.openxmlformats.org/officeDocument/2006/relationships/image" Target="../media/image40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2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slide" Target="slide9.xml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11" Type="http://schemas.openxmlformats.org/officeDocument/2006/relationships/image" Target="../media/image5.png"/><Relationship Id="rId5" Type="http://schemas.openxmlformats.org/officeDocument/2006/relationships/slide" Target="slide3.xml"/><Relationship Id="rId15" Type="http://schemas.openxmlformats.org/officeDocument/2006/relationships/image" Target="../media/image1.jpeg"/><Relationship Id="rId10" Type="http://schemas.openxmlformats.org/officeDocument/2006/relationships/image" Target="../media/image50.png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3.xml"/><Relationship Id="rId11" Type="http://schemas.openxmlformats.org/officeDocument/2006/relationships/image" Target="../media/image51.png"/><Relationship Id="rId5" Type="http://schemas.openxmlformats.org/officeDocument/2006/relationships/slide" Target="slide10.xml"/><Relationship Id="rId1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jpeg"/><Relationship Id="rId3" Type="http://schemas.openxmlformats.org/officeDocument/2006/relationships/notesSlide" Target="../notesSlides/notesSlide5.xml"/><Relationship Id="rId7" Type="http://schemas.openxmlformats.org/officeDocument/2006/relationships/slide" Target="slide4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11" Type="http://schemas.openxmlformats.org/officeDocument/2006/relationships/image" Target="../media/image120.png"/><Relationship Id="rId5" Type="http://schemas.openxmlformats.org/officeDocument/2006/relationships/slide" Target="slide10.xml"/><Relationship Id="rId15" Type="http://schemas.openxmlformats.org/officeDocument/2006/relationships/image" Target="../media/image170.png"/><Relationship Id="rId10" Type="http://schemas.openxmlformats.org/officeDocument/2006/relationships/image" Target="../media/image12.png"/><Relationship Id="rId4" Type="http://schemas.openxmlformats.org/officeDocument/2006/relationships/image" Target="../media/image100.png"/><Relationship Id="rId9" Type="http://schemas.openxmlformats.org/officeDocument/2006/relationships/image" Target="../media/image2.png"/><Relationship Id="rId1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7.xml"/><Relationship Id="rId6" Type="http://schemas.openxmlformats.org/officeDocument/2006/relationships/slide" Target="slide4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5" Type="http://schemas.openxmlformats.org/officeDocument/2006/relationships/image" Target="../media/image210.png"/><Relationship Id="rId10" Type="http://schemas.openxmlformats.org/officeDocument/2006/relationships/image" Target="../media/image19.png"/><Relationship Id="rId4" Type="http://schemas.openxmlformats.org/officeDocument/2006/relationships/slide" Target="slide10.xml"/><Relationship Id="rId9" Type="http://schemas.openxmlformats.org/officeDocument/2006/relationships/image" Target="../media/image16.png"/><Relationship Id="rId14" Type="http://schemas.openxmlformats.org/officeDocument/2006/relationships/image" Target="../media/image2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12" Type="http://schemas.openxmlformats.org/officeDocument/2006/relationships/image" Target="../media/image1.jpe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svg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11" Type="http://schemas.openxmlformats.org/officeDocument/2006/relationships/image" Target="../media/image120.png"/><Relationship Id="rId5" Type="http://schemas.openxmlformats.org/officeDocument/2006/relationships/slide" Target="slide10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2.png"/><Relationship Id="rId1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png"/><Relationship Id="rId18" Type="http://schemas.openxmlformats.org/officeDocument/2006/relationships/image" Target="../media/image18.svg"/><Relationship Id="rId3" Type="http://schemas.openxmlformats.org/officeDocument/2006/relationships/notesSlide" Target="../notesSlides/notesSlide8.xml"/><Relationship Id="rId7" Type="http://schemas.openxmlformats.org/officeDocument/2006/relationships/slide" Target="slide9.xml"/><Relationship Id="rId12" Type="http://schemas.openxmlformats.org/officeDocument/2006/relationships/image" Target="../media/image1.jpe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0.png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11" Type="http://schemas.openxmlformats.org/officeDocument/2006/relationships/image" Target="../media/image24.png"/><Relationship Id="rId5" Type="http://schemas.openxmlformats.org/officeDocument/2006/relationships/slide" Target="slide3.xml"/><Relationship Id="rId15" Type="http://schemas.openxmlformats.org/officeDocument/2006/relationships/image" Target="../media/image300.png"/><Relationship Id="rId10" Type="http://schemas.openxmlformats.org/officeDocument/2006/relationships/image" Target="../media/image30.png"/><Relationship Id="rId4" Type="http://schemas.openxmlformats.org/officeDocument/2006/relationships/slide" Target="slide10.xml"/><Relationship Id="rId9" Type="http://schemas.openxmlformats.org/officeDocument/2006/relationships/image" Target="../media/image27.png"/><Relationship Id="rId1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slide" Target="slide4.xml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11" Type="http://schemas.openxmlformats.org/officeDocument/2006/relationships/image" Target="../media/image33.png"/><Relationship Id="rId5" Type="http://schemas.openxmlformats.org/officeDocument/2006/relationships/slide" Target="slide10.xml"/><Relationship Id="rId10" Type="http://schemas.openxmlformats.org/officeDocument/2006/relationships/image" Target="../media/image320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s-ES" b="1" dirty="0">
                <a:solidFill>
                  <a:schemeClr val="tx1"/>
                </a:solidFill>
              </a:rPr>
              <a:t>Propiedad de </a:t>
            </a:r>
            <a:r>
              <a:rPr lang="es-ES" b="1" dirty="0" err="1">
                <a:solidFill>
                  <a:schemeClr val="tx1"/>
                </a:solidFill>
              </a:rPr>
              <a:t>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 </a:t>
            </a:r>
          </a:p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1">
            <a:extLst>
              <a:ext uri="{FF2B5EF4-FFF2-40B4-BE49-F238E27FC236}">
                <a16:creationId xmlns:a16="http://schemas.microsoft.com/office/drawing/2014/main" id="{0FDFED25-02F9-47DF-8D82-49362436C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523" y="1514997"/>
            <a:ext cx="4829979" cy="4532602"/>
          </a:xfrm>
          <a:prstGeom prst="rect">
            <a:avLst/>
          </a:prstGeom>
        </p:spPr>
      </p:pic>
      <p:sp>
        <p:nvSpPr>
          <p:cNvPr id="20" name="CaixaDeTexto 12">
            <a:extLst>
              <a:ext uri="{FF2B5EF4-FFF2-40B4-BE49-F238E27FC236}">
                <a16:creationId xmlns:a16="http://schemas.microsoft.com/office/drawing/2014/main" id="{01BA801C-CCBE-4250-92BF-30EFF389DD7B}"/>
              </a:ext>
            </a:extLst>
          </p:cNvPr>
          <p:cNvSpPr txBox="1"/>
          <p:nvPr/>
        </p:nvSpPr>
        <p:spPr>
          <a:xfrm>
            <a:off x="2059653" y="235947"/>
            <a:ext cx="100963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21" name="CaixaDeTexto 17">
            <a:extLst>
              <a:ext uri="{FF2B5EF4-FFF2-40B4-BE49-F238E27FC236}">
                <a16:creationId xmlns:a16="http://schemas.microsoft.com/office/drawing/2014/main" id="{90DE8AD7-9CDC-4B37-97E1-C71ACFFCB7D6}"/>
              </a:ext>
            </a:extLst>
          </p:cNvPr>
          <p:cNvSpPr txBox="1"/>
          <p:nvPr/>
        </p:nvSpPr>
        <p:spPr>
          <a:xfrm>
            <a:off x="5913142" y="61333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8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01" y="2255200"/>
            <a:ext cx="1248727" cy="4572000"/>
          </a:xfrm>
          <a:prstGeom prst="rect">
            <a:avLst/>
          </a:prstGeom>
        </p:spPr>
      </p:pic>
      <p:sp>
        <p:nvSpPr>
          <p:cNvPr id="3" name="Nota de aviso em forma de nuvem 2"/>
          <p:cNvSpPr/>
          <p:nvPr/>
        </p:nvSpPr>
        <p:spPr>
          <a:xfrm>
            <a:off x="7982172" y="0"/>
            <a:ext cx="3425806" cy="1933903"/>
          </a:xfrm>
          <a:prstGeom prst="cloudCallout">
            <a:avLst>
              <a:gd name="adj1" fmla="val 24222"/>
              <a:gd name="adj2" fmla="val 795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8852974" y="458946"/>
            <a:ext cx="2255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¡Antes de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empezar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tome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17" name="Picture 4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814">
            <a:off x="8376495" y="763883"/>
            <a:ext cx="432000" cy="65194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41">
            <a:off x="10572391" y="483773"/>
            <a:ext cx="540000" cy="520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4EE81624-66B6-4273-9137-FBBE0B180A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DE134576-B542-467D-B94E-68C54D7585AA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4F87BA04-C99B-4EF3-A921-6C2605B3D14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D31AD210-32F9-4F72-A791-8AF9AB176BE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8A7FEC93-1ACF-44DD-8796-94849A5D117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1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6">
            <a:extLst>
              <a:ext uri="{FF2B5EF4-FFF2-40B4-BE49-F238E27FC236}">
                <a16:creationId xmlns:a16="http://schemas.microsoft.com/office/drawing/2014/main" id="{C27A3CC3-386C-4D42-9BF6-1CE48C8404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3" name="Imagem 18">
            <a:extLst>
              <a:ext uri="{FF2B5EF4-FFF2-40B4-BE49-F238E27FC236}">
                <a16:creationId xmlns:a16="http://schemas.microsoft.com/office/drawing/2014/main" id="{EB1CA0AE-9971-4185-9722-C92A1EE64C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4" name="CaixaDeTexto 19">
            <a:extLst>
              <a:ext uri="{FF2B5EF4-FFF2-40B4-BE49-F238E27FC236}">
                <a16:creationId xmlns:a16="http://schemas.microsoft.com/office/drawing/2014/main" id="{C84E454C-B51E-40D7-B7C2-3A7D9CAEE446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5" name="Imagem 20">
            <a:extLst>
              <a:ext uri="{FF2B5EF4-FFF2-40B4-BE49-F238E27FC236}">
                <a16:creationId xmlns:a16="http://schemas.microsoft.com/office/drawing/2014/main" id="{013EEDC5-EBD9-4757-80A2-17BD7F4A17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6" name="CaixaDeTexto 21">
            <a:extLst>
              <a:ext uri="{FF2B5EF4-FFF2-40B4-BE49-F238E27FC236}">
                <a16:creationId xmlns:a16="http://schemas.microsoft.com/office/drawing/2014/main" id="{2B1746F1-6C85-4D76-9ACC-E77C77AE448A}"/>
              </a:ext>
            </a:extLst>
          </p:cNvPr>
          <p:cNvSpPr txBox="1"/>
          <p:nvPr/>
        </p:nvSpPr>
        <p:spPr>
          <a:xfrm>
            <a:off x="3280087" y="437671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7" name="Imagem 16">
            <a:extLst>
              <a:ext uri="{FF2B5EF4-FFF2-40B4-BE49-F238E27FC236}">
                <a16:creationId xmlns:a16="http://schemas.microsoft.com/office/drawing/2014/main" id="{666AB00E-6810-401D-9B36-093C6DA44A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9" y="1591999"/>
            <a:ext cx="154305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1">
            <a:extLst>
              <a:ext uri="{FF2B5EF4-FFF2-40B4-BE49-F238E27FC236}">
                <a16:creationId xmlns:a16="http://schemas.microsoft.com/office/drawing/2014/main" id="{5FC00F2F-A7EA-4DC5-8CCD-ADF6A050E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523" y="1514997"/>
            <a:ext cx="4829979" cy="453260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7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9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E99D852-B575-4CCA-8630-4283EB8CDA6B}"/>
              </a:ext>
            </a:extLst>
          </p:cNvPr>
          <p:cNvSpPr/>
          <p:nvPr/>
        </p:nvSpPr>
        <p:spPr>
          <a:xfrm>
            <a:off x="2088150" y="2988000"/>
            <a:ext cx="9748685" cy="1328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Todas</a:t>
            </a:r>
            <a:r>
              <a:rPr lang="en-GB" sz="2400" dirty="0">
                <a:solidFill>
                  <a:sysClr val="windowText" lastClr="000000"/>
                </a:solidFill>
              </a:rPr>
              <a:t> las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Propiedades</a:t>
            </a:r>
            <a:r>
              <a:rPr lang="en-GB" sz="2400" b="1" dirty="0">
                <a:solidFill>
                  <a:sysClr val="windowText" lastClr="000000"/>
                </a:solidFill>
              </a:rPr>
              <a:t> de los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determinantes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que se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presentan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 “</a:t>
            </a:r>
            <a:r>
              <a:rPr lang="en-GB" sz="2400" u="sng" dirty="0">
                <a:solidFill>
                  <a:sysClr val="windowText" lastClr="000000"/>
                </a:solidFill>
              </a:rPr>
              <a:t>se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bautizado</a:t>
            </a:r>
            <a:r>
              <a:rPr lang="en-GB" sz="2400" dirty="0">
                <a:solidFill>
                  <a:sysClr val="windowText" lastClr="000000"/>
                </a:solidFill>
              </a:rPr>
              <a:t>” con un </a:t>
            </a:r>
            <a:r>
              <a:rPr lang="en-GB" sz="2400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concreto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sólo</a:t>
            </a:r>
            <a:r>
              <a:rPr lang="en-GB" sz="2400" dirty="0">
                <a:solidFill>
                  <a:sysClr val="windowText" lastClr="000000"/>
                </a:solidFill>
              </a:rPr>
              <a:t> para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facilitarle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identificación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¡No 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necesario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memorizar</a:t>
            </a:r>
            <a:r>
              <a:rPr lang="en-GB" sz="2400" b="1" dirty="0">
                <a:solidFill>
                  <a:sysClr val="windowText" lastClr="000000"/>
                </a:solidFill>
              </a:rPr>
              <a:t> el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nombre</a:t>
            </a:r>
            <a:r>
              <a:rPr lang="en-GB" sz="2400" b="1" dirty="0">
                <a:solidFill>
                  <a:sysClr val="windowText" lastClr="000000"/>
                </a:solidFill>
              </a:rPr>
              <a:t>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9" name="CaixaDeTexto 12">
            <a:extLst>
              <a:ext uri="{FF2B5EF4-FFF2-40B4-BE49-F238E27FC236}">
                <a16:creationId xmlns:a16="http://schemas.microsoft.com/office/drawing/2014/main" id="{64F9D2B1-AA35-45BC-90B7-42DB731E3F7F}"/>
              </a:ext>
            </a:extLst>
          </p:cNvPr>
          <p:cNvSpPr txBox="1"/>
          <p:nvPr/>
        </p:nvSpPr>
        <p:spPr>
          <a:xfrm>
            <a:off x="2033508" y="205462"/>
            <a:ext cx="1015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0">
            <a:extLst>
              <a:ext uri="{FF2B5EF4-FFF2-40B4-BE49-F238E27FC236}">
                <a16:creationId xmlns:a16="http://schemas.microsoft.com/office/drawing/2014/main" id="{7EAA0439-C163-4813-88D8-BB0648011515}"/>
              </a:ext>
            </a:extLst>
          </p:cNvPr>
          <p:cNvSpPr/>
          <p:nvPr/>
        </p:nvSpPr>
        <p:spPr>
          <a:xfrm>
            <a:off x="2053246" y="2729286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 arredondado 1">
            <a:extLst>
              <a:ext uri="{FF2B5EF4-FFF2-40B4-BE49-F238E27FC236}">
                <a16:creationId xmlns:a16="http://schemas.microsoft.com/office/drawing/2014/main" id="{C6F2BAFE-37C5-495A-9DB8-29C8C0D22A01}"/>
              </a:ext>
            </a:extLst>
          </p:cNvPr>
          <p:cNvSpPr/>
          <p:nvPr/>
        </p:nvSpPr>
        <p:spPr>
          <a:xfrm>
            <a:off x="8055664" y="2976020"/>
            <a:ext cx="336331" cy="102551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tângulo arredondado 2">
            <a:extLst>
              <a:ext uri="{FF2B5EF4-FFF2-40B4-BE49-F238E27FC236}">
                <a16:creationId xmlns:a16="http://schemas.microsoft.com/office/drawing/2014/main" id="{9AC03E18-A7BF-4C88-947C-8161E04B731F}"/>
              </a:ext>
            </a:extLst>
          </p:cNvPr>
          <p:cNvSpPr/>
          <p:nvPr/>
        </p:nvSpPr>
        <p:spPr>
          <a:xfrm>
            <a:off x="7209202" y="2981362"/>
            <a:ext cx="336331" cy="1026000"/>
          </a:xfrm>
          <a:prstGeom prst="roundRect">
            <a:avLst/>
          </a:prstGeom>
          <a:solidFill>
            <a:srgbClr val="29A6FF">
              <a:alpha val="3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25" name="Retângulo: Cantos Arredondados 47">
            <a:extLst>
              <a:ext uri="{FF2B5EF4-FFF2-40B4-BE49-F238E27FC236}">
                <a16:creationId xmlns:a16="http://schemas.microsoft.com/office/drawing/2014/main" id="{CB0A30E2-FB90-405D-BFC0-DD163A7E8193}"/>
              </a:ext>
            </a:extLst>
          </p:cNvPr>
          <p:cNvSpPr/>
          <p:nvPr/>
        </p:nvSpPr>
        <p:spPr>
          <a:xfrm>
            <a:off x="2102645" y="267828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/>
              <p:nvPr/>
            </p:nvSpPr>
            <p:spPr>
              <a:xfrm>
                <a:off x="2353992" y="529090"/>
                <a:ext cx="92806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Sea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400" dirty="0"/>
                  <a:t> una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. Si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es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obtenida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partir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mediante</a:t>
                </a:r>
                <a:r>
                  <a:rPr lang="en-US" sz="2400" dirty="0"/>
                  <a:t> el </a:t>
                </a:r>
                <a:r>
                  <a:rPr lang="en-US" sz="2400" b="1" dirty="0" err="1"/>
                  <a:t>intercambio</a:t>
                </a:r>
                <a:r>
                  <a:rPr lang="en-US" sz="2400" b="1" dirty="0"/>
                  <a:t> de la </a:t>
                </a:r>
                <a:r>
                  <a:rPr lang="en-US" sz="2400" b="1" dirty="0" err="1"/>
                  <a:t>ubicación</a:t>
                </a:r>
                <a:r>
                  <a:rPr lang="en-US" sz="2400" b="1" dirty="0"/>
                  <a:t> de dos </a:t>
                </a:r>
                <a:r>
                  <a:rPr lang="en-US" sz="2400" b="1" dirty="0" err="1"/>
                  <a:t>filas</a:t>
                </a:r>
                <a:r>
                  <a:rPr lang="en-US" sz="2400" b="1" dirty="0"/>
                  <a:t> </a:t>
                </a:r>
                <a:r>
                  <a:rPr lang="en-US" sz="2400" dirty="0"/>
                  <a:t>(o </a:t>
                </a:r>
                <a:r>
                  <a:rPr lang="en-US" sz="2400" b="1" dirty="0"/>
                  <a:t>dos </a:t>
                </a:r>
                <a:r>
                  <a:rPr lang="en-US" sz="2400" b="1" dirty="0" err="1"/>
                  <a:t>columnas</a:t>
                </a:r>
                <a:r>
                  <a:rPr lang="en-US" sz="2400" dirty="0"/>
                  <a:t>):</a:t>
                </a:r>
                <a:endParaRPr lang="pt-PT" sz="2400" dirty="0"/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BC0195FE-702D-400F-9BA0-B0FA27B81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92" y="529090"/>
                <a:ext cx="9280625" cy="1200329"/>
              </a:xfrm>
              <a:prstGeom prst="rect">
                <a:avLst/>
              </a:prstGeom>
              <a:blipFill>
                <a:blip r:embed="rId9"/>
                <a:stretch>
                  <a:fillRect l="-985" t="-5076" r="-985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/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𝒅𝒆𝒕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C7D2ACAE-35E5-46C5-8219-DDECA511D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600" y="1610527"/>
                <a:ext cx="306705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D87E95A8-DD15-4571-AAE9-CCC5276D1B1D}"/>
              </a:ext>
            </a:extLst>
          </p:cNvPr>
          <p:cNvSpPr/>
          <p:nvPr/>
        </p:nvSpPr>
        <p:spPr>
          <a:xfrm>
            <a:off x="2371274" y="280688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59A931E-BE58-4FA0-BD50-540FB5ED0C3D}"/>
              </a:ext>
            </a:extLst>
          </p:cNvPr>
          <p:cNvSpPr txBox="1"/>
          <p:nvPr/>
        </p:nvSpPr>
        <p:spPr>
          <a:xfrm>
            <a:off x="2370036" y="3272688"/>
            <a:ext cx="852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/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84ED7C5A-8733-4941-BC0E-1D5C887F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054932"/>
                <a:ext cx="2098588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/>
              <p:nvPr/>
            </p:nvSpPr>
            <p:spPr>
              <a:xfrm>
                <a:off x="2370036" y="3938991"/>
                <a:ext cx="94216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La </a:t>
                </a:r>
                <a:r>
                  <a:rPr lang="en-US" sz="2000" dirty="0" err="1"/>
                  <a:t>matriz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se </a:t>
                </a:r>
                <a:r>
                  <a:rPr lang="en-US" sz="2000" dirty="0" err="1"/>
                  <a:t>puede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obtener</a:t>
                </a:r>
                <a:r>
                  <a:rPr lang="en-US" sz="2000" dirty="0"/>
                  <a:t> de la </a:t>
                </a:r>
                <a:r>
                  <a:rPr lang="en-US" sz="2000" dirty="0" err="1"/>
                  <a:t>matriz</a:t>
                </a:r>
                <a:r>
                  <a:rPr lang="en-US" sz="2000" dirty="0"/>
                  <a:t> </a:t>
                </a:r>
                <a:r>
                  <a:rPr lang="en-US" sz="2000" i="1" dirty="0"/>
                  <a:t>A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intercambiando</a:t>
                </a:r>
                <a:r>
                  <a:rPr lang="en-US" sz="2000" b="1" dirty="0"/>
                  <a:t> la </a:t>
                </a:r>
                <a:r>
                  <a:rPr lang="en-US" sz="2000" b="1" dirty="0" err="1"/>
                  <a:t>columna</a:t>
                </a:r>
                <a:r>
                  <a:rPr lang="en-US" sz="2000" b="1" dirty="0"/>
                  <a:t> 1 con la  </a:t>
                </a:r>
                <a:r>
                  <a:rPr lang="en-US" sz="2000" b="1" dirty="0" err="1"/>
                  <a:t>columna</a:t>
                </a:r>
                <a:r>
                  <a:rPr lang="en-US" sz="2000" b="1" dirty="0"/>
                  <a:t> 3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3CB8F227-FAA4-47F1-99C9-BB8E13AB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036" y="3938991"/>
                <a:ext cx="9421613" cy="707886"/>
              </a:xfrm>
              <a:prstGeom prst="rect">
                <a:avLst/>
              </a:prstGeom>
              <a:blipFill>
                <a:blip r:embed="rId12"/>
                <a:stretch>
                  <a:fillRect l="-712" t="-4310" b="-146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CA32A78F-1608-42B2-81A4-03A1A2209538}"/>
              </a:ext>
            </a:extLst>
          </p:cNvPr>
          <p:cNvSpPr txBox="1"/>
          <p:nvPr/>
        </p:nvSpPr>
        <p:spPr>
          <a:xfrm>
            <a:off x="2415861" y="4330342"/>
            <a:ext cx="3173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0C2B8E"/>
              </a:solidFill>
            </a:endParaRPr>
          </a:p>
          <a:p>
            <a:r>
              <a:rPr lang="en-US" sz="2000" dirty="0" err="1">
                <a:solidFill>
                  <a:srgbClr val="0C2B8E"/>
                </a:solidFill>
              </a:rPr>
              <a:t>Así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tiene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/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d>
                        <m:dPr>
                          <m:begChr m:val="|"/>
                          <m:endChr m:val="|"/>
                          <m:ctrlPr>
                            <a:rPr lang="pt-PT" sz="20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⇔"/>
                          <m:pos m:val="top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CE7B191A-D9BC-491D-AF5B-DEFFBF228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527054"/>
                <a:ext cx="6045566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/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701A000-9F8A-482F-B46E-8A032B40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445671"/>
                <a:ext cx="2069797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>
            <a:extLst>
              <a:ext uri="{FF2B5EF4-FFF2-40B4-BE49-F238E27FC236}">
                <a16:creationId xmlns:a16="http://schemas.microsoft.com/office/drawing/2014/main" id="{994E949D-DAA6-4B68-AC73-FA2A070E775D}"/>
              </a:ext>
            </a:extLst>
          </p:cNvPr>
          <p:cNvSpPr txBox="1"/>
          <p:nvPr/>
        </p:nvSpPr>
        <p:spPr>
          <a:xfrm>
            <a:off x="2415860" y="5105743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entonces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endParaRPr lang="pt-PT" sz="2000" dirty="0">
              <a:solidFill>
                <a:srgbClr val="0C2B8E"/>
              </a:solidFill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B7116392-8F0B-4932-8756-27AA387DF8C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FCDA6AC-A884-4C42-82ED-42ADF3EA0F73}"/>
              </a:ext>
            </a:extLst>
          </p:cNvPr>
          <p:cNvSpPr/>
          <p:nvPr/>
        </p:nvSpPr>
        <p:spPr>
          <a:xfrm>
            <a:off x="5498935" y="5818575"/>
            <a:ext cx="591262" cy="492163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980D3B4-DB1D-4910-A6AF-96D6733A7C78}"/>
              </a:ext>
            </a:extLst>
          </p:cNvPr>
          <p:cNvSpPr txBox="1"/>
          <p:nvPr/>
        </p:nvSpPr>
        <p:spPr>
          <a:xfrm>
            <a:off x="6383832" y="4427410"/>
            <a:ext cx="507128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En</a:t>
            </a:r>
            <a:r>
              <a:rPr lang="en-US" sz="2000" dirty="0"/>
              <a:t> la </a:t>
            </a:r>
            <a:r>
              <a:rPr lang="en-US" sz="2000" dirty="0" err="1"/>
              <a:t>práctica</a:t>
            </a:r>
            <a:r>
              <a:rPr lang="en-US" sz="2000" dirty="0"/>
              <a:t>, ¡</a:t>
            </a:r>
            <a:r>
              <a:rPr lang="en-US" sz="2000" dirty="0" err="1"/>
              <a:t>siempre</a:t>
            </a:r>
            <a:r>
              <a:rPr lang="en-US" sz="2000" dirty="0"/>
              <a:t> que se </a:t>
            </a:r>
            <a:r>
              <a:rPr lang="en-US" sz="2000" dirty="0" err="1"/>
              <a:t>hace</a:t>
            </a:r>
            <a:r>
              <a:rPr lang="en-US" sz="2000" dirty="0"/>
              <a:t> una </a:t>
            </a:r>
            <a:r>
              <a:rPr lang="en-US" sz="2000" b="1" dirty="0" err="1"/>
              <a:t>operación</a:t>
            </a:r>
            <a:r>
              <a:rPr lang="en-US" sz="2000" b="1" dirty="0"/>
              <a:t> elemental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las </a:t>
            </a:r>
            <a:r>
              <a:rPr lang="en-US" sz="2000" dirty="0" err="1"/>
              <a:t>filas</a:t>
            </a:r>
            <a:r>
              <a:rPr lang="en-US" sz="2000" dirty="0"/>
              <a:t> o </a:t>
            </a:r>
            <a:r>
              <a:rPr lang="en-US" sz="2000" dirty="0" err="1"/>
              <a:t>columnas</a:t>
            </a:r>
            <a:r>
              <a:rPr lang="en-US" sz="2000" dirty="0"/>
              <a:t> (</a:t>
            </a:r>
            <a:r>
              <a:rPr lang="en-US" sz="2000" dirty="0" err="1"/>
              <a:t>vea</a:t>
            </a:r>
            <a:r>
              <a:rPr lang="en-US" sz="2000" dirty="0"/>
              <a:t> la </a:t>
            </a:r>
            <a:r>
              <a:rPr lang="en-US" sz="2000" dirty="0" err="1"/>
              <a:t>Lección</a:t>
            </a:r>
            <a:r>
              <a:rPr lang="en-US" sz="2000" dirty="0"/>
              <a:t>  12) es </a:t>
            </a:r>
            <a:r>
              <a:rPr lang="en-US" sz="2000" u="sng" dirty="0" err="1"/>
              <a:t>importante</a:t>
            </a:r>
            <a:r>
              <a:rPr lang="en-US" sz="2000" u="sng" dirty="0"/>
              <a:t> </a:t>
            </a:r>
            <a:r>
              <a:rPr lang="en-US" sz="2000" u="sng" dirty="0" err="1"/>
              <a:t>señalarlo</a:t>
            </a:r>
            <a:r>
              <a:rPr lang="en-US" sz="2000" dirty="0"/>
              <a:t>!</a:t>
            </a:r>
          </a:p>
        </p:txBody>
      </p:sp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C92A5FDA-3CA3-4563-9489-D790B66A0E47}"/>
              </a:ext>
            </a:extLst>
          </p:cNvPr>
          <p:cNvCxnSpPr>
            <a:cxnSpLocks/>
          </p:cNvCxnSpPr>
          <p:nvPr/>
        </p:nvCxnSpPr>
        <p:spPr>
          <a:xfrm flipH="1">
            <a:off x="5989923" y="5443073"/>
            <a:ext cx="393909" cy="375502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3.7037E-6 L -0.28138 0.19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99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94 L -0.13959 0.199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032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1" grpId="0" animBg="1"/>
      <p:bldP spid="41" grpId="1" animBg="1"/>
      <p:bldP spid="42" grpId="0" animBg="1"/>
      <p:bldP spid="42" grpId="1" animBg="1"/>
      <p:bldP spid="25" grpId="0" animBg="1"/>
      <p:bldP spid="27" grpId="0" animBg="1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5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C733197-FD6D-4F46-89DC-65E796AC68AE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arredondado 1">
            <a:extLst>
              <a:ext uri="{FF2B5EF4-FFF2-40B4-BE49-F238E27FC236}">
                <a16:creationId xmlns:a16="http://schemas.microsoft.com/office/drawing/2014/main" id="{6216CB2D-6198-423E-B9FA-B709C8A2A099}"/>
              </a:ext>
            </a:extLst>
          </p:cNvPr>
          <p:cNvSpPr/>
          <p:nvPr/>
        </p:nvSpPr>
        <p:spPr>
          <a:xfrm>
            <a:off x="6363005" y="5385565"/>
            <a:ext cx="2007476" cy="31637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dirty="0"/>
              <a:t> 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1948741" y="185170"/>
            <a:ext cx="10055576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096357" y="416907"/>
                <a:ext cx="98339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Sea </a:t>
                </a:r>
                <a14:m>
                  <m:oMath xmlns:m="http://schemas.openxmlformats.org/officeDocument/2006/math">
                    <m:r>
                      <a:rPr lang="en-US" sz="2400" b="0" i="1" u="sng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matriz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cuadrada</a:t>
                </a:r>
                <a:r>
                  <a:rPr lang="en-US" sz="2400" dirty="0"/>
                  <a:t> y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b="0" i="0" u="sng" dirty="0" smtClean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b="0" i="0" u="sng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Sea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obtenida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multiplicando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 el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entonces</a:t>
                </a:r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357" y="416907"/>
                <a:ext cx="9833930" cy="1200329"/>
              </a:xfrm>
              <a:prstGeom prst="rect">
                <a:avLst/>
              </a:prstGeom>
              <a:blipFill>
                <a:blip r:embed="rId10"/>
                <a:stretch>
                  <a:fillRect l="-992" t="-4061" r="-930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316692" y="1400724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692" y="1400724"/>
                <a:ext cx="32249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144685" y="2340000"/>
            <a:ext cx="9964165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331218" y="2390240"/>
                <a:ext cx="96730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En</a:t>
                </a:r>
                <a:r>
                  <a:rPr lang="en-US" sz="2400" dirty="0"/>
                  <a:t> la </a:t>
                </a:r>
                <a:r>
                  <a:rPr lang="en-US" sz="2400" dirty="0" err="1"/>
                  <a:t>práctica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esta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propiedad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utiliza</a:t>
                </a:r>
                <a:r>
                  <a:rPr lang="en-US" sz="2400" dirty="0"/>
                  <a:t> para </a:t>
                </a:r>
                <a:r>
                  <a:rPr lang="en-US" sz="2400" dirty="0" err="1"/>
                  <a:t>simplificar</a:t>
                </a:r>
                <a:r>
                  <a:rPr lang="en-US" sz="2400" dirty="0"/>
                  <a:t> los </a:t>
                </a:r>
                <a:r>
                  <a:rPr lang="en-US" sz="2400" dirty="0" err="1"/>
                  <a:t>cálculos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cuando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todas</a:t>
                </a:r>
                <a:r>
                  <a:rPr lang="en-US" sz="2400" b="1" dirty="0"/>
                  <a:t> las entradas de una sola</a:t>
                </a:r>
                <a:r>
                  <a:rPr lang="en-US" sz="2400" dirty="0"/>
                  <a:t> “</a:t>
                </a:r>
                <a:r>
                  <a:rPr lang="en-US" sz="2400" dirty="0" err="1"/>
                  <a:t>línea</a:t>
                </a:r>
                <a:r>
                  <a:rPr lang="en-US" sz="2400" dirty="0"/>
                  <a:t>”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columna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son </a:t>
                </a:r>
                <a:r>
                  <a:rPr lang="en-US" sz="2400" b="1" dirty="0" err="1"/>
                  <a:t>múltiplos</a:t>
                </a:r>
                <a:r>
                  <a:rPr lang="en-US" sz="2400" b="1" dirty="0"/>
                  <a:t> del </a:t>
                </a:r>
                <a:r>
                  <a:rPr lang="en-US" sz="2400" b="1" dirty="0" err="1"/>
                  <a:t>mismo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y </a:t>
                </a:r>
                <a:r>
                  <a:rPr lang="en-US" sz="2400" dirty="0" err="1"/>
                  <a:t>así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poner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evidencia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este</a:t>
                </a:r>
                <a:r>
                  <a:rPr lang="en-US" sz="2400" dirty="0"/>
                  <a:t> factor.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2390240"/>
                <a:ext cx="9673095" cy="1200329"/>
              </a:xfrm>
              <a:prstGeom prst="rect">
                <a:avLst/>
              </a:prstGeom>
              <a:blipFill>
                <a:blip r:embed="rId12"/>
                <a:stretch>
                  <a:fillRect l="-945" t="-4061" r="-1008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/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25664C2E-97C7-43B1-BA88-73DEAC837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181" y="3999825"/>
                <a:ext cx="3153103" cy="12420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F2499BD-60E2-4721-BA8F-43783A514777}"/>
              </a:ext>
            </a:extLst>
          </p:cNvPr>
          <p:cNvSpPr txBox="1"/>
          <p:nvPr/>
        </p:nvSpPr>
        <p:spPr>
          <a:xfrm>
            <a:off x="2300272" y="4410264"/>
            <a:ext cx="387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  </a:t>
            </a:r>
            <a:endParaRPr lang="pt-PT" sz="2000" dirty="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FF27E81-EC82-4184-8DDA-771925C02F44}"/>
              </a:ext>
            </a:extLst>
          </p:cNvPr>
          <p:cNvSpPr txBox="1"/>
          <p:nvPr/>
        </p:nvSpPr>
        <p:spPr>
          <a:xfrm>
            <a:off x="2215235" y="4983784"/>
            <a:ext cx="4049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Observe que </a:t>
            </a:r>
            <a:r>
              <a:rPr lang="en-US" sz="2000" b="1" dirty="0" err="1">
                <a:solidFill>
                  <a:srgbClr val="0C2B8E"/>
                </a:solidFill>
              </a:rPr>
              <a:t>todas</a:t>
            </a:r>
            <a:r>
              <a:rPr lang="en-US" sz="2000" b="1" dirty="0">
                <a:solidFill>
                  <a:srgbClr val="0C2B8E"/>
                </a:solidFill>
              </a:rPr>
              <a:t> las entradas de la fila 1 son </a:t>
            </a:r>
            <a:r>
              <a:rPr lang="en-US" sz="2000" b="1" dirty="0" err="1">
                <a:solidFill>
                  <a:srgbClr val="0C2B8E"/>
                </a:solidFill>
              </a:rPr>
              <a:t>números</a:t>
            </a:r>
            <a:r>
              <a:rPr lang="en-US" sz="2000" b="1" dirty="0">
                <a:solidFill>
                  <a:srgbClr val="0C2B8E"/>
                </a:solidFill>
              </a:rPr>
              <a:t> pares</a:t>
            </a:r>
            <a:r>
              <a:rPr lang="en-US" sz="2000" dirty="0">
                <a:solidFill>
                  <a:srgbClr val="0C2B8E"/>
                </a:solidFill>
              </a:rPr>
              <a:t>, por lo que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podemos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poner</a:t>
            </a:r>
            <a:r>
              <a:rPr lang="en-US" sz="2000" u="sng" dirty="0">
                <a:solidFill>
                  <a:srgbClr val="0C2B8E"/>
                </a:solidFill>
              </a:rPr>
              <a:t> el </a:t>
            </a:r>
            <a:r>
              <a:rPr lang="en-US" sz="2000" u="sng" dirty="0" err="1">
                <a:solidFill>
                  <a:srgbClr val="0C2B8E"/>
                </a:solidFill>
              </a:rPr>
              <a:t>número</a:t>
            </a:r>
            <a:r>
              <a:rPr lang="en-US" sz="2000" u="sng" dirty="0">
                <a:solidFill>
                  <a:srgbClr val="0C2B8E"/>
                </a:solidFill>
              </a:rPr>
              <a:t> 2 </a:t>
            </a:r>
            <a:r>
              <a:rPr lang="en-US" sz="2000" u="sng" dirty="0" err="1">
                <a:solidFill>
                  <a:srgbClr val="0C2B8E"/>
                </a:solidFill>
              </a:rPr>
              <a:t>en</a:t>
            </a:r>
            <a:r>
              <a:rPr lang="en-US" sz="2000" u="sng" dirty="0">
                <a:solidFill>
                  <a:srgbClr val="0C2B8E"/>
                </a:solidFill>
              </a:rPr>
              <a:t> </a:t>
            </a:r>
            <a:r>
              <a:rPr lang="en-US" sz="2000" u="sng" dirty="0" err="1">
                <a:solidFill>
                  <a:srgbClr val="0C2B8E"/>
                </a:solidFill>
              </a:rPr>
              <a:t>evidencia</a:t>
            </a:r>
            <a:r>
              <a:rPr lang="en-US" sz="2000" dirty="0">
                <a:solidFill>
                  <a:srgbClr val="0C2B8E"/>
                </a:solidFill>
              </a:rPr>
              <a:t>, por lo tanto </a:t>
            </a:r>
            <a:r>
              <a:rPr lang="en-US" sz="2000" dirty="0" err="1">
                <a:solidFill>
                  <a:srgbClr val="0C2B8E"/>
                </a:solidFill>
              </a:rPr>
              <a:t>podemos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escribir</a:t>
            </a:r>
            <a:r>
              <a:rPr lang="en-US" sz="2000" dirty="0">
                <a:solidFill>
                  <a:srgbClr val="0C2B8E"/>
                </a:solidFill>
              </a:rPr>
              <a:t> el </a:t>
            </a:r>
            <a:r>
              <a:rPr lang="en-US" sz="2000" dirty="0" err="1">
                <a:solidFill>
                  <a:srgbClr val="0C2B8E"/>
                </a:solidFill>
              </a:rPr>
              <a:t>determinante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como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/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i="1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B729C3F7-4638-46ED-A9F9-0C0967FB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097" y="5385565"/>
                <a:ext cx="4525534" cy="11340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 animBg="1"/>
      <p:bldP spid="32" grpId="0" animBg="1"/>
      <p:bldP spid="40" grpId="0" animBg="1"/>
      <p:bldP spid="4" grpId="0" animBg="1"/>
      <p:bldP spid="57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/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solidFill>
                <a:schemeClr val="bg1"/>
              </a:solidFill>
              <a:ln>
                <a:solidFill>
                  <a:srgbClr val="29A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61C622F-9567-4807-9360-D7F5959743C0}" type="mathplaceholder">
                        <a:rPr lang="en-GB" i="1" smtClean="0">
                          <a:latin typeface="Cambria Math" panose="02040503050406030204" pitchFamily="18" charset="0"/>
                        </a:rPr>
                        <a:t>Escreva uma equação aqui.</a:t>
                      </a:fl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Retângulo: Cantos Arredondados 20">
                <a:extLst>
                  <a:ext uri="{FF2B5EF4-FFF2-40B4-BE49-F238E27FC236}">
                    <a16:creationId xmlns:a16="http://schemas.microsoft.com/office/drawing/2014/main" id="{4E94DB60-2AF2-41F4-9085-0E79AF9F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5" y="3873352"/>
                <a:ext cx="9859639" cy="2829430"/>
              </a:xfrm>
              <a:prstGeom prst="roundRect">
                <a:avLst>
                  <a:gd name="adj" fmla="val 9635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arredondado 5">
            <a:extLst>
              <a:ext uri="{FF2B5EF4-FFF2-40B4-BE49-F238E27FC236}">
                <a16:creationId xmlns:a16="http://schemas.microsoft.com/office/drawing/2014/main" id="{49AEB64E-AE09-4CB9-9935-AC10883D3AA5}"/>
              </a:ext>
            </a:extLst>
          </p:cNvPr>
          <p:cNvSpPr/>
          <p:nvPr/>
        </p:nvSpPr>
        <p:spPr>
          <a:xfrm>
            <a:off x="7467600" y="5237625"/>
            <a:ext cx="426720" cy="902112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44686" y="277040"/>
                <a:ext cx="98163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Sea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matriz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cuadrada</a:t>
                </a:r>
                <a:r>
                  <a:rPr lang="en-US" sz="2400" dirty="0"/>
                  <a:t> y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Sea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obtenida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multiplicando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 el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entonces</a:t>
                </a:r>
                <a:r>
                  <a:rPr lang="en-US" sz="2400" dirty="0"/>
                  <a:t> </a:t>
                </a:r>
                <a:endParaRPr lang="pt-PT" sz="2400" dirty="0"/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686" y="277040"/>
                <a:ext cx="9816300" cy="1569660"/>
              </a:xfrm>
              <a:prstGeom prst="rect">
                <a:avLst/>
              </a:prstGeom>
              <a:blipFill>
                <a:blip r:embed="rId10"/>
                <a:stretch>
                  <a:fillRect l="-994" t="-3101" r="-93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114022" y="2340000"/>
            <a:ext cx="9848128" cy="12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104386" y="2340000"/>
                <a:ext cx="98481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En la </a:t>
                </a:r>
                <a:r>
                  <a:rPr lang="en-US" sz="2400" dirty="0" err="1"/>
                  <a:t>práctica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esta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propiedad</a:t>
                </a:r>
                <a:r>
                  <a:rPr lang="en-US" sz="2400" dirty="0"/>
                  <a:t> se </a:t>
                </a:r>
                <a:r>
                  <a:rPr lang="en-US" sz="2400" dirty="0" err="1"/>
                  <a:t>utiliza</a:t>
                </a:r>
                <a:r>
                  <a:rPr lang="en-US" sz="2400" dirty="0"/>
                  <a:t> para </a:t>
                </a:r>
                <a:r>
                  <a:rPr lang="en-US" sz="2400" dirty="0" err="1"/>
                  <a:t>simplificar</a:t>
                </a:r>
                <a:r>
                  <a:rPr lang="en-US" sz="2400" dirty="0"/>
                  <a:t> los  </a:t>
                </a:r>
                <a:r>
                  <a:rPr lang="en-US" sz="2400" dirty="0" err="1"/>
                  <a:t>cálculos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cuando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todas</a:t>
                </a:r>
                <a:r>
                  <a:rPr lang="en-US" sz="2400" b="1" dirty="0"/>
                  <a:t> las entradas de una sola</a:t>
                </a:r>
                <a:r>
                  <a:rPr lang="en-US" sz="2400" dirty="0"/>
                  <a:t> “</a:t>
                </a:r>
                <a:r>
                  <a:rPr lang="en-US" sz="2400" dirty="0" err="1"/>
                  <a:t>línea</a:t>
                </a:r>
                <a:r>
                  <a:rPr lang="en-US" sz="2400" dirty="0"/>
                  <a:t>”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columna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son </a:t>
                </a:r>
                <a:r>
                  <a:rPr lang="en-US" sz="2400" b="1" dirty="0" err="1"/>
                  <a:t>múltiplos</a:t>
                </a:r>
                <a:r>
                  <a:rPr lang="en-US" sz="2400" b="1" dirty="0"/>
                  <a:t> del </a:t>
                </a:r>
                <a:r>
                  <a:rPr lang="en-US" sz="2400" b="1" dirty="0" err="1"/>
                  <a:t>mismo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), y </a:t>
                </a:r>
                <a:r>
                  <a:rPr lang="en-US" sz="2400" dirty="0" err="1"/>
                  <a:t>así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poner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evidencia</a:t>
                </a:r>
                <a:r>
                  <a:rPr lang="en-US" sz="2400" b="1" dirty="0"/>
                  <a:t> </a:t>
                </a:r>
                <a:r>
                  <a:rPr lang="en-US" sz="2400" dirty="0" err="1"/>
                  <a:t>este</a:t>
                </a:r>
                <a:r>
                  <a:rPr lang="en-US" sz="2400" dirty="0"/>
                  <a:t> factor.</a:t>
                </a:r>
                <a:endParaRPr lang="pt-PT" sz="2400" dirty="0"/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386" y="2340000"/>
                <a:ext cx="9848125" cy="1200329"/>
              </a:xfrm>
              <a:prstGeom prst="rect">
                <a:avLst/>
              </a:prstGeom>
              <a:blipFill>
                <a:blip r:embed="rId12"/>
                <a:stretch>
                  <a:fillRect l="-928" t="-4061" r="-928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13AECB31-E807-4307-96ED-E66D1BED8F10}"/>
              </a:ext>
            </a:extLst>
          </p:cNvPr>
          <p:cNvSpPr/>
          <p:nvPr/>
        </p:nvSpPr>
        <p:spPr>
          <a:xfrm>
            <a:off x="2296466" y="3921883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/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CB0CA6C2-69C9-458A-A060-6AB37C15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735" y="5237625"/>
                <a:ext cx="3854773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>
            <a:extLst>
              <a:ext uri="{FF2B5EF4-FFF2-40B4-BE49-F238E27FC236}">
                <a16:creationId xmlns:a16="http://schemas.microsoft.com/office/drawing/2014/main" id="{E9D927F0-5477-42E3-A229-714116F642D3}"/>
              </a:ext>
            </a:extLst>
          </p:cNvPr>
          <p:cNvSpPr txBox="1"/>
          <p:nvPr/>
        </p:nvSpPr>
        <p:spPr>
          <a:xfrm>
            <a:off x="2323000" y="4420234"/>
            <a:ext cx="4781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 err="1"/>
              <a:t>Considere</a:t>
            </a:r>
            <a:r>
              <a:rPr lang="en-US" sz="2000" dirty="0"/>
              <a:t> el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determinante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/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0A8F1C80-9778-4829-919B-AC4DC5024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63" y="4215890"/>
                <a:ext cx="3153103" cy="90614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>
            <a:extLst>
              <a:ext uri="{FF2B5EF4-FFF2-40B4-BE49-F238E27FC236}">
                <a16:creationId xmlns:a16="http://schemas.microsoft.com/office/drawing/2014/main" id="{538782D8-5A95-4276-A54A-77892F4F21F6}"/>
              </a:ext>
            </a:extLst>
          </p:cNvPr>
          <p:cNvSpPr txBox="1"/>
          <p:nvPr/>
        </p:nvSpPr>
        <p:spPr>
          <a:xfrm>
            <a:off x="2451674" y="5180168"/>
            <a:ext cx="428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Observe que </a:t>
            </a:r>
            <a:r>
              <a:rPr lang="en-US" sz="2000" dirty="0" err="1">
                <a:solidFill>
                  <a:srgbClr val="0C2B8E"/>
                </a:solidFill>
              </a:rPr>
              <a:t>todos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b="1" dirty="0">
                <a:solidFill>
                  <a:srgbClr val="0C2B8E"/>
                </a:solidFill>
              </a:rPr>
              <a:t>los </a:t>
            </a:r>
            <a:r>
              <a:rPr lang="en-US" sz="2000" b="1" dirty="0" err="1">
                <a:solidFill>
                  <a:srgbClr val="0C2B8E"/>
                </a:solidFill>
              </a:rPr>
              <a:t>elementos</a:t>
            </a:r>
            <a:r>
              <a:rPr lang="en-US" sz="2000" b="1" dirty="0">
                <a:solidFill>
                  <a:srgbClr val="0C2B8E"/>
                </a:solidFill>
              </a:rPr>
              <a:t> de la  </a:t>
            </a:r>
            <a:r>
              <a:rPr lang="en-US" sz="2000" b="1" dirty="0" err="1">
                <a:solidFill>
                  <a:srgbClr val="0C2B8E"/>
                </a:solidFill>
              </a:rPr>
              <a:t>columna</a:t>
            </a:r>
            <a:r>
              <a:rPr lang="en-US" sz="2000" b="1" dirty="0">
                <a:solidFill>
                  <a:srgbClr val="0C2B8E"/>
                </a:solidFill>
              </a:rPr>
              <a:t> 2 son </a:t>
            </a:r>
            <a:r>
              <a:rPr lang="en-US" sz="2000" b="1" dirty="0" err="1">
                <a:solidFill>
                  <a:srgbClr val="0C2B8E"/>
                </a:solidFill>
              </a:rPr>
              <a:t>múltiplos</a:t>
            </a:r>
            <a:r>
              <a:rPr lang="en-US" sz="2000" b="1" dirty="0">
                <a:solidFill>
                  <a:srgbClr val="0C2B8E"/>
                </a:solidFill>
              </a:rPr>
              <a:t> de 3</a:t>
            </a:r>
            <a:r>
              <a:rPr lang="en-US" sz="2000" dirty="0">
                <a:solidFill>
                  <a:srgbClr val="0C2B8E"/>
                </a:solidFill>
              </a:rPr>
              <a:t>, por lo que </a:t>
            </a:r>
            <a:r>
              <a:rPr lang="en-US" sz="2000" dirty="0" err="1">
                <a:solidFill>
                  <a:srgbClr val="0C2B8E"/>
                </a:solidFill>
              </a:rPr>
              <a:t>podemos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poner</a:t>
            </a:r>
            <a:r>
              <a:rPr lang="en-US" sz="2000" dirty="0">
                <a:solidFill>
                  <a:srgbClr val="0C2B8E"/>
                </a:solidFill>
              </a:rPr>
              <a:t> el </a:t>
            </a:r>
            <a:r>
              <a:rPr lang="en-US" sz="2000" dirty="0" err="1">
                <a:solidFill>
                  <a:srgbClr val="0C2B8E"/>
                </a:solidFill>
              </a:rPr>
              <a:t>número</a:t>
            </a:r>
            <a:r>
              <a:rPr lang="en-US" sz="2000" dirty="0">
                <a:solidFill>
                  <a:srgbClr val="0C2B8E"/>
                </a:solidFill>
              </a:rPr>
              <a:t> 3 </a:t>
            </a:r>
            <a:r>
              <a:rPr lang="en-US" sz="2000" dirty="0" err="1">
                <a:solidFill>
                  <a:srgbClr val="0C2B8E"/>
                </a:solidFill>
              </a:rPr>
              <a:t>en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evidencia</a:t>
            </a:r>
            <a:r>
              <a:rPr lang="en-US" sz="2000" dirty="0">
                <a:solidFill>
                  <a:srgbClr val="0C2B8E"/>
                </a:solidFill>
              </a:rPr>
              <a:t> y </a:t>
            </a:r>
            <a:r>
              <a:rPr lang="en-US" sz="2000" dirty="0" err="1">
                <a:solidFill>
                  <a:srgbClr val="0C2B8E"/>
                </a:solidFill>
              </a:rPr>
              <a:t>escribir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1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/>
      <p:bldP spid="38" grpId="0"/>
      <p:bldP spid="3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Sea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matriz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cuadrada</a:t>
                </a:r>
                <a:r>
                  <a:rPr lang="en-US" sz="2400" dirty="0"/>
                  <a:t> y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Sea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obtenida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multiplicando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 el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entonces</a:t>
                </a:r>
                <a:r>
                  <a:rPr lang="en-US" sz="2400" dirty="0"/>
                  <a:t> </a:t>
                </a:r>
                <a:endParaRPr lang="pt-PT" sz="2400" dirty="0"/>
              </a:p>
              <a:p>
                <a:pPr algn="just"/>
                <a:r>
                  <a:rPr lang="en-US" sz="2400" dirty="0"/>
                  <a:t> </a:t>
                </a:r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blipFill>
                <a:blip r:embed="rId9"/>
                <a:stretch>
                  <a:fillRect l="-997" t="-3113" r="-9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519193" y="1457570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193" y="1457570"/>
                <a:ext cx="322498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814AB79-4603-4D8A-A21F-706A939D1C07}"/>
              </a:ext>
            </a:extLst>
          </p:cNvPr>
          <p:cNvSpPr/>
          <p:nvPr/>
        </p:nvSpPr>
        <p:spPr>
          <a:xfrm>
            <a:off x="2249214" y="2340000"/>
            <a:ext cx="9637986" cy="1989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/>
              <p:nvPr/>
            </p:nvSpPr>
            <p:spPr>
              <a:xfrm>
                <a:off x="2247904" y="2363736"/>
                <a:ext cx="963798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IMPORTANTE</a:t>
                </a:r>
                <a:r>
                  <a:rPr lang="en-US" sz="2400" dirty="0">
                    <a:solidFill>
                      <a:srgbClr val="F25E4F"/>
                    </a:solidFill>
                  </a:rPr>
                  <a:t>:</a:t>
                </a:r>
                <a:r>
                  <a:rPr lang="en-US" sz="2400" dirty="0"/>
                  <a:t> Para </a:t>
                </a:r>
                <a:r>
                  <a:rPr lang="en-US" sz="2400" dirty="0" err="1"/>
                  <a:t>multiplicar</a:t>
                </a:r>
                <a:r>
                  <a:rPr lang="en-US" sz="2400" dirty="0"/>
                  <a:t> un </a:t>
                </a:r>
                <a:r>
                  <a:rPr lang="en-US" sz="2400" dirty="0" err="1"/>
                  <a:t>determinante</a:t>
                </a:r>
                <a:r>
                  <a:rPr lang="en-US" sz="2400" dirty="0"/>
                  <a:t> por un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sin </a:t>
                </a:r>
                <a:r>
                  <a:rPr lang="en-US" sz="2400" dirty="0" err="1"/>
                  <a:t>calcular</a:t>
                </a:r>
                <a:r>
                  <a:rPr lang="en-US" sz="2400" dirty="0"/>
                  <a:t> primero el </a:t>
                </a:r>
                <a:r>
                  <a:rPr lang="en-US" sz="2400" dirty="0" err="1"/>
                  <a:t>determinante</a:t>
                </a:r>
                <a:r>
                  <a:rPr lang="en-US" sz="2400" dirty="0"/>
                  <a:t>, se </a:t>
                </a:r>
                <a:r>
                  <a:rPr lang="en-US" sz="2400" dirty="0" err="1"/>
                  <a:t>multiplicará</a:t>
                </a:r>
                <a:r>
                  <a:rPr lang="en-US" sz="2400" dirty="0"/>
                  <a:t> las entradas de </a:t>
                </a:r>
                <a:r>
                  <a:rPr lang="en-US" sz="2400" b="1" dirty="0"/>
                  <a:t>una sola</a:t>
                </a:r>
                <a:r>
                  <a:rPr lang="en-US" sz="2400" dirty="0"/>
                  <a:t>  “</a:t>
                </a:r>
                <a:r>
                  <a:rPr lang="en-US" sz="2400" dirty="0" err="1"/>
                  <a:t>línea</a:t>
                </a:r>
                <a:r>
                  <a:rPr lang="en-US" sz="2400" dirty="0"/>
                  <a:t>” del </a:t>
                </a:r>
                <a:r>
                  <a:rPr lang="en-US" sz="2400" dirty="0" err="1"/>
                  <a:t>determinante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columna</a:t>
                </a:r>
                <a:r>
                  <a:rPr lang="en-US" sz="2400" dirty="0"/>
                  <a:t> – </a:t>
                </a:r>
                <a:r>
                  <a:rPr lang="en-US" sz="2400" b="1" dirty="0"/>
                  <a:t>por el </a:t>
                </a:r>
                <a:r>
                  <a:rPr lang="en-US" sz="2400" b="1" dirty="0" err="1"/>
                  <a:t>escalar</a:t>
                </a:r>
                <a:r>
                  <a:rPr lang="en-US" sz="2400" dirty="0"/>
                  <a:t>, </a:t>
                </a:r>
                <a:r>
                  <a:rPr lang="en-US" sz="2400" b="1" dirty="0" err="1"/>
                  <a:t>manteniendo</a:t>
                </a:r>
                <a:r>
                  <a:rPr lang="en-US" sz="2400" b="1" dirty="0"/>
                  <a:t> sin </a:t>
                </a:r>
                <a:r>
                  <a:rPr lang="en-US" sz="2400" b="1" dirty="0" err="1"/>
                  <a:t>cambios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todas</a:t>
                </a:r>
                <a:r>
                  <a:rPr lang="en-US" sz="2400" b="1" dirty="0"/>
                  <a:t> las </a:t>
                </a:r>
                <a:r>
                  <a:rPr lang="en-US" sz="2400" b="1" dirty="0" err="1"/>
                  <a:t>demás</a:t>
                </a:r>
                <a:r>
                  <a:rPr lang="en-US" sz="2400" b="1" dirty="0"/>
                  <a:t> entradas</a:t>
                </a:r>
                <a:r>
                  <a:rPr lang="en-US" sz="2400" dirty="0"/>
                  <a:t>. ¡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Observe</a:t>
                </a:r>
                <a:r>
                  <a:rPr lang="en-US" sz="2400" dirty="0"/>
                  <a:t> que </a:t>
                </a:r>
                <a:r>
                  <a:rPr lang="en-US" sz="2400" dirty="0" err="1"/>
                  <a:t>este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procedimiento</a:t>
                </a:r>
                <a:r>
                  <a:rPr lang="en-US" sz="2400" dirty="0"/>
                  <a:t> es </a:t>
                </a:r>
                <a:r>
                  <a:rPr lang="en-US" sz="2400" u="sng" dirty="0" err="1"/>
                  <a:t>completamente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diferente</a:t>
                </a:r>
                <a:r>
                  <a:rPr lang="en-US" sz="2400" u="sng" dirty="0"/>
                  <a:t> de la </a:t>
                </a:r>
                <a:r>
                  <a:rPr lang="en-US" sz="2400" u="sng" dirty="0" err="1"/>
                  <a:t>multiplicación</a:t>
                </a:r>
                <a:r>
                  <a:rPr lang="en-US" sz="2400" u="sng" dirty="0"/>
                  <a:t> de una </a:t>
                </a:r>
                <a:r>
                  <a:rPr lang="en-US" sz="2400" u="sng" dirty="0" err="1"/>
                  <a:t>matriz</a:t>
                </a:r>
                <a:r>
                  <a:rPr lang="en-US" sz="2400" u="sng" dirty="0"/>
                  <a:t> por un </a:t>
                </a:r>
                <a:r>
                  <a:rPr lang="en-US" sz="2400" u="sng" dirty="0" err="1"/>
                  <a:t>escalar</a:t>
                </a:r>
                <a:r>
                  <a:rPr lang="en-US" sz="2400" dirty="0"/>
                  <a:t>!</a:t>
                </a:r>
                <a:endParaRPr lang="pt-PT" sz="2400" dirty="0"/>
              </a:p>
            </p:txBody>
          </p:sp>
        </mc:Choice>
        <mc:Fallback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49A15CDF-E9C1-447B-BAEE-AEBB12D26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4" y="2363736"/>
                <a:ext cx="9637985" cy="1938992"/>
              </a:xfrm>
              <a:prstGeom prst="rect">
                <a:avLst/>
              </a:prstGeom>
              <a:blipFill>
                <a:blip r:embed="rId11"/>
                <a:stretch>
                  <a:fillRect l="-1012" t="-2516" r="-949" b="-6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Dado el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determinante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puede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determinar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fácilmente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su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063590" cy="605550"/>
              </a:xfrm>
              <a:prstGeom prst="rect">
                <a:avLst/>
              </a:prstGeom>
              <a:blipFill>
                <a:blip r:embed="rId13"/>
                <a:stretch>
                  <a:fillRect l="-756" b="-20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/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×4−2×3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=4−6=−2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F6630E1-C0F0-450F-AA88-1B801D9B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107394"/>
                <a:ext cx="4287164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331219" y="5625091"/>
            <a:ext cx="891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y </a:t>
            </a:r>
            <a:r>
              <a:rPr lang="en-GB" sz="2000" dirty="0" err="1">
                <a:solidFill>
                  <a:srgbClr val="0C2B8E"/>
                </a:solidFill>
              </a:rPr>
              <a:t>si</a:t>
            </a:r>
            <a:r>
              <a:rPr lang="en-GB" sz="2000" dirty="0">
                <a:solidFill>
                  <a:srgbClr val="0C2B8E"/>
                </a:solidFill>
              </a:rPr>
              <a:t>, por </a:t>
            </a:r>
            <a:r>
              <a:rPr lang="en-GB" sz="2000" dirty="0" err="1">
                <a:solidFill>
                  <a:srgbClr val="0C2B8E"/>
                </a:solidFill>
              </a:rPr>
              <a:t>cualquier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motivo</a:t>
            </a:r>
            <a:r>
              <a:rPr lang="en-GB" sz="2000" dirty="0">
                <a:solidFill>
                  <a:srgbClr val="0C2B8E"/>
                </a:solidFill>
              </a:rPr>
              <a:t>, </a:t>
            </a:r>
            <a:r>
              <a:rPr lang="en-GB" sz="2000" dirty="0" err="1">
                <a:solidFill>
                  <a:srgbClr val="0C2B8E"/>
                </a:solidFill>
              </a:rPr>
              <a:t>desea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triplicar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su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b="1" dirty="0" err="1">
                <a:solidFill>
                  <a:srgbClr val="0C2B8E"/>
                </a:solidFill>
              </a:rPr>
              <a:t>valor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¡</a:t>
            </a:r>
            <a:r>
              <a:rPr lang="en-GB" sz="2000" dirty="0" err="1">
                <a:solidFill>
                  <a:srgbClr val="0C2B8E"/>
                </a:solidFill>
              </a:rPr>
              <a:t>sólo</a:t>
            </a:r>
            <a:r>
              <a:rPr lang="en-GB" sz="2000" dirty="0">
                <a:solidFill>
                  <a:srgbClr val="0C2B8E"/>
                </a:solidFill>
              </a:rPr>
              <a:t> hay que </a:t>
            </a:r>
            <a:r>
              <a:rPr lang="en-GB" sz="2000" dirty="0" err="1">
                <a:solidFill>
                  <a:srgbClr val="0C2B8E"/>
                </a:solidFill>
              </a:rPr>
              <a:t>multiplicarlo</a:t>
            </a:r>
            <a:r>
              <a:rPr lang="en-GB" sz="2000" dirty="0">
                <a:solidFill>
                  <a:srgbClr val="0C2B8E"/>
                </a:solidFill>
              </a:rPr>
              <a:t> por 3!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×4−2×3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4−6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007758"/>
                <a:ext cx="7033843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711727" y="5612269"/>
            <a:ext cx="1027696" cy="102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57" grpId="0"/>
      <p:bldP spid="31" grpId="0"/>
      <p:bldP spid="3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/>
              <p:nvPr/>
            </p:nvSpPr>
            <p:spPr>
              <a:xfrm>
                <a:off x="2249214" y="2340000"/>
                <a:ext cx="9637986" cy="19892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400" b="1" dirty="0">
                    <a:solidFill>
                      <a:srgbClr val="F25E4F"/>
                    </a:solidFill>
                  </a:rPr>
                  <a:t>IMPORTANTE:</a:t>
                </a:r>
                <a:r>
                  <a:rPr lang="en-US" sz="2400" dirty="0">
                    <a:solidFill>
                      <a:prstClr val="black"/>
                    </a:solidFill>
                  </a:rPr>
                  <a:t> Para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multiplicar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un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determinante</a:t>
                </a:r>
                <a:r>
                  <a:rPr lang="en-US" sz="2400" dirty="0">
                    <a:solidFill>
                      <a:prstClr val="black"/>
                    </a:solidFill>
                  </a:rPr>
                  <a:t> por un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sin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calcular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primero el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determinante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se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multiplicará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las entradas de </a:t>
                </a:r>
                <a:r>
                  <a:rPr lang="en-US" sz="2400" b="1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una sola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 “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línea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”</a:t>
                </a:r>
                <a:r>
                  <a:rPr lang="en-US" sz="2400" dirty="0">
                    <a:solidFill>
                      <a:prstClr val="black"/>
                    </a:solidFill>
                  </a:rPr>
                  <a:t> del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determinante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fila </a:t>
                </a:r>
                <a:r>
                  <a:rPr lang="en-US" sz="2400" dirty="0">
                    <a:solidFill>
                      <a:prstClr val="black"/>
                    </a:solidFill>
                  </a:rPr>
                  <a:t>o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columna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por el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manteniendo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sin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cambios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todas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las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demás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entradas</a:t>
                </a:r>
                <a:r>
                  <a:rPr lang="en-US" sz="2400" dirty="0">
                    <a:solidFill>
                      <a:prstClr val="black"/>
                    </a:solidFill>
                  </a:rPr>
                  <a:t>. ¡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Observe</a:t>
                </a:r>
                <a:r>
                  <a:rPr lang="en-US" sz="2400" dirty="0">
                    <a:solidFill>
                      <a:prstClr val="black"/>
                    </a:solidFill>
                  </a:rPr>
                  <a:t> que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este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procedimiento</a:t>
                </a:r>
                <a:r>
                  <a:rPr lang="en-US" sz="2400" dirty="0">
                    <a:solidFill>
                      <a:prstClr val="black"/>
                    </a:solidFill>
                  </a:rPr>
                  <a:t> es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completamente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diferente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de la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multiplicación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de una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matriz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por un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!</a:t>
                </a:r>
                <a:endParaRPr lang="pt-PT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4" y="2340000"/>
                <a:ext cx="9637986" cy="1989232"/>
              </a:xfrm>
              <a:prstGeom prst="rect">
                <a:avLst/>
              </a:prstGeom>
              <a:blipFill>
                <a:blip r:embed="rId4"/>
                <a:stretch>
                  <a:fillRect r="-611" b="-843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Sea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matriz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cuadrada</a:t>
                </a:r>
                <a:r>
                  <a:rPr lang="en-US" sz="2400" dirty="0"/>
                  <a:t> y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Sea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obtenida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multiplicando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 el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entonces</a:t>
                </a:r>
                <a:r>
                  <a:rPr lang="en-US" sz="2400" dirty="0"/>
                  <a:t> </a:t>
                </a:r>
                <a:endParaRPr lang="pt-PT" sz="2400" dirty="0"/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46" y="357356"/>
                <a:ext cx="9784554" cy="1569660"/>
              </a:xfrm>
              <a:prstGeom prst="rect">
                <a:avLst/>
              </a:prstGeom>
              <a:blipFill>
                <a:blip r:embed="rId10"/>
                <a:stretch>
                  <a:fillRect l="-997" t="-3113" r="-93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99" y="1337539"/>
                <a:ext cx="322498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¡El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problema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es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si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queremos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triplicar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el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sin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calcularlo</a:t>
                </a:r>
                <a:r>
                  <a:rPr lang="en-GB" sz="2000" dirty="0">
                    <a:solidFill>
                      <a:srgbClr val="0C2B8E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3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43">
            <a:extLst>
              <a:ext uri="{FF2B5EF4-FFF2-40B4-BE49-F238E27FC236}">
                <a16:creationId xmlns:a16="http://schemas.microsoft.com/office/drawing/2014/main" id="{D4773CD9-504A-4E20-A74D-CA9162C0BE9F}"/>
              </a:ext>
            </a:extLst>
          </p:cNvPr>
          <p:cNvSpPr txBox="1"/>
          <p:nvPr/>
        </p:nvSpPr>
        <p:spPr>
          <a:xfrm>
            <a:off x="2263841" y="5038394"/>
            <a:ext cx="8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Es probable que </a:t>
            </a:r>
            <a:r>
              <a:rPr lang="en-GB" sz="2000" dirty="0" err="1">
                <a:solidFill>
                  <a:srgbClr val="0C2B8E"/>
                </a:solidFill>
              </a:rPr>
              <a:t>responda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utilizando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su</a:t>
            </a:r>
            <a:r>
              <a:rPr lang="en-GB" sz="2000" dirty="0">
                <a:solidFill>
                  <a:srgbClr val="0C2B8E"/>
                </a:solidFill>
              </a:rPr>
              <a:t> “</a:t>
            </a:r>
            <a:r>
              <a:rPr lang="en-GB" sz="2000" dirty="0" err="1">
                <a:solidFill>
                  <a:srgbClr val="0C2B8E"/>
                </a:solidFill>
              </a:rPr>
              <a:t>intuición</a:t>
            </a:r>
            <a:r>
              <a:rPr lang="en-GB" sz="2000" dirty="0">
                <a:solidFill>
                  <a:srgbClr val="0C2B8E"/>
                </a:solidFill>
              </a:rPr>
              <a:t>” a </a:t>
            </a:r>
            <a:r>
              <a:rPr lang="en-GB" sz="2000" dirty="0" err="1">
                <a:solidFill>
                  <a:srgbClr val="0C2B8E"/>
                </a:solidFill>
              </a:rPr>
              <a:t>partir</a:t>
            </a:r>
            <a:r>
              <a:rPr lang="en-GB" sz="2000" dirty="0">
                <a:solidFill>
                  <a:srgbClr val="0C2B8E"/>
                </a:solidFill>
              </a:rPr>
              <a:t> de las matrices, </a:t>
            </a:r>
            <a:r>
              <a:rPr lang="en-GB" sz="2000" dirty="0" err="1">
                <a:solidFill>
                  <a:srgbClr val="0C2B8E"/>
                </a:solidFill>
              </a:rPr>
              <a:t>multiplicando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todas</a:t>
            </a:r>
            <a:r>
              <a:rPr lang="en-GB" sz="2000" dirty="0">
                <a:solidFill>
                  <a:srgbClr val="0C2B8E"/>
                </a:solidFill>
              </a:rPr>
              <a:t> las entradas: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/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36−54=−18</m:t>
                      </m:r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F67DEB58-B1FF-4816-A6AE-97610760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9" y="5674722"/>
                <a:ext cx="7033843" cy="6055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Gráfico 8" descr="Sinal de polegar para cima">
            <a:extLst>
              <a:ext uri="{FF2B5EF4-FFF2-40B4-BE49-F238E27FC236}">
                <a16:creationId xmlns:a16="http://schemas.microsoft.com/office/drawing/2014/main" id="{FC1C2017-4118-42AB-89DC-DE7BA744CC7D}"/>
              </a:ext>
            </a:extLst>
          </p:cNvPr>
          <p:cNvPicPr/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V="1">
            <a:off x="8768730" y="5612269"/>
            <a:ext cx="844976" cy="920707"/>
          </a:xfrm>
          <a:prstGeom prst="rect">
            <a:avLst/>
          </a:prstGeom>
        </p:spPr>
      </p:pic>
      <p:cxnSp>
        <p:nvCxnSpPr>
          <p:cNvPr id="3" name="Conexão reta 2">
            <a:extLst>
              <a:ext uri="{FF2B5EF4-FFF2-40B4-BE49-F238E27FC236}">
                <a16:creationId xmlns:a16="http://schemas.microsoft.com/office/drawing/2014/main" id="{6A03F922-D011-4DE9-BCE5-444AA4CDB0D1}"/>
              </a:ext>
            </a:extLst>
          </p:cNvPr>
          <p:cNvCxnSpPr/>
          <p:nvPr/>
        </p:nvCxnSpPr>
        <p:spPr>
          <a:xfrm flipH="1">
            <a:off x="3416440" y="5843292"/>
            <a:ext cx="100483" cy="27304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/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C00000"/>
                    </a:solidFill>
                  </a:rPr>
                  <a:t>¡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Ya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sabe</a:t>
                </a:r>
                <a:r>
                  <a:rPr lang="en-GB" sz="2000" dirty="0">
                    <a:solidFill>
                      <a:srgbClr val="C00000"/>
                    </a:solidFill>
                  </a:rPr>
                  <a:t> que el 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resultado</a:t>
                </a:r>
                <a:r>
                  <a:rPr lang="en-GB" sz="2000" dirty="0">
                    <a:solidFill>
                      <a:srgbClr val="C00000"/>
                    </a:solidFill>
                  </a:rPr>
                  <a:t> 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 y no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C00000"/>
                    </a:solidFill>
                  </a:rPr>
                  <a:t>! </a:t>
                </a:r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B8D85D11-7BC2-4A65-8A9F-2DB1FA8D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8" y="6280272"/>
                <a:ext cx="8912889" cy="400110"/>
              </a:xfrm>
              <a:prstGeom prst="rect">
                <a:avLst/>
              </a:prstGeom>
              <a:blipFill>
                <a:blip r:embed="rId17"/>
                <a:stretch>
                  <a:fillRect l="-684" t="-757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1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: Cantos Arredondados 20">
            <a:extLst>
              <a:ext uri="{FF2B5EF4-FFF2-40B4-BE49-F238E27FC236}">
                <a16:creationId xmlns:a16="http://schemas.microsoft.com/office/drawing/2014/main" id="{B005A7A5-18AD-41A8-8892-FAE8F8CA66D5}"/>
              </a:ext>
            </a:extLst>
          </p:cNvPr>
          <p:cNvSpPr/>
          <p:nvPr/>
        </p:nvSpPr>
        <p:spPr>
          <a:xfrm>
            <a:off x="2102645" y="4521758"/>
            <a:ext cx="9859639" cy="2181023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62526BC-9516-4026-B661-928F617335EA}"/>
              </a:ext>
            </a:extLst>
          </p:cNvPr>
          <p:cNvSpPr/>
          <p:nvPr/>
        </p:nvSpPr>
        <p:spPr>
          <a:xfrm>
            <a:off x="1983530" y="132433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Per a aquest determinante teniu quatre opcions per a resoldre el problema: multipliqueu la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/>
              <p:nvPr/>
            </p:nvSpPr>
            <p:spPr>
              <a:xfrm>
                <a:off x="2166152" y="357356"/>
                <a:ext cx="97210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/>
                  <a:t>Sea </a:t>
                </a:r>
                <a14:m>
                  <m:oMath xmlns:m="http://schemas.openxmlformats.org/officeDocument/2006/math"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u="sng" dirty="0"/>
                  <a:t> una </a:t>
                </a:r>
                <a:r>
                  <a:rPr lang="en-US" sz="2400" u="sng" dirty="0" err="1"/>
                  <a:t>matriz</a:t>
                </a:r>
                <a:r>
                  <a:rPr lang="en-US" sz="2400" u="sng" dirty="0"/>
                  <a:t> </a:t>
                </a:r>
                <a:r>
                  <a:rPr lang="en-US" sz="2400" u="sng" dirty="0" err="1"/>
                  <a:t>cuadrada</a:t>
                </a:r>
                <a:r>
                  <a:rPr lang="en-US" sz="2400" dirty="0"/>
                  <a:t> y </a:t>
                </a:r>
                <a14:m>
                  <m:oMath xmlns:m="http://schemas.openxmlformats.org/officeDocument/2006/math"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i="1" u="sng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a-ES" sz="2400" u="sng" dirty="0">
                        <a:latin typeface="Cambria Math" panose="02040503050406030204" pitchFamily="18" charset="0"/>
                      </a:rPr>
                      <m:t>un</m:t>
                    </m:r>
                    <m:r>
                      <a:rPr lang="ca-ES" sz="2400" u="sng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u="sng" dirty="0" err="1"/>
                  <a:t>escalar</a:t>
                </a:r>
                <a:r>
                  <a:rPr lang="en-US" sz="2400" dirty="0"/>
                  <a:t>. Sea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cuadrada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obtenida</a:t>
                </a:r>
                <a:r>
                  <a:rPr lang="en-US" sz="2400" dirty="0"/>
                  <a:t> de la </a:t>
                </a:r>
                <a:r>
                  <a:rPr lang="en-US" sz="2400" dirty="0" err="1"/>
                  <a:t>matriz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 err="1"/>
                  <a:t>multiplicando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fila </a:t>
                </a:r>
                <a:r>
                  <a:rPr lang="en-US" sz="2400" dirty="0"/>
                  <a:t>o </a:t>
                </a:r>
                <a:r>
                  <a:rPr lang="en-US" sz="2400" b="1" dirty="0" err="1"/>
                  <a:t>sólo</a:t>
                </a:r>
                <a:r>
                  <a:rPr lang="en-US" sz="2400" b="1" dirty="0"/>
                  <a:t> una </a:t>
                </a:r>
                <a:r>
                  <a:rPr lang="en-US" sz="2400" b="1" dirty="0" err="1"/>
                  <a:t>columna</a:t>
                </a:r>
                <a:r>
                  <a:rPr lang="en-US" sz="2400" b="1" dirty="0"/>
                  <a:t> </a:t>
                </a:r>
                <a:r>
                  <a:rPr lang="en-US" sz="2400" dirty="0"/>
                  <a:t>por el </a:t>
                </a:r>
                <a:r>
                  <a:rPr lang="en-US" sz="2400" dirty="0" err="1"/>
                  <a:t>escalar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entonces</a:t>
                </a:r>
                <a:r>
                  <a:rPr lang="en-US" sz="2400" dirty="0"/>
                  <a:t> </a:t>
                </a:r>
                <a:endParaRPr lang="pt-PT" sz="2400" dirty="0"/>
              </a:p>
              <a:p>
                <a:pPr algn="just"/>
                <a:endParaRPr lang="pt-PT" sz="24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649E5C2C-4A92-4E0E-95C8-612AF7277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2" y="357356"/>
                <a:ext cx="9721048" cy="1569660"/>
              </a:xfrm>
              <a:prstGeom prst="rect">
                <a:avLst/>
              </a:prstGeom>
              <a:blipFill>
                <a:blip r:embed="rId9"/>
                <a:stretch>
                  <a:fillRect l="-940" t="-3113" r="-10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/>
              <p:nvPr/>
            </p:nvSpPr>
            <p:spPr>
              <a:xfrm>
                <a:off x="5736405" y="1395574"/>
                <a:ext cx="3224985" cy="430887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e>
                      </m:func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ca-E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·</m:t>
                      </m:r>
                      <m:func>
                        <m:funcPr>
                          <m:ctrlPr>
                            <a:rPr lang="pt-PT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PT" sz="2800" b="1" i="0" smtClean="0">
                              <a:latin typeface="Cambria Math" panose="02040503050406030204" pitchFamily="18" charset="0"/>
                            </a:rPr>
                            <m:t>𝐝𝐞𝐭</m:t>
                          </m:r>
                        </m:fName>
                        <m:e>
                          <m:d>
                            <m:dPr>
                              <m:ctrlPr>
                                <a:rPr lang="pt-PT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3ED49FF-6734-4546-80EA-7C06A9979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05" y="1395574"/>
                <a:ext cx="322498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/>
              <p:nvPr/>
            </p:nvSpPr>
            <p:spPr>
              <a:xfrm>
                <a:off x="2249213" y="2124688"/>
                <a:ext cx="9637986" cy="22664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b="1" dirty="0">
                    <a:solidFill>
                      <a:srgbClr val="F25E4F"/>
                    </a:solidFill>
                  </a:rPr>
                  <a:t>IMPORTANTE:</a:t>
                </a:r>
                <a:r>
                  <a:rPr lang="en-US" sz="2400" dirty="0">
                    <a:solidFill>
                      <a:prstClr val="black"/>
                    </a:solidFill>
                  </a:rPr>
                  <a:t> Para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multiplicar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un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determinante</a:t>
                </a:r>
                <a:r>
                  <a:rPr lang="en-US" sz="2400" dirty="0">
                    <a:solidFill>
                      <a:prstClr val="black"/>
                    </a:solidFill>
                  </a:rPr>
                  <a:t> por un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sin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calcular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 primero el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determinante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se 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multiplicará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las entradas de </a:t>
                </a:r>
                <a:r>
                  <a:rPr lang="en-US" sz="2400" b="1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una sola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  “</a:t>
                </a:r>
                <a:r>
                  <a:rPr lang="en-US" sz="2400" dirty="0" err="1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línea</a:t>
                </a:r>
                <a:r>
                  <a:rPr lang="en-US" sz="2400" dirty="0">
                    <a:solidFill>
                      <a:prstClr val="black"/>
                    </a:solidFill>
                    <a:highlight>
                      <a:srgbClr val="FF0000"/>
                    </a:highlight>
                  </a:rPr>
                  <a:t>”</a:t>
                </a:r>
                <a:r>
                  <a:rPr lang="en-US" sz="2400" dirty="0">
                    <a:solidFill>
                      <a:prstClr val="black"/>
                    </a:solidFill>
                  </a:rPr>
                  <a:t> del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determinante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fila </a:t>
                </a:r>
                <a:r>
                  <a:rPr lang="en-US" sz="2400" dirty="0">
                    <a:solidFill>
                      <a:prstClr val="black"/>
                    </a:solidFill>
                  </a:rPr>
                  <a:t>o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columna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–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por el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manteniendo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sin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cambios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todas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las </a:t>
                </a:r>
                <a:r>
                  <a:rPr lang="en-US" sz="2400" b="1" dirty="0" err="1">
                    <a:solidFill>
                      <a:prstClr val="black"/>
                    </a:solidFill>
                  </a:rPr>
                  <a:t>demás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 entradas</a:t>
                </a:r>
                <a:r>
                  <a:rPr lang="en-US" sz="2400" dirty="0">
                    <a:solidFill>
                      <a:prstClr val="black"/>
                    </a:solidFill>
                  </a:rPr>
                  <a:t>. ¡</a:t>
                </a:r>
                <a:r>
                  <a:rPr lang="en-US" sz="2400" b="1" u="sng" dirty="0">
                    <a:solidFill>
                      <a:srgbClr val="F25E4F"/>
                    </a:solidFill>
                  </a:rPr>
                  <a:t>Observe</a:t>
                </a:r>
                <a:r>
                  <a:rPr lang="en-US" sz="2400" dirty="0">
                    <a:solidFill>
                      <a:prstClr val="black"/>
                    </a:solidFill>
                  </a:rPr>
                  <a:t> que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este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procedimiento</a:t>
                </a:r>
                <a:r>
                  <a:rPr lang="en-US" sz="2400" dirty="0">
                    <a:solidFill>
                      <a:prstClr val="black"/>
                    </a:solidFill>
                  </a:rPr>
                  <a:t> es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completamente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diferente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de la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multiplicación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de una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matriz</a:t>
                </a:r>
                <a:r>
                  <a:rPr lang="en-US" sz="2400" u="sng" dirty="0">
                    <a:solidFill>
                      <a:prstClr val="black"/>
                    </a:solidFill>
                  </a:rPr>
                  <a:t> por un </a:t>
                </a:r>
                <a:r>
                  <a:rPr lang="en-US" sz="2400" u="sng" dirty="0" err="1">
                    <a:solidFill>
                      <a:prstClr val="black"/>
                    </a:solidFill>
                  </a:rPr>
                  <a:t>escalar</a:t>
                </a:r>
                <a:r>
                  <a:rPr lang="en-US" sz="2400" dirty="0">
                    <a:solidFill>
                      <a:prstClr val="black"/>
                    </a:solidFill>
                  </a:rPr>
                  <a:t>!</a:t>
                </a:r>
                <a:endParaRPr lang="pt-PT" sz="2400" dirty="0">
                  <a:solidFill>
                    <a:prstClr val="black"/>
                  </a:solidFill>
                </a:endParaRPr>
              </a:p>
              <a:p>
                <a:pPr lvl="0" algn="just"/>
                <a:endParaRPr lang="pt-PT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814AB79-4603-4D8A-A21F-706A939D1C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3" y="2124688"/>
                <a:ext cx="9637986" cy="2266468"/>
              </a:xfrm>
              <a:prstGeom prst="rect">
                <a:avLst/>
              </a:prstGeom>
              <a:blipFill>
                <a:blip r:embed="rId11"/>
                <a:stretch>
                  <a:fillRect r="-611"/>
                </a:stretch>
              </a:blip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Imagem 64">
            <a:extLst>
              <a:ext uri="{FF2B5EF4-FFF2-40B4-BE49-F238E27FC236}">
                <a16:creationId xmlns:a16="http://schemas.microsoft.com/office/drawing/2014/main" id="{356F0430-2E9A-4CAE-A2A6-DA2C976722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2E726A5D-AFC8-4CB6-9408-D9BBF2975ED6}"/>
              </a:ext>
            </a:extLst>
          </p:cNvPr>
          <p:cNvSpPr/>
          <p:nvPr/>
        </p:nvSpPr>
        <p:spPr>
          <a:xfrm>
            <a:off x="2331219" y="459653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/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C2B8E"/>
                    </a:solidFill>
                  </a:rPr>
                  <a:t>¡El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problema</a:t>
                </a:r>
                <a:r>
                  <a:rPr lang="en-GB" sz="2000" dirty="0">
                    <a:solidFill>
                      <a:srgbClr val="0C2B8E"/>
                    </a:solidFill>
                  </a:rPr>
                  <a:t> es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si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queremos</a:t>
                </a:r>
                <a:r>
                  <a:rPr lang="en-GB" sz="2000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triplicar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el </a:t>
                </a:r>
                <a:r>
                  <a:rPr lang="en-GB" sz="2000" b="1" dirty="0" err="1">
                    <a:solidFill>
                      <a:srgbClr val="0C2B8E"/>
                    </a:solidFill>
                  </a:rPr>
                  <a:t>valor</a:t>
                </a:r>
                <a:r>
                  <a:rPr lang="en-GB" sz="2000" b="1" dirty="0">
                    <a:solidFill>
                      <a:srgbClr val="0C2B8E"/>
                    </a:solidFill>
                  </a:rPr>
                  <a:t> </a:t>
                </a:r>
                <a:r>
                  <a:rPr lang="en-GB" sz="2000" dirty="0">
                    <a:solidFill>
                      <a:srgbClr val="0C2B8E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ca-ES" sz="2000" b="0" i="0" dirty="0" smtClean="0">
                        <a:solidFill>
                          <a:srgbClr val="0C2B8E"/>
                        </a:solidFill>
                      </a:rPr>
                      <m:t>in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rgbClr val="0C2B8E"/>
                        </a:solidFill>
                      </a:rPr>
                      <m:t>calcularlo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D862B46-B2BD-4F80-B021-1CA191F88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85" y="4547341"/>
                <a:ext cx="8282214" cy="605550"/>
              </a:xfrm>
              <a:prstGeom prst="rect">
                <a:avLst/>
              </a:prstGeom>
              <a:blipFill>
                <a:blip r:embed="rId13"/>
                <a:stretch>
                  <a:fillRect l="-736" b="-202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DFE36271-E523-496E-9890-BAA526C4687E}"/>
              </a:ext>
            </a:extLst>
          </p:cNvPr>
          <p:cNvSpPr txBox="1"/>
          <p:nvPr/>
        </p:nvSpPr>
        <p:spPr>
          <a:xfrm>
            <a:off x="2331219" y="5094103"/>
            <a:ext cx="956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Para </a:t>
            </a:r>
            <a:r>
              <a:rPr lang="en-GB" sz="2000" dirty="0" err="1">
                <a:solidFill>
                  <a:srgbClr val="0C2B8E"/>
                </a:solidFill>
              </a:rPr>
              <a:t>este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determinante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dirty="0" err="1">
                <a:solidFill>
                  <a:srgbClr val="0C2B8E"/>
                </a:solidFill>
              </a:rPr>
              <a:t>tiene</a:t>
            </a:r>
            <a:r>
              <a:rPr lang="en-GB" sz="2000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cuatro</a:t>
            </a:r>
            <a:r>
              <a:rPr lang="en-GB" sz="2000" u="sng" dirty="0">
                <a:solidFill>
                  <a:srgbClr val="0C2B8E"/>
                </a:solidFill>
              </a:rPr>
              <a:t> </a:t>
            </a:r>
            <a:r>
              <a:rPr lang="en-GB" sz="2000" u="sng" dirty="0" err="1">
                <a:solidFill>
                  <a:srgbClr val="0C2B8E"/>
                </a:solidFill>
              </a:rPr>
              <a:t>opciones</a:t>
            </a:r>
            <a:r>
              <a:rPr lang="en-GB" sz="2000" u="sng" dirty="0">
                <a:solidFill>
                  <a:srgbClr val="0C2B8E"/>
                </a:solidFill>
              </a:rPr>
              <a:t> para resolver el </a:t>
            </a:r>
            <a:r>
              <a:rPr lang="en-GB" sz="2000" u="sng" dirty="0" err="1">
                <a:solidFill>
                  <a:srgbClr val="0C2B8E"/>
                </a:solidFill>
              </a:rPr>
              <a:t>problema</a:t>
            </a:r>
            <a:r>
              <a:rPr lang="en-GB" sz="2000" dirty="0">
                <a:solidFill>
                  <a:srgbClr val="0C2B8E"/>
                </a:solidFill>
              </a:rPr>
              <a:t>: </a:t>
            </a:r>
            <a:r>
              <a:rPr lang="en-GB" sz="2000" dirty="0" err="1">
                <a:solidFill>
                  <a:srgbClr val="0C2B8E"/>
                </a:solidFill>
              </a:rPr>
              <a:t>multiplicar</a:t>
            </a:r>
            <a:r>
              <a:rPr lang="en-GB" sz="2000" dirty="0">
                <a:solidFill>
                  <a:srgbClr val="0C2B8E"/>
                </a:solidFill>
              </a:rPr>
              <a:t> la 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21D777-F8FD-4B2B-9D5F-10A7A2349007}"/>
              </a:ext>
            </a:extLst>
          </p:cNvPr>
          <p:cNvSpPr txBox="1"/>
          <p:nvPr/>
        </p:nvSpPr>
        <p:spPr>
          <a:xfrm>
            <a:off x="3530506" y="5466911"/>
            <a:ext cx="2645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1ª fila </a:t>
            </a:r>
            <a:r>
              <a:rPr lang="en-GB" sz="2000" dirty="0">
                <a:solidFill>
                  <a:srgbClr val="0C2B8E"/>
                </a:solidFill>
              </a:rPr>
              <a:t>o </a:t>
            </a:r>
            <a:r>
              <a:rPr lang="en-GB" sz="2000" b="1" dirty="0">
                <a:solidFill>
                  <a:srgbClr val="0C2B8E"/>
                </a:solidFill>
              </a:rPr>
              <a:t>2ª fila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/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B576DE3-07C0-42C1-8005-C2814055B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416" y="5850407"/>
                <a:ext cx="5120751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aixaDeTexto 41">
            <a:extLst>
              <a:ext uri="{FF2B5EF4-FFF2-40B4-BE49-F238E27FC236}">
                <a16:creationId xmlns:a16="http://schemas.microsoft.com/office/drawing/2014/main" id="{2292998F-42BF-49DE-86E0-91AFE18C5790}"/>
              </a:ext>
            </a:extLst>
          </p:cNvPr>
          <p:cNvSpPr txBox="1"/>
          <p:nvPr/>
        </p:nvSpPr>
        <p:spPr>
          <a:xfrm>
            <a:off x="4959965" y="6287085"/>
            <a:ext cx="30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2B8E"/>
                </a:solidFill>
              </a:rPr>
              <a:t>1ª </a:t>
            </a:r>
            <a:r>
              <a:rPr lang="en-GB" sz="2000" b="1" dirty="0" err="1">
                <a:solidFill>
                  <a:srgbClr val="0C2B8E"/>
                </a:solidFill>
              </a:rPr>
              <a:t>columna</a:t>
            </a:r>
            <a:r>
              <a:rPr lang="en-GB" sz="2000" b="1" dirty="0">
                <a:solidFill>
                  <a:srgbClr val="0C2B8E"/>
                </a:solidFill>
              </a:rPr>
              <a:t> </a:t>
            </a:r>
            <a:r>
              <a:rPr lang="en-GB" sz="2000" dirty="0">
                <a:solidFill>
                  <a:srgbClr val="0C2B8E"/>
                </a:solidFill>
              </a:rPr>
              <a:t>o </a:t>
            </a:r>
            <a:r>
              <a:rPr lang="en-GB" sz="2000" b="1" dirty="0">
                <a:solidFill>
                  <a:srgbClr val="0C2B8E"/>
                </a:solidFill>
              </a:rPr>
              <a:t>2ª </a:t>
            </a:r>
            <a:r>
              <a:rPr lang="en-GB" sz="2000" b="1" dirty="0" err="1">
                <a:solidFill>
                  <a:srgbClr val="0C2B8E"/>
                </a:solidFill>
              </a:rPr>
              <a:t>columna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/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=12−18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186EF65-104F-4B92-B310-C59BF769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175" y="5942868"/>
                <a:ext cx="191133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/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CCE05AB8-D2CF-49FA-8F87-EB50B614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457" y="5942710"/>
                <a:ext cx="191133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ixaDeTexto 46">
            <a:extLst>
              <a:ext uri="{FF2B5EF4-FFF2-40B4-BE49-F238E27FC236}">
                <a16:creationId xmlns:a16="http://schemas.microsoft.com/office/drawing/2014/main" id="{990C9F4A-9579-455A-96E0-F4CBE2D64EE9}"/>
              </a:ext>
            </a:extLst>
          </p:cNvPr>
          <p:cNvSpPr txBox="1"/>
          <p:nvPr/>
        </p:nvSpPr>
        <p:spPr>
          <a:xfrm>
            <a:off x="7256367" y="5592002"/>
            <a:ext cx="128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9A6FF"/>
                </a:solidFill>
              </a:rPr>
              <a:t>En</a:t>
            </a:r>
            <a:r>
              <a:rPr lang="en-GB" sz="2000" b="1" dirty="0">
                <a:solidFill>
                  <a:srgbClr val="29A6FF"/>
                </a:solidFill>
              </a:rPr>
              <a:t> </a:t>
            </a:r>
            <a:r>
              <a:rPr lang="en-GB" sz="2000" b="1" dirty="0" err="1">
                <a:solidFill>
                  <a:srgbClr val="29A6FF"/>
                </a:solidFill>
              </a:rPr>
              <a:t>todas</a:t>
            </a:r>
            <a:r>
              <a:rPr lang="en-GB" sz="2000" b="1" dirty="0">
                <a:solidFill>
                  <a:srgbClr val="29A6FF"/>
                </a:solidFill>
              </a:rPr>
              <a:t> 4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1E2F35-228F-44BC-8037-95E0BE58C071}"/>
              </a:ext>
            </a:extLst>
          </p:cNvPr>
          <p:cNvSpPr/>
          <p:nvPr/>
        </p:nvSpPr>
        <p:spPr>
          <a:xfrm>
            <a:off x="7285419" y="5943026"/>
            <a:ext cx="1144116" cy="369016"/>
          </a:xfrm>
          <a:prstGeom prst="ellipse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áfico 8" descr="Sinal de polegar para cima">
            <a:extLst>
              <a:ext uri="{FF2B5EF4-FFF2-40B4-BE49-F238E27FC236}">
                <a16:creationId xmlns:a16="http://schemas.microsoft.com/office/drawing/2014/main" id="{E4BE6493-F408-484D-8837-5682B76096DB}"/>
              </a:ext>
            </a:extLst>
          </p:cNvPr>
          <p:cNvPicPr/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71563" y="5702731"/>
            <a:ext cx="697255" cy="697255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B22F0CD9-D649-45DD-BA85-B966AC73B0D7}"/>
              </a:ext>
            </a:extLst>
          </p:cNvPr>
          <p:cNvSpPr txBox="1"/>
          <p:nvPr/>
        </p:nvSpPr>
        <p:spPr>
          <a:xfrm>
            <a:off x="8521744" y="5619544"/>
            <a:ext cx="33654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C2B8E"/>
                </a:solidFill>
              </a:rPr>
              <a:t>¡</a:t>
            </a:r>
            <a:r>
              <a:rPr lang="en-GB" sz="2000" dirty="0" err="1">
                <a:solidFill>
                  <a:srgbClr val="0C2B8E"/>
                </a:solidFill>
              </a:rPr>
              <a:t>Solamente</a:t>
            </a:r>
            <a:r>
              <a:rPr lang="en-GB" sz="2000" dirty="0">
                <a:solidFill>
                  <a:srgbClr val="0C2B8E"/>
                </a:solidFill>
              </a:rPr>
              <a:t> use </a:t>
            </a:r>
            <a:r>
              <a:rPr lang="en-GB" sz="2000" b="1" dirty="0">
                <a:solidFill>
                  <a:srgbClr val="0C2B8E"/>
                </a:solidFill>
              </a:rPr>
              <a:t>una de </a:t>
            </a:r>
            <a:r>
              <a:rPr lang="en-GB" sz="2000" b="1" dirty="0" err="1">
                <a:solidFill>
                  <a:srgbClr val="0C2B8E"/>
                </a:solidFill>
              </a:rPr>
              <a:t>estas</a:t>
            </a:r>
            <a:r>
              <a:rPr lang="en-GB" sz="2000" b="1" dirty="0">
                <a:solidFill>
                  <a:srgbClr val="0C2B8E"/>
                </a:solidFill>
              </a:rPr>
              <a:t> 4 </a:t>
            </a:r>
            <a:r>
              <a:rPr lang="en-GB" sz="2000" dirty="0" err="1">
                <a:solidFill>
                  <a:srgbClr val="0C2B8E"/>
                </a:solidFill>
              </a:rPr>
              <a:t>opciones</a:t>
            </a:r>
            <a:r>
              <a:rPr lang="en-GB" sz="2000" dirty="0">
                <a:solidFill>
                  <a:srgbClr val="0C2B8E"/>
                </a:solidFill>
              </a:rPr>
              <a:t> para  resolver el </a:t>
            </a:r>
            <a:r>
              <a:rPr lang="en-GB" sz="2000" dirty="0" err="1">
                <a:solidFill>
                  <a:srgbClr val="0C2B8E"/>
                </a:solidFill>
              </a:rPr>
              <a:t>problema</a:t>
            </a:r>
            <a:r>
              <a:rPr lang="en-GB" sz="2000" dirty="0">
                <a:solidFill>
                  <a:srgbClr val="0C2B8E"/>
                </a:solidFill>
              </a:rPr>
              <a:t>! ¡</a:t>
            </a:r>
            <a:r>
              <a:rPr lang="en-GB" sz="2000" dirty="0" err="1">
                <a:solidFill>
                  <a:srgbClr val="0C2B8E"/>
                </a:solidFill>
              </a:rPr>
              <a:t>Elija</a:t>
            </a:r>
            <a:r>
              <a:rPr lang="en-GB" sz="2000" dirty="0">
                <a:solidFill>
                  <a:srgbClr val="0C2B8E"/>
                </a:solidFill>
              </a:rPr>
              <a:t> una!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2" grpId="0"/>
      <p:bldP spid="42" grpId="0"/>
      <p:bldP spid="43" grpId="0"/>
      <p:bldP spid="43" grpId="1"/>
      <p:bldP spid="46" grpId="0"/>
      <p:bldP spid="46" grpId="1"/>
      <p:bldP spid="47" grpId="0"/>
      <p:bldP spid="47" grpId="1"/>
      <p:bldP spid="5" grpId="0" animBg="1"/>
      <p:bldP spid="5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B86BB8A-6CD1-40EF-A39B-04E1B2FC1162}"/>
              </a:ext>
            </a:extLst>
          </p:cNvPr>
          <p:cNvSpPr/>
          <p:nvPr/>
        </p:nvSpPr>
        <p:spPr>
          <a:xfrm>
            <a:off x="2102645" y="2857773"/>
            <a:ext cx="9859639" cy="3784188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intercambio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>
                <a:solidFill>
                  <a:srgbClr val="F25E4F"/>
                </a:solidFill>
              </a:rPr>
              <a:t>.</a:t>
            </a:r>
            <a:r>
              <a:rPr lang="en-US" b="1"/>
              <a:t> </a:t>
            </a:r>
            <a:r>
              <a:rPr lang="es-ES" b="1">
                <a:solidFill>
                  <a:schemeClr val="tx1"/>
                </a:solidFill>
              </a:rPr>
              <a:t>Propiedad de reescalado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Propiedad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reflexión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18</a:t>
            </a:r>
          </a:p>
        </p:txBody>
      </p:sp>
      <p:sp>
        <p:nvSpPr>
          <p:cNvPr id="39" name="Retângulo: Cantos Arredondados 47">
            <a:extLst>
              <a:ext uri="{FF2B5EF4-FFF2-40B4-BE49-F238E27FC236}">
                <a16:creationId xmlns:a16="http://schemas.microsoft.com/office/drawing/2014/main" id="{FA267178-5B53-428A-AC61-9EFF45463606}"/>
              </a:ext>
            </a:extLst>
          </p:cNvPr>
          <p:cNvSpPr/>
          <p:nvPr/>
        </p:nvSpPr>
        <p:spPr>
          <a:xfrm>
            <a:off x="2102980" y="325830"/>
            <a:ext cx="9859639" cy="223535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496967-36F1-4134-9F69-0526FB0511FD}"/>
              </a:ext>
            </a:extLst>
          </p:cNvPr>
          <p:cNvSpPr txBox="1"/>
          <p:nvPr/>
        </p:nvSpPr>
        <p:spPr>
          <a:xfrm>
            <a:off x="2354327" y="587092"/>
            <a:ext cx="92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 </a:t>
            </a:r>
            <a:r>
              <a:rPr lang="en-US" sz="2400" i="1" dirty="0"/>
              <a:t>A</a:t>
            </a:r>
            <a:r>
              <a:rPr lang="en-US" sz="2400" dirty="0"/>
              <a:t> una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. </a:t>
            </a:r>
            <a:r>
              <a:rPr lang="en-US" sz="2400" b="1" dirty="0"/>
              <a:t>El valor del </a:t>
            </a:r>
            <a:r>
              <a:rPr lang="en-US" sz="2400" b="1" dirty="0" err="1"/>
              <a:t>determinante</a:t>
            </a:r>
            <a:r>
              <a:rPr lang="en-US" sz="2400" b="1" dirty="0"/>
              <a:t> de la </a:t>
            </a:r>
            <a:r>
              <a:rPr lang="en-US" sz="2400" b="1" dirty="0" err="1"/>
              <a:t>matriz</a:t>
            </a:r>
            <a:r>
              <a:rPr lang="en-US" sz="2400" b="1" dirty="0"/>
              <a:t> </a:t>
            </a:r>
            <a:r>
              <a:rPr lang="en-US" sz="2400" b="1" i="1" dirty="0"/>
              <a:t>A</a:t>
            </a:r>
            <a:r>
              <a:rPr lang="en-US" sz="2400" b="1" dirty="0"/>
              <a:t> se </a:t>
            </a:r>
            <a:r>
              <a:rPr lang="en-US" sz="2400" b="1" dirty="0" err="1"/>
              <a:t>mantiene</a:t>
            </a:r>
            <a:r>
              <a:rPr lang="en-US" sz="2400" b="1" dirty="0"/>
              <a:t> inalterable </a:t>
            </a:r>
            <a:r>
              <a:rPr lang="en-US" sz="2400" b="1" dirty="0" err="1"/>
              <a:t>intercambiando</a:t>
            </a:r>
            <a:r>
              <a:rPr lang="en-US" sz="2400" b="1" dirty="0"/>
              <a:t> sus </a:t>
            </a:r>
            <a:r>
              <a:rPr lang="en-US" sz="2400" b="1" dirty="0" err="1"/>
              <a:t>filas</a:t>
            </a:r>
            <a:r>
              <a:rPr lang="en-US" sz="2400" b="1" dirty="0"/>
              <a:t> y </a:t>
            </a:r>
            <a:r>
              <a:rPr lang="en-US" sz="2400" b="1" dirty="0" err="1"/>
              <a:t>columnas</a:t>
            </a:r>
            <a:r>
              <a:rPr lang="en-US" sz="2400" dirty="0"/>
              <a:t>. </a:t>
            </a:r>
            <a:r>
              <a:rPr lang="en-US" sz="2400" dirty="0" err="1"/>
              <a:t>Entonces</a:t>
            </a:r>
            <a:r>
              <a:rPr lang="en-US" sz="2400" dirty="0"/>
              <a:t>,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/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noFill/>
              <a:ln>
                <a:solidFill>
                  <a:srgbClr val="F25E4F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pt-PT" sz="28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e>
                      </m:d>
                      <m:r>
                        <a:rPr lang="pt-PT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1" i="0" smtClean="0">
                          <a:latin typeface="Cambria Math" panose="02040503050406030204" pitchFamily="18" charset="0"/>
                        </a:rPr>
                        <m:t>𝐝𝐞𝐭</m:t>
                      </m:r>
                      <m:d>
                        <m:dPr>
                          <m:ctrlPr>
                            <a:rPr lang="pt-P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pt-PT" sz="2800" b="1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353E6A3-5B19-414B-99C3-E666ED9A4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931" y="1705182"/>
                <a:ext cx="2925416" cy="4863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E2152942-B3A3-49D8-886C-C154722C166B}"/>
              </a:ext>
            </a:extLst>
          </p:cNvPr>
          <p:cNvSpPr/>
          <p:nvPr/>
        </p:nvSpPr>
        <p:spPr>
          <a:xfrm>
            <a:off x="2370036" y="287581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868B1E6-D3EE-4569-810D-7BA792DAE968}"/>
              </a:ext>
            </a:extLst>
          </p:cNvPr>
          <p:cNvSpPr txBox="1"/>
          <p:nvPr/>
        </p:nvSpPr>
        <p:spPr>
          <a:xfrm>
            <a:off x="2354327" y="3399503"/>
            <a:ext cx="852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/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486E55C-7F29-4B6E-8800-B2D38916B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5" y="3185556"/>
                <a:ext cx="2098588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/>
              <p:nvPr/>
            </p:nvSpPr>
            <p:spPr>
              <a:xfrm>
                <a:off x="2354327" y="4188614"/>
                <a:ext cx="9785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La </a:t>
                </a:r>
                <a:r>
                  <a:rPr lang="en-US" sz="2000" dirty="0" err="1"/>
                  <a:t>matriz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transpuesta</a:t>
                </a:r>
                <a:r>
                  <a:rPr lang="en-US" sz="2000" dirty="0"/>
                  <a:t> de</a:t>
                </a:r>
                <a:r>
                  <a:rPr lang="en-US" sz="2000" i="1" dirty="0"/>
                  <a:t>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000" dirty="0"/>
                  <a:t>) se </a:t>
                </a:r>
                <a:r>
                  <a:rPr lang="en-US" sz="2000" dirty="0" err="1"/>
                  <a:t>puede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obtener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intercambiando</a:t>
                </a:r>
                <a:r>
                  <a:rPr lang="en-US" sz="2000" dirty="0"/>
                  <a:t> las </a:t>
                </a:r>
                <a:r>
                  <a:rPr lang="en-US" sz="2000" dirty="0" err="1"/>
                  <a:t>columnas</a:t>
                </a:r>
                <a:r>
                  <a:rPr lang="en-US" sz="2000" dirty="0"/>
                  <a:t> y </a:t>
                </a:r>
                <a:r>
                  <a:rPr lang="en-US" sz="2000" dirty="0" err="1"/>
                  <a:t>filas</a:t>
                </a:r>
                <a:r>
                  <a:rPr lang="en-US" sz="2000" dirty="0"/>
                  <a:t> de </a:t>
                </a:r>
                <a:r>
                  <a:rPr lang="en-US" sz="2000" i="1" dirty="0"/>
                  <a:t>A</a:t>
                </a:r>
                <a:r>
                  <a:rPr lang="en-US" sz="2000" dirty="0"/>
                  <a:t>.</a:t>
                </a:r>
                <a:endParaRPr lang="pt-PT" sz="2000" dirty="0"/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6C64ABC-69AC-4A0B-9053-911E4D0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4188614"/>
                <a:ext cx="9785964" cy="400110"/>
              </a:xfrm>
              <a:prstGeom prst="rect">
                <a:avLst/>
              </a:prstGeom>
              <a:blipFill>
                <a:blip r:embed="rId12"/>
                <a:stretch>
                  <a:fillRect l="-623" t="-10606" b="-257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/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groupChr>
                            <m:groupChrPr>
                              <m:chr m:val="⇔"/>
                              <m:pos m:val="top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groupCh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 dirty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FE8F96-FE1E-4231-8703-539D3219E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00" y="5657678"/>
                <a:ext cx="4667303" cy="85401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/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D27415B2-ECEE-4046-9863-03B3F1A58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400" y="4576295"/>
                <a:ext cx="2471061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>
            <a:extLst>
              <a:ext uri="{FF2B5EF4-FFF2-40B4-BE49-F238E27FC236}">
                <a16:creationId xmlns:a16="http://schemas.microsoft.com/office/drawing/2014/main" id="{F0C5D636-5E17-4675-8E17-05707DE07D0D}"/>
              </a:ext>
            </a:extLst>
          </p:cNvPr>
          <p:cNvSpPr txBox="1"/>
          <p:nvPr/>
        </p:nvSpPr>
        <p:spPr>
          <a:xfrm>
            <a:off x="2459777" y="5281519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entonces</a:t>
            </a:r>
            <a:r>
              <a:rPr lang="en-US" sz="2000" dirty="0">
                <a:solidFill>
                  <a:srgbClr val="0C2B8E"/>
                </a:solidFill>
              </a:rPr>
              <a:t>, </a:t>
            </a:r>
            <a:endParaRPr lang="pt-PT" sz="2000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4" grpId="0" animBg="1"/>
      <p:bldP spid="45" grpId="0"/>
      <p:bldP spid="46" grpId="0"/>
      <p:bldP spid="47" grpId="0"/>
      <p:bldP spid="49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RdNF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BF00U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ARdNF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EXTR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BF00U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BF00U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EXTRTpQTsyJpAAAAbgAAABwAAAB1bml2ZXJzYWwvbG9jYWxfc2V0dGluZ3MueG1sDcwxDoMwDEDRnVNY3int1oHAxlaW0gNYxEWRHBuRgOD2ZPvD02/7MwocvKVg6vD1eCKwzuaDLg5/01C/EVIm9SSm7FANoe+qVmwm+XLOBSZYhS7eJo4lMo8Uixx2EajhU17/wB6brroBUEsDBBQAAgAIABF00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RdNF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ARdNFOkEkmJSgFAAD2EwAAHQAAAAAAAAABAAAAAADMEwAAdW5pdmVyc2FsL2NvbW1vbl9tZXNzYWdlcy5sbmdQSwECAAAUAAIACAARdNFOZrKi1aUAAACDAQAALgAAAAAAAAABAAAAAAAvGQAAdW5pdmVyc2FsL3BsYXliYWNrX2FuZF9uYXZpZ2F0aW9uX3NldHRpbmdzLnhtbFBLAQIAABQAAgAIABF00U7QvS+0TgQAAIcVAAAnAAAAAAAAAAEAAAAAACAaAAB1bml2ZXJzYWwvZmxhc2hfcHVibGlzaGluZ19zZXR0aW5ncy54bWxQSwECAAAUAAIACAARdNFOU14Gj3MDAAChDAAAIQAAAAAAAAABAAAAAACzHgAAdW5pdmVyc2FsL2ZsYXNoX3NraW5fc2V0dGluZ3MueG1sUEsBAgAAFAACAAgAEXTRTuZFxhFIBAAAERUAACYAAAAAAAAAAQAAAAAAZSIAAHVuaXZlcnNhbC9odG1sX3B1Ymxpc2hpbmdfc2V0dGluZ3MueG1sUEsBAgAAFAACAAgAEXTRTpD3/su3AQAAfQYAAB8AAAAAAAAAAQAAAAAA8SYAAHVuaXZlcnNhbC9odG1sX3NraW5fc2V0dGluZ3MuanNQSwECAAAUAAIACAARdNFOlBOzImkAAABuAAAAHAAAAAAAAAABAAAAAADlKAAAdW5pdmVyc2FsL2xvY2FsX3NldHRpbmdzLnhtbFBLAQIAABQAAgAIABF00U6D5MijhQoAAMAZAAAXAAAAAAAAAAAAAAAAAIgpAAB1bml2ZXJzYWwvdW5pdmVyc2FsLnBuZ1BLAQIAABQAAgAIABF00U7lZcaxSwAAAGoAAAAbAAAAAAAAAAEAAAAAAEI0AAB1bml2ZXJzYWwvdW5pdmVyc2FsLnBuZy54bWxQSwUGAAAAABIAEgBWBQAAxjQAAAAA"/>
  <p:tag name="ISPRING_ULTRA_SCORM_COURCE_TITLE" val="Lección_18_N1_ES"/>
  <p:tag name="ISPRING_PRESENTATION_TITLE" val="Lección_18_N1_ES"/>
  <p:tag name="ISPRING_UUID" val="{96EDE5EF-6C99-4518-9E96-7655ADD8A89B}"/>
  <p:tag name="ISPRING_RESOURCE_FOLDER" val="C:\Users\usuari\Documents\Jhil·li\LECCIONES\LECCIÓN 18\Lección_18_N1_ES\"/>
  <p:tag name="ISPRING_PRESENTATION_PATH" val="C:\Users\usuari\Documents\Jhil·li\LECCIONES\LECCIÓN 18\Lección_18_N1_ES.pptx"/>
  <p:tag name="ISPRING_SCREEN_RECS_UPDATED" val="C:\Users\usuari\Documents\Jhil·li\LECCIONES\LECCIÓN 18\Lección_18_N1_ES\"/>
  <p:tag name="ISPRING_OUTPUT_FOLDER" val="[[&quot;\uFFFDd\u0013*{0FCB5101-AEB5-4723-8DCE-7D5C9063266D}&quot;,&quot;C:\\Users\\Carles Serrat\\Desktop\\EngiMath-UPC\\Execution\\LECCIONES_DEF\\LECCIÓN 18&quot;],[&quot;다\uFFFD{50CDBE22-C278-4471-A834-0F47937607E8}&quot;,&quot;C:\\Users\\Usuario\\OneDrive\\Escritorio\\Engi-Math-Chara\\Castella\\Lección 18 Chara&quot;],[&quot;*\uFFFD\uFFFD\uFFFD{BB4CDCA5-F38E-475C-8C53-186BBAA01A72}&quot;,&quot;C:\\Users\\filom\\Documents\\ENGIMATH\\LESSONS\\MATRICES\\LESSON 18&quot;],[&quot;\uFFFD\u0006\uFFFD{89960893-7238-4BF1-AF2C-E0D0CDA1F331}&quot;,&quot;E:\\Ano Letivo 2019_20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C425F1-9032-40AA-B58B-73F55EAAEF0D}:2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5E9010-F717-4AE3-99D3-ABB32935D7FF}:2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CMARffENFHs_eR1NFmsxw&quot;,&quot;gi&quot;:&quot;B3pt5UkbY-XXLO7bvm4G-A&quot;,&quot;ti&quot;:&quot;characters&quot;,&quot;vs&quot;:{&quot;f&quot;:[878,832,543],&quot;i&quot;:{&quot;d&quot;:&quot;0CMARffENFHs_eR1NFmsxw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SzmUMZeztefkNXj9heA9Jg&quot;,&quot;gi&quot;:&quot;OPY_MK8tXjWrKhaXZ9l3pQ&quot;,&quot;ti&quot;:&quot;object_sets&quot;,&quot;vs&quot;:{&quot;f&quot;:[],&quot;i&quot;:{&quot;d&quot;:&quot;SzmUMZeztefkNXj9heA9Jg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MlXnjFqPRFplHr5JmFZPtw&quot;,&quot;gi&quot;:&quot;OPY_MK8tXjWrKhaXZ9l3pQ&quot;,&quot;ti&quot;:&quot;object_sets&quot;,&quot;vs&quot;:{&quot;f&quot;:[1045],&quot;i&quot;:{&quot;d&quot;:&quot;MlXnjFqPRFplHr5JmFZPtw&quot;,&quot;p&quot;:true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CD0FE7-155E-4E9B-8FB2-78634D8ACBD4}:299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usuari\Documents\Jhil·li\LECCIONES\LECCIÓN 18\Lección_18_N1_ES\quiz\quiz1.quiz"/>
  <p:tag name="ISPRING_QUIZ_RELATIVE_PATH" val="Lección_18_N1_ES\quiz\quiz1.qui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C96F8C-380C-4BAA-9E52-B62F63FE589F}:2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4LhERBCE91_KoRQy_QanA&quot;,&quot;gi&quot;:&quot;B3pt5UkbY-XXLO7bvm4G-A&quot;,&quot;ti&quot;:&quot;characters&quot;,&quot;vs&quot;:{&quot;f&quot;:[878,832,501],&quot;i&quot;:{&quot;d&quot;:&quot;P4LhERBCE91_KoRQy_Qan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36C008-FC42-458A-BE36-24433D2E9B2E}:2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4EA003-7FBB-40DD-8A6C-98BA3B09E18C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8C8C14-4A41-42B4-B06B-0519C633F760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8AEFAE-01F4-416A-ADF9-A912C543D463}:2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AB2541-DFCC-44C0-8203-0729900FDB9D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007D60-3302-4CD6-A856-825DCE1EDC59}:2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EA2814-6A9F-4F8E-8FF6-448B9842F5DC}:2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B67FD0-F770-49A3-B34C-E98537258459}:292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6F07B6-10FB-4B2A-8259-D6B7B26C3CF2}"/>
</file>

<file path=customXml/itemProps2.xml><?xml version="1.0" encoding="utf-8"?>
<ds:datastoreItem xmlns:ds="http://schemas.openxmlformats.org/officeDocument/2006/customXml" ds:itemID="{5E0293ED-93BA-4FEA-865C-DDA8150C3FC0}"/>
</file>

<file path=customXml/itemProps3.xml><?xml version="1.0" encoding="utf-8"?>
<ds:datastoreItem xmlns:ds="http://schemas.openxmlformats.org/officeDocument/2006/customXml" ds:itemID="{EBB84655-5A84-4207-926C-2D5BCC014153}"/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1368</Words>
  <Application>Microsoft Office PowerPoint</Application>
  <PresentationFormat>Pantalla panoràmica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Lección_18_N1_ES</dc:title>
  <dc:creator>Filomena Soares</dc:creator>
  <cp:lastModifiedBy>Administrator</cp:lastModifiedBy>
  <cp:revision>411</cp:revision>
  <dcterms:created xsi:type="dcterms:W3CDTF">2019-03-25T06:42:45Z</dcterms:created>
  <dcterms:modified xsi:type="dcterms:W3CDTF">2021-08-22T18:44:12Z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