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86" r:id="rId3"/>
    <p:sldId id="277" r:id="rId4"/>
    <p:sldId id="288" r:id="rId5"/>
    <p:sldId id="278" r:id="rId6"/>
    <p:sldId id="289" r:id="rId7"/>
    <p:sldId id="290" r:id="rId8"/>
    <p:sldId id="291" r:id="rId9"/>
    <p:sldId id="279" r:id="rId10"/>
    <p:sldId id="293" r:id="rId11"/>
    <p:sldId id="294" r:id="rId12"/>
    <p:sldId id="280" r:id="rId13"/>
    <p:sldId id="298" r:id="rId14"/>
    <p:sldId id="283" r:id="rId15"/>
  </p:sldIdLst>
  <p:sldSz cx="12192000" cy="6858000"/>
  <p:notesSz cx="6858000" cy="9144000"/>
  <p:custDataLst>
    <p:tags r:id="rId17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06" y="11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011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638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34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516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1957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664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640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tags" Target="../tags/tag14.xml"/><Relationship Id="rId6" Type="http://schemas.openxmlformats.org/officeDocument/2006/relationships/slide" Target="slide5.xml"/><Relationship Id="rId11" Type="http://schemas.openxmlformats.org/officeDocument/2006/relationships/image" Target="../media/image1.jpeg"/><Relationship Id="rId5" Type="http://schemas.openxmlformats.org/officeDocument/2006/relationships/slide" Target="slide3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slide" Target="slide12.xml"/><Relationship Id="rId9" Type="http://schemas.openxmlformats.org/officeDocument/2006/relationships/image" Target="../media/image380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jpeg"/><Relationship Id="rId18" Type="http://schemas.openxmlformats.org/officeDocument/2006/relationships/image" Target="../media/image50.png"/><Relationship Id="rId3" Type="http://schemas.openxmlformats.org/officeDocument/2006/relationships/tags" Target="../tags/tag17.xml"/><Relationship Id="rId7" Type="http://schemas.openxmlformats.org/officeDocument/2006/relationships/slide" Target="slide3.xml"/><Relationship Id="rId12" Type="http://schemas.openxmlformats.org/officeDocument/2006/relationships/image" Target="../media/image380.png"/><Relationship Id="rId17" Type="http://schemas.openxmlformats.org/officeDocument/2006/relationships/image" Target="../media/image25.png"/><Relationship Id="rId2" Type="http://schemas.openxmlformats.org/officeDocument/2006/relationships/tags" Target="../tags/tag16.xml"/><Relationship Id="rId16" Type="http://schemas.openxmlformats.org/officeDocument/2006/relationships/image" Target="../media/image49.png"/><Relationship Id="rId1" Type="http://schemas.openxmlformats.org/officeDocument/2006/relationships/tags" Target="../tags/tag15.xml"/><Relationship Id="rId6" Type="http://schemas.openxmlformats.org/officeDocument/2006/relationships/slide" Target="slide12.xml"/><Relationship Id="rId11" Type="http://schemas.openxmlformats.org/officeDocument/2006/relationships/image" Target="../media/image47.pn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48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slide" Target="slide9.xml"/><Relationship Id="rId14" Type="http://schemas.openxmlformats.org/officeDocument/2006/relationships/image" Target="../media/image4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5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" Target="slide12.xml"/><Relationship Id="rId11" Type="http://schemas.openxmlformats.org/officeDocument/2006/relationships/image" Target="../media/image51.png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2.xml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slide" Target="slide3.xml"/><Relationship Id="rId11" Type="http://schemas.openxmlformats.org/officeDocument/2006/relationships/image" Target="../media/image54.png"/><Relationship Id="rId5" Type="http://schemas.openxmlformats.org/officeDocument/2006/relationships/slide" Target="slide12.xml"/><Relationship Id="rId10" Type="http://schemas.openxmlformats.org/officeDocument/2006/relationships/image" Target="../media/image5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" Target="slide12.xml"/><Relationship Id="rId11" Type="http://schemas.openxmlformats.org/officeDocument/2006/relationships/image" Target="../media/image55.png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4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slide" Target="slide9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2.xml"/><Relationship Id="rId9" Type="http://schemas.openxmlformats.org/officeDocument/2006/relationships/image" Target="../media/image1.jpe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slide" Target="slide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slide" Target="slide12.xml"/><Relationship Id="rId9" Type="http://schemas.openxmlformats.org/officeDocument/2006/relationships/image" Target="../media/image1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slide" Target="slide3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image" Target="../media/image180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5.png"/><Relationship Id="rId18" Type="http://schemas.openxmlformats.org/officeDocument/2006/relationships/image" Target="../media/image24.png"/><Relationship Id="rId3" Type="http://schemas.openxmlformats.org/officeDocument/2006/relationships/tags" Target="../tags/tag9.xml"/><Relationship Id="rId21" Type="http://schemas.openxmlformats.org/officeDocument/2006/relationships/image" Target="../media/image27.png"/><Relationship Id="rId7" Type="http://schemas.openxmlformats.org/officeDocument/2006/relationships/image" Target="../media/image1.jpeg"/><Relationship Id="rId12" Type="http://schemas.openxmlformats.org/officeDocument/2006/relationships/image" Target="../media/image2.png"/><Relationship Id="rId17" Type="http://schemas.openxmlformats.org/officeDocument/2006/relationships/image" Target="../media/image23.png"/><Relationship Id="rId2" Type="http://schemas.openxmlformats.org/officeDocument/2006/relationships/tags" Target="../tags/tag8.xml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openxmlformats.org/officeDocument/2006/relationships/tags" Target="../tags/tag7.xml"/><Relationship Id="rId6" Type="http://schemas.openxmlformats.org/officeDocument/2006/relationships/image" Target="../media/image180.png"/><Relationship Id="rId11" Type="http://schemas.openxmlformats.org/officeDocument/2006/relationships/slide" Target="slide9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slide" Target="slide5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12" Type="http://schemas.openxmlformats.org/officeDocument/2006/relationships/image" Target="../media/image290.png"/><Relationship Id="rId17" Type="http://schemas.openxmlformats.org/officeDocument/2006/relationships/image" Target="../media/image28.png"/><Relationship Id="rId2" Type="http://schemas.openxmlformats.org/officeDocument/2006/relationships/tags" Target="../tags/tag11.xml"/><Relationship Id="rId16" Type="http://schemas.openxmlformats.org/officeDocument/2006/relationships/image" Target="../media/image32.png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11" Type="http://schemas.openxmlformats.org/officeDocument/2006/relationships/image" Target="../media/image2.png"/><Relationship Id="rId5" Type="http://schemas.openxmlformats.org/officeDocument/2006/relationships/image" Target="../media/image29.png"/><Relationship Id="rId15" Type="http://schemas.openxmlformats.org/officeDocument/2006/relationships/image" Target="../media/image31.png"/><Relationship Id="rId10" Type="http://schemas.openxmlformats.org/officeDocument/2006/relationships/slide" Target="slide9.xml"/><Relationship Id="rId4" Type="http://schemas.openxmlformats.org/officeDocument/2006/relationships/notesSlide" Target="../notesSlides/notesSlide7.xml"/><Relationship Id="rId9" Type="http://schemas.openxmlformats.org/officeDocument/2006/relationships/slide" Target="slide5.xml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12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svg"/><Relationship Id="rId1" Type="http://schemas.openxmlformats.org/officeDocument/2006/relationships/tags" Target="../tags/tag12.xml"/><Relationship Id="rId6" Type="http://schemas.openxmlformats.org/officeDocument/2006/relationships/slide" Target="slide3.xml"/><Relationship Id="rId11" Type="http://schemas.openxmlformats.org/officeDocument/2006/relationships/image" Target="../media/image19.png"/><Relationship Id="rId5" Type="http://schemas.openxmlformats.org/officeDocument/2006/relationships/slide" Target="slide12.xml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.jpeg"/><Relationship Id="rId3" Type="http://schemas.openxmlformats.org/officeDocument/2006/relationships/notesSlide" Target="../notesSlides/notesSlide9.xml"/><Relationship Id="rId7" Type="http://schemas.openxmlformats.org/officeDocument/2006/relationships/slide" Target="slide9.xml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slide" Target="slide5.xml"/><Relationship Id="rId11" Type="http://schemas.openxmlformats.org/officeDocument/2006/relationships/image" Target="../media/image39.png"/><Relationship Id="rId5" Type="http://schemas.openxmlformats.org/officeDocument/2006/relationships/slide" Target="slide3.xml"/><Relationship Id="rId10" Type="http://schemas.openxmlformats.org/officeDocument/2006/relationships/image" Target="../media/image380.png"/><Relationship Id="rId4" Type="http://schemas.openxmlformats.org/officeDocument/2006/relationships/slide" Target="slide12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  <a:p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6">
            <a:extLst>
              <a:ext uri="{FF2B5EF4-FFF2-40B4-BE49-F238E27FC236}">
                <a16:creationId xmlns:a16="http://schemas.microsoft.com/office/drawing/2014/main" id="{6085F5C1-6DCB-47BE-A226-81494A78B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7" name="Imagem 11">
            <a:extLst>
              <a:ext uri="{FF2B5EF4-FFF2-40B4-BE49-F238E27FC236}">
                <a16:creationId xmlns:a16="http://schemas.microsoft.com/office/drawing/2014/main" id="{D9899CB6-29FB-4ABA-B430-967BB489E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20" name="CaixaDeTexto 17">
            <a:extLst>
              <a:ext uri="{FF2B5EF4-FFF2-40B4-BE49-F238E27FC236}">
                <a16:creationId xmlns:a16="http://schemas.microsoft.com/office/drawing/2014/main" id="{DA6A3737-5E6C-4D7C-BCDC-8204D0D96C62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7E563-A838-49BF-966D-96DF3EC40E45}"/>
              </a:ext>
            </a:extLst>
          </p:cNvPr>
          <p:cNvSpPr/>
          <p:nvPr/>
        </p:nvSpPr>
        <p:spPr>
          <a:xfrm>
            <a:off x="2022231" y="0"/>
            <a:ext cx="1002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2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arredondado 32">
            <a:extLst>
              <a:ext uri="{FF2B5EF4-FFF2-40B4-BE49-F238E27FC236}">
                <a16:creationId xmlns:a16="http://schemas.microsoft.com/office/drawing/2014/main" id="{455EE437-4D90-497E-A1FD-BB8AAB4640F2}"/>
              </a:ext>
            </a:extLst>
          </p:cNvPr>
          <p:cNvSpPr/>
          <p:nvPr/>
        </p:nvSpPr>
        <p:spPr>
          <a:xfrm>
            <a:off x="3899338" y="5175491"/>
            <a:ext cx="1496627" cy="360000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8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dues “</a:t>
            </a:r>
            <a:r>
              <a:rPr lang="en-US" sz="2400" b="1" dirty="0" err="1"/>
              <a:t>línies</a:t>
            </a:r>
            <a:r>
              <a:rPr lang="en-US" sz="2400" dirty="0"/>
              <a:t>” – </a:t>
            </a:r>
            <a:r>
              <a:rPr lang="en-US" sz="2400" b="1" dirty="0"/>
              <a:t>files </a:t>
            </a:r>
            <a:r>
              <a:rPr lang="en-US" sz="2400" dirty="0"/>
              <a:t>o </a:t>
            </a:r>
            <a:r>
              <a:rPr lang="en-US" sz="2400" b="1" dirty="0" err="1"/>
              <a:t>columnes</a:t>
            </a:r>
            <a:r>
              <a:rPr lang="en-US" sz="2400" dirty="0"/>
              <a:t> –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elements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b="1" dirty="0" err="1"/>
              <a:t>proporcionals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10CE664A-C798-4123-8113-B0627F51942C}"/>
              </a:ext>
            </a:extLst>
          </p:cNvPr>
          <p:cNvCxnSpPr>
            <a:cxnSpLocks/>
          </p:cNvCxnSpPr>
          <p:nvPr/>
        </p:nvCxnSpPr>
        <p:spPr>
          <a:xfrm>
            <a:off x="3468515" y="1220502"/>
            <a:ext cx="677008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412A0766-D237-482D-BCBC-6D5B0A9C3B41}"/>
              </a:ext>
            </a:extLst>
          </p:cNvPr>
          <p:cNvCxnSpPr>
            <a:cxnSpLocks/>
          </p:cNvCxnSpPr>
          <p:nvPr/>
        </p:nvCxnSpPr>
        <p:spPr>
          <a:xfrm flipV="1">
            <a:off x="5057794" y="1573559"/>
            <a:ext cx="1678294" cy="18896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/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776C9C6C-1497-4326-A4E2-7C6AC40BC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16" y="4651871"/>
                <a:ext cx="2812180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/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CA47180C-3DD5-48AB-8F48-849D6CCB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96" y="4653889"/>
                <a:ext cx="2002471" cy="8138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F45A37A3-0A2E-4C3B-97BE-A3963788F778}"/>
              </a:ext>
            </a:extLst>
          </p:cNvPr>
          <p:cNvSpPr/>
          <p:nvPr/>
        </p:nvSpPr>
        <p:spPr>
          <a:xfrm>
            <a:off x="4883499" y="5605234"/>
            <a:ext cx="1637881" cy="17084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arredondado 32">
            <a:extLst>
              <a:ext uri="{FF2B5EF4-FFF2-40B4-BE49-F238E27FC236}">
                <a16:creationId xmlns:a16="http://schemas.microsoft.com/office/drawing/2014/main" id="{12D46FF9-FD46-4E9E-AC59-25A702AAE660}"/>
              </a:ext>
            </a:extLst>
          </p:cNvPr>
          <p:cNvSpPr/>
          <p:nvPr/>
        </p:nvSpPr>
        <p:spPr>
          <a:xfrm>
            <a:off x="6270172" y="5233445"/>
            <a:ext cx="1155561" cy="281949"/>
          </a:xfrm>
          <a:prstGeom prst="roundRect">
            <a:avLst/>
          </a:prstGeom>
          <a:solidFill>
            <a:srgbClr val="29A6FF">
              <a:alpha val="40000"/>
            </a:srgb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BDEBA8-0F3B-46A7-9991-97A9789E3A5E}"/>
              </a:ext>
            </a:extLst>
          </p:cNvPr>
          <p:cNvSpPr/>
          <p:nvPr/>
        </p:nvSpPr>
        <p:spPr>
          <a:xfrm>
            <a:off x="5787852" y="4912900"/>
            <a:ext cx="428724" cy="360739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6569E26-7819-49AE-8248-E055254C7678}"/>
              </a:ext>
            </a:extLst>
          </p:cNvPr>
          <p:cNvSpPr/>
          <p:nvPr/>
        </p:nvSpPr>
        <p:spPr>
          <a:xfrm>
            <a:off x="4564342" y="5791179"/>
            <a:ext cx="22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Propietat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reescalat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/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1748915-0125-451B-9EE5-F8CCCF9C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467" y="4903895"/>
                <a:ext cx="1095749" cy="307777"/>
              </a:xfrm>
              <a:prstGeom prst="rect">
                <a:avLst/>
              </a:prstGeom>
              <a:blipFill>
                <a:blip r:embed="rId14"/>
                <a:stretch>
                  <a:fillRect l="-2222" r="-444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3423521F-C326-4E70-AB2A-B7FEB755E7FC}"/>
              </a:ext>
            </a:extLst>
          </p:cNvPr>
          <p:cNvSpPr/>
          <p:nvPr/>
        </p:nvSpPr>
        <p:spPr>
          <a:xfrm rot="20796901">
            <a:off x="7010403" y="5418713"/>
            <a:ext cx="1496627" cy="369332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/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perquè</a:t>
                </a:r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5957D37-4CD6-4B13-B506-1528DCB2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585" y="5548810"/>
                <a:ext cx="1541473" cy="892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/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1E3612B-E9F9-462A-8A59-33E15BA49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279" y="4903894"/>
                <a:ext cx="463973" cy="307777"/>
              </a:xfrm>
              <a:prstGeom prst="rect">
                <a:avLst/>
              </a:prstGeom>
              <a:blipFill>
                <a:blip r:embed="rId16"/>
                <a:stretch>
                  <a:fillRect l="-5263" r="-13158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864F1A8F-D53A-4362-8E5F-675912430685}"/>
              </a:ext>
            </a:extLst>
          </p:cNvPr>
          <p:cNvSpPr txBox="1"/>
          <p:nvPr/>
        </p:nvSpPr>
        <p:spPr>
          <a:xfrm>
            <a:off x="9321632" y="3638076"/>
            <a:ext cx="231332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Podeu</a:t>
            </a:r>
            <a:r>
              <a:rPr lang="en-US" dirty="0"/>
              <a:t> </a:t>
            </a:r>
            <a:r>
              <a:rPr lang="en-US" dirty="0" err="1"/>
              <a:t>justificar</a:t>
            </a:r>
            <a:r>
              <a:rPr lang="en-US" dirty="0"/>
              <a:t> </a:t>
            </a:r>
            <a:r>
              <a:rPr lang="en-US" dirty="0" err="1"/>
              <a:t>aquest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directament</a:t>
            </a:r>
            <a:r>
              <a:rPr lang="en-US" dirty="0"/>
              <a:t> </a:t>
            </a:r>
            <a:r>
              <a:rPr lang="en-US" dirty="0" err="1"/>
              <a:t>escrivint</a:t>
            </a:r>
            <a:r>
              <a:rPr lang="en-US" dirty="0"/>
              <a:t>, per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/>
              <p:nvPr/>
            </p:nvSpPr>
            <p:spPr>
              <a:xfrm>
                <a:off x="8990451" y="4615993"/>
                <a:ext cx="2745497" cy="73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perquè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DC25E19-9062-43DC-9972-362C3CCD1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451" y="4615993"/>
                <a:ext cx="2745497" cy="739498"/>
              </a:xfrm>
              <a:prstGeom prst="rect">
                <a:avLst/>
              </a:prstGeom>
              <a:blipFill>
                <a:blip r:embed="rId17"/>
                <a:stretch>
                  <a:fillRect l="-2444" b="-24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8E74ADF0-8294-4A68-8EF2-6F4E634CAD1C}"/>
              </a:ext>
            </a:extLst>
          </p:cNvPr>
          <p:cNvSpPr/>
          <p:nvPr/>
        </p:nvSpPr>
        <p:spPr>
          <a:xfrm flipV="1">
            <a:off x="5678027" y="4304493"/>
            <a:ext cx="3141739" cy="593307"/>
          </a:xfrm>
          <a:custGeom>
            <a:avLst/>
            <a:gdLst>
              <a:gd name="connsiteX0" fmla="*/ 0 w 1637881"/>
              <a:gd name="connsiteY0" fmla="*/ 0 h 170847"/>
              <a:gd name="connsiteX1" fmla="*/ 904352 w 1637881"/>
              <a:gd name="connsiteY1" fmla="*/ 170822 h 170847"/>
              <a:gd name="connsiteX2" fmla="*/ 1637881 w 1637881"/>
              <a:gd name="connsiteY2" fmla="*/ 10049 h 1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881" h="170847">
                <a:moveTo>
                  <a:pt x="0" y="0"/>
                </a:moveTo>
                <a:cubicBezTo>
                  <a:pt x="315686" y="84573"/>
                  <a:pt x="631372" y="169147"/>
                  <a:pt x="904352" y="170822"/>
                </a:cubicBezTo>
                <a:cubicBezTo>
                  <a:pt x="1177332" y="172497"/>
                  <a:pt x="1407606" y="91273"/>
                  <a:pt x="1637881" y="10049"/>
                </a:cubicBezTo>
              </a:path>
            </a:pathLst>
          </a:custGeom>
          <a:noFill/>
          <a:ln w="38100">
            <a:solidFill>
              <a:srgbClr val="0C2B8E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850D552-4B8F-493A-8CA5-C32EABC48A26}"/>
              </a:ext>
            </a:extLst>
          </p:cNvPr>
          <p:cNvSpPr txBox="1"/>
          <p:nvPr/>
        </p:nvSpPr>
        <p:spPr>
          <a:xfrm>
            <a:off x="9226865" y="5419785"/>
            <a:ext cx="240808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algn="just"/>
          </a:lstStyle>
          <a:p>
            <a:r>
              <a:rPr lang="en-US" sz="1600" dirty="0"/>
              <a:t>Una </a:t>
            </a:r>
            <a:r>
              <a:rPr lang="en-US" sz="1600" dirty="0" err="1"/>
              <a:t>manera</a:t>
            </a:r>
            <a:r>
              <a:rPr lang="en-US" sz="1600" dirty="0"/>
              <a:t> </a:t>
            </a:r>
            <a:r>
              <a:rPr lang="en-US" sz="1600" dirty="0" err="1"/>
              <a:t>alternativa</a:t>
            </a:r>
            <a:r>
              <a:rPr lang="en-US" sz="1600" dirty="0"/>
              <a:t> </a:t>
            </a:r>
            <a:r>
              <a:rPr lang="en-US" sz="1600" dirty="0" err="1"/>
              <a:t>d’escriure</a:t>
            </a:r>
            <a:r>
              <a:rPr lang="en-US" sz="1600" dirty="0"/>
              <a:t> la </a:t>
            </a:r>
            <a:r>
              <a:rPr lang="en-US" sz="1600" dirty="0" err="1"/>
              <a:t>mateixa</a:t>
            </a:r>
            <a:r>
              <a:rPr lang="en-US" sz="1600" dirty="0"/>
              <a:t> </a:t>
            </a:r>
            <a:r>
              <a:rPr lang="en-US" sz="1600" dirty="0" err="1"/>
              <a:t>relació</a:t>
            </a:r>
            <a:r>
              <a:rPr lang="en-US" sz="1600" dirty="0"/>
              <a:t> de </a:t>
            </a:r>
            <a:r>
              <a:rPr lang="en-US" sz="1600" dirty="0" err="1"/>
              <a:t>proporcionalitat</a:t>
            </a:r>
            <a:r>
              <a:rPr lang="en-US" sz="1600" dirty="0"/>
              <a:t> entre les files!...</a:t>
            </a:r>
          </a:p>
        </p:txBody>
      </p:sp>
      <p:sp>
        <p:nvSpPr>
          <p:cNvPr id="44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7E787522-23BE-40D2-B125-52F1650A892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2" grpId="0"/>
      <p:bldP spid="33" grpId="0"/>
      <p:bldP spid="33" grpId="1"/>
      <p:bldP spid="4" grpId="0" animBg="1"/>
      <p:bldP spid="4" grpId="1" animBg="1"/>
      <p:bldP spid="35" grpId="0" animBg="1"/>
      <p:bldP spid="35" grpId="1" animBg="1"/>
      <p:bldP spid="5" grpId="0" animBg="1"/>
      <p:bldP spid="5" grpId="1" animBg="1"/>
      <p:bldP spid="6" grpId="0"/>
      <p:bldP spid="6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40" grpId="0" animBg="1"/>
      <p:bldP spid="41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arredondado 6">
            <a:extLst>
              <a:ext uri="{FF2B5EF4-FFF2-40B4-BE49-F238E27FC236}">
                <a16:creationId xmlns:a16="http://schemas.microsoft.com/office/drawing/2014/main" id="{67DAECC7-1BA0-4F1D-9579-246091FDF37D}"/>
              </a:ext>
            </a:extLst>
          </p:cNvPr>
          <p:cNvSpPr/>
          <p:nvPr/>
        </p:nvSpPr>
        <p:spPr>
          <a:xfrm>
            <a:off x="3617021" y="4563853"/>
            <a:ext cx="451057" cy="89557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34">
            <a:extLst>
              <a:ext uri="{FF2B5EF4-FFF2-40B4-BE49-F238E27FC236}">
                <a16:creationId xmlns:a16="http://schemas.microsoft.com/office/drawing/2014/main" id="{B8961766-97B4-40E6-90F2-D1F0F9A9B644}"/>
              </a:ext>
            </a:extLst>
          </p:cNvPr>
          <p:cNvSpPr/>
          <p:nvPr/>
        </p:nvSpPr>
        <p:spPr>
          <a:xfrm>
            <a:off x="4211381" y="4579093"/>
            <a:ext cx="451057" cy="89557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“</a:t>
            </a:r>
            <a:r>
              <a:rPr lang="en-US" b="1" dirty="0" err="1">
                <a:solidFill>
                  <a:schemeClr val="tx1"/>
                </a:solidFill>
              </a:rPr>
              <a:t>línies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paral.leles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iguals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-28797" y="3690000"/>
            <a:ext cx="1901724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1046440"/>
              </a:xfrm>
              <a:prstGeom prst="rect">
                <a:avLst/>
              </a:prstGeom>
              <a:blipFill>
                <a:blip r:embed="rId11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dues “</a:t>
            </a:r>
            <a:r>
              <a:rPr lang="en-US" sz="2400" b="1" dirty="0" err="1"/>
              <a:t>línies</a:t>
            </a:r>
            <a:r>
              <a:rPr lang="en-US" sz="2400" dirty="0"/>
              <a:t>” – </a:t>
            </a:r>
            <a:r>
              <a:rPr lang="en-US" sz="2400" b="1" dirty="0"/>
              <a:t>files </a:t>
            </a:r>
            <a:r>
              <a:rPr lang="en-US" sz="2400" dirty="0"/>
              <a:t>o </a:t>
            </a:r>
            <a:r>
              <a:rPr lang="en-US" sz="2400" b="1" dirty="0" err="1"/>
              <a:t>columnes</a:t>
            </a:r>
            <a:r>
              <a:rPr lang="en-US" sz="2400" dirty="0"/>
              <a:t> –on tots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elements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b="1" dirty="0" err="1"/>
              <a:t>proporcionals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/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7868D9E-23A1-42AB-A4BB-BE025D06E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56" y="4579093"/>
                <a:ext cx="4463010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069FA4EE-DF06-4C3C-8473-8A4BA04A8965}"/>
              </a:ext>
            </a:extLst>
          </p:cNvPr>
          <p:cNvSpPr txBox="1"/>
          <p:nvPr/>
        </p:nvSpPr>
        <p:spPr>
          <a:xfrm>
            <a:off x="2596426" y="3434127"/>
            <a:ext cx="7019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Podeu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observar</a:t>
            </a:r>
            <a:r>
              <a:rPr lang="en-US" sz="2000" dirty="0">
                <a:solidFill>
                  <a:srgbClr val="0C2B8E"/>
                </a:solidFill>
              </a:rPr>
              <a:t> que la </a:t>
            </a:r>
            <a:r>
              <a:rPr lang="en-US" sz="2000" dirty="0" err="1">
                <a:solidFill>
                  <a:srgbClr val="0C2B8E"/>
                </a:solidFill>
              </a:rPr>
              <a:t>primera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i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segona</a:t>
            </a:r>
            <a:r>
              <a:rPr lang="en-US" sz="2000" dirty="0">
                <a:solidFill>
                  <a:srgbClr val="0C2B8E"/>
                </a:solidFill>
              </a:rPr>
              <a:t> 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 del determinant </a:t>
            </a:r>
            <a:r>
              <a:rPr lang="en-US" sz="2000" dirty="0" err="1">
                <a:solidFill>
                  <a:srgbClr val="0C2B8E"/>
                </a:solidFill>
              </a:rPr>
              <a:t>són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proporcionals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concretament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segona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és</a:t>
            </a:r>
            <a:r>
              <a:rPr lang="en-US" sz="2000" dirty="0">
                <a:solidFill>
                  <a:srgbClr val="0C2B8E"/>
                </a:solidFill>
              </a:rPr>
              <a:t> 6 </a:t>
            </a:r>
            <a:r>
              <a:rPr lang="en-US" sz="2000" dirty="0" err="1">
                <a:solidFill>
                  <a:srgbClr val="0C2B8E"/>
                </a:solidFill>
              </a:rPr>
              <a:t>vegades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primera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, per </a:t>
            </a:r>
            <a:r>
              <a:rPr lang="en-US" sz="2000" dirty="0" err="1">
                <a:solidFill>
                  <a:srgbClr val="0C2B8E"/>
                </a:solidFill>
              </a:rPr>
              <a:t>tant</a:t>
            </a:r>
            <a:r>
              <a:rPr lang="en-US" sz="2000" dirty="0">
                <a:solidFill>
                  <a:srgbClr val="0C2B8E"/>
                </a:solidFill>
              </a:rPr>
              <a:t>,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/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008B1F4-566C-4AB2-BB2A-39F98310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09" y="4866301"/>
                <a:ext cx="463973" cy="307777"/>
              </a:xfrm>
              <a:prstGeom prst="rect">
                <a:avLst/>
              </a:prstGeom>
              <a:blipFill>
                <a:blip r:embed="rId15"/>
                <a:stretch>
                  <a:fillRect l="-6579" r="-118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/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perquè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9CCC4F6-5225-480D-AD7C-9B7913DF7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82" y="4661578"/>
                <a:ext cx="2378325" cy="584775"/>
              </a:xfrm>
              <a:prstGeom prst="rect">
                <a:avLst/>
              </a:prstGeom>
              <a:blipFill>
                <a:blip r:embed="rId16"/>
                <a:stretch>
                  <a:fillRect l="-2558" b="-177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93753EBE-9A46-42EB-AFD6-5E809F6E1B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00" y="3112721"/>
            <a:ext cx="828000" cy="33286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B6A40F-0983-42F8-A850-4423A6DE46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4" y="3112721"/>
            <a:ext cx="1092045" cy="3334490"/>
          </a:xfrm>
          <a:prstGeom prst="rect">
            <a:avLst/>
          </a:prstGeom>
        </p:spPr>
      </p:pic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18A8CA93-B72B-47AE-A9AE-E186B1C0F3AA}"/>
              </a:ext>
            </a:extLst>
          </p:cNvPr>
          <p:cNvCxnSpPr>
            <a:cxnSpLocks/>
          </p:cNvCxnSpPr>
          <p:nvPr/>
        </p:nvCxnSpPr>
        <p:spPr>
          <a:xfrm>
            <a:off x="3455377" y="1192867"/>
            <a:ext cx="677008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85233511-D719-4A97-9AFC-855DD79D38CD}"/>
              </a:ext>
            </a:extLst>
          </p:cNvPr>
          <p:cNvCxnSpPr>
            <a:cxnSpLocks/>
          </p:cNvCxnSpPr>
          <p:nvPr/>
        </p:nvCxnSpPr>
        <p:spPr>
          <a:xfrm flipV="1">
            <a:off x="4964998" y="1594457"/>
            <a:ext cx="1796290" cy="11662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59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6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078143" y="655746"/>
            <a:ext cx="3436883" cy="255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228369" y="1082334"/>
            <a:ext cx="3136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No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crec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calgui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 I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per a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respondre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aquestes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qüestions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</a:t>
            </a: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84" y="1933902"/>
            <a:ext cx="1243013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FEB6D8FF-A779-4B37-B40E-8AD4FBFF90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B33399D0-C752-4D51-8AB1-ED5C4EFAC53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F06C2762-C109-4271-AF3A-0180E800E2D8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249889A0-64CE-4B1C-8ED5-B652116BDE1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D65851F1-2F56-482D-AB7A-0C6F87D21D8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78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8">
            <a:extLst>
              <a:ext uri="{FF2B5EF4-FFF2-40B4-BE49-F238E27FC236}">
                <a16:creationId xmlns:a16="http://schemas.microsoft.com/office/drawing/2014/main" id="{CFF0A78F-FB71-4646-B422-E12BF3F11D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3" name="CaixaDeTexto 19">
            <a:extLst>
              <a:ext uri="{FF2B5EF4-FFF2-40B4-BE49-F238E27FC236}">
                <a16:creationId xmlns:a16="http://schemas.microsoft.com/office/drawing/2014/main" id="{3C44E354-C37A-463E-84A8-473A8A0F0CA3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4" name="Imagem 20">
            <a:extLst>
              <a:ext uri="{FF2B5EF4-FFF2-40B4-BE49-F238E27FC236}">
                <a16:creationId xmlns:a16="http://schemas.microsoft.com/office/drawing/2014/main" id="{B86DB58A-A446-411D-ADC7-956A525D90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5" name="CaixaDeTexto 21">
            <a:extLst>
              <a:ext uri="{FF2B5EF4-FFF2-40B4-BE49-F238E27FC236}">
                <a16:creationId xmlns:a16="http://schemas.microsoft.com/office/drawing/2014/main" id="{75201861-34D8-46BF-A306-F1B9BBDE7B23}"/>
              </a:ext>
            </a:extLst>
          </p:cNvPr>
          <p:cNvSpPr txBox="1"/>
          <p:nvPr/>
        </p:nvSpPr>
        <p:spPr>
          <a:xfrm>
            <a:off x="4024978" y="353942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6" name="Imagem 2">
            <a:extLst>
              <a:ext uri="{FF2B5EF4-FFF2-40B4-BE49-F238E27FC236}">
                <a16:creationId xmlns:a16="http://schemas.microsoft.com/office/drawing/2014/main" id="{F24AF11B-9271-4617-840F-C22044AF2D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93" y="1707641"/>
            <a:ext cx="144018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736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Totes les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Propietats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dels</a:t>
            </a:r>
            <a:r>
              <a:rPr lang="en-GB" sz="2400" b="1" dirty="0">
                <a:solidFill>
                  <a:sysClr val="windowText" lastClr="000000"/>
                </a:solidFill>
              </a:rPr>
              <a:t> determinants </a:t>
            </a:r>
            <a:r>
              <a:rPr lang="en-GB" sz="2400" dirty="0">
                <a:solidFill>
                  <a:sysClr val="windowText" lastClr="000000"/>
                </a:solidFill>
              </a:rPr>
              <a:t>que es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presenten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 “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s’han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batejat</a:t>
            </a:r>
            <a:r>
              <a:rPr lang="en-GB" sz="2400" dirty="0">
                <a:solidFill>
                  <a:sysClr val="windowText" lastClr="000000"/>
                </a:solidFill>
              </a:rPr>
              <a:t>” </a:t>
            </a:r>
            <a:r>
              <a:rPr lang="en-GB" sz="2400" dirty="0" err="1">
                <a:solidFill>
                  <a:sysClr val="windowText" lastClr="000000"/>
                </a:solidFill>
              </a:rPr>
              <a:t>amb</a:t>
            </a:r>
            <a:r>
              <a:rPr lang="en-GB" sz="2400" dirty="0">
                <a:solidFill>
                  <a:sysClr val="windowText" lastClr="000000"/>
                </a:solidFill>
              </a:rPr>
              <a:t> un nom </a:t>
            </a:r>
            <a:r>
              <a:rPr lang="en-GB" sz="2400" dirty="0" err="1">
                <a:solidFill>
                  <a:sysClr val="windowText" lastClr="000000"/>
                </a:solidFill>
              </a:rPr>
              <a:t>concret</a:t>
            </a:r>
            <a:r>
              <a:rPr lang="en-GB" sz="2400" dirty="0">
                <a:solidFill>
                  <a:sysClr val="windowText" lastClr="000000"/>
                </a:solidFill>
              </a:rPr>
              <a:t>  </a:t>
            </a:r>
            <a:r>
              <a:rPr lang="en-GB" sz="2400" dirty="0" err="1">
                <a:solidFill>
                  <a:sysClr val="windowText" lastClr="000000"/>
                </a:solidFill>
              </a:rPr>
              <a:t>només</a:t>
            </a:r>
            <a:r>
              <a:rPr lang="en-GB" sz="2400" dirty="0">
                <a:solidFill>
                  <a:sysClr val="windowText" lastClr="000000"/>
                </a:solidFill>
              </a:rPr>
              <a:t> per 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facilitar-vos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cal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memoritzar</a:t>
            </a:r>
            <a:r>
              <a:rPr lang="en-GB" sz="2400" b="1" dirty="0">
                <a:solidFill>
                  <a:sysClr val="windowText" lastClr="000000"/>
                </a:solidFill>
              </a:rPr>
              <a:t> el nom!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/>
              <p:nvPr/>
            </p:nvSpPr>
            <p:spPr>
              <a:xfrm>
                <a:off x="1924026" y="3429000"/>
                <a:ext cx="10231971" cy="216786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Totes les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Propietats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dels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determinants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presentades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en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aquesta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lliçó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permeten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conclusió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directa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…(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compleix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propietat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…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aleshores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𝐝𝐞𝐭</m:t>
                    </m:r>
                    <m:d>
                      <m:d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639D344-0B50-4B24-8182-06D1B9195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26" y="3429000"/>
                <a:ext cx="10231971" cy="2167869"/>
              </a:xfrm>
              <a:prstGeom prst="rect">
                <a:avLst/>
              </a:prstGeom>
              <a:blipFill>
                <a:blip r:embed="rId9"/>
                <a:stretch>
                  <a:fillRect b="-672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06EE82F-88D6-4A42-B9AC-3E5B607F5F5F}"/>
              </a:ext>
            </a:extLst>
          </p:cNvPr>
          <p:cNvSpPr/>
          <p:nvPr/>
        </p:nvSpPr>
        <p:spPr>
          <a:xfrm>
            <a:off x="6167161" y="4486430"/>
            <a:ext cx="2256688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4BFA0A1-146C-4F59-9EB0-4EEB915A7D1A}"/>
              </a:ext>
            </a:extLst>
          </p:cNvPr>
          <p:cNvSpPr/>
          <p:nvPr/>
        </p:nvSpPr>
        <p:spPr>
          <a:xfrm>
            <a:off x="8859113" y="5218369"/>
            <a:ext cx="1541381" cy="378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4E4CDE99-EFEE-40ED-ABC8-424BAED42D84}"/>
              </a:ext>
            </a:extLst>
          </p:cNvPr>
          <p:cNvCxnSpPr>
            <a:cxnSpLocks/>
          </p:cNvCxnSpPr>
          <p:nvPr/>
        </p:nvCxnSpPr>
        <p:spPr>
          <a:xfrm flipH="1" flipV="1">
            <a:off x="8493874" y="4804258"/>
            <a:ext cx="607139" cy="343745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944C5D9E-ABD9-4BB3-BB72-19E24C131A8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36000" bIns="468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  <p:bldP spid="16" grpId="1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línia</a:t>
            </a:r>
            <a:r>
              <a:rPr lang="en-US" b="1" dirty="0">
                <a:solidFill>
                  <a:schemeClr val="tx1"/>
                </a:solidFill>
              </a:rPr>
              <a:t> nul.la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6820E29-E4FF-401A-BF54-073BE722B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0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2523576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64649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3290556" y="3116683"/>
            <a:ext cx="494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Sigui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927660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927660"/>
                <a:ext cx="2098587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/>
              <p:nvPr/>
            </p:nvSpPr>
            <p:spPr>
              <a:xfrm>
                <a:off x="2491992" y="4093058"/>
                <a:ext cx="9003322" cy="113877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29A6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Es pot </a:t>
                </a:r>
                <a:r>
                  <a:rPr lang="en-US" sz="2000" dirty="0" err="1"/>
                  <a:t>intentar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avaluar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mentalment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0" dirty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mitjançant l’</a:t>
                </a:r>
                <a:r>
                  <a:rPr lang="en-GB" sz="2000" b="1" dirty="0" err="1"/>
                  <a:t>expansió</a:t>
                </a:r>
                <a:r>
                  <a:rPr lang="en-GB" sz="2000" b="1" dirty="0"/>
                  <a:t> del cofactor per la 2a fila</a:t>
                </a:r>
                <a:r>
                  <a:rPr lang="en-GB" sz="2000" dirty="0"/>
                  <a:t>?… </a:t>
                </a:r>
              </a:p>
              <a:p>
                <a:pPr algn="ctr"/>
                <a:r>
                  <a:rPr lang="en-GB" sz="2800" b="1" dirty="0" err="1">
                    <a:solidFill>
                      <a:srgbClr val="F25E4F"/>
                    </a:solidFill>
                  </a:rPr>
                  <a:t>Fàcil</a:t>
                </a:r>
                <a:r>
                  <a:rPr lang="en-GB" sz="2800" b="1" dirty="0">
                    <a:solidFill>
                      <a:srgbClr val="F25E4F"/>
                    </a:solidFill>
                  </a:rPr>
                  <a:t>! </a:t>
                </a:r>
                <a:r>
                  <a:rPr lang="en-GB" sz="2000" dirty="0"/>
                  <a:t>oi?... 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0CE4B9-DB1E-4660-83B0-8C7CCC5A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92" y="4093058"/>
                <a:ext cx="9003322" cy="1138773"/>
              </a:xfrm>
              <a:prstGeom prst="rect">
                <a:avLst/>
              </a:prstGeom>
              <a:blipFill>
                <a:blip r:embed="rId13"/>
                <a:stretch>
                  <a:fillRect l="-203" t="-2116" r="-744" b="-13757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/>
              <p:nvPr/>
            </p:nvSpPr>
            <p:spPr>
              <a:xfrm>
                <a:off x="3792097" y="5215352"/>
                <a:ext cx="42409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5C56C16-F67A-49C6-A6F6-94F59515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97" y="5215352"/>
                <a:ext cx="4240905" cy="307777"/>
              </a:xfrm>
              <a:prstGeom prst="rect">
                <a:avLst/>
              </a:prstGeom>
              <a:blipFill>
                <a:blip r:embed="rId14"/>
                <a:stretch>
                  <a:fillRect l="-1006" r="-144" b="-1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/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 0          +   0        +  0         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2D7D9CA7-4B6C-40EA-8EB4-3C5F147A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110" y="5647654"/>
                <a:ext cx="3691010" cy="307777"/>
              </a:xfrm>
              <a:prstGeom prst="rect">
                <a:avLst/>
              </a:prstGeom>
              <a:blipFill>
                <a:blip r:embed="rId15"/>
                <a:stretch>
                  <a:fillRect l="-165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/>
              <p:nvPr/>
            </p:nvSpPr>
            <p:spPr>
              <a:xfrm>
                <a:off x="6920398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C2D9FBA-F03F-4657-BDEE-76DC9350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98" y="5249607"/>
                <a:ext cx="436287" cy="276999"/>
              </a:xfrm>
              <a:prstGeom prst="rect">
                <a:avLst/>
              </a:prstGeom>
              <a:blipFill>
                <a:blip r:embed="rId16"/>
                <a:stretch>
                  <a:fillRect l="-180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/>
              <p:nvPr/>
            </p:nvSpPr>
            <p:spPr>
              <a:xfrm>
                <a:off x="5891070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D4CFB453-4A20-4BD3-9E68-EE3DC212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70" y="5249607"/>
                <a:ext cx="436287" cy="276999"/>
              </a:xfrm>
              <a:prstGeom prst="rect">
                <a:avLst/>
              </a:prstGeom>
              <a:blipFill>
                <a:blip r:embed="rId17"/>
                <a:stretch>
                  <a:fillRect l="-180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/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pt-PT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E78E6AB8-1AEA-47DD-B5EB-732175C9E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62" y="5249607"/>
                <a:ext cx="436287" cy="276999"/>
              </a:xfrm>
              <a:prstGeom prst="rect">
                <a:avLst/>
              </a:prstGeom>
              <a:blipFill>
                <a:blip r:embed="rId18"/>
                <a:stretch>
                  <a:fillRect l="-1971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050156" y="675786"/>
            <a:ext cx="1017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una “</a:t>
            </a:r>
            <a:r>
              <a:rPr lang="en-US" sz="2400" b="1" dirty="0" err="1"/>
              <a:t>línia</a:t>
            </a:r>
            <a:r>
              <a:rPr lang="en-US" sz="2400" dirty="0"/>
              <a:t>” – </a:t>
            </a:r>
            <a:r>
              <a:rPr lang="en-US" sz="2400" b="1" dirty="0"/>
              <a:t>fila </a:t>
            </a:r>
            <a:r>
              <a:rPr lang="en-US" sz="2400" dirty="0"/>
              <a:t>o </a:t>
            </a:r>
            <a:r>
              <a:rPr lang="en-US" sz="2400" b="1" dirty="0" err="1"/>
              <a:t>columna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</a:t>
            </a:r>
            <a:r>
              <a:rPr lang="en-US" sz="2400" b="1" dirty="0"/>
              <a:t>tots </a:t>
            </a:r>
            <a:r>
              <a:rPr lang="en-US" sz="2400" b="1" dirty="0" err="1"/>
              <a:t>els</a:t>
            </a:r>
            <a:r>
              <a:rPr lang="en-US" sz="2400" b="1" dirty="0"/>
              <a:t> </a:t>
            </a:r>
            <a:r>
              <a:rPr lang="en-US" sz="2400" b="1" dirty="0" err="1"/>
              <a:t>seus</a:t>
            </a:r>
            <a:r>
              <a:rPr lang="en-US" sz="2400" b="1" dirty="0"/>
              <a:t> elements </a:t>
            </a:r>
            <a:r>
              <a:rPr lang="en-US" sz="2400" b="1" dirty="0" err="1"/>
              <a:t>són</a:t>
            </a:r>
            <a:r>
              <a:rPr lang="en-US" sz="2400" b="1" dirty="0"/>
              <a:t> zero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0676AF69-0368-43A8-83BB-F751AD053188}"/>
              </a:ext>
            </a:extLst>
          </p:cNvPr>
          <p:cNvCxnSpPr>
            <a:cxnSpLocks/>
          </p:cNvCxnSpPr>
          <p:nvPr/>
        </p:nvCxnSpPr>
        <p:spPr>
          <a:xfrm>
            <a:off x="7184875" y="1064600"/>
            <a:ext cx="3779133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 animBg="1"/>
      <p:bldP spid="46" grpId="0"/>
      <p:bldP spid="47" grpId="0"/>
      <p:bldP spid="51" grpId="0" animBg="1"/>
      <p:bldP spid="53" grpId="0" animBg="1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166418"/>
            <a:ext cx="9859639" cy="19840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6820E29-E4FF-401A-BF54-073BE722BA77}"/>
              </a:ext>
            </a:extLst>
          </p:cNvPr>
          <p:cNvSpPr txBox="1"/>
          <p:nvPr/>
        </p:nvSpPr>
        <p:spPr>
          <a:xfrm>
            <a:off x="2354327" y="134682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Si A </a:t>
            </a:r>
            <a:r>
              <a:rPr lang="en-US" sz="2400" dirty="0" err="1"/>
              <a:t>és</a:t>
            </a:r>
            <a:r>
              <a:rPr lang="en-US" sz="2400" dirty="0"/>
              <a:t> una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dirty="0" err="1"/>
              <a:t>quadrada</a:t>
            </a:r>
            <a:r>
              <a:rPr lang="en-US" sz="2400" dirty="0"/>
              <a:t> </a:t>
            </a:r>
            <a:r>
              <a:rPr lang="en-US" sz="2400" dirty="0" err="1"/>
              <a:t>amb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/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E48F35A8-D891-457F-A7D0-64235C1E9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1442870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064819" y="2339483"/>
            <a:ext cx="9859639" cy="421897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243629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3646512-41CA-489F-8A25-3C72DC8E99C0}"/>
              </a:ext>
            </a:extLst>
          </p:cNvPr>
          <p:cNvSpPr txBox="1"/>
          <p:nvPr/>
        </p:nvSpPr>
        <p:spPr>
          <a:xfrm>
            <a:off x="3116062" y="2938013"/>
            <a:ext cx="512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Considereu la següent matriu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/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AACE37C-0A92-4DE6-8D93-611D85CC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2727963"/>
                <a:ext cx="2098587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>
            <a:extLst>
              <a:ext uri="{FF2B5EF4-FFF2-40B4-BE49-F238E27FC236}">
                <a16:creationId xmlns:a16="http://schemas.microsoft.com/office/drawing/2014/main" id="{21487E0F-3A5B-45BD-A815-F3DDC485B581}"/>
              </a:ext>
            </a:extLst>
          </p:cNvPr>
          <p:cNvSpPr txBox="1"/>
          <p:nvPr/>
        </p:nvSpPr>
        <p:spPr>
          <a:xfrm>
            <a:off x="2405372" y="3763841"/>
            <a:ext cx="92217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Aleshores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observeu</a:t>
            </a:r>
            <a:r>
              <a:rPr lang="en-US" sz="2000" dirty="0"/>
              <a:t> que  </a:t>
            </a:r>
            <a:r>
              <a:rPr lang="en-US" sz="2000" b="1" dirty="0">
                <a:solidFill>
                  <a:srgbClr val="F25E4F"/>
                </a:solidFill>
              </a:rPr>
              <a:t>tots </a:t>
            </a:r>
            <a:r>
              <a:rPr lang="en-US" sz="2000" b="1" dirty="0" err="1">
                <a:solidFill>
                  <a:srgbClr val="F25E4F"/>
                </a:solidFill>
              </a:rPr>
              <a:t>els</a:t>
            </a:r>
            <a:r>
              <a:rPr lang="en-US" sz="2000" b="1" dirty="0">
                <a:solidFill>
                  <a:srgbClr val="F25E4F"/>
                </a:solidFill>
              </a:rPr>
              <a:t> elements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25E4F"/>
                </a:solidFill>
              </a:rPr>
              <a:t>QUALSEVOL FILA </a:t>
            </a:r>
            <a:r>
              <a:rPr lang="en-US" sz="2000" dirty="0"/>
              <a:t>o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COLUMNA </a:t>
            </a:r>
            <a:r>
              <a:rPr lang="en-US" sz="2000" b="1" dirty="0" err="1">
                <a:solidFill>
                  <a:srgbClr val="F25E4F"/>
                </a:solidFill>
              </a:rPr>
              <a:t>són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iguals</a:t>
            </a:r>
            <a:r>
              <a:rPr lang="en-US" sz="2000" b="1" dirty="0">
                <a:solidFill>
                  <a:srgbClr val="F25E4F"/>
                </a:solidFill>
              </a:rPr>
              <a:t> a zero </a:t>
            </a:r>
            <a:r>
              <a:rPr lang="en-US" sz="2000" dirty="0"/>
              <a:t> </a:t>
            </a:r>
            <a:r>
              <a:rPr lang="en-US" sz="2000" b="1" dirty="0" err="1"/>
              <a:t>podeu</a:t>
            </a:r>
            <a:r>
              <a:rPr lang="en-US" sz="2000" b="1" dirty="0"/>
              <a:t> </a:t>
            </a:r>
            <a:r>
              <a:rPr lang="en-US" sz="2000" b="1" dirty="0" err="1"/>
              <a:t>concloure</a:t>
            </a:r>
            <a:r>
              <a:rPr lang="en-US" sz="2000" b="1" dirty="0"/>
              <a:t> </a:t>
            </a:r>
            <a:r>
              <a:rPr lang="en-US" sz="2000" b="1" dirty="0" err="1"/>
              <a:t>directament</a:t>
            </a:r>
            <a:r>
              <a:rPr lang="en-US" sz="2000" dirty="0"/>
              <a:t> que el determinant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25E4F"/>
                </a:solidFill>
              </a:rPr>
              <a:t>zero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/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48337A1C-30B8-4126-A9B7-F16F73617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72" y="5274886"/>
                <a:ext cx="3595280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33">
            <a:extLst>
              <a:ext uri="{FF2B5EF4-FFF2-40B4-BE49-F238E27FC236}">
                <a16:creationId xmlns:a16="http://schemas.microsoft.com/office/drawing/2014/main" id="{C1021B42-D5C0-48EB-9249-01079FF60F01}"/>
              </a:ext>
            </a:extLst>
          </p:cNvPr>
          <p:cNvSpPr/>
          <p:nvPr/>
        </p:nvSpPr>
        <p:spPr>
          <a:xfrm>
            <a:off x="7184947" y="2998338"/>
            <a:ext cx="1292136" cy="28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1F4934-5466-4FF4-B534-34D1051593ED}"/>
              </a:ext>
            </a:extLst>
          </p:cNvPr>
          <p:cNvSpPr txBox="1"/>
          <p:nvPr/>
        </p:nvSpPr>
        <p:spPr>
          <a:xfrm>
            <a:off x="2197211" y="576739"/>
            <a:ext cx="94299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una “</a:t>
            </a:r>
            <a:r>
              <a:rPr lang="en-US" sz="2400" b="1" dirty="0" err="1"/>
              <a:t>línia</a:t>
            </a:r>
            <a:r>
              <a:rPr lang="en-US" sz="2400" dirty="0"/>
              <a:t>” – </a:t>
            </a:r>
            <a:r>
              <a:rPr lang="en-US" sz="2400" b="1" dirty="0"/>
              <a:t>fila </a:t>
            </a:r>
            <a:r>
              <a:rPr lang="en-US" sz="2400" dirty="0"/>
              <a:t>o </a:t>
            </a:r>
            <a:r>
              <a:rPr lang="en-US" sz="2400" b="1" dirty="0" err="1"/>
              <a:t>columna</a:t>
            </a:r>
            <a:r>
              <a:rPr lang="en-US" sz="2400" dirty="0"/>
              <a:t> –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</a:t>
            </a:r>
            <a:r>
              <a:rPr lang="en-US" sz="2400" b="1" dirty="0"/>
              <a:t>tots </a:t>
            </a:r>
            <a:r>
              <a:rPr lang="en-US" sz="2400" b="1" dirty="0" err="1"/>
              <a:t>els</a:t>
            </a:r>
            <a:r>
              <a:rPr lang="en-US" sz="2400" b="1" dirty="0"/>
              <a:t> </a:t>
            </a:r>
            <a:r>
              <a:rPr lang="en-US" sz="2400" b="1" dirty="0" err="1"/>
              <a:t>seus</a:t>
            </a:r>
            <a:r>
              <a:rPr lang="en-US" sz="2400" b="1" dirty="0"/>
              <a:t> elements </a:t>
            </a:r>
            <a:r>
              <a:rPr lang="en-US" sz="2400" b="1" dirty="0" err="1"/>
              <a:t>són</a:t>
            </a:r>
            <a:r>
              <a:rPr lang="en-US" sz="2400" b="1" dirty="0"/>
              <a:t> zero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0676AF69-0368-43A8-83BB-F751AD053188}"/>
              </a:ext>
            </a:extLst>
          </p:cNvPr>
          <p:cNvCxnSpPr>
            <a:cxnSpLocks/>
          </p:cNvCxnSpPr>
          <p:nvPr/>
        </p:nvCxnSpPr>
        <p:spPr>
          <a:xfrm>
            <a:off x="7184947" y="1176114"/>
            <a:ext cx="3813306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9BA1826-DF9F-46D1-BF2A-D1998DE7F04F}"/>
              </a:ext>
            </a:extLst>
          </p:cNvPr>
          <p:cNvSpPr txBox="1"/>
          <p:nvPr/>
        </p:nvSpPr>
        <p:spPr>
          <a:xfrm>
            <a:off x="2346487" y="4588685"/>
            <a:ext cx="879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2B8E"/>
                </a:solidFill>
              </a:rPr>
              <a:t>Com que  tots </a:t>
            </a:r>
            <a:r>
              <a:rPr lang="en-US" sz="2000" dirty="0" err="1">
                <a:solidFill>
                  <a:srgbClr val="0C2B8E"/>
                </a:solidFill>
              </a:rPr>
              <a:t>els</a:t>
            </a:r>
            <a:r>
              <a:rPr lang="en-US" sz="2000" dirty="0">
                <a:solidFill>
                  <a:srgbClr val="0C2B8E"/>
                </a:solidFill>
              </a:rPr>
              <a:t>  elements de la </a:t>
            </a:r>
            <a:r>
              <a:rPr lang="en-US" sz="2000" dirty="0" err="1">
                <a:solidFill>
                  <a:srgbClr val="0C2B8E"/>
                </a:solidFill>
              </a:rPr>
              <a:t>segona</a:t>
            </a:r>
            <a:r>
              <a:rPr lang="en-US" sz="2000" dirty="0">
                <a:solidFill>
                  <a:srgbClr val="0C2B8E"/>
                </a:solidFill>
              </a:rPr>
              <a:t> fila de la </a:t>
            </a:r>
            <a:r>
              <a:rPr lang="en-US" sz="2000" dirty="0" err="1">
                <a:solidFill>
                  <a:srgbClr val="0C2B8E"/>
                </a:solidFill>
              </a:rPr>
              <a:t>matriu</a:t>
            </a:r>
            <a:r>
              <a:rPr lang="en-US" sz="2000" dirty="0">
                <a:solidFill>
                  <a:srgbClr val="0C2B8E"/>
                </a:solidFill>
              </a:rPr>
              <a:t> A </a:t>
            </a:r>
            <a:r>
              <a:rPr lang="en-US" sz="2000" dirty="0" err="1">
                <a:solidFill>
                  <a:srgbClr val="0C2B8E"/>
                </a:solidFill>
              </a:rPr>
              <a:t>són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0C2B8E"/>
                </a:solidFill>
              </a:rPr>
              <a:t>zero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aleshores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EB7CC4-9D84-4687-B164-9477A6E85669}"/>
              </a:ext>
            </a:extLst>
          </p:cNvPr>
          <p:cNvSpPr txBox="1"/>
          <p:nvPr/>
        </p:nvSpPr>
        <p:spPr>
          <a:xfrm>
            <a:off x="5104660" y="4913126"/>
            <a:ext cx="65224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Podeu</a:t>
            </a:r>
            <a:r>
              <a:rPr lang="en-US" dirty="0"/>
              <a:t> </a:t>
            </a:r>
            <a:r>
              <a:rPr lang="en-US" dirty="0" err="1"/>
              <a:t>justificar</a:t>
            </a:r>
            <a:r>
              <a:rPr lang="en-US" dirty="0"/>
              <a:t> </a:t>
            </a:r>
            <a:r>
              <a:rPr lang="en-US" dirty="0" err="1"/>
              <a:t>aquest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</a:t>
            </a:r>
            <a:r>
              <a:rPr lang="en-US" dirty="0" err="1"/>
              <a:t>escrivint</a:t>
            </a:r>
            <a:r>
              <a:rPr lang="en-US" dirty="0"/>
              <a:t> </a:t>
            </a:r>
            <a:r>
              <a:rPr lang="en-US" dirty="0" err="1"/>
              <a:t>directament</a:t>
            </a:r>
            <a:r>
              <a:rPr lang="en-US" dirty="0"/>
              <a:t>, per </a:t>
            </a:r>
            <a:r>
              <a:rPr lang="en-US" dirty="0" err="1"/>
              <a:t>exemple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/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perquè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CF1E4AB-BC16-4CBD-953D-D6B675B0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01" y="5300858"/>
                <a:ext cx="5319628" cy="584775"/>
              </a:xfrm>
              <a:prstGeom prst="rect">
                <a:avLst/>
              </a:prstGeom>
              <a:blipFill>
                <a:blip r:embed="rId13"/>
                <a:stretch>
                  <a:fillRect l="-1145" b="-1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/>
              <p:nvPr/>
            </p:nvSpPr>
            <p:spPr>
              <a:xfrm>
                <a:off x="5104660" y="6100650"/>
                <a:ext cx="6458654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Significat “</a:t>
                </a:r>
                <a:r>
                  <a:rPr lang="en-US" dirty="0" err="1"/>
                  <a:t>breu</a:t>
                </a:r>
                <a:r>
                  <a:rPr lang="en-US" dirty="0"/>
                  <a:t>”: “La</a:t>
                </a:r>
                <a14:m>
                  <m:oMath xmlns:m="http://schemas.openxmlformats.org/officeDocument/2006/math">
                    <m:r>
                      <a:rPr lang="ca-E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𝐹𝑖𝑙𝑎</m:t>
                    </m:r>
                  </m:oMath>
                </a14:m>
                <a:r>
                  <a:rPr lang="en-US" dirty="0"/>
                  <a:t> 2 </a:t>
                </a:r>
                <a:r>
                  <a:rPr lang="en-US" dirty="0" err="1"/>
                  <a:t>té</a:t>
                </a:r>
                <a:r>
                  <a:rPr lang="en-US" dirty="0"/>
                  <a:t> tots </a:t>
                </a:r>
                <a:r>
                  <a:rPr lang="en-US" dirty="0" err="1"/>
                  <a:t>els</a:t>
                </a:r>
                <a:r>
                  <a:rPr lang="en-US" dirty="0"/>
                  <a:t> </a:t>
                </a:r>
                <a:r>
                  <a:rPr lang="en-US" dirty="0" err="1"/>
                  <a:t>seus</a:t>
                </a:r>
                <a:r>
                  <a:rPr lang="en-US" dirty="0"/>
                  <a:t> elements </a:t>
                </a:r>
                <a:r>
                  <a:rPr lang="en-US" dirty="0" err="1"/>
                  <a:t>iguals</a:t>
                </a:r>
                <a:r>
                  <a:rPr lang="en-US" dirty="0"/>
                  <a:t> a zero”!</a:t>
                </a: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95CC3DE-4BA9-4588-B3FB-0CA60091E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60" y="6100650"/>
                <a:ext cx="6458654" cy="369332"/>
              </a:xfrm>
              <a:prstGeom prst="rect">
                <a:avLst/>
              </a:prstGeom>
              <a:blipFill>
                <a:blip r:embed="rId14"/>
                <a:stretch>
                  <a:fillRect l="-659" t="-7937" r="-564" b="-22222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 em curva 2"/>
          <p:cNvSpPr/>
          <p:nvPr/>
        </p:nvSpPr>
        <p:spPr>
          <a:xfrm rot="5400000">
            <a:off x="8058614" y="5568727"/>
            <a:ext cx="468000" cy="540000"/>
          </a:xfrm>
          <a:prstGeom prst="bentArrow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31" grpId="0"/>
      <p:bldP spid="32" grpId="0" animBg="1"/>
      <p:bldP spid="35" grpId="0"/>
      <p:bldP spid="4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645" y="109577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és</a:t>
                </a:r>
                <a:r>
                  <a:rPr lang="en-US" sz="2400" i="1" dirty="0"/>
                  <a:t> </a:t>
                </a:r>
                <a:r>
                  <a:rPr lang="en-US" sz="2400" dirty="0"/>
                  <a:t>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1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Dues “</a:t>
            </a:r>
            <a:r>
              <a:rPr lang="en-US" sz="2400" b="1" dirty="0" err="1"/>
              <a:t>línies</a:t>
            </a:r>
            <a:r>
              <a:rPr lang="en-US" sz="2400" dirty="0"/>
              <a:t>” – </a:t>
            </a:r>
            <a:r>
              <a:rPr lang="en-US" sz="2400" b="1" dirty="0"/>
              <a:t>files </a:t>
            </a:r>
            <a:r>
              <a:rPr lang="en-US" sz="2400" dirty="0"/>
              <a:t>o </a:t>
            </a:r>
            <a:r>
              <a:rPr lang="en-US" sz="2400" b="1" dirty="0" err="1"/>
              <a:t>columnes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elements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 </a:t>
            </a:r>
            <a:r>
              <a:rPr lang="en-US" sz="2400" b="1" dirty="0" err="1"/>
              <a:t>iguals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 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640577" y="1212270"/>
            <a:ext cx="61546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5279200" y="1576581"/>
            <a:ext cx="66319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El </a:t>
            </a:r>
            <a:r>
              <a:rPr lang="en-US" sz="2000" dirty="0" err="1">
                <a:solidFill>
                  <a:srgbClr val="0C2B8E"/>
                </a:solidFill>
              </a:rPr>
              <a:t>seu</a:t>
            </a:r>
            <a:r>
              <a:rPr lang="en-US" sz="2000" dirty="0">
                <a:solidFill>
                  <a:srgbClr val="0C2B8E"/>
                </a:solidFill>
              </a:rPr>
              <a:t> determinant es pot </a:t>
            </a:r>
            <a:r>
              <a:rPr lang="en-US" sz="2000" dirty="0" err="1">
                <a:solidFill>
                  <a:srgbClr val="0C2B8E"/>
                </a:solidFill>
              </a:rPr>
              <a:t>calcular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aplicant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els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procediments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pràctics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presentats</a:t>
            </a:r>
            <a:r>
              <a:rPr lang="en-US" sz="2000" dirty="0">
                <a:solidFill>
                  <a:srgbClr val="0C2B8E"/>
                </a:solidFill>
              </a:rPr>
              <a:t> a les </a:t>
            </a:r>
            <a:r>
              <a:rPr lang="en-US" sz="2000" dirty="0" err="1">
                <a:solidFill>
                  <a:srgbClr val="0C2B8E"/>
                </a:solidFill>
              </a:rPr>
              <a:t>lliçons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anteriors</a:t>
            </a:r>
            <a:r>
              <a:rPr lang="en-US" sz="2000" dirty="0">
                <a:solidFill>
                  <a:srgbClr val="0C2B8E"/>
                </a:solidFill>
              </a:rPr>
              <a:t>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/>
              <p:nvPr/>
            </p:nvSpPr>
            <p:spPr>
              <a:xfrm>
                <a:off x="2387949" y="4727567"/>
                <a:ext cx="9438961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Tot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així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podeu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demostrar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fàcilment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atès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 la “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columna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1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és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igual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a la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columna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3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simplificant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el text anterior: “les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columnes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(1 </a:t>
                </a:r>
                <a:r>
                  <a:rPr lang="en-US" sz="2000" dirty="0" err="1"/>
                  <a:t>i</a:t>
                </a:r>
                <a:r>
                  <a:rPr lang="en-US" sz="2000" dirty="0">
                    <a:solidFill>
                      <a:schemeClr val="tx1"/>
                    </a:solidFill>
                  </a:rPr>
                  <a:t> 3)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tenen</a:t>
                </a:r>
                <a:r>
                  <a:rPr lang="en-US" sz="2000" dirty="0">
                    <a:solidFill>
                      <a:schemeClr val="tx1"/>
                    </a:solidFill>
                  </a:rPr>
                  <a:t> tots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els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seu</a:t>
                </a:r>
                <a:r>
                  <a:rPr lang="en-US" sz="2000" dirty="0">
                    <a:solidFill>
                      <a:schemeClr val="tx1"/>
                    </a:solidFill>
                  </a:rPr>
                  <a:t> elements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corresponents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iguals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el determinant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és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zero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  O, fins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</a:rPr>
                  <a:t> tot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d’una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manera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més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curta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/>
                  <a:t>perquè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4D9BBE0-B27D-418B-972E-D749DE086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49" y="4727567"/>
                <a:ext cx="9438961" cy="1323439"/>
              </a:xfrm>
              <a:prstGeom prst="rect">
                <a:avLst/>
              </a:prstGeom>
              <a:blipFill>
                <a:blip r:embed="rId13"/>
                <a:stretch>
                  <a:fillRect l="-645" t="-2283" r="-581" b="-684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41CBBDBF-60D2-4983-8426-32821BEFE932}"/>
              </a:ext>
            </a:extLst>
          </p:cNvPr>
          <p:cNvSpPr txBox="1"/>
          <p:nvPr/>
        </p:nvSpPr>
        <p:spPr>
          <a:xfrm>
            <a:off x="5610796" y="6153335"/>
            <a:ext cx="276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E4F"/>
                </a:solidFill>
              </a:rPr>
              <a:t>A </a:t>
            </a:r>
            <a:r>
              <a:rPr lang="en-US" sz="2400" b="1" dirty="0" err="1">
                <a:solidFill>
                  <a:srgbClr val="F25E4F"/>
                </a:solidFill>
              </a:rPr>
              <a:t>veure</a:t>
            </a:r>
            <a:r>
              <a:rPr lang="en-US" sz="2400" b="1" dirty="0">
                <a:solidFill>
                  <a:srgbClr val="F25E4F"/>
                </a:solidFill>
              </a:rPr>
              <a:t> com!</a:t>
            </a:r>
            <a:endParaRPr lang="pt-PT" sz="2400" b="1" dirty="0">
              <a:solidFill>
                <a:srgbClr val="F25E4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32" grpId="0" animBg="1"/>
      <p:bldP spid="33" grpId="0"/>
      <p:bldP spid="34" grpId="0" animBg="1"/>
      <p:bldP spid="35" grpId="0"/>
      <p:bldP spid="42" grpId="0"/>
      <p:bldP spid="43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290948" cy="811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8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10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1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645" y="166819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 err="1"/>
                  <a:t>Si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és</a:t>
                </a:r>
                <a:r>
                  <a:rPr lang="en-US" sz="2400" i="1" dirty="0"/>
                  <a:t> </a:t>
                </a:r>
                <a:r>
                  <a:rPr lang="en-US" sz="2400" dirty="0"/>
                  <a:t>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3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Dues “</a:t>
            </a:r>
            <a:r>
              <a:rPr lang="en-US" sz="2400" b="1" dirty="0" err="1"/>
              <a:t>línies</a:t>
            </a:r>
            <a:r>
              <a:rPr lang="en-US" sz="2400" dirty="0"/>
              <a:t>” – </a:t>
            </a:r>
            <a:r>
              <a:rPr lang="en-US" sz="2400" b="1" dirty="0"/>
              <a:t>files </a:t>
            </a:r>
            <a:r>
              <a:rPr lang="en-US" sz="2400" dirty="0"/>
              <a:t>o </a:t>
            </a:r>
            <a:r>
              <a:rPr lang="en-US" sz="2400" b="1" dirty="0" err="1"/>
              <a:t>columnes</a:t>
            </a:r>
            <a:r>
              <a:rPr lang="en-US" sz="2400" dirty="0"/>
              <a:t> –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tots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elements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 </a:t>
            </a:r>
            <a:r>
              <a:rPr lang="en-US" sz="2400" b="1" dirty="0" err="1"/>
              <a:t>iguals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640577" y="1202746"/>
            <a:ext cx="667654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5218563" y="1576410"/>
            <a:ext cx="768999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4009863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C2B8E"/>
                    </a:solidFill>
                  </a:rPr>
                  <a:t>Com que no se sap el valor del  determinant, es pot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suposar</a:t>
                </a:r>
                <a:r>
                  <a:rPr lang="en-US" sz="2000" dirty="0">
                    <a:solidFill>
                      <a:srgbClr val="0C2B8E"/>
                    </a:solidFill>
                  </a:rPr>
                  <a:t> que: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PT" sz="2000" b="0" i="0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IR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  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4009863"/>
                <a:ext cx="9456874" cy="400110"/>
              </a:xfrm>
              <a:prstGeom prst="rect">
                <a:avLst/>
              </a:prstGeom>
              <a:blipFill>
                <a:blip r:embed="rId15"/>
                <a:stretch>
                  <a:fillRect l="-580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2E00B9-0DE1-419C-9721-DF225C8AC846}"/>
              </a:ext>
            </a:extLst>
          </p:cNvPr>
          <p:cNvSpPr txBox="1"/>
          <p:nvPr/>
        </p:nvSpPr>
        <p:spPr>
          <a:xfrm>
            <a:off x="2387949" y="4539608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9A6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B8E"/>
                </a:solidFill>
              </a:rPr>
              <a:t>Ara, es pot </a:t>
            </a:r>
            <a:r>
              <a:rPr lang="en-US" sz="2000" b="1" dirty="0" err="1">
                <a:solidFill>
                  <a:srgbClr val="0C2B8E"/>
                </a:solidFill>
              </a:rPr>
              <a:t>intercanviar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>
                <a:solidFill>
                  <a:srgbClr val="0C2B8E"/>
                </a:solidFill>
              </a:rPr>
              <a:t>la column 1 </a:t>
            </a:r>
            <a:r>
              <a:rPr lang="en-US" sz="2000" dirty="0" err="1">
                <a:solidFill>
                  <a:srgbClr val="0C2B8E"/>
                </a:solidFill>
              </a:rPr>
              <a:t>amb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columna</a:t>
            </a:r>
            <a:r>
              <a:rPr lang="en-US" sz="2000" dirty="0">
                <a:solidFill>
                  <a:srgbClr val="0C2B8E"/>
                </a:solidFill>
              </a:rPr>
              <a:t> 3… 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4013FA32-DF8E-4E7E-9AB1-2FC24715E255}"/>
              </a:ext>
            </a:extLst>
          </p:cNvPr>
          <p:cNvSpPr/>
          <p:nvPr/>
        </p:nvSpPr>
        <p:spPr>
          <a:xfrm>
            <a:off x="6481186" y="2833614"/>
            <a:ext cx="1051727" cy="278141"/>
          </a:xfrm>
          <a:custGeom>
            <a:avLst/>
            <a:gdLst>
              <a:gd name="connsiteX0" fmla="*/ 0 w 813916"/>
              <a:gd name="connsiteY0" fmla="*/ 211036 h 211036"/>
              <a:gd name="connsiteX1" fmla="*/ 452176 w 813916"/>
              <a:gd name="connsiteY1" fmla="*/ 20 h 211036"/>
              <a:gd name="connsiteX2" fmla="*/ 813916 w 813916"/>
              <a:gd name="connsiteY2" fmla="*/ 200987 h 2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16" h="211036">
                <a:moveTo>
                  <a:pt x="0" y="211036"/>
                </a:moveTo>
                <a:cubicBezTo>
                  <a:pt x="158261" y="106365"/>
                  <a:pt x="316523" y="1695"/>
                  <a:pt x="452176" y="20"/>
                </a:cubicBezTo>
                <a:cubicBezTo>
                  <a:pt x="587829" y="-1655"/>
                  <a:pt x="700872" y="99666"/>
                  <a:pt x="813916" y="200987"/>
                </a:cubicBezTo>
              </a:path>
            </a:pathLst>
          </a:custGeom>
          <a:noFill/>
          <a:ln w="38100">
            <a:solidFill>
              <a:srgbClr val="0C2B8E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/>
              <p:nvPr/>
            </p:nvSpPr>
            <p:spPr>
              <a:xfrm>
                <a:off x="2354327" y="5064723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C2B8E"/>
                    </a:solidFill>
                  </a:rPr>
                  <a:t>Utilitzant</a:t>
                </a:r>
                <a:r>
                  <a:rPr lang="en-US" sz="2000" dirty="0">
                    <a:solidFill>
                      <a:srgbClr val="0C2B8E"/>
                    </a:solidFill>
                  </a:rPr>
                  <a:t> la “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propietat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d’intercanvi</a:t>
                </a:r>
                <a:r>
                  <a:rPr lang="en-US" sz="2000" dirty="0">
                    <a:solidFill>
                      <a:srgbClr val="0C2B8E"/>
                    </a:solidFill>
                  </a:rPr>
                  <a:t>” de la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lliçó</a:t>
                </a:r>
                <a:r>
                  <a:rPr lang="en-US" sz="2000" dirty="0">
                    <a:solidFill>
                      <a:srgbClr val="0C2B8E"/>
                    </a:solidFill>
                  </a:rPr>
                  <a:t> anterior,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s’obté</a:t>
                </a:r>
                <a:r>
                  <a:rPr lang="en-US" sz="2000" dirty="0">
                    <a:solidFill>
                      <a:srgbClr val="0C2B8E"/>
                    </a:solidFill>
                  </a:rPr>
                  <a:t>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E507E5E-A5A9-422C-A8B9-B3EEC54AE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5064723"/>
                <a:ext cx="9456874" cy="400110"/>
              </a:xfrm>
              <a:prstGeom prst="rect">
                <a:avLst/>
              </a:prstGeom>
              <a:blipFill>
                <a:blip r:embed="rId16"/>
                <a:stretch>
                  <a:fillRect l="-580" t="-9231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/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5752009-6B27-42ED-AF29-C87853FDD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456" y="3110985"/>
                <a:ext cx="2576988" cy="8118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/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8800AC9E-1D5A-47E3-8E3C-FC5B5AF1E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9" y="3110985"/>
                <a:ext cx="2290948" cy="8118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/>
              <p:nvPr/>
            </p:nvSpPr>
            <p:spPr>
              <a:xfrm>
                <a:off x="2370036" y="5589838"/>
                <a:ext cx="4904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rgbClr val="29A6FF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C2B8E"/>
                    </a:solidFill>
                  </a:rPr>
                  <a:t>Però com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fName>
                      <m:e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ca-ES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tenim</a:t>
                </a: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62EFF6EE-344B-4151-9EFD-02C737BBC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5589838"/>
                <a:ext cx="4904971" cy="400110"/>
              </a:xfrm>
              <a:prstGeom prst="rect">
                <a:avLst/>
              </a:prstGeom>
              <a:blipFill>
                <a:blip r:embed="rId19"/>
                <a:stretch>
                  <a:fillRect l="-1119" t="-9091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/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PT" sz="2000" b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𝐝𝐞𝐭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</m:e>
                          </m:func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0BAEC57A-748D-4427-B176-F9C69638A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17" y="6095312"/>
                <a:ext cx="5575291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/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29A6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000" b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pt-PT" sz="20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B18DE9F8-CD5F-4780-8CFA-6864CC0D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117" y="6095312"/>
                <a:ext cx="147494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2B4D656-C5CA-4EDC-B831-21B5FD0C331B}"/>
              </a:ext>
            </a:extLst>
          </p:cNvPr>
          <p:cNvSpPr/>
          <p:nvPr/>
        </p:nvSpPr>
        <p:spPr>
          <a:xfrm>
            <a:off x="8867096" y="6095312"/>
            <a:ext cx="357247" cy="400110"/>
          </a:xfrm>
          <a:prstGeom prst="rightArrow">
            <a:avLst/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519434A-5B0B-4CCF-A535-2D51C257C6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9"/>
          <a:stretch/>
        </p:blipFill>
        <p:spPr>
          <a:xfrm>
            <a:off x="10212591" y="1240013"/>
            <a:ext cx="828000" cy="134281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38BCDF25-3940-4094-B8E9-2E518AB610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5" grpId="0"/>
      <p:bldP spid="17" grpId="0" animBg="1"/>
      <p:bldP spid="44" grpId="0"/>
      <p:bldP spid="46" grpId="0"/>
      <p:bldP spid="47" grpId="0"/>
      <p:bldP spid="48" grpId="0"/>
      <p:bldP spid="4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520279" y="3235890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063049" y="3023226"/>
                <a:ext cx="2290948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049" y="3023226"/>
                <a:ext cx="2290948" cy="811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645" y="109577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és una 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2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dues “</a:t>
            </a:r>
            <a:r>
              <a:rPr lang="en-US" sz="2400" b="1" dirty="0" err="1"/>
              <a:t>línies</a:t>
            </a:r>
            <a:r>
              <a:rPr lang="en-US" sz="2400" dirty="0"/>
              <a:t>” – </a:t>
            </a:r>
            <a:r>
              <a:rPr lang="en-US" sz="2400" b="1" dirty="0"/>
              <a:t>files </a:t>
            </a:r>
            <a:r>
              <a:rPr lang="en-US" sz="2400" dirty="0"/>
              <a:t>o </a:t>
            </a:r>
            <a:r>
              <a:rPr lang="en-US" sz="2400" b="1" dirty="0" err="1"/>
              <a:t>columnes</a:t>
            </a:r>
            <a:r>
              <a:rPr lang="en-US" sz="2400" dirty="0"/>
              <a:t> –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elements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b="1" dirty="0" err="1"/>
              <a:t>iguals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578469" y="1212804"/>
            <a:ext cx="729761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5165460" y="1573212"/>
            <a:ext cx="747346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D61483-D026-4280-A25D-9F867CF21D8F}"/>
              </a:ext>
            </a:extLst>
          </p:cNvPr>
          <p:cNvSpPr txBox="1"/>
          <p:nvPr/>
        </p:nvSpPr>
        <p:spPr>
          <a:xfrm>
            <a:off x="2195834" y="4014419"/>
            <a:ext cx="962339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25E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Per </a:t>
            </a:r>
            <a:r>
              <a:rPr lang="en-US" sz="2000" dirty="0" err="1"/>
              <a:t>tant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observeu</a:t>
            </a:r>
            <a:r>
              <a:rPr lang="en-US" sz="2000" dirty="0"/>
              <a:t> que  </a:t>
            </a:r>
            <a:r>
              <a:rPr lang="en-US" sz="2000" b="1" dirty="0">
                <a:solidFill>
                  <a:srgbClr val="F25E4F"/>
                </a:solidFill>
              </a:rPr>
              <a:t>tots </a:t>
            </a:r>
            <a:r>
              <a:rPr lang="en-US" sz="2000" b="1" dirty="0" err="1">
                <a:solidFill>
                  <a:srgbClr val="F25E4F"/>
                </a:solidFill>
              </a:rPr>
              <a:t>els</a:t>
            </a:r>
            <a:r>
              <a:rPr lang="en-US" sz="2000" b="1" dirty="0">
                <a:solidFill>
                  <a:srgbClr val="F25E4F"/>
                </a:solidFill>
              </a:rPr>
              <a:t> elements</a:t>
            </a:r>
            <a:r>
              <a:rPr lang="en-US" sz="2000" dirty="0"/>
              <a:t> de </a:t>
            </a:r>
            <a:r>
              <a:rPr lang="en-US" sz="2000" b="1" dirty="0">
                <a:solidFill>
                  <a:srgbClr val="F25E4F"/>
                </a:solidFill>
              </a:rPr>
              <a:t>QUALSEVOL dues FILES </a:t>
            </a:r>
            <a:r>
              <a:rPr lang="en-US" sz="2000" dirty="0"/>
              <a:t>o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F25E4F"/>
                </a:solidFill>
              </a:rPr>
              <a:t>QUALSEVOL dues COLUMNES </a:t>
            </a:r>
            <a:r>
              <a:rPr lang="en-US" sz="2000" dirty="0" err="1"/>
              <a:t>són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25E4F"/>
                </a:solidFill>
              </a:rPr>
              <a:t>iguals</a:t>
            </a:r>
            <a:r>
              <a:rPr lang="en-US" sz="2000" b="1" dirty="0">
                <a:solidFill>
                  <a:srgbClr val="F25E4F"/>
                </a:solidFill>
              </a:rPr>
              <a:t> </a:t>
            </a:r>
            <a:r>
              <a:rPr lang="en-US" sz="2000" dirty="0" err="1"/>
              <a:t>doncs</a:t>
            </a:r>
            <a:r>
              <a:rPr lang="en-US" sz="2000" b="1" dirty="0"/>
              <a:t> </a:t>
            </a:r>
            <a:r>
              <a:rPr lang="en-US" sz="2000" b="1" dirty="0" err="1"/>
              <a:t>podeu</a:t>
            </a:r>
            <a:r>
              <a:rPr lang="en-US" sz="2000" b="1" dirty="0"/>
              <a:t> </a:t>
            </a:r>
            <a:r>
              <a:rPr lang="en-US" sz="2000" b="1" dirty="0" err="1"/>
              <a:t>concloure</a:t>
            </a:r>
            <a:r>
              <a:rPr lang="en-US" sz="2000" b="1" dirty="0"/>
              <a:t> </a:t>
            </a:r>
            <a:r>
              <a:rPr lang="en-US" sz="2000" b="1" dirty="0" err="1"/>
              <a:t>directament</a:t>
            </a:r>
            <a:r>
              <a:rPr lang="en-US" sz="2000" dirty="0"/>
              <a:t> que el determinant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25E4F"/>
                </a:solidFill>
              </a:rPr>
              <a:t>zero</a:t>
            </a:r>
            <a:r>
              <a:rPr lang="en-US" sz="2000" dirty="0"/>
              <a:t>!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/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74D5852-F2F1-4EFD-9979-D5096D4FD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43" y="5464066"/>
                <a:ext cx="3758914" cy="8118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/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0C2B8E"/>
                    </a:solidFill>
                  </a:rPr>
                  <a:t>Com que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C2B8E"/>
                    </a:solidFill>
                  </a:rPr>
                  <a:t>té dues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columnes</a:t>
                </a:r>
                <a:r>
                  <a:rPr lang="en-US" sz="2000" dirty="0">
                    <a:solidFill>
                      <a:srgbClr val="0C2B8E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iguals</a:t>
                </a:r>
                <a:r>
                  <a:rPr lang="en-US" sz="2000" dirty="0">
                    <a:solidFill>
                      <a:srgbClr val="0C2B8E"/>
                    </a:solidFill>
                  </a:rPr>
                  <a:t> (la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primera</a:t>
                </a:r>
                <a:r>
                  <a:rPr lang="en-US" sz="2000" dirty="0">
                    <a:solidFill>
                      <a:srgbClr val="0C2B8E"/>
                    </a:solidFill>
                  </a:rPr>
                  <a:t> i la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tercera</a:t>
                </a:r>
                <a:r>
                  <a:rPr lang="en-US" sz="2000" dirty="0">
                    <a:solidFill>
                      <a:srgbClr val="0C2B8E"/>
                    </a:solidFill>
                  </a:rPr>
                  <a:t>) el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seu</a:t>
                </a:r>
                <a:r>
                  <a:rPr lang="en-US" sz="2000" dirty="0">
                    <a:solidFill>
                      <a:srgbClr val="0C2B8E"/>
                    </a:solidFill>
                  </a:rPr>
                  <a:t> determinant </a:t>
                </a:r>
                <a:r>
                  <a:rPr lang="en-US" sz="2000" dirty="0" err="1">
                    <a:solidFill>
                      <a:srgbClr val="0C2B8E"/>
                    </a:solidFill>
                  </a:rPr>
                  <a:t>és</a:t>
                </a:r>
                <a:r>
                  <a:rPr lang="en-US" sz="2000" dirty="0">
                    <a:solidFill>
                      <a:srgbClr val="0C2B8E"/>
                    </a:solidFill>
                  </a:rPr>
                  <a:t> zero!</a:t>
                </a:r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2646D59-7B76-4269-A5DC-EED79D6F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487" y="4851435"/>
                <a:ext cx="9322088" cy="400110"/>
              </a:xfrm>
              <a:prstGeom prst="rect">
                <a:avLst/>
              </a:prstGeom>
              <a:blipFill>
                <a:blip r:embed="rId15"/>
                <a:stretch>
                  <a:fillRect l="-71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/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perquè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AAD4CC33-ECF4-438F-B5FE-7DDF933F4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96" y="5479528"/>
                <a:ext cx="2262465" cy="584775"/>
              </a:xfrm>
              <a:prstGeom prst="rect">
                <a:avLst/>
              </a:prstGeom>
              <a:blipFill>
                <a:blip r:embed="rId16"/>
                <a:stretch>
                  <a:fillRect l="-2965" b="-177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m 54">
            <a:extLst>
              <a:ext uri="{FF2B5EF4-FFF2-40B4-BE49-F238E27FC236}">
                <a16:creationId xmlns:a16="http://schemas.microsoft.com/office/drawing/2014/main" id="{45C1117B-ED06-4FF5-B2A7-01C0997BF3A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2"/>
          <a:stretch/>
        </p:blipFill>
        <p:spPr>
          <a:xfrm>
            <a:off x="10158590" y="1234419"/>
            <a:ext cx="866178" cy="1349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5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296361" y="2648119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098442" y="148087"/>
            <a:ext cx="9859639" cy="241600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és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10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/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6CA0867-14A8-48FA-BF13-9EB64C3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4401"/>
                <a:ext cx="18505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0D4747-64C9-4A72-82EA-19A68E08CB1D}"/>
              </a:ext>
            </a:extLst>
          </p:cNvPr>
          <p:cNvSpPr txBox="1"/>
          <p:nvPr/>
        </p:nvSpPr>
        <p:spPr>
          <a:xfrm>
            <a:off x="2387949" y="607218"/>
            <a:ext cx="9280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dues  </a:t>
            </a:r>
            <a:r>
              <a:rPr lang="en-US" sz="2400" b="1" dirty="0"/>
              <a:t>files </a:t>
            </a:r>
            <a:r>
              <a:rPr lang="en-US" sz="2400" dirty="0"/>
              <a:t>o </a:t>
            </a:r>
            <a:r>
              <a:rPr lang="en-US" sz="2400" b="1" dirty="0" err="1"/>
              <a:t>columnes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tots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elements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b="1" dirty="0" err="1"/>
              <a:t>iguals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3525363" y="1200516"/>
            <a:ext cx="2052412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08B2AD3-2C47-49CD-8D40-6E086B116A5D}"/>
              </a:ext>
            </a:extLst>
          </p:cNvPr>
          <p:cNvCxnSpPr>
            <a:cxnSpLocks/>
          </p:cNvCxnSpPr>
          <p:nvPr/>
        </p:nvCxnSpPr>
        <p:spPr>
          <a:xfrm>
            <a:off x="3280736" y="1585346"/>
            <a:ext cx="745415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6AD3E0C-4217-4637-B170-20F8ECFB4B62}"/>
              </a:ext>
            </a:extLst>
          </p:cNvPr>
          <p:cNvSpPr txBox="1"/>
          <p:nvPr/>
        </p:nvSpPr>
        <p:spPr>
          <a:xfrm>
            <a:off x="2630049" y="3434127"/>
            <a:ext cx="900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C2B8E"/>
                </a:solidFill>
              </a:rPr>
              <a:t>Podeu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observar</a:t>
            </a:r>
            <a:r>
              <a:rPr lang="en-US" sz="2000" dirty="0">
                <a:solidFill>
                  <a:srgbClr val="0C2B8E"/>
                </a:solidFill>
              </a:rPr>
              <a:t> que la </a:t>
            </a:r>
            <a:r>
              <a:rPr lang="en-US" sz="2000" dirty="0" err="1">
                <a:solidFill>
                  <a:srgbClr val="0C2B8E"/>
                </a:solidFill>
              </a:rPr>
              <a:t>primera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i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segona</a:t>
            </a:r>
            <a:r>
              <a:rPr lang="en-US" sz="2000" dirty="0">
                <a:solidFill>
                  <a:srgbClr val="0C2B8E"/>
                </a:solidFill>
              </a:rPr>
              <a:t> fila del determinant </a:t>
            </a:r>
            <a:r>
              <a:rPr lang="en-US" sz="2000" dirty="0" err="1">
                <a:solidFill>
                  <a:srgbClr val="0C2B8E"/>
                </a:solidFill>
              </a:rPr>
              <a:t>són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iguals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r>
              <a:rPr lang="en-US" sz="2000" dirty="0" err="1">
                <a:solidFill>
                  <a:srgbClr val="0C2B8E"/>
                </a:solidFill>
              </a:rPr>
              <a:t>aleshores</a:t>
            </a:r>
            <a:r>
              <a:rPr lang="en-US" sz="2000" dirty="0">
                <a:solidFill>
                  <a:srgbClr val="0C2B8E"/>
                </a:solidFill>
              </a:rPr>
              <a:t>: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/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686FFD5-C935-4C50-BA31-DEF0A829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706" y="4513858"/>
                <a:ext cx="3918873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5">
            <a:extLst>
              <a:ext uri="{FF2B5EF4-FFF2-40B4-BE49-F238E27FC236}">
                <a16:creationId xmlns:a16="http://schemas.microsoft.com/office/drawing/2014/main" id="{41ECD1C6-3290-433E-9647-2FA10EB502EA}"/>
              </a:ext>
            </a:extLst>
          </p:cNvPr>
          <p:cNvSpPr/>
          <p:nvPr/>
        </p:nvSpPr>
        <p:spPr>
          <a:xfrm>
            <a:off x="3741719" y="4423306"/>
            <a:ext cx="1141463" cy="36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tângulo arredondado 32">
            <a:extLst>
              <a:ext uri="{FF2B5EF4-FFF2-40B4-BE49-F238E27FC236}">
                <a16:creationId xmlns:a16="http://schemas.microsoft.com/office/drawing/2014/main" id="{3B5FF995-6CC1-4FCB-A8E1-E1452C3A9ACC}"/>
              </a:ext>
            </a:extLst>
          </p:cNvPr>
          <p:cNvSpPr/>
          <p:nvPr/>
        </p:nvSpPr>
        <p:spPr>
          <a:xfrm>
            <a:off x="3741719" y="4758586"/>
            <a:ext cx="1141463" cy="360000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/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1E657EF-7A99-4A49-8357-B3242793C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94" y="4766875"/>
                <a:ext cx="463973" cy="307777"/>
              </a:xfrm>
              <a:prstGeom prst="rect">
                <a:avLst/>
              </a:prstGeom>
              <a:blipFill>
                <a:blip r:embed="rId13"/>
                <a:stretch>
                  <a:fillRect l="-6579" r="-11842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/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algn="just"/>
                <a:r>
                  <a:rPr lang="en-US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C2B8E"/>
                    </a:solidFill>
                  </a:rPr>
                  <a:t>perquè</a:t>
                </a:r>
                <a:r>
                  <a:rPr lang="en-US" sz="20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C6CD0CA-8713-47FC-B111-B974799C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67" y="4562152"/>
                <a:ext cx="2262465" cy="584775"/>
              </a:xfrm>
              <a:prstGeom prst="rect">
                <a:avLst/>
              </a:prstGeom>
              <a:blipFill>
                <a:blip r:embed="rId14"/>
                <a:stretch>
                  <a:fillRect l="-2695" b="-177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61620" y="4273131"/>
            <a:ext cx="1020349" cy="1020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9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5" grpId="0" animBg="1"/>
      <p:bldP spid="46" grpId="0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Propietat de línia nul.la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d’igualtat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Propietat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proporcionalitat</a:t>
            </a:r>
            <a:r>
              <a:rPr lang="en-GB" b="1" dirty="0">
                <a:solidFill>
                  <a:schemeClr val="tx1"/>
                </a:solidFill>
              </a:rPr>
              <a:t> de “</a:t>
            </a:r>
            <a:r>
              <a:rPr lang="en-GB" b="1" dirty="0" err="1">
                <a:solidFill>
                  <a:schemeClr val="tx1"/>
                </a:solidFill>
              </a:rPr>
              <a:t>línies</a:t>
            </a:r>
            <a:r>
              <a:rPr lang="en-GB" b="1" dirty="0">
                <a:solidFill>
                  <a:schemeClr val="tx1"/>
                </a:solidFill>
              </a:rPr>
              <a:t>’’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19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66418"/>
            <a:ext cx="9859639" cy="232557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amb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34682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/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E14926A9-6C1D-4E3F-94C8-EFE12900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5113"/>
                <a:ext cx="185050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>
            <a:extLst>
              <a:ext uri="{FF2B5EF4-FFF2-40B4-BE49-F238E27FC236}">
                <a16:creationId xmlns:a16="http://schemas.microsoft.com/office/drawing/2014/main" id="{64C13C92-CDB4-4F30-AA63-9978D1670039}"/>
              </a:ext>
            </a:extLst>
          </p:cNvPr>
          <p:cNvSpPr txBox="1"/>
          <p:nvPr/>
        </p:nvSpPr>
        <p:spPr>
          <a:xfrm>
            <a:off x="2264327" y="607218"/>
            <a:ext cx="9404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dues “</a:t>
            </a:r>
            <a:r>
              <a:rPr lang="en-US" sz="2400" b="1" dirty="0" err="1"/>
              <a:t>línies</a:t>
            </a:r>
            <a:r>
              <a:rPr lang="en-US" sz="2400" dirty="0"/>
              <a:t>” – </a:t>
            </a:r>
            <a:r>
              <a:rPr lang="en-US" sz="2400" b="1" dirty="0"/>
              <a:t>files </a:t>
            </a:r>
            <a:r>
              <a:rPr lang="en-US" sz="2400" dirty="0"/>
              <a:t>o </a:t>
            </a:r>
            <a:r>
              <a:rPr lang="en-US" sz="2400" b="1" dirty="0" err="1"/>
              <a:t>columnes</a:t>
            </a:r>
            <a:r>
              <a:rPr lang="en-US" sz="2400" dirty="0"/>
              <a:t> –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què</a:t>
            </a:r>
            <a:r>
              <a:rPr lang="en-US" sz="2400" dirty="0"/>
              <a:t> tots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elements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b="1" dirty="0" err="1"/>
              <a:t>proporcionals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,</a:t>
            </a:r>
            <a:endParaRPr lang="pt-PT" sz="2400" dirty="0"/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10CE664A-C798-4123-8113-B0627F51942C}"/>
              </a:ext>
            </a:extLst>
          </p:cNvPr>
          <p:cNvCxnSpPr>
            <a:cxnSpLocks/>
          </p:cNvCxnSpPr>
          <p:nvPr/>
        </p:nvCxnSpPr>
        <p:spPr>
          <a:xfrm>
            <a:off x="3425039" y="1206390"/>
            <a:ext cx="703384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412A0766-D237-482D-BCBC-6D5B0A9C3B41}"/>
              </a:ext>
            </a:extLst>
          </p:cNvPr>
          <p:cNvCxnSpPr>
            <a:cxnSpLocks/>
          </p:cNvCxnSpPr>
          <p:nvPr/>
        </p:nvCxnSpPr>
        <p:spPr>
          <a:xfrm>
            <a:off x="5036611" y="1550104"/>
            <a:ext cx="1723233" cy="0"/>
          </a:xfrm>
          <a:prstGeom prst="line">
            <a:avLst/>
          </a:prstGeom>
          <a:ln w="190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645" y="2713544"/>
            <a:ext cx="9859639" cy="403487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283646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4490" y="3308964"/>
            <a:ext cx="339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la </a:t>
            </a:r>
            <a:r>
              <a:rPr lang="en-US" sz="2000" dirty="0" err="1"/>
              <a:t>matriu</a:t>
            </a:r>
            <a:r>
              <a:rPr lang="en-US" sz="2000" dirty="0"/>
              <a:t> </a:t>
            </a:r>
            <a:r>
              <a:rPr lang="en-US" sz="2000" dirty="0" err="1"/>
              <a:t>següent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60" y="3111756"/>
                <a:ext cx="2483309" cy="811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>
            <a:extLst>
              <a:ext uri="{FF2B5EF4-FFF2-40B4-BE49-F238E27FC236}">
                <a16:creationId xmlns:a16="http://schemas.microsoft.com/office/drawing/2014/main" id="{B3BEE81A-18FE-4326-A3B0-F53BF4F6295E}"/>
              </a:ext>
            </a:extLst>
          </p:cNvPr>
          <p:cNvSpPr txBox="1"/>
          <p:nvPr/>
        </p:nvSpPr>
        <p:spPr>
          <a:xfrm>
            <a:off x="2370036" y="4009863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Una </a:t>
            </a:r>
            <a:r>
              <a:rPr lang="en-US" sz="2000" dirty="0" err="1">
                <a:solidFill>
                  <a:srgbClr val="0C2B8E"/>
                </a:solidFill>
              </a:rPr>
              <a:t>vegada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més</a:t>
            </a:r>
            <a:r>
              <a:rPr lang="en-US" sz="2000" dirty="0">
                <a:solidFill>
                  <a:srgbClr val="0C2B8E"/>
                </a:solidFill>
              </a:rPr>
              <a:t>, el </a:t>
            </a:r>
            <a:r>
              <a:rPr lang="en-US" sz="2000" dirty="0" err="1">
                <a:solidFill>
                  <a:srgbClr val="0C2B8E"/>
                </a:solidFill>
              </a:rPr>
              <a:t>seu</a:t>
            </a:r>
            <a:r>
              <a:rPr lang="en-US" sz="2000" dirty="0">
                <a:solidFill>
                  <a:srgbClr val="0C2B8E"/>
                </a:solidFill>
              </a:rPr>
              <a:t> determinant </a:t>
            </a:r>
            <a:r>
              <a:rPr lang="en-US" sz="2000" dirty="0" err="1">
                <a:solidFill>
                  <a:srgbClr val="0C2B8E"/>
                </a:solidFill>
              </a:rPr>
              <a:t>sempre</a:t>
            </a:r>
            <a:r>
              <a:rPr lang="en-US" sz="2000" dirty="0">
                <a:solidFill>
                  <a:srgbClr val="0C2B8E"/>
                </a:solidFill>
              </a:rPr>
              <a:t> es pot </a:t>
            </a:r>
            <a:r>
              <a:rPr lang="en-US" sz="2000" dirty="0" err="1">
                <a:solidFill>
                  <a:srgbClr val="0C2B8E"/>
                </a:solidFill>
              </a:rPr>
              <a:t>avaluar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aplicant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els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procediments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b="1" dirty="0" err="1">
                <a:solidFill>
                  <a:srgbClr val="0C2B8E"/>
                </a:solidFill>
              </a:rPr>
              <a:t>pràctics</a:t>
            </a:r>
            <a:r>
              <a:rPr lang="en-US" sz="2000" b="1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presentats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als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lliçons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anteriors</a:t>
            </a:r>
            <a:r>
              <a:rPr lang="en-US" sz="2000" dirty="0">
                <a:solidFill>
                  <a:srgbClr val="0C2B8E"/>
                </a:solidFill>
              </a:rPr>
              <a:t> …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/>
              <p:nvPr/>
            </p:nvSpPr>
            <p:spPr>
              <a:xfrm>
                <a:off x="2401556" y="4690379"/>
                <a:ext cx="9425354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Tanmateix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podeu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demostrar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fàcilment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atès</a:t>
                </a:r>
                <a:r>
                  <a:rPr lang="en-US" sz="2000" dirty="0">
                    <a:solidFill>
                      <a:schemeClr val="tx1"/>
                    </a:solidFill>
                  </a:rPr>
                  <a:t> que la “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fila 3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és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vegades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la fila 2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simplificant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el text anterior: “</a:t>
                </a:r>
                <a:r>
                  <a:rPr lang="en-US" sz="2000" dirty="0"/>
                  <a:t>les files</a:t>
                </a:r>
                <a:r>
                  <a:rPr lang="en-US" sz="2000" dirty="0">
                    <a:solidFill>
                      <a:schemeClr val="tx1"/>
                    </a:solidFill>
                  </a:rPr>
                  <a:t> (2 </a:t>
                </a:r>
                <a:r>
                  <a:rPr lang="en-US" sz="2000" dirty="0" err="1"/>
                  <a:t>i</a:t>
                </a:r>
                <a:r>
                  <a:rPr lang="en-US" sz="2000" dirty="0">
                    <a:solidFill>
                      <a:schemeClr val="tx1"/>
                    </a:solidFill>
                  </a:rPr>
                  <a:t> 3)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tenen</a:t>
                </a:r>
                <a:r>
                  <a:rPr lang="en-US" sz="2000" dirty="0">
                    <a:solidFill>
                      <a:schemeClr val="tx1"/>
                    </a:solidFill>
                  </a:rPr>
                  <a:t> tots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els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seus</a:t>
                </a:r>
                <a:r>
                  <a:rPr lang="en-US" sz="2000" dirty="0">
                    <a:solidFill>
                      <a:schemeClr val="tx1"/>
                    </a:solidFill>
                  </a:rPr>
                  <a:t> elements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corresponents</a:t>
                </a:r>
                <a:r>
                  <a:rPr lang="en-US" sz="2000" dirty="0"/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proporcionals</a:t>
                </a:r>
                <a:r>
                  <a:rPr lang="en-US" sz="2000" dirty="0">
                    <a:solidFill>
                      <a:schemeClr val="tx1"/>
                    </a:solidFill>
                  </a:rPr>
                  <a:t>” – 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el determinant </a:t>
                </a:r>
                <a:r>
                  <a:rPr lang="en-US" sz="2000" b="1" dirty="0" err="1">
                    <a:solidFill>
                      <a:srgbClr val="F25E4F"/>
                    </a:solidFill>
                  </a:rPr>
                  <a:t>és</a:t>
                </a:r>
                <a:r>
                  <a:rPr lang="en-US" sz="2000" b="1" dirty="0">
                    <a:solidFill>
                      <a:srgbClr val="F25E4F"/>
                    </a:solidFill>
                  </a:rPr>
                  <a:t> zero</a:t>
                </a:r>
                <a:r>
                  <a:rPr lang="en-US" sz="2000" dirty="0">
                    <a:solidFill>
                      <a:schemeClr val="tx1"/>
                    </a:solidFill>
                  </a:rPr>
                  <a:t>! O, fins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000" dirty="0"/>
                  <a:t> tot </a:t>
                </a:r>
                <a:r>
                  <a:rPr lang="en-US" sz="2000" dirty="0" err="1"/>
                  <a:t>d’una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manera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breu</a:t>
                </a:r>
                <a:r>
                  <a:rPr lang="en-US" sz="2000" dirty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PT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𝐝𝐞𝐭</m:t>
                        </m:r>
                      </m:fName>
                      <m:e>
                        <m:d>
                          <m:dPr>
                            <m:ctrlP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b="1" dirty="0"/>
                  <a:t>perquè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pt-P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27A0040-039C-4931-A2C3-1E7D04D6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556" y="4690379"/>
                <a:ext cx="9425354" cy="1323439"/>
              </a:xfrm>
              <a:prstGeom prst="rect">
                <a:avLst/>
              </a:prstGeom>
              <a:blipFill>
                <a:blip r:embed="rId12"/>
                <a:stretch>
                  <a:fillRect l="-646" t="-1818" r="-581" b="-6364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aixaDeTexto 73">
            <a:extLst>
              <a:ext uri="{FF2B5EF4-FFF2-40B4-BE49-F238E27FC236}">
                <a16:creationId xmlns:a16="http://schemas.microsoft.com/office/drawing/2014/main" id="{502E4B0E-48D3-4260-A8A2-16A11591D354}"/>
              </a:ext>
            </a:extLst>
          </p:cNvPr>
          <p:cNvSpPr txBox="1"/>
          <p:nvPr/>
        </p:nvSpPr>
        <p:spPr>
          <a:xfrm>
            <a:off x="4128423" y="5979518"/>
            <a:ext cx="578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E4F"/>
                </a:solidFill>
              </a:rPr>
              <a:t>A </a:t>
            </a:r>
            <a:r>
              <a:rPr lang="en-US" sz="2400" b="1" dirty="0" err="1">
                <a:solidFill>
                  <a:srgbClr val="F25E4F"/>
                </a:solidFill>
              </a:rPr>
              <a:t>veure</a:t>
            </a:r>
            <a:r>
              <a:rPr lang="en-US" sz="2400" b="1" dirty="0">
                <a:solidFill>
                  <a:srgbClr val="F25E4F"/>
                </a:solidFill>
              </a:rPr>
              <a:t> com! </a:t>
            </a:r>
          </a:p>
          <a:p>
            <a:pPr algn="ctr"/>
            <a:r>
              <a:rPr lang="en-US" sz="2400" b="1" dirty="0" err="1">
                <a:solidFill>
                  <a:srgbClr val="F25E4F"/>
                </a:solidFill>
              </a:rPr>
              <a:t>És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fàcil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utilitzant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algunes</a:t>
            </a:r>
            <a:r>
              <a:rPr lang="en-US" sz="2400" b="1" dirty="0">
                <a:solidFill>
                  <a:srgbClr val="F25E4F"/>
                </a:solidFill>
              </a:rPr>
              <a:t> </a:t>
            </a:r>
            <a:r>
              <a:rPr lang="en-US" sz="2400" b="1" dirty="0" err="1">
                <a:solidFill>
                  <a:srgbClr val="F25E4F"/>
                </a:solidFill>
              </a:rPr>
              <a:t>propietats</a:t>
            </a:r>
            <a:r>
              <a:rPr lang="en-US" sz="2400" b="1" dirty="0">
                <a:solidFill>
                  <a:srgbClr val="F25E4F"/>
                </a:solidFill>
              </a:rPr>
              <a:t>!...</a:t>
            </a:r>
            <a:endParaRPr lang="pt-PT" sz="2400" b="1" dirty="0">
              <a:solidFill>
                <a:srgbClr val="F25E4F"/>
              </a:solidFill>
            </a:endParaRP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FAB28618-B6D7-44AB-BA9E-6AD7967B4FA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A791E61-6D7F-4243-9780-C1277792C14C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cGM5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BwYzk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cGM5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HBjO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BwYzk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BwYzk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HBjOTpQTsyJpAAAAbgAAABwAAAB1bml2ZXJzYWwvbG9jYWxfc2V0dGluZ3MueG1sDcwxDoMwDEDRnVNY3int1oHAxlaW0gNYxEWRHBuRgOD2ZPvD02/7MwocvKVg6vD1eCKwzuaDLg5/01C/EVIm9SSm7FANoe+qVmwm+XLOBSZYhS7eJo4lMo8Uixx2EajhU17/wB6brroBUEsDBBQAAgAIAB0Yz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dGM5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cGM5OkEkmJSgFAAD2EwAAHQAAAAAAAAABAAAAAADMEwAAdW5pdmVyc2FsL2NvbW1vbl9tZXNzYWdlcy5sbmdQSwECAAAUAAIACAAcGM5OZrKi1aUAAACDAQAALgAAAAAAAAABAAAAAAAvGQAAdW5pdmVyc2FsL3BsYXliYWNrX2FuZF9uYXZpZ2F0aW9uX3NldHRpbmdzLnhtbFBLAQIAABQAAgAIABwYzk7QvS+0TgQAAIcVAAAnAAAAAAAAAAEAAAAAACAaAAB1bml2ZXJzYWwvZmxhc2hfcHVibGlzaGluZ19zZXR0aW5ncy54bWxQSwECAAAUAAIACAAcGM5OU14Gj3MDAAChDAAAIQAAAAAAAAABAAAAAACzHgAAdW5pdmVyc2FsL2ZsYXNoX3NraW5fc2V0dGluZ3MueG1sUEsBAgAAFAACAAgAHBjOTuZFxhFIBAAAERUAACYAAAAAAAAAAQAAAAAAZSIAAHVuaXZlcnNhbC9odG1sX3B1Ymxpc2hpbmdfc2V0dGluZ3MueG1sUEsBAgAAFAACAAgAHBjOTpD3/su3AQAAfQYAAB8AAAAAAAAAAQAAAAAA8SYAAHVuaXZlcnNhbC9odG1sX3NraW5fc2V0dGluZ3MuanNQSwECAAAUAAIACAAcGM5OlBOzImkAAABuAAAAHAAAAAAAAAABAAAAAADlKAAAdW5pdmVyc2FsL2xvY2FsX3NldHRpbmdzLnhtbFBLAQIAABQAAgAIAB0Yzk6D5MijhQoAAMAZAAAXAAAAAAAAAAAAAAAAAIgpAAB1bml2ZXJzYWwvdW5pdmVyc2FsLnBuZ1BLAQIAABQAAgAIAB0Yzk7lZcaxSwAAAGoAAAAbAAAAAAAAAAEAAAAAAEI0AAB1bml2ZXJzYWwvdW5pdmVyc2FsLnBuZy54bWxQSwUGAAAAABIAEgBWBQAAxjQAAAAA"/>
  <p:tag name="ISPRING_SCORM_RATE_QUIZZES" val="1"/>
  <p:tag name="ISPRING_SCORM_PASSING_SCORE" val="80.000000"/>
  <p:tag name="ISPRING_SCREEN_RECS_UPDATED" val="E:\Ano Letivo 2019_2020\Lesson 05\Lesson_19_Determinants_Q1\"/>
  <p:tag name="ISPRING_ULTRA_SCORM_COURCE_TITLE" val="Lliçó_19_N1_CT"/>
  <p:tag name="ISPRING_PRESENTATION_TITLE" val="Lliçó_19_N1_CT"/>
  <p:tag name="ISPRING_RESOURCE_FOLDER" val="C:\Users\Carles Serrat\Desktop\EngiMath-UPC\Execution\LLIÇONS_DEF\LLIÇÓ 19\Lliçó_19_N1_CT"/>
  <p:tag name="ISPRING_PRESENTATION_PATH" val="C:\Users\Carles Serrat\Desktop\EngiMath-UPC\Execution\LLIÇONS_DEF\LLIÇÓ 19\Lliçó_19_N1_CT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LIÇONS_DEF\\LLIÇÓ 19&quot;],[&quot;다\uFFFD{50CDBE22-C278-4471-A834-0F47937607E8}&quot;,&quot;C:\\Users\\Usuario\\OneDrive\\Escritorio\\Engi-Math-Chara\\CatalaAmbserrells\\LLIÇÓ 19&quot;],[&quot;*\uFFFD\uFFFD\uFFFD{BB4CDCA5-F38E-475C-8C53-186BBAA01A72}&quot;,&quot;C:\\Users\\filom\\Documents\\ENGIMATH\\LESSONS\\MATRICES\\LESSON 19&quot;],[&quot;\uFFFD\u0006\uFFFD{89960893-7238-4BF1-AF2C-E0D0CDA1F331}&quot;,&quot;E:\\Ano Letivo 2019_2020\\Lesson 0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877F49-77AD-43FA-B7A0-01245505D38A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8BBAC2-7E3B-4E4D-90D0-1DD8E6C3FE1E}:2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20B5A8-5273-48E9-8DF1-F19CAC335813}:2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41BBF0-FFA5-4110-9978-8B1E88FB9D16}:2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AAB767-D613-4403-906A-B6B994C9BB45}: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7WfINrb1LBXM1O9DXEC6A&quot;,&quot;gi&quot;:&quot;ZBsvR_ae2TZ1AwEJtla_Yw&quot;,&quot;ti&quot;:&quot;characters&quot;,&quot;vs&quot;:{&quot;f&quot;:[1283,832,502],&quot;i&quot;:{&quot;d&quot;:&quot;V7WfINrb1LBXM1O9DXEC6A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F76F85-4EBA-4A11-8EF0-755A0ECE75B7}:2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aW4mC2LCf5TmosUm-7bkg&quot;,&quot;gi&quot;:&quot;ZBsvR_ae2TZ1AwEJtla_Yw&quot;,&quot;ti&quot;:&quot;characters&quot;,&quot;vs&quot;:{&quot;f&quot;:[1283,832,543],&quot;i&quot;:{&quot;d&quot;:&quot;faW4mC2LCf5TmosUm-7bk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1E8675-BF29-4E95-B47C-FC47746F4A45}:2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RELATIVE_PATH" val="Lliçó_19_N1_CT\quiz\quiz3.quiz"/>
  <p:tag name="GENSWF_SLIDE_UID" val="{DB8B03F9-9CA0-46E7-A639-D0440478D3D5}:298"/>
  <p:tag name="ISPRING_QUIZ_FULL_PATH" val="C:\Users\Carles Serrat\Desktop\EngiMath-UPC\Execution\LLIÇONS_DEF\LLIÇÓ 19\Lliçó_19_N1_CT\quiz\quiz3.qui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77D3BD-2C6A-4A07-8D2A-DECC8399849B}:2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g7a9sLZXx-xRSFMEUX1wQ&quot;,&quot;gi&quot;:&quot;ZBsvR_ae2TZ1AwEJtla_Yw&quot;,&quot;ti&quot;:&quot;characters&quot;,&quot;vs&quot;:{&quot;f&quot;:[1283,832,501],&quot;i&quot;:{&quot;d&quot;:&quot;Fg7a9sLZXx-xRSFMEUX1w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54D6BE-76F6-4E98-A0C2-995FADBE7F63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DB6EDE-17FF-4430-9DE5-2760F27835FE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64CAF0-9643-43EB-B04A-0D38FF37DA35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0211AA-16F4-4135-A441-6CED7D8077EB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17E427-5B92-46DD-9E52-76F56CCB6192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HtDL2zV6g1nrZfVj9zPlA&quot;,&quot;gi&quot;:&quot;ZBsvR_ae2TZ1AwEJtla_Yw&quot;,&quot;ti&quot;:&quot;characters&quot;,&quot;vs&quot;:{&quot;f&quot;:[1283,832,476],&quot;i&quot;:{&quot;d&quot;:&quot;2HtDL2zV6g1nrZfVj9zPl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T15LCgxj5YmhyPoE_ufDQ&quot;,&quot;gi&quot;:&quot;ZBsvR_ae2TZ1AwEJtla_Yw&quot;,&quot;ti&quot;:&quot;characters&quot;,&quot;vs&quot;:{&quot;f&quot;:[1283,832],&quot;i&quot;:{&quot;d&quot;:&quot;LT15LCgxj5YmhyPoE_ufD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458BD7-49A7-4899-8033-FDC8793D7263}"/>
</file>

<file path=customXml/itemProps2.xml><?xml version="1.0" encoding="utf-8"?>
<ds:datastoreItem xmlns:ds="http://schemas.openxmlformats.org/officeDocument/2006/customXml" ds:itemID="{9DDC226C-4F01-4309-8815-71FB35924E5C}"/>
</file>

<file path=customXml/itemProps3.xml><?xml version="1.0" encoding="utf-8"?>
<ds:datastoreItem xmlns:ds="http://schemas.openxmlformats.org/officeDocument/2006/customXml" ds:itemID="{184D5B65-4764-4837-A12D-5FE8FC08F526}"/>
</file>

<file path=docProps/app.xml><?xml version="1.0" encoding="utf-8"?>
<Properties xmlns="http://schemas.openxmlformats.org/officeDocument/2006/extended-properties" xmlns:vt="http://schemas.openxmlformats.org/officeDocument/2006/docPropsVTypes">
  <TotalTime>9063</TotalTime>
  <Words>1485</Words>
  <Application>Microsoft Office PowerPoint</Application>
  <PresentationFormat>Pantalla panoràmica</PresentationFormat>
  <Paragraphs>228</Paragraphs>
  <Slides>14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Lliçó_19_N1_CT</dc:title>
  <dc:creator>Filomena Soares</dc:creator>
  <cp:lastModifiedBy>Administrator</cp:lastModifiedBy>
  <cp:revision>423</cp:revision>
  <dcterms:created xsi:type="dcterms:W3CDTF">2019-03-25T06:42:45Z</dcterms:created>
  <dcterms:modified xsi:type="dcterms:W3CDTF">2021-08-10T11:50:38Z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