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1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ppt/tags/tag10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86" r:id="rId3"/>
    <p:sldId id="277" r:id="rId4"/>
    <p:sldId id="288" r:id="rId5"/>
    <p:sldId id="278" r:id="rId6"/>
    <p:sldId id="289" r:id="rId7"/>
    <p:sldId id="290" r:id="rId8"/>
    <p:sldId id="291" r:id="rId9"/>
    <p:sldId id="279" r:id="rId10"/>
    <p:sldId id="293" r:id="rId11"/>
    <p:sldId id="294" r:id="rId12"/>
    <p:sldId id="280" r:id="rId13"/>
    <p:sldId id="302" r:id="rId14"/>
    <p:sldId id="283" r:id="rId15"/>
  </p:sldIdLst>
  <p:sldSz cx="12192000" cy="6858000"/>
  <p:notesSz cx="6858000" cy="9144000"/>
  <p:custDataLst>
    <p:tags r:id="rId17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011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638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592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516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957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664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640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2.png"/><Relationship Id="rId1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12" Type="http://schemas.openxmlformats.org/officeDocument/2006/relationships/image" Target="../media/image410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tags" Target="../tags/tag14.xml"/><Relationship Id="rId6" Type="http://schemas.openxmlformats.org/officeDocument/2006/relationships/slide" Target="slide5.xml"/><Relationship Id="rId11" Type="http://schemas.openxmlformats.org/officeDocument/2006/relationships/image" Target="../media/image1.jpeg"/><Relationship Id="rId5" Type="http://schemas.openxmlformats.org/officeDocument/2006/relationships/slide" Target="slide3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slide" Target="slide12.xml"/><Relationship Id="rId9" Type="http://schemas.openxmlformats.org/officeDocument/2006/relationships/image" Target="../media/image380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jpeg"/><Relationship Id="rId18" Type="http://schemas.openxmlformats.org/officeDocument/2006/relationships/image" Target="../media/image50.png"/><Relationship Id="rId3" Type="http://schemas.openxmlformats.org/officeDocument/2006/relationships/tags" Target="../tags/tag17.xml"/><Relationship Id="rId7" Type="http://schemas.openxmlformats.org/officeDocument/2006/relationships/slide" Target="slide3.xml"/><Relationship Id="rId12" Type="http://schemas.openxmlformats.org/officeDocument/2006/relationships/image" Target="../media/image380.png"/><Relationship Id="rId17" Type="http://schemas.openxmlformats.org/officeDocument/2006/relationships/image" Target="../media/image25.png"/><Relationship Id="rId2" Type="http://schemas.openxmlformats.org/officeDocument/2006/relationships/tags" Target="../tags/tag16.xml"/><Relationship Id="rId16" Type="http://schemas.openxmlformats.org/officeDocument/2006/relationships/image" Target="../media/image49.png"/><Relationship Id="rId1" Type="http://schemas.openxmlformats.org/officeDocument/2006/relationships/tags" Target="../tags/tag15.xml"/><Relationship Id="rId6" Type="http://schemas.openxmlformats.org/officeDocument/2006/relationships/slide" Target="slide12.xml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48.png"/><Relationship Id="rId10" Type="http://schemas.openxmlformats.org/officeDocument/2006/relationships/image" Target="../media/image47.png"/><Relationship Id="rId19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14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" Target="slide12.xml"/><Relationship Id="rId11" Type="http://schemas.openxmlformats.org/officeDocument/2006/relationships/image" Target="../media/image52.png"/><Relationship Id="rId5" Type="http://schemas.openxmlformats.org/officeDocument/2006/relationships/image" Target="../media/image1.jpe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slide" Target="slide3.xml"/><Relationship Id="rId11" Type="http://schemas.openxmlformats.org/officeDocument/2006/relationships/image" Target="../media/image54.png"/><Relationship Id="rId5" Type="http://schemas.openxmlformats.org/officeDocument/2006/relationships/slide" Target="slide12.xml"/><Relationship Id="rId10" Type="http://schemas.openxmlformats.org/officeDocument/2006/relationships/image" Target="../media/image53.png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5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" Target="slide12.xml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9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slide" Target="slide12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5" Type="http://schemas.openxmlformats.org/officeDocument/2006/relationships/image" Target="../media/image1.jpeg"/><Relationship Id="rId10" Type="http://schemas.openxmlformats.org/officeDocument/2006/relationships/image" Target="../media/image18.png"/><Relationship Id="rId4" Type="http://schemas.openxmlformats.org/officeDocument/2006/relationships/image" Target="../media/image180.png"/><Relationship Id="rId9" Type="http://schemas.openxmlformats.org/officeDocument/2006/relationships/image" Target="../media/image2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57.png"/><Relationship Id="rId18" Type="http://schemas.openxmlformats.org/officeDocument/2006/relationships/image" Target="../media/image24.png"/><Relationship Id="rId3" Type="http://schemas.openxmlformats.org/officeDocument/2006/relationships/tags" Target="../tags/tag9.xml"/><Relationship Id="rId21" Type="http://schemas.openxmlformats.org/officeDocument/2006/relationships/image" Target="../media/image27.png"/><Relationship Id="rId7" Type="http://schemas.openxmlformats.org/officeDocument/2006/relationships/image" Target="../media/image1.jpeg"/><Relationship Id="rId17" Type="http://schemas.openxmlformats.org/officeDocument/2006/relationships/image" Target="../media/image23.png"/><Relationship Id="rId2" Type="http://schemas.openxmlformats.org/officeDocument/2006/relationships/tags" Target="../tags/tag8.xml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openxmlformats.org/officeDocument/2006/relationships/image" Target="../media/image180.png"/><Relationship Id="rId11" Type="http://schemas.openxmlformats.org/officeDocument/2006/relationships/image" Target="../media/image2.png"/><Relationship Id="rId24" Type="http://schemas.openxmlformats.org/officeDocument/2006/relationships/slide" Target="slide9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00.png"/><Relationship Id="rId23" Type="http://schemas.openxmlformats.org/officeDocument/2006/relationships/image" Target="../media/image28.png"/><Relationship Id="rId10" Type="http://schemas.openxmlformats.org/officeDocument/2006/relationships/slide" Target="slide5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1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12" Type="http://schemas.openxmlformats.org/officeDocument/2006/relationships/image" Target="../media/image30.png"/><Relationship Id="rId17" Type="http://schemas.openxmlformats.org/officeDocument/2006/relationships/image" Target="../media/image28.png"/><Relationship Id="rId2" Type="http://schemas.openxmlformats.org/officeDocument/2006/relationships/tags" Target="../tags/tag11.xml"/><Relationship Id="rId16" Type="http://schemas.openxmlformats.org/officeDocument/2006/relationships/image" Target="../media/image32.png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5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openxmlformats.org/officeDocument/2006/relationships/slide" Target="slide5.xml"/><Relationship Id="rId1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12" Type="http://schemas.openxmlformats.org/officeDocument/2006/relationships/image" Target="../media/image330.png"/><Relationship Id="rId1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svg"/><Relationship Id="rId1" Type="http://schemas.openxmlformats.org/officeDocument/2006/relationships/tags" Target="../tags/tag12.xml"/><Relationship Id="rId6" Type="http://schemas.openxmlformats.org/officeDocument/2006/relationships/slide" Target="slide3.xml"/><Relationship Id="rId11" Type="http://schemas.openxmlformats.org/officeDocument/2006/relationships/image" Target="../media/image19.png"/><Relationship Id="rId5" Type="http://schemas.openxmlformats.org/officeDocument/2006/relationships/slide" Target="slide12.xml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5.xml"/><Relationship Id="rId11" Type="http://schemas.openxmlformats.org/officeDocument/2006/relationships/image" Target="../media/image39.png"/><Relationship Id="rId5" Type="http://schemas.openxmlformats.org/officeDocument/2006/relationships/slide" Target="slide3.xml"/><Relationship Id="rId10" Type="http://schemas.openxmlformats.org/officeDocument/2006/relationships/image" Target="../media/image380.png"/><Relationship Id="rId4" Type="http://schemas.openxmlformats.org/officeDocument/2006/relationships/slide" Target="slide12.xml"/><Relationship Id="rId9" Type="http://schemas.openxmlformats.org/officeDocument/2006/relationships/image" Target="../media/image38.png"/><Relationship Id="rId1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6">
            <a:extLst>
              <a:ext uri="{FF2B5EF4-FFF2-40B4-BE49-F238E27FC236}">
                <a16:creationId xmlns:a16="http://schemas.microsoft.com/office/drawing/2014/main" id="{6085F5C1-6DCB-47BE-A226-81494A78B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7" name="Imagem 11">
            <a:extLst>
              <a:ext uri="{FF2B5EF4-FFF2-40B4-BE49-F238E27FC236}">
                <a16:creationId xmlns:a16="http://schemas.microsoft.com/office/drawing/2014/main" id="{D9899CB6-29FB-4ABA-B430-967BB489E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20" name="CaixaDeTexto 17">
            <a:extLst>
              <a:ext uri="{FF2B5EF4-FFF2-40B4-BE49-F238E27FC236}">
                <a16:creationId xmlns:a16="http://schemas.microsoft.com/office/drawing/2014/main" id="{DA6A3737-5E6C-4D7C-BCDC-8204D0D96C62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7E563-A838-49BF-966D-96DF3EC40E45}"/>
              </a:ext>
            </a:extLst>
          </p:cNvPr>
          <p:cNvSpPr/>
          <p:nvPr/>
        </p:nvSpPr>
        <p:spPr>
          <a:xfrm>
            <a:off x="1887321" y="0"/>
            <a:ext cx="100232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2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arredondado 32">
            <a:extLst>
              <a:ext uri="{FF2B5EF4-FFF2-40B4-BE49-F238E27FC236}">
                <a16:creationId xmlns:a16="http://schemas.microsoft.com/office/drawing/2014/main" id="{455EE437-4D90-497E-A1FD-BB8AAB4640F2}"/>
              </a:ext>
            </a:extLst>
          </p:cNvPr>
          <p:cNvSpPr/>
          <p:nvPr/>
        </p:nvSpPr>
        <p:spPr>
          <a:xfrm>
            <a:off x="3899338" y="5175491"/>
            <a:ext cx="1496627" cy="360000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 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com: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444207" y="607218"/>
            <a:ext cx="9404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que </a:t>
            </a:r>
            <a:r>
              <a:rPr lang="en-US" sz="2400" dirty="0" err="1"/>
              <a:t>todos</a:t>
            </a:r>
            <a:r>
              <a:rPr lang="en-US" sz="2400" dirty="0"/>
              <a:t>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proporcionales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>
            <a:off x="3255264" y="1220502"/>
            <a:ext cx="1956816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 flipV="1">
            <a:off x="3340115" y="1553785"/>
            <a:ext cx="1924579" cy="20295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/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/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45A37A3-0A2E-4C3B-97BE-A3963788F778}"/>
              </a:ext>
            </a:extLst>
          </p:cNvPr>
          <p:cNvSpPr/>
          <p:nvPr/>
        </p:nvSpPr>
        <p:spPr>
          <a:xfrm>
            <a:off x="4883499" y="5605234"/>
            <a:ext cx="1637881" cy="17084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arredondado 32">
            <a:extLst>
              <a:ext uri="{FF2B5EF4-FFF2-40B4-BE49-F238E27FC236}">
                <a16:creationId xmlns:a16="http://schemas.microsoft.com/office/drawing/2014/main" id="{12D46FF9-FD46-4E9E-AC59-25A702AAE660}"/>
              </a:ext>
            </a:extLst>
          </p:cNvPr>
          <p:cNvSpPr/>
          <p:nvPr/>
        </p:nvSpPr>
        <p:spPr>
          <a:xfrm>
            <a:off x="6270172" y="5233445"/>
            <a:ext cx="1155561" cy="281949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BDEBA8-0F3B-46A7-9991-97A9789E3A5E}"/>
              </a:ext>
            </a:extLst>
          </p:cNvPr>
          <p:cNvSpPr/>
          <p:nvPr/>
        </p:nvSpPr>
        <p:spPr>
          <a:xfrm>
            <a:off x="5787852" y="4912900"/>
            <a:ext cx="428724" cy="360739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569E26-7819-49AE-8248-E055254C7678}"/>
              </a:ext>
            </a:extLst>
          </p:cNvPr>
          <p:cNvSpPr/>
          <p:nvPr/>
        </p:nvSpPr>
        <p:spPr>
          <a:xfrm>
            <a:off x="4433666" y="5791179"/>
            <a:ext cx="253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Propiedad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reescalado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/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blipFill>
                <a:blip r:embed="rId14"/>
                <a:stretch>
                  <a:fillRect l="-2222" r="-444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3423521F-C326-4E70-AB2A-B7FEB755E7FC}"/>
              </a:ext>
            </a:extLst>
          </p:cNvPr>
          <p:cNvSpPr/>
          <p:nvPr/>
        </p:nvSpPr>
        <p:spPr>
          <a:xfrm rot="20796901">
            <a:off x="7010403" y="5418713"/>
            <a:ext cx="1496627" cy="369332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/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porque</a:t>
                </a:r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/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blipFill>
                <a:blip r:embed="rId16"/>
                <a:stretch>
                  <a:fillRect l="-5263" r="-1315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864F1A8F-D53A-4362-8E5F-675912430685}"/>
              </a:ext>
            </a:extLst>
          </p:cNvPr>
          <p:cNvSpPr txBox="1"/>
          <p:nvPr/>
        </p:nvSpPr>
        <p:spPr>
          <a:xfrm>
            <a:off x="9958107" y="3441404"/>
            <a:ext cx="169137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justificar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</a:t>
            </a:r>
            <a:r>
              <a:rPr lang="en-US" dirty="0" err="1"/>
              <a:t>escribiendo</a:t>
            </a:r>
            <a:r>
              <a:rPr lang="en-US" dirty="0"/>
              <a:t>, por </a:t>
            </a:r>
            <a:r>
              <a:rPr lang="en-US" dirty="0" err="1"/>
              <a:t>ejemplo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/>
              <p:nvPr/>
            </p:nvSpPr>
            <p:spPr>
              <a:xfrm>
                <a:off x="8990451" y="4615993"/>
                <a:ext cx="2745497" cy="73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51" y="4615993"/>
                <a:ext cx="2745497" cy="739498"/>
              </a:xfrm>
              <a:prstGeom prst="rect">
                <a:avLst/>
              </a:prstGeom>
              <a:blipFill>
                <a:blip r:embed="rId17"/>
                <a:stretch>
                  <a:fillRect l="-2444" b="-24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8E74ADF0-8294-4A68-8EF2-6F4E634CAD1C}"/>
              </a:ext>
            </a:extLst>
          </p:cNvPr>
          <p:cNvSpPr/>
          <p:nvPr/>
        </p:nvSpPr>
        <p:spPr>
          <a:xfrm flipV="1">
            <a:off x="5678027" y="4304493"/>
            <a:ext cx="3141739" cy="59330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rgbClr val="0C2B8E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50D552-4B8F-493A-8CA5-C32EABC48A26}"/>
              </a:ext>
            </a:extLst>
          </p:cNvPr>
          <p:cNvSpPr txBox="1"/>
          <p:nvPr/>
        </p:nvSpPr>
        <p:spPr>
          <a:xfrm>
            <a:off x="9055300" y="5430379"/>
            <a:ext cx="273399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algn="just"/>
          </a:lstStyle>
          <a:p>
            <a:r>
              <a:rPr lang="en-US" sz="1600" dirty="0"/>
              <a:t>¡Una </a:t>
            </a:r>
            <a:r>
              <a:rPr lang="en-US" sz="1600" dirty="0" err="1"/>
              <a:t>manera</a:t>
            </a:r>
            <a:r>
              <a:rPr lang="en-US" sz="1600" dirty="0"/>
              <a:t> </a:t>
            </a:r>
            <a:r>
              <a:rPr lang="en-US" sz="1600" dirty="0" err="1"/>
              <a:t>alternativa</a:t>
            </a:r>
            <a:r>
              <a:rPr lang="en-US" sz="1600" dirty="0"/>
              <a:t> de </a:t>
            </a:r>
            <a:r>
              <a:rPr lang="en-US" sz="1600" dirty="0" err="1"/>
              <a:t>escribir</a:t>
            </a:r>
            <a:r>
              <a:rPr lang="en-US" sz="1600" dirty="0"/>
              <a:t> la </a:t>
            </a:r>
            <a:r>
              <a:rPr lang="en-US" sz="1600" dirty="0" err="1"/>
              <a:t>misma</a:t>
            </a:r>
            <a:r>
              <a:rPr lang="en-US" sz="1600" dirty="0"/>
              <a:t> </a:t>
            </a:r>
            <a:r>
              <a:rPr lang="en-US" sz="1600" dirty="0" err="1"/>
              <a:t>relación</a:t>
            </a:r>
            <a:r>
              <a:rPr lang="en-US" sz="1600" dirty="0"/>
              <a:t> de </a:t>
            </a:r>
            <a:r>
              <a:rPr lang="en-US" sz="1600" dirty="0" err="1"/>
              <a:t>proporcionalidad</a:t>
            </a:r>
            <a:r>
              <a:rPr lang="en-US" sz="1600" dirty="0"/>
              <a:t> entre las </a:t>
            </a:r>
            <a:r>
              <a:rPr lang="en-US" sz="1600" dirty="0" err="1"/>
              <a:t>filas</a:t>
            </a:r>
            <a:r>
              <a:rPr lang="en-US" sz="1600" dirty="0"/>
              <a:t>!...</a:t>
            </a:r>
          </a:p>
        </p:txBody>
      </p:sp>
      <p:sp>
        <p:nvSpPr>
          <p:cNvPr id="44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36CC2C58-FA65-41F9-BE5C-A72B255A048E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2" grpId="0"/>
      <p:bldP spid="33" grpId="0"/>
      <p:bldP spid="33" grpId="1"/>
      <p:bldP spid="4" grpId="0" animBg="1"/>
      <p:bldP spid="4" grpId="1" animBg="1"/>
      <p:bldP spid="35" grpId="0" animBg="1"/>
      <p:bldP spid="35" grpId="1" animBg="1"/>
      <p:bldP spid="5" grpId="0" animBg="1"/>
      <p:bldP spid="5" grpId="1" animBg="1"/>
      <p:bldP spid="6" grpId="0"/>
      <p:bldP spid="6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40" grpId="0" animBg="1"/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arredondado 6">
            <a:extLst>
              <a:ext uri="{FF2B5EF4-FFF2-40B4-BE49-F238E27FC236}">
                <a16:creationId xmlns:a16="http://schemas.microsoft.com/office/drawing/2014/main" id="{67DAECC7-1BA0-4F1D-9579-246091FDF37D}"/>
              </a:ext>
            </a:extLst>
          </p:cNvPr>
          <p:cNvSpPr/>
          <p:nvPr/>
        </p:nvSpPr>
        <p:spPr>
          <a:xfrm>
            <a:off x="3617021" y="4563853"/>
            <a:ext cx="451057" cy="89557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34">
            <a:extLst>
              <a:ext uri="{FF2B5EF4-FFF2-40B4-BE49-F238E27FC236}">
                <a16:creationId xmlns:a16="http://schemas.microsoft.com/office/drawing/2014/main" id="{B8961766-97B4-40E6-90F2-D1F0F9A9B644}"/>
              </a:ext>
            </a:extLst>
          </p:cNvPr>
          <p:cNvSpPr/>
          <p:nvPr/>
        </p:nvSpPr>
        <p:spPr>
          <a:xfrm>
            <a:off x="4211381" y="4579093"/>
            <a:ext cx="451057" cy="89557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“</a:t>
            </a:r>
            <a:r>
              <a:rPr lang="en-US" b="1" dirty="0" err="1">
                <a:solidFill>
                  <a:schemeClr val="tx1"/>
                </a:solidFill>
              </a:rPr>
              <a:t>línies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paral.leles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iguals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264387" y="134682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 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con:</a:t>
                </a: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387" y="134682"/>
                <a:ext cx="9280625" cy="1046440"/>
              </a:xfrm>
              <a:prstGeom prst="rect">
                <a:avLst/>
              </a:prstGeom>
              <a:blipFill>
                <a:blip r:embed="rId10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376564" y="635058"/>
            <a:ext cx="9565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“</a:t>
            </a:r>
            <a:r>
              <a:rPr lang="en-US" sz="2400" b="1" dirty="0" err="1"/>
              <a:t>líneas</a:t>
            </a:r>
            <a:r>
              <a:rPr lang="en-US" sz="2400" dirty="0"/>
              <a:t>” –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las que </a:t>
            </a:r>
            <a:r>
              <a:rPr lang="en-US" sz="2400" dirty="0" err="1"/>
              <a:t>todos</a:t>
            </a:r>
            <a:r>
              <a:rPr lang="en-US" sz="2400" dirty="0"/>
              <a:t>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proporcionales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/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069FA4EE-DF06-4C3C-8473-8A4BA04A8965}"/>
              </a:ext>
            </a:extLst>
          </p:cNvPr>
          <p:cNvSpPr txBox="1"/>
          <p:nvPr/>
        </p:nvSpPr>
        <p:spPr>
          <a:xfrm>
            <a:off x="2370036" y="3404586"/>
            <a:ext cx="7019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Puede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observarse</a:t>
            </a:r>
            <a:r>
              <a:rPr lang="en-US" sz="2000" dirty="0">
                <a:solidFill>
                  <a:srgbClr val="0C2B8E"/>
                </a:solidFill>
              </a:rPr>
              <a:t> que la </a:t>
            </a:r>
            <a:r>
              <a:rPr lang="en-US" sz="2000" dirty="0" err="1">
                <a:solidFill>
                  <a:srgbClr val="0C2B8E"/>
                </a:solidFill>
              </a:rPr>
              <a:t>primera</a:t>
            </a:r>
            <a:r>
              <a:rPr lang="en-US" sz="2000" dirty="0">
                <a:solidFill>
                  <a:srgbClr val="0C2B8E"/>
                </a:solidFill>
              </a:rPr>
              <a:t> y la </a:t>
            </a:r>
            <a:r>
              <a:rPr lang="en-US" sz="2000" dirty="0" err="1">
                <a:solidFill>
                  <a:srgbClr val="0C2B8E"/>
                </a:solidFill>
              </a:rPr>
              <a:t>segunda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del </a:t>
            </a:r>
            <a:r>
              <a:rPr lang="en-US" sz="2000" dirty="0" err="1">
                <a:solidFill>
                  <a:srgbClr val="0C2B8E"/>
                </a:solidFill>
              </a:rPr>
              <a:t>determinante</a:t>
            </a:r>
            <a:r>
              <a:rPr lang="en-US" sz="2000" dirty="0">
                <a:solidFill>
                  <a:srgbClr val="0C2B8E"/>
                </a:solidFill>
              </a:rPr>
              <a:t> son </a:t>
            </a:r>
            <a:r>
              <a:rPr lang="en-US" sz="2000" dirty="0" err="1">
                <a:solidFill>
                  <a:srgbClr val="0C2B8E"/>
                </a:solidFill>
              </a:rPr>
              <a:t>proporcionales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concretamente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segunda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es 6 </a:t>
            </a:r>
            <a:r>
              <a:rPr lang="en-US" sz="2000" dirty="0" err="1">
                <a:solidFill>
                  <a:srgbClr val="0C2B8E"/>
                </a:solidFill>
              </a:rPr>
              <a:t>veces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primera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, por lo tanto,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/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blipFill>
                <a:blip r:embed="rId15"/>
                <a:stretch>
                  <a:fillRect l="-6579" r="-118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/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blipFill>
                <a:blip r:embed="rId16"/>
                <a:stretch>
                  <a:fillRect l="-2558" b="-177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93753EBE-9A46-42EB-AFD6-5E809F6E1B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00" y="3112721"/>
            <a:ext cx="828000" cy="33286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B6A40F-0983-42F8-A850-4423A6DE46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4" y="3112721"/>
            <a:ext cx="1092045" cy="3334490"/>
          </a:xfrm>
          <a:prstGeom prst="rect">
            <a:avLst/>
          </a:prstGeom>
        </p:spPr>
      </p:pic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18A8CA93-B72B-47AE-A9AE-E186B1C0F3AA}"/>
              </a:ext>
            </a:extLst>
          </p:cNvPr>
          <p:cNvCxnSpPr>
            <a:cxnSpLocks/>
          </p:cNvCxnSpPr>
          <p:nvPr/>
        </p:nvCxnSpPr>
        <p:spPr>
          <a:xfrm>
            <a:off x="3407003" y="1211102"/>
            <a:ext cx="677008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85233511-D719-4A97-9AFC-855DD79D38CD}"/>
              </a:ext>
            </a:extLst>
          </p:cNvPr>
          <p:cNvCxnSpPr>
            <a:cxnSpLocks/>
          </p:cNvCxnSpPr>
          <p:nvPr/>
        </p:nvCxnSpPr>
        <p:spPr>
          <a:xfrm flipV="1">
            <a:off x="5564367" y="1594457"/>
            <a:ext cx="1796290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9">
            <a:hlinkClick r:id="rId19" action="ppaction://hlinksldjump"/>
            <a:extLst>
              <a:ext uri="{FF2B5EF4-FFF2-40B4-BE49-F238E27FC236}">
                <a16:creationId xmlns:a16="http://schemas.microsoft.com/office/drawing/2014/main" id="{76EB467D-53F4-46C4-BFB0-24B52A02C6A9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9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6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078143" y="655746"/>
            <a:ext cx="3436883" cy="255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228369" y="1082334"/>
            <a:ext cx="313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¡No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creo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necesite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responder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estas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</a:t>
            </a: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84" y="1933902"/>
            <a:ext cx="1243013" cy="4572000"/>
          </a:xfrm>
          <a:prstGeom prst="rect">
            <a:avLst/>
          </a:prstGeom>
        </p:spPr>
      </p:pic>
      <p:sp>
        <p:nvSpPr>
          <p:cNvPr id="18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4C4F7002-CE7E-431E-A9F7-38EF3C0EFF26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18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4C4F7002-CE7E-431E-A9F7-38EF3C0EFF26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45E91EAE-D956-4C42-84A4-0D91081703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E7FCAADA-FE68-47E3-AC48-3C7339CEC5E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04FA5820-BB7D-4CA3-BA68-2D9F6627D50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E0ED0E49-05AA-43B7-BCBD-16B6D2AB4BD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4D0BD06F-0B98-4EB1-91F8-7A4A72D6814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64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8">
            <a:extLst>
              <a:ext uri="{FF2B5EF4-FFF2-40B4-BE49-F238E27FC236}">
                <a16:creationId xmlns:a16="http://schemas.microsoft.com/office/drawing/2014/main" id="{CFF0A78F-FB71-4646-B422-E12BF3F11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3" name="CaixaDeTexto 19">
            <a:extLst>
              <a:ext uri="{FF2B5EF4-FFF2-40B4-BE49-F238E27FC236}">
                <a16:creationId xmlns:a16="http://schemas.microsoft.com/office/drawing/2014/main" id="{3C44E354-C37A-463E-84A8-473A8A0F0CA3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4" name="Imagem 20">
            <a:extLst>
              <a:ext uri="{FF2B5EF4-FFF2-40B4-BE49-F238E27FC236}">
                <a16:creationId xmlns:a16="http://schemas.microsoft.com/office/drawing/2014/main" id="{B86DB58A-A446-411D-ADC7-956A525D90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5" name="CaixaDeTexto 21">
            <a:extLst>
              <a:ext uri="{FF2B5EF4-FFF2-40B4-BE49-F238E27FC236}">
                <a16:creationId xmlns:a16="http://schemas.microsoft.com/office/drawing/2014/main" id="{75201861-34D8-46BF-A306-F1B9BBDE7B23}"/>
              </a:ext>
            </a:extLst>
          </p:cNvPr>
          <p:cNvSpPr txBox="1"/>
          <p:nvPr/>
        </p:nvSpPr>
        <p:spPr>
          <a:xfrm>
            <a:off x="3474563" y="437671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6" name="Imagem 2">
            <a:extLst>
              <a:ext uri="{FF2B5EF4-FFF2-40B4-BE49-F238E27FC236}">
                <a16:creationId xmlns:a16="http://schemas.microsoft.com/office/drawing/2014/main" id="{F24AF11B-9271-4617-840F-C22044AF2D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93" y="1707641"/>
            <a:ext cx="1440180" cy="4572000"/>
          </a:xfrm>
          <a:prstGeom prst="rect">
            <a:avLst/>
          </a:prstGeom>
        </p:spPr>
      </p:pic>
      <p:sp>
        <p:nvSpPr>
          <p:cNvPr id="20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E3CA56FC-71AC-4F56-BC43-76957370AA57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78289" y="8636"/>
            <a:ext cx="100678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736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las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de los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que se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presentan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 “</a:t>
            </a:r>
            <a:r>
              <a:rPr lang="en-GB" sz="2400" u="sng" dirty="0">
                <a:solidFill>
                  <a:sysClr val="windowText" lastClr="000000"/>
                </a:solidFill>
              </a:rPr>
              <a:t>se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bautizado</a:t>
            </a:r>
            <a:r>
              <a:rPr lang="en-GB" sz="2400" dirty="0">
                <a:solidFill>
                  <a:sysClr val="windowText" lastClr="000000"/>
                </a:solidFill>
              </a:rPr>
              <a:t>” con un </a:t>
            </a:r>
            <a:r>
              <a:rPr lang="en-GB" sz="2400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sólo</a:t>
            </a:r>
            <a:r>
              <a:rPr lang="en-GB" sz="2400" dirty="0">
                <a:solidFill>
                  <a:sysClr val="windowText" lastClr="000000"/>
                </a:solidFill>
              </a:rPr>
              <a:t> para 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facilitarle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identificación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¡No 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necesario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memorizar</a:t>
            </a:r>
            <a:r>
              <a:rPr lang="en-GB" sz="2400" b="1" dirty="0">
                <a:solidFill>
                  <a:sysClr val="windowText" lastClr="000000"/>
                </a:solidFill>
              </a:rPr>
              <a:t> el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/>
              <p:nvPr/>
            </p:nvSpPr>
            <p:spPr>
              <a:xfrm>
                <a:off x="1924026" y="3429000"/>
                <a:ext cx="10231971" cy="21678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Todas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Propiedades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de los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determinantes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presentadas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en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esta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Lección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permiten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conclusión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directa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…(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cumple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propiedad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…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𝐝𝐞𝐭</m:t>
                    </m:r>
                    <m:d>
                      <m:d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26" y="3429000"/>
                <a:ext cx="10231971" cy="2167869"/>
              </a:xfrm>
              <a:prstGeom prst="rect">
                <a:avLst/>
              </a:prstGeom>
              <a:blipFill>
                <a:blip r:embed="rId9"/>
                <a:stretch>
                  <a:fillRect b="-672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06EE82F-88D6-4A42-B9AC-3E5B607F5F5F}"/>
              </a:ext>
            </a:extLst>
          </p:cNvPr>
          <p:cNvSpPr/>
          <p:nvPr/>
        </p:nvSpPr>
        <p:spPr>
          <a:xfrm>
            <a:off x="6683273" y="4455751"/>
            <a:ext cx="2357780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4BFA0A1-146C-4F59-9EB0-4EEB915A7D1A}"/>
              </a:ext>
            </a:extLst>
          </p:cNvPr>
          <p:cNvSpPr/>
          <p:nvPr/>
        </p:nvSpPr>
        <p:spPr>
          <a:xfrm>
            <a:off x="8782453" y="5164913"/>
            <a:ext cx="1541381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4E4CDE99-EFEE-40ED-ABC8-424BAED42D84}"/>
              </a:ext>
            </a:extLst>
          </p:cNvPr>
          <p:cNvCxnSpPr>
            <a:cxnSpLocks/>
          </p:cNvCxnSpPr>
          <p:nvPr/>
        </p:nvCxnSpPr>
        <p:spPr>
          <a:xfrm flipH="1" flipV="1">
            <a:off x="8493874" y="4804258"/>
            <a:ext cx="607139" cy="343745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BBC6862F-1AF5-452B-B812-21B29C452E8F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  <p:bldP spid="16" grpId="1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línea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nula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/>
              <p:nvPr/>
            </p:nvSpPr>
            <p:spPr>
              <a:xfrm>
                <a:off x="2214689" y="193876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 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con: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9" y="193876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2523576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64649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2354327" y="3311528"/>
            <a:ext cx="494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927660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927660"/>
                <a:ext cx="2098587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/>
              <p:nvPr/>
            </p:nvSpPr>
            <p:spPr>
              <a:xfrm>
                <a:off x="2491992" y="4093058"/>
                <a:ext cx="9003322" cy="113877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29A6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¿Se </a:t>
                </a:r>
                <a:r>
                  <a:rPr lang="en-US" sz="2000" dirty="0" err="1"/>
                  <a:t>puede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intentar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evaluar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mentalmente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0" dirty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mediante la </a:t>
                </a:r>
                <a:r>
                  <a:rPr lang="en-GB" sz="2000" b="1" dirty="0" err="1"/>
                  <a:t>expansión</a:t>
                </a:r>
                <a:r>
                  <a:rPr lang="en-GB" sz="2000" b="1" dirty="0"/>
                  <a:t> del cofactor por la 2ª fila</a:t>
                </a:r>
                <a:r>
                  <a:rPr lang="en-GB" sz="2000" dirty="0"/>
                  <a:t>?… </a:t>
                </a:r>
              </a:p>
              <a:p>
                <a:pPr algn="ctr"/>
                <a:r>
                  <a:rPr lang="en-GB" sz="2800" b="1" dirty="0">
                    <a:solidFill>
                      <a:srgbClr val="F25E4F"/>
                    </a:solidFill>
                  </a:rPr>
                  <a:t>¡</a:t>
                </a:r>
                <a:r>
                  <a:rPr lang="en-GB" sz="2800" b="1" dirty="0" err="1">
                    <a:solidFill>
                      <a:srgbClr val="F25E4F"/>
                    </a:solidFill>
                  </a:rPr>
                  <a:t>Fácil</a:t>
                </a:r>
                <a:r>
                  <a:rPr lang="en-GB" sz="2800" b="1" dirty="0">
                    <a:solidFill>
                      <a:srgbClr val="F25E4F"/>
                    </a:solidFill>
                  </a:rPr>
                  <a:t>! </a:t>
                </a:r>
                <a:r>
                  <a:rPr lang="en-GB" sz="2000" dirty="0"/>
                  <a:t>¿</a:t>
                </a:r>
                <a:r>
                  <a:rPr lang="en-GB" sz="2000" dirty="0" err="1"/>
                  <a:t>verdad</a:t>
                </a:r>
                <a:r>
                  <a:rPr lang="en-GB" sz="2000" dirty="0"/>
                  <a:t>?... 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92" y="4093058"/>
                <a:ext cx="9003322" cy="1138773"/>
              </a:xfrm>
              <a:prstGeom prst="rect">
                <a:avLst/>
              </a:prstGeom>
              <a:blipFill>
                <a:blip r:embed="rId13"/>
                <a:stretch>
                  <a:fillRect l="-541" t="-2116" r="-879" b="-13757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/>
              <p:nvPr/>
            </p:nvSpPr>
            <p:spPr>
              <a:xfrm>
                <a:off x="3792097" y="5215352"/>
                <a:ext cx="4240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97" y="5215352"/>
                <a:ext cx="4240905" cy="307777"/>
              </a:xfrm>
              <a:prstGeom prst="rect">
                <a:avLst/>
              </a:prstGeom>
              <a:blipFill>
                <a:blip r:embed="rId14"/>
                <a:stretch>
                  <a:fillRect l="-1006" r="-144" b="-1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/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 0          +   0        +  0         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blipFill>
                <a:blip r:embed="rId15"/>
                <a:stretch>
                  <a:fillRect l="-165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/>
              <p:nvPr/>
            </p:nvSpPr>
            <p:spPr>
              <a:xfrm>
                <a:off x="6920398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98" y="5249607"/>
                <a:ext cx="436287" cy="276999"/>
              </a:xfrm>
              <a:prstGeom prst="rect">
                <a:avLst/>
              </a:prstGeom>
              <a:blipFill>
                <a:blip r:embed="rId16"/>
                <a:stretch>
                  <a:fillRect l="-180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/>
              <p:nvPr/>
            </p:nvSpPr>
            <p:spPr>
              <a:xfrm>
                <a:off x="5891070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70" y="5249607"/>
                <a:ext cx="436287" cy="276999"/>
              </a:xfrm>
              <a:prstGeom prst="rect">
                <a:avLst/>
              </a:prstGeom>
              <a:blipFill>
                <a:blip r:embed="rId17"/>
                <a:stretch>
                  <a:fillRect l="-180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/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blipFill>
                <a:blip r:embed="rId18"/>
                <a:stretch>
                  <a:fillRect l="-1971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354327" y="811790"/>
            <a:ext cx="1017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una “</a:t>
            </a:r>
            <a:r>
              <a:rPr lang="en-US" sz="2400" b="1" dirty="0" err="1"/>
              <a:t>línea</a:t>
            </a:r>
            <a:r>
              <a:rPr lang="en-US" sz="2400" dirty="0"/>
              <a:t>” – </a:t>
            </a:r>
            <a:r>
              <a:rPr lang="en-US" sz="2400" b="1" dirty="0"/>
              <a:t>fila </a:t>
            </a:r>
            <a:r>
              <a:rPr lang="en-US" sz="2400" dirty="0"/>
              <a:t>o </a:t>
            </a:r>
            <a:r>
              <a:rPr lang="en-US" sz="2400" b="1" dirty="0" err="1"/>
              <a:t>columna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la que </a:t>
            </a:r>
            <a:r>
              <a:rPr lang="en-US" sz="2400" b="1" dirty="0" err="1"/>
              <a:t>todos</a:t>
            </a:r>
            <a:r>
              <a:rPr lang="en-US" sz="2400" b="1" dirty="0"/>
              <a:t> sus </a:t>
            </a:r>
            <a:r>
              <a:rPr lang="en-US" sz="2400" b="1" dirty="0" err="1"/>
              <a:t>elementos</a:t>
            </a:r>
            <a:r>
              <a:rPr lang="en-US" sz="2400" b="1" dirty="0"/>
              <a:t> son cero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>
            <a:off x="7701861" y="1170529"/>
            <a:ext cx="3779133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9">
            <a:hlinkClick r:id="rId19" action="ppaction://hlinksldjump"/>
            <a:extLst>
              <a:ext uri="{FF2B5EF4-FFF2-40B4-BE49-F238E27FC236}">
                <a16:creationId xmlns:a16="http://schemas.microsoft.com/office/drawing/2014/main" id="{70875CCE-9A87-4E3B-A35B-610FE9A31220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 animBg="1"/>
      <p:bldP spid="46" grpId="0"/>
      <p:bldP spid="47" grpId="0"/>
      <p:bldP spid="51" grpId="0" animBg="1"/>
      <p:bldP spid="53" grpId="0" animBg="1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6820E29-E4FF-401A-BF54-073BE722BA77}"/>
              </a:ext>
            </a:extLst>
          </p:cNvPr>
          <p:cNvSpPr txBox="1"/>
          <p:nvPr/>
        </p:nvSpPr>
        <p:spPr>
          <a:xfrm>
            <a:off x="2206089" y="134258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Si 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dirty="0"/>
              <a:t> es una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 con: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064819" y="2339483"/>
            <a:ext cx="9859639" cy="440749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43629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2367517" y="3013928"/>
            <a:ext cx="512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Considere la siguiente matriz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>
            <a:extLst>
              <a:ext uri="{FF2B5EF4-FFF2-40B4-BE49-F238E27FC236}">
                <a16:creationId xmlns:a16="http://schemas.microsoft.com/office/drawing/2014/main" id="{21487E0F-3A5B-45BD-A815-F3DDC485B581}"/>
              </a:ext>
            </a:extLst>
          </p:cNvPr>
          <p:cNvSpPr txBox="1"/>
          <p:nvPr/>
        </p:nvSpPr>
        <p:spPr>
          <a:xfrm>
            <a:off x="2405372" y="3763841"/>
            <a:ext cx="92217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¡</a:t>
            </a:r>
            <a:r>
              <a:rPr lang="en-US" sz="2000" dirty="0" err="1"/>
              <a:t>Entonces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observa</a:t>
            </a:r>
            <a:r>
              <a:rPr lang="en-US" sz="2000" dirty="0"/>
              <a:t> que </a:t>
            </a:r>
            <a:r>
              <a:rPr lang="en-US" sz="2000" b="1" dirty="0" err="1">
                <a:solidFill>
                  <a:srgbClr val="F25E4F"/>
                </a:solidFill>
              </a:rPr>
              <a:t>todos</a:t>
            </a:r>
            <a:r>
              <a:rPr lang="en-US" sz="2000" b="1" dirty="0">
                <a:solidFill>
                  <a:srgbClr val="F25E4F"/>
                </a:solidFill>
              </a:rPr>
              <a:t> los </a:t>
            </a:r>
            <a:r>
              <a:rPr lang="en-US" sz="2000" b="1" dirty="0" err="1">
                <a:solidFill>
                  <a:srgbClr val="F25E4F"/>
                </a:solidFill>
              </a:rPr>
              <a:t>elementos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CUALQUIER FILA </a:t>
            </a:r>
            <a:r>
              <a:rPr lang="en-US" sz="2000" dirty="0"/>
              <a:t>o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COLUMNA son </a:t>
            </a:r>
            <a:r>
              <a:rPr lang="en-US" sz="2000" b="1" dirty="0" err="1">
                <a:solidFill>
                  <a:srgbClr val="F25E4F"/>
                </a:solidFill>
              </a:rPr>
              <a:t>iguales</a:t>
            </a:r>
            <a:r>
              <a:rPr lang="en-US" sz="2000" b="1" dirty="0">
                <a:solidFill>
                  <a:srgbClr val="F25E4F"/>
                </a:solidFill>
              </a:rPr>
              <a:t> a cero </a:t>
            </a:r>
            <a:r>
              <a:rPr lang="en-US" sz="2000" b="1" dirty="0" err="1"/>
              <a:t>puede</a:t>
            </a:r>
            <a:r>
              <a:rPr lang="en-US" sz="2000" b="1" dirty="0"/>
              <a:t> </a:t>
            </a:r>
            <a:r>
              <a:rPr lang="en-US" sz="2000" b="1" dirty="0" err="1"/>
              <a:t>concluir</a:t>
            </a:r>
            <a:r>
              <a:rPr lang="en-US" sz="2000" b="1" dirty="0"/>
              <a:t> </a:t>
            </a:r>
            <a:r>
              <a:rPr lang="en-US" sz="2000" b="1" dirty="0" err="1"/>
              <a:t>directamente</a:t>
            </a:r>
            <a:r>
              <a:rPr lang="en-US" sz="2000" dirty="0"/>
              <a:t> que el </a:t>
            </a:r>
            <a:r>
              <a:rPr lang="en-US" sz="2000" dirty="0" err="1"/>
              <a:t>determinante</a:t>
            </a:r>
            <a:r>
              <a:rPr lang="en-US" sz="2000" dirty="0"/>
              <a:t> es </a:t>
            </a:r>
            <a:r>
              <a:rPr lang="en-US" sz="2000" b="1" dirty="0">
                <a:solidFill>
                  <a:srgbClr val="F25E4F"/>
                </a:solidFill>
              </a:rPr>
              <a:t>cero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/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33">
            <a:extLst>
              <a:ext uri="{FF2B5EF4-FFF2-40B4-BE49-F238E27FC236}">
                <a16:creationId xmlns:a16="http://schemas.microsoft.com/office/drawing/2014/main" id="{C1021B42-D5C0-48EB-9249-01079FF60F01}"/>
              </a:ext>
            </a:extLst>
          </p:cNvPr>
          <p:cNvSpPr/>
          <p:nvPr/>
        </p:nvSpPr>
        <p:spPr>
          <a:xfrm>
            <a:off x="7184947" y="2998338"/>
            <a:ext cx="1292136" cy="28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367517" y="590344"/>
            <a:ext cx="94299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una “</a:t>
            </a:r>
            <a:r>
              <a:rPr lang="en-US" sz="2400" b="1" dirty="0" err="1"/>
              <a:t>línea</a:t>
            </a:r>
            <a:r>
              <a:rPr lang="en-US" sz="2400" dirty="0"/>
              <a:t>” – </a:t>
            </a:r>
            <a:r>
              <a:rPr lang="en-US" sz="2400" b="1" dirty="0"/>
              <a:t>fila </a:t>
            </a:r>
            <a:r>
              <a:rPr lang="en-US" sz="2400" dirty="0"/>
              <a:t>o </a:t>
            </a:r>
            <a:r>
              <a:rPr lang="en-US" sz="2400" b="1" dirty="0" err="1"/>
              <a:t>columna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la que </a:t>
            </a:r>
            <a:r>
              <a:rPr lang="en-US" sz="2400" b="1" dirty="0" err="1"/>
              <a:t>todos</a:t>
            </a:r>
            <a:r>
              <a:rPr lang="en-US" sz="2400" b="1" dirty="0"/>
              <a:t> sus </a:t>
            </a:r>
            <a:r>
              <a:rPr lang="en-US" sz="2400" b="1" dirty="0" err="1"/>
              <a:t>elementos</a:t>
            </a:r>
            <a:r>
              <a:rPr lang="en-US" sz="2400" b="1" dirty="0"/>
              <a:t> son cero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>
            <a:off x="7605544" y="1155011"/>
            <a:ext cx="3813306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9BA1826-DF9F-46D1-BF2A-D1998DE7F04F}"/>
              </a:ext>
            </a:extLst>
          </p:cNvPr>
          <p:cNvSpPr txBox="1"/>
          <p:nvPr/>
        </p:nvSpPr>
        <p:spPr>
          <a:xfrm>
            <a:off x="2346487" y="4588685"/>
            <a:ext cx="879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Como </a:t>
            </a:r>
            <a:r>
              <a:rPr lang="en-US" sz="2000" dirty="0" err="1">
                <a:solidFill>
                  <a:srgbClr val="0C2B8E"/>
                </a:solidFill>
              </a:rPr>
              <a:t>todos</a:t>
            </a:r>
            <a:r>
              <a:rPr lang="en-US" sz="2000" dirty="0">
                <a:solidFill>
                  <a:srgbClr val="0C2B8E"/>
                </a:solidFill>
              </a:rPr>
              <a:t> los </a:t>
            </a:r>
            <a:r>
              <a:rPr lang="en-US" sz="2000" dirty="0" err="1">
                <a:solidFill>
                  <a:srgbClr val="0C2B8E"/>
                </a:solidFill>
              </a:rPr>
              <a:t>elementos</a:t>
            </a:r>
            <a:r>
              <a:rPr lang="en-US" sz="2000" dirty="0">
                <a:solidFill>
                  <a:srgbClr val="0C2B8E"/>
                </a:solidFill>
              </a:rPr>
              <a:t> de la </a:t>
            </a:r>
            <a:r>
              <a:rPr lang="en-US" sz="2000" dirty="0" err="1">
                <a:solidFill>
                  <a:srgbClr val="0C2B8E"/>
                </a:solidFill>
              </a:rPr>
              <a:t>segunda</a:t>
            </a:r>
            <a:r>
              <a:rPr lang="en-US" sz="2000" dirty="0">
                <a:solidFill>
                  <a:srgbClr val="0C2B8E"/>
                </a:solidFill>
              </a:rPr>
              <a:t> fila de la </a:t>
            </a:r>
            <a:r>
              <a:rPr lang="en-US" sz="2000" dirty="0" err="1">
                <a:solidFill>
                  <a:srgbClr val="0C2B8E"/>
                </a:solidFill>
              </a:rPr>
              <a:t>matriz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i="1" dirty="0">
                <a:solidFill>
                  <a:srgbClr val="0C2B8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000" dirty="0">
                <a:solidFill>
                  <a:srgbClr val="0C2B8E"/>
                </a:solidFill>
              </a:rPr>
              <a:t> son </a:t>
            </a:r>
            <a:r>
              <a:rPr lang="en-US" sz="2000" b="1" dirty="0">
                <a:solidFill>
                  <a:srgbClr val="0C2B8E"/>
                </a:solidFill>
              </a:rPr>
              <a:t>cero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entonces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EB7CC4-9D84-4687-B164-9477A6E85669}"/>
              </a:ext>
            </a:extLst>
          </p:cNvPr>
          <p:cNvSpPr txBox="1"/>
          <p:nvPr/>
        </p:nvSpPr>
        <p:spPr>
          <a:xfrm>
            <a:off x="5104660" y="4913126"/>
            <a:ext cx="681979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justificar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</a:t>
            </a:r>
            <a:r>
              <a:rPr lang="en-US" dirty="0" err="1"/>
              <a:t>escribiendo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, por </a:t>
            </a:r>
            <a:r>
              <a:rPr lang="en-US" dirty="0" err="1"/>
              <a:t>ejemplo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/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blipFill>
                <a:blip r:embed="rId13"/>
                <a:stretch>
                  <a:fillRect l="-1145" b="-1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/>
              <p:nvPr/>
            </p:nvSpPr>
            <p:spPr>
              <a:xfrm>
                <a:off x="5104660" y="6100650"/>
                <a:ext cx="6458654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¡</a:t>
                </a:r>
                <a:r>
                  <a:rPr lang="en-US" dirty="0" err="1"/>
                  <a:t>Significación</a:t>
                </a:r>
                <a:r>
                  <a:rPr lang="en-US" dirty="0"/>
                  <a:t> “breve”: “La</a:t>
                </a:r>
                <a14:m>
                  <m:oMath xmlns:m="http://schemas.openxmlformats.org/officeDocument/2006/math">
                    <m:r>
                      <a:rPr lang="ca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𝐹𝑖𝑙𝑎</m:t>
                    </m:r>
                  </m:oMath>
                </a14:m>
                <a:r>
                  <a:rPr lang="en-US" dirty="0"/>
                  <a:t> 2 </a:t>
                </a:r>
                <a:r>
                  <a:rPr lang="en-US" dirty="0" err="1"/>
                  <a:t>tiene</a:t>
                </a:r>
                <a:r>
                  <a:rPr lang="en-US" dirty="0"/>
                  <a:t> </a:t>
                </a:r>
                <a:r>
                  <a:rPr lang="en-US" dirty="0" err="1"/>
                  <a:t>todos</a:t>
                </a:r>
                <a:r>
                  <a:rPr lang="en-US" dirty="0"/>
                  <a:t> sus </a:t>
                </a:r>
                <a:r>
                  <a:rPr lang="en-US" dirty="0" err="1"/>
                  <a:t>elementos</a:t>
                </a:r>
                <a:r>
                  <a:rPr lang="en-US" dirty="0"/>
                  <a:t> </a:t>
                </a:r>
                <a:r>
                  <a:rPr lang="en-US" dirty="0" err="1"/>
                  <a:t>iguales</a:t>
                </a:r>
                <a:r>
                  <a:rPr lang="en-US" dirty="0"/>
                  <a:t> a cero”!</a:t>
                </a: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60" y="6100650"/>
                <a:ext cx="6458654" cy="646331"/>
              </a:xfrm>
              <a:prstGeom prst="rect">
                <a:avLst/>
              </a:prstGeom>
              <a:blipFill>
                <a:blip r:embed="rId14"/>
                <a:stretch>
                  <a:fillRect l="-659" t="-4587" r="-564" b="-11927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 em curva 2"/>
          <p:cNvSpPr/>
          <p:nvPr/>
        </p:nvSpPr>
        <p:spPr>
          <a:xfrm rot="5400000">
            <a:off x="8058614" y="5568727"/>
            <a:ext cx="468000" cy="540000"/>
          </a:xfrm>
          <a:prstGeom prst="bentArrow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2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F6C24E89-CBEB-4A8A-96CF-464BC81AE562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31" grpId="0"/>
      <p:bldP spid="32" grpId="0" animBg="1"/>
      <p:bldP spid="35" grpId="0"/>
      <p:bldP spid="4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645" y="109577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279375" y="18231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</a:t>
                </a:r>
                <a:r>
                  <a:rPr lang="en-US" sz="2400" i="1" dirty="0"/>
                  <a:t> </a:t>
                </a:r>
                <a:r>
                  <a:rPr lang="en-US" sz="2400" dirty="0"/>
                  <a:t>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con: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75" y="18231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1051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“</a:t>
            </a:r>
            <a:r>
              <a:rPr lang="en-US" sz="2400" b="1" dirty="0" err="1"/>
              <a:t>líneas</a:t>
            </a:r>
            <a:r>
              <a:rPr lang="en-US" sz="2400" dirty="0"/>
              <a:t>” –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las que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iguales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 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507411" y="1203393"/>
            <a:ext cx="67397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5657260" y="1576582"/>
            <a:ext cx="761295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Su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determinante</a:t>
            </a:r>
            <a:r>
              <a:rPr lang="en-US" sz="2000" dirty="0">
                <a:solidFill>
                  <a:srgbClr val="0C2B8E"/>
                </a:solidFill>
              </a:rPr>
              <a:t> se </a:t>
            </a:r>
            <a:r>
              <a:rPr lang="en-US" sz="2000" dirty="0" err="1">
                <a:solidFill>
                  <a:srgbClr val="0C2B8E"/>
                </a:solidFill>
              </a:rPr>
              <a:t>puede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calcular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aplicando</a:t>
            </a:r>
            <a:r>
              <a:rPr lang="en-US" sz="2000" dirty="0">
                <a:solidFill>
                  <a:srgbClr val="0C2B8E"/>
                </a:solidFill>
              </a:rPr>
              <a:t> los </a:t>
            </a:r>
            <a:r>
              <a:rPr lang="en-US" sz="2000" b="1" dirty="0" err="1">
                <a:solidFill>
                  <a:srgbClr val="0C2B8E"/>
                </a:solidFill>
              </a:rPr>
              <a:t>procedimientos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prácticos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presentados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en</a:t>
            </a:r>
            <a:r>
              <a:rPr lang="en-US" sz="2000" dirty="0">
                <a:solidFill>
                  <a:srgbClr val="0C2B8E"/>
                </a:solidFill>
              </a:rPr>
              <a:t> las </a:t>
            </a:r>
            <a:r>
              <a:rPr lang="en-US" sz="2000" dirty="0" err="1">
                <a:solidFill>
                  <a:srgbClr val="0C2B8E"/>
                </a:solidFill>
              </a:rPr>
              <a:t>lecciones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anteriores</a:t>
            </a:r>
            <a:r>
              <a:rPr lang="en-US" sz="2000" dirty="0">
                <a:solidFill>
                  <a:srgbClr val="0C2B8E"/>
                </a:solidFill>
              </a:rPr>
              <a:t>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/>
              <p:nvPr/>
            </p:nvSpPr>
            <p:spPr>
              <a:xfrm>
                <a:off x="2387949" y="4727567"/>
                <a:ext cx="9438961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err="1"/>
                  <a:t>Aún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así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puede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demostrar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fácilmente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que, </a:t>
                </a:r>
                <a:r>
                  <a:rPr lang="en-US" sz="2000" dirty="0"/>
                  <a:t>dado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 la “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columna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1 es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igual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a la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columna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3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simplificando</a:t>
                </a:r>
                <a:r>
                  <a:rPr lang="en-US" sz="2000" dirty="0">
                    <a:solidFill>
                      <a:schemeClr val="tx1"/>
                    </a:solidFill>
                  </a:rPr>
                  <a:t> el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texto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anterior: “las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columnas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(1 </a:t>
                </a:r>
                <a:r>
                  <a:rPr lang="en-US" sz="2000" dirty="0"/>
                  <a:t>y</a:t>
                </a:r>
                <a:r>
                  <a:rPr lang="en-US" sz="2000" dirty="0">
                    <a:solidFill>
                      <a:schemeClr val="tx1"/>
                    </a:solidFill>
                  </a:rPr>
                  <a:t> 3)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tienen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todos</a:t>
                </a:r>
                <a:r>
                  <a:rPr lang="en-US" sz="2000" dirty="0">
                    <a:solidFill>
                      <a:schemeClr val="tx1"/>
                    </a:solidFill>
                  </a:rPr>
                  <a:t> sus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elementos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correspondientes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iguales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¡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el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determinante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es cero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O, </a:t>
                </a:r>
                <a:r>
                  <a:rPr lang="en-US" sz="2000" dirty="0" err="1"/>
                  <a:t>incluso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de una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manera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más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corta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/>
                  <a:t>porque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49" y="4727567"/>
                <a:ext cx="9438961" cy="1323439"/>
              </a:xfrm>
              <a:prstGeom prst="rect">
                <a:avLst/>
              </a:prstGeom>
              <a:blipFill>
                <a:blip r:embed="rId13"/>
                <a:stretch>
                  <a:fillRect l="-645" t="-2283" r="-581" b="-684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41CBBDBF-60D2-4983-8426-32821BEFE932}"/>
              </a:ext>
            </a:extLst>
          </p:cNvPr>
          <p:cNvSpPr txBox="1"/>
          <p:nvPr/>
        </p:nvSpPr>
        <p:spPr>
          <a:xfrm>
            <a:off x="5610796" y="6153335"/>
            <a:ext cx="27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E4F"/>
                </a:solidFill>
              </a:rPr>
              <a:t>¡A </a:t>
            </a:r>
            <a:r>
              <a:rPr lang="en-US" sz="2400" b="1" dirty="0" err="1">
                <a:solidFill>
                  <a:srgbClr val="F25E4F"/>
                </a:solidFill>
              </a:rPr>
              <a:t>ver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cómo</a:t>
            </a:r>
            <a:r>
              <a:rPr lang="en-US" sz="2400" b="1" dirty="0">
                <a:solidFill>
                  <a:srgbClr val="F25E4F"/>
                </a:solidFill>
              </a:rPr>
              <a:t>!</a:t>
            </a:r>
            <a:endParaRPr lang="pt-PT" sz="2400" b="1" dirty="0">
              <a:solidFill>
                <a:srgbClr val="F25E4F"/>
              </a:solidFill>
            </a:endParaRPr>
          </a:p>
        </p:txBody>
      </p:sp>
      <p:sp>
        <p:nvSpPr>
          <p:cNvPr id="44" name="Retângulo: Cantos Arredondados 9">
            <a:hlinkClick r:id="rId14" action="ppaction://hlinksldjump"/>
            <a:extLst>
              <a:ext uri="{FF2B5EF4-FFF2-40B4-BE49-F238E27FC236}">
                <a16:creationId xmlns:a16="http://schemas.microsoft.com/office/drawing/2014/main" id="{1CCCC3E4-087D-4901-98B7-842B6B4365A6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32" grpId="0" animBg="1"/>
      <p:bldP spid="33" grpId="0"/>
      <p:bldP spid="34" grpId="0" animBg="1"/>
      <p:bldP spid="35" grpId="0"/>
      <p:bldP spid="42" grpId="0"/>
      <p:bldP spid="43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8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10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645" y="166819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 err="1"/>
                  <a:t>Si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</a:t>
                </a:r>
                <a:r>
                  <a:rPr lang="en-US" sz="2400" i="1" dirty="0"/>
                  <a:t> </a:t>
                </a:r>
                <a:r>
                  <a:rPr lang="en-US" sz="2400" dirty="0"/>
                  <a:t>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con: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3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“</a:t>
            </a:r>
            <a:r>
              <a:rPr lang="en-US" sz="2400" b="1" dirty="0" err="1"/>
              <a:t>líneas</a:t>
            </a:r>
            <a:r>
              <a:rPr lang="en-US" sz="2400" dirty="0"/>
              <a:t>” –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las que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iguales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 </a:t>
            </a:r>
            <a:endParaRPr lang="pt-PT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498534" y="1158358"/>
            <a:ext cx="667654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5712187" y="1558654"/>
            <a:ext cx="768999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4009863"/>
                <a:ext cx="9592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Como no se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sabe</a:t>
                </a:r>
                <a:r>
                  <a:rPr lang="en-US" sz="2000" dirty="0">
                    <a:solidFill>
                      <a:srgbClr val="0C2B8E"/>
                    </a:solidFill>
                  </a:rPr>
                  <a:t> el valor del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US" sz="2000" dirty="0">
                    <a:solidFill>
                      <a:srgbClr val="0C2B8E"/>
                    </a:solidFill>
                  </a:rPr>
                  <a:t>, se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puede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suponer</a:t>
                </a:r>
                <a:r>
                  <a:rPr lang="en-US" sz="2000" dirty="0">
                    <a:solidFill>
                      <a:srgbClr val="0C2B8E"/>
                    </a:solidFill>
                  </a:rPr>
                  <a:t> que: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 b="0" i="0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 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4009863"/>
                <a:ext cx="9592248" cy="400110"/>
              </a:xfrm>
              <a:prstGeom prst="rect">
                <a:avLst/>
              </a:prstGeom>
              <a:blipFill>
                <a:blip r:embed="rId15"/>
                <a:stretch>
                  <a:fillRect l="-572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2E00B9-0DE1-419C-9721-DF225C8AC846}"/>
              </a:ext>
            </a:extLst>
          </p:cNvPr>
          <p:cNvSpPr txBox="1"/>
          <p:nvPr/>
        </p:nvSpPr>
        <p:spPr>
          <a:xfrm>
            <a:off x="2387949" y="4539608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9A6FF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C2B8E"/>
                </a:solidFill>
              </a:rPr>
              <a:t>Ahora</a:t>
            </a:r>
            <a:r>
              <a:rPr lang="en-US" sz="2000" dirty="0">
                <a:solidFill>
                  <a:srgbClr val="0C2B8E"/>
                </a:solidFill>
              </a:rPr>
              <a:t>, se </a:t>
            </a:r>
            <a:r>
              <a:rPr lang="en-US" sz="2000" dirty="0" err="1">
                <a:solidFill>
                  <a:srgbClr val="0C2B8E"/>
                </a:solidFill>
              </a:rPr>
              <a:t>puede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intercambiar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>
                <a:solidFill>
                  <a:srgbClr val="0C2B8E"/>
                </a:solidFill>
              </a:rPr>
              <a:t>la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1 con la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3…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4013FA32-DF8E-4E7E-9AB1-2FC24715E255}"/>
              </a:ext>
            </a:extLst>
          </p:cNvPr>
          <p:cNvSpPr/>
          <p:nvPr/>
        </p:nvSpPr>
        <p:spPr>
          <a:xfrm>
            <a:off x="6481186" y="2833614"/>
            <a:ext cx="1051727" cy="278141"/>
          </a:xfrm>
          <a:custGeom>
            <a:avLst/>
            <a:gdLst>
              <a:gd name="connsiteX0" fmla="*/ 0 w 813916"/>
              <a:gd name="connsiteY0" fmla="*/ 211036 h 211036"/>
              <a:gd name="connsiteX1" fmla="*/ 452176 w 813916"/>
              <a:gd name="connsiteY1" fmla="*/ 20 h 211036"/>
              <a:gd name="connsiteX2" fmla="*/ 813916 w 813916"/>
              <a:gd name="connsiteY2" fmla="*/ 200987 h 2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16" h="211036">
                <a:moveTo>
                  <a:pt x="0" y="211036"/>
                </a:moveTo>
                <a:cubicBezTo>
                  <a:pt x="158261" y="106365"/>
                  <a:pt x="316523" y="1695"/>
                  <a:pt x="452176" y="20"/>
                </a:cubicBezTo>
                <a:cubicBezTo>
                  <a:pt x="587829" y="-1655"/>
                  <a:pt x="700872" y="99666"/>
                  <a:pt x="813916" y="200987"/>
                </a:cubicBezTo>
              </a:path>
            </a:pathLst>
          </a:custGeom>
          <a:noFill/>
          <a:ln w="38100">
            <a:solidFill>
              <a:srgbClr val="0C2B8E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/>
              <p:nvPr/>
            </p:nvSpPr>
            <p:spPr>
              <a:xfrm>
                <a:off x="2387949" y="4910101"/>
                <a:ext cx="95156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C2B8E"/>
                    </a:solidFill>
                  </a:rPr>
                  <a:t>Utilizando</a:t>
                </a:r>
                <a:r>
                  <a:rPr lang="en-US" sz="2000" dirty="0">
                    <a:solidFill>
                      <a:srgbClr val="0C2B8E"/>
                    </a:solidFill>
                  </a:rPr>
                  <a:t> la “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Propiedad</a:t>
                </a:r>
                <a:r>
                  <a:rPr lang="en-US" sz="2000" dirty="0">
                    <a:solidFill>
                      <a:srgbClr val="0C2B8E"/>
                    </a:solidFill>
                  </a:rPr>
                  <a:t> de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intercambio</a:t>
                </a:r>
                <a:r>
                  <a:rPr lang="en-US" sz="2000" dirty="0">
                    <a:solidFill>
                      <a:srgbClr val="0C2B8E"/>
                    </a:solidFill>
                  </a:rPr>
                  <a:t>” de 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lección</a:t>
                </a:r>
                <a:r>
                  <a:rPr lang="en-US" sz="2000" dirty="0">
                    <a:solidFill>
                      <a:srgbClr val="0C2B8E"/>
                    </a:solidFill>
                  </a:rPr>
                  <a:t> anterior, se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obtiene</a:t>
                </a:r>
                <a:r>
                  <a:rPr lang="en-US" sz="2000" dirty="0">
                    <a:solidFill>
                      <a:srgbClr val="0C2B8E"/>
                    </a:solidFill>
                  </a:rPr>
                  <a:t>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49" y="4910101"/>
                <a:ext cx="9515604" cy="707886"/>
              </a:xfrm>
              <a:prstGeom prst="rect">
                <a:avLst/>
              </a:prstGeom>
              <a:blipFill>
                <a:blip r:embed="rId16"/>
                <a:stretch>
                  <a:fillRect l="-577" t="-4274" r="-64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/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/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/>
              <p:nvPr/>
            </p:nvSpPr>
            <p:spPr>
              <a:xfrm>
                <a:off x="2387949" y="5583040"/>
                <a:ext cx="4904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Pero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como</a:t>
                </a:r>
                <a:r>
                  <a:rPr lang="en-US" sz="200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fName>
                      <m: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ca-ES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tenemos</a:t>
                </a: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49" y="5583040"/>
                <a:ext cx="4904971" cy="400110"/>
              </a:xfrm>
              <a:prstGeom prst="rect">
                <a:avLst/>
              </a:prstGeom>
              <a:blipFill>
                <a:blip r:embed="rId19"/>
                <a:stretch>
                  <a:fillRect l="-111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/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PT" sz="2000" b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𝐝𝐞𝐭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</m:e>
                          </m:func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/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2B4D656-C5CA-4EDC-B831-21B5FD0C331B}"/>
              </a:ext>
            </a:extLst>
          </p:cNvPr>
          <p:cNvSpPr/>
          <p:nvPr/>
        </p:nvSpPr>
        <p:spPr>
          <a:xfrm>
            <a:off x="8867096" y="6095312"/>
            <a:ext cx="357247" cy="400110"/>
          </a:xfrm>
          <a:prstGeom prst="rightArrow">
            <a:avLst/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519434A-5B0B-4CCF-A535-2D51C257C6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9"/>
          <a:stretch/>
        </p:blipFill>
        <p:spPr>
          <a:xfrm>
            <a:off x="10212591" y="1240013"/>
            <a:ext cx="828000" cy="134281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8BCDF25-3940-4094-B8E9-2E518AB610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  <p:sp>
        <p:nvSpPr>
          <p:cNvPr id="52" name="Retângulo: Cantos Arredondados 9">
            <a:hlinkClick r:id="rId24" action="ppaction://hlinksldjump"/>
            <a:extLst>
              <a:ext uri="{FF2B5EF4-FFF2-40B4-BE49-F238E27FC236}">
                <a16:creationId xmlns:a16="http://schemas.microsoft.com/office/drawing/2014/main" id="{78C7CD37-2A5F-440E-8C65-2E72493D8132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5" grpId="0"/>
      <p:bldP spid="17" grpId="0" animBg="1"/>
      <p:bldP spid="44" grpId="0"/>
      <p:bldP spid="46" grpId="0"/>
      <p:bldP spid="47" grpId="0"/>
      <p:bldP spid="48" grpId="0"/>
      <p:bldP spid="4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0036" y="3298125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063049" y="302322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049" y="3023226"/>
                <a:ext cx="2290948" cy="81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645" y="109577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 una 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con: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2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“</a:t>
            </a:r>
            <a:r>
              <a:rPr lang="en-US" sz="2400" b="1" dirty="0" err="1"/>
              <a:t>líneas</a:t>
            </a:r>
            <a:r>
              <a:rPr lang="en-US" sz="2400" dirty="0"/>
              <a:t>” –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las que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iguales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 </a:t>
            </a:r>
            <a:endParaRPr lang="pt-PT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486782" y="1163397"/>
            <a:ext cx="729761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5653332" y="1564334"/>
            <a:ext cx="791856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D61483-D026-4280-A25D-9F867CF21D8F}"/>
              </a:ext>
            </a:extLst>
          </p:cNvPr>
          <p:cNvSpPr txBox="1"/>
          <p:nvPr/>
        </p:nvSpPr>
        <p:spPr>
          <a:xfrm>
            <a:off x="2276150" y="3960318"/>
            <a:ext cx="954932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¡</a:t>
            </a:r>
            <a:r>
              <a:rPr lang="en-US" sz="2000" dirty="0" err="1"/>
              <a:t>Entonces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observa</a:t>
            </a:r>
            <a:r>
              <a:rPr lang="en-US" sz="2000" dirty="0"/>
              <a:t> que  </a:t>
            </a:r>
            <a:r>
              <a:rPr lang="en-US" sz="2000" b="1" dirty="0" err="1">
                <a:solidFill>
                  <a:srgbClr val="F25E4F"/>
                </a:solidFill>
              </a:rPr>
              <a:t>todos</a:t>
            </a:r>
            <a:r>
              <a:rPr lang="en-US" sz="2000" b="1" dirty="0">
                <a:solidFill>
                  <a:srgbClr val="F25E4F"/>
                </a:solidFill>
              </a:rPr>
              <a:t> los </a:t>
            </a:r>
            <a:r>
              <a:rPr lang="en-US" sz="2000" b="1" dirty="0" err="1">
                <a:solidFill>
                  <a:srgbClr val="F25E4F"/>
                </a:solidFill>
              </a:rPr>
              <a:t>elementos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CUALESQUIERA dos FILAS </a:t>
            </a:r>
            <a:r>
              <a:rPr lang="en-US" sz="2000" dirty="0"/>
              <a:t>o 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dos COLUMNAS son </a:t>
            </a:r>
            <a:r>
              <a:rPr lang="en-US" sz="2000" b="1" dirty="0" err="1">
                <a:solidFill>
                  <a:srgbClr val="F25E4F"/>
                </a:solidFill>
              </a:rPr>
              <a:t>iguales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/>
              <a:t> </a:t>
            </a:r>
            <a:r>
              <a:rPr lang="en-US" sz="2000" b="1" dirty="0" err="1"/>
              <a:t>puede</a:t>
            </a:r>
            <a:r>
              <a:rPr lang="en-US" sz="2000" b="1" dirty="0"/>
              <a:t> </a:t>
            </a:r>
            <a:r>
              <a:rPr lang="en-US" sz="2000" b="1" dirty="0" err="1"/>
              <a:t>concluir</a:t>
            </a:r>
            <a:r>
              <a:rPr lang="en-US" sz="2000" b="1" dirty="0"/>
              <a:t> </a:t>
            </a:r>
            <a:r>
              <a:rPr lang="en-US" sz="2000" b="1" dirty="0" err="1"/>
              <a:t>directamente</a:t>
            </a:r>
            <a:r>
              <a:rPr lang="en-US" sz="2000" dirty="0"/>
              <a:t> que el </a:t>
            </a:r>
            <a:r>
              <a:rPr lang="en-US" sz="2000" dirty="0" err="1"/>
              <a:t>determinante</a:t>
            </a:r>
            <a:r>
              <a:rPr lang="en-US" sz="2000" dirty="0"/>
              <a:t> es </a:t>
            </a:r>
            <a:r>
              <a:rPr lang="en-US" sz="2000" b="1" dirty="0">
                <a:solidFill>
                  <a:srgbClr val="F25E4F"/>
                </a:solidFill>
              </a:rPr>
              <a:t>cero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/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/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C2B8E"/>
                    </a:solidFill>
                  </a:rPr>
                  <a:t>¡Como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C2B8E"/>
                    </a:solidFill>
                  </a:rPr>
                  <a:t>tiene</a:t>
                </a:r>
                <a:r>
                  <a:rPr lang="en-US" sz="2000" dirty="0">
                    <a:solidFill>
                      <a:srgbClr val="0C2B8E"/>
                    </a:solidFill>
                  </a:rPr>
                  <a:t> dos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iguales</a:t>
                </a:r>
                <a:r>
                  <a:rPr lang="en-US" sz="2000" dirty="0">
                    <a:solidFill>
                      <a:srgbClr val="0C2B8E"/>
                    </a:solidFill>
                  </a:rPr>
                  <a:t> (la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primera</a:t>
                </a:r>
                <a:r>
                  <a:rPr lang="en-US" sz="2000" dirty="0">
                    <a:solidFill>
                      <a:srgbClr val="0C2B8E"/>
                    </a:solidFill>
                  </a:rPr>
                  <a:t> y 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tercera</a:t>
                </a:r>
                <a:r>
                  <a:rPr lang="en-US" sz="2000" dirty="0">
                    <a:solidFill>
                      <a:srgbClr val="0C2B8E"/>
                    </a:solidFill>
                  </a:rPr>
                  <a:t>)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su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US" sz="2000" dirty="0">
                    <a:solidFill>
                      <a:srgbClr val="0C2B8E"/>
                    </a:solidFill>
                  </a:rPr>
                  <a:t> es cero!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blipFill>
                <a:blip r:embed="rId15"/>
                <a:stretch>
                  <a:fillRect l="-71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/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blipFill>
                <a:blip r:embed="rId16"/>
                <a:stretch>
                  <a:fillRect l="-2965" b="-177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45C1117B-ED06-4FF5-B2A7-01C0997BF3A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  <p:sp>
        <p:nvSpPr>
          <p:cNvPr id="42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560F3693-B81B-4D90-9CA3-341D77D3CEA8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89246" y="2659803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87949" y="293005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098442" y="148087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es 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con: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que </a:t>
            </a:r>
            <a:r>
              <a:rPr lang="en-US" sz="2400" dirty="0" err="1"/>
              <a:t>todos</a:t>
            </a:r>
            <a:r>
              <a:rPr lang="en-US" sz="2400" dirty="0"/>
              <a:t>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iguales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346882" y="1200516"/>
            <a:ext cx="2055285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3360121" y="1593698"/>
            <a:ext cx="852115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6AD3E0C-4217-4637-B170-20F8ECFB4B62}"/>
              </a:ext>
            </a:extLst>
          </p:cNvPr>
          <p:cNvSpPr txBox="1"/>
          <p:nvPr/>
        </p:nvSpPr>
        <p:spPr>
          <a:xfrm>
            <a:off x="2354327" y="3462401"/>
            <a:ext cx="900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Puede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observarse</a:t>
            </a:r>
            <a:r>
              <a:rPr lang="en-US" sz="2000" dirty="0">
                <a:solidFill>
                  <a:srgbClr val="0C2B8E"/>
                </a:solidFill>
              </a:rPr>
              <a:t> que la </a:t>
            </a:r>
            <a:r>
              <a:rPr lang="en-US" sz="2000" dirty="0" err="1">
                <a:solidFill>
                  <a:srgbClr val="0C2B8E"/>
                </a:solidFill>
              </a:rPr>
              <a:t>primera</a:t>
            </a:r>
            <a:r>
              <a:rPr lang="en-US" sz="2000" dirty="0">
                <a:solidFill>
                  <a:srgbClr val="0C2B8E"/>
                </a:solidFill>
              </a:rPr>
              <a:t> y la </a:t>
            </a:r>
            <a:r>
              <a:rPr lang="en-US" sz="2000" dirty="0" err="1">
                <a:solidFill>
                  <a:srgbClr val="0C2B8E"/>
                </a:solidFill>
              </a:rPr>
              <a:t>segunda</a:t>
            </a:r>
            <a:r>
              <a:rPr lang="en-US" sz="2000" dirty="0">
                <a:solidFill>
                  <a:srgbClr val="0C2B8E"/>
                </a:solidFill>
              </a:rPr>
              <a:t> fila del </a:t>
            </a:r>
            <a:r>
              <a:rPr lang="en-US" sz="2000" dirty="0" err="1">
                <a:solidFill>
                  <a:srgbClr val="0C2B8E"/>
                </a:solidFill>
              </a:rPr>
              <a:t>determinante</a:t>
            </a:r>
            <a:r>
              <a:rPr lang="en-US" sz="2000" dirty="0">
                <a:solidFill>
                  <a:srgbClr val="0C2B8E"/>
                </a:solidFill>
              </a:rPr>
              <a:t> son </a:t>
            </a:r>
            <a:r>
              <a:rPr lang="en-US" sz="2000" dirty="0" err="1">
                <a:solidFill>
                  <a:srgbClr val="0C2B8E"/>
                </a:solidFill>
              </a:rPr>
              <a:t>iguales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entonces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/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5">
            <a:extLst>
              <a:ext uri="{FF2B5EF4-FFF2-40B4-BE49-F238E27FC236}">
                <a16:creationId xmlns:a16="http://schemas.microsoft.com/office/drawing/2014/main" id="{41ECD1C6-3290-433E-9647-2FA10EB502EA}"/>
              </a:ext>
            </a:extLst>
          </p:cNvPr>
          <p:cNvSpPr/>
          <p:nvPr/>
        </p:nvSpPr>
        <p:spPr>
          <a:xfrm>
            <a:off x="3741719" y="4423306"/>
            <a:ext cx="1141463" cy="36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arredondado 32">
            <a:extLst>
              <a:ext uri="{FF2B5EF4-FFF2-40B4-BE49-F238E27FC236}">
                <a16:creationId xmlns:a16="http://schemas.microsoft.com/office/drawing/2014/main" id="{3B5FF995-6CC1-4FCB-A8E1-E1452C3A9ACC}"/>
              </a:ext>
            </a:extLst>
          </p:cNvPr>
          <p:cNvSpPr/>
          <p:nvPr/>
        </p:nvSpPr>
        <p:spPr>
          <a:xfrm>
            <a:off x="3741719" y="4758586"/>
            <a:ext cx="1141463" cy="360000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/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blipFill>
                <a:blip r:embed="rId13"/>
                <a:stretch>
                  <a:fillRect l="-6579" r="-11842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/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porque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blipFill>
                <a:blip r:embed="rId14"/>
                <a:stretch>
                  <a:fillRect l="-2695" b="-177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61620" y="4273131"/>
            <a:ext cx="1020349" cy="1020349"/>
          </a:xfrm>
          <a:prstGeom prst="rect">
            <a:avLst/>
          </a:prstGeom>
        </p:spPr>
      </p:pic>
      <p:sp>
        <p:nvSpPr>
          <p:cNvPr id="41" name="Retângulo: Cantos Arredondados 9">
            <a:hlinkClick r:id="rId17" action="ppaction://hlinksldjump"/>
            <a:extLst>
              <a:ext uri="{FF2B5EF4-FFF2-40B4-BE49-F238E27FC236}">
                <a16:creationId xmlns:a16="http://schemas.microsoft.com/office/drawing/2014/main" id="{247D56DA-8054-4A3B-8708-418F3B10C51B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9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5" grpId="0" animBg="1"/>
      <p:bldP spid="46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Propiedad de línea nula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igualdad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es 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con: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429217" y="607218"/>
            <a:ext cx="9404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dos </a:t>
            </a:r>
            <a:r>
              <a:rPr lang="en-US" sz="2400" b="1" dirty="0" err="1"/>
              <a:t>filas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b="1" dirty="0" err="1"/>
              <a:t>columnas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que </a:t>
            </a:r>
            <a:r>
              <a:rPr lang="en-US" sz="2400" dirty="0" err="1"/>
              <a:t>todos</a:t>
            </a:r>
            <a:r>
              <a:rPr lang="en-US" sz="2400" dirty="0"/>
              <a:t> sus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correspondientes</a:t>
            </a:r>
            <a:r>
              <a:rPr lang="en-US" sz="2400" dirty="0"/>
              <a:t> son </a:t>
            </a:r>
            <a:r>
              <a:rPr lang="en-US" sz="2400" b="1" dirty="0" err="1"/>
              <a:t>proporcionales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>
            <a:off x="3340976" y="1206390"/>
            <a:ext cx="1932360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>
            <a:off x="3393597" y="1574553"/>
            <a:ext cx="18504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>
            <a:extLst>
              <a:ext uri="{FF2B5EF4-FFF2-40B4-BE49-F238E27FC236}">
                <a16:creationId xmlns:a16="http://schemas.microsoft.com/office/drawing/2014/main" id="{B3BEE81A-18FE-4326-A3B0-F53BF4F6295E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Una </a:t>
            </a:r>
            <a:r>
              <a:rPr lang="en-US" sz="2000" dirty="0" err="1">
                <a:solidFill>
                  <a:srgbClr val="0C2B8E"/>
                </a:solidFill>
              </a:rPr>
              <a:t>vez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más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su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determinante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siempre</a:t>
            </a:r>
            <a:r>
              <a:rPr lang="en-US" sz="2000" dirty="0">
                <a:solidFill>
                  <a:srgbClr val="0C2B8E"/>
                </a:solidFill>
              </a:rPr>
              <a:t> se </a:t>
            </a:r>
            <a:r>
              <a:rPr lang="en-US" sz="2000" dirty="0" err="1">
                <a:solidFill>
                  <a:srgbClr val="0C2B8E"/>
                </a:solidFill>
              </a:rPr>
              <a:t>puede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evaluar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aplicando</a:t>
            </a:r>
            <a:r>
              <a:rPr lang="en-US" sz="2000" dirty="0">
                <a:solidFill>
                  <a:srgbClr val="0C2B8E"/>
                </a:solidFill>
              </a:rPr>
              <a:t> los </a:t>
            </a:r>
            <a:r>
              <a:rPr lang="en-US" sz="2000" b="1" dirty="0" err="1">
                <a:solidFill>
                  <a:srgbClr val="0C2B8E"/>
                </a:solidFill>
              </a:rPr>
              <a:t>procedimientos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prácticos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presentados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lecciones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anteriores</a:t>
            </a:r>
            <a:r>
              <a:rPr lang="en-US" sz="2000" dirty="0">
                <a:solidFill>
                  <a:srgbClr val="0C2B8E"/>
                </a:solidFill>
              </a:rPr>
              <a:t> 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/>
              <p:nvPr/>
            </p:nvSpPr>
            <p:spPr>
              <a:xfrm>
                <a:off x="2401556" y="4690379"/>
                <a:ext cx="9425354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Sin embargo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puede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demostrar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fácilmente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que, </a:t>
                </a:r>
                <a:r>
                  <a:rPr lang="en-US" sz="2000" dirty="0"/>
                  <a:t>dado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 la “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fila 3 es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25E4F"/>
                    </a:solidFill>
                  </a:rPr>
                  <a:t> veces la fila 2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simplificando</a:t>
                </a:r>
                <a:r>
                  <a:rPr lang="en-US" sz="2000" dirty="0">
                    <a:solidFill>
                      <a:schemeClr val="tx1"/>
                    </a:solidFill>
                  </a:rPr>
                  <a:t> el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texto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anterior: “</a:t>
                </a:r>
                <a:r>
                  <a:rPr lang="en-US" sz="2000" dirty="0"/>
                  <a:t>las </a:t>
                </a:r>
                <a:r>
                  <a:rPr lang="en-US" sz="2000" dirty="0" err="1"/>
                  <a:t>filas</a:t>
                </a:r>
                <a:r>
                  <a:rPr lang="en-US" sz="2000" dirty="0">
                    <a:solidFill>
                      <a:schemeClr val="tx1"/>
                    </a:solidFill>
                  </a:rPr>
                  <a:t> (2 </a:t>
                </a:r>
                <a:r>
                  <a:rPr lang="en-US" sz="2000" dirty="0"/>
                  <a:t>y</a:t>
                </a:r>
                <a:r>
                  <a:rPr lang="en-US" sz="2000" dirty="0">
                    <a:solidFill>
                      <a:schemeClr val="tx1"/>
                    </a:solidFill>
                  </a:rPr>
                  <a:t> 3)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tienen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todos</a:t>
                </a:r>
                <a:r>
                  <a:rPr lang="en-US" sz="2000" dirty="0">
                    <a:solidFill>
                      <a:schemeClr val="tx1"/>
                    </a:solidFill>
                  </a:rPr>
                  <a:t> sus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elementos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correspondientes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proporcionales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el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determinante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es cero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O, </a:t>
                </a:r>
                <a:r>
                  <a:rPr lang="en-US" sz="2000" dirty="0" err="1"/>
                  <a:t>incluso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de una </a:t>
                </a:r>
                <a:r>
                  <a:rPr lang="en-US" sz="2000" dirty="0" err="1"/>
                  <a:t>manera</a:t>
                </a:r>
                <a:r>
                  <a:rPr lang="en-US" sz="2000" dirty="0"/>
                  <a:t> breve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/>
                  <a:t>porque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56" y="4690379"/>
                <a:ext cx="9425354" cy="1323439"/>
              </a:xfrm>
              <a:prstGeom prst="rect">
                <a:avLst/>
              </a:prstGeom>
              <a:blipFill>
                <a:blip r:embed="rId12"/>
                <a:stretch>
                  <a:fillRect l="-646" t="-1818" r="-581" b="-6364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aixaDeTexto 73">
            <a:extLst>
              <a:ext uri="{FF2B5EF4-FFF2-40B4-BE49-F238E27FC236}">
                <a16:creationId xmlns:a16="http://schemas.microsoft.com/office/drawing/2014/main" id="{502E4B0E-48D3-4260-A8A2-16A11591D354}"/>
              </a:ext>
            </a:extLst>
          </p:cNvPr>
          <p:cNvSpPr txBox="1"/>
          <p:nvPr/>
        </p:nvSpPr>
        <p:spPr>
          <a:xfrm>
            <a:off x="4128423" y="5949538"/>
            <a:ext cx="578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E4F"/>
                </a:solidFill>
              </a:rPr>
              <a:t>¡A </a:t>
            </a:r>
            <a:r>
              <a:rPr lang="en-US" sz="2400" b="1" dirty="0" err="1">
                <a:solidFill>
                  <a:srgbClr val="F25E4F"/>
                </a:solidFill>
              </a:rPr>
              <a:t>ver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cómo</a:t>
            </a:r>
            <a:r>
              <a:rPr lang="en-US" sz="2400" b="1" dirty="0">
                <a:solidFill>
                  <a:srgbClr val="F25E4F"/>
                </a:solidFill>
              </a:rPr>
              <a:t>! </a:t>
            </a:r>
          </a:p>
          <a:p>
            <a:pPr algn="ctr"/>
            <a:r>
              <a:rPr lang="en-US" sz="2400" b="1" dirty="0">
                <a:solidFill>
                  <a:srgbClr val="F25E4F"/>
                </a:solidFill>
              </a:rPr>
              <a:t>¡Es </a:t>
            </a:r>
            <a:r>
              <a:rPr lang="en-US" sz="2400" b="1" dirty="0" err="1">
                <a:solidFill>
                  <a:srgbClr val="F25E4F"/>
                </a:solidFill>
              </a:rPr>
              <a:t>fácil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utilizando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algunas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propiedades</a:t>
            </a:r>
            <a:r>
              <a:rPr lang="en-US" sz="2400" b="1" dirty="0">
                <a:solidFill>
                  <a:srgbClr val="F25E4F"/>
                </a:solidFill>
              </a:rPr>
              <a:t>!...</a:t>
            </a:r>
            <a:endParaRPr lang="pt-PT" sz="2400" b="1" dirty="0">
              <a:solidFill>
                <a:srgbClr val="F25E4F"/>
              </a:solidFill>
            </a:endParaRP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FAB28618-B6D7-44AB-BA9E-6AD7967B4F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2" name="Retângulo: Cantos Arredondados 9">
            <a:hlinkClick r:id="rId14" action="ppaction://hlinksldjump"/>
            <a:extLst>
              <a:ext uri="{FF2B5EF4-FFF2-40B4-BE49-F238E27FC236}">
                <a16:creationId xmlns:a16="http://schemas.microsoft.com/office/drawing/2014/main" id="{23E9A25D-6048-4BF5-B4DF-421F7D407EB1}"/>
              </a:ext>
            </a:extLst>
          </p:cNvPr>
          <p:cNvSpPr/>
          <p:nvPr/>
        </p:nvSpPr>
        <p:spPr>
          <a:xfrm>
            <a:off x="35999" y="3690000"/>
            <a:ext cx="1732839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sz="1700" b="1" dirty="0">
                <a:solidFill>
                  <a:schemeClr val="tx1"/>
                </a:solidFill>
              </a:rPr>
              <a:t>proporcionalidad</a:t>
            </a:r>
            <a:r>
              <a:rPr lang="es-ES" b="1" dirty="0">
                <a:solidFill>
                  <a:schemeClr val="tx1"/>
                </a:solidFill>
              </a:rPr>
              <a:t> de “líneas”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GM5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BwYzk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cGM5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BjO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BwYzk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BwYzk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HBjOTpQTsyJpAAAAbgAAABwAAAB1bml2ZXJzYWwvbG9jYWxfc2V0dGluZ3MueG1sDcwxDoMwDEDRnVNY3int1oHAxlaW0gNYxEWRHBuRgOD2ZPvD02/7MwocvKVg6vD1eCKwzuaDLg5/01C/EVIm9SSm7FANoe+qVmwm+XLOBSZYhS7eJo4lMo8Uixx2EajhU17/wB6brroBUEsDBBQAAgAIAB0Yz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dGM5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cGM5OkEkmJSgFAAD2EwAAHQAAAAAAAAABAAAAAADMEwAAdW5pdmVyc2FsL2NvbW1vbl9tZXNzYWdlcy5sbmdQSwECAAAUAAIACAAcGM5OZrKi1aUAAACDAQAALgAAAAAAAAABAAAAAAAvGQAAdW5pdmVyc2FsL3BsYXliYWNrX2FuZF9uYXZpZ2F0aW9uX3NldHRpbmdzLnhtbFBLAQIAABQAAgAIABwYzk7QvS+0TgQAAIcVAAAnAAAAAAAAAAEAAAAAACAaAAB1bml2ZXJzYWwvZmxhc2hfcHVibGlzaGluZ19zZXR0aW5ncy54bWxQSwECAAAUAAIACAAcGM5OU14Gj3MDAAChDAAAIQAAAAAAAAABAAAAAACzHgAAdW5pdmVyc2FsL2ZsYXNoX3NraW5fc2V0dGluZ3MueG1sUEsBAgAAFAACAAgAHBjOTuZFxhFIBAAAERUAACYAAAAAAAAAAQAAAAAAZSIAAHVuaXZlcnNhbC9odG1sX3B1Ymxpc2hpbmdfc2V0dGluZ3MueG1sUEsBAgAAFAACAAgAHBjOTpD3/su3AQAAfQYAAB8AAAAAAAAAAQAAAAAA8SYAAHVuaXZlcnNhbC9odG1sX3NraW5fc2V0dGluZ3MuanNQSwECAAAUAAIACAAcGM5OlBOzImkAAABuAAAAHAAAAAAAAAABAAAAAADlKAAAdW5pdmVyc2FsL2xvY2FsX3NldHRpbmdzLnhtbFBLAQIAABQAAgAIAB0Yzk6D5MijhQoAAMAZAAAXAAAAAAAAAAAAAAAAAIgpAAB1bml2ZXJzYWwvdW5pdmVyc2FsLnBuZ1BLAQIAABQAAgAIAB0Yzk7lZcaxSwAAAGoAAAAbAAAAAAAAAAEAAAAAAEI0AAB1bml2ZXJzYWwvdW5pdmVyc2FsLnBuZy54bWxQSwUGAAAAABIAEgBWBQAAxjQAAAAA"/>
  <p:tag name="ISPRING_ULTRA_SCORM_COURCE_TITLE" val="Lección_19_N1_ES"/>
  <p:tag name="ISPRING_PRESENTATION_TITLE" val="Lección_19_N1_ES"/>
  <p:tag name="ISPRING_SCORM_RATE_QUIZZES" val="1"/>
  <p:tag name="ISPRING_SCORM_PASSING_SCORE" val="80.000000"/>
  <p:tag name="ISPRING_UUID" val="{74480619-36DC-4CF5-9198-D40FD76BBB1C}"/>
  <p:tag name="ISPRING_SCREEN_RECS_UPDATED" val="C:\Users\usuari\Documents\Jhil·li\LECCIONES\LECCIÓN 19\Lección_19_N1_ES\"/>
  <p:tag name="ISPRING_OUTPUT_FOLDER" val="[[&quot;\uFFFDd\u0013*{0FCB5101-AEB5-4723-8DCE-7D5C9063266D}&quot;,&quot;C:\\Users\\Carles Serrat\\Desktop\\EngiMath-UPC\\Execution\\LECCIONES_DEF\\LECCIÓN 19&quot;],[&quot;다\uFFFD{50CDBE22-C278-4471-A834-0F47937607E8}&quot;,&quot;C:\\Users\\Usuario\\OneDrive\\Escritorio\\Engi-Math-Chara\\Castella\\Lección 19 Chara&quot;],[&quot;*\uFFFD\uFFFD\uFFFD{BB4CDCA5-F38E-475C-8C53-186BBAA01A72}&quot;,&quot;C:\\Users\\filom\\Documents\\ENGIMATH\\LESSONS\\MATRICES\\LESSON 19&quot;],[&quot;\uFFFD\u0006\uFFFD{89960893-7238-4BF1-AF2C-E0D0CDA1F331}&quot;,&quot;E:\\Ano Letivo 2019_2020\\Lesson 0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Carles Serrat\Desktop\EngiMath-UPC\Execution\LECCIONES_DEF\LECCIÓN 19\Lección_19_N1_ES"/>
  <p:tag name="ISPRING_PRESENTATION_PATH" val="C:\Users\Carles Serrat\Desktop\EngiMath-UPC\Execution\LECCIONES_DEF\LECCIÓN 19\Lección_19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63B4CE-401B-4CF5-B230-2EC27D7F78A7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B7E240-47FF-41C6-AFD7-2D8D1E438BE6}: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2B2947-6813-4641-9DF8-C8028FFA1137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6AB06F-AF1C-4530-9848-118ED95DD3F6}:2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BBD281-740A-4EB4-9AED-0A8C8450D2CF}: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7WfINrb1LBXM1O9DXEC6A&quot;,&quot;gi&quot;:&quot;ZBsvR_ae2TZ1AwEJtla_Yw&quot;,&quot;ti&quot;:&quot;characters&quot;,&quot;vs&quot;:{&quot;f&quot;:[1283,832,502],&quot;i&quot;:{&quot;d&quot;:&quot;V7WfINrb1LBXM1O9DXEC6A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836865-FC1A-477D-9CE7-749F91F55E1A}:2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aW4mC2LCf5TmosUm-7bkg&quot;,&quot;gi&quot;:&quot;ZBsvR_ae2TZ1AwEJtla_Yw&quot;,&quot;ti&quot;:&quot;characters&quot;,&quot;vs&quot;:{&quot;f&quot;:[1283,832,543],&quot;i&quot;:{&quot;d&quot;:&quot;faW4mC2LCf5TmosUm-7bk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DBB0F1-6C01-4E48-896D-87E5DFAE3BAD}:2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836865-FC1A-477D-9CE7-749F91F55E1A}:28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Lección_19_N1_ES\quiz\quiz2.quiz"/>
  <p:tag name="ISPRING_QUIZ_FULL_PATH" val="C:\Users\Carles Serrat\Desktop\EngiMath-UPC\Execution\LECCIONES_DEF\LECCIÓN 19\Lección_19_N1_ES\quiz\quiz2.qu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7E6BCA-DCAE-4F8F-BEBB-1B573A93AB7A}:2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g7a9sLZXx-xRSFMEUX1wQ&quot;,&quot;gi&quot;:&quot;ZBsvR_ae2TZ1AwEJtla_Yw&quot;,&quot;ti&quot;:&quot;characters&quot;,&quot;vs&quot;:{&quot;f&quot;:[1283,832,501],&quot;i&quot;:{&quot;d&quot;:&quot;Fg7a9sLZXx-xRSFMEUX1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A6F3E1-F79E-4DEA-A4E7-0A7C4D298B72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947FE1-28C8-4C6D-A6F3-F8517AF6391D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E2F9B7-6980-424E-BDC6-985365474727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FB6CE7-AA01-4850-BA1B-02D552127EC9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5B1477-8237-4395-A0DF-8C0A26B00447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EAAE5B-11EC-4F07-8B1A-27A76493CC48}"/>
</file>

<file path=customXml/itemProps2.xml><?xml version="1.0" encoding="utf-8"?>
<ds:datastoreItem xmlns:ds="http://schemas.openxmlformats.org/officeDocument/2006/customXml" ds:itemID="{F5833F82-38B9-4477-8449-B0B5F59375B4}"/>
</file>

<file path=customXml/itemProps3.xml><?xml version="1.0" encoding="utf-8"?>
<ds:datastoreItem xmlns:ds="http://schemas.openxmlformats.org/officeDocument/2006/customXml" ds:itemID="{897FC82A-F2DF-4294-865F-D483925611ED}"/>
</file>

<file path=docProps/app.xml><?xml version="1.0" encoding="utf-8"?>
<Properties xmlns="http://schemas.openxmlformats.org/officeDocument/2006/extended-properties" xmlns:vt="http://schemas.openxmlformats.org/officeDocument/2006/docPropsVTypes">
  <TotalTime>9270</TotalTime>
  <Words>1458</Words>
  <Application>Microsoft Office PowerPoint</Application>
  <PresentationFormat>Pantalla panoràmica</PresentationFormat>
  <Paragraphs>228</Paragraphs>
  <Slides>14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Lección_19_N1_ES</dc:title>
  <dc:creator>Filomena Soares</dc:creator>
  <cp:lastModifiedBy>Administrator</cp:lastModifiedBy>
  <cp:revision>478</cp:revision>
  <dcterms:created xsi:type="dcterms:W3CDTF">2019-03-25T06:42:45Z</dcterms:created>
  <dcterms:modified xsi:type="dcterms:W3CDTF">2021-08-22T22:12:24Z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