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7.xml" ContentType="application/vnd.openxmlformats-officedocument.presentationml.tags+xml"/>
  <Override PartName="/ppt/tags/tag1.xml" ContentType="application/vnd.openxmlformats-officedocument.presentationml.tags+xml"/>
  <Override PartName="/ppt/tags/tag6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0" r:id="rId2"/>
    <p:sldId id="286" r:id="rId3"/>
    <p:sldId id="277" r:id="rId4"/>
    <p:sldId id="278" r:id="rId5"/>
    <p:sldId id="297" r:id="rId6"/>
    <p:sldId id="293" r:id="rId7"/>
    <p:sldId id="299" r:id="rId8"/>
    <p:sldId id="280" r:id="rId9"/>
    <p:sldId id="303" r:id="rId10"/>
    <p:sldId id="283" r:id="rId11"/>
  </p:sldIdLst>
  <p:sldSz cx="12192000" cy="6858000"/>
  <p:notesSz cx="6858000" cy="9144000"/>
  <p:custDataLst>
    <p:tags r:id="rId13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BAE18F"/>
    <a:srgbClr val="0C2B8E"/>
    <a:srgbClr val="29A6FF"/>
    <a:srgbClr val="CCFF66"/>
    <a:srgbClr val="70AD47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06" y="114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6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249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795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185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08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577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3512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760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2581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4228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0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slide" Target="slide3.xml"/><Relationship Id="rId11" Type="http://schemas.openxmlformats.org/officeDocument/2006/relationships/image" Target="../media/image43.png"/><Relationship Id="rId5" Type="http://schemas.openxmlformats.org/officeDocument/2006/relationships/slide" Target="slide8.xml"/><Relationship Id="rId10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3" Type="http://schemas.openxmlformats.org/officeDocument/2006/relationships/slide" Target="slide8.xml"/><Relationship Id="rId7" Type="http://schemas.openxmlformats.org/officeDocument/2006/relationships/image" Target="../media/image1.jpe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slide" Target="slide4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image" Target="../media/image45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7.png"/><Relationship Id="rId5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3.png"/><Relationship Id="rId18" Type="http://schemas.openxmlformats.org/officeDocument/2006/relationships/image" Target="../media/image23.png"/><Relationship Id="rId3" Type="http://schemas.openxmlformats.org/officeDocument/2006/relationships/tags" Target="../tags/tag4.xml"/><Relationship Id="rId21" Type="http://schemas.openxmlformats.org/officeDocument/2006/relationships/image" Target="../media/image24.png"/><Relationship Id="rId7" Type="http://schemas.openxmlformats.org/officeDocument/2006/relationships/slide" Target="slide8.xml"/><Relationship Id="rId12" Type="http://schemas.openxmlformats.org/officeDocument/2006/relationships/image" Target="../media/image1.jpeg"/><Relationship Id="rId17" Type="http://schemas.openxmlformats.org/officeDocument/2006/relationships/image" Target="../media/image22.png"/><Relationship Id="rId2" Type="http://schemas.openxmlformats.org/officeDocument/2006/relationships/tags" Target="../tags/tag3.xml"/><Relationship Id="rId16" Type="http://schemas.openxmlformats.org/officeDocument/2006/relationships/image" Target="../media/image21.png"/><Relationship Id="rId20" Type="http://schemas.openxmlformats.org/officeDocument/2006/relationships/image" Target="../media/image26.png"/><Relationship Id="rId1" Type="http://schemas.openxmlformats.org/officeDocument/2006/relationships/tags" Target="../tags/tag2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18.png"/><Relationship Id="rId24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23" Type="http://schemas.openxmlformats.org/officeDocument/2006/relationships/image" Target="../media/image25.png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slide" Target="slide4.xml"/><Relationship Id="rId14" Type="http://schemas.openxmlformats.org/officeDocument/2006/relationships/image" Target="../media/image19.png"/><Relationship Id="rId2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0.png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image" Target="../media/image29.png"/><Relationship Id="rId17" Type="http://schemas.openxmlformats.org/officeDocument/2006/relationships/image" Target="../media/image28.png"/><Relationship Id="rId2" Type="http://schemas.openxmlformats.org/officeDocument/2006/relationships/tags" Target="../tags/tag7.xml"/><Relationship Id="rId16" Type="http://schemas.openxmlformats.org/officeDocument/2006/relationships/image" Target="../media/image36.png"/><Relationship Id="rId1" Type="http://schemas.openxmlformats.org/officeDocument/2006/relationships/tags" Target="../tags/tag6.xml"/><Relationship Id="rId6" Type="http://schemas.openxmlformats.org/officeDocument/2006/relationships/slide" Target="slide3.xml"/><Relationship Id="rId11" Type="http://schemas.openxmlformats.org/officeDocument/2006/relationships/image" Target="../media/image32.png"/><Relationship Id="rId5" Type="http://schemas.openxmlformats.org/officeDocument/2006/relationships/slide" Target="slide8.xml"/><Relationship Id="rId15" Type="http://schemas.openxmlformats.org/officeDocument/2006/relationships/image" Target="../media/image35.png"/><Relationship Id="rId10" Type="http://schemas.openxmlformats.org/officeDocument/2006/relationships/image" Target="../media/image1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image" Target="../media/image39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" Target="slide8.xml"/><Relationship Id="rId11" Type="http://schemas.openxmlformats.org/officeDocument/2006/relationships/image" Target="../media/image38.png"/><Relationship Id="rId5" Type="http://schemas.openxmlformats.org/officeDocument/2006/relationships/image" Target="../media/image1.jpeg"/><Relationship Id="rId10" Type="http://schemas.openxmlformats.org/officeDocument/2006/relationships/image" Target="../media/image37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9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10" Type="http://schemas.openxmlformats.org/officeDocument/2006/relationships/image" Target="../media/image41.png"/><Relationship Id="rId4" Type="http://schemas.openxmlformats.org/officeDocument/2006/relationships/image" Target="../media/image1.jpe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Posa’t a prova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  <a:p>
            <a:pPr algn="ctr"/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producte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suma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4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d’invariància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20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6">
            <a:extLst>
              <a:ext uri="{FF2B5EF4-FFF2-40B4-BE49-F238E27FC236}">
                <a16:creationId xmlns:a16="http://schemas.microsoft.com/office/drawing/2014/main" id="{7449E2FD-4F39-4420-AC18-F80D5BA67E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7" name="Imagem 11">
            <a:extLst>
              <a:ext uri="{FF2B5EF4-FFF2-40B4-BE49-F238E27FC236}">
                <a16:creationId xmlns:a16="http://schemas.microsoft.com/office/drawing/2014/main" id="{DDFFD905-5251-4BE7-9945-F849F268CA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9" name="CaixaDeTexto 12">
            <a:extLst>
              <a:ext uri="{FF2B5EF4-FFF2-40B4-BE49-F238E27FC236}">
                <a16:creationId xmlns:a16="http://schemas.microsoft.com/office/drawing/2014/main" id="{7C06B0A1-2B43-4EF8-A467-1744D60E2084}"/>
              </a:ext>
            </a:extLst>
          </p:cNvPr>
          <p:cNvSpPr txBox="1"/>
          <p:nvPr/>
        </p:nvSpPr>
        <p:spPr>
          <a:xfrm>
            <a:off x="2088150" y="23626"/>
            <a:ext cx="97971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F25E4F"/>
                </a:solidFill>
              </a:rPr>
              <a:t>Recordeu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Podeu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>
                <a:solidFill>
                  <a:srgbClr val="0C2B8E"/>
                </a:solidFill>
              </a:rPr>
              <a:t>recórrer totes les seccions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amb</a:t>
            </a:r>
            <a:r>
              <a:rPr lang="en-GB" dirty="0">
                <a:solidFill>
                  <a:srgbClr val="0C2B8E"/>
                </a:solidFill>
              </a:rPr>
              <a:t>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escolliu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us </a:t>
            </a:r>
            <a:r>
              <a:rPr lang="en-GB" dirty="0" err="1">
                <a:solidFill>
                  <a:srgbClr val="0C2B8E"/>
                </a:solidFill>
              </a:rPr>
              <a:t>interessi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fent</a:t>
            </a:r>
            <a:r>
              <a:rPr lang="en-GB" dirty="0">
                <a:solidFill>
                  <a:srgbClr val="0C2B8E"/>
                </a:solidFill>
              </a:rPr>
              <a:t>-hi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Escolliu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 err="1">
                <a:solidFill>
                  <a:srgbClr val="0C2B8E"/>
                </a:solidFill>
              </a:rPr>
              <a:t>Posa’t</a:t>
            </a:r>
            <a:r>
              <a:rPr lang="en-GB" b="1" dirty="0">
                <a:solidFill>
                  <a:srgbClr val="0C2B8E"/>
                </a:solidFill>
              </a:rPr>
              <a:t> a </a:t>
            </a:r>
            <a:r>
              <a:rPr lang="en-GB" b="1" dirty="0" err="1">
                <a:solidFill>
                  <a:srgbClr val="0C2B8E"/>
                </a:solidFill>
              </a:rPr>
              <a:t>prova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</a:t>
            </a:r>
            <a:r>
              <a:rPr lang="en-GB" dirty="0" err="1">
                <a:solidFill>
                  <a:srgbClr val="0C2B8E"/>
                </a:solidFill>
              </a:rPr>
              <a:t>només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després</a:t>
            </a:r>
            <a:r>
              <a:rPr lang="en-GB" u="sng" dirty="0">
                <a:solidFill>
                  <a:srgbClr val="0C2B8E"/>
                </a:solidFill>
              </a:rPr>
              <a:t> de </a:t>
            </a:r>
            <a:r>
              <a:rPr lang="en-GB" u="sng" dirty="0" err="1">
                <a:solidFill>
                  <a:srgbClr val="0C2B8E"/>
                </a:solidFill>
              </a:rPr>
              <a:t>passar</a:t>
            </a:r>
            <a:r>
              <a:rPr lang="en-GB" u="sng" dirty="0">
                <a:solidFill>
                  <a:srgbClr val="0C2B8E"/>
                </a:solidFill>
              </a:rPr>
              <a:t> per tots </a:t>
            </a:r>
            <a:r>
              <a:rPr lang="en-GB" u="sng" dirty="0" err="1">
                <a:solidFill>
                  <a:srgbClr val="0C2B8E"/>
                </a:solidFill>
              </a:rPr>
              <a:t>els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continguts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lliçó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  <a:p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20" name="CaixaDeTexto 17">
            <a:extLst>
              <a:ext uri="{FF2B5EF4-FFF2-40B4-BE49-F238E27FC236}">
                <a16:creationId xmlns:a16="http://schemas.microsoft.com/office/drawing/2014/main" id="{367075F4-5A3D-4A23-9567-740F6C92D144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</p:spTree>
    <p:extLst>
      <p:ext uri="{BB962C8B-B14F-4D97-AF65-F5344CB8AC3E}">
        <p14:creationId xmlns:p14="http://schemas.microsoft.com/office/powerpoint/2010/main" val="191104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5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6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producte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7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suma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5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d’invariància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 de la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20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6">
            <a:extLst>
              <a:ext uri="{FF2B5EF4-FFF2-40B4-BE49-F238E27FC236}">
                <a16:creationId xmlns:a16="http://schemas.microsoft.com/office/drawing/2014/main" id="{266AEA03-C81A-49C2-BB87-5D6EA65E4A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23" name="Imagem 18">
            <a:extLst>
              <a:ext uri="{FF2B5EF4-FFF2-40B4-BE49-F238E27FC236}">
                <a16:creationId xmlns:a16="http://schemas.microsoft.com/office/drawing/2014/main" id="{A19FEC21-CA3D-40D3-9B16-30867E55DD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4" name="CaixaDeTexto 19">
            <a:extLst>
              <a:ext uri="{FF2B5EF4-FFF2-40B4-BE49-F238E27FC236}">
                <a16:creationId xmlns:a16="http://schemas.microsoft.com/office/drawing/2014/main" id="{28FCBC1A-D393-4ACD-938A-4B5CE4F84900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5" name="Imagem 20">
            <a:extLst>
              <a:ext uri="{FF2B5EF4-FFF2-40B4-BE49-F238E27FC236}">
                <a16:creationId xmlns:a16="http://schemas.microsoft.com/office/drawing/2014/main" id="{AB4A579D-5C87-49D3-B236-A05D1513ED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36" name="CaixaDeTexto 21">
            <a:extLst>
              <a:ext uri="{FF2B5EF4-FFF2-40B4-BE49-F238E27FC236}">
                <a16:creationId xmlns:a16="http://schemas.microsoft.com/office/drawing/2014/main" id="{B0CF71D0-C1DC-435C-9B58-82B02B3D6A4E}"/>
              </a:ext>
            </a:extLst>
          </p:cNvPr>
          <p:cNvSpPr txBox="1"/>
          <p:nvPr/>
        </p:nvSpPr>
        <p:spPr>
          <a:xfrm>
            <a:off x="3910298" y="458701"/>
            <a:ext cx="5942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Esperem</a:t>
            </a:r>
            <a:r>
              <a:rPr lang="en-GB" sz="3600" dirty="0"/>
              <a:t> que us </a:t>
            </a:r>
            <a:r>
              <a:rPr lang="en-GB" sz="3600" dirty="0" err="1"/>
              <a:t>hagi</a:t>
            </a:r>
            <a:r>
              <a:rPr lang="en-GB" sz="3600" dirty="0"/>
              <a:t> </a:t>
            </a:r>
            <a:r>
              <a:rPr lang="en-GB" sz="3600" dirty="0" err="1"/>
              <a:t>estat</a:t>
            </a:r>
            <a:r>
              <a:rPr lang="en-GB" sz="3600" dirty="0"/>
              <a:t> </a:t>
            </a:r>
            <a:r>
              <a:rPr lang="en-GB" sz="3600" dirty="0" err="1"/>
              <a:t>útil</a:t>
            </a:r>
            <a:r>
              <a:rPr lang="en-GB" sz="3600" dirty="0"/>
              <a:t>!</a:t>
            </a:r>
          </a:p>
          <a:p>
            <a:endParaRPr lang="en-GB" sz="3600" dirty="0"/>
          </a:p>
        </p:txBody>
      </p:sp>
      <p:pic>
        <p:nvPicPr>
          <p:cNvPr id="37" name="Imagem 1">
            <a:extLst>
              <a:ext uri="{FF2B5EF4-FFF2-40B4-BE49-F238E27FC236}">
                <a16:creationId xmlns:a16="http://schemas.microsoft.com/office/drawing/2014/main" id="{BD18D5FF-9E4D-42CD-B8E7-D2362FCBA24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89" y="1510861"/>
            <a:ext cx="1819929" cy="51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/>
      <p:bldP spid="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F25E4F"/>
                </a:solidFill>
              </a:rPr>
              <a:t>Recordeu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Podeu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>
                <a:solidFill>
                  <a:srgbClr val="0C2B8E"/>
                </a:solidFill>
              </a:rPr>
              <a:t>recórrer totes les seccions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amb</a:t>
            </a:r>
            <a:r>
              <a:rPr lang="en-GB" dirty="0">
                <a:solidFill>
                  <a:srgbClr val="0C2B8E"/>
                </a:solidFill>
              </a:rPr>
              <a:t>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escolliu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us </a:t>
            </a:r>
            <a:r>
              <a:rPr lang="en-GB" dirty="0" err="1">
                <a:solidFill>
                  <a:srgbClr val="0C2B8E"/>
                </a:solidFill>
              </a:rPr>
              <a:t>interessi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fent</a:t>
            </a:r>
            <a:r>
              <a:rPr lang="en-GB" dirty="0">
                <a:solidFill>
                  <a:srgbClr val="0C2B8E"/>
                </a:solidFill>
              </a:rPr>
              <a:t>-hi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Escolliu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 err="1">
                <a:solidFill>
                  <a:srgbClr val="0C2B8E"/>
                </a:solidFill>
              </a:rPr>
              <a:t>Posa’t</a:t>
            </a:r>
            <a:r>
              <a:rPr lang="en-GB" b="1" dirty="0">
                <a:solidFill>
                  <a:srgbClr val="0C2B8E"/>
                </a:solidFill>
              </a:rPr>
              <a:t> a </a:t>
            </a:r>
            <a:r>
              <a:rPr lang="en-GB" b="1" dirty="0" err="1">
                <a:solidFill>
                  <a:srgbClr val="0C2B8E"/>
                </a:solidFill>
              </a:rPr>
              <a:t>prova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</a:t>
            </a:r>
            <a:r>
              <a:rPr lang="en-GB" dirty="0" err="1">
                <a:solidFill>
                  <a:srgbClr val="0C2B8E"/>
                </a:solidFill>
              </a:rPr>
              <a:t>només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després</a:t>
            </a:r>
            <a:r>
              <a:rPr lang="en-GB" u="sng" dirty="0">
                <a:solidFill>
                  <a:srgbClr val="0C2B8E"/>
                </a:solidFill>
              </a:rPr>
              <a:t> de </a:t>
            </a:r>
            <a:r>
              <a:rPr lang="en-GB" u="sng" dirty="0" err="1">
                <a:solidFill>
                  <a:srgbClr val="0C2B8E"/>
                </a:solidFill>
              </a:rPr>
              <a:t>passar</a:t>
            </a:r>
            <a:r>
              <a:rPr lang="en-GB" u="sng" dirty="0">
                <a:solidFill>
                  <a:srgbClr val="0C2B8E"/>
                </a:solidFill>
              </a:rPr>
              <a:t> per tots </a:t>
            </a:r>
            <a:r>
              <a:rPr lang="en-GB" u="sng" dirty="0" err="1">
                <a:solidFill>
                  <a:srgbClr val="0C2B8E"/>
                </a:solidFill>
              </a:rPr>
              <a:t>els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continguts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lliçó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  <a:p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</a:t>
            </a:r>
            <a:r>
              <a:rPr lang="pt-PT" sz="2400" b="1" dirty="0">
                <a:solidFill>
                  <a:schemeClr val="tx1"/>
                </a:solidFill>
              </a:rPr>
              <a:t>!</a:t>
            </a:r>
            <a:endParaRPr lang="en-GB" sz="2400" b="1" dirty="0">
              <a:solidFill>
                <a:schemeClr val="tx1"/>
              </a:solidFill>
            </a:endParaRPr>
          </a:p>
          <a:p>
            <a:pPr algn="ctr"/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producte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suma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4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d’invariància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20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1EBDCE3-85F2-405E-A21E-82C0E4C9313F}"/>
              </a:ext>
            </a:extLst>
          </p:cNvPr>
          <p:cNvSpPr/>
          <p:nvPr/>
        </p:nvSpPr>
        <p:spPr>
          <a:xfrm>
            <a:off x="2117998" y="1621988"/>
            <a:ext cx="9748685" cy="17366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Totes les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Propietats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dels</a:t>
            </a:r>
            <a:r>
              <a:rPr lang="en-GB" sz="2400" b="1" dirty="0">
                <a:solidFill>
                  <a:sysClr val="windowText" lastClr="000000"/>
                </a:solidFill>
              </a:rPr>
              <a:t> determinants </a:t>
            </a:r>
            <a:r>
              <a:rPr lang="en-GB" sz="2400" dirty="0">
                <a:solidFill>
                  <a:sysClr val="windowText" lastClr="000000"/>
                </a:solidFill>
              </a:rPr>
              <a:t>que es </a:t>
            </a:r>
            <a:r>
              <a:rPr lang="en-GB" sz="2400" dirty="0" err="1">
                <a:solidFill>
                  <a:sysClr val="windowText" lastClr="000000"/>
                </a:solidFill>
              </a:rPr>
              <a:t>presenten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aquí</a:t>
            </a:r>
            <a:r>
              <a:rPr lang="en-GB" sz="2400" dirty="0">
                <a:solidFill>
                  <a:sysClr val="windowText" lastClr="000000"/>
                </a:solidFill>
              </a:rPr>
              <a:t>  “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s’han</a:t>
            </a:r>
            <a:r>
              <a:rPr lang="en-GB" sz="2400" u="sng" dirty="0">
                <a:solidFill>
                  <a:sysClr val="windowText" lastClr="000000"/>
                </a:solidFill>
              </a:rPr>
              <a:t> 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batejat</a:t>
            </a:r>
            <a:r>
              <a:rPr lang="en-GB" sz="2400" dirty="0">
                <a:solidFill>
                  <a:sysClr val="windowText" lastClr="000000"/>
                </a:solidFill>
              </a:rPr>
              <a:t>” </a:t>
            </a:r>
            <a:r>
              <a:rPr lang="en-GB" sz="2400" dirty="0" err="1">
                <a:solidFill>
                  <a:sysClr val="windowText" lastClr="000000"/>
                </a:solidFill>
              </a:rPr>
              <a:t>amb</a:t>
            </a:r>
            <a:r>
              <a:rPr lang="en-GB" sz="2400" dirty="0">
                <a:solidFill>
                  <a:sysClr val="windowText" lastClr="000000"/>
                </a:solidFill>
              </a:rPr>
              <a:t> un nom </a:t>
            </a:r>
            <a:r>
              <a:rPr lang="en-GB" sz="2400" dirty="0" err="1">
                <a:solidFill>
                  <a:sysClr val="windowText" lastClr="000000"/>
                </a:solidFill>
              </a:rPr>
              <a:t>concret</a:t>
            </a:r>
            <a:r>
              <a:rPr lang="en-GB" sz="2400" dirty="0">
                <a:solidFill>
                  <a:sysClr val="windowText" lastClr="000000"/>
                </a:solidFill>
              </a:rPr>
              <a:t>  </a:t>
            </a:r>
            <a:r>
              <a:rPr lang="en-GB" sz="2400" dirty="0" err="1">
                <a:solidFill>
                  <a:sysClr val="windowText" lastClr="000000"/>
                </a:solidFill>
              </a:rPr>
              <a:t>només</a:t>
            </a:r>
            <a:r>
              <a:rPr lang="en-GB" sz="2400" dirty="0">
                <a:solidFill>
                  <a:sysClr val="windowText" lastClr="000000"/>
                </a:solidFill>
              </a:rPr>
              <a:t> per a </a:t>
            </a:r>
            <a:r>
              <a:rPr lang="en-GB" sz="2400" dirty="0" err="1">
                <a:solidFill>
                  <a:sysClr val="windowText" lastClr="000000"/>
                </a:solidFill>
              </a:rPr>
              <a:t>facilitar-vos</a:t>
            </a:r>
            <a:r>
              <a:rPr lang="en-GB" sz="2400" dirty="0">
                <a:solidFill>
                  <a:sysClr val="windowText" lastClr="000000"/>
                </a:solidFill>
              </a:rPr>
              <a:t> la </a:t>
            </a:r>
            <a:r>
              <a:rPr lang="en-GB" sz="2400" dirty="0" err="1">
                <a:solidFill>
                  <a:sysClr val="windowText" lastClr="000000"/>
                </a:solidFill>
              </a:rPr>
              <a:t>identificació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No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cal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memoritzar</a:t>
            </a:r>
            <a:r>
              <a:rPr lang="en-GB" sz="2400" b="1" dirty="0">
                <a:solidFill>
                  <a:sysClr val="windowText" lastClr="000000"/>
                </a:solidFill>
              </a:rPr>
              <a:t> el nom!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endParaRPr lang="en-GB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0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AABF5E09-2712-4BB8-B9A8-831CDDD34B8E}"/>
              </a:ext>
            </a:extLst>
          </p:cNvPr>
          <p:cNvSpPr/>
          <p:nvPr/>
        </p:nvSpPr>
        <p:spPr>
          <a:xfrm>
            <a:off x="2102645" y="1797270"/>
            <a:ext cx="9859639" cy="499501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</a:t>
            </a:r>
            <a:r>
              <a:rPr lang="pt-PT" sz="2400" b="1" dirty="0">
                <a:solidFill>
                  <a:schemeClr val="tx1"/>
                </a:solidFill>
              </a:rPr>
              <a:t>!</a:t>
            </a:r>
            <a:endParaRPr lang="en-GB" sz="2400" b="1" dirty="0">
              <a:solidFill>
                <a:schemeClr val="tx1"/>
              </a:solidFill>
            </a:endParaRPr>
          </a:p>
          <a:p>
            <a:pPr algn="ctr"/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producte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suma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3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d’invariància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20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A28FF39A-404A-40E6-A288-21B2A7B9B5D0}"/>
              </a:ext>
            </a:extLst>
          </p:cNvPr>
          <p:cNvSpPr/>
          <p:nvPr/>
        </p:nvSpPr>
        <p:spPr>
          <a:xfrm>
            <a:off x="2102980" y="92844"/>
            <a:ext cx="9859639" cy="160294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48F35A8-D891-457F-A7D0-64235C1E9EF1}"/>
              </a:ext>
            </a:extLst>
          </p:cNvPr>
          <p:cNvSpPr txBox="1"/>
          <p:nvPr/>
        </p:nvSpPr>
        <p:spPr>
          <a:xfrm>
            <a:off x="5148204" y="819758"/>
            <a:ext cx="3848654" cy="612000"/>
          </a:xfrm>
          <a:prstGeom prst="rect">
            <a:avLst/>
          </a:prstGeom>
          <a:noFill/>
          <a:ln>
            <a:solidFill>
              <a:srgbClr val="F25E4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pt-PT" sz="2800" b="1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6B36CE3-2804-44FE-ADBF-2E59EBED0DF3}"/>
              </a:ext>
            </a:extLst>
          </p:cNvPr>
          <p:cNvSpPr/>
          <p:nvPr/>
        </p:nvSpPr>
        <p:spPr>
          <a:xfrm>
            <a:off x="2370036" y="1826699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2323000" y="251966"/>
            <a:ext cx="941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Siguin</a:t>
            </a:r>
            <a:r>
              <a:rPr lang="en-US" sz="2400" dirty="0"/>
              <a:t> </a:t>
            </a:r>
            <a:r>
              <a:rPr lang="en-US" sz="2400" i="1" dirty="0"/>
              <a:t>A </a:t>
            </a:r>
            <a:r>
              <a:rPr lang="en-US" sz="2400" i="1" dirty="0" err="1"/>
              <a:t>i</a:t>
            </a:r>
            <a:r>
              <a:rPr lang="en-US" sz="2400" i="1" dirty="0"/>
              <a:t> B</a:t>
            </a:r>
            <a:r>
              <a:rPr lang="en-US" sz="2400" dirty="0"/>
              <a:t> dues </a:t>
            </a:r>
            <a:r>
              <a:rPr lang="en-US" sz="2400" dirty="0" err="1"/>
              <a:t>matrius</a:t>
            </a:r>
            <a:r>
              <a:rPr lang="en-US" sz="2400" dirty="0"/>
              <a:t> </a:t>
            </a:r>
            <a:r>
              <a:rPr lang="en-US" sz="2400" dirty="0" err="1"/>
              <a:t>quadrades</a:t>
            </a:r>
            <a:r>
              <a:rPr lang="en-US" sz="2400" dirty="0"/>
              <a:t> del </a:t>
            </a:r>
            <a:r>
              <a:rPr lang="en-US" sz="2400" dirty="0" err="1"/>
              <a:t>mateix</a:t>
            </a:r>
            <a:r>
              <a:rPr lang="en-US" sz="2400" dirty="0"/>
              <a:t> </a:t>
            </a:r>
            <a:r>
              <a:rPr lang="en-US" sz="2400" dirty="0" err="1"/>
              <a:t>ordre</a:t>
            </a:r>
            <a:r>
              <a:rPr lang="en-US" sz="2400" dirty="0"/>
              <a:t>. </a:t>
            </a:r>
            <a:r>
              <a:rPr lang="en-US" sz="2400" dirty="0" err="1"/>
              <a:t>Aleshores</a:t>
            </a:r>
            <a:r>
              <a:rPr lang="en-US" sz="2400" dirty="0"/>
              <a:t>,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314069" y="940152"/>
                <a:ext cx="357905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d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069" y="940152"/>
                <a:ext cx="3579057" cy="369332"/>
              </a:xfrm>
              <a:prstGeom prst="rect">
                <a:avLst/>
              </a:prstGeom>
              <a:blipFill>
                <a:blip r:embed="rId9"/>
                <a:stretch>
                  <a:fillRect l="-1874" b="-8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aixaDeTexto 32"/>
          <p:cNvSpPr txBox="1"/>
          <p:nvPr/>
        </p:nvSpPr>
        <p:spPr>
          <a:xfrm>
            <a:off x="2300272" y="2229085"/>
            <a:ext cx="4310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   </a:t>
            </a:r>
            <a:r>
              <a:rPr lang="en-US" sz="2000" dirty="0" err="1"/>
              <a:t>Considereu</a:t>
            </a:r>
            <a:r>
              <a:rPr lang="en-US" sz="2000" dirty="0"/>
              <a:t> les </a:t>
            </a:r>
            <a:r>
              <a:rPr lang="en-US" sz="2000" dirty="0" err="1"/>
              <a:t>matrius</a:t>
            </a:r>
            <a:r>
              <a:rPr lang="en-US" sz="2000" dirty="0"/>
              <a:t> </a:t>
            </a:r>
            <a:r>
              <a:rPr lang="en-US" sz="2000" dirty="0" err="1"/>
              <a:t>següents</a:t>
            </a:r>
            <a:r>
              <a:rPr lang="en-US" sz="2000" dirty="0"/>
              <a:t>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812219" y="1971540"/>
                <a:ext cx="5517931" cy="90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a-ES" sz="20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ca-E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19" y="1971540"/>
                <a:ext cx="5517931" cy="9061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aixaDeTexto 42"/>
          <p:cNvSpPr txBox="1"/>
          <p:nvPr/>
        </p:nvSpPr>
        <p:spPr>
          <a:xfrm>
            <a:off x="2403474" y="2598337"/>
            <a:ext cx="1898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Comproveu</a:t>
            </a:r>
            <a:r>
              <a:rPr lang="en-US" sz="2000" dirty="0"/>
              <a:t> que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3706548" y="2606240"/>
                <a:ext cx="31531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548" y="2606240"/>
                <a:ext cx="315310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593408" y="3113700"/>
                <a:ext cx="5074210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408" y="3113700"/>
                <a:ext cx="5074210" cy="7326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2571110" y="4003963"/>
                <a:ext cx="6035370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=0−40+0−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−50+0−90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pt-PT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110" y="4003963"/>
                <a:ext cx="6035370" cy="7326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CaixaDeTexto 48"/>
          <p:cNvSpPr txBox="1"/>
          <p:nvPr/>
        </p:nvSpPr>
        <p:spPr>
          <a:xfrm>
            <a:off x="8891755" y="4037718"/>
            <a:ext cx="275601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Fent</a:t>
            </a:r>
            <a:r>
              <a:rPr lang="en-GB" dirty="0"/>
              <a:t> </a:t>
            </a:r>
            <a:r>
              <a:rPr lang="en-GB" dirty="0" err="1"/>
              <a:t>servir</a:t>
            </a:r>
            <a:r>
              <a:rPr lang="en-GB" dirty="0"/>
              <a:t> la </a:t>
            </a:r>
            <a:r>
              <a:rPr lang="en-GB" dirty="0" err="1"/>
              <a:t>regla</a:t>
            </a:r>
            <a:r>
              <a:rPr lang="en-GB" dirty="0"/>
              <a:t> de </a:t>
            </a:r>
            <a:r>
              <a:rPr lang="en-GB" dirty="0" err="1"/>
              <a:t>Sarrus</a:t>
            </a:r>
            <a:r>
              <a:rPr lang="en-GB" dirty="0"/>
              <a:t> (</a:t>
            </a:r>
            <a:r>
              <a:rPr lang="en-GB" dirty="0" err="1"/>
              <a:t>Lliçó</a:t>
            </a:r>
            <a:r>
              <a:rPr lang="en-GB" dirty="0"/>
              <a:t> 15)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571110" y="4874187"/>
                <a:ext cx="5622629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=1−10+0−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−4+15+0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=−20</m:t>
                      </m:r>
                    </m:oMath>
                  </m:oMathPara>
                </a14:m>
                <a:endParaRPr lang="pt-PT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110" y="4874187"/>
                <a:ext cx="5622629" cy="7326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2571110" y="5720432"/>
                <a:ext cx="5248296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=0+0+0−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−1+6+0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pt-PT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110" y="5720432"/>
                <a:ext cx="5248296" cy="73257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540644" y="6392180"/>
                <a:ext cx="541459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000" dirty="0">
                    <a:solidFill>
                      <a:srgbClr val="0C2B8E"/>
                    </a:solidFill>
                  </a:rPr>
                  <a:t>Aleshores</a:t>
                </a:r>
                <a:r>
                  <a:rPr lang="pt-PT" sz="2000" b="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−20</m:t>
                    </m:r>
                    <m:r>
                      <a:rPr lang="ca-ES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=100=</m:t>
                    </m:r>
                    <m:d>
                      <m:dPr>
                        <m:begChr m:val="|"/>
                        <m:endChr m:val="|"/>
                        <m:ctrlPr>
                          <a:rPr lang="en-GB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</m:oMath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644" y="6392180"/>
                <a:ext cx="5414594" cy="400110"/>
              </a:xfrm>
              <a:prstGeom prst="rect">
                <a:avLst/>
              </a:prstGeom>
              <a:blipFill>
                <a:blip r:embed="rId16"/>
                <a:stretch>
                  <a:fillRect l="-1239" t="-9231" b="-2769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4" grpId="0" animBg="1"/>
      <p:bldP spid="37" grpId="0" animBg="1"/>
      <p:bldP spid="39" grpId="0"/>
      <p:bldP spid="32" grpId="0"/>
      <p:bldP spid="33" grpId="0"/>
      <p:bldP spid="35" grpId="0"/>
      <p:bldP spid="43" grpId="0"/>
      <p:bldP spid="44" grpId="0"/>
      <p:bldP spid="45" grpId="0"/>
      <p:bldP spid="48" grpId="0"/>
      <p:bldP spid="49" grpId="0" animBg="1"/>
      <p:bldP spid="50" grpId="0"/>
      <p:bldP spid="52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054541" y="2328162"/>
            <a:ext cx="9859639" cy="44624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Consider the  following</a:t>
            </a:r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5001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41B0046-65BF-4FE7-87D7-F41A65FF8115}"/>
              </a:ext>
            </a:extLst>
          </p:cNvPr>
          <p:cNvSpPr txBox="1"/>
          <p:nvPr/>
        </p:nvSpPr>
        <p:spPr>
          <a:xfrm>
            <a:off x="2322558" y="3115068"/>
            <a:ext cx="4894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Considereu</a:t>
            </a:r>
            <a:r>
              <a:rPr lang="en-US" sz="2200" dirty="0"/>
              <a:t> el determinant </a:t>
            </a:r>
            <a:r>
              <a:rPr lang="en-US" sz="2200" dirty="0" err="1"/>
              <a:t>següent</a:t>
            </a:r>
            <a:r>
              <a:rPr lang="en-US" sz="2200" dirty="0"/>
              <a:t> </a:t>
            </a:r>
            <a:endParaRPr lang="pt-PT" sz="2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</a:t>
            </a:r>
          </a:p>
          <a:p>
            <a:pPr algn="ctr"/>
            <a:r>
              <a:rPr lang="pt-PT" sz="2000" b="1" dirty="0">
                <a:solidFill>
                  <a:schemeClr val="tx1"/>
                </a:solidFill>
              </a:rPr>
              <a:t>prova!</a:t>
            </a:r>
            <a:endParaRPr lang="en-GB" sz="2000" b="1" dirty="0">
              <a:solidFill>
                <a:schemeClr val="tx1"/>
              </a:solidFill>
            </a:endParaRPr>
          </a:p>
          <a:p>
            <a:pPr algn="ctr"/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producte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suma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4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d’invariància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20 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980" y="166418"/>
            <a:ext cx="9859639" cy="198156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8B213BB-8190-4336-B49A-BD2EF88687CE}"/>
              </a:ext>
            </a:extLst>
          </p:cNvPr>
          <p:cNvSpPr txBox="1"/>
          <p:nvPr/>
        </p:nvSpPr>
        <p:spPr>
          <a:xfrm>
            <a:off x="2335343" y="331993"/>
            <a:ext cx="92806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algn="just"/>
            <a:r>
              <a:rPr lang="en-US" sz="2400" dirty="0"/>
              <a:t>Si </a:t>
            </a:r>
            <a:r>
              <a:rPr lang="en-US" sz="2400" b="1" dirty="0" err="1"/>
              <a:t>cada</a:t>
            </a:r>
            <a:r>
              <a:rPr lang="en-US" sz="2400" b="1" dirty="0"/>
              <a:t> element </a:t>
            </a:r>
            <a:r>
              <a:rPr lang="en-US" sz="2400" b="1" dirty="0" err="1"/>
              <a:t>d’una</a:t>
            </a:r>
            <a:r>
              <a:rPr lang="en-US" sz="2400" b="1" dirty="0"/>
              <a:t> </a:t>
            </a:r>
            <a:r>
              <a:rPr lang="en-US" sz="2400" b="1" dirty="0" err="1"/>
              <a:t>línia</a:t>
            </a:r>
            <a:r>
              <a:rPr lang="en-US" sz="2400" b="1" dirty="0"/>
              <a:t> </a:t>
            </a:r>
            <a:r>
              <a:rPr lang="en-US" sz="2400" dirty="0"/>
              <a:t>(fila o </a:t>
            </a:r>
            <a:r>
              <a:rPr lang="en-US" sz="2400" dirty="0" err="1"/>
              <a:t>columna</a:t>
            </a:r>
            <a:r>
              <a:rPr lang="en-US" sz="2400" dirty="0"/>
              <a:t>) d’un determinant </a:t>
            </a:r>
            <a:r>
              <a:rPr lang="en-US" sz="2400" b="1" dirty="0" err="1"/>
              <a:t>és</a:t>
            </a:r>
            <a:r>
              <a:rPr lang="en-US" sz="2400" b="1" dirty="0"/>
              <a:t> la </a:t>
            </a:r>
            <a:r>
              <a:rPr lang="en-US" sz="2400" b="1" dirty="0" err="1"/>
              <a:t>suma</a:t>
            </a:r>
            <a:r>
              <a:rPr lang="en-US" sz="2400" b="1" dirty="0"/>
              <a:t> de </a:t>
            </a:r>
            <a:r>
              <a:rPr lang="en-US" sz="2400" b="1" i="1" dirty="0"/>
              <a:t>n</a:t>
            </a:r>
            <a:r>
              <a:rPr lang="en-US" sz="2400" b="1" dirty="0"/>
              <a:t> </a:t>
            </a:r>
            <a:r>
              <a:rPr lang="en-US" sz="2400" b="1" dirty="0" err="1"/>
              <a:t>termes</a:t>
            </a:r>
            <a:r>
              <a:rPr lang="en-US" sz="2400" dirty="0"/>
              <a:t>, el determinant es pot </a:t>
            </a:r>
            <a:r>
              <a:rPr lang="en-US" sz="2400" dirty="0" err="1"/>
              <a:t>expressar</a:t>
            </a:r>
            <a:r>
              <a:rPr lang="en-US" sz="2400" dirty="0"/>
              <a:t> com la </a:t>
            </a:r>
            <a:r>
              <a:rPr lang="en-US" sz="2400" dirty="0" err="1"/>
              <a:t>suma</a:t>
            </a:r>
            <a:r>
              <a:rPr lang="en-US" sz="2400" dirty="0"/>
              <a:t> de </a:t>
            </a:r>
            <a:r>
              <a:rPr lang="en-US" sz="2400" i="1" dirty="0"/>
              <a:t>n</a:t>
            </a:r>
            <a:r>
              <a:rPr lang="en-US" sz="2400" dirty="0"/>
              <a:t> determinants del </a:t>
            </a:r>
            <a:r>
              <a:rPr lang="en-US" sz="2400" dirty="0" err="1"/>
              <a:t>mateix</a:t>
            </a:r>
            <a:r>
              <a:rPr lang="en-US" sz="2400" dirty="0"/>
              <a:t> </a:t>
            </a:r>
            <a:r>
              <a:rPr lang="en-US" sz="2400" dirty="0" err="1"/>
              <a:t>ordre</a:t>
            </a:r>
            <a:r>
              <a:rPr lang="en-US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370036" y="3914617"/>
                <a:ext cx="94568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200" dirty="0" err="1">
                    <a:solidFill>
                      <a:srgbClr val="0C2B8E"/>
                    </a:solidFill>
                  </a:rPr>
                  <a:t>Fixeu-vos</a:t>
                </a:r>
                <a:r>
                  <a:rPr lang="en-GB" sz="2200" dirty="0">
                    <a:solidFill>
                      <a:srgbClr val="0C2B8E"/>
                    </a:solidFill>
                  </a:rPr>
                  <a:t> que </a:t>
                </a:r>
                <a:r>
                  <a:rPr lang="en-GB" sz="2200" b="1" dirty="0" err="1">
                    <a:solidFill>
                      <a:srgbClr val="0C2B8E"/>
                    </a:solidFill>
                  </a:rPr>
                  <a:t>cada</a:t>
                </a:r>
                <a:r>
                  <a:rPr lang="en-GB" sz="2200" b="1" dirty="0">
                    <a:solidFill>
                      <a:srgbClr val="0C2B8E"/>
                    </a:solidFill>
                  </a:rPr>
                  <a:t> element de la </a:t>
                </a:r>
                <a:r>
                  <a:rPr lang="en-GB" sz="2200" b="1" dirty="0" err="1">
                    <a:solidFill>
                      <a:srgbClr val="0C2B8E"/>
                    </a:solidFill>
                  </a:rPr>
                  <a:t>primera</a:t>
                </a:r>
                <a:r>
                  <a:rPr lang="en-GB" sz="2200" b="1" dirty="0">
                    <a:solidFill>
                      <a:srgbClr val="0C2B8E"/>
                    </a:solidFill>
                  </a:rPr>
                  <a:t> fila </a:t>
                </a:r>
                <a:r>
                  <a:rPr lang="en-GB" sz="2200" b="1" dirty="0" err="1">
                    <a:solidFill>
                      <a:srgbClr val="0C2B8E"/>
                    </a:solidFill>
                  </a:rPr>
                  <a:t>és</a:t>
                </a:r>
                <a:r>
                  <a:rPr lang="en-GB" sz="2200" b="1" dirty="0">
                    <a:solidFill>
                      <a:srgbClr val="0C2B8E"/>
                    </a:solidFill>
                  </a:rPr>
                  <a:t> la </a:t>
                </a:r>
                <a:r>
                  <a:rPr lang="en-GB" sz="2200" b="1" dirty="0" err="1">
                    <a:solidFill>
                      <a:srgbClr val="0C2B8E"/>
                    </a:solidFill>
                  </a:rPr>
                  <a:t>suma</a:t>
                </a:r>
                <a:r>
                  <a:rPr lang="en-GB" sz="2200" b="1" dirty="0">
                    <a:solidFill>
                      <a:srgbClr val="0C2B8E"/>
                    </a:solidFill>
                  </a:rPr>
                  <a:t> de dos </a:t>
                </a:r>
                <a:r>
                  <a:rPr lang="en-GB" sz="2200" b="1" dirty="0" err="1">
                    <a:solidFill>
                      <a:srgbClr val="0C2B8E"/>
                    </a:solidFill>
                  </a:rPr>
                  <a:t>termes</a:t>
                </a:r>
                <a:r>
                  <a:rPr lang="en-GB" sz="2200" dirty="0">
                    <a:solidFill>
                      <a:srgbClr val="0C2B8E"/>
                    </a:solidFill>
                  </a:rPr>
                  <a:t>, per </a:t>
                </a:r>
                <a:r>
                  <a:rPr lang="en-GB" sz="2200" dirty="0" err="1">
                    <a:solidFill>
                      <a:srgbClr val="0C2B8E"/>
                    </a:solidFill>
                  </a:rPr>
                  <a:t>tant</a:t>
                </a:r>
                <a:r>
                  <a:rPr lang="en-GB" sz="22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2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C2B8E"/>
                    </a:solidFill>
                  </a:rPr>
                  <a:t> es pot </a:t>
                </a:r>
                <a:r>
                  <a:rPr lang="en-GB" sz="2200" dirty="0" err="1">
                    <a:solidFill>
                      <a:srgbClr val="0C2B8E"/>
                    </a:solidFill>
                  </a:rPr>
                  <a:t>expressar</a:t>
                </a:r>
                <a:r>
                  <a:rPr lang="en-GB" sz="2200" dirty="0">
                    <a:solidFill>
                      <a:srgbClr val="0C2B8E"/>
                    </a:solidFill>
                  </a:rPr>
                  <a:t> com la </a:t>
                </a:r>
                <a:r>
                  <a:rPr lang="en-GB" sz="2200" dirty="0" err="1">
                    <a:solidFill>
                      <a:srgbClr val="0C2B8E"/>
                    </a:solidFill>
                  </a:rPr>
                  <a:t>suma</a:t>
                </a:r>
                <a:r>
                  <a:rPr lang="en-GB" sz="2200" dirty="0">
                    <a:solidFill>
                      <a:srgbClr val="0C2B8E"/>
                    </a:solidFill>
                  </a:rPr>
                  <a:t> de dos determinants del tercer </a:t>
                </a:r>
                <a:r>
                  <a:rPr lang="en-GB" sz="2200" dirty="0" err="1">
                    <a:solidFill>
                      <a:srgbClr val="0C2B8E"/>
                    </a:solidFill>
                  </a:rPr>
                  <a:t>ordre</a:t>
                </a:r>
                <a:r>
                  <a:rPr lang="en-GB" sz="2200" dirty="0">
                    <a:solidFill>
                      <a:srgbClr val="0C2B8E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036" y="3914617"/>
                <a:ext cx="9456874" cy="769441"/>
              </a:xfrm>
              <a:prstGeom prst="rect">
                <a:avLst/>
              </a:prstGeom>
              <a:blipFill>
                <a:blip r:embed="rId8"/>
                <a:stretch>
                  <a:fillRect l="-838" t="-5556" r="-838" b="-1587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>
            <a:off x="2725615" y="936000"/>
            <a:ext cx="3103685" cy="0"/>
          </a:xfrm>
          <a:prstGeom prst="line">
            <a:avLst/>
          </a:prstGeom>
          <a:ln w="2857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2462647" y="5108501"/>
                <a:ext cx="7560916" cy="902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647" y="5108501"/>
                <a:ext cx="7560916" cy="9021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arredondado 7"/>
          <p:cNvSpPr/>
          <p:nvPr/>
        </p:nvSpPr>
        <p:spPr>
          <a:xfrm>
            <a:off x="7641771" y="2810922"/>
            <a:ext cx="2579915" cy="378958"/>
          </a:xfrm>
          <a:prstGeom prst="roundRect">
            <a:avLst/>
          </a:prstGeom>
          <a:solidFill>
            <a:srgbClr val="29A6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6883671" y="2875637"/>
                <a:ext cx="3480568" cy="902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</m:e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mr>
                          <m:mr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200" dirty="0"/>
                  <a:t> </a:t>
                </a:r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671" y="2875637"/>
                <a:ext cx="3480568" cy="9021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32" grpId="0" animBg="1"/>
      <p:bldP spid="33" grpId="0"/>
      <p:bldP spid="42" grpId="0"/>
      <p:bldP spid="35" grpId="0"/>
      <p:bldP spid="8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054541" y="2328162"/>
            <a:ext cx="9859639" cy="44624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the  following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5001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29A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Exemple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rgbClr val="29A6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41B0046-65BF-4FE7-87D7-F41A65FF8115}"/>
              </a:ext>
            </a:extLst>
          </p:cNvPr>
          <p:cNvSpPr txBox="1"/>
          <p:nvPr/>
        </p:nvSpPr>
        <p:spPr>
          <a:xfrm>
            <a:off x="2322558" y="3115068"/>
            <a:ext cx="4894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Considereu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determinants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següents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Posa’t a prova!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25E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producte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Propietat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suma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: Cantos Arredondados 15">
            <a:hlinkClick r:id="rId4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d’invariància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Lliçó</a:t>
            </a: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20 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980" y="166418"/>
            <a:ext cx="9859639" cy="198156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8B213BB-8190-4336-B49A-BD2EF88687CE}"/>
              </a:ext>
            </a:extLst>
          </p:cNvPr>
          <p:cNvSpPr txBox="1"/>
          <p:nvPr/>
        </p:nvSpPr>
        <p:spPr>
          <a:xfrm>
            <a:off x="2335343" y="226893"/>
            <a:ext cx="92806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>
                <a:solidFill>
                  <a:prstClr val="black"/>
                </a:solidFill>
                <a:latin typeface="Calibri" panose="020F0502020204030204"/>
              </a:rPr>
              <a:t>La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suma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400" b="1" noProof="0" dirty="0">
                <a:solidFill>
                  <a:prstClr val="black"/>
                </a:solidFill>
                <a:latin typeface="Calibri" panose="020F0502020204030204"/>
              </a:rPr>
              <a:t>de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determinants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que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són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idèntics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excepte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els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elements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d’una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determinada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fila (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columna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) es pot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calcular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com a determinant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únic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sumant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els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elements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corresponents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de la fila (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columna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),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deixant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les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altres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files (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columnes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) sense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canvis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370036" y="3883087"/>
                <a:ext cx="94568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GB" sz="2200" dirty="0" err="1">
                    <a:solidFill>
                      <a:srgbClr val="0C2B8E"/>
                    </a:solidFill>
                    <a:latin typeface="Calibri" panose="020F0502020204030204"/>
                  </a:rPr>
                  <a:t>Fixeu-vos</a:t>
                </a:r>
                <a:r>
                  <a:rPr lang="en-GB" sz="2200" dirty="0">
                    <a:solidFill>
                      <a:srgbClr val="0C2B8E"/>
                    </a:solidFill>
                    <a:latin typeface="Calibri" panose="020F0502020204030204"/>
                  </a:rPr>
                  <a:t> que </a:t>
                </a:r>
                <a:r>
                  <a:rPr lang="en-GB" sz="2200" dirty="0" err="1">
                    <a:solidFill>
                      <a:srgbClr val="0C2B8E"/>
                    </a:solidFill>
                    <a:latin typeface="Calibri" panose="020F0502020204030204"/>
                  </a:rPr>
                  <a:t>els</a:t>
                </a: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determinants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2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kumimoji="0" lang="en-GB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lang="en-GB" sz="2200" b="1" dirty="0">
                    <a:solidFill>
                      <a:srgbClr val="0C2B8E"/>
                    </a:solidFill>
                    <a:latin typeface="Calibri" panose="020F0502020204030204"/>
                  </a:rPr>
                  <a:t>i</a:t>
                </a:r>
                <a:r>
                  <a:rPr kumimoji="0" lang="en-GB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2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2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kumimoji="0" lang="en-GB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lang="en-GB" sz="2200" b="1" dirty="0" err="1">
                    <a:solidFill>
                      <a:srgbClr val="0C2B8E"/>
                    </a:solidFill>
                    <a:latin typeface="Calibri" panose="020F0502020204030204"/>
                  </a:rPr>
                  <a:t>són</a:t>
                </a:r>
                <a:r>
                  <a:rPr lang="en-GB" sz="2200" b="1" dirty="0">
                    <a:solidFill>
                      <a:srgbClr val="0C2B8E"/>
                    </a:solidFill>
                    <a:latin typeface="Calibri" panose="020F0502020204030204"/>
                  </a:rPr>
                  <a:t> </a:t>
                </a:r>
                <a:r>
                  <a:rPr lang="en-GB" sz="2200" b="1" dirty="0" err="1">
                    <a:solidFill>
                      <a:srgbClr val="0C2B8E"/>
                    </a:solidFill>
                    <a:latin typeface="Calibri" panose="020F0502020204030204"/>
                  </a:rPr>
                  <a:t>idèntics</a:t>
                </a:r>
                <a:r>
                  <a:rPr kumimoji="0" lang="en-GB" sz="2200" b="1" i="0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 a </a:t>
                </a:r>
                <a:r>
                  <a:rPr kumimoji="0" lang="en-GB" sz="2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excepció</a:t>
                </a:r>
                <a:r>
                  <a:rPr kumimoji="0" lang="en-GB" sz="2200" b="1" i="0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GB" sz="2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dels</a:t>
                </a:r>
                <a:r>
                  <a:rPr kumimoji="0" lang="en-GB" sz="2200" b="1" i="0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 elements </a:t>
                </a:r>
                <a:r>
                  <a:rPr lang="en-GB" sz="2200" b="1" dirty="0">
                    <a:solidFill>
                      <a:srgbClr val="0C2B8E"/>
                    </a:solidFill>
                    <a:latin typeface="Calibri" panose="020F0502020204030204"/>
                  </a:rPr>
                  <a:t>de la</a:t>
                </a:r>
                <a:r>
                  <a:rPr kumimoji="0" lang="en-GB" sz="2200" b="1" i="0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GB" sz="2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primera</a:t>
                </a:r>
                <a:r>
                  <a:rPr kumimoji="0" lang="en-GB" sz="2200" b="1" i="0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GB" sz="2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columna</a:t>
                </a:r>
                <a:r>
                  <a:rPr kumimoji="0" lang="en-GB" sz="2200" b="1" i="0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.</a:t>
                </a:r>
                <a:endPara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C2B8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036" y="3883087"/>
                <a:ext cx="9456874" cy="769441"/>
              </a:xfrm>
              <a:prstGeom prst="rect">
                <a:avLst/>
              </a:prstGeom>
              <a:blipFill>
                <a:blip r:embed="rId8"/>
                <a:stretch>
                  <a:fillRect l="-838" t="-5556" r="-838" b="-1507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>
            <a:off x="2809014" y="824961"/>
            <a:ext cx="2932363" cy="0"/>
          </a:xfrm>
          <a:prstGeom prst="line">
            <a:avLst/>
          </a:prstGeom>
          <a:ln w="2857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6608215" y="2926326"/>
                <a:ext cx="4587410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pt-PT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ca-E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d>
                      <m:dPr>
                        <m:begChr m:val="|"/>
                        <m:endChr m:val="|"/>
                        <m:ctrlP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pt-PT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pt-P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215" y="2926326"/>
                <a:ext cx="4587410" cy="8138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2683077" y="5563962"/>
                <a:ext cx="8436412" cy="9009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pt-P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pt-PT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AD47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1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sz="2200" b="1" i="1" smtClean="0">
                                    <a:solidFill>
                                      <a:srgbClr val="70AD47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pt-PT" sz="2200" b="0" i="1" smtClean="0">
                                    <a:solidFill>
                                      <a:srgbClr val="70AD47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077" y="5563962"/>
                <a:ext cx="8436412" cy="9009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arredondado 1"/>
          <p:cNvSpPr/>
          <p:nvPr/>
        </p:nvSpPr>
        <p:spPr>
          <a:xfrm>
            <a:off x="7840716" y="2919804"/>
            <a:ext cx="830317" cy="843909"/>
          </a:xfrm>
          <a:prstGeom prst="roundRect">
            <a:avLst/>
          </a:prstGeom>
          <a:solidFill>
            <a:srgbClr val="F25E4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Retângulo arredondado 35"/>
          <p:cNvSpPr/>
          <p:nvPr/>
        </p:nvSpPr>
        <p:spPr>
          <a:xfrm>
            <a:off x="10089060" y="2896957"/>
            <a:ext cx="830317" cy="843909"/>
          </a:xfrm>
          <a:prstGeom prst="roundRect">
            <a:avLst/>
          </a:prstGeom>
          <a:solidFill>
            <a:srgbClr val="F25E4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" name="Conexão reta 3"/>
          <p:cNvCxnSpPr>
            <a:cxnSpLocks/>
          </p:cNvCxnSpPr>
          <p:nvPr/>
        </p:nvCxnSpPr>
        <p:spPr>
          <a:xfrm>
            <a:off x="3124252" y="4560770"/>
            <a:ext cx="2010456" cy="0"/>
          </a:xfrm>
          <a:prstGeom prst="line">
            <a:avLst/>
          </a:prstGeom>
          <a:ln w="2857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unidirecional 5"/>
          <p:cNvCxnSpPr/>
          <p:nvPr/>
        </p:nvCxnSpPr>
        <p:spPr>
          <a:xfrm>
            <a:off x="7535917" y="2575034"/>
            <a:ext cx="0" cy="344770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unidirecional 36"/>
          <p:cNvCxnSpPr/>
          <p:nvPr/>
        </p:nvCxnSpPr>
        <p:spPr>
          <a:xfrm>
            <a:off x="9859328" y="2500132"/>
            <a:ext cx="0" cy="344770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390417" y="4684058"/>
            <a:ext cx="9480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200" dirty="0">
                <a:solidFill>
                  <a:srgbClr val="0C2B8E"/>
                </a:solidFill>
              </a:rPr>
              <a:t>Per </a:t>
            </a:r>
            <a:r>
              <a:rPr lang="en-GB" sz="2200" dirty="0" err="1">
                <a:solidFill>
                  <a:srgbClr val="0C2B8E"/>
                </a:solidFill>
              </a:rPr>
              <a:t>tant</a:t>
            </a:r>
            <a:r>
              <a:rPr lang="en-GB" sz="2200" dirty="0">
                <a:solidFill>
                  <a:srgbClr val="0C2B8E"/>
                </a:solidFill>
              </a:rPr>
              <a:t>, es </a:t>
            </a:r>
            <a:r>
              <a:rPr lang="en-GB" sz="2200" dirty="0" err="1">
                <a:solidFill>
                  <a:srgbClr val="0C2B8E"/>
                </a:solidFill>
              </a:rPr>
              <a:t>poden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calcular</a:t>
            </a:r>
            <a:r>
              <a:rPr lang="en-GB" sz="2200" dirty="0">
                <a:solidFill>
                  <a:srgbClr val="0C2B8E"/>
                </a:solidFill>
              </a:rPr>
              <a:t> com a determinant </a:t>
            </a:r>
            <a:r>
              <a:rPr lang="en-GB" sz="2200" dirty="0" err="1">
                <a:solidFill>
                  <a:srgbClr val="0C2B8E"/>
                </a:solidFill>
              </a:rPr>
              <a:t>únic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afegint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els</a:t>
            </a:r>
            <a:r>
              <a:rPr lang="en-GB" sz="2200" dirty="0">
                <a:solidFill>
                  <a:srgbClr val="0C2B8E"/>
                </a:solidFill>
              </a:rPr>
              <a:t> elements </a:t>
            </a:r>
            <a:r>
              <a:rPr lang="en-GB" sz="2200" dirty="0" err="1">
                <a:solidFill>
                  <a:srgbClr val="0C2B8E"/>
                </a:solidFill>
              </a:rPr>
              <a:t>corresponents</a:t>
            </a:r>
            <a:r>
              <a:rPr lang="en-GB" sz="2200" dirty="0">
                <a:solidFill>
                  <a:srgbClr val="0C2B8E"/>
                </a:solidFill>
              </a:rPr>
              <a:t> de les primers </a:t>
            </a:r>
            <a:r>
              <a:rPr lang="en-GB" sz="2200" dirty="0" err="1">
                <a:solidFill>
                  <a:srgbClr val="0C2B8E"/>
                </a:solidFill>
              </a:rPr>
              <a:t>columnes</a:t>
            </a:r>
            <a:r>
              <a:rPr lang="en-GB" sz="2200" dirty="0">
                <a:solidFill>
                  <a:srgbClr val="0C2B8E"/>
                </a:solidFill>
              </a:rPr>
              <a:t>, </a:t>
            </a:r>
            <a:r>
              <a:rPr lang="en-GB" sz="2200" dirty="0" err="1">
                <a:solidFill>
                  <a:srgbClr val="0C2B8E"/>
                </a:solidFill>
              </a:rPr>
              <a:t>deixant</a:t>
            </a:r>
            <a:r>
              <a:rPr lang="en-GB" sz="2200" dirty="0">
                <a:solidFill>
                  <a:srgbClr val="0C2B8E"/>
                </a:solidFill>
              </a:rPr>
              <a:t> les </a:t>
            </a:r>
            <a:r>
              <a:rPr lang="en-GB" sz="2200" dirty="0" err="1">
                <a:solidFill>
                  <a:srgbClr val="0C2B8E"/>
                </a:solidFill>
              </a:rPr>
              <a:t>altres</a:t>
            </a:r>
            <a:r>
              <a:rPr lang="en-GB" sz="2200" dirty="0">
                <a:solidFill>
                  <a:srgbClr val="0C2B8E"/>
                </a:solidFill>
              </a:rPr>
              <a:t> </a:t>
            </a:r>
            <a:r>
              <a:rPr lang="en-GB" sz="2200" dirty="0" err="1">
                <a:solidFill>
                  <a:srgbClr val="0C2B8E"/>
                </a:solidFill>
              </a:rPr>
              <a:t>columnes</a:t>
            </a:r>
            <a:r>
              <a:rPr lang="en-GB" sz="2200" dirty="0">
                <a:solidFill>
                  <a:srgbClr val="0C2B8E"/>
                </a:solidFill>
              </a:rPr>
              <a:t> sense </a:t>
            </a:r>
            <a:r>
              <a:rPr lang="en-GB" sz="2200" dirty="0" err="1">
                <a:solidFill>
                  <a:srgbClr val="0C2B8E"/>
                </a:solidFill>
              </a:rPr>
              <a:t>canvis</a:t>
            </a:r>
            <a:r>
              <a:rPr lang="en-GB" sz="2200" dirty="0">
                <a:solidFill>
                  <a:srgbClr val="0C2B8E"/>
                </a:solidFill>
              </a:rPr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1097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32" grpId="0" animBg="1"/>
      <p:bldP spid="33" grpId="0"/>
      <p:bldP spid="42" grpId="0"/>
      <p:bldP spid="34" grpId="0"/>
      <p:bldP spid="35" grpId="0"/>
      <p:bldP spid="2" grpId="0" animBg="1"/>
      <p:bldP spid="3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43271" y="1843651"/>
            <a:ext cx="9859639" cy="496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producte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suma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d’invariància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20 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071450" y="103358"/>
            <a:ext cx="9859639" cy="1656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32DF16AE-F888-443C-94AF-8AC8A9F2AB6D}"/>
              </a:ext>
            </a:extLst>
          </p:cNvPr>
          <p:cNvSpPr txBox="1"/>
          <p:nvPr/>
        </p:nvSpPr>
        <p:spPr>
          <a:xfrm>
            <a:off x="2066974" y="-147515"/>
            <a:ext cx="92806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algn="just"/>
            <a:r>
              <a:rPr lang="en-US" sz="2400" dirty="0" err="1"/>
              <a:t>Suposeu</a:t>
            </a:r>
            <a:r>
              <a:rPr lang="en-US" sz="2400" dirty="0"/>
              <a:t> que </a:t>
            </a:r>
            <a:r>
              <a:rPr lang="en-US" sz="2400" i="1" dirty="0"/>
              <a:t>A</a:t>
            </a:r>
            <a:r>
              <a:rPr lang="en-US" sz="2400" dirty="0"/>
              <a:t> </a:t>
            </a:r>
            <a:r>
              <a:rPr lang="en-US" sz="2400" dirty="0" err="1"/>
              <a:t>és</a:t>
            </a:r>
            <a:r>
              <a:rPr lang="en-US" sz="2400" dirty="0"/>
              <a:t> una </a:t>
            </a:r>
            <a:r>
              <a:rPr lang="en-US" sz="2400" dirty="0" err="1"/>
              <a:t>matriu</a:t>
            </a:r>
            <a:r>
              <a:rPr lang="en-US" sz="2400" dirty="0"/>
              <a:t> </a:t>
            </a:r>
            <a:r>
              <a:rPr lang="en-US" sz="2400" dirty="0" err="1"/>
              <a:t>quadrada</a:t>
            </a:r>
            <a:r>
              <a:rPr lang="en-US" sz="2400" dirty="0"/>
              <a:t>. </a:t>
            </a:r>
            <a:r>
              <a:rPr lang="en-US" sz="2400" dirty="0" err="1"/>
              <a:t>Sigui</a:t>
            </a:r>
            <a:r>
              <a:rPr lang="en-US" sz="2400" dirty="0"/>
              <a:t> </a:t>
            </a:r>
            <a:r>
              <a:rPr lang="en-US" sz="2400" i="1" dirty="0"/>
              <a:t>B</a:t>
            </a:r>
            <a:r>
              <a:rPr lang="en-US" sz="2400" dirty="0"/>
              <a:t> la </a:t>
            </a:r>
            <a:r>
              <a:rPr lang="en-US" sz="2400" dirty="0" err="1"/>
              <a:t>matriu</a:t>
            </a:r>
            <a:r>
              <a:rPr lang="en-US" sz="2400" dirty="0"/>
              <a:t> </a:t>
            </a:r>
            <a:r>
              <a:rPr lang="en-US" sz="2400" dirty="0" err="1"/>
              <a:t>quadrada</a:t>
            </a:r>
            <a:r>
              <a:rPr lang="en-US" sz="2400" dirty="0"/>
              <a:t> </a:t>
            </a:r>
            <a:r>
              <a:rPr lang="en-US" sz="2400" dirty="0" err="1"/>
              <a:t>obtinguda</a:t>
            </a:r>
            <a:r>
              <a:rPr lang="en-US" sz="2400" dirty="0"/>
              <a:t> de la </a:t>
            </a:r>
            <a:r>
              <a:rPr lang="en-US" sz="2400" dirty="0" err="1"/>
              <a:t>matriu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multiplicant</a:t>
            </a:r>
            <a:r>
              <a:rPr lang="en-US" sz="2400" dirty="0"/>
              <a:t> una fila (o una </a:t>
            </a:r>
            <a:r>
              <a:rPr lang="en-US" sz="2400" dirty="0" err="1"/>
              <a:t>columna</a:t>
            </a:r>
            <a:r>
              <a:rPr lang="en-US" sz="2400" dirty="0"/>
              <a:t>) per un </a:t>
            </a:r>
            <a:r>
              <a:rPr lang="en-US" sz="2400" dirty="0" err="1"/>
              <a:t>escalar</a:t>
            </a:r>
            <a:r>
              <a:rPr lang="en-US" sz="2400" dirty="0"/>
              <a:t> α 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afegint</a:t>
            </a:r>
            <a:r>
              <a:rPr lang="en-US" sz="2400" dirty="0"/>
              <a:t>-la a una </a:t>
            </a:r>
            <a:r>
              <a:rPr lang="en-US" sz="2400" dirty="0" err="1"/>
              <a:t>altra</a:t>
            </a:r>
            <a:r>
              <a:rPr lang="en-US" sz="2400" dirty="0"/>
              <a:t> fila (o </a:t>
            </a:r>
            <a:r>
              <a:rPr lang="en-US" sz="2400" dirty="0" err="1"/>
              <a:t>columna</a:t>
            </a:r>
            <a:r>
              <a:rPr lang="en-US" sz="2400" dirty="0"/>
              <a:t>).</a:t>
            </a:r>
          </a:p>
          <a:p>
            <a:pPr algn="just"/>
            <a:r>
              <a:rPr lang="en-US" sz="2400" dirty="0"/>
              <a:t>					</a:t>
            </a:r>
            <a:r>
              <a:rPr lang="en-US" sz="2400" dirty="0" err="1"/>
              <a:t>Aleshores</a:t>
            </a:r>
            <a:r>
              <a:rPr lang="en-US" sz="2400" dirty="0"/>
              <a:t>, 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1846632"/>
            <a:ext cx="13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3703" y="2244823"/>
            <a:ext cx="42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1. </a:t>
            </a:r>
            <a:r>
              <a:rPr lang="en-US" sz="2000" dirty="0" err="1"/>
              <a:t>Considereu</a:t>
            </a:r>
            <a:r>
              <a:rPr lang="en-US" sz="2000" dirty="0"/>
              <a:t> la </a:t>
            </a:r>
            <a:r>
              <a:rPr lang="en-US" sz="2000" dirty="0" err="1"/>
              <a:t>matriu</a:t>
            </a:r>
            <a:r>
              <a:rPr lang="en-US" sz="2000" dirty="0"/>
              <a:t> </a:t>
            </a:r>
            <a:r>
              <a:rPr lang="en-US" sz="2000" dirty="0" err="1"/>
              <a:t>següent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912076" y="1966274"/>
                <a:ext cx="1832040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076" y="1966274"/>
                <a:ext cx="1832040" cy="9782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73413" y="2942847"/>
            <a:ext cx="7307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Sigui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la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matriu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obtinguda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multiplicant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segona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fila per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l’escalar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α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i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afegint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-la a la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primera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fila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Imagem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16" y="2235994"/>
            <a:ext cx="2016000" cy="3867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572400" y="3586029"/>
                <a:ext cx="3510513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</a:rPr>
                                <m:t>α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</a:rPr>
                                <m:t>α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</a:rPr>
                                <m:t>α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000" dirty="0"/>
                  <a:t>.</a:t>
                </a: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400" y="3586029"/>
                <a:ext cx="3510513" cy="978217"/>
              </a:xfrm>
              <a:prstGeom prst="rect">
                <a:avLst/>
              </a:prstGeom>
              <a:blipFill>
                <a:blip r:embed="rId14"/>
                <a:stretch>
                  <a:fillRect r="-347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ixaDeTexto 31">
            <a:extLst>
              <a:ext uri="{FF2B5EF4-FFF2-40B4-BE49-F238E27FC236}">
                <a16:creationId xmlns:a16="http://schemas.microsoft.com/office/drawing/2014/main" id="{E48F35A8-D891-457F-A7D0-64235C1E9EF1}"/>
              </a:ext>
            </a:extLst>
          </p:cNvPr>
          <p:cNvSpPr txBox="1"/>
          <p:nvPr/>
        </p:nvSpPr>
        <p:spPr>
          <a:xfrm>
            <a:off x="8681724" y="1134545"/>
            <a:ext cx="2736000" cy="504000"/>
          </a:xfrm>
          <a:prstGeom prst="rect">
            <a:avLst/>
          </a:prstGeom>
          <a:noFill/>
          <a:ln>
            <a:solidFill>
              <a:srgbClr val="F25E4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pt-PT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8849588" y="1197991"/>
                <a:ext cx="240027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588" y="1197991"/>
                <a:ext cx="2400272" cy="369332"/>
              </a:xfrm>
              <a:prstGeom prst="rect">
                <a:avLst/>
              </a:prstGeom>
              <a:blipFill>
                <a:blip r:embed="rId15"/>
                <a:stretch>
                  <a:fillRect l="-3053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ixaDeTexto 33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6193024" y="3916624"/>
            <a:ext cx="462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000" noProof="0" dirty="0" err="1">
                <a:solidFill>
                  <a:srgbClr val="0C2B8E"/>
                </a:solidFill>
                <a:latin typeface="Calibri" panose="020F0502020204030204"/>
              </a:rPr>
              <a:t>Calculeu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 determinant 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de la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378638" y="4740983"/>
                <a:ext cx="3895169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rPr>
                                  <m:t>α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rPr>
                                  <m:t>α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rPr>
                                  <m:t>α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638" y="4740983"/>
                <a:ext cx="3895169" cy="97821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744123" y="5763160"/>
                <a:ext cx="3310758" cy="978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PT" sz="2000" b="0" dirty="0">
                    <a:solidFill>
                      <a:srgbClr val="0C2B8E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α</m:t>
                    </m:r>
                    <m:d>
                      <m:dPr>
                        <m:begChr m:val="|"/>
                        <m:endChr m:val="|"/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000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123" y="5763160"/>
                <a:ext cx="3310758" cy="97821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907588" y="5742343"/>
                <a:ext cx="2731915" cy="978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PT" sz="2000" b="0" dirty="0">
                    <a:solidFill>
                      <a:srgbClr val="0C2B8E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α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×0=</m:t>
                    </m:r>
                  </m:oMath>
                </a14:m>
                <a:r>
                  <a:rPr lang="pt-PT" sz="2000" dirty="0"/>
                  <a:t> </a:t>
                </a: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588" y="5742343"/>
                <a:ext cx="2731915" cy="97821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8396932" y="5748544"/>
                <a:ext cx="2731915" cy="978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PT" sz="2000" b="0" dirty="0">
                    <a:solidFill>
                      <a:srgbClr val="0C2B8E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+0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pt-PT" sz="2000" dirty="0"/>
                  <a:t> </a:t>
                </a: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932" y="5748544"/>
                <a:ext cx="2731915" cy="97821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6418524" y="4702301"/>
                <a:ext cx="3071803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rPr>
                                  <m:t>α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rPr>
                                  <m:t>α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</a:rPr>
                                  <m:t>α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524" y="4702301"/>
                <a:ext cx="3071803" cy="97821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259456" y="4623899"/>
            <a:ext cx="3427315" cy="1040042"/>
          </a:xfrm>
          <a:prstGeom prst="rect">
            <a:avLst/>
          </a:prstGeom>
          <a:solidFill>
            <a:srgbClr val="F25E4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053" y="4788568"/>
            <a:ext cx="1548000" cy="153725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 rot="453634">
            <a:off x="10482904" y="4932238"/>
            <a:ext cx="1112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Per Suma </a:t>
            </a:r>
            <a:endParaRPr lang="pt-PT" sz="2800" dirty="0"/>
          </a:p>
        </p:txBody>
      </p:sp>
      <p:cxnSp>
        <p:nvCxnSpPr>
          <p:cNvPr id="9" name="Conexão em ângulos retos 8"/>
          <p:cNvCxnSpPr/>
          <p:nvPr/>
        </p:nvCxnSpPr>
        <p:spPr>
          <a:xfrm flipV="1">
            <a:off x="6417501" y="4553310"/>
            <a:ext cx="3890796" cy="442447"/>
          </a:xfrm>
          <a:prstGeom prst="bentConnector3">
            <a:avLst>
              <a:gd name="adj1" fmla="val -483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3049181" y="5786334"/>
            <a:ext cx="2840887" cy="978217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53" name="Conexão em ângulos retos 52"/>
          <p:cNvCxnSpPr/>
          <p:nvPr/>
        </p:nvCxnSpPr>
        <p:spPr>
          <a:xfrm flipV="1">
            <a:off x="5907588" y="5941272"/>
            <a:ext cx="4405228" cy="584172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71" y="5149246"/>
            <a:ext cx="1620000" cy="1607555"/>
          </a:xfrm>
          <a:prstGeom prst="rect">
            <a:avLst/>
          </a:prstGeom>
        </p:spPr>
      </p:pic>
      <p:sp>
        <p:nvSpPr>
          <p:cNvPr id="55" name="Retângulo 54"/>
          <p:cNvSpPr/>
          <p:nvPr/>
        </p:nvSpPr>
        <p:spPr>
          <a:xfrm rot="453634">
            <a:off x="10338075" y="5494067"/>
            <a:ext cx="13400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Propietat</a:t>
            </a:r>
            <a:endParaRPr lang="en-GB" sz="2600" dirty="0">
              <a:solidFill>
                <a:srgbClr val="0C2B8E"/>
              </a:solidFill>
              <a:latin typeface="Freestyle Script" panose="030804020302050B0404" pitchFamily="66" charset="0"/>
            </a:endParaRPr>
          </a:p>
          <a:p>
            <a:r>
              <a:rPr lang="en-GB" sz="2600" dirty="0">
                <a:solidFill>
                  <a:srgbClr val="0C2B8E"/>
                </a:solidFill>
                <a:latin typeface="Freestyle Script" panose="030804020302050B0404" pitchFamily="66" charset="0"/>
              </a:rPr>
              <a:t>de </a:t>
            </a:r>
            <a:r>
              <a:rPr lang="en-GB" sz="26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reescalat</a:t>
            </a:r>
            <a:r>
              <a:rPr lang="en-US" sz="26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</a:p>
          <a:p>
            <a:endParaRPr lang="en-US" sz="26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6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113" y="5443196"/>
            <a:ext cx="1548000" cy="1533399"/>
          </a:xfrm>
          <a:prstGeom prst="rect">
            <a:avLst/>
          </a:prstGeom>
        </p:spPr>
      </p:pic>
      <p:cxnSp>
        <p:nvCxnSpPr>
          <p:cNvPr id="65" name="Conexão em ângulos retos 64"/>
          <p:cNvCxnSpPr/>
          <p:nvPr/>
        </p:nvCxnSpPr>
        <p:spPr>
          <a:xfrm flipV="1">
            <a:off x="6169661" y="5749359"/>
            <a:ext cx="4173747" cy="355683"/>
          </a:xfrm>
          <a:prstGeom prst="bentConnector3">
            <a:avLst>
              <a:gd name="adj1" fmla="val -389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/>
          <p:cNvSpPr/>
          <p:nvPr/>
        </p:nvSpPr>
        <p:spPr>
          <a:xfrm>
            <a:off x="6291327" y="5693693"/>
            <a:ext cx="2076567" cy="1029388"/>
          </a:xfrm>
          <a:prstGeom prst="rect">
            <a:avLst/>
          </a:prstGeom>
          <a:solidFill>
            <a:srgbClr val="CCFF3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6" name="Retângulo 65"/>
          <p:cNvSpPr/>
          <p:nvPr/>
        </p:nvSpPr>
        <p:spPr>
          <a:xfrm rot="248697">
            <a:off x="10216993" y="5786439"/>
            <a:ext cx="1525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Propietat</a:t>
            </a:r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d’igualtat</a:t>
            </a:r>
            <a:endParaRPr lang="en-US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2" grpId="0" animBg="1"/>
      <p:bldP spid="63" grpId="0"/>
      <p:bldP spid="69" grpId="0"/>
      <p:bldP spid="70" grpId="0"/>
      <p:bldP spid="71" grpId="0"/>
      <p:bldP spid="44" grpId="0"/>
      <p:bldP spid="45" grpId="0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2" grpId="0" animBg="1"/>
      <p:bldP spid="6" grpId="0"/>
      <p:bldP spid="6" grpId="1"/>
      <p:bldP spid="18" grpId="0" animBg="1"/>
      <p:bldP spid="55" grpId="0"/>
      <p:bldP spid="55" grpId="1"/>
      <p:bldP spid="55" grpId="2"/>
      <p:bldP spid="57" grpId="0" animBg="1"/>
      <p:bldP spid="6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43271" y="1843651"/>
            <a:ext cx="9859639" cy="496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Posa’t a prova!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producte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Propietat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suma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tângulo: Cantos Arredondados 16">
            <a:hlinkClick r:id="rId5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Propietat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d’invariància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Lliçó</a:t>
            </a: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20 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071450" y="103358"/>
            <a:ext cx="9859639" cy="1656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1846632"/>
            <a:ext cx="13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29A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Exemples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rgbClr val="29A6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3703" y="2244823"/>
            <a:ext cx="42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25E4F"/>
                </a:solidFill>
                <a:latin typeface="Calibri" panose="020F0502020204030204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Considereu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el determinant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següent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6563715" y="2039844"/>
                <a:ext cx="2503057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715" y="2039844"/>
                <a:ext cx="2503057" cy="8138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73413" y="2942847"/>
            <a:ext cx="9056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Aplicant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aquesta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propietat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intenteu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simplificar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càlcul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noProof="0" dirty="0">
                <a:solidFill>
                  <a:srgbClr val="0C2B8E"/>
                </a:solidFill>
              </a:rPr>
              <a:t>del</a:t>
            </a:r>
            <a:r>
              <a:rPr lang="en-US" sz="2000" dirty="0">
                <a:solidFill>
                  <a:srgbClr val="0C2B8E"/>
                </a:solidFill>
              </a:rPr>
              <a:t> determinant: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572400" y="3586029"/>
                <a:ext cx="2413802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400" y="3586029"/>
                <a:ext cx="2413802" cy="8138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ixaDeTexto 31">
            <a:extLst>
              <a:ext uri="{FF2B5EF4-FFF2-40B4-BE49-F238E27FC236}">
                <a16:creationId xmlns:a16="http://schemas.microsoft.com/office/drawing/2014/main" id="{E48F35A8-D891-457F-A7D0-64235C1E9EF1}"/>
              </a:ext>
            </a:extLst>
          </p:cNvPr>
          <p:cNvSpPr txBox="1"/>
          <p:nvPr/>
        </p:nvSpPr>
        <p:spPr>
          <a:xfrm>
            <a:off x="8833428" y="1077452"/>
            <a:ext cx="2736000" cy="504000"/>
          </a:xfrm>
          <a:prstGeom prst="rect">
            <a:avLst/>
          </a:prstGeom>
          <a:noFill/>
          <a:ln>
            <a:solidFill>
              <a:srgbClr val="F25E4F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9042511" y="1120351"/>
                <a:ext cx="240027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𝒅𝒆𝒕</m:t>
                      </m:r>
                      <m:d>
                        <m:dPr>
                          <m:ctrlPr>
                            <a:rPr kumimoji="0" lang="pt-PT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</m:e>
                      </m:d>
                      <m:r>
                        <a:rPr kumimoji="0" lang="pt-P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P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𝒅𝒆𝒕</m:t>
                      </m:r>
                      <m:d>
                        <m:dPr>
                          <m:ctrlPr>
                            <a:rPr kumimoji="0" lang="pt-PT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kumimoji="0" lang="pt-PT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511" y="1120351"/>
                <a:ext cx="2400272" cy="369332"/>
              </a:xfrm>
              <a:prstGeom prst="rect">
                <a:avLst/>
              </a:prstGeom>
              <a:blipFill>
                <a:blip r:embed="rId12"/>
                <a:stretch>
                  <a:fillRect l="-2792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016052" y="3612309"/>
                <a:ext cx="3033073" cy="938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eqArr>
                            <m:eqArr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eqArr>
                        </m:lim>
                      </m:limLow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052" y="3612309"/>
                <a:ext cx="3033073" cy="9389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573092" y="4793577"/>
                <a:ext cx="3001656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1+1</m:t>
                          </m:r>
                        </m:sup>
                      </m:sSup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−10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92" y="4793577"/>
                <a:ext cx="3001656" cy="54777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590269" y="5610708"/>
                <a:ext cx="16035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=25−</m:t>
                      </m:r>
                      <m:d>
                        <m:dPr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+10</m:t>
                          </m:r>
                        </m:e>
                      </m:d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269" y="5610708"/>
                <a:ext cx="1603581" cy="307777"/>
              </a:xfrm>
              <a:prstGeom prst="rect">
                <a:avLst/>
              </a:prstGeom>
              <a:blipFill>
                <a:blip r:embed="rId15"/>
                <a:stretch>
                  <a:fillRect l="-1141"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573092" y="6138512"/>
                <a:ext cx="6066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=15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92" y="6138512"/>
                <a:ext cx="606641" cy="307777"/>
              </a:xfrm>
              <a:prstGeom prst="rect">
                <a:avLst/>
              </a:prstGeom>
              <a:blipFill>
                <a:blip r:embed="rId16"/>
                <a:stretch>
                  <a:fillRect l="-4000" r="-9000" b="-8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519" y="3477633"/>
            <a:ext cx="1767637" cy="3199342"/>
          </a:xfrm>
          <a:prstGeom prst="rect">
            <a:avLst/>
          </a:prstGeom>
        </p:spPr>
      </p:pic>
      <p:sp>
        <p:nvSpPr>
          <p:cNvPr id="4" name="Nota de Aviso Retangular Arredondada 3"/>
          <p:cNvSpPr/>
          <p:nvPr/>
        </p:nvSpPr>
        <p:spPr>
          <a:xfrm>
            <a:off x="10164825" y="3280552"/>
            <a:ext cx="1524000" cy="692357"/>
          </a:xfrm>
          <a:prstGeom prst="wedgeRoundRectCallout">
            <a:avLst>
              <a:gd name="adj1" fmla="val -70488"/>
              <a:gd name="adj2" fmla="val 29808"/>
              <a:gd name="adj3" fmla="val 16667"/>
            </a:avLst>
          </a:prstGeom>
          <a:solidFill>
            <a:srgbClr val="29A6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tângulo 48"/>
          <p:cNvSpPr/>
          <p:nvPr/>
        </p:nvSpPr>
        <p:spPr>
          <a:xfrm>
            <a:off x="10242647" y="3240621"/>
            <a:ext cx="1525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Propietat</a:t>
            </a:r>
            <a:endParaRPr lang="en-US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  <a:p>
            <a:pPr algn="ctr"/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d’invariància</a:t>
            </a:r>
            <a:endParaRPr lang="en-US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  <a:p>
            <a:pPr algn="ctr"/>
            <a:endParaRPr lang="pt-PT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997" y="3704861"/>
            <a:ext cx="1703431" cy="3252375"/>
          </a:xfrm>
          <a:prstGeom prst="rect">
            <a:avLst/>
          </a:prstGeom>
        </p:spPr>
      </p:pic>
      <p:sp>
        <p:nvSpPr>
          <p:cNvPr id="10" name="Nota de Aviso Retangular Arredondada 9"/>
          <p:cNvSpPr/>
          <p:nvPr/>
        </p:nvSpPr>
        <p:spPr>
          <a:xfrm>
            <a:off x="9985375" y="3224634"/>
            <a:ext cx="1750954" cy="1018294"/>
          </a:xfrm>
          <a:prstGeom prst="wedgeRoundRectCallout">
            <a:avLst>
              <a:gd name="adj1" fmla="val -58950"/>
              <a:gd name="adj2" fmla="val 32139"/>
              <a:gd name="adj3" fmla="val 16667"/>
            </a:avLst>
          </a:prstGeom>
          <a:solidFill>
            <a:srgbClr val="BAE18F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10022369" y="3142902"/>
            <a:ext cx="1681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Expansió</a:t>
            </a:r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del cofactor </a:t>
            </a:r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respecte</a:t>
            </a:r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la</a:t>
            </a:r>
            <a:r>
              <a:rPr lang="pt-PT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1a columna</a:t>
            </a:r>
            <a:endParaRPr lang="en-US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4" name="CaixaDeTexto 62">
            <a:extLst>
              <a:ext uri="{FF2B5EF4-FFF2-40B4-BE49-F238E27FC236}">
                <a16:creationId xmlns:a16="http://schemas.microsoft.com/office/drawing/2014/main" id="{81DC6DD2-C38F-4373-A8FB-D24362F1DAB7}"/>
              </a:ext>
            </a:extLst>
          </p:cNvPr>
          <p:cNvSpPr txBox="1"/>
          <p:nvPr/>
        </p:nvSpPr>
        <p:spPr>
          <a:xfrm>
            <a:off x="2066974" y="-147515"/>
            <a:ext cx="92806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algn="just"/>
            <a:r>
              <a:rPr lang="en-US" sz="2400" dirty="0" err="1"/>
              <a:t>Suposeu</a:t>
            </a:r>
            <a:r>
              <a:rPr lang="en-US" sz="2400" dirty="0"/>
              <a:t> que </a:t>
            </a:r>
            <a:r>
              <a:rPr lang="en-US" sz="2400" i="1" dirty="0"/>
              <a:t>A</a:t>
            </a:r>
            <a:r>
              <a:rPr lang="en-US" sz="2400" dirty="0"/>
              <a:t> </a:t>
            </a:r>
            <a:r>
              <a:rPr lang="en-US" sz="2400" dirty="0" err="1"/>
              <a:t>és</a:t>
            </a:r>
            <a:r>
              <a:rPr lang="en-US" sz="2400" dirty="0"/>
              <a:t> una </a:t>
            </a:r>
            <a:r>
              <a:rPr lang="en-US" sz="2400" dirty="0" err="1"/>
              <a:t>matriu</a:t>
            </a:r>
            <a:r>
              <a:rPr lang="en-US" sz="2400" dirty="0"/>
              <a:t> </a:t>
            </a:r>
            <a:r>
              <a:rPr lang="en-US" sz="2400" dirty="0" err="1"/>
              <a:t>quadrada</a:t>
            </a:r>
            <a:r>
              <a:rPr lang="en-US" sz="2400" dirty="0"/>
              <a:t>. </a:t>
            </a:r>
            <a:r>
              <a:rPr lang="en-US" sz="2400" dirty="0" err="1"/>
              <a:t>Sigui</a:t>
            </a:r>
            <a:r>
              <a:rPr lang="en-US" sz="2400" dirty="0"/>
              <a:t> </a:t>
            </a:r>
            <a:r>
              <a:rPr lang="en-US" sz="2400" i="1" dirty="0"/>
              <a:t>B</a:t>
            </a:r>
            <a:r>
              <a:rPr lang="en-US" sz="2400" dirty="0"/>
              <a:t> la </a:t>
            </a:r>
            <a:r>
              <a:rPr lang="en-US" sz="2400" dirty="0" err="1"/>
              <a:t>matriu</a:t>
            </a:r>
            <a:r>
              <a:rPr lang="en-US" sz="2400" dirty="0"/>
              <a:t> </a:t>
            </a:r>
            <a:r>
              <a:rPr lang="en-US" sz="2400" dirty="0" err="1"/>
              <a:t>quadrada</a:t>
            </a:r>
            <a:r>
              <a:rPr lang="en-US" sz="2400" dirty="0"/>
              <a:t> </a:t>
            </a:r>
            <a:r>
              <a:rPr lang="en-US" sz="2400" dirty="0" err="1"/>
              <a:t>obtinguda</a:t>
            </a:r>
            <a:r>
              <a:rPr lang="en-US" sz="2400" dirty="0"/>
              <a:t> de la </a:t>
            </a:r>
            <a:r>
              <a:rPr lang="en-US" sz="2400" dirty="0" err="1"/>
              <a:t>matriu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multiplicant</a:t>
            </a:r>
            <a:r>
              <a:rPr lang="en-US" sz="2400" dirty="0"/>
              <a:t> una fila (o una </a:t>
            </a:r>
            <a:r>
              <a:rPr lang="en-US" sz="2400" dirty="0" err="1"/>
              <a:t>columna</a:t>
            </a:r>
            <a:r>
              <a:rPr lang="en-US" sz="2400" dirty="0"/>
              <a:t>) per un </a:t>
            </a:r>
            <a:r>
              <a:rPr lang="en-US" sz="2400" dirty="0" err="1"/>
              <a:t>escalar</a:t>
            </a:r>
            <a:r>
              <a:rPr lang="en-US" sz="2400" dirty="0"/>
              <a:t> α 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afegint</a:t>
            </a:r>
            <a:r>
              <a:rPr lang="en-US" sz="2400" dirty="0"/>
              <a:t>-la a una </a:t>
            </a:r>
            <a:r>
              <a:rPr lang="en-US" sz="2400" dirty="0" err="1"/>
              <a:t>altra</a:t>
            </a:r>
            <a:r>
              <a:rPr lang="en-US" sz="2400" dirty="0"/>
              <a:t> fila (o </a:t>
            </a:r>
            <a:r>
              <a:rPr lang="en-US" sz="2400" dirty="0" err="1"/>
              <a:t>columna</a:t>
            </a:r>
            <a:r>
              <a:rPr lang="en-US" sz="2400" dirty="0"/>
              <a:t>).</a:t>
            </a:r>
          </a:p>
          <a:p>
            <a:pPr algn="just"/>
            <a:r>
              <a:rPr lang="en-US" sz="2400" dirty="0"/>
              <a:t>					</a:t>
            </a:r>
            <a:r>
              <a:rPr lang="en-US" sz="2400" dirty="0" err="1"/>
              <a:t>Aleshores</a:t>
            </a:r>
            <a:r>
              <a:rPr lang="en-US" sz="2400" dirty="0"/>
              <a:t>, </a:t>
            </a:r>
          </a:p>
        </p:txBody>
      </p:sp>
    </p:spTree>
    <p:extLst>
      <p:ext uri="{BB962C8B-B14F-4D97-AF65-F5344CB8AC3E}">
        <p14:creationId xmlns:p14="http://schemas.microsoft.com/office/powerpoint/2010/main" val="40871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0" grpId="0"/>
      <p:bldP spid="71" grpId="0"/>
      <p:bldP spid="44" grpId="0"/>
      <p:bldP spid="45" grpId="0"/>
      <p:bldP spid="32" grpId="0" animBg="1"/>
      <p:bldP spid="33" grpId="0"/>
      <p:bldP spid="42" grpId="0"/>
      <p:bldP spid="43" grpId="0"/>
      <p:bldP spid="46" grpId="0"/>
      <p:bldP spid="48" grpId="0"/>
      <p:bldP spid="4" grpId="0" animBg="1"/>
      <p:bldP spid="4" grpId="1" animBg="1"/>
      <p:bldP spid="49" grpId="0" uiExpand="1" build="allAtOnce"/>
      <p:bldP spid="10" grpId="0" animBg="1"/>
      <p:bldP spid="5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6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producte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suma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6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d’invariància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20 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31" y="1077310"/>
            <a:ext cx="5402428" cy="511734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800820"/>
            <a:ext cx="3600000" cy="228543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320" y="2151994"/>
            <a:ext cx="1443038" cy="45720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>
            <a:off x="8140089" y="930170"/>
            <a:ext cx="31364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No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crec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que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calgui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paper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i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llapis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per a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respondre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aquestes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qüestions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!...</a:t>
            </a:r>
          </a:p>
          <a:p>
            <a:pPr algn="just"/>
            <a:endParaRPr lang="en-GB" sz="28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producte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suma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5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d’invariància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20 </a:t>
            </a: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6AA55E31-EE29-4325-9EB5-C637E40D5C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EF3E0650-22C8-4E9B-9352-59FF0BE6877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>
            <a:extLst>
              <a:ext uri="{FF2B5EF4-FFF2-40B4-BE49-F238E27FC236}">
                <a16:creationId xmlns:a16="http://schemas.microsoft.com/office/drawing/2014/main" id="{4545C1EB-9029-4F8F-9592-0EFCA1B8B8C3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0" name="ISPRING_QUIZ_SHAPE3">
            <a:extLst>
              <a:ext uri="{FF2B5EF4-FFF2-40B4-BE49-F238E27FC236}">
                <a16:creationId xmlns:a16="http://schemas.microsoft.com/office/drawing/2014/main" id="{B9D449F9-5FDB-48D1-B00A-9784F5462763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2" name="ISPRING_QUIZ_SHAPE4">
            <a:extLst>
              <a:ext uri="{FF2B5EF4-FFF2-40B4-BE49-F238E27FC236}">
                <a16:creationId xmlns:a16="http://schemas.microsoft.com/office/drawing/2014/main" id="{116F43C2-8819-4EC6-9417-1E29F4FAF2DF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4641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ptNB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Km00E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CptNB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qbTQTjJse8x8AwAA/wsAACEAAAB1bml2ZXJzYWwvZmxhc2hfc2tpbl9zZXR0aW5ncy54bWyNVm1v2jAQ/lx+BWLfYaXdaKUUib4gVWNtNTq+O8kBVh07sh06/v3uTBwcCCVESPFzz9nn587nROaDy+4GtOFK3vWGvXHnIkoKrUHad8hywSx0Y2bgOb3rTf/OZr2BYyih9Bys5XJlECiRLkdWorKcye1MrVQ/ZsnHSqtCpr3xt+kVPdHAUQ+c1tsctODyA3k/hjf3j9NmnuDGPlvI+kuWQF9h4OjwdPk0fBq2ccg1GAMUzO3jZDj5ecZHsBiEX+V6dH1zPWnlsV9m6n6tnDbccOucRsPR1ei62QmlRW5d1y/WyFVe5O3TkGu1otgPPEb0nPEQiqVYDUh/vKXnDB0ra0uLnMm3hX/2jPZxYa2S/URJi0Xbl0pnTKDP0v1a+ZQZbuHhqqhaAiOP0xYOvoLiUZqcEoatoK56AulleipPqB7oOv+r6HdVE4rJmolG8BTjUDp1EcN3evbU8i04+RFpqJV4oxVqHYHqORYwtrqAaOBHZDFr9flaWDzu3hoinvGGe3xjhYHxkglTkvagp/2BTy7TYJ4S8PaFEkUGD7soA1od9+yHh3uXt3DNCqsi07Apof18Aeh5L6j3ES8APW9Oor9KsT0iH1rIwx+he+aStxe6DDlQ+iICyfDdy+NHzkTzz6jzmGDBEnCETKUwdgXxzjOg3EQDh1EUg4MwIsk2fMUsXiO/iRNv5xZyEw0O8F0NNZZMZLkVcFxIiSq0wRjQuKhvtcFCDrujZyZ2BkvruXXQS0+3VJhrN+58KaqffifSbtC1eH/d9TKmP0C/KyVMr1u6YA9Ddd21eUinawLbD+hnuVRtHKSyEM7sgmtkqt1hasVl1rJknWEkzVFX2rnkNSYpKtc7Tp4sshj0Eyacgy+0OkasNV+tBf7tgsMnpHX6CSP52TVOJRmvajgAXIqB6WTt63s3IDwrhOUCNuA7QgDQJk9sJzJ4GI73SIVTL7YAOVtpZfPYV0Kt39UMR/QFxqPqTSg0nClky2LjdrNvCL4JByEEfblsa1SFYUdzY1co4YxobFALUxIoxwqr5pZpW063H7utsg1MJM9c90CYlvGBNZjIRSiVlyI4k+cf4X51ulCqiarpGyzNDtQZx8MmB2epN8Z3PG7jpQYIu6IDO1Wr/gXbWDGdvlSEWu9uMJMv7gwvM9dgDcn3ih8c0SBAXToq5fEdP/vHnc5/UEsDBBQAAgAIAKm00E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Km00E5xTeVowAEAAH0GAAAfAAAAdW5pdmVyc2FsL2h0bWxfc2tpbl9zZXR0aW5ncy5qc42UwU/CMBTG7/wVZF4N0YFOvGGAxISDid6Mh657jIWur2kLgsb/3XUIdt2b0l7WL798r69dv89evxoRj/r3/c/6u14/Nde1Bk6zegOXTV106KXTIyOKDF6KEkQhIQqQrUOWTBg46V+/COUcydo13T9bUMbzi5CA1cnfEzUBGkLbEto7oe2oIh9HsOc1dWjIO+Z0Yy3KAUdpQdqBRF2ymokulvXwGwxg3IL+B10yDg3Tm/guzTrJX8dRmmR87HMcS8XkfoE5DlLG17nGjcwO9Hzopk+v9gp0deHrU9mH6dwHRGHso4UyLDy7nsWzuJtUGoyBn7rj6SSe3JKwYCkIv6FkdDea/IE2jOf1+IPeFqawRzqJk2Ey8mnFcmidEofsOhs2MVl5tU6zVfzAWdhZrxnWIATbg25ZtX8MhWqjzrhApTF3J9JGEzdJVCDLCpkfuOnYTZJzm3W2Xf9GnRiDFHV2vD24ctNngsOYRI1nhsEzWxGvtuzKljOSwZKP2wRVF1QuCEqk6iIFknkWhOhxOzbMGrd+rRpneg36BVFU8emuBUwVJ6Af5RKdwKxlfFVWWtXQmx8V5N752V2G++x9fQNQSwMEFAACAAgAqbTQTpQTsyJpAAAAbgAAABwAAAB1bml2ZXJzYWwvbG9jYWxfc2V0dGluZ3MueG1sDcwxDoMwDEDRnVNY3int1oHAxlaW0gNYxEWRHBuRgOD2ZPvD02/7MwocvKVg6vD1eCKwzuaDLg5/01C/EVIm9SSm7FANoe+qVmwm+XLOBSZYhS7eJo4lMo8Uixx2EajhU17/wB6brroBUEsDBBQAAgAIAB0Yzk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AdGM5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CptNBOkEkmJSgFAAD2EwAAHQAAAAAAAAABAAAAAADMEwAAdW5pdmVyc2FsL2NvbW1vbl9tZXNzYWdlcy5sbmdQSwECAAAUAAIACACptNBOZrKi1aUAAACDAQAALgAAAAAAAAABAAAAAAAvGQAAdW5pdmVyc2FsL3BsYXliYWNrX2FuZF9uYXZpZ2F0aW9uX3NldHRpbmdzLnhtbFBLAQIAABQAAgAIAKm00E7QvS+0TgQAAIcVAAAnAAAAAAAAAAEAAAAAACAaAAB1bml2ZXJzYWwvZmxhc2hfcHVibGlzaGluZ19zZXR0aW5ncy54bWxQSwECAAAUAAIACACptNBOMmx7zHwDAAD/CwAAIQAAAAAAAAABAAAAAACzHgAAdW5pdmVyc2FsL2ZsYXNoX3NraW5fc2V0dGluZ3MueG1sUEsBAgAAFAACAAgAqbTQTuZFxhFIBAAAERUAACYAAAAAAAAAAQAAAAAAbiIAAHVuaXZlcnNhbC9odG1sX3B1Ymxpc2hpbmdfc2V0dGluZ3MueG1sUEsBAgAAFAACAAgAqbTQTnFN5WjAAQAAfQYAAB8AAAAAAAAAAQAAAAAA+iYAAHVuaXZlcnNhbC9odG1sX3NraW5fc2V0dGluZ3MuanNQSwECAAAUAAIACACptNBOlBOzImkAAABuAAAAHAAAAAAAAAABAAAAAAD3KAAAdW5pdmVyc2FsL2xvY2FsX3NldHRpbmdzLnhtbFBLAQIAABQAAgAIAB0Yzk6D5MijhQoAAMAZAAAXAAAAAAAAAAAAAAAAAJopAAB1bml2ZXJzYWwvdW5pdmVyc2FsLnBuZ1BLAQIAABQAAgAIAB0Yzk7lZcaxSwAAAGoAAAAbAAAAAAAAAAEAAAAAAFQ0AAB1bml2ZXJzYWwvdW5pdmVyc2FsLnBuZy54bWxQSwUGAAAAABIAEgBWBQAA2DQAAAAA"/>
  <p:tag name="ISPRING_UUID" val="{95B03963-383D-4805-BCCA-160C4128B628}"/>
  <p:tag name="ISPRING_ULTRA_SCORM_COURCE_TITLE" val="Lliçó_20_N1_CT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Lliçó_20_N1_CT"/>
  <p:tag name="ISPRING_RESOURCE_FOLDER" val="C:\Users\Carles Serrat\Desktop\EngiMath-UPC\Execution\LLIÇONS_DEF\LLIÇÓ 20\Lliçó_20_N1_CT"/>
  <p:tag name="ISPRING_PRESENTATION_PATH" val="C:\Users\Carles Serrat\Desktop\EngiMath-UPC\Execution\LLIÇONS_DEF\LLIÇÓ 20\Lliçó_20_N1_CT.pptx"/>
  <p:tag name="ISPRING_OUTPUT_FOLDER" val="[[&quot;\uFFFDd\u0013*{0FCB5101-AEB5-4723-8DCE-7D5C9063266D}&quot;,&quot;C:\\Users\\Carles Serrat\\Desktop\\EngiMath-UPC\\Execution\\LLIÇONS_DEF\\LLIÇÓ 20&quot;],[&quot;*\uFFFD\uFFFD\uFFFD{BB4CDCA5-F38E-475C-8C53-186BBAA01A72}&quot;,&quot;C:\\Users\\filom\\Documents\\ENGIMATH\\LESSONS\\MATRICES\\LESSON 20&quot;],[&quot;\uFFFD\u0006\uFFFD{89960893-7238-4BF1-AF2C-E0D0CDA1F331}&quot;,&quot;E:\\Ano Letivo 2019_2020\\Lesson 20&quot;]]"/>
  <p:tag name="ISPRING_SCREEN_RECS_UPDATED" val="C:\Users\Carles Serrat\Desktop\EngiMath-UPC\Execution\LLIÇONS_DEF\LLIÇÓ 20\Lliçó_20_N1_CT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4.quiz"/>
  <p:tag name="ISPRING_QUIZ_RELATIVE_PATH" val="Lliçó_20_N1_CT\quiz\quiz4.quiz"/>
  <p:tag name="ISPRING_QUIZ_FULL_PATH" val="C:\Users\Carles Serrat\Desktop\EngiMath-UPC\Execution\LLIÇONS_DEF\LLIÇÓ 20\Lliçó_20_N1_CT\quiz\quiz4.quiz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j6unFt0R0Idk5CKC0yL7MA&quot;,&quot;gi&quot;:&quot;07fe8SeH_s6MGoOESYAxYg&quot;,&quot;ti&quot;:&quot;characters&quot;,&quot;vs&quot;:{&quot;f&quot;:[818,674],&quot;i&quot;:{&quot;d&quot;:&quot;j6unFt0R0Idk5CKC0yL7MA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9A5n_0Yvs_dh4E-Ya_Ptdg&quot;,&quot;gi&quot;:&quot;07fe8SeH_s6MGoOESYAxYg&quot;,&quot;ti&quot;:&quot;characters&quot;,&quot;vs&quot;:{&quot;f&quot;:[818,674],&quot;i&quot;:{&quot;d&quot;:&quot;9A5n_0Yvs_dh4E-Ya_Ptdg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6j5QhmeTyFlSuNn6fA1GA&quot;,&quot;gi&quot;:&quot;OPY_MK8tXjWrKhaXZ9l3pQ&quot;,&quot;ti&quot;:&quot;object_sets&quot;,&quot;vs&quot;:{&quot;f&quot;:[1017],&quot;i&quot;:{&quot;d&quot;:&quot;h6j5QhmeTyFlSuNn6fA1G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uRRVIEkRI90McwVRjKZIQ&quot;,&quot;gi&quot;:&quot;OPY_MK8tXjWrKhaXZ9l3pQ&quot;,&quot;ti&quot;:&quot;object_sets&quot;,&quot;vs&quot;:{&quot;f&quot;:[1017],&quot;i&quot;:{&quot;d&quot;:&quot;LuRRVIEkRI90McwVRjKZIQ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-zoJTaCljpfgCyeJG2nW8Q&quot;,&quot;gi&quot;:&quot;OPY_MK8tXjWrKhaXZ9l3pQ&quot;,&quot;ti&quot;:&quot;object_sets&quot;,&quot;vs&quot;:{&quot;f&quot;:[1017],&quot;i&quot;:{&quot;d&quot;:&quot;-zoJTaCljpfgCyeJG2nW8Q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tD_hC0vM1JCEl3HwhrqBEg&quot;,&quot;gi&quot;:&quot;07fe8SeH_s6MGoOESYAxYg&quot;,&quot;ti&quot;:&quot;characters&quot;,&quot;vs&quot;:{&quot;f&quot;:[818,674],&quot;i&quot;:{&quot;d&quot;:&quot;tD_hC0vM1JCEl3HwhrqBEg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5zjXjux8tGFy1oVeKOGrQ&quot;,&quot;gi&quot;:&quot;07fe8SeH_s6MGoOESYAxYg&quot;,&quot;ti&quot;:&quot;characters&quot;,&quot;vs&quot;:{&quot;f&quot;:[818,674,529],&quot;i&quot;:{&quot;d&quot;:&quot;p5zjXjux8tGFy1oVeKOGrQ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4d3n2gyru7dVM-VNnzsp5w&quot;,&quot;gi&quot;:&quot;KkFKOvMaBX0q0PuUSj2oWA&quot;,&quot;ti&quot;:&quot;object_sets&quot;,&quot;vs&quot;:{&quot;f&quot;:[1033],&quot;i&quot;:{&quot;d&quot;:&quot;4d3n2gyru7dVM-VNnzsp5w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ig4qSCsI7J_mi1SfEEuNNw&quot;,&quot;gi&quot;:&quot;07fe8SeH_s6MGoOESYAxYg&quot;,&quot;ti&quot;:&quot;characters&quot;,&quot;vs&quot;:{&quot;f&quot;:[818,674],&quot;i&quot;:{&quot;d&quot;:&quot;ig4qSCsI7J_mi1SfEEuNNw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02F5F8-ABA4-445B-9C2B-91E405513A57}"/>
</file>

<file path=customXml/itemProps2.xml><?xml version="1.0" encoding="utf-8"?>
<ds:datastoreItem xmlns:ds="http://schemas.openxmlformats.org/officeDocument/2006/customXml" ds:itemID="{1AB902D1-FF8B-4720-BFD6-896A4D0D3BC2}"/>
</file>

<file path=customXml/itemProps3.xml><?xml version="1.0" encoding="utf-8"?>
<ds:datastoreItem xmlns:ds="http://schemas.openxmlformats.org/officeDocument/2006/customXml" ds:itemID="{D4697D21-C883-4466-80E8-D3EFAED2D577}"/>
</file>

<file path=docProps/app.xml><?xml version="1.0" encoding="utf-8"?>
<Properties xmlns="http://schemas.openxmlformats.org/officeDocument/2006/extended-properties" xmlns:vt="http://schemas.openxmlformats.org/officeDocument/2006/docPropsVTypes">
  <TotalTime>9670</TotalTime>
  <Words>892</Words>
  <Application>Microsoft Office PowerPoint</Application>
  <PresentationFormat>Pantalla panoràmica</PresentationFormat>
  <Paragraphs>140</Paragraphs>
  <Slides>10</Slides>
  <Notes>10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Lliçó_20_N1_CT</dc:title>
  <dc:creator>Filomena Soares</dc:creator>
  <cp:lastModifiedBy>Administrator</cp:lastModifiedBy>
  <cp:revision>470</cp:revision>
  <dcterms:created xsi:type="dcterms:W3CDTF">2019-03-25T06:42:45Z</dcterms:created>
  <dcterms:modified xsi:type="dcterms:W3CDTF">2021-08-10T15:49:57Z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