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1.xml" ContentType="application/vnd.openxmlformats-officedocument.presentationml.tags+xml"/>
  <Override PartName="/ppt/tags/tag14.xml" ContentType="application/vnd.openxmlformats-officedocument.presentationml.tags+xml"/>
  <Override PartName="/ppt/tags/tag17.xml" ContentType="application/vnd.openxmlformats-officedocument.presentationml.tags+xml"/>
  <Override PartName="/ppt/tags/tag12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286" r:id="rId3"/>
    <p:sldId id="277" r:id="rId4"/>
    <p:sldId id="278" r:id="rId5"/>
    <p:sldId id="297" r:id="rId6"/>
    <p:sldId id="293" r:id="rId7"/>
    <p:sldId id="299" r:id="rId8"/>
    <p:sldId id="280" r:id="rId9"/>
    <p:sldId id="305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BAE18F"/>
    <a:srgbClr val="0C2B8E"/>
    <a:srgbClr val="29A6FF"/>
    <a:srgbClr val="CCFF66"/>
    <a:srgbClr val="70AD47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6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7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3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" Target="slide3.xml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tags" Target="../tags/tag4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image" Target="../media/image45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slide" Target="slide8.xml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.jpeg"/><Relationship Id="rId18" Type="http://schemas.openxmlformats.org/officeDocument/2006/relationships/image" Target="../media/image22.png"/><Relationship Id="rId3" Type="http://schemas.openxmlformats.org/officeDocument/2006/relationships/tags" Target="../tags/tag9.xml"/><Relationship Id="rId21" Type="http://schemas.openxmlformats.org/officeDocument/2006/relationships/image" Target="../media/image24.png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tags" Target="../tags/tag8.xml"/><Relationship Id="rId16" Type="http://schemas.openxmlformats.org/officeDocument/2006/relationships/image" Target="../media/image20.png"/><Relationship Id="rId20" Type="http://schemas.openxmlformats.org/officeDocument/2006/relationships/image" Target="../media/image26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24" Type="http://schemas.openxmlformats.org/officeDocument/2006/relationships/image" Target="../media/image25.png"/><Relationship Id="rId5" Type="http://schemas.openxmlformats.org/officeDocument/2006/relationships/tags" Target="../tags/tag11.xml"/><Relationship Id="rId15" Type="http://schemas.openxmlformats.org/officeDocument/2006/relationships/image" Target="../media/image19.png"/><Relationship Id="rId23" Type="http://schemas.openxmlformats.org/officeDocument/2006/relationships/image" Target="../media/image16.png"/><Relationship Id="rId10" Type="http://schemas.openxmlformats.org/officeDocument/2006/relationships/slide" Target="slide8.xml"/><Relationship Id="rId19" Type="http://schemas.openxmlformats.org/officeDocument/2006/relationships/image" Target="../media/image23.png"/><Relationship Id="rId4" Type="http://schemas.openxmlformats.org/officeDocument/2006/relationships/tags" Target="../tags/tag10.xml"/><Relationship Id="rId9" Type="http://schemas.openxmlformats.org/officeDocument/2006/relationships/slide" Target="slide4.xml"/><Relationship Id="rId14" Type="http://schemas.openxmlformats.org/officeDocument/2006/relationships/image" Target="../media/image13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9.png"/><Relationship Id="rId18" Type="http://schemas.openxmlformats.org/officeDocument/2006/relationships/image" Target="../media/image27.png"/><Relationship Id="rId3" Type="http://schemas.openxmlformats.org/officeDocument/2006/relationships/tags" Target="../tags/tag14.xml"/><Relationship Id="rId7" Type="http://schemas.openxmlformats.org/officeDocument/2006/relationships/slide" Target="slide4.xml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tags" Target="../tags/tag13.xml"/><Relationship Id="rId16" Type="http://schemas.openxmlformats.org/officeDocument/2006/relationships/image" Target="../media/image35.png"/><Relationship Id="rId1" Type="http://schemas.openxmlformats.org/officeDocument/2006/relationships/tags" Target="../tags/tag12.xml"/><Relationship Id="rId6" Type="http://schemas.openxmlformats.org/officeDocument/2006/relationships/slide" Target="slide3.xml"/><Relationship Id="rId11" Type="http://schemas.openxmlformats.org/officeDocument/2006/relationships/image" Target="../media/image1.jpe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8.png"/><Relationship Id="rId3" Type="http://schemas.openxmlformats.org/officeDocument/2006/relationships/tags" Target="../tags/tag17.xml"/><Relationship Id="rId7" Type="http://schemas.openxmlformats.org/officeDocument/2006/relationships/slide" Target="slide3.xml"/><Relationship Id="rId12" Type="http://schemas.openxmlformats.org/officeDocument/2006/relationships/image" Target="../media/image3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jpeg"/><Relationship Id="rId11" Type="http://schemas.openxmlformats.org/officeDocument/2006/relationships/image" Target="../media/image33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40.png"/><Relationship Id="rId4" Type="http://schemas.openxmlformats.org/officeDocument/2006/relationships/image" Target="../media/image1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6">
            <a:extLst>
              <a:ext uri="{FF2B5EF4-FFF2-40B4-BE49-F238E27FC236}">
                <a16:creationId xmlns:a16="http://schemas.microsoft.com/office/drawing/2014/main" id="{7449E2FD-4F39-4420-AC18-F80D5BA67E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7" name="Imagem 11">
            <a:extLst>
              <a:ext uri="{FF2B5EF4-FFF2-40B4-BE49-F238E27FC236}">
                <a16:creationId xmlns:a16="http://schemas.microsoft.com/office/drawing/2014/main" id="{DDFFD905-5251-4BE7-9945-F849F268CA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9" name="CaixaDeTexto 12">
            <a:extLst>
              <a:ext uri="{FF2B5EF4-FFF2-40B4-BE49-F238E27FC236}">
                <a16:creationId xmlns:a16="http://schemas.microsoft.com/office/drawing/2014/main" id="{7C06B0A1-2B43-4EF8-A467-1744D60E2084}"/>
              </a:ext>
            </a:extLst>
          </p:cNvPr>
          <p:cNvSpPr txBox="1"/>
          <p:nvPr/>
        </p:nvSpPr>
        <p:spPr>
          <a:xfrm>
            <a:off x="1944187" y="733"/>
            <a:ext cx="10103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20" name="CaixaDeTexto 17">
            <a:extLst>
              <a:ext uri="{FF2B5EF4-FFF2-40B4-BE49-F238E27FC236}">
                <a16:creationId xmlns:a16="http://schemas.microsoft.com/office/drawing/2014/main" id="{367075F4-5A3D-4A23-9567-740F6C92D144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0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6">
            <a:extLst>
              <a:ext uri="{FF2B5EF4-FFF2-40B4-BE49-F238E27FC236}">
                <a16:creationId xmlns:a16="http://schemas.microsoft.com/office/drawing/2014/main" id="{266AEA03-C81A-49C2-BB87-5D6EA65E4A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3" name="Imagem 18">
            <a:extLst>
              <a:ext uri="{FF2B5EF4-FFF2-40B4-BE49-F238E27FC236}">
                <a16:creationId xmlns:a16="http://schemas.microsoft.com/office/drawing/2014/main" id="{A19FEC21-CA3D-40D3-9B16-30867E55D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4" name="CaixaDeTexto 19">
            <a:extLst>
              <a:ext uri="{FF2B5EF4-FFF2-40B4-BE49-F238E27FC236}">
                <a16:creationId xmlns:a16="http://schemas.microsoft.com/office/drawing/2014/main" id="{28FCBC1A-D393-4ACD-938A-4B5CE4F84900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5" name="Imagem 20">
            <a:extLst>
              <a:ext uri="{FF2B5EF4-FFF2-40B4-BE49-F238E27FC236}">
                <a16:creationId xmlns:a16="http://schemas.microsoft.com/office/drawing/2014/main" id="{AB4A579D-5C87-49D3-B236-A05D1513ED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6" name="CaixaDeTexto 21">
            <a:extLst>
              <a:ext uri="{FF2B5EF4-FFF2-40B4-BE49-F238E27FC236}">
                <a16:creationId xmlns:a16="http://schemas.microsoft.com/office/drawing/2014/main" id="{B0CF71D0-C1DC-435C-9B58-82B02B3D6A4E}"/>
              </a:ext>
            </a:extLst>
          </p:cNvPr>
          <p:cNvSpPr txBox="1"/>
          <p:nvPr/>
        </p:nvSpPr>
        <p:spPr>
          <a:xfrm>
            <a:off x="3235595" y="506407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7" name="Imagem 1">
            <a:extLst>
              <a:ext uri="{FF2B5EF4-FFF2-40B4-BE49-F238E27FC236}">
                <a16:creationId xmlns:a16="http://schemas.microsoft.com/office/drawing/2014/main" id="{BD18D5FF-9E4D-42CD-B8E7-D2362FCBA2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89" y="1510861"/>
            <a:ext cx="1819929" cy="5199797"/>
          </a:xfrm>
          <a:prstGeom prst="rect">
            <a:avLst/>
          </a:prstGeom>
        </p:spPr>
      </p:pic>
      <p:sp>
        <p:nvSpPr>
          <p:cNvPr id="19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90E6E4CA-E364-4C65-B64D-CA0088B780D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93279" y="23626"/>
            <a:ext cx="100678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>
                <a:solidFill>
                  <a:srgbClr val="0C2B8E"/>
                </a:solidFill>
              </a:rPr>
              <a:t>.</a:t>
            </a:r>
            <a:endParaRPr lang="en-GB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736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las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de los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que se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presentan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“</a:t>
            </a:r>
            <a:r>
              <a:rPr lang="en-GB" sz="2400" u="sng" dirty="0">
                <a:solidFill>
                  <a:sysClr val="windowText" lastClr="000000"/>
                </a:solidFill>
              </a:rPr>
              <a:t>se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bautizado</a:t>
            </a:r>
            <a:r>
              <a:rPr lang="en-GB" sz="2400" dirty="0">
                <a:solidFill>
                  <a:sysClr val="windowText" lastClr="000000"/>
                </a:solidFill>
              </a:rPr>
              <a:t>” con un </a:t>
            </a:r>
            <a:r>
              <a:rPr lang="en-GB" sz="2400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concreto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sólo</a:t>
            </a:r>
            <a:r>
              <a:rPr lang="en-GB" sz="2400" dirty="0">
                <a:solidFill>
                  <a:sysClr val="windowText" lastClr="000000"/>
                </a:solidFill>
              </a:rPr>
              <a:t> para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facilitarle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identificación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¡No 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necesario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memorizar</a:t>
            </a:r>
            <a:r>
              <a:rPr lang="en-GB" sz="2400" b="1" dirty="0">
                <a:solidFill>
                  <a:sysClr val="windowText" lastClr="000000"/>
                </a:solidFill>
              </a:rPr>
              <a:t> el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44234135-6C96-4244-95A5-0D86B81334A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1797270"/>
            <a:ext cx="9859639" cy="499501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92844"/>
            <a:ext cx="9859639" cy="160294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5148204" y="819758"/>
            <a:ext cx="3848654" cy="612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182669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323000" y="251966"/>
            <a:ext cx="941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Sean </a:t>
            </a:r>
            <a:r>
              <a:rPr lang="en-US" sz="2400" i="1" dirty="0"/>
              <a:t>A </a:t>
            </a:r>
            <a:r>
              <a:rPr lang="en-US" sz="2400" dirty="0"/>
              <a:t>y</a:t>
            </a:r>
            <a:r>
              <a:rPr lang="en-US" sz="2400" i="1" dirty="0"/>
              <a:t> B</a:t>
            </a:r>
            <a:r>
              <a:rPr lang="en-US" sz="2400" dirty="0"/>
              <a:t> dos matrices </a:t>
            </a:r>
            <a:r>
              <a:rPr lang="en-US" sz="2400" dirty="0" err="1"/>
              <a:t>cuadradas</a:t>
            </a:r>
            <a:r>
              <a:rPr lang="en-US" sz="2400" dirty="0"/>
              <a:t> del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orden</a:t>
            </a:r>
            <a:r>
              <a:rPr lang="en-US" sz="2400" dirty="0"/>
              <a:t>.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blipFill>
                <a:blip r:embed="rId9"/>
                <a:stretch>
                  <a:fillRect l="-1874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ixaDeTexto 32"/>
          <p:cNvSpPr txBox="1"/>
          <p:nvPr/>
        </p:nvSpPr>
        <p:spPr>
          <a:xfrm>
            <a:off x="2195949" y="2229952"/>
            <a:ext cx="431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   </a:t>
            </a:r>
            <a:r>
              <a:rPr lang="en-US" sz="2000" dirty="0" err="1"/>
              <a:t>Considere</a:t>
            </a:r>
            <a:r>
              <a:rPr lang="en-US" sz="2000" dirty="0"/>
              <a:t> las matrices </a:t>
            </a:r>
            <a:r>
              <a:rPr lang="en-US" sz="2000" dirty="0" err="1"/>
              <a:t>siguientes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a-E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/>
          <p:cNvSpPr txBox="1"/>
          <p:nvPr/>
        </p:nvSpPr>
        <p:spPr>
          <a:xfrm>
            <a:off x="2310337" y="2615741"/>
            <a:ext cx="200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Compruebe</a:t>
            </a:r>
            <a:r>
              <a:rPr lang="en-US" sz="2000" dirty="0"/>
              <a:t> que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3706548" y="2606240"/>
                <a:ext cx="31531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48" y="2606240"/>
                <a:ext cx="315310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=0−40+0−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−50+0−90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ixaDeTexto 48"/>
          <p:cNvSpPr txBox="1"/>
          <p:nvPr/>
        </p:nvSpPr>
        <p:spPr>
          <a:xfrm>
            <a:off x="8891755" y="4037718"/>
            <a:ext cx="2756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Utilizando</a:t>
            </a:r>
            <a:r>
              <a:rPr lang="en-GB" dirty="0"/>
              <a:t> la </a:t>
            </a:r>
            <a:r>
              <a:rPr lang="en-GB" dirty="0" err="1"/>
              <a:t>regla</a:t>
            </a:r>
            <a:r>
              <a:rPr lang="en-GB" dirty="0"/>
              <a:t> de </a:t>
            </a:r>
            <a:r>
              <a:rPr lang="en-GB" dirty="0" err="1"/>
              <a:t>Sarrus</a:t>
            </a:r>
            <a:r>
              <a:rPr lang="en-GB" dirty="0"/>
              <a:t> (</a:t>
            </a:r>
            <a:r>
              <a:rPr lang="en-GB" dirty="0" err="1"/>
              <a:t>Lección</a:t>
            </a:r>
            <a:r>
              <a:rPr lang="en-GB" dirty="0"/>
              <a:t> 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=1−10+0−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−4+15+0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=0+0+0−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−1+6+0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540644" y="6392180"/>
                <a:ext cx="541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000" dirty="0">
                    <a:solidFill>
                      <a:srgbClr val="0C2B8E"/>
                    </a:solidFill>
                  </a:rPr>
                  <a:t>Entonces</a:t>
                </a:r>
                <a:r>
                  <a:rPr lang="pt-PT" sz="2000" b="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−20</m:t>
                    </m:r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=100=</m:t>
                    </m:r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644" y="6392180"/>
                <a:ext cx="5414594" cy="400110"/>
              </a:xfrm>
              <a:prstGeom prst="rect">
                <a:avLst/>
              </a:prstGeom>
              <a:blipFill>
                <a:blip r:embed="rId16"/>
                <a:stretch>
                  <a:fillRect l="-123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96AA28A2-363F-4078-9299-47B959F0E68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7" grpId="0" animBg="1"/>
      <p:bldP spid="39" grpId="0"/>
      <p:bldP spid="32" grpId="0"/>
      <p:bldP spid="33" grpId="0"/>
      <p:bldP spid="35" grpId="0"/>
      <p:bldP spid="43" grpId="0"/>
      <p:bldP spid="44" grpId="0"/>
      <p:bldP spid="45" grpId="0"/>
      <p:bldP spid="48" grpId="0"/>
      <p:bldP spid="49" grpId="0" animBg="1"/>
      <p:bldP spid="50" grpId="0"/>
      <p:bldP spid="52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29269" y="248832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246632" y="3110149"/>
            <a:ext cx="4894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Considere</a:t>
            </a:r>
            <a:r>
              <a:rPr lang="en-US" sz="2200" dirty="0"/>
              <a:t> el </a:t>
            </a:r>
            <a:r>
              <a:rPr lang="en-US" sz="2200" dirty="0" err="1"/>
              <a:t>determinante</a:t>
            </a:r>
            <a:r>
              <a:rPr lang="en-US" sz="2200" dirty="0"/>
              <a:t> </a:t>
            </a:r>
            <a:r>
              <a:rPr lang="en-US" sz="2200" dirty="0" err="1"/>
              <a:t>siguiente</a:t>
            </a:r>
            <a:r>
              <a:rPr lang="en-US" sz="2200" dirty="0"/>
              <a:t> </a:t>
            </a:r>
            <a:endParaRPr lang="pt-PT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331993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Si </a:t>
            </a:r>
            <a:r>
              <a:rPr lang="en-US" sz="2400" b="1" dirty="0" err="1"/>
              <a:t>cada</a:t>
            </a:r>
            <a:r>
              <a:rPr lang="en-US" sz="2400" b="1" dirty="0"/>
              <a:t> </a:t>
            </a:r>
            <a:r>
              <a:rPr lang="en-US" sz="2400" b="1" dirty="0" err="1"/>
              <a:t>elemento</a:t>
            </a:r>
            <a:r>
              <a:rPr lang="en-US" sz="2400" b="1" dirty="0"/>
              <a:t> de una </a:t>
            </a:r>
            <a:r>
              <a:rPr lang="en-US" sz="2400" b="1" dirty="0" err="1"/>
              <a:t>línea</a:t>
            </a:r>
            <a:r>
              <a:rPr lang="en-US" sz="2400" b="1" dirty="0"/>
              <a:t> </a:t>
            </a:r>
            <a:r>
              <a:rPr lang="en-US" sz="2400" dirty="0"/>
              <a:t>(fila o </a:t>
            </a:r>
            <a:r>
              <a:rPr lang="en-US" sz="2400" dirty="0" err="1"/>
              <a:t>columna</a:t>
            </a:r>
            <a:r>
              <a:rPr lang="en-US" sz="2400" dirty="0"/>
              <a:t>) de un </a:t>
            </a:r>
            <a:r>
              <a:rPr lang="en-US" sz="2400" dirty="0" err="1"/>
              <a:t>determinante</a:t>
            </a:r>
            <a:r>
              <a:rPr lang="en-US" sz="2400" dirty="0"/>
              <a:t> </a:t>
            </a:r>
            <a:r>
              <a:rPr lang="en-US" sz="2400" b="1" dirty="0"/>
              <a:t>es la </a:t>
            </a:r>
            <a:r>
              <a:rPr lang="en-US" sz="2400" b="1" dirty="0" err="1"/>
              <a:t>suma</a:t>
            </a:r>
            <a:r>
              <a:rPr lang="en-US" sz="2400" b="1" dirty="0"/>
              <a:t> de </a:t>
            </a:r>
            <a:r>
              <a:rPr lang="en-US" sz="2400" b="1" i="1" dirty="0"/>
              <a:t>n</a:t>
            </a:r>
            <a:r>
              <a:rPr lang="en-US" sz="2400" b="1" dirty="0"/>
              <a:t> </a:t>
            </a:r>
            <a:r>
              <a:rPr lang="en-US" sz="2400" b="1" dirty="0" err="1"/>
              <a:t>términos</a:t>
            </a:r>
            <a:r>
              <a:rPr lang="en-US" sz="2400" dirty="0"/>
              <a:t>, el </a:t>
            </a:r>
            <a:r>
              <a:rPr lang="en-US" sz="2400" dirty="0" err="1"/>
              <a:t>determinante</a:t>
            </a:r>
            <a:r>
              <a:rPr lang="en-US" sz="2400" dirty="0"/>
              <a:t>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expresar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la </a:t>
            </a:r>
            <a:r>
              <a:rPr lang="en-US" sz="2400" dirty="0" err="1"/>
              <a:t>suma</a:t>
            </a:r>
            <a:r>
              <a:rPr lang="en-US" sz="2400" dirty="0"/>
              <a:t> de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determinantes</a:t>
            </a:r>
            <a:r>
              <a:rPr lang="en-US" sz="2400" dirty="0"/>
              <a:t> del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orden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246632" y="3914617"/>
                <a:ext cx="96252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200" dirty="0" err="1">
                    <a:solidFill>
                      <a:srgbClr val="0C2B8E"/>
                    </a:solidFill>
                  </a:rPr>
                  <a:t>Fíjese</a:t>
                </a:r>
                <a:r>
                  <a:rPr lang="en-GB" sz="2200" dirty="0">
                    <a:solidFill>
                      <a:srgbClr val="0C2B8E"/>
                    </a:solidFill>
                  </a:rPr>
                  <a:t> que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cada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elemento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de la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primera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fila es la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suma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de dos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términos</a:t>
                </a:r>
                <a:r>
                  <a:rPr lang="en-GB" sz="2200" dirty="0">
                    <a:solidFill>
                      <a:srgbClr val="0C2B8E"/>
                    </a:solidFill>
                  </a:rPr>
                  <a:t>, por lo tanto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C2B8E"/>
                    </a:solidFill>
                  </a:rPr>
                  <a:t> se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puede</a:t>
                </a:r>
                <a:r>
                  <a:rPr lang="en-GB" sz="2200" dirty="0">
                    <a:solidFill>
                      <a:srgbClr val="0C2B8E"/>
                    </a:solidFill>
                  </a:rPr>
                  <a:t>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expresar</a:t>
                </a:r>
                <a:r>
                  <a:rPr lang="en-GB" sz="2200" dirty="0">
                    <a:solidFill>
                      <a:srgbClr val="0C2B8E"/>
                    </a:solidFill>
                  </a:rPr>
                  <a:t>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como</a:t>
                </a:r>
                <a:r>
                  <a:rPr lang="en-GB" sz="2200" dirty="0">
                    <a:solidFill>
                      <a:srgbClr val="0C2B8E"/>
                    </a:solidFill>
                  </a:rPr>
                  <a:t> la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suma</a:t>
                </a:r>
                <a:r>
                  <a:rPr lang="en-GB" sz="2200" dirty="0">
                    <a:solidFill>
                      <a:srgbClr val="0C2B8E"/>
                    </a:solidFill>
                  </a:rPr>
                  <a:t> de dos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determinantes</a:t>
                </a:r>
                <a:r>
                  <a:rPr lang="en-GB" sz="2200" dirty="0">
                    <a:solidFill>
                      <a:srgbClr val="0C2B8E"/>
                    </a:solidFill>
                  </a:rPr>
                  <a:t> de tercer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orden</a:t>
                </a:r>
                <a:r>
                  <a:rPr lang="en-GB" sz="22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32" y="3914617"/>
                <a:ext cx="9625248" cy="769441"/>
              </a:xfrm>
              <a:prstGeom prst="rect">
                <a:avLst/>
              </a:prstGeom>
              <a:blipFill>
                <a:blip r:embed="rId9"/>
                <a:stretch>
                  <a:fillRect l="-824" t="-5556" r="-887" b="-158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725615" y="936000"/>
            <a:ext cx="3517490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7"/>
          <p:cNvSpPr/>
          <p:nvPr/>
        </p:nvSpPr>
        <p:spPr>
          <a:xfrm>
            <a:off x="7641771" y="2810922"/>
            <a:ext cx="2579915" cy="378958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 </a:t>
                </a: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0AADB47B-040D-43D9-B8D0-B84A416E7D2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5" grpId="0"/>
      <p:bldP spid="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 following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25387" y="25001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Ejemplo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237031" y="3118856"/>
            <a:ext cx="489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siguientes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25E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Propiedad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Lección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 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406773"/>
            <a:ext cx="928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</a:rPr>
              <a:t>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suma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de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/>
              </a:rPr>
              <a:t>determinantes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que son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idénticos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excepto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los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elementos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 una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determinada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fila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columna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 se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puede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calcular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como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determinante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único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sumando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los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elementos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correspondientes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 la fila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columna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dejando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las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otras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filas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columnas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 sin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cambios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247218" y="3793182"/>
                <a:ext cx="94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200" dirty="0" err="1">
                    <a:solidFill>
                      <a:srgbClr val="0C2B8E"/>
                    </a:solidFill>
                    <a:latin typeface="Calibri" panose="020F0502020204030204"/>
                  </a:rPr>
                  <a:t>Fíjese</a:t>
                </a:r>
                <a:r>
                  <a:rPr lang="en-GB" sz="2200" dirty="0">
                    <a:solidFill>
                      <a:srgbClr val="0C2B8E"/>
                    </a:solidFill>
                    <a:latin typeface="Calibri" panose="020F0502020204030204"/>
                  </a:rPr>
                  <a:t> que los </a:t>
                </a:r>
                <a:r>
                  <a:rPr kumimoji="0" lang="en-GB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determinantes</a:t>
                </a:r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GB" sz="2200" b="1" noProof="0" dirty="0">
                    <a:solidFill>
                      <a:srgbClr val="0C2B8E"/>
                    </a:solidFill>
                    <a:latin typeface="Calibri" panose="020F0502020204030204"/>
                  </a:rPr>
                  <a:t>y</a:t>
                </a:r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GB" sz="2200" b="1" dirty="0">
                    <a:solidFill>
                      <a:srgbClr val="0C2B8E"/>
                    </a:solidFill>
                    <a:latin typeface="Calibri" panose="020F0502020204030204"/>
                  </a:rPr>
                  <a:t>son </a:t>
                </a:r>
                <a:r>
                  <a:rPr lang="en-GB" sz="2200" b="1" dirty="0" err="1">
                    <a:solidFill>
                      <a:srgbClr val="0C2B8E"/>
                    </a:solidFill>
                    <a:latin typeface="Calibri" panose="020F0502020204030204"/>
                  </a:rPr>
                  <a:t>idénticos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a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excepción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de los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elementos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GB" sz="2200" b="1" dirty="0">
                    <a:solidFill>
                      <a:srgbClr val="0C2B8E"/>
                    </a:solidFill>
                    <a:latin typeface="Calibri" panose="020F0502020204030204"/>
                  </a:rPr>
                  <a:t>de la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primera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columna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18" y="3793182"/>
                <a:ext cx="9456874" cy="769441"/>
              </a:xfrm>
              <a:prstGeom prst="rect">
                <a:avLst/>
              </a:prstGeom>
              <a:blipFill>
                <a:blip r:embed="rId9"/>
                <a:stretch>
                  <a:fillRect l="-838" t="-5556" r="-838" b="-158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809014" y="824961"/>
            <a:ext cx="3032493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608215" y="2926326"/>
                <a:ext cx="4646144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ca-E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y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15" y="2926326"/>
                <a:ext cx="4646144" cy="8138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t-PT" sz="2200" b="0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7870696" y="2919804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tângulo arredondado 35"/>
          <p:cNvSpPr/>
          <p:nvPr/>
        </p:nvSpPr>
        <p:spPr>
          <a:xfrm>
            <a:off x="10164010" y="2896957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3"/>
          <p:cNvCxnSpPr>
            <a:cxnSpLocks/>
          </p:cNvCxnSpPr>
          <p:nvPr/>
        </p:nvCxnSpPr>
        <p:spPr>
          <a:xfrm>
            <a:off x="4237746" y="4499826"/>
            <a:ext cx="2010456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/>
          <p:cNvCxnSpPr/>
          <p:nvPr/>
        </p:nvCxnSpPr>
        <p:spPr>
          <a:xfrm>
            <a:off x="7535917" y="2575034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/>
          <p:cNvCxnSpPr/>
          <p:nvPr/>
        </p:nvCxnSpPr>
        <p:spPr>
          <a:xfrm>
            <a:off x="9859328" y="2500132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255081" y="4513927"/>
            <a:ext cx="9859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200" dirty="0">
                <a:solidFill>
                  <a:srgbClr val="0C2B8E"/>
                </a:solidFill>
              </a:rPr>
              <a:t>Por lo tanto, se </a:t>
            </a:r>
            <a:r>
              <a:rPr lang="en-GB" sz="2200" dirty="0" err="1">
                <a:solidFill>
                  <a:srgbClr val="0C2B8E"/>
                </a:solidFill>
              </a:rPr>
              <a:t>pueden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calcular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como</a:t>
            </a:r>
            <a:r>
              <a:rPr lang="en-GB" sz="2200" dirty="0">
                <a:solidFill>
                  <a:srgbClr val="0C2B8E"/>
                </a:solidFill>
              </a:rPr>
              <a:t> un </a:t>
            </a:r>
            <a:r>
              <a:rPr lang="en-GB" sz="2200" dirty="0" err="1">
                <a:solidFill>
                  <a:srgbClr val="0C2B8E"/>
                </a:solidFill>
              </a:rPr>
              <a:t>determinante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único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añadiendo</a:t>
            </a:r>
            <a:r>
              <a:rPr lang="en-GB" sz="2200" dirty="0">
                <a:solidFill>
                  <a:srgbClr val="0C2B8E"/>
                </a:solidFill>
              </a:rPr>
              <a:t> los </a:t>
            </a:r>
            <a:r>
              <a:rPr lang="en-GB" sz="2200" dirty="0" err="1">
                <a:solidFill>
                  <a:srgbClr val="0C2B8E"/>
                </a:solidFill>
              </a:rPr>
              <a:t>elementos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correspondientes</a:t>
            </a:r>
            <a:r>
              <a:rPr lang="en-GB" sz="2200" dirty="0">
                <a:solidFill>
                  <a:srgbClr val="0C2B8E"/>
                </a:solidFill>
              </a:rPr>
              <a:t> de las </a:t>
            </a:r>
            <a:r>
              <a:rPr lang="en-GB" sz="2200" dirty="0" err="1">
                <a:solidFill>
                  <a:srgbClr val="0C2B8E"/>
                </a:solidFill>
              </a:rPr>
              <a:t>primeras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columnas</a:t>
            </a:r>
            <a:r>
              <a:rPr lang="en-GB" sz="2200" dirty="0">
                <a:solidFill>
                  <a:srgbClr val="0C2B8E"/>
                </a:solidFill>
              </a:rPr>
              <a:t>, </a:t>
            </a:r>
            <a:r>
              <a:rPr lang="en-GB" sz="2200" dirty="0" err="1">
                <a:solidFill>
                  <a:srgbClr val="0C2B8E"/>
                </a:solidFill>
              </a:rPr>
              <a:t>dejando</a:t>
            </a:r>
            <a:r>
              <a:rPr lang="en-GB" sz="2200" dirty="0">
                <a:solidFill>
                  <a:srgbClr val="0C2B8E"/>
                </a:solidFill>
              </a:rPr>
              <a:t> las </a:t>
            </a:r>
            <a:r>
              <a:rPr lang="en-GB" sz="2200" dirty="0" err="1">
                <a:solidFill>
                  <a:srgbClr val="0C2B8E"/>
                </a:solidFill>
              </a:rPr>
              <a:t>otras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columnas</a:t>
            </a:r>
            <a:r>
              <a:rPr lang="en-GB" sz="2200" dirty="0">
                <a:solidFill>
                  <a:srgbClr val="0C2B8E"/>
                </a:solidFill>
              </a:rPr>
              <a:t> sin </a:t>
            </a:r>
            <a:r>
              <a:rPr lang="en-GB" sz="2200" dirty="0" err="1">
                <a:solidFill>
                  <a:srgbClr val="0C2B8E"/>
                </a:solidFill>
              </a:rPr>
              <a:t>cambios</a:t>
            </a:r>
            <a:r>
              <a:rPr lang="en-GB" sz="2200" dirty="0">
                <a:solidFill>
                  <a:srgbClr val="0C2B8E"/>
                </a:solidFill>
              </a:rPr>
              <a:t>.</a:t>
            </a:r>
            <a:endParaRPr lang="pt-PT" dirty="0"/>
          </a:p>
        </p:txBody>
      </p:sp>
      <p:sp>
        <p:nvSpPr>
          <p:cNvPr id="31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8B8EE09A-0D16-4496-BCC5-048BF9C867C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9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4" grpId="0"/>
      <p:bldP spid="35" grpId="0"/>
      <p:bldP spid="2" grpId="0" animBg="1"/>
      <p:bldP spid="3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10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186559" y="-13848"/>
            <a:ext cx="95575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 err="1"/>
              <a:t>Suponga</a:t>
            </a:r>
            <a:r>
              <a:rPr lang="en-US" sz="2400" dirty="0"/>
              <a:t> que </a:t>
            </a:r>
            <a:r>
              <a:rPr lang="en-US" sz="2400" i="1" dirty="0"/>
              <a:t>A</a:t>
            </a:r>
            <a:r>
              <a:rPr lang="en-US" sz="2400" dirty="0"/>
              <a:t> es una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cuadrada</a:t>
            </a:r>
            <a:r>
              <a:rPr lang="en-US" sz="2400" dirty="0"/>
              <a:t>. Sea </a:t>
            </a:r>
            <a:r>
              <a:rPr lang="en-US" sz="2400" i="1" dirty="0"/>
              <a:t>B</a:t>
            </a:r>
            <a:r>
              <a:rPr lang="en-US" sz="2400" dirty="0"/>
              <a:t> la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cuadrada</a:t>
            </a:r>
            <a:r>
              <a:rPr lang="en-US" sz="2400" dirty="0"/>
              <a:t> </a:t>
            </a:r>
            <a:r>
              <a:rPr lang="en-US" sz="2400" dirty="0" err="1"/>
              <a:t>obtenida</a:t>
            </a:r>
            <a:r>
              <a:rPr lang="en-US" sz="2400" dirty="0"/>
              <a:t> de la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multiplicando</a:t>
            </a:r>
            <a:r>
              <a:rPr lang="en-US" sz="2400" dirty="0"/>
              <a:t> una fila (o una </a:t>
            </a:r>
            <a:r>
              <a:rPr lang="en-US" sz="2400" dirty="0" err="1"/>
              <a:t>columna</a:t>
            </a:r>
            <a:r>
              <a:rPr lang="en-US" sz="2400" dirty="0"/>
              <a:t>) por un </a:t>
            </a:r>
            <a:r>
              <a:rPr lang="en-US" sz="2400" dirty="0" err="1"/>
              <a:t>escalar</a:t>
            </a:r>
            <a:r>
              <a:rPr lang="en-US" sz="2400" dirty="0"/>
              <a:t> α y </a:t>
            </a:r>
            <a:r>
              <a:rPr lang="en-US" sz="2400" dirty="0" err="1"/>
              <a:t>añadiéndola</a:t>
            </a:r>
            <a:r>
              <a:rPr lang="en-US" sz="2400" dirty="0"/>
              <a:t> a </a:t>
            </a:r>
            <a:r>
              <a:rPr lang="en-US" sz="2400" dirty="0" err="1"/>
              <a:t>otra</a:t>
            </a:r>
            <a:r>
              <a:rPr lang="en-US" sz="2400" dirty="0"/>
              <a:t> fila (o </a:t>
            </a:r>
            <a:r>
              <a:rPr lang="en-US" sz="2400" dirty="0" err="1"/>
              <a:t>columna</a:t>
            </a:r>
            <a:r>
              <a:rPr lang="en-US" sz="2400" dirty="0"/>
              <a:t>). </a:t>
            </a:r>
            <a:r>
              <a:rPr lang="en-US" sz="2400" dirty="0" err="1"/>
              <a:t>Entonces</a:t>
            </a:r>
            <a:r>
              <a:rPr lang="en-US" sz="2400" dirty="0"/>
              <a:t>, 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942847"/>
            <a:ext cx="730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Sea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matriz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obtenida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multiplicando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segunda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fila por un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escalar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α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y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añadiéndola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a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primera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fila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Imagem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16" y="2235994"/>
            <a:ext cx="2016000" cy="38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3510513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rPr>
                                <m:t>α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rPr>
                                <m:t>α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rPr>
                                <m:t>α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3510513" cy="978217"/>
              </a:xfrm>
              <a:prstGeom prst="rect">
                <a:avLst/>
              </a:prstGeom>
              <a:blipFill>
                <a:blip r:embed="rId15"/>
                <a:stretch>
                  <a:fillRect r="-347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8681724" y="1134545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8849588" y="1197991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88" y="1197991"/>
                <a:ext cx="2400272" cy="369332"/>
              </a:xfrm>
              <a:prstGeom prst="rect">
                <a:avLst/>
              </a:prstGeom>
              <a:blipFill>
                <a:blip r:embed="rId16"/>
                <a:stretch>
                  <a:fillRect l="-3053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6193024" y="3916624"/>
            <a:ext cx="462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noProof="0" dirty="0" err="1">
                <a:solidFill>
                  <a:srgbClr val="0C2B8E"/>
                </a:solidFill>
                <a:latin typeface="Calibri" panose="020F0502020204030204"/>
              </a:rPr>
              <a:t>Calcule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de 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78638" y="4740983"/>
                <a:ext cx="3895169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38" y="4740983"/>
                <a:ext cx="3895169" cy="9782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α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α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×0=</m:t>
                    </m:r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+0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418524" y="4702301"/>
                <a:ext cx="3071803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24" y="4702301"/>
                <a:ext cx="3071803" cy="9782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259456" y="4623899"/>
            <a:ext cx="3427315" cy="1040042"/>
          </a:xfrm>
          <a:prstGeom prst="rect">
            <a:avLst/>
          </a:prstGeom>
          <a:solidFill>
            <a:srgbClr val="F25E4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187" y="4950575"/>
            <a:ext cx="1548000" cy="15372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453634">
            <a:off x="10545794" y="4812005"/>
            <a:ext cx="1112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PropiedadSuma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endParaRPr lang="pt-PT" sz="2800" dirty="0"/>
          </a:p>
        </p:txBody>
      </p:sp>
      <p:cxnSp>
        <p:nvCxnSpPr>
          <p:cNvPr id="9" name="Conexão em ângulos retos 8"/>
          <p:cNvCxnSpPr/>
          <p:nvPr/>
        </p:nvCxnSpPr>
        <p:spPr>
          <a:xfrm flipV="1">
            <a:off x="6417501" y="4553310"/>
            <a:ext cx="3890796" cy="442447"/>
          </a:xfrm>
          <a:prstGeom prst="bentConnector3">
            <a:avLst>
              <a:gd name="adj1" fmla="val -48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049181" y="5786334"/>
            <a:ext cx="2840887" cy="97821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53" name="Conexão em ângulos retos 52"/>
          <p:cNvCxnSpPr/>
          <p:nvPr/>
        </p:nvCxnSpPr>
        <p:spPr>
          <a:xfrm flipV="1">
            <a:off x="5907588" y="5941272"/>
            <a:ext cx="4405228" cy="5841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03" y="5004641"/>
            <a:ext cx="1620000" cy="160755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 rot="453634">
            <a:off x="10519611" y="5453751"/>
            <a:ext cx="13400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Propiedad</a:t>
            </a:r>
            <a:endParaRPr lang="en-GB" sz="2600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r>
              <a:rPr lang="en-GB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de </a:t>
            </a:r>
            <a:r>
              <a:rPr lang="en-GB" sz="2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reescalado</a:t>
            </a:r>
            <a:r>
              <a:rPr lang="en-US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</p:txBody>
      </p:sp>
      <p:pic>
        <p:nvPicPr>
          <p:cNvPr id="6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37" y="5249548"/>
            <a:ext cx="1548000" cy="1533399"/>
          </a:xfrm>
          <a:prstGeom prst="rect">
            <a:avLst/>
          </a:prstGeom>
        </p:spPr>
      </p:pic>
      <p:cxnSp>
        <p:nvCxnSpPr>
          <p:cNvPr id="65" name="Conexão em ângulos retos 64"/>
          <p:cNvCxnSpPr/>
          <p:nvPr/>
        </p:nvCxnSpPr>
        <p:spPr>
          <a:xfrm flipV="1">
            <a:off x="6169661" y="5749359"/>
            <a:ext cx="4173747" cy="355683"/>
          </a:xfrm>
          <a:prstGeom prst="bentConnector3">
            <a:avLst>
              <a:gd name="adj1" fmla="val -38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6291327" y="5693693"/>
            <a:ext cx="2076567" cy="1029388"/>
          </a:xfrm>
          <a:prstGeom prst="rect">
            <a:avLst/>
          </a:prstGeom>
          <a:solidFill>
            <a:srgbClr val="CC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6" name="Retângulo 65"/>
          <p:cNvSpPr/>
          <p:nvPr/>
        </p:nvSpPr>
        <p:spPr>
          <a:xfrm rot="248697">
            <a:off x="10349688" y="5665476"/>
            <a:ext cx="152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Propiedad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de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igualdad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2" name="Retângulo: Cantos Arredondados 13">
            <a:hlinkClick r:id="rId10" action="ppaction://hlinksldjump"/>
            <a:extLst>
              <a:ext uri="{FF2B5EF4-FFF2-40B4-BE49-F238E27FC236}">
                <a16:creationId xmlns:a16="http://schemas.microsoft.com/office/drawing/2014/main" id="{7A9EF7C3-BE15-452E-B2C3-E4A153EA590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2" grpId="0" animBg="1"/>
      <p:bldP spid="6" grpId="0"/>
      <p:bldP spid="6" grpId="1"/>
      <p:bldP spid="18" grpId="0" animBg="1"/>
      <p:bldP spid="55" grpId="0"/>
      <p:bldP spid="55" grpId="1"/>
      <p:bldP spid="55" grpId="2"/>
      <p:bldP spid="57" grpId="0" animBg="1"/>
      <p:bldP spid="6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Propiedad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Propiedad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invariancia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Lección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 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Ejemplos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siguiente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942847"/>
            <a:ext cx="905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Aplicando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propiedad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intente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simplificar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cálculo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noProof="0" dirty="0">
                <a:solidFill>
                  <a:srgbClr val="0C2B8E"/>
                </a:solidFill>
              </a:rPr>
              <a:t>del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determinante</a:t>
            </a:r>
            <a:r>
              <a:rPr lang="en-US" sz="2000" dirty="0">
                <a:solidFill>
                  <a:srgbClr val="0C2B8E"/>
                </a:solidFill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8833428" y="1077452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9042511" y="1120351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𝒅𝒆𝒕</m:t>
                      </m:r>
                      <m:d>
                        <m:dPr>
                          <m:ctrlP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𝒅𝒆𝒕</m:t>
                      </m:r>
                      <m:d>
                        <m:dPr>
                          <m:ctrlP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kumimoji="0" lang="pt-P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511" y="1120351"/>
                <a:ext cx="2400272" cy="369332"/>
              </a:xfrm>
              <a:prstGeom prst="rect">
                <a:avLst/>
              </a:prstGeom>
              <a:blipFill>
                <a:blip r:embed="rId13"/>
                <a:stretch>
                  <a:fillRect l="-279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016052" y="3612309"/>
                <a:ext cx="3033073" cy="938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eqArr>
                            <m:eqArr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52" y="3612309"/>
                <a:ext cx="3033073" cy="938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=25−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blipFill>
                <a:blip r:embed="rId16"/>
                <a:stretch>
                  <a:fillRect l="-1141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=15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blipFill>
                <a:blip r:embed="rId17"/>
                <a:stretch>
                  <a:fillRect l="-4000" r="-9000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19" y="3477633"/>
            <a:ext cx="1767637" cy="3199342"/>
          </a:xfrm>
          <a:prstGeom prst="rect">
            <a:avLst/>
          </a:prstGeom>
        </p:spPr>
      </p:pic>
      <p:sp>
        <p:nvSpPr>
          <p:cNvPr id="4" name="Nota de Aviso Retangular Arredondada 3"/>
          <p:cNvSpPr/>
          <p:nvPr/>
        </p:nvSpPr>
        <p:spPr>
          <a:xfrm>
            <a:off x="10164825" y="3280552"/>
            <a:ext cx="1524000" cy="692357"/>
          </a:xfrm>
          <a:prstGeom prst="wedgeRoundRectCallout">
            <a:avLst>
              <a:gd name="adj1" fmla="val -70488"/>
              <a:gd name="adj2" fmla="val 29808"/>
              <a:gd name="adj3" fmla="val 16667"/>
            </a:avLst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48"/>
          <p:cNvSpPr/>
          <p:nvPr/>
        </p:nvSpPr>
        <p:spPr>
          <a:xfrm>
            <a:off x="10242647" y="3240621"/>
            <a:ext cx="1525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Propiedad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de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invariancia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/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97" y="3704861"/>
            <a:ext cx="1703431" cy="3252375"/>
          </a:xfrm>
          <a:prstGeom prst="rect">
            <a:avLst/>
          </a:prstGeom>
        </p:spPr>
      </p:pic>
      <p:sp>
        <p:nvSpPr>
          <p:cNvPr id="10" name="Nota de Aviso Retangular Arredondada 9"/>
          <p:cNvSpPr/>
          <p:nvPr/>
        </p:nvSpPr>
        <p:spPr>
          <a:xfrm>
            <a:off x="10074983" y="3180853"/>
            <a:ext cx="1750954" cy="1018294"/>
          </a:xfrm>
          <a:prstGeom prst="wedgeRoundRectCallout">
            <a:avLst>
              <a:gd name="adj1" fmla="val -58950"/>
              <a:gd name="adj2" fmla="val 32139"/>
              <a:gd name="adj3" fmla="val 16667"/>
            </a:avLst>
          </a:prstGeom>
          <a:solidFill>
            <a:srgbClr val="BAE18F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10236593" y="3127322"/>
            <a:ext cx="1681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Expansión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del cofactor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respecto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la</a:t>
            </a:r>
            <a:r>
              <a:rPr lang="pt-PT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1ª columna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4" name="CaixaDeTexto 62">
            <a:extLst>
              <a:ext uri="{FF2B5EF4-FFF2-40B4-BE49-F238E27FC236}">
                <a16:creationId xmlns:a16="http://schemas.microsoft.com/office/drawing/2014/main" id="{81DC6DD2-C38F-4373-A8FB-D24362F1DAB7}"/>
              </a:ext>
            </a:extLst>
          </p:cNvPr>
          <p:cNvSpPr txBox="1"/>
          <p:nvPr/>
        </p:nvSpPr>
        <p:spPr>
          <a:xfrm>
            <a:off x="2161669" y="33616"/>
            <a:ext cx="97008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 err="1"/>
              <a:t>Suponga</a:t>
            </a:r>
            <a:r>
              <a:rPr lang="en-US" sz="2400" dirty="0"/>
              <a:t> que </a:t>
            </a:r>
            <a:r>
              <a:rPr lang="en-US" sz="2400" i="1" dirty="0"/>
              <a:t>A</a:t>
            </a:r>
            <a:r>
              <a:rPr lang="en-US" sz="2400" dirty="0"/>
              <a:t> es una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cuadrada</a:t>
            </a:r>
            <a:r>
              <a:rPr lang="en-US" sz="2400" dirty="0"/>
              <a:t>. Sea </a:t>
            </a:r>
            <a:r>
              <a:rPr lang="en-US" sz="2400" i="1" dirty="0"/>
              <a:t>B</a:t>
            </a:r>
            <a:r>
              <a:rPr lang="en-US" sz="2400" dirty="0"/>
              <a:t> la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cuadrada</a:t>
            </a:r>
            <a:r>
              <a:rPr lang="en-US" sz="2400" dirty="0"/>
              <a:t> </a:t>
            </a:r>
            <a:r>
              <a:rPr lang="en-US" sz="2400" dirty="0" err="1"/>
              <a:t>obtenida</a:t>
            </a:r>
            <a:r>
              <a:rPr lang="en-US" sz="2400" dirty="0"/>
              <a:t> de la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multiplicando</a:t>
            </a:r>
            <a:r>
              <a:rPr lang="en-US" sz="2400" dirty="0"/>
              <a:t> una fila (o una </a:t>
            </a:r>
            <a:r>
              <a:rPr lang="en-US" sz="2400" dirty="0" err="1"/>
              <a:t>columna</a:t>
            </a:r>
            <a:r>
              <a:rPr lang="en-US" sz="2400" dirty="0"/>
              <a:t>) por un </a:t>
            </a:r>
            <a:r>
              <a:rPr lang="en-US" sz="2400" dirty="0" err="1"/>
              <a:t>escalar</a:t>
            </a:r>
            <a:r>
              <a:rPr lang="en-US" sz="2400" dirty="0"/>
              <a:t> α y </a:t>
            </a:r>
            <a:r>
              <a:rPr lang="en-US" sz="2400" dirty="0" err="1"/>
              <a:t>añadiéndola</a:t>
            </a:r>
            <a:r>
              <a:rPr lang="en-US" sz="2400" dirty="0"/>
              <a:t> a </a:t>
            </a:r>
            <a:r>
              <a:rPr lang="en-US" sz="2400" dirty="0" err="1"/>
              <a:t>otra</a:t>
            </a:r>
            <a:r>
              <a:rPr lang="en-US" sz="2400" dirty="0"/>
              <a:t> fila (o </a:t>
            </a:r>
            <a:r>
              <a:rPr lang="en-US" sz="2400" dirty="0" err="1"/>
              <a:t>columna</a:t>
            </a:r>
            <a:r>
              <a:rPr lang="en-US" sz="2400" dirty="0"/>
              <a:t>). </a:t>
            </a:r>
            <a:r>
              <a:rPr lang="en-US" sz="2400" dirty="0" err="1"/>
              <a:t>Entonces</a:t>
            </a:r>
            <a:r>
              <a:rPr lang="en-US" sz="2400" dirty="0"/>
              <a:t>, </a:t>
            </a:r>
          </a:p>
        </p:txBody>
      </p:sp>
      <p:sp>
        <p:nvSpPr>
          <p:cNvPr id="35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0248FF2B-B5F7-43C3-9213-B9134976495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1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42" grpId="0"/>
      <p:bldP spid="43" grpId="0"/>
      <p:bldP spid="46" grpId="0"/>
      <p:bldP spid="48" grpId="0"/>
      <p:bldP spid="4" grpId="0" animBg="1"/>
      <p:bldP spid="4" grpId="1" animBg="1"/>
      <p:bldP spid="49" grpId="0" uiExpand="1" build="allAtOnce"/>
      <p:bldP spid="10" grpId="0" animBg="1"/>
      <p:bldP spid="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800820"/>
            <a:ext cx="3600000" cy="22854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20" y="2151994"/>
            <a:ext cx="1443038" cy="4572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140089" y="930170"/>
            <a:ext cx="3136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¡No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creo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haga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falta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responder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estas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cuestiones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!...</a:t>
            </a:r>
          </a:p>
          <a:p>
            <a:pPr algn="just"/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8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EF1FF77F-C87D-44BA-B960-FC257C8C402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invariancia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18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EF1FF77F-C87D-44BA-B960-FC257C8C402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F939F2D1-EA1F-4160-BE88-386291F03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8EE32E84-13B7-4680-A4E7-090B5BC21081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9C3C2161-8BD5-4BF6-8547-ED977E4BCCD2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5DC1C8F0-6CEB-4750-B206-7957010ACDE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76FEFD19-2BCD-4EEB-97C9-1FBCE55592A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36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ptNB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m00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ptNB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qbTQ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Km00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m00E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qbTQTpQTsyJpAAAAbgAAABwAAAB1bml2ZXJzYWwvbG9jYWxfc2V0dGluZ3MueG1sDcwxDoMwDEDRnVNY3int1oHAxlaW0gNYxEWRHBuRgOD2ZPvD02/7MwocvKVg6vD1eCKwzuaDLg5/01C/EVIm9SSm7FANoe+qVmwm+XLOBSZYhS7eJo4lMo8Uixx2EajhU17/wB6brroBUEsDBBQAAgAIAB0Yz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dGM5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CptNBOkEkmJSgFAAD2EwAAHQAAAAAAAAABAAAAAADMEwAAdW5pdmVyc2FsL2NvbW1vbl9tZXNzYWdlcy5sbmdQSwECAAAUAAIACACptNBOZrKi1aUAAACDAQAALgAAAAAAAAABAAAAAAAvGQAAdW5pdmVyc2FsL3BsYXliYWNrX2FuZF9uYXZpZ2F0aW9uX3NldHRpbmdzLnhtbFBLAQIAABQAAgAIAKm00E7QvS+0TgQAAIcVAAAnAAAAAAAAAAEAAAAAACAaAAB1bml2ZXJzYWwvZmxhc2hfcHVibGlzaGluZ19zZXR0aW5ncy54bWxQSwECAAAUAAIACACptNBOMmx7zHwDAAD/CwAAIQAAAAAAAAABAAAAAACzHgAAdW5pdmVyc2FsL2ZsYXNoX3NraW5fc2V0dGluZ3MueG1sUEsBAgAAFAACAAgAqbTQTuZFxhFIBAAAERUAACYAAAAAAAAAAQAAAAAAbiIAAHVuaXZlcnNhbC9odG1sX3B1Ymxpc2hpbmdfc2V0dGluZ3MueG1sUEsBAgAAFAACAAgAqbTQTnFN5WjAAQAAfQYAAB8AAAAAAAAAAQAAAAAA+iYAAHVuaXZlcnNhbC9odG1sX3NraW5fc2V0dGluZ3MuanNQSwECAAAUAAIACACptNBOlBOzImkAAABuAAAAHAAAAAAAAAABAAAAAAD3KAAAdW5pdmVyc2FsL2xvY2FsX3NldHRpbmdzLnhtbFBLAQIAABQAAgAIAB0Yzk6D5MijhQoAAMAZAAAXAAAAAAAAAAAAAAAAAJopAAB1bml2ZXJzYWwvdW5pdmVyc2FsLnBuZ1BLAQIAABQAAgAIAB0Yzk7lZcaxSwAAAGoAAAAbAAAAAAAAAAEAAAAAAFQ0AAB1bml2ZXJzYWwvdW5pdmVyc2FsLnBuZy54bWxQSwUGAAAAABIAEgBWBQAA2DQAAAAA"/>
  <p:tag name="ISPRING_ULTRA_SCORM_COURCE_TITLE" val="Lección_20_N1_ES"/>
  <p:tag name="ISPRING_PRESENTATION_TITLE" val="Lección_20_N1_ES"/>
  <p:tag name="ISPRING_UUID" val="{4C701938-C8B7-4F4F-B063-F90366DBEFF2}"/>
  <p:tag name="ISPRING_RESOURCE_FOLDER" val="C:\Users\usuari\Documents\Jhil·li\LECCIONES\LECCIÓN 20\Lección_20_N1_ES\"/>
  <p:tag name="ISPRING_PRESENTATION_PATH" val="C:\Users\usuari\Documents\Jhil·li\LECCIONES\LECCIÓN 20\Lección_20_N1_ES.pptx"/>
  <p:tag name="ISPRING_SCREEN_RECS_UPDATED" val="C:\Users\usuari\Documents\Jhil·li\LECCIONES\LECCIÓN 20\Lección_20_N1_ES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ECCIONES_DEF\\LECCIÓN 20&quot;],[&quot;다\uFFFD{50CDBE22-C278-4471-A834-0F47937607E8}&quot;,&quot;C:\\Users\\Usuario\\OneDrive\\Escritorio\\Engi-Math-Chara\\Castella\\Lección 20 Chara&quot;],[&quot;*\uFFFD\uFFFD\uFFFD{BB4CDCA5-F38E-475C-8C53-186BBAA01A72}&quot;,&quot;C:\\Users\\filom\\Documents\\ENGIMATH\\LESSONS\\MATRICES\\LESSON 20&quot;],[&quot;\uFFFD\u0006\uFFFD{89960893-7238-4BF1-AF2C-E0D0CDA1F331}&quot;,&quot;E:\\Ano Letivo 2019_2020\\Lesson 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uRRVIEkRI90McwVRjKZIQ&quot;,&quot;gi&quot;:&quot;OPY_MK8tXjWrKhaXZ9l3pQ&quot;,&quot;ti&quot;:&quot;object_sets&quot;,&quot;vs&quot;:{&quot;f&quot;:[1017],&quot;i&quot;:{&quot;d&quot;:&quot;LuRRVIEkRI90McwVRjKZIQ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zoJTaCljpfgCyeJG2nW8Q&quot;,&quot;gi&quot;:&quot;OPY_MK8tXjWrKhaXZ9l3pQ&quot;,&quot;ti&quot;:&quot;object_sets&quot;,&quot;vs&quot;:{&quot;f&quot;:[1017],&quot;i&quot;:{&quot;d&quot;:&quot;-zoJTaCljpfgCyeJG2nW8Q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A740C3-AFEB-4FB0-985C-E2F713E8A488}:2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D_hC0vM1JCEl3HwhrqBEg&quot;,&quot;gi&quot;:&quot;07fe8SeH_s6MGoOESYAxYg&quot;,&quot;ti&quot;:&quot;characters&quot;,&quot;vs&quot;:{&quot;f&quot;:[818,674],&quot;i&quot;:{&quot;d&quot;:&quot;tD_hC0vM1JCEl3HwhrqBE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5zjXjux8tGFy1oVeKOGrQ&quot;,&quot;gi&quot;:&quot;07fe8SeH_s6MGoOESYAxYg&quot;,&quot;ti&quot;:&quot;characters&quot;,&quot;vs&quot;:{&quot;f&quot;:[818,674,529],&quot;i&quot;:{&quot;d&quot;:&quot;p5zjXjux8tGFy1oVeKOGrQ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BF75A6-4D39-43C0-B069-9BDBA57D5888}: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d3n2gyru7dVM-VNnzsp5w&quot;,&quot;gi&quot;:&quot;KkFKOvMaBX0q0PuUSj2oWA&quot;,&quot;ti&quot;:&quot;object_sets&quot;,&quot;vs&quot;:{&quot;f&quot;:[1033],&quot;i&quot;:{&quot;d&quot;:&quot;4d3n2gyru7dVM-VNnzsp5w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g4qSCsI7J_mi1SfEEuNNw&quot;,&quot;gi&quot;:&quot;07fe8SeH_s6MGoOESYAxYg&quot;,&quot;ti&quot;:&quot;characters&quot;,&quot;vs&quot;:{&quot;f&quot;:[818,674],&quot;i&quot;:{&quot;d&quot;:&quot;ig4qSCsI7J_mi1SfEEuNNw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BF75A6-4D39-43C0-B069-9BDBA57D5888}:28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usuari\Documents\Jhil·li\LECCIONES\LECCIÓN 20\Lección_20_N1_ES\quiz\quiz1.quiz"/>
  <p:tag name="ISPRING_QUIZ_RELATIVE_PATH" val="Lección_20_N1_ES\quiz\quiz1.qui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EFE798-86EF-4240-9C20-F462950B2C79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6EBEE4-B8FE-4467-84C2-11641C6C02D1}:3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6unFt0R0Idk5CKC0yL7MA&quot;,&quot;gi&quot;:&quot;07fe8SeH_s6MGoOESYAxYg&quot;,&quot;ti&quot;:&quot;characters&quot;,&quot;vs&quot;:{&quot;f&quot;:[818,674],&quot;i&quot;:{&quot;d&quot;:&quot;j6unFt0R0Idk5CKC0yL7M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E03012-E1EB-4492-8D52-92BF4A96371A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1D373-2BE4-480A-8397-8DFE6E67FF32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DEE6E-D23C-42FF-9CEE-919500973CA4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DBE5FD-3DFC-472D-A699-6576CF52D5BA}: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9FC74E-9634-4AD6-A3E5-0BD55D97BE78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A5n_0Yvs_dh4E-Ya_Ptdg&quot;,&quot;gi&quot;:&quot;07fe8SeH_s6MGoOESYAxYg&quot;,&quot;ti&quot;:&quot;characters&quot;,&quot;vs&quot;:{&quot;f&quot;:[818,674],&quot;i&quot;:{&quot;d&quot;:&quot;9A5n_0Yvs_dh4E-Ya_Ptdg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6j5QhmeTyFlSuNn6fA1GA&quot;,&quot;gi&quot;:&quot;OPY_MK8tXjWrKhaXZ9l3pQ&quot;,&quot;ti&quot;:&quot;object_sets&quot;,&quot;vs&quot;:{&quot;f&quot;:[1017],&quot;i&quot;:{&quot;d&quot;:&quot;h6j5QhmeTyFlSuNn6fA1G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976CFF-CDB1-4B46-AB4E-C5E2C9BF28C7}"/>
</file>

<file path=customXml/itemProps2.xml><?xml version="1.0" encoding="utf-8"?>
<ds:datastoreItem xmlns:ds="http://schemas.openxmlformats.org/officeDocument/2006/customXml" ds:itemID="{4244F318-E1DF-462A-A5F2-A085100AAF0F}"/>
</file>

<file path=customXml/itemProps3.xml><?xml version="1.0" encoding="utf-8"?>
<ds:datastoreItem xmlns:ds="http://schemas.openxmlformats.org/officeDocument/2006/customXml" ds:itemID="{C59F6B76-C409-41D1-AECE-12A76462CA00}"/>
</file>

<file path=docProps/app.xml><?xml version="1.0" encoding="utf-8"?>
<Properties xmlns="http://schemas.openxmlformats.org/officeDocument/2006/extended-properties" xmlns:vt="http://schemas.openxmlformats.org/officeDocument/2006/docPropsVTypes">
  <TotalTime>9916</TotalTime>
  <Words>896</Words>
  <Application>Microsoft Office PowerPoint</Application>
  <PresentationFormat>Pantalla panoràmica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Lección_20_N1_ES</dc:title>
  <dc:creator>Filomena Soares</dc:creator>
  <cp:lastModifiedBy>Administrator</cp:lastModifiedBy>
  <cp:revision>494</cp:revision>
  <dcterms:created xsi:type="dcterms:W3CDTF">2019-03-25T06:42:45Z</dcterms:created>
  <dcterms:modified xsi:type="dcterms:W3CDTF">2021-08-22T22:34:33Z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