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ppt/tags/tag4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5" r:id="rId2"/>
    <p:sldId id="286" r:id="rId3"/>
    <p:sldId id="277" r:id="rId4"/>
    <p:sldId id="278" r:id="rId5"/>
    <p:sldId id="293" r:id="rId6"/>
    <p:sldId id="280" r:id="rId7"/>
    <p:sldId id="300" r:id="rId8"/>
    <p:sldId id="283" r:id="rId9"/>
  </p:sldIdLst>
  <p:sldSz cx="12192000" cy="6858000"/>
  <p:notesSz cx="6858000" cy="9144000"/>
  <p:custDataLst>
    <p:tags r:id="rId11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B8E"/>
    <a:srgbClr val="F25E4F"/>
    <a:srgbClr val="70AD47"/>
    <a:srgbClr val="FF9999"/>
    <a:srgbClr val="29A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06" y="114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87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795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118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608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2351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42581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164752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02493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10/08/2021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jpe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slide" Target="slide6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slide" Target="slide3.xml"/><Relationship Id="rId11" Type="http://schemas.openxmlformats.org/officeDocument/2006/relationships/image" Target="../media/image4.png"/><Relationship Id="rId5" Type="http://schemas.openxmlformats.org/officeDocument/2006/relationships/slide" Target="slide6.xml"/><Relationship Id="rId15" Type="http://schemas.openxmlformats.org/officeDocument/2006/relationships/image" Target="../media/image8.png"/><Relationship Id="rId10" Type="http://schemas.openxmlformats.org/officeDocument/2006/relationships/image" Target="../media/image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3.png"/><Relationship Id="rId1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image" Target="../media/image3.png"/><Relationship Id="rId18" Type="http://schemas.openxmlformats.org/officeDocument/2006/relationships/image" Target="../media/image13.png"/><Relationship Id="rId3" Type="http://schemas.openxmlformats.org/officeDocument/2006/relationships/tags" Target="../tags/tag6.xml"/><Relationship Id="rId21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11" Type="http://schemas.openxmlformats.org/officeDocument/2006/relationships/slide" Target="slide4.xml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0.png"/><Relationship Id="rId23" Type="http://schemas.openxmlformats.org/officeDocument/2006/relationships/image" Target="../media/image18.png"/><Relationship Id="rId10" Type="http://schemas.openxmlformats.org/officeDocument/2006/relationships/slide" Target="slide3.xml"/><Relationship Id="rId19" Type="http://schemas.openxmlformats.org/officeDocument/2006/relationships/image" Target="../media/image14.png"/><Relationship Id="rId4" Type="http://schemas.openxmlformats.org/officeDocument/2006/relationships/tags" Target="../tags/tag7.xml"/><Relationship Id="rId9" Type="http://schemas.openxmlformats.org/officeDocument/2006/relationships/slide" Target="slide6.xml"/><Relationship Id="rId14" Type="http://schemas.openxmlformats.org/officeDocument/2006/relationships/image" Target="../media/image90.png"/><Relationship Id="rId22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0.png"/><Relationship Id="rId7" Type="http://schemas.openxmlformats.org/officeDocument/2006/relationships/slide" Target="slide7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11" Type="http://schemas.openxmlformats.org/officeDocument/2006/relationships/image" Target="../media/image20.png"/><Relationship Id="rId5" Type="http://schemas.openxmlformats.org/officeDocument/2006/relationships/slide" Target="slide3.xml"/><Relationship Id="rId15" Type="http://schemas.openxmlformats.org/officeDocument/2006/relationships/image" Target="../media/image24.png"/><Relationship Id="rId10" Type="http://schemas.openxmlformats.org/officeDocument/2006/relationships/image" Target="../media/image1.jpeg"/><Relationship Id="rId19" Type="http://schemas.openxmlformats.org/officeDocument/2006/relationships/image" Target="../media/image28.png"/><Relationship Id="rId4" Type="http://schemas.openxmlformats.org/officeDocument/2006/relationships/slide" Target="slide6.xml"/><Relationship Id="rId9" Type="http://schemas.openxmlformats.org/officeDocument/2006/relationships/image" Target="../media/image19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6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slide" Target="slide3.xml"/><Relationship Id="rId11" Type="http://schemas.openxmlformats.org/officeDocument/2006/relationships/image" Target="../media/image33.png"/><Relationship Id="rId5" Type="http://schemas.openxmlformats.org/officeDocument/2006/relationships/slide" Target="slide6.xml"/><Relationship Id="rId10" Type="http://schemas.openxmlformats.org/officeDocument/2006/relationships/image" Target="../media/image32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slide" Target="slide3.xml"/><Relationship Id="rId11" Type="http://schemas.openxmlformats.org/officeDocument/2006/relationships/image" Target="../media/image35.png"/><Relationship Id="rId5" Type="http://schemas.openxmlformats.org/officeDocument/2006/relationships/slide" Target="slide6.xml"/><Relationship Id="rId10" Type="http://schemas.openxmlformats.org/officeDocument/2006/relationships/image" Target="../media/image34.png"/><Relationship Id="rId4" Type="http://schemas.openxmlformats.org/officeDocument/2006/relationships/image" Target="../media/image1.jpeg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notesSlide" Target="../notesSlides/notesSlide8.xml"/><Relationship Id="rId7" Type="http://schemas.openxmlformats.org/officeDocument/2006/relationships/slide" Target="slide6.xml"/><Relationship Id="rId12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3.png"/><Relationship Id="rId5" Type="http://schemas.openxmlformats.org/officeDocument/2006/relationships/image" Target="../media/image36.png"/><Relationship Id="rId10" Type="http://schemas.openxmlformats.org/officeDocument/2006/relationships/slide" Target="slide7.xml"/><Relationship Id="rId4" Type="http://schemas.openxmlformats.org/officeDocument/2006/relationships/image" Target="../media/image1.jpe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1123" y="1362597"/>
            <a:ext cx="4829979" cy="453260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5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6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7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8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F25E4F"/>
                </a:solidFill>
              </a:rPr>
              <a:t>Recordeu</a:t>
            </a:r>
            <a:r>
              <a:rPr lang="en-GB" sz="2000" b="1" dirty="0">
                <a:solidFill>
                  <a:srgbClr val="F25E4F"/>
                </a:solidFill>
              </a:rPr>
              <a:t>!</a:t>
            </a:r>
            <a:r>
              <a:rPr lang="en-GB" dirty="0"/>
              <a:t> </a:t>
            </a:r>
          </a:p>
          <a:p>
            <a:r>
              <a:rPr lang="en-GB" dirty="0" err="1">
                <a:solidFill>
                  <a:srgbClr val="0C2B8E"/>
                </a:solidFill>
              </a:rPr>
              <a:t>Podeu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ca-ES" b="1" dirty="0">
                <a:solidFill>
                  <a:srgbClr val="0C2B8E"/>
                </a:solidFill>
              </a:rPr>
              <a:t>recórrer totes les seccions </a:t>
            </a:r>
            <a:r>
              <a:rPr lang="en-GB" dirty="0">
                <a:solidFill>
                  <a:srgbClr val="0C2B8E"/>
                </a:solidFill>
              </a:rPr>
              <a:t>(</a:t>
            </a:r>
            <a:r>
              <a:rPr lang="en-GB" i="1" dirty="0">
                <a:solidFill>
                  <a:srgbClr val="0C2B8E"/>
                </a:solidFill>
              </a:rPr>
              <a:t>intro</a:t>
            </a:r>
            <a:r>
              <a:rPr lang="en-GB" dirty="0">
                <a:solidFill>
                  <a:srgbClr val="0C2B8E"/>
                </a:solidFill>
              </a:rPr>
              <a:t> o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amb</a:t>
            </a:r>
            <a:r>
              <a:rPr lang="en-GB" dirty="0">
                <a:solidFill>
                  <a:srgbClr val="0C2B8E"/>
                </a:solidFill>
              </a:rPr>
              <a:t> el </a:t>
            </a:r>
            <a:r>
              <a:rPr lang="en-GB" i="1" dirty="0">
                <a:solidFill>
                  <a:srgbClr val="0C2B8E"/>
                </a:solidFill>
              </a:rPr>
              <a:t>mouse</a:t>
            </a:r>
            <a:r>
              <a:rPr lang="en-GB" dirty="0">
                <a:solidFill>
                  <a:srgbClr val="0C2B8E"/>
                </a:solidFill>
              </a:rPr>
              <a:t>) o </a:t>
            </a:r>
            <a:r>
              <a:rPr lang="en-GB" b="1" dirty="0" err="1">
                <a:solidFill>
                  <a:srgbClr val="0C2B8E"/>
                </a:solidFill>
              </a:rPr>
              <a:t>escolliu</a:t>
            </a:r>
            <a:r>
              <a:rPr lang="en-GB" b="1" dirty="0">
                <a:solidFill>
                  <a:srgbClr val="0C2B8E"/>
                </a:solidFill>
              </a:rPr>
              <a:t> la </a:t>
            </a:r>
            <a:r>
              <a:rPr lang="en-GB" b="1" dirty="0" err="1">
                <a:solidFill>
                  <a:srgbClr val="0C2B8E"/>
                </a:solidFill>
              </a:rPr>
              <a:t>secció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dirty="0">
                <a:solidFill>
                  <a:srgbClr val="0C2B8E"/>
                </a:solidFill>
              </a:rPr>
              <a:t> que us </a:t>
            </a:r>
            <a:r>
              <a:rPr lang="en-GB" dirty="0" err="1">
                <a:solidFill>
                  <a:srgbClr val="0C2B8E"/>
                </a:solidFill>
              </a:rPr>
              <a:t>interessi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fent</a:t>
            </a:r>
            <a:r>
              <a:rPr lang="en-GB" dirty="0">
                <a:solidFill>
                  <a:srgbClr val="0C2B8E"/>
                </a:solidFill>
              </a:rPr>
              <a:t>-hi </a:t>
            </a:r>
            <a:r>
              <a:rPr lang="en-GB" dirty="0" err="1">
                <a:solidFill>
                  <a:srgbClr val="0C2B8E"/>
                </a:solidFill>
              </a:rPr>
              <a:t>clic</a:t>
            </a:r>
            <a:r>
              <a:rPr lang="en-GB" dirty="0">
                <a:solidFill>
                  <a:srgbClr val="0C2B8E"/>
                </a:solidFill>
              </a:rPr>
              <a:t>. </a:t>
            </a:r>
            <a:r>
              <a:rPr lang="en-GB" dirty="0" err="1">
                <a:solidFill>
                  <a:srgbClr val="0C2B8E"/>
                </a:solidFill>
              </a:rPr>
              <a:t>Escolliu</a:t>
            </a:r>
            <a:r>
              <a:rPr lang="en-GB" dirty="0">
                <a:solidFill>
                  <a:srgbClr val="0C2B8E"/>
                </a:solidFill>
              </a:rPr>
              <a:t> “</a:t>
            </a:r>
            <a:r>
              <a:rPr lang="en-GB" b="1" dirty="0" err="1">
                <a:solidFill>
                  <a:srgbClr val="0C2B8E"/>
                </a:solidFill>
              </a:rPr>
              <a:t>Posa’t</a:t>
            </a:r>
            <a:r>
              <a:rPr lang="en-GB" b="1" dirty="0">
                <a:solidFill>
                  <a:srgbClr val="0C2B8E"/>
                </a:solidFill>
              </a:rPr>
              <a:t> a </a:t>
            </a:r>
            <a:r>
              <a:rPr lang="en-GB" b="1" dirty="0" err="1">
                <a:solidFill>
                  <a:srgbClr val="0C2B8E"/>
                </a:solidFill>
              </a:rPr>
              <a:t>prova</a:t>
            </a:r>
            <a:r>
              <a:rPr lang="en-GB" b="1" dirty="0">
                <a:solidFill>
                  <a:srgbClr val="0C2B8E"/>
                </a:solidFill>
              </a:rPr>
              <a:t>!</a:t>
            </a:r>
            <a:r>
              <a:rPr lang="en-GB" dirty="0">
                <a:solidFill>
                  <a:srgbClr val="0C2B8E"/>
                </a:solidFill>
              </a:rPr>
              <a:t>” </a:t>
            </a:r>
            <a:r>
              <a:rPr lang="en-GB" dirty="0" err="1">
                <a:solidFill>
                  <a:srgbClr val="0C2B8E"/>
                </a:solidFill>
              </a:rPr>
              <a:t>només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després</a:t>
            </a:r>
            <a:r>
              <a:rPr lang="en-GB" u="sng" dirty="0">
                <a:solidFill>
                  <a:srgbClr val="0C2B8E"/>
                </a:solidFill>
              </a:rPr>
              <a:t> de </a:t>
            </a:r>
            <a:r>
              <a:rPr lang="en-GB" u="sng" dirty="0" err="1">
                <a:solidFill>
                  <a:srgbClr val="0C2B8E"/>
                </a:solidFill>
              </a:rPr>
              <a:t>passar</a:t>
            </a:r>
            <a:r>
              <a:rPr lang="en-GB" u="sng" dirty="0">
                <a:solidFill>
                  <a:srgbClr val="0C2B8E"/>
                </a:solidFill>
              </a:rPr>
              <a:t> per tots </a:t>
            </a:r>
            <a:r>
              <a:rPr lang="en-GB" u="sng" dirty="0" err="1">
                <a:solidFill>
                  <a:srgbClr val="0C2B8E"/>
                </a:solidFill>
              </a:rPr>
              <a:t>els</a:t>
            </a:r>
            <a:r>
              <a:rPr lang="en-GB" u="sng" dirty="0">
                <a:solidFill>
                  <a:srgbClr val="0C2B8E"/>
                </a:solidFill>
              </a:rPr>
              <a:t> </a:t>
            </a:r>
            <a:r>
              <a:rPr lang="en-GB" u="sng" dirty="0" err="1">
                <a:solidFill>
                  <a:srgbClr val="0C2B8E"/>
                </a:solidFill>
              </a:rPr>
              <a:t>continguts</a:t>
            </a:r>
            <a:r>
              <a:rPr lang="en-GB" u="sng" dirty="0">
                <a:solidFill>
                  <a:srgbClr val="0C2B8E"/>
                </a:solidFill>
              </a:rPr>
              <a:t> de la </a:t>
            </a:r>
            <a:r>
              <a:rPr lang="en-GB" u="sng" dirty="0" err="1">
                <a:solidFill>
                  <a:srgbClr val="0C2B8E"/>
                </a:solidFill>
              </a:rPr>
              <a:t>lliçó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  <a:p>
            <a:endParaRPr lang="en-GB" dirty="0">
              <a:solidFill>
                <a:srgbClr val="0C2B8E"/>
              </a:solidFill>
            </a:endParaRPr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D0C5B867-3B34-4549-89D9-94360D55C0CA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Retângulo: Cantos Arredondados 7">
            <a:hlinkClick r:id="rId5" action="ppaction://hlinksldjump"/>
            <a:extLst>
              <a:ext uri="{FF2B5EF4-FFF2-40B4-BE49-F238E27FC236}">
                <a16:creationId xmlns:a16="http://schemas.microsoft.com/office/drawing/2014/main" id="{816B776E-E59F-4B94-8499-1E315F85F6CF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9" name="Retângulo: Cantos Arredondados 8">
            <a:hlinkClick r:id="rId6" action="ppaction://hlinksldjump"/>
            <a:extLst>
              <a:ext uri="{FF2B5EF4-FFF2-40B4-BE49-F238E27FC236}">
                <a16:creationId xmlns:a16="http://schemas.microsoft.com/office/drawing/2014/main" id="{1E485FD3-908A-4FCD-81EC-B79D2D6FB4F5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Retângulo: Cantos Arredondados 9">
            <a:hlinkClick r:id="rId7" action="ppaction://hlinksldjump"/>
            <a:extLst>
              <a:ext uri="{FF2B5EF4-FFF2-40B4-BE49-F238E27FC236}">
                <a16:creationId xmlns:a16="http://schemas.microsoft.com/office/drawing/2014/main" id="{CDAE4FC5-BFB5-4433-B164-CD6E2722137E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Índex</a:t>
            </a:r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  <a:p>
            <a:pPr algn="ctr"/>
            <a:endParaRPr lang="en-GB" sz="2800" b="1" dirty="0">
              <a:ln w="6600">
                <a:solidFill>
                  <a:srgbClr val="29A6FF"/>
                </a:solidFill>
                <a:prstDash val="solid"/>
              </a:ln>
              <a:solidFill>
                <a:sysClr val="windowText" lastClr="000000">
                  <a:alpha val="97000"/>
                </a:sysClr>
              </a:solidFill>
              <a:effectLst>
                <a:glow rad="25400">
                  <a:srgbClr val="29A6FF">
                    <a:alpha val="40000"/>
                  </a:srgbClr>
                </a:glow>
                <a:outerShdw dist="38100" dir="2700000" algn="tl" rotWithShape="0">
                  <a:srgbClr val="F25E4F"/>
                </a:outerShdw>
              </a:effectLst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5C1B2912-34B1-4F34-B929-246AE0743FC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32B0B08-CB1F-427E-978E-9E6EEE4E30F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11EBDCE3-85F2-405E-A21E-82C0E4C9313F}"/>
              </a:ext>
            </a:extLst>
          </p:cNvPr>
          <p:cNvSpPr/>
          <p:nvPr/>
        </p:nvSpPr>
        <p:spPr>
          <a:xfrm>
            <a:off x="2117998" y="1621988"/>
            <a:ext cx="9748685" cy="17366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25E4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Totes les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Propietats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dels</a:t>
            </a:r>
            <a:r>
              <a:rPr lang="en-GB" sz="2400" b="1" dirty="0">
                <a:solidFill>
                  <a:sysClr val="windowText" lastClr="000000"/>
                </a:solidFill>
              </a:rPr>
              <a:t> determinants</a:t>
            </a:r>
            <a:r>
              <a:rPr lang="en-GB" sz="2400" dirty="0">
                <a:solidFill>
                  <a:sysClr val="windowText" lastClr="000000"/>
                </a:solidFill>
              </a:rPr>
              <a:t> que es </a:t>
            </a:r>
            <a:r>
              <a:rPr lang="en-GB" sz="2400" dirty="0" err="1">
                <a:solidFill>
                  <a:sysClr val="windowText" lastClr="000000"/>
                </a:solidFill>
              </a:rPr>
              <a:t>presenten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  <a:r>
              <a:rPr lang="en-GB" sz="2400" dirty="0" err="1">
                <a:solidFill>
                  <a:sysClr val="windowText" lastClr="000000"/>
                </a:solidFill>
              </a:rPr>
              <a:t>aquí</a:t>
            </a:r>
            <a:r>
              <a:rPr lang="en-GB" sz="2400" dirty="0">
                <a:solidFill>
                  <a:sysClr val="windowText" lastClr="000000"/>
                </a:solidFill>
              </a:rPr>
              <a:t>  “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s’han</a:t>
            </a:r>
            <a:r>
              <a:rPr lang="en-GB" sz="2400" u="sng" dirty="0">
                <a:solidFill>
                  <a:sysClr val="windowText" lastClr="000000"/>
                </a:solidFill>
              </a:rPr>
              <a:t> </a:t>
            </a:r>
            <a:r>
              <a:rPr lang="en-GB" sz="2400" u="sng" dirty="0" err="1">
                <a:solidFill>
                  <a:sysClr val="windowText" lastClr="000000"/>
                </a:solidFill>
              </a:rPr>
              <a:t>batejat</a:t>
            </a:r>
            <a:r>
              <a:rPr lang="en-GB" sz="2400" dirty="0">
                <a:solidFill>
                  <a:sysClr val="windowText" lastClr="000000"/>
                </a:solidFill>
              </a:rPr>
              <a:t>” </a:t>
            </a:r>
            <a:r>
              <a:rPr lang="en-GB" sz="2400" dirty="0" err="1">
                <a:solidFill>
                  <a:sysClr val="windowText" lastClr="000000"/>
                </a:solidFill>
              </a:rPr>
              <a:t>amb</a:t>
            </a:r>
            <a:r>
              <a:rPr lang="en-GB" sz="2400" dirty="0">
                <a:solidFill>
                  <a:sysClr val="windowText" lastClr="000000"/>
                </a:solidFill>
              </a:rPr>
              <a:t> un nom </a:t>
            </a:r>
            <a:r>
              <a:rPr lang="en-GB" sz="2400">
                <a:solidFill>
                  <a:sysClr val="windowText" lastClr="000000"/>
                </a:solidFill>
              </a:rPr>
              <a:t>concret </a:t>
            </a:r>
            <a:r>
              <a:rPr lang="en-GB" sz="2400" dirty="0" err="1">
                <a:solidFill>
                  <a:sysClr val="windowText" lastClr="000000"/>
                </a:solidFill>
              </a:rPr>
              <a:t>només</a:t>
            </a:r>
            <a:r>
              <a:rPr lang="en-GB" sz="2400" dirty="0">
                <a:solidFill>
                  <a:sysClr val="windowText" lastClr="000000"/>
                </a:solidFill>
              </a:rPr>
              <a:t> per a </a:t>
            </a:r>
            <a:r>
              <a:rPr lang="en-GB" sz="2400" dirty="0" err="1">
                <a:solidFill>
                  <a:sysClr val="windowText" lastClr="000000"/>
                </a:solidFill>
              </a:rPr>
              <a:t>facilitar-vos</a:t>
            </a:r>
            <a:r>
              <a:rPr lang="en-GB" sz="2400" dirty="0">
                <a:solidFill>
                  <a:sysClr val="windowText" lastClr="000000"/>
                </a:solidFill>
              </a:rPr>
              <a:t> la </a:t>
            </a:r>
            <a:r>
              <a:rPr lang="en-GB" sz="2400" dirty="0" err="1">
                <a:solidFill>
                  <a:sysClr val="windowText" lastClr="000000"/>
                </a:solidFill>
              </a:rPr>
              <a:t>identificació</a:t>
            </a:r>
            <a:r>
              <a:rPr lang="en-GB" sz="2400" dirty="0">
                <a:solidFill>
                  <a:sysClr val="windowText" lastClr="000000"/>
                </a:solidFill>
              </a:rPr>
              <a:t>.</a:t>
            </a:r>
          </a:p>
          <a:p>
            <a:pPr algn="ctr"/>
            <a:r>
              <a:rPr lang="en-GB" sz="2400" b="1" dirty="0">
                <a:solidFill>
                  <a:sysClr val="windowText" lastClr="000000"/>
                </a:solidFill>
              </a:rPr>
              <a:t>No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cal</a:t>
            </a:r>
            <a:r>
              <a:rPr lang="en-GB" sz="2400" b="1" dirty="0">
                <a:solidFill>
                  <a:sysClr val="windowText" lastClr="000000"/>
                </a:solidFill>
              </a:rPr>
              <a:t> </a:t>
            </a:r>
            <a:r>
              <a:rPr lang="en-GB" sz="2400" b="1" dirty="0" err="1">
                <a:solidFill>
                  <a:sysClr val="windowText" lastClr="000000"/>
                </a:solidFill>
              </a:rPr>
              <a:t>memoritzar</a:t>
            </a:r>
            <a:r>
              <a:rPr lang="en-GB" sz="2400" b="1" dirty="0">
                <a:solidFill>
                  <a:sysClr val="windowText" lastClr="000000"/>
                </a:solidFill>
              </a:rPr>
              <a:t> el nom!</a:t>
            </a:r>
            <a:r>
              <a:rPr lang="en-GB" sz="2400" dirty="0">
                <a:solidFill>
                  <a:sysClr val="windowText" lastClr="000000"/>
                </a:solidFill>
              </a:rPr>
              <a:t> </a:t>
            </a:r>
          </a:p>
          <a:p>
            <a:pPr algn="ctr"/>
            <a:endParaRPr lang="en-GB" sz="2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0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32802" y="1812570"/>
            <a:ext cx="9859639" cy="4916429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715F28B-225E-4C60-8361-09BEFAB5B980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5" action="ppaction://hlinksldjump"/>
            <a:extLst>
              <a:ext uri="{FF2B5EF4-FFF2-40B4-BE49-F238E27FC236}">
                <a16:creationId xmlns:a16="http://schemas.microsoft.com/office/drawing/2014/main" id="{EAE6921E-8F22-4837-9B68-876D2C2353B8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6" action="ppaction://hlinksldjump"/>
            <a:extLst>
              <a:ext uri="{FF2B5EF4-FFF2-40B4-BE49-F238E27FC236}">
                <a16:creationId xmlns:a16="http://schemas.microsoft.com/office/drawing/2014/main" id="{537CA03E-9EB0-4147-9469-81A287D60142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7" action="ppaction://hlinksldjump"/>
            <a:extLst>
              <a:ext uri="{FF2B5EF4-FFF2-40B4-BE49-F238E27FC236}">
                <a16:creationId xmlns:a16="http://schemas.microsoft.com/office/drawing/2014/main" id="{E0BC6E2E-484C-4CF0-8BDA-266E8FC5650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8" action="ppaction://hlinksldjump"/>
            <a:extLst>
              <a:ext uri="{FF2B5EF4-FFF2-40B4-BE49-F238E27FC236}">
                <a16:creationId xmlns:a16="http://schemas.microsoft.com/office/drawing/2014/main" id="{BF4BE44B-4310-4224-BB90-423A6A309E83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6F77D018-5787-4AD8-9A78-D2C1ACAB5C7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87A5CAD2-2453-4CE9-AF0B-71D8AA74A5A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B5D1FFD2-1E90-429C-BD78-6E51F7895E63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D5EF9386-84D3-4366-AEA0-E06D64034B65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F2F1766-C693-4FCC-9B4B-B01EC124A69F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pic>
        <p:nvPicPr>
          <p:cNvPr id="54" name="Imagem 53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36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1589015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2DF16AE-F888-443C-94AF-8AC8A9F2AB6D}"/>
              </a:ext>
            </a:extLst>
          </p:cNvPr>
          <p:cNvSpPr txBox="1"/>
          <p:nvPr/>
        </p:nvSpPr>
        <p:spPr>
          <a:xfrm>
            <a:off x="2354327" y="103151"/>
            <a:ext cx="92806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Si </a:t>
            </a:r>
            <a:r>
              <a:rPr lang="en-US" sz="2400" b="1" dirty="0"/>
              <a:t>tots </a:t>
            </a:r>
            <a:r>
              <a:rPr lang="en-US" sz="2400" b="1" dirty="0" err="1"/>
              <a:t>els</a:t>
            </a:r>
            <a:r>
              <a:rPr lang="en-US" sz="2400" b="1" dirty="0"/>
              <a:t> elements </a:t>
            </a:r>
            <a:r>
              <a:rPr lang="en-US" sz="2400" dirty="0"/>
              <a:t>d’un determinant </a:t>
            </a:r>
            <a:r>
              <a:rPr lang="en-US" sz="2400" b="1" dirty="0" err="1"/>
              <a:t>situats</a:t>
            </a:r>
            <a:r>
              <a:rPr lang="en-US" sz="2400" b="1" dirty="0"/>
              <a:t> a </a:t>
            </a:r>
            <a:r>
              <a:rPr lang="en-US" sz="2400" b="1" dirty="0" err="1"/>
              <a:t>sobre</a:t>
            </a:r>
            <a:r>
              <a:rPr lang="en-US" sz="2400" b="1" dirty="0"/>
              <a:t> o a </a:t>
            </a:r>
            <a:r>
              <a:rPr lang="en-US" sz="2400" b="1" dirty="0" err="1"/>
              <a:t>sota</a:t>
            </a:r>
            <a:r>
              <a:rPr lang="en-US" sz="2400" b="1" dirty="0"/>
              <a:t> de la  diagonal principal </a:t>
            </a:r>
            <a:r>
              <a:rPr lang="en-US" sz="2400" b="1" dirty="0" err="1"/>
              <a:t>són</a:t>
            </a:r>
            <a:r>
              <a:rPr lang="en-US" sz="2400" b="1" dirty="0"/>
              <a:t> zeros</a:t>
            </a:r>
            <a:r>
              <a:rPr lang="en-US" sz="2400" dirty="0"/>
              <a:t>, </a:t>
            </a:r>
            <a:r>
              <a:rPr lang="en-US" sz="2400" dirty="0" err="1"/>
              <a:t>aleshores</a:t>
            </a:r>
            <a:r>
              <a:rPr lang="en-US" sz="2400" dirty="0"/>
              <a:t> el </a:t>
            </a:r>
            <a:r>
              <a:rPr lang="en-US" sz="2400" b="1" dirty="0"/>
              <a:t>determinant </a:t>
            </a:r>
            <a:r>
              <a:rPr lang="en-US" sz="2400" b="1" dirty="0" err="1"/>
              <a:t>és</a:t>
            </a:r>
            <a:r>
              <a:rPr lang="en-US" sz="2400" b="1" dirty="0"/>
              <a:t> </a:t>
            </a:r>
            <a:r>
              <a:rPr lang="en-US" sz="2400" b="1" dirty="0" err="1"/>
              <a:t>igual</a:t>
            </a:r>
            <a:r>
              <a:rPr lang="en-US" sz="2400" b="1" dirty="0"/>
              <a:t> al </a:t>
            </a:r>
            <a:r>
              <a:rPr lang="en-US" sz="2400" b="1" dirty="0" err="1"/>
              <a:t>producte</a:t>
            </a:r>
            <a:r>
              <a:rPr lang="en-US" sz="2400" b="1" dirty="0"/>
              <a:t> </a:t>
            </a:r>
            <a:r>
              <a:rPr lang="en-US" sz="2400" b="1" dirty="0" err="1"/>
              <a:t>dels</a:t>
            </a:r>
            <a:r>
              <a:rPr lang="en-US" sz="2400" b="1" dirty="0"/>
              <a:t> elements de la diagonal.</a:t>
            </a:r>
            <a:endParaRPr lang="en-US" sz="24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356731" y="1761588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04077" y="2162010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1. </a:t>
            </a:r>
            <a:r>
              <a:rPr lang="en-US" sz="2000" dirty="0" err="1"/>
              <a:t>Considereu</a:t>
            </a:r>
            <a:r>
              <a:rPr lang="en-US" sz="2000" dirty="0"/>
              <a:t> el determinant </a:t>
            </a:r>
            <a:r>
              <a:rPr lang="en-US" sz="2000" dirty="0" err="1"/>
              <a:t>següent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435898" y="1887769"/>
                <a:ext cx="2118337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898" y="1887769"/>
                <a:ext cx="2118337" cy="8138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29663" y="2634882"/>
            <a:ext cx="94052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Fixeu-vos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que tots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elements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situats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sota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la diagonal principal</a:t>
            </a:r>
          </a:p>
          <a:p>
            <a:pPr lvl="0"/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són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zeros.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i="1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×2×6=12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3" name="CaixaDeTexto 52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998" y="3615803"/>
                <a:ext cx="4052071" cy="8138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riângulo retângulo 54"/>
          <p:cNvSpPr/>
          <p:nvPr/>
        </p:nvSpPr>
        <p:spPr>
          <a:xfrm>
            <a:off x="3346419" y="3826215"/>
            <a:ext cx="609600" cy="583614"/>
          </a:xfrm>
          <a:prstGeom prst="rtTriangle">
            <a:avLst/>
          </a:prstGeom>
          <a:solidFill>
            <a:srgbClr val="F25E4F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220688" y="3235965"/>
            <a:ext cx="777177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Aleshores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, el determinant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ig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ual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al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producte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dels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elements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 diagonals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97912" y="4638202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25E4F"/>
                </a:solidFill>
              </a:rPr>
              <a:t>2. </a:t>
            </a:r>
            <a:r>
              <a:rPr lang="en-US" sz="2000" dirty="0" err="1"/>
              <a:t>Considereu</a:t>
            </a:r>
            <a:r>
              <a:rPr lang="en-US" sz="2000" dirty="0"/>
              <a:t> el determinant </a:t>
            </a:r>
            <a:r>
              <a:rPr lang="en-US" sz="2000" dirty="0" err="1"/>
              <a:t>següent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557526" y="4376489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0" name="CaixaDeTexto 59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7526" y="4376489"/>
                <a:ext cx="2129109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CaixaDeTexto 60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309880" y="5136387"/>
            <a:ext cx="9456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000" dirty="0" err="1">
                <a:solidFill>
                  <a:srgbClr val="0C2B8E"/>
                </a:solidFill>
              </a:rPr>
              <a:t>Fixeu-vos</a:t>
            </a:r>
            <a:r>
              <a:rPr lang="en-GB" sz="2000" dirty="0">
                <a:solidFill>
                  <a:srgbClr val="0C2B8E"/>
                </a:solidFill>
              </a:rPr>
              <a:t> que tots </a:t>
            </a:r>
            <a:r>
              <a:rPr lang="en-GB" sz="2000" dirty="0" err="1">
                <a:solidFill>
                  <a:srgbClr val="0C2B8E"/>
                </a:solidFill>
              </a:rPr>
              <a:t>els</a:t>
            </a:r>
            <a:r>
              <a:rPr lang="en-GB" sz="2000" dirty="0">
                <a:solidFill>
                  <a:srgbClr val="0C2B8E"/>
                </a:solidFill>
              </a:rPr>
              <a:t> elements </a:t>
            </a:r>
            <a:r>
              <a:rPr lang="en-GB" sz="2000" dirty="0" err="1">
                <a:solidFill>
                  <a:srgbClr val="0C2B8E"/>
                </a:solidFill>
              </a:rPr>
              <a:t>situats</a:t>
            </a:r>
            <a:r>
              <a:rPr lang="en-GB" sz="2000" dirty="0">
                <a:solidFill>
                  <a:srgbClr val="0C2B8E"/>
                </a:solidFill>
              </a:rPr>
              <a:t> a </a:t>
            </a:r>
            <a:r>
              <a:rPr lang="en-GB" sz="2000" dirty="0" err="1">
                <a:solidFill>
                  <a:srgbClr val="0C2B8E"/>
                </a:solidFill>
              </a:rPr>
              <a:t>sobre</a:t>
            </a:r>
            <a:r>
              <a:rPr lang="en-GB" sz="2000" dirty="0">
                <a:solidFill>
                  <a:srgbClr val="0C2B8E"/>
                </a:solidFill>
              </a:rPr>
              <a:t> de la diagonal principal</a:t>
            </a:r>
          </a:p>
          <a:p>
            <a:pPr lvl="0"/>
            <a:r>
              <a:rPr lang="en-GB" sz="2000" dirty="0" err="1">
                <a:solidFill>
                  <a:srgbClr val="0C2B8E"/>
                </a:solidFill>
              </a:rPr>
              <a:t>són</a:t>
            </a:r>
            <a:r>
              <a:rPr lang="en-GB" sz="2000" dirty="0">
                <a:solidFill>
                  <a:srgbClr val="0C2B8E"/>
                </a:solidFill>
              </a:rPr>
              <a:t> zeros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62" name="CaixaDeTexto 61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058" y="5793839"/>
                <a:ext cx="4447564" cy="813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riângulo retângulo 62"/>
          <p:cNvSpPr/>
          <p:nvPr/>
        </p:nvSpPr>
        <p:spPr>
          <a:xfrm rot="10800000">
            <a:off x="3802342" y="5846390"/>
            <a:ext cx="612000" cy="511536"/>
          </a:xfrm>
          <a:prstGeom prst="rtTriangle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7144333" y="5902422"/>
            <a:ext cx="4140000" cy="923330"/>
          </a:xfrm>
          <a:prstGeom prst="rect">
            <a:avLst/>
          </a:prstGeom>
          <a:solidFill>
            <a:srgbClr val="70AD47">
              <a:alpha val="45000"/>
            </a:srgbClr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just"/>
            <a:r>
              <a:rPr lang="en-GB" dirty="0" err="1">
                <a:solidFill>
                  <a:srgbClr val="0C2B8E"/>
                </a:solidFill>
              </a:rPr>
              <a:t>Aleshores</a:t>
            </a:r>
            <a:r>
              <a:rPr lang="en-GB" dirty="0">
                <a:solidFill>
                  <a:srgbClr val="0C2B8E"/>
                </a:solidFill>
              </a:rPr>
              <a:t>, el determinant </a:t>
            </a:r>
            <a:r>
              <a:rPr lang="en-GB" dirty="0" err="1">
                <a:solidFill>
                  <a:srgbClr val="0C2B8E"/>
                </a:solidFill>
              </a:rPr>
              <a:t>és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igual</a:t>
            </a:r>
            <a:r>
              <a:rPr lang="en-GB" dirty="0">
                <a:solidFill>
                  <a:srgbClr val="0C2B8E"/>
                </a:solidFill>
              </a:rPr>
              <a:t> al </a:t>
            </a:r>
            <a:r>
              <a:rPr lang="en-GB" dirty="0" err="1">
                <a:solidFill>
                  <a:srgbClr val="0C2B8E"/>
                </a:solidFill>
              </a:rPr>
              <a:t>producte</a:t>
            </a:r>
            <a:r>
              <a:rPr lang="en-GB" dirty="0">
                <a:solidFill>
                  <a:srgbClr val="0C2B8E"/>
                </a:solidFill>
              </a:rPr>
              <a:t> </a:t>
            </a:r>
            <a:r>
              <a:rPr lang="en-GB" dirty="0" err="1">
                <a:solidFill>
                  <a:srgbClr val="0C2B8E"/>
                </a:solidFill>
              </a:rPr>
              <a:t>dels</a:t>
            </a:r>
            <a:r>
              <a:rPr lang="en-GB" dirty="0">
                <a:solidFill>
                  <a:srgbClr val="0C2B8E"/>
                </a:solidFill>
              </a:rPr>
              <a:t> elements diagonals.</a:t>
            </a:r>
          </a:p>
          <a:p>
            <a:pPr lvl="0" algn="just"/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57" y="2594666"/>
            <a:ext cx="2135495" cy="40870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077" y="2675025"/>
            <a:ext cx="1208557" cy="39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6" grpId="0" animBg="1"/>
      <p:bldP spid="40" grpId="0"/>
      <p:bldP spid="42" grpId="0"/>
      <p:bldP spid="46" grpId="0"/>
      <p:bldP spid="47" grpId="0"/>
      <p:bldP spid="51" grpId="0"/>
      <p:bldP spid="53" grpId="0"/>
      <p:bldP spid="55" grpId="0" animBg="1"/>
      <p:bldP spid="56" grpId="0"/>
      <p:bldP spid="59" grpId="0"/>
      <p:bldP spid="60" grpId="0"/>
      <p:bldP spid="61" grpId="0"/>
      <p:bldP spid="62" grpId="0"/>
      <p:bldP spid="63" grpId="0" animBg="1"/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: Cantos Arredondados 20">
            <a:extLst>
              <a:ext uri="{FF2B5EF4-FFF2-40B4-BE49-F238E27FC236}">
                <a16:creationId xmlns:a16="http://schemas.microsoft.com/office/drawing/2014/main" id="{16AAD950-DDB8-4879-AEB0-6106F92DF780}"/>
              </a:ext>
            </a:extLst>
          </p:cNvPr>
          <p:cNvSpPr/>
          <p:nvPr/>
        </p:nvSpPr>
        <p:spPr>
          <a:xfrm>
            <a:off x="2075560" y="2395031"/>
            <a:ext cx="9864000" cy="4392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Consider the  following</a:t>
            </a:r>
            <a:endParaRPr lang="en-GB" dirty="0"/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BCC78D35-9CF1-437B-921C-0FE80D8568D0}"/>
              </a:ext>
            </a:extLst>
          </p:cNvPr>
          <p:cNvSpPr/>
          <p:nvPr/>
        </p:nvSpPr>
        <p:spPr>
          <a:xfrm>
            <a:off x="2370036" y="2405542"/>
            <a:ext cx="1393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Exemples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1. </a:t>
                </a:r>
                <a:r>
                  <a:rPr lang="en-US" sz="2200" dirty="0" err="1"/>
                  <a:t>Calculeu</a:t>
                </a:r>
                <a:r>
                  <a:rPr lang="en-US" sz="2200" dirty="0"/>
                  <a:t> el determinant de la </a:t>
                </a:r>
                <a:r>
                  <a:rPr lang="en-US" sz="2200" dirty="0" err="1"/>
                  <a:t>matriu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107" y="2789258"/>
                <a:ext cx="8608203" cy="656846"/>
              </a:xfrm>
              <a:prstGeom prst="rect">
                <a:avLst/>
              </a:prstGeom>
              <a:blipFill>
                <a:blip r:embed="rId7"/>
                <a:stretch>
                  <a:fillRect l="-921" b="-1869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A60BD444-38A5-41D7-B592-BC6655658509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tângulo: Cantos Arredondados 12">
            <a:hlinkClick r:id="rId9" action="ppaction://hlinksldjump"/>
            <a:extLst>
              <a:ext uri="{FF2B5EF4-FFF2-40B4-BE49-F238E27FC236}">
                <a16:creationId xmlns:a16="http://schemas.microsoft.com/office/drawing/2014/main" id="{F13DE7F0-48F4-412E-B1CC-52C5A782FD2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4" name="Retângulo: Cantos Arredondados 13">
            <a:hlinkClick r:id="rId10" action="ppaction://hlinksldjump"/>
            <a:extLst>
              <a:ext uri="{FF2B5EF4-FFF2-40B4-BE49-F238E27FC236}">
                <a16:creationId xmlns:a16="http://schemas.microsoft.com/office/drawing/2014/main" id="{0A0E47DA-B078-4810-85F7-F6DAE11B8B41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25E4F"/>
              </a:solidFill>
            </a:endParaRPr>
          </a:p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  <a:p>
            <a:pPr algn="ctr"/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11" action="ppaction://hlinksldjump"/>
            <a:extLst>
              <a:ext uri="{FF2B5EF4-FFF2-40B4-BE49-F238E27FC236}">
                <a16:creationId xmlns:a16="http://schemas.microsoft.com/office/drawing/2014/main" id="{4848059C-0FEF-4134-B631-7BE791F14CDD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12" action="ppaction://hlinksldjump"/>
            <a:extLst>
              <a:ext uri="{FF2B5EF4-FFF2-40B4-BE49-F238E27FC236}">
                <a16:creationId xmlns:a16="http://schemas.microsoft.com/office/drawing/2014/main" id="{EF7C6FF5-848F-4570-A974-6026350D883C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E288AD7B-B238-43E0-BE82-0B5E23698AD8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07FC6B74-2AA5-4A85-A30E-67B221DBDA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F7EB1A25-8CFF-4C29-82EB-252764F9EA9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9BE627AD-46E3-4B0A-9F7C-9C41A90BEB8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6E41A463-72B4-4256-871A-2466C5F5B42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DB924D64-0B16-4EB3-9F42-096410C419EA}"/>
              </a:ext>
            </a:extLst>
          </p:cNvPr>
          <p:cNvSpPr/>
          <p:nvPr/>
        </p:nvSpPr>
        <p:spPr>
          <a:xfrm>
            <a:off x="2102979" y="134887"/>
            <a:ext cx="9864000" cy="2161744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8B213BB-8190-4336-B49A-BD2EF88687CE}"/>
              </a:ext>
            </a:extLst>
          </p:cNvPr>
          <p:cNvSpPr txBox="1"/>
          <p:nvPr/>
        </p:nvSpPr>
        <p:spPr>
          <a:xfrm>
            <a:off x="2318596" y="16980"/>
            <a:ext cx="92806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algn="just"/>
            <a:r>
              <a:rPr lang="en-US" sz="2400" dirty="0"/>
              <a:t>El </a:t>
            </a:r>
            <a:r>
              <a:rPr lang="en-US" sz="2400" b="1" dirty="0"/>
              <a:t>determinant</a:t>
            </a:r>
            <a:r>
              <a:rPr lang="en-US" sz="2400" dirty="0"/>
              <a:t> de la </a:t>
            </a:r>
            <a:r>
              <a:rPr lang="en-US" sz="2400" dirty="0" err="1"/>
              <a:t>matriu</a:t>
            </a:r>
            <a:r>
              <a:rPr lang="en-US" sz="2400" dirty="0"/>
              <a:t> </a:t>
            </a:r>
            <a:r>
              <a:rPr lang="en-US" sz="2400" b="1" dirty="0" err="1"/>
              <a:t>identitat</a:t>
            </a:r>
            <a:r>
              <a:rPr lang="en-US" sz="2400" b="1" dirty="0"/>
              <a:t> </a:t>
            </a:r>
            <a:r>
              <a:rPr lang="en-US" sz="2400" b="1" dirty="0" err="1"/>
              <a:t>és</a:t>
            </a:r>
            <a:r>
              <a:rPr lang="en-US" sz="2400" b="1" dirty="0"/>
              <a:t> 1.</a:t>
            </a:r>
          </a:p>
        </p:txBody>
      </p:sp>
      <p:cxnSp>
        <p:nvCxnSpPr>
          <p:cNvPr id="22" name="Conexão reta 21">
            <a:extLst>
              <a:ext uri="{FF2B5EF4-FFF2-40B4-BE49-F238E27FC236}">
                <a16:creationId xmlns:a16="http://schemas.microsoft.com/office/drawing/2014/main" id="{CB91FE6A-9BAF-42CE-B20C-4D330E5BE8CB}"/>
              </a:ext>
            </a:extLst>
          </p:cNvPr>
          <p:cNvCxnSpPr>
            <a:cxnSpLocks/>
          </p:cNvCxnSpPr>
          <p:nvPr/>
        </p:nvCxnSpPr>
        <p:spPr>
          <a:xfrm>
            <a:off x="5892617" y="638179"/>
            <a:ext cx="1966326" cy="0"/>
          </a:xfrm>
          <a:prstGeom prst="line">
            <a:avLst/>
          </a:prstGeom>
          <a:ln w="28575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35" name="CaixaDeTexto 34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154" y="3783512"/>
                <a:ext cx="1605760" cy="60260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ixaDeTexto 1"/>
              <p:cNvSpPr txBox="1"/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…</m:t>
                                            </m:r>
                                          </m:e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t-PT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t-P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1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⋮</m:t>
                                                  </m:r>
                                                </m:e>
                                              </m:mr>
                                              <m:mr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pt-PT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…</m:t>
                                                  </m:r>
                                                </m:e>
                                                <m:e>
                                                  <m:r>
                                                    <a:rPr lang="pt-PT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  <m:mr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2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pt-PT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⋱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…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1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pt-PT" b="0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>
                                                        <m:r>
                                                          <m:rPr>
                                                            <m:brk m:alnAt="7"/>
                                                          </m:rP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0</m:t>
                                                        </m:r>
                                                      </m:e>
                                                    </m:mr>
                                                    <m:mr>
                                                      <m:e>
                                                        <m:r>
                                                          <a:rPr lang="pt-PT" b="0" i="1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1</m:t>
                                                        </m:r>
                                                      </m:e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pt-PT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" name="CaixaDe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161" y="824742"/>
                <a:ext cx="3978252" cy="135325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×1−0×0=1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452" y="3904053"/>
                <a:ext cx="2486835" cy="338554"/>
              </a:xfrm>
              <a:prstGeom prst="rect">
                <a:avLst/>
              </a:prstGeom>
              <a:blipFill>
                <a:blip r:embed="rId16"/>
                <a:stretch>
                  <a:fillRect l="-735" r="-1961" b="-535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Per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tant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s’ha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de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calcular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el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determinant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d’una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matriu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  <m:r>
                      <a:rPr kumimoji="0" lang="pt-PT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C2B8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</m:t>
                    </m:r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 (</a:t>
                </a:r>
                <a:r>
                  <a:rPr kumimoji="0" lang="en-GB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Lliçó</a:t>
                </a: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15),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aleshores</a:t>
                </a:r>
                <a:endPara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906" y="3417499"/>
                <a:ext cx="9456874" cy="400110"/>
              </a:xfrm>
              <a:prstGeom prst="rect">
                <a:avLst/>
              </a:prstGeom>
              <a:blipFill>
                <a:blip r:embed="rId17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4996">
            <a:off x="7048943" y="3743633"/>
            <a:ext cx="1620000" cy="1785249"/>
          </a:xfrm>
          <a:prstGeom prst="rect">
            <a:avLst/>
          </a:prstGeom>
        </p:spPr>
      </p:pic>
      <p:cxnSp>
        <p:nvCxnSpPr>
          <p:cNvPr id="4" name="Conexão em ângulos retos 3"/>
          <p:cNvCxnSpPr/>
          <p:nvPr/>
        </p:nvCxnSpPr>
        <p:spPr>
          <a:xfrm>
            <a:off x="4435366" y="4207440"/>
            <a:ext cx="2599613" cy="616816"/>
          </a:xfrm>
          <a:prstGeom prst="bentConnector3">
            <a:avLst>
              <a:gd name="adj1" fmla="val -1347"/>
            </a:avLst>
          </a:prstGeom>
          <a:ln w="28575">
            <a:solidFill>
              <a:srgbClr val="FF99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tângulo 33"/>
          <p:cNvSpPr/>
          <p:nvPr/>
        </p:nvSpPr>
        <p:spPr>
          <a:xfrm rot="584725">
            <a:off x="6933851" y="3911047"/>
            <a:ext cx="1907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O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també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es pot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aplicar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la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Propietat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 triangular per </a:t>
            </a:r>
            <a:r>
              <a:rPr lang="en-US" sz="24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calcular</a:t>
            </a:r>
            <a:r>
              <a:rPr lang="en-US" sz="2400" dirty="0">
                <a:solidFill>
                  <a:srgbClr val="0C2B8E"/>
                </a:solidFill>
                <a:latin typeface="Freestyle Script" panose="030804020302050B0404" pitchFamily="66" charset="0"/>
              </a:rPr>
              <a:t>-lo…</a:t>
            </a:r>
            <a:endParaRPr lang="pt-PT" sz="24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/>
              <p:nvPr/>
            </p:nvSpPr>
            <p:spPr>
              <a:xfrm>
                <a:off x="2381735" y="4244969"/>
                <a:ext cx="8608203" cy="1014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solidFill>
                      <a:srgbClr val="F25E4F"/>
                    </a:solidFill>
                  </a:rPr>
                  <a:t>2. </a:t>
                </a:r>
                <a:r>
                  <a:rPr lang="en-US" sz="2200" dirty="0" err="1"/>
                  <a:t>Calculeu</a:t>
                </a:r>
                <a:r>
                  <a:rPr lang="en-US" sz="2200" dirty="0"/>
                  <a:t> el determinant de la </a:t>
                </a:r>
                <a:r>
                  <a:rPr lang="en-US" sz="2200" dirty="0" err="1"/>
                  <a:t>matriu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pt-PT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pt-PT" sz="22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pt-PT" sz="2200" dirty="0"/>
                  <a:t>.</a:t>
                </a:r>
              </a:p>
            </p:txBody>
          </p:sp>
        </mc:Choice>
        <mc:Fallback xmlns="">
          <p:sp>
            <p:nvSpPr>
              <p:cNvPr id="36" name="CaixaDeTexto 35">
                <a:extLst>
                  <a:ext uri="{FF2B5EF4-FFF2-40B4-BE49-F238E27FC236}">
                    <a16:creationId xmlns:a16="http://schemas.microsoft.com/office/drawing/2014/main" id="{241B0046-65BF-4FE7-87D7-F41A65FF8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1735" y="4244969"/>
                <a:ext cx="8608203" cy="1014573"/>
              </a:xfrm>
              <a:prstGeom prst="rect">
                <a:avLst/>
              </a:prstGeom>
              <a:blipFill>
                <a:blip r:embed="rId19"/>
                <a:stretch>
                  <a:fillRect l="-92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/>
              <p:nvPr/>
            </p:nvSpPr>
            <p:spPr>
              <a:xfrm>
                <a:off x="2812554" y="5859310"/>
                <a:ext cx="2570575" cy="8952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2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2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2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2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200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FF00FE0-4DC5-428C-858C-213FE34060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554" y="5859310"/>
                <a:ext cx="2570575" cy="89524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9162363" y="3690000"/>
            <a:ext cx="1980248" cy="3078662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94"/>
          <a:stretch/>
        </p:blipFill>
        <p:spPr>
          <a:xfrm>
            <a:off x="9892835" y="3817609"/>
            <a:ext cx="1425892" cy="297207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88"/>
          <a:stretch/>
        </p:blipFill>
        <p:spPr>
          <a:xfrm>
            <a:off x="10101331" y="3846596"/>
            <a:ext cx="1594485" cy="2922066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418433" y="5127849"/>
            <a:ext cx="9178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Per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calcular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noProof="0" dirty="0" err="1">
                <a:solidFill>
                  <a:srgbClr val="0C2B8E"/>
                </a:solidFill>
                <a:latin typeface="Calibri" panose="020F0502020204030204"/>
              </a:rPr>
              <a:t>aquest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determinant, 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es pot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aplicar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la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regla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de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Sarrus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Lliçó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15) o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servir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Propietat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triangular,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aleshores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s’obté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C2B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/>
      <p:bldP spid="32" grpId="0" animBg="1"/>
      <p:bldP spid="33" grpId="0"/>
      <p:bldP spid="35" grpId="0"/>
      <p:bldP spid="24" grpId="0"/>
      <p:bldP spid="25" grpId="0"/>
      <p:bldP spid="34" grpId="0" build="allAtOnce"/>
      <p:bldP spid="36" grpId="0"/>
      <p:bldP spid="4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tângulo: Cantos Arredondados 20">
            <a:extLst>
              <a:ext uri="{FF2B5EF4-FFF2-40B4-BE49-F238E27FC236}">
                <a16:creationId xmlns:a16="http://schemas.microsoft.com/office/drawing/2014/main" id="{8184D5FB-42E5-4E65-ABF7-EEC4E4440FC0}"/>
              </a:ext>
            </a:extLst>
          </p:cNvPr>
          <p:cNvSpPr/>
          <p:nvPr/>
        </p:nvSpPr>
        <p:spPr>
          <a:xfrm>
            <a:off x="2064819" y="3213340"/>
            <a:ext cx="9859639" cy="3564000"/>
          </a:xfrm>
          <a:prstGeom prst="roundRect">
            <a:avLst>
              <a:gd name="adj" fmla="val 9635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0355131-3C49-48B2-A6CA-4E649EDA03E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tângulo: Cantos Arredondados 13">
            <a:hlinkClick r:id="rId4" action="ppaction://hlinksldjump"/>
            <a:extLst>
              <a:ext uri="{FF2B5EF4-FFF2-40B4-BE49-F238E27FC236}">
                <a16:creationId xmlns:a16="http://schemas.microsoft.com/office/drawing/2014/main" id="{6705CEFF-F87E-475A-9625-06FEF0248507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9118FB6E-1B04-4D01-8A68-318DC5DB388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E1D46936-672E-4576-8D71-E2C8F8346F68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BB753A6-59AA-46CB-9321-0531A3302FA2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491C31CB-F375-445E-9990-A77CDDA2AA44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B3BCCEAE-F08B-469E-8C39-9572192660D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8CAFE0D3-6E4E-4DED-B810-7703886E5A22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BC92F58E-7D25-46D6-9BE7-E64FDD41F217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1E6A206C-1347-44C4-BEBE-AC1696C8BCA0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6E5F5CA-07BE-4BC1-9D05-B9A5687ACD06}"/>
              </a:ext>
            </a:extLst>
          </p:cNvPr>
          <p:cNvSpPr/>
          <p:nvPr/>
        </p:nvSpPr>
        <p:spPr>
          <a:xfrm>
            <a:off x="2102980" y="134887"/>
            <a:ext cx="9859639" cy="298920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/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400" dirty="0"/>
              </a:p>
              <a:p>
                <a:r>
                  <a:rPr lang="en-US" sz="2400" dirty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aleshores</a:t>
                </a:r>
                <a:r>
                  <a:rPr lang="en-US" sz="2400" dirty="0"/>
                  <a:t> el </a:t>
                </a:r>
                <a:r>
                  <a:rPr lang="en-US" sz="2400" b="1" dirty="0"/>
                  <a:t>determinant de la </a:t>
                </a:r>
                <a:r>
                  <a:rPr lang="en-US" sz="2400" b="1" dirty="0" err="1"/>
                  <a:t>matriu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inversa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és</a:t>
                </a:r>
                <a:r>
                  <a:rPr lang="en-US" sz="2400" dirty="0"/>
                  <a:t> </a:t>
                </a:r>
                <a:r>
                  <a:rPr lang="en-US" sz="2400" dirty="0" err="1"/>
                  <a:t>igual</a:t>
                </a:r>
                <a:r>
                  <a:rPr lang="en-US" sz="2400" dirty="0"/>
                  <a:t> a 1 </a:t>
                </a:r>
                <a:r>
                  <a:rPr lang="en-US" sz="2400" dirty="0" err="1"/>
                  <a:t>dividit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pel</a:t>
                </a:r>
                <a:r>
                  <a:rPr lang="en-US" sz="2400" dirty="0"/>
                  <a:t> determinant de la </a:t>
                </a:r>
                <a:r>
                  <a:rPr lang="en-US" sz="2400" dirty="0" err="1"/>
                  <a:t>matriu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</a:p>
            </p:txBody>
          </p:sp>
        </mc:Choice>
        <mc:Fallback xmlns="">
          <p:sp>
            <p:nvSpPr>
              <p:cNvPr id="63" name="CaixaDeTexto 62">
                <a:extLst>
                  <a:ext uri="{FF2B5EF4-FFF2-40B4-BE49-F238E27FC236}">
                    <a16:creationId xmlns:a16="http://schemas.microsoft.com/office/drawing/2014/main" id="{32DF16AE-F888-443C-94AF-8AC8A9F2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03151"/>
                <a:ext cx="9280625" cy="1046440"/>
              </a:xfrm>
              <a:prstGeom prst="rect">
                <a:avLst/>
              </a:prstGeom>
              <a:blipFill>
                <a:blip r:embed="rId9"/>
                <a:stretch>
                  <a:fillRect l="-985" b="-12209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tângulo 68">
            <a:extLst>
              <a:ext uri="{FF2B5EF4-FFF2-40B4-BE49-F238E27FC236}">
                <a16:creationId xmlns:a16="http://schemas.microsoft.com/office/drawing/2014/main" id="{D2265BB8-4F31-415E-96C7-8BACABCAD46C}"/>
              </a:ext>
            </a:extLst>
          </p:cNvPr>
          <p:cNvSpPr/>
          <p:nvPr/>
        </p:nvSpPr>
        <p:spPr>
          <a:xfrm>
            <a:off x="2283161" y="3170128"/>
            <a:ext cx="12705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u="sng" dirty="0" err="1">
                <a:solidFill>
                  <a:srgbClr val="29A6FF"/>
                </a:solidFill>
              </a:rPr>
              <a:t>Exemple</a:t>
            </a:r>
            <a:endParaRPr lang="en-GB" sz="2400" b="1" u="sng" dirty="0">
              <a:solidFill>
                <a:srgbClr val="29A6FF"/>
              </a:solidFill>
            </a:endParaRPr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id="{44ADB123-2576-473D-8D43-3E3CE74A778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47" name="CaixaDeTexto 46">
            <a:extLst>
              <a:ext uri="{FF2B5EF4-FFF2-40B4-BE49-F238E27FC236}">
                <a16:creationId xmlns:a16="http://schemas.microsoft.com/office/drawing/2014/main" id="{4176FAE1-49A5-44F6-BF8E-248734D9A456}"/>
              </a:ext>
            </a:extLst>
          </p:cNvPr>
          <p:cNvSpPr txBox="1"/>
          <p:nvPr/>
        </p:nvSpPr>
        <p:spPr>
          <a:xfrm>
            <a:off x="2208768" y="3612514"/>
            <a:ext cx="4258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Considereu</a:t>
            </a:r>
            <a:r>
              <a:rPr lang="en-US" sz="2000" dirty="0"/>
              <a:t> el determinant </a:t>
            </a:r>
            <a:r>
              <a:rPr lang="en-US" sz="2000" dirty="0" err="1"/>
              <a:t>següent</a:t>
            </a:r>
            <a:endParaRPr lang="pt-PT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6137430" y="3377307"/>
                <a:ext cx="2129109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48" name="CaixaDeTexto 47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430" y="3377307"/>
                <a:ext cx="2129109" cy="8138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188056" y="4034277"/>
                <a:ext cx="94568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Calculeu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el determinant de la </a:t>
                </a:r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matriu</a:t>
                </a:r>
                <a:r>
                  <a:rPr lang="en-GB" sz="2000" dirty="0">
                    <a:solidFill>
                      <a:srgbClr val="0C2B8E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pt-PT" sz="2000" i="1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C2B8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9" name="CaixaDeTexto 48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8056" y="4034277"/>
                <a:ext cx="9456874" cy="400110"/>
              </a:xfrm>
              <a:prstGeom prst="rect">
                <a:avLst/>
              </a:prstGeom>
              <a:blipFill>
                <a:blip r:embed="rId12"/>
                <a:stretch>
                  <a:fillRect l="-709" t="-9231" b="-27692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/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pt-PT" sz="2000" b="0" i="1" smtClean="0">
                              <a:solidFill>
                                <a:srgbClr val="0C2B8E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pt-PT" sz="2000" i="1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pt-PT" sz="2000" b="0" i="1" smtClean="0">
                                    <a:solidFill>
                                      <a:srgbClr val="0C2B8E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pt-PT" sz="2000" b="0" i="1" smtClean="0">
                          <a:solidFill>
                            <a:srgbClr val="0C2B8E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×2×5=−30</m:t>
                      </m:r>
                      <m:r>
                        <a:rPr lang="pt-PT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pt-PT" sz="2000" dirty="0"/>
              </a:p>
            </p:txBody>
          </p:sp>
        </mc:Choice>
        <mc:Fallback xmlns="">
          <p:sp>
            <p:nvSpPr>
              <p:cNvPr id="51" name="CaixaDeTexto 50">
                <a:extLst>
                  <a:ext uri="{FF2B5EF4-FFF2-40B4-BE49-F238E27FC236}">
                    <a16:creationId xmlns:a16="http://schemas.microsoft.com/office/drawing/2014/main" id="{4B2560DA-DC33-44DF-B08C-D15EE8CAA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5241053"/>
                <a:ext cx="4447564" cy="813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ixaDeTexto 31"/>
              <p:cNvSpPr txBox="1"/>
              <p:nvPr/>
            </p:nvSpPr>
            <p:spPr>
              <a:xfrm>
                <a:off x="6012461" y="1075397"/>
                <a:ext cx="1989126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2" name="CaixaDeTex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461" y="1075397"/>
                <a:ext cx="1989126" cy="83574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tângulo 1"/>
          <p:cNvSpPr/>
          <p:nvPr/>
        </p:nvSpPr>
        <p:spPr>
          <a:xfrm>
            <a:off x="5899568" y="1083442"/>
            <a:ext cx="2312276" cy="940655"/>
          </a:xfrm>
          <a:prstGeom prst="rect">
            <a:avLst/>
          </a:prstGeom>
          <a:noFill/>
          <a:ln w="127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ixaDeTexto 32"/>
              <p:cNvSpPr txBox="1"/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pt-PT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PT" sz="240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pt-PT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CaixaDeTexto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457" y="956368"/>
                <a:ext cx="1539588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641" y="1449770"/>
                <a:ext cx="2506540" cy="461665"/>
              </a:xfrm>
              <a:prstGeom prst="rect">
                <a:avLst/>
              </a:prstGeom>
              <a:blipFill>
                <a:blip r:embed="rId16"/>
                <a:stretch>
                  <a:fillRect l="-8495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ixaDeTexto 34"/>
              <p:cNvSpPr txBox="1"/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pt-PT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|"/>
                        <m:endChr m:val="|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pt-P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pt-PT" sz="2400" dirty="0"/>
                  <a:t>=1</a:t>
                </a:r>
              </a:p>
            </p:txBody>
          </p:sp>
        </mc:Choice>
        <mc:Fallback xmlns="">
          <p:sp>
            <p:nvSpPr>
              <p:cNvPr id="35" name="CaixaDe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5131" y="1928446"/>
                <a:ext cx="2506540" cy="461665"/>
              </a:xfrm>
              <a:prstGeom prst="rect">
                <a:avLst/>
              </a:prstGeom>
              <a:blipFill>
                <a:blip r:embed="rId17"/>
                <a:stretch>
                  <a:fillRect l="-8759" t="-46053" b="-85526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aixaDeTexto 35"/>
              <p:cNvSpPr txBox="1"/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⇔"/>
                          <m:vertJc m:val="bot"/>
                          <m:ctrlPr>
                            <a:rPr lang="pt-PT" sz="24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pt-PT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d>
                        <m:dPr>
                          <m:begChr m:val="|"/>
                          <m:endChr m:val="|"/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pt-PT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  <m:r>
                        <a:rPr lang="pt-PT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PT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pt-PT" sz="2400" dirty="0"/>
              </a:p>
            </p:txBody>
          </p:sp>
        </mc:Choice>
        <mc:Fallback xmlns="">
          <p:sp>
            <p:nvSpPr>
              <p:cNvPr id="36" name="CaixaDe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381" y="2229821"/>
                <a:ext cx="2506540" cy="83574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460823" y="770174"/>
            <a:ext cx="3042560" cy="2282521"/>
          </a:xfrm>
          <a:prstGeom prst="rect">
            <a:avLst/>
          </a:prstGeom>
          <a:solidFill>
            <a:srgbClr val="70AD47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8461734" y="784603"/>
            <a:ext cx="1216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rgbClr val="F25E4F"/>
                </a:solidFill>
              </a:rPr>
              <a:t>Observeu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2354327" y="1968636"/>
                <a:ext cx="609634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La matriu </a:t>
                </a:r>
                <a:r>
                  <a:rPr lang="pt-PT" sz="2200" i="1" dirty="0"/>
                  <a:t>A</a:t>
                </a:r>
                <a:r>
                  <a:rPr lang="pt-PT" sz="2200" dirty="0"/>
                  <a:t> és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Singular</a:t>
                </a:r>
                <a:r>
                  <a:rPr lang="pt-PT" sz="2200" dirty="0"/>
                  <a:t> o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No-Invertible </a:t>
                </a:r>
                <a:r>
                  <a:rPr lang="pt-PT" sz="2200" dirty="0"/>
                  <a:t>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327" y="1968636"/>
                <a:ext cx="6096342" cy="430887"/>
              </a:xfrm>
              <a:prstGeom prst="rect">
                <a:avLst/>
              </a:prstGeom>
              <a:blipFill>
                <a:blip r:embed="rId19"/>
                <a:stretch>
                  <a:fillRect l="-1300" t="-11268" b="-33803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391117" y="2446848"/>
                <a:ext cx="609633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2200" dirty="0"/>
                  <a:t>- La matriu </a:t>
                </a:r>
                <a:r>
                  <a:rPr lang="pt-PT" sz="2200" i="1" dirty="0"/>
                  <a:t>A</a:t>
                </a:r>
                <a:r>
                  <a:rPr lang="pt-PT" sz="2200" dirty="0"/>
                  <a:t> és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No-Singular</a:t>
                </a:r>
                <a:r>
                  <a:rPr lang="pt-PT" sz="2200" dirty="0"/>
                  <a:t> o </a:t>
                </a:r>
                <a:r>
                  <a:rPr lang="pt-PT" sz="2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Invertible</a:t>
                </a:r>
                <a:r>
                  <a:rPr lang="pt-PT" sz="2200" dirty="0"/>
                  <a:t> si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pt-PT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PT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pt-PT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2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pt-PT" sz="22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7" y="2446848"/>
                <a:ext cx="6096339" cy="430887"/>
              </a:xfrm>
              <a:prstGeom prst="rect">
                <a:avLst/>
              </a:prstGeom>
              <a:blipFill>
                <a:blip r:embed="rId20"/>
                <a:stretch>
                  <a:fillRect l="-1300" t="-9859" b="-3521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aixaDeTexto 38">
            <a:extLst>
              <a:ext uri="{FF2B5EF4-FFF2-40B4-BE49-F238E27FC236}">
                <a16:creationId xmlns:a16="http://schemas.microsoft.com/office/drawing/2014/main" id="{7EF4403D-74B7-4440-ACE2-45BD64B6B26D}"/>
              </a:ext>
            </a:extLst>
          </p:cNvPr>
          <p:cNvSpPr txBox="1"/>
          <p:nvPr/>
        </p:nvSpPr>
        <p:spPr>
          <a:xfrm>
            <a:off x="2188056" y="4427393"/>
            <a:ext cx="9415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Com que </a:t>
            </a:r>
            <a:r>
              <a:rPr lang="en-GB" sz="2000" i="1" dirty="0">
                <a:solidFill>
                  <a:srgbClr val="0C2B8E"/>
                </a:solidFill>
                <a:latin typeface="Calibri" panose="020F0502020204030204"/>
              </a:rPr>
              <a:t>B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una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matriu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triangular, el determinant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és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igual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al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producte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</a:t>
            </a:r>
            <a:r>
              <a:rPr lang="en-GB" sz="2000" dirty="0" err="1">
                <a:solidFill>
                  <a:srgbClr val="0C2B8E"/>
                </a:solidFill>
                <a:latin typeface="Calibri" panose="020F0502020204030204"/>
              </a:rPr>
              <a:t>dels</a:t>
            </a:r>
            <a:r>
              <a:rPr lang="en-GB" sz="2000" dirty="0">
                <a:solidFill>
                  <a:srgbClr val="0C2B8E"/>
                </a:solidFill>
                <a:latin typeface="Calibri" panose="020F0502020204030204"/>
              </a:rPr>
              <a:t> elements diagonals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C2B8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/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en-GB" sz="2000" dirty="0" err="1">
                    <a:solidFill>
                      <a:srgbClr val="0C2B8E"/>
                    </a:solidFill>
                    <a:latin typeface="Calibri" panose="020F0502020204030204"/>
                  </a:rPr>
                  <a:t>Aleshores</a:t>
                </a:r>
                <a:r>
                  <a:rPr lang="en-GB" sz="20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sz="200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pt-PT" sz="2000" b="0" i="1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pt-PT" sz="2000" b="0" i="1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pt-PT" sz="2000" b="0" i="0" smtClean="0">
                                <a:solidFill>
                                  <a:srgbClr val="0C2B8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−30</m:t>
                        </m:r>
                      </m:den>
                    </m:f>
                    <m:r>
                      <a:rPr lang="pt-PT" sz="2000" b="0" i="0" smtClean="0">
                        <a:solidFill>
                          <a:srgbClr val="0C2B8E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pt-PT" sz="2000" b="0" i="1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pt-PT" sz="2000" b="0" i="0" smtClean="0">
                            <a:solidFill>
                              <a:srgbClr val="0C2B8E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0C2B8E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C2B8E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0" name="CaixaDeTexto 39">
                <a:extLst>
                  <a:ext uri="{FF2B5EF4-FFF2-40B4-BE49-F238E27FC236}">
                    <a16:creationId xmlns:a16="http://schemas.microsoft.com/office/drawing/2014/main" id="{7EF4403D-74B7-4440-ACE2-45BD64B6B2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2" y="6163028"/>
                <a:ext cx="9456874" cy="558551"/>
              </a:xfrm>
              <a:prstGeom prst="rect">
                <a:avLst/>
              </a:prstGeom>
              <a:blipFill>
                <a:blip r:embed="rId21"/>
                <a:stretch>
                  <a:fillRect l="-645" b="-2174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383" y="3424275"/>
            <a:ext cx="2172015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2" grpId="0" animBg="1"/>
      <p:bldP spid="63" grpId="0"/>
      <p:bldP spid="69" grpId="0"/>
      <p:bldP spid="47" grpId="0"/>
      <p:bldP spid="48" grpId="0"/>
      <p:bldP spid="49" grpId="0"/>
      <p:bldP spid="51" grpId="0"/>
      <p:bldP spid="32" grpId="0"/>
      <p:bldP spid="2" grpId="0" animBg="1"/>
      <p:bldP spid="33" grpId="0"/>
      <p:bldP spid="34" grpId="0"/>
      <p:bldP spid="35" grpId="0"/>
      <p:bldP spid="36" grpId="0"/>
      <p:bldP spid="4" grpId="0" animBg="1"/>
      <p:bldP spid="5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pic>
        <p:nvPicPr>
          <p:cNvPr id="13" name="Imagem 12" descr="Uma imagem com edifício&#10;&#10;Descrição gerada automaticamente">
            <a:extLst>
              <a:ext uri="{FF2B5EF4-FFF2-40B4-BE49-F238E27FC236}">
                <a16:creationId xmlns:a16="http://schemas.microsoft.com/office/drawing/2014/main" id="{0896E2E5-838A-4922-8D24-89DE53002C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332" y="1150566"/>
            <a:ext cx="5402428" cy="511734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57" y="1072509"/>
            <a:ext cx="3209721" cy="4990821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0390">
            <a:off x="2626931" y="2080058"/>
            <a:ext cx="23863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Potser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us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caldrà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llapis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i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paper per a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respondre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aquestes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en-GB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preguntes</a:t>
            </a:r>
            <a:r>
              <a:rPr lang="en-GB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!...</a:t>
            </a:r>
          </a:p>
          <a:p>
            <a:pPr algn="just"/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7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BF45E3CD-A3B7-43B5-A6DB-965078569B0B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tângulo: Cantos Arredondados 20">
            <a:hlinkClick r:id="rId5" action="ppaction://hlinksldjump"/>
            <a:extLst>
              <a:ext uri="{FF2B5EF4-FFF2-40B4-BE49-F238E27FC236}">
                <a16:creationId xmlns:a16="http://schemas.microsoft.com/office/drawing/2014/main" id="{C624B47D-3E23-468A-9583-22A22913FB9F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2" name="Retângulo: Cantos Arredondados 21">
            <a:hlinkClick r:id="rId6" action="ppaction://hlinksldjump"/>
            <a:extLst>
              <a:ext uri="{FF2B5EF4-FFF2-40B4-BE49-F238E27FC236}">
                <a16:creationId xmlns:a16="http://schemas.microsoft.com/office/drawing/2014/main" id="{5E55B6C0-5F2C-40E3-87D5-F84E7F82F5C0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3" name="Retângulo: Cantos Arredondados 22">
            <a:hlinkClick r:id="rId7" action="ppaction://hlinksldjump"/>
            <a:extLst>
              <a:ext uri="{FF2B5EF4-FFF2-40B4-BE49-F238E27FC236}">
                <a16:creationId xmlns:a16="http://schemas.microsoft.com/office/drawing/2014/main" id="{F61757D0-9E77-454E-BDB3-77278D200C91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24" name="Retângulo: Cantos Arredondados 23">
            <a:hlinkClick r:id="rId8" action="ppaction://hlinksldjump"/>
            <a:extLst>
              <a:ext uri="{FF2B5EF4-FFF2-40B4-BE49-F238E27FC236}">
                <a16:creationId xmlns:a16="http://schemas.microsoft.com/office/drawing/2014/main" id="{AF4F4DF9-BECD-44C3-BD82-FEF2A1AE88DF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C3A4663-982D-422C-B380-134942136E3E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FB0F0973-F433-4769-8541-8C76419ED4B2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28" name="Conexão reta 27">
            <a:extLst>
              <a:ext uri="{FF2B5EF4-FFF2-40B4-BE49-F238E27FC236}">
                <a16:creationId xmlns:a16="http://schemas.microsoft.com/office/drawing/2014/main" id="{7DCCF444-3582-491C-AB54-05B8212E3410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1FF72317-4A19-4F14-967F-1382E0427416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 29">
            <a:extLst>
              <a:ext uri="{FF2B5EF4-FFF2-40B4-BE49-F238E27FC236}">
                <a16:creationId xmlns:a16="http://schemas.microsoft.com/office/drawing/2014/main" id="{84966A53-FF91-484B-9E64-ACDF667F77CD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2" name="ISPRING_QUIZ_SHAPE0">
            <a:extLst>
              <a:ext uri="{FF2B5EF4-FFF2-40B4-BE49-F238E27FC236}">
                <a16:creationId xmlns:a16="http://schemas.microsoft.com/office/drawing/2014/main" id="{126DC7E6-98AB-48CD-A6EC-00A1E4CBF0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SPRING_QUIZ_SHAPE1">
            <a:extLst>
              <a:ext uri="{FF2B5EF4-FFF2-40B4-BE49-F238E27FC236}">
                <a16:creationId xmlns:a16="http://schemas.microsoft.com/office/drawing/2014/main" id="{B56B11B9-E569-48DC-A82B-78CCF56F6AE5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7570" y="1851660"/>
            <a:ext cx="789940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11" name="ISPRING_QUIZ_SHAPE2">
            <a:extLst>
              <a:ext uri="{FF2B5EF4-FFF2-40B4-BE49-F238E27FC236}">
                <a16:creationId xmlns:a16="http://schemas.microsoft.com/office/drawing/2014/main" id="{1B10C9E4-7DB7-4FE1-92EA-6F9127EB77A1}"/>
              </a:ext>
            </a:extLst>
          </p:cNvPr>
          <p:cNvSpPr txBox="1"/>
          <p:nvPr/>
        </p:nvSpPr>
        <p:spPr>
          <a:xfrm>
            <a:off x="731520" y="411480"/>
            <a:ext cx="1072896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s-ES" sz="30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  Quiz</a:t>
            </a:r>
          </a:p>
        </p:txBody>
      </p:sp>
      <p:pic>
        <p:nvPicPr>
          <p:cNvPr id="13" name="ISPRING_QUIZ_SHAPE3">
            <a:extLst>
              <a:ext uri="{FF2B5EF4-FFF2-40B4-BE49-F238E27FC236}">
                <a16:creationId xmlns:a16="http://schemas.microsoft.com/office/drawing/2014/main" id="{2598329E-DFF1-4DAA-9745-42C566252A1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57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15" name="ISPRING_QUIZ_SHAPE4">
            <a:extLst>
              <a:ext uri="{FF2B5EF4-FFF2-40B4-BE49-F238E27FC236}">
                <a16:creationId xmlns:a16="http://schemas.microsoft.com/office/drawing/2014/main" id="{B8CD9440-879B-4A82-A817-A7BBF69583A7}"/>
              </a:ext>
            </a:extLst>
          </p:cNvPr>
          <p:cNvSpPr txBox="1"/>
          <p:nvPr/>
        </p:nvSpPr>
        <p:spPr>
          <a:xfrm>
            <a:off x="731520" y="1097280"/>
            <a:ext cx="1072896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 panose="020B0702040204020203" pitchFamily="34" charset="0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 panose="020B0502040204020203" pitchFamily="34" charset="0"/>
              </a:rPr>
              <a:t> button to edit this object</a:t>
            </a:r>
            <a:endParaRPr lang="es-ES" sz="2200">
              <a:solidFill>
                <a:srgbClr val="343944"/>
              </a:solidFill>
              <a:effectLst/>
              <a:latin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3801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4027" y="1706736"/>
            <a:ext cx="3658410" cy="3472017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1580" y="1674932"/>
            <a:ext cx="3749065" cy="3518238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194571" y="389835"/>
            <a:ext cx="5942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err="1"/>
              <a:t>Esperem</a:t>
            </a:r>
            <a:r>
              <a:rPr lang="en-GB" sz="3600" dirty="0"/>
              <a:t> que us </a:t>
            </a:r>
            <a:r>
              <a:rPr lang="en-GB" sz="3600" dirty="0" err="1"/>
              <a:t>hagi</a:t>
            </a:r>
            <a:r>
              <a:rPr lang="en-GB" sz="3600" dirty="0"/>
              <a:t> </a:t>
            </a:r>
            <a:r>
              <a:rPr lang="en-GB" sz="3600" dirty="0" err="1"/>
              <a:t>estat</a:t>
            </a:r>
            <a:r>
              <a:rPr lang="en-GB" sz="3600" dirty="0"/>
              <a:t> </a:t>
            </a:r>
            <a:r>
              <a:rPr lang="en-GB" sz="3600" dirty="0" err="1"/>
              <a:t>útil</a:t>
            </a:r>
            <a:r>
              <a:rPr lang="en-GB" sz="3600" dirty="0"/>
              <a:t>!</a:t>
            </a:r>
          </a:p>
          <a:p>
            <a:endParaRPr lang="en-GB" sz="3600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tângulo: Cantos Arredondados 26">
            <a:hlinkClick r:id="rId7" action="ppaction://hlinksldjump"/>
            <a:extLst>
              <a:ext uri="{FF2B5EF4-FFF2-40B4-BE49-F238E27FC236}">
                <a16:creationId xmlns:a16="http://schemas.microsoft.com/office/drawing/2014/main" id="{D2D20D03-58E6-49C3-9B82-9BE1AEA7F930}"/>
              </a:ext>
            </a:extLst>
          </p:cNvPr>
          <p:cNvSpPr/>
          <p:nvPr/>
        </p:nvSpPr>
        <p:spPr>
          <a:xfrm>
            <a:off x="36000" y="50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b="1" dirty="0">
                <a:solidFill>
                  <a:schemeClr val="tx1"/>
                </a:solidFill>
              </a:rPr>
              <a:t>Posa’t a prova!</a:t>
            </a: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28" name="Retângulo: Cantos Arredondados 27">
            <a:hlinkClick r:id="rId8" action="ppaction://hlinksldjump"/>
            <a:extLst>
              <a:ext uri="{FF2B5EF4-FFF2-40B4-BE49-F238E27FC236}">
                <a16:creationId xmlns:a16="http://schemas.microsoft.com/office/drawing/2014/main" id="{74C35965-4DE5-4611-8EA4-D2CA3B5A79B4}"/>
              </a:ext>
            </a:extLst>
          </p:cNvPr>
          <p:cNvSpPr/>
          <p:nvPr/>
        </p:nvSpPr>
        <p:spPr>
          <a:xfrm>
            <a:off x="36000" y="9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triangular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CEE735D2-E146-4D5C-A3CB-5E4B5A318742}"/>
              </a:ext>
            </a:extLst>
          </p:cNvPr>
          <p:cNvSpPr/>
          <p:nvPr/>
        </p:nvSpPr>
        <p:spPr>
          <a:xfrm>
            <a:off x="36000" y="234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</a:t>
            </a:r>
            <a:r>
              <a:rPr lang="en-GB" dirty="0">
                <a:solidFill>
                  <a:srgbClr val="F25E4F"/>
                </a:solidFill>
              </a:rPr>
              <a:t>.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matriu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identitat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3D4BB79D-1770-4412-B56B-63423B8A380D}"/>
              </a:ext>
            </a:extLst>
          </p:cNvPr>
          <p:cNvSpPr/>
          <p:nvPr/>
        </p:nvSpPr>
        <p:spPr>
          <a:xfrm>
            <a:off x="36000" y="3690000"/>
            <a:ext cx="1728000" cy="1296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Propietat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d’inversió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Fi de la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Lliçó</a:t>
            </a:r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 21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A750CBCD-E9BA-47AC-9636-F5B218705737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61694FD8-73CC-477C-AA77-29312E30BDB2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69" y="1638000"/>
            <a:ext cx="127730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SCORM_RATE_QUIZZES" val="1"/>
  <p:tag name="ISPRING_SCORM_PASSING_SCORE" val="80.000000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ORIGINAL_SIZE&quot;},&quot;accessibilitySettings&quot;:{&quot;enabled&quot;:&quot;T_FALS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REEN_RECS_UPDATED" val="C:\Users\filom\Documents\ENGIMATH\LESSONS\MATRICES\LESSON 21\Lesson_21_N1\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JO+llA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IYkRS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yGJEUmayotWlAAAAgwEAAC4AAAB1bml2ZXJzYWwvcGxheWJhY2tfYW5kX25hdmlnYXRpb25fc2V0dGluZ3MueG1sdZDBCoMwEETvfoV/IPQcAj2XtkL9gRVHCcREsqvg3zeRakubHnfezC47iiFi3MC6KEtFs/iHUBAtYYaq3nOiTAvOzowkxrsoC1j3ZDkacyhFrPdTHcBwsqHd/6Pv12tL67HoWJ8h+UBjRuhTLrCRFHK0mGHTmnWC7gPigS8x+eCotbhgbT2F7nYYXtX8xSkbP5tHXH0Hzam++4Kgqg+1iJXtxT8BUEsDBBQAAgAIAMhiRFLQvS+0TgQAAIcVAAAnAAAAdW5pdmVyc2FsL2ZsYXNoX3B1Ymxpc2hpbmdfc2V0dGluZ3MueG1s5Vjdbts2FL73UxAaelkraZMlNWQHmS0jRh07s5SuwTAEtERbXChSFSmn7tWeZg+2J9mhaCt24rR0FgPpehEkOjznO4ff+SFD7+RzytCM5JIK3nT263sOIjwSMeXTpnMZdl8fO0gqzGPMBCdNhwsHnbRqXlaMGZVJQJQCVYkAhstGpppOolTWcN3b29s6lVmuVwUrFODLeiRSN8uJJFyR3M0YnsMvNc+IdBYIFgDwkwq+MGvVagh5BulcxAUjiMYQOad6U5h1GZaJ4xq1MY5uprkoeNwWTOQon46bzk9tv7PfebvUMVAdmhKuOZEtEGqxauA4pjoKzAL6haCE0GkC4R4dOOiWxippOm8ONApouw9RSmyzdaxR2gI44GoBnxKFY6yw+TT+FPms5FJgRPGc45RGIawgvf+m0wmvg36v418PhqEfXJ+F530TwxZGof8x3MIo7IV9fxt9W/izqwt/1O8N3l+Hw2E/7F3cWQGja4R47jpjHjArijwiFWGeSop0zDFlUKP3aJREQZUznE9JKLoUkjjBTBIH/ZmR6a8FZlTNoRn2oBluCMlOZUYiNdJpazoqL4hzB2cAITDIZVUSh++qkjg6Xtu6a7zfbWtjlB5WCkcJFA/IytA8d1W0VKO6jXCk6AwKk9zb5KRgLCiyTOSqpYMufa8KqxgegfEmgq8xp7/RWLC44oukYxIPcEpWOi64obwLmvsOmkCOGTA5zAhHAebQ5VQBu1EFIIuxVFSV3d1daJ/mFDMEeDCGCDoPHrAdJTiXa0mtEqt7K2r9PhCKyD8M20b0qGrAKHjRpWWl/5soWIzmokCM3oCdQFB5RQp/JQSt9jea5CItpTCBFJKlmxkltyQ+sXF0BS7SAixh3GWMKOPhU0G/oDGZiBxwCZ7BcAQ5lQa/vhVwhqW8A8XLGF+Zru0NOv7HV3qDOJ5hHm0JDuVK0kztBB/PERdqaQd0RLiQpExKTONyzWZv9aenoeoYyPMzZWMNX9K0YPg54StCVqB3mPLdeNkm8d+MwNptgmdlo+vmLaGhxSmkxGDCQgTTjvLFhLUAjDBHgrM5whEcWFKPjRkVhQSJGRAGWj49QmMPZVp+TWEyg8c8JrkV5N7+m7cHhz8fHb9r1N1//vr79VeNFkf5BcPanTnL24/eFeys7t0YvmH0lXvDA9uuyFNdqPEDp5vvQhbmvUHoj07bYe9DL7zaAFCy9/DM8lx9nm4+XstLxks9XQP/dNQ+QyM/uOyHQcOmogYCmldFCdTkRF+/bWwuRv4HK2wg3EZveBlCjfhWPeUHVp6HVn7f22iNzC3iYuUGYRUCnApTM+XgXGA0pVCb30WPW7Xbk8bD99Hi//kGbWbEjlqc4DxKdlZHP8YQ3mWC/se0v+x/LZ+N+HXmAv+898uw3/kBZssLZdB8Vc9La+9Jnrvx5U6vpJTTFGjVF+7qua91eLDnuZuXajVAW388bdX+BVBLAwQUAAIACADIYkRSGod3CXEDAACkDAAAIQAAAHVuaXZlcnNhbC9mbGFzaF9za2luX3NldHRpbmdzLnhtbJVXbW/aMBD+3l+B2PeyUjZaKUXirVI11lZrx3eHHGDh2JHt0PHvd46dxIakUCKk+O4e39vjM0RqR3lnD1JRwR+6/e7oqtOJVrmUwPU7pBkjGjoxUfCUPHQf/y4W3Z41EUzIN9Ca8o0yklLWoWgY51oLfr0SXOM+11zIlLDu6Ntj8Yl6heU5lMCwLsWsyQpqNz/6d5PZRRDnYzAZzqb3bYCVSDPCDwuxEdcxWe02UuQ8MaHdmqcNtj1kIBnlu7MRMar0k4Y0iGl+M+/P+5dBMglKgQnpfjbuj3+eRTESA6uyHw7uBuMLMbWrzxtzBNtTRXUBG/aHt8NBGywjGwiLPJ3Pbma37fYcdw+78mlcFqDhnz6bOZL/APJLm4ssz77CkUyKjSnoEWZonrMYJkiCxw8Bs3vznAWYhIyjs4RUjCbYBiETS8Xv5mkzbqule/WHRGTOthTs1TThaHoYhsQMRlrmEPXKldWprfh4yTUeplLvS2qbV0zwleQKRmvClDOrhbXhH/igPPH2coLaYilYnsLUxutvFypqwHQ6KQaLb1vJvBAl7J2w9u4Ja8tnrOuJpSesLd9Mu144O5yYH2sspiTEhLhueuV30Qf1RzVwgsuyYuWq1BpXC3POlefbCUqbVCQwKoj1TlMwjYt6hczG1DsJKuJkTzdE483029jFhzcNmYp6R3JHtWZiRZpqBk18W4lcKowF1csw9waNhdibQ431Ata6tA6FdVPMdeFzoVhfna116aSqm113NN4mD92UyB3IdyGY6nYcDk8g1tzey6cIM6/xNgX5xNfCwxS+20BcaFCXGgt7DC81J1qT1TbFmNpSqGpqW9vcwci5bWotz9MY5BwZQaFkZCizdlu62TL86iWFD0hCQIvSIvUWt+OEVoT3BI4CQORqWx4Hu7CaNGeaMtgDc1pPUCTcllmk8PA05WvoFZLSk1zESDeEaqYEAzRQNACWGFczwmouYL0msSpSC2ZKOeG9rYOhX05KQ1d/SBZrx6VgZ9Q31RC7FRSU5Fq8aSK127Reu+zJHsacpsUQQoVxV8bYoLIgJkTmClMoS8SJvI7BXF3VZpWLBk0bxIzaUb8JUmiO5+w7ntDRWgL4Q7YQXnm3wC84xILI5LkyCa6FBrVFY454cxYzW5livuDPz6jnSW2DqlbgO/47Gf0HUEsDBBQAAgAIAMhiRFL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MhiRFJL2vWWrgEAAG0GAAAfAAAAdW5pdmVyc2FsL2h0bWxfc2tpbl9zZXR0aW5ncy5qc42UwU/CMBTG7/wVZF4N0YEOvAHDxMSDidyMh248x0LX17QFRcL/7joEuu5NWS/0y4/v9b2t367TLZ8gDboP3V31u9q/1PeVBlYzag3XdZ236IXVA83zBczzAnguIPCQjUU+GNdw0vdnhHIOROWabF8NSO34BUjA8uTviIoANaFtCO2TMvyixO/jvztOV4eOnDkna2NQ9FIUBoTpCVQFq5jg6rF63A49GDeg/kE/WAo107twOIlbybPjYBLF05HLpVhIJrbPmGEvYekqU7gWi9/6fbtcermVoMo3vmory3NtngwUfuHZ7Syche2kVKA1/NYdxeNwfE/CnCXA3YaiwXAw/gOtGTcH6tGbXOfmSEdh1I8GLi1ZBo0pTWfxbdyvY6L0akyzUfzAGfgybc1IzragLrFCuZYXvECpMLMTaaKRXSTKkS1ykR24eGQXydnDWtu2b6OKjF6CanH6Km7scpnGMGrXDL1rtiSuctEWLhdEgyEvt/aqPlO5wCmRqosUSAaal6LH4xg/a+z+rWycqRWoOSIv87MbMGNYuizKRCnP/+4mA3nU9OKm/GN19j9QSwMEFAACAAgAyGJEUpQTsyJpAAAAbgAAABwAAAB1bml2ZXJzYWwvbG9jYWxfc2V0dGluZ3MueG1sDcwxDoMwDEDRnVNY3int1oHAxlaW0gNYxEWRHBuRgOD2ZPvD02/7MwocvKVg6vD1eCKwzuaDLg5/01C/EVIm9SSm7FANoe+qVmwm+XLOBSZYhS7eJo4lMo8Uixx2EajhU17/wB6brroBUEsDBBQAAgAIAMliRFKqn45ZFgoAABYZAAAXAAAAdW5pdmVyc2FsL3VuaXZlcnNhbC5wbmftmGtUU1cWx48CiigF7HJ8IcGh1nZhpYgIBAJCqehgYcZxCshLRBKVR8AAAQJEHquiFWjREgIksa9BK5BihBAgoPhILTEpYIMxD4jQXCCEgIEbQkgyF23nw8ysWTPzdfhw11333N/Z/33O2Xfvc+6lP4aF2NpsswEA2B45HHwMAItSAFYPWq9BWsJu8+8it1WEYyFBoFngOIE8WOICPwoEoKVy/VKCFfK8Lv1wFAGAjZnL1yo5FpUDwJZbR4IDj+fEqWUtn7oaci8olspvDjYQGf6fCWJtSkKJ726YmNo70itTx3h7rXs7hr/LvY1TczJsoVnotuHUnapDA5eyh6GiSlI2EbvfdyBO+fOZVvL8OgAuvBVoDYD9LutVAHxluROAg9ecLQEo24i4DP5UbA+A8x/sVwMQvC4Igd/5R/jpR4EL80Px2xOvuD/aknglt5/z85Nl5q7K4T8z8F+prcAr8Aq8Aq/AK/AKvAKvwCvwCrwCr8D/n/DTzeuCfj15ujO9hgsNauh8p/yjVwdQ3s5/Y3RS6bx0n0g2zV0l65nhZN1V89Ic27yAYpgWUab5XVg4CT4Lp8IO4EIzw/SSOMzYLlh6YmdO1S31x9BRSwtew6j7KJMWH2BcrAso8O9g12m1KOOUxNwZDqf1SQ+oIgUZ3AZymk0v3mQgyx/aPZ0anXIFAPOmOwkqU5r0D5mmBf078figY9cCiMoFJ1u4rjidvvWZpCiiXhwBwAnljyNyzpe5/KM50kmNeaJOlkrlCRwhF8Sk7jgc4tQIQBc+rmJhST853GPIv8NksW219T4v/uos7eyPcEIsdMXM6QmqvkO6tgS6R8hYyUw/voow9yQ1LikAALlHhDUjoNm+e9rx8zd6cT1HBCmGWi927hdGAHI0lgptyK+v3Gbf9hnq4jy5NbUW3CXtRjoVz2RBZZn2/trvpLWc8tDX5nwDF5YcSpm+Id+UpONpOP4uksovEQB/9G/t1r1u71OktwUYNzcrsDD+m8JOazf+UhEvN1mWO4IqbwltjoXkw56WCOG0tVQyQyVr3vuzY2BOPt1Yg35xM7B9qmC6TJ3dTA2FRVEe5PvKoeGlCW0V2Z3cm4AXhxIee6ocuWo1APmZlTa9yysijF7qY6zt/EVYbJyj9BhMp8nYvXv4uVJ+9nZCM6eaGtXHt7qgPq+dzeZ4ErazpIs5Gsy7haafNT3m5zEj3sbnGA9J10P5gWmqehZjlIsyaEkiSI7+hCAV8RoktZVDQ8qMVlNBWpuKXscRtpE3pjnhSH07aC6WCgHfItGA26YcJuxmxH1Z55vefYBBVpUn7OVgabkjUsPFj1cB/44QS0U9IVW27ThB3o4TQCKf0SnIR1JDPSxlrT5NY9HpDWE5eyR38x/UG0wCseQRhsU16k3s+Ghe1g4GNZSXXqHzlonQbdp59jQzqXM62qOyoYkknGUTSilXpvlw4AG769wkrHIroyn3d1jNG9yxTL0azXqSZAj43MUCzPRjfm/NZm6s03K5SfLarL0+UAbhZY9tlV66h2V7pZUPd+E/lJ4gwmdFUSyBTwS/Ud1MPejIksPayho156Un3JYhrJeb4PyCHUObSB6UCgV86qfnohM4/4B4RpQqlemEZ7PTNLXi7Acumq+RaXnciKJnLJZkoaEU1DX8e+wUiqyZRZ8QTw/6naw4tBPcDSGqLuknGu23hDCuxN+7jdkd08IOSoIJyFLtURkiDSzbenWjaxGLKREyR7y55xfKfGxvhy770SiJN8s6X3Zg4hA3+B3nvCTPuxsJmskZjmG6mmqMZbuHGRTjSNCFY40zjTgLuJrqw33qSxyXfk6ijLn5xBYq5y4S6fdqJDU+eVFbwcjXnbut2bsXR8fbPr4xZaXoeNG+eZNESIvbWU8Y1Otq1d1PrEpaXiQJEigugaSzIh2xiZsq9VDB0OQ4nETTtmZt0BXPNCV6s9QXWqZvDYo7NRX8bN/RTHIF38HN6Fsqma/g78I3sZyOQ1jSEXJX1k1dFTcLxgbNnNkgWI5iXf1x5vfboFMjtVH39iW4m+VrnuYNmPevaWtjHot2J5zz76mOckuIgZiq3oeY4fvRLGNhcwu7nISVmRxL1B/WXhrPisFRW5c8eelYAYstoBHxmk4uc3ifaxDPJQ6dV+rsxxJMWIxliizSDUASnaZE9JtpXNcqaM3r4Wtycf3qKavBFDzpniLGnm76cQA9VB9ZkyVK0aWaMG8fhEazFC+2um2m5X7rLC30y2itUMXZd2dtwClNYjSx6Izs0TPDYqsHO6Dy018cNN55SFjSo6CBTb2ekrUC+RBurzgaqqWiYC7lMzrpgAWiWnd1nqu9ngw5RKR8fJ3PeX65cpCSRj/08HK1D1uyt9O/x7aeGxXhhet03UefPd9PnTfGJuO36/gdxk2lEleS6rLilQNsSWRfJVc7OWiYHm80pPhNnpt2KJ45LbJIwdw/f1a0Qy8yv78sPpCCKpO8U28W8Br6hMuTTqi4Q3TKVB8Nbrq+zRWdRh08Ka7j3oiEvmA/4vPz3uxtLR90La+s/01WPhu7+axIY5blbRjKiE5oo2955ssjB9s3F2xrCF8t9UBy39WogKOjTagXVHVy9XDHA9JjOXqInx0PFe1HMc1F6vfskO9Qtr3UQ0LoaiF+Md4kXl89KP708vwDUyRULUl/hi6vW3e5Se/UFk8ea9RoTpAk7Ti4QnP2B3yl8NvE9u5uW5YaDtPwSCXp01BTiDwipGtMY59G6VmeXRwWw3o/DAWSlRXRdlXqEhx+edTPxYcUIvltAFAyl+J0rNFJXnMrGE9T0QRx39cLODcie3jeEEXri6WcwvqqvhM1khZbQwSLpuZWJLyU0lkZfTMiHs1LN5DyWSY5LCpo8SeH2wtGz8SWO1Z2V5FKnaVUNcsjcfpOrnOTuLstP+a7RSRtc5JgpzFS36rXKdonYzjurXbYuMtGa95Rqslt0wTsq2RG08+0Yytmqvo9PISrU1QFwuBRT/Mg5zSelgztj6Nwk14lTqsvfV4VI+vAhUdHW4RJBjXrg0R/esdwHLow+VVU+WwuScTngguVYfb+ZEuFSoCs//p/rk3fILWRKZbV/atqNjNHK6W7Q3KrTNVfYCQ4uW+WClGBCx2EYLQ1Y1bgL6GmMkwmBT1CbAcu6P6uM+HsqA37SriA4qVoBzqvpXF/LEQKNq54Ru9iHU+s+GEtsi1BXXTON1n3DtGWizquu3G238NgAw72UXLwnyxKF28dHjLdPEAY5mf4I1U9PzzgpDzYClyHoHhjoU76kx+2IvjiYfM+wp3lbQauR//460d1NwDINI7wesSYkP06oVvhPE8Yos/TfLtTrpUOBnhZKXJEdQy/c12XEB0JqtvAunXMjs7Zl/PWGkoEvkznp4OFr3/f85z/xy3ZQEO4eX1Lywfkubrzyz3AkQ/DgpuDThb/DVBLAwQUAAIACADJYkRS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CTvpZQNmFYAkcDAADhCQAAFAAAAAAAAAABAAAAAABTEAAAdW5pdmVyc2FsL3BsYXllci54bWxQSwECAAAUAAIACADIYkRSnF4yCBQGAAA3FwAAHQAAAAAAAAABAAAAAADMEwAAdW5pdmVyc2FsL2NvbW1vbl9tZXNzYWdlcy5sbmdQSwECAAAUAAIACADIYkRSZrKi1aUAAACDAQAALgAAAAAAAAABAAAAAAAbGgAAdW5pdmVyc2FsL3BsYXliYWNrX2FuZF9uYXZpZ2F0aW9uX3NldHRpbmdzLnhtbFBLAQIAABQAAgAIAMhiRFLQvS+0TgQAAIcVAAAnAAAAAAAAAAEAAAAAAAwbAAB1bml2ZXJzYWwvZmxhc2hfcHVibGlzaGluZ19zZXR0aW5ncy54bWxQSwECAAAUAAIACADIYkRSGod3CXEDAACkDAAAIQAAAAAAAAABAAAAAACfHwAAdW5pdmVyc2FsL2ZsYXNoX3NraW5fc2V0dGluZ3MueG1sUEsBAgAAFAACAAgAyGJEUuZFxhFIBAAAERUAACYAAAAAAAAAAQAAAAAATyMAAHVuaXZlcnNhbC9odG1sX3B1Ymxpc2hpbmdfc2V0dGluZ3MueG1sUEsBAgAAFAACAAgAyGJEUkva9ZauAQAAbQYAAB8AAAAAAAAAAQAAAAAA2ycAAHVuaXZlcnNhbC9odG1sX3NraW5fc2V0dGluZ3MuanNQSwECAAAUAAIACADIYkRSlBOzImkAAABuAAAAHAAAAAAAAAABAAAAAADGKQAAdW5pdmVyc2FsL2xvY2FsX3NldHRpbmdzLnhtbFBLAQIAABQAAgAIAMliRFKqn45ZFgoAABYZAAAXAAAAAAAAAAAAAAAAAGkqAAB1bml2ZXJzYWwvdW5pdmVyc2FsLnBuZ1BLAQIAABQAAgAIAMliRFLlZcaxSwAAAGoAAAAbAAAAAAAAAAEAAAAAALQ0AAB1bml2ZXJzYWwvdW5pdmVyc2FsLnBuZy54bWxQSwUGAAAAABIAEgBWBQAAODUAAAAA"/>
  <p:tag name="ISPRING_UUID" val="{911808CA-6C47-4DE3-BC81-D7481985F46D}"/>
  <p:tag name="ISPRING_ULTRA_SCORM_COURCE_TITLE" val="Lliçó_21_N1_CT"/>
  <p:tag name="ISPRING_PRESENTATION_TITLE" val="Lliçó_21_N1_CT"/>
  <p:tag name="ISPRING_RESOURCE_FOLDER" val="C:\Users\Carles Serrat\Desktop\EngiMath-UPC\Execution\LLIÇONS_DEF\LLIÇÓ 21\Liçó_21_N1_CT"/>
  <p:tag name="ISPRING_PRESENTATION_PATH" val="C:\Users\Carles Serrat\Desktop\EngiMath-UPC\Execution\LLIÇONS_DEF\LLIÇÓ 21\Liçó_21_N1_CT.pptx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d\u0013*{0FCB5101-AEB5-4723-8DCE-7D5C9063266D}&quot;,&quot;C:\\Users\\Carles Serrat\\Desktop\\EngiMath-UPC\\Execution\\LLIÇONS_DEF\\LLIÇÓ 21&quot;],[&quot;*\uFFFD\uFFFD\uFFFD{BB4CDCA5-F38E-475C-8C53-186BBAA01A72}&quot;,&quot;C:\\Users\\filom\\Documents\\ENGIMATH\\LESSONS\\MATRICES\\LESSON 21&quot;],[&quot;\uFFFD\u0006\uFFFD{89960893-7238-4BF1-AF2C-E0D0CDA1F331}&quot;,&quot;E:\\Ano Letivo 2019_2020\\Lesson 21&quot;]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RELATIVE_PATH" val="Liçó_21_N1_CT\quiz\quiz1.quiz"/>
  <p:tag name="ISPRING_QUIZ_FULL_PATH" val="C:\Users\Carles Serrat\Desktop\EngiMath-UPC\Execution\LLIÇONS_DEF\LLIÇÓ 21\Liçó_21_N1_CT\quiz\quiz1.quiz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gTIqw6EqPqnP8NBK-ppdKA&quot;,&quot;gi&quot;:&quot;1Cd0A8g7FZha3jSwNuAqlw&quot;,&quot;ti&quot;:&quot;characters&quot;,&quot;vs&quot;:{&quot;f&quot;:[1402,674],&quot;i&quot;:{&quot;d&quot;:&quot;gTIqw6EqPqnP8NBK-ppdKA&quot;,&quot;p&quot;:true}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YY7eX_5NDrWl_JbRWM0FXw&quot;,&quot;gi&quot;:&quot;1Cd0A8g7FZha3jSwNuAqlw&quot;,&quot;ti&quot;:&quot;characters&quot;,&quot;vs&quot;:{&quot;f&quot;:[1402,674],&quot;i&quot;:{&quot;d&quot;:&quot;YY7eX_5NDrWl_JbRWM0FX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L7xR4lFTkN_63XU9KWT6KQ&quot;,&quot;gi&quot;:&quot;1Cd0A8g7FZha3jSwNuAqlw&quot;,&quot;ti&quot;:&quot;characters&quot;,&quot;vs&quot;:{&quot;f&quot;:[1402,674],&quot;i&quot;:{&quot;d&quot;:&quot;L7xR4lFTkN_63XU9KWT6KQ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UjZ_u00I7Wc6Hle0O2mjvg&quot;,&quot;gi&quot;:&quot;OPY_MK8tXjWrKhaXZ9l3pQ&quot;,&quot;ti&quot;:&quot;object_sets&quot;,&quot;vs&quot;:{&quot;f&quot;:[1045],&quot;i&quot;:{&quot;d&quot;:&quot;UjZ_u00I7Wc6Hle0O2mjvg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2pqkqAAmHp7XLEsG6ZRCkg&quot;,&quot;gi&quot;:&quot;1Cd0A8g7FZha3jSwNuAqlw&quot;,&quot;ti&quot;:&quot;characters&quot;,&quot;vs&quot;:{&quot;f&quot;:[1402,674,519,529],&quot;i&quot;:{&quot;d&quot;:&quot;2pqkqAAmHp7XLEsG6ZRCkg&quot;,&quot;p&quot;:true}}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HA_0rqFTnrVb_SccPztSLg&quot;,&quot;gi&quot;:&quot;1Cd0A8g7FZha3jSwNuAqlw&quot;,&quot;ti&quot;:&quot;characters&quot;,&quot;vs&quot;:{&quot;f&quot;:[1402,674],&quot;i&quot;:{&quot;d&quot;:&quot;HA_0rqFTnrVb_SccPztSLg&quot;,&quot;p&quot;:true}}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Dz67d2a6U0YP4m6aDd1d4g&quot;,&quot;gi&quot;:&quot;1Cd0A8g7FZha3jSwNuAqlw&quot;,&quot;ti&quot;:&quot;characters&quot;,&quot;vs&quot;:{&quot;f&quot;:[1402,674,501],&quot;i&quot;:{&quot;d&quot;:&quot;Dz67d2a6U0YP4m6aDd1d4g&quot;,&quot;p&quot;:true}}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B6Euu3uc-_agCNPQYH9s4g&quot;,&quot;gi&quot;:&quot;1Cd0A8g7FZha3jSwNuAqlw&quot;,&quot;ti&quot;:&quot;characters&quot;,&quot;vs&quot;:{&quot;f&quot;:[1402,674],&quot;i&quot;:{&quot;d&quot;:&quot;B6Euu3uc-_agCNPQYH9s4g&quot;,&quot;p&quot;:true}}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7zt2021UtiRUoU8po_XmA&quot;,&quot;gi&quot;:&quot;1Cd0A8g7FZha3jSwNuAqlw&quot;,&quot;ti&quot;:&quot;characters&quot;,&quot;vs&quot;:{&quot;f&quot;:[1402,674,543,544],&quot;i&quot;:{&quot;d&quot;:&quot;x7zt2021UtiRUoU8po_XmA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536B3E856E114D9A0F128D2740EF3C" ma:contentTypeVersion="15" ma:contentTypeDescription="Crea un document nou" ma:contentTypeScope="" ma:versionID="33ba93f1bba4d6850953fc67c1c48dcb">
  <xsd:schema xmlns:xsd="http://www.w3.org/2001/XMLSchema" xmlns:xs="http://www.w3.org/2001/XMLSchema" xmlns:p="http://schemas.microsoft.com/office/2006/metadata/properties" xmlns:ns2="6634ef0f-8284-4f24-8eee-01f4c46a1b43" xmlns:ns3="5f4cd859-d425-42d9-aada-39d41c60c1f8" targetNamespace="http://schemas.microsoft.com/office/2006/metadata/properties" ma:root="true" ma:fieldsID="d4e40d85d96a0aff56fb07a7f94e9b34" ns2:_="" ns3:_="">
    <xsd:import namespace="6634ef0f-8284-4f24-8eee-01f4c46a1b43"/>
    <xsd:import namespace="5f4cd859-d425-42d9-aada-39d41c60c1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34ef0f-8284-4f24-8eee-01f4c46a1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es de la imatge" ma:readOnly="false" ma:fieldId="{5cf76f15-5ced-4ddc-b409-7134ff3c332f}" ma:taxonomyMulti="true" ma:sspId="d428ab8e-4d73-4f28-9b9b-be95a01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cd859-d425-42d9-aada-39d41c60c1f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941a14a-6689-4c04-8b09-a481c127ebf8}" ma:internalName="TaxCatchAll" ma:showField="CatchAllData" ma:web="5f4cd859-d425-42d9-aada-39d41c60c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t amb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'ha compartit amb detal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us de contingut"/>
        <xsd:element ref="dc:title" minOccurs="0" maxOccurs="1" ma:index="4" ma:displayName="Títo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4cd859-d425-42d9-aada-39d41c60c1f8" xsi:nil="true"/>
    <lcf76f155ced4ddcb4097134ff3c332f xmlns="6634ef0f-8284-4f24-8eee-01f4c46a1b4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6B77DA-F7D1-47BC-BE9E-FEBA63499D4A}"/>
</file>

<file path=customXml/itemProps2.xml><?xml version="1.0" encoding="utf-8"?>
<ds:datastoreItem xmlns:ds="http://schemas.openxmlformats.org/officeDocument/2006/customXml" ds:itemID="{07637769-B81F-4FDD-A086-640C1E5D33E8}"/>
</file>

<file path=customXml/itemProps3.xml><?xml version="1.0" encoding="utf-8"?>
<ds:datastoreItem xmlns:ds="http://schemas.openxmlformats.org/officeDocument/2006/customXml" ds:itemID="{FEFF98CD-E019-4299-BA9E-0622CD82369A}"/>
</file>

<file path=docProps/app.xml><?xml version="1.0" encoding="utf-8"?>
<Properties xmlns="http://schemas.openxmlformats.org/officeDocument/2006/extended-properties" xmlns:vt="http://schemas.openxmlformats.org/officeDocument/2006/docPropsVTypes">
  <TotalTime>10727</TotalTime>
  <Words>669</Words>
  <Application>Microsoft Office PowerPoint</Application>
  <PresentationFormat>Pantalla panoràmica</PresentationFormat>
  <Paragraphs>107</Paragraphs>
  <Slides>8</Slides>
  <Notes>8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Freestyle Script</vt:lpstr>
      <vt:lpstr>Segoe UI</vt:lpstr>
      <vt:lpstr>Segoe UI Semibold</vt:lpstr>
      <vt:lpstr>Tema do Office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Lliçó_21_N1_CT</dc:title>
  <dc:creator>Filomena Soares</dc:creator>
  <cp:lastModifiedBy>Administrator</cp:lastModifiedBy>
  <cp:revision>488</cp:revision>
  <dcterms:created xsi:type="dcterms:W3CDTF">2019-03-25T06:42:45Z</dcterms:created>
  <dcterms:modified xsi:type="dcterms:W3CDTF">2021-08-10T16:07:17Z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0x01010083536B3E856E114D9A0F128D2740EF3C</vt:lpwstr>
  </property>
</Properties>
</file>