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7.xml" ContentType="application/vnd.openxmlformats-officedocument.presentationml.tags+xml"/>
  <Override PartName="/ppt/tags/tag14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1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15.xml" ContentType="application/vnd.openxmlformats-officedocument.presentationml.tags+xml"/>
  <Override PartName="/docProps/core.xml" ContentType="application/vnd.openxmlformats-package.core-properties+xml"/>
  <Override PartName="/ppt/tags/tag18.xml" ContentType="application/vnd.openxmlformats-officedocument.presentationml.tags+xml"/>
  <Override PartName="/ppt/tags/tag16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86" r:id="rId3"/>
    <p:sldId id="277" r:id="rId4"/>
    <p:sldId id="278" r:id="rId5"/>
    <p:sldId id="293" r:id="rId6"/>
    <p:sldId id="280" r:id="rId7"/>
    <p:sldId id="295" r:id="rId8"/>
    <p:sldId id="283" r:id="rId9"/>
  </p:sldIdLst>
  <p:sldSz cx="12192000" cy="6858000"/>
  <p:notesSz cx="6858000" cy="9144000"/>
  <p:custDataLst>
    <p:tags r:id="rId11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F25E4F"/>
    <a:srgbClr val="70AD47"/>
    <a:srgbClr val="FF9999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78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8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795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351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3536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23/08/2021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1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6.xml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1.jpe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5.png"/><Relationship Id="rId18" Type="http://schemas.openxmlformats.org/officeDocument/2006/relationships/slide" Target="slide6.xml"/><Relationship Id="rId3" Type="http://schemas.openxmlformats.org/officeDocument/2006/relationships/tags" Target="../tags/tag6.xml"/><Relationship Id="rId7" Type="http://schemas.openxmlformats.org/officeDocument/2006/relationships/slide" Target="slide4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5.xml"/><Relationship Id="rId16" Type="http://schemas.openxmlformats.org/officeDocument/2006/relationships/image" Target="../media/image8.png"/><Relationship Id="rId1" Type="http://schemas.openxmlformats.org/officeDocument/2006/relationships/tags" Target="../tags/tag4.xml"/><Relationship Id="rId6" Type="http://schemas.openxmlformats.org/officeDocument/2006/relationships/slide" Target="slide3.xml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7.png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18" Type="http://schemas.openxmlformats.org/officeDocument/2006/relationships/image" Target="../media/image12.png"/><Relationship Id="rId3" Type="http://schemas.openxmlformats.org/officeDocument/2006/relationships/tags" Target="../tags/tag9.xml"/><Relationship Id="rId21" Type="http://schemas.openxmlformats.org/officeDocument/2006/relationships/image" Target="../media/image15.png"/><Relationship Id="rId7" Type="http://schemas.openxmlformats.org/officeDocument/2006/relationships/notesSlide" Target="../notesSlides/notesSlide4.xml"/><Relationship Id="rId12" Type="http://schemas.openxmlformats.org/officeDocument/2006/relationships/slide" Target="slide7.xml"/><Relationship Id="rId17" Type="http://schemas.openxmlformats.org/officeDocument/2006/relationships/image" Target="../media/image11.png"/><Relationship Id="rId25" Type="http://schemas.openxmlformats.org/officeDocument/2006/relationships/slide" Target="slide6.xml"/><Relationship Id="rId2" Type="http://schemas.openxmlformats.org/officeDocument/2006/relationships/tags" Target="../tags/tag8.xml"/><Relationship Id="rId16" Type="http://schemas.openxmlformats.org/officeDocument/2006/relationships/image" Target="../media/image100.png"/><Relationship Id="rId20" Type="http://schemas.openxmlformats.org/officeDocument/2006/relationships/image" Target="../media/image14.png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slide" Target="slide4.xml"/><Relationship Id="rId24" Type="http://schemas.openxmlformats.org/officeDocument/2006/relationships/image" Target="../media/image18.png"/><Relationship Id="rId5" Type="http://schemas.openxmlformats.org/officeDocument/2006/relationships/tags" Target="../tags/tag11.xml"/><Relationship Id="rId15" Type="http://schemas.openxmlformats.org/officeDocument/2006/relationships/image" Target="../media/image90.png"/><Relationship Id="rId23" Type="http://schemas.openxmlformats.org/officeDocument/2006/relationships/image" Target="../media/image17.png"/><Relationship Id="rId10" Type="http://schemas.openxmlformats.org/officeDocument/2006/relationships/slide" Target="slide3.xml"/><Relationship Id="rId19" Type="http://schemas.openxmlformats.org/officeDocument/2006/relationships/image" Target="../media/image13.png"/><Relationship Id="rId4" Type="http://schemas.openxmlformats.org/officeDocument/2006/relationships/tags" Target="../tags/tag10.xml"/><Relationship Id="rId9" Type="http://schemas.openxmlformats.org/officeDocument/2006/relationships/image" Target="../media/image1.jpeg"/><Relationship Id="rId2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9.png"/><Relationship Id="rId7" Type="http://schemas.openxmlformats.org/officeDocument/2006/relationships/slide" Target="slide7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tags" Target="../tags/tag1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12.xml"/><Relationship Id="rId6" Type="http://schemas.openxmlformats.org/officeDocument/2006/relationships/slide" Target="slide4.xml"/><Relationship Id="rId24" Type="http://schemas.openxmlformats.org/officeDocument/2006/relationships/slide" Target="slide6.xml"/><Relationship Id="rId5" Type="http://schemas.openxmlformats.org/officeDocument/2006/relationships/slide" Target="slide3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.jpeg"/><Relationship Id="rId19" Type="http://schemas.openxmlformats.org/officeDocument/2006/relationships/image" Target="../media/image2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slide" Target="slide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" Target="slide3.xml"/><Relationship Id="rId11" Type="http://schemas.openxmlformats.org/officeDocument/2006/relationships/image" Target="../media/image33.png"/><Relationship Id="rId5" Type="http://schemas.openxmlformats.org/officeDocument/2006/relationships/image" Target="../media/image1.jpe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slide" Target="slide4.xml"/><Relationship Id="rId11" Type="http://schemas.openxmlformats.org/officeDocument/2006/relationships/image" Target="../media/image35.png"/><Relationship Id="rId5" Type="http://schemas.openxmlformats.org/officeDocument/2006/relationships/slide" Target="slide3.xml"/><Relationship Id="rId10" Type="http://schemas.openxmlformats.org/officeDocument/2006/relationships/image" Target="../media/image34.png"/><Relationship Id="rId4" Type="http://schemas.openxmlformats.org/officeDocument/2006/relationships/image" Target="../media/image1.jpeg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image" Target="../media/image3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6.png"/><Relationship Id="rId11" Type="http://schemas.openxmlformats.org/officeDocument/2006/relationships/image" Target="../media/image3.png"/><Relationship Id="rId5" Type="http://schemas.openxmlformats.org/officeDocument/2006/relationships/image" Target="../media/image1.jpeg"/><Relationship Id="rId10" Type="http://schemas.openxmlformats.org/officeDocument/2006/relationships/slide" Target="slide7.xml"/><Relationship Id="rId4" Type="http://schemas.openxmlformats.org/officeDocument/2006/relationships/notesSlide" Target="../notesSlides/notesSlide8.xml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1887239" y="0"/>
            <a:ext cx="100678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¡</a:t>
            </a: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Puede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recorrer</a:t>
            </a:r>
            <a:r>
              <a:rPr lang="ca-ES" b="1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todas</a:t>
            </a:r>
            <a:r>
              <a:rPr lang="ca-ES" b="1" dirty="0">
                <a:solidFill>
                  <a:srgbClr val="0C2B8E"/>
                </a:solidFill>
              </a:rPr>
              <a:t> las secciones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con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elegir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sección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le </a:t>
            </a:r>
            <a:r>
              <a:rPr lang="en-GB" dirty="0" err="1">
                <a:solidFill>
                  <a:srgbClr val="0C2B8E"/>
                </a:solidFill>
              </a:rPr>
              <a:t>interese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haciendo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sobre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ella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Escoja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>
                <a:solidFill>
                  <a:srgbClr val="0C2B8E"/>
                </a:solidFill>
              </a:rPr>
              <a:t>¡</a:t>
            </a:r>
            <a:r>
              <a:rPr lang="en-GB" b="1" dirty="0" err="1">
                <a:solidFill>
                  <a:srgbClr val="0C2B8E"/>
                </a:solidFill>
              </a:rPr>
              <a:t>Inténtelo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solo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después</a:t>
            </a:r>
            <a:r>
              <a:rPr lang="en-GB" u="sng" dirty="0">
                <a:solidFill>
                  <a:srgbClr val="0C2B8E"/>
                </a:solidFill>
              </a:rPr>
              <a:t> de pasar por </a:t>
            </a:r>
            <a:r>
              <a:rPr lang="en-GB" u="sng" dirty="0" err="1">
                <a:solidFill>
                  <a:srgbClr val="0C2B8E"/>
                </a:solidFill>
              </a:rPr>
              <a:t>todos</a:t>
            </a:r>
            <a:r>
              <a:rPr lang="en-GB" u="sng" dirty="0">
                <a:solidFill>
                  <a:srgbClr val="0C2B8E"/>
                </a:solidFill>
              </a:rPr>
              <a:t> los </a:t>
            </a:r>
            <a:r>
              <a:rPr lang="en-GB" u="sng" dirty="0" err="1">
                <a:solidFill>
                  <a:srgbClr val="0C2B8E"/>
                </a:solidFill>
              </a:rPr>
              <a:t>contenidos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lección</a:t>
            </a:r>
            <a:r>
              <a:rPr lang="en-GB" u="sng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identidad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inversión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1878289" y="23626"/>
            <a:ext cx="100678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¡</a:t>
            </a: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Puede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recorrer</a:t>
            </a:r>
            <a:r>
              <a:rPr lang="ca-ES" b="1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todas</a:t>
            </a:r>
            <a:r>
              <a:rPr lang="ca-ES" b="1" dirty="0">
                <a:solidFill>
                  <a:srgbClr val="0C2B8E"/>
                </a:solidFill>
              </a:rPr>
              <a:t> las secciones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con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elegir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sección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que le </a:t>
            </a:r>
            <a:r>
              <a:rPr lang="en-GB" dirty="0" err="1">
                <a:solidFill>
                  <a:srgbClr val="0C2B8E"/>
                </a:solidFill>
              </a:rPr>
              <a:t>interese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haciendo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sobre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ella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Escoja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>
                <a:solidFill>
                  <a:srgbClr val="0C2B8E"/>
                </a:solidFill>
              </a:rPr>
              <a:t>¡</a:t>
            </a:r>
            <a:r>
              <a:rPr lang="en-GB" b="1" dirty="0" err="1">
                <a:solidFill>
                  <a:srgbClr val="0C2B8E"/>
                </a:solidFill>
              </a:rPr>
              <a:t>Inténtelo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solo </a:t>
            </a:r>
            <a:r>
              <a:rPr lang="en-GB" u="sng" dirty="0" err="1">
                <a:solidFill>
                  <a:srgbClr val="0C2B8E"/>
                </a:solidFill>
              </a:rPr>
              <a:t>después</a:t>
            </a:r>
            <a:r>
              <a:rPr lang="en-GB" u="sng" dirty="0">
                <a:solidFill>
                  <a:srgbClr val="0C2B8E"/>
                </a:solidFill>
              </a:rPr>
              <a:t> de pasar por </a:t>
            </a:r>
            <a:r>
              <a:rPr lang="en-GB" u="sng" dirty="0" err="1">
                <a:solidFill>
                  <a:srgbClr val="0C2B8E"/>
                </a:solidFill>
              </a:rPr>
              <a:t>todos</a:t>
            </a:r>
            <a:r>
              <a:rPr lang="en-GB" u="sng" dirty="0">
                <a:solidFill>
                  <a:srgbClr val="0C2B8E"/>
                </a:solidFill>
              </a:rPr>
              <a:t> los </a:t>
            </a:r>
            <a:r>
              <a:rPr lang="en-GB" u="sng" dirty="0" err="1">
                <a:solidFill>
                  <a:srgbClr val="0C2B8E"/>
                </a:solidFill>
              </a:rPr>
              <a:t>contenidos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lección</a:t>
            </a:r>
            <a:r>
              <a:rPr lang="en-GB" u="sng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identidad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inversión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1EBDCE3-85F2-405E-A21E-82C0E4C9313F}"/>
              </a:ext>
            </a:extLst>
          </p:cNvPr>
          <p:cNvSpPr/>
          <p:nvPr/>
        </p:nvSpPr>
        <p:spPr>
          <a:xfrm>
            <a:off x="2117998" y="1621988"/>
            <a:ext cx="9748685" cy="17366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ysClr val="windowText" lastClr="000000"/>
                </a:solidFill>
              </a:rPr>
              <a:t>Todas</a:t>
            </a:r>
            <a:r>
              <a:rPr lang="en-GB" sz="2400" dirty="0">
                <a:solidFill>
                  <a:sysClr val="windowText" lastClr="000000"/>
                </a:solidFill>
              </a:rPr>
              <a:t> las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Propiedades</a:t>
            </a:r>
            <a:r>
              <a:rPr lang="en-GB" sz="2400" b="1" dirty="0">
                <a:solidFill>
                  <a:sysClr val="windowText" lastClr="000000"/>
                </a:solidFill>
              </a:rPr>
              <a:t> de los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determinantes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que se </a:t>
            </a:r>
            <a:r>
              <a:rPr lang="en-GB" sz="2400" dirty="0" err="1">
                <a:solidFill>
                  <a:sysClr val="windowText" lastClr="000000"/>
                </a:solidFill>
              </a:rPr>
              <a:t>presentan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aquí</a:t>
            </a:r>
            <a:r>
              <a:rPr lang="en-GB" sz="2400" dirty="0">
                <a:solidFill>
                  <a:sysClr val="windowText" lastClr="000000"/>
                </a:solidFill>
              </a:rPr>
              <a:t> “</a:t>
            </a:r>
            <a:r>
              <a:rPr lang="en-GB" sz="2400" u="sng" dirty="0">
                <a:solidFill>
                  <a:sysClr val="windowText" lastClr="000000"/>
                </a:solidFill>
              </a:rPr>
              <a:t>se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han</a:t>
            </a:r>
            <a:r>
              <a:rPr lang="en-GB" sz="2400" u="sng" dirty="0">
                <a:solidFill>
                  <a:sysClr val="windowText" lastClr="000000"/>
                </a:solidFill>
              </a:rPr>
              <a:t>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bautizado</a:t>
            </a:r>
            <a:r>
              <a:rPr lang="en-GB" sz="2400" dirty="0">
                <a:solidFill>
                  <a:sysClr val="windowText" lastClr="000000"/>
                </a:solidFill>
              </a:rPr>
              <a:t>” con un </a:t>
            </a:r>
            <a:r>
              <a:rPr lang="en-GB" sz="2400" dirty="0" err="1">
                <a:solidFill>
                  <a:sysClr val="windowText" lastClr="000000"/>
                </a:solidFill>
              </a:rPr>
              <a:t>nombre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concreto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sólo</a:t>
            </a:r>
            <a:r>
              <a:rPr lang="en-GB" sz="2400" dirty="0">
                <a:solidFill>
                  <a:sysClr val="windowText" lastClr="000000"/>
                </a:solidFill>
              </a:rPr>
              <a:t> para </a:t>
            </a:r>
            <a:r>
              <a:rPr lang="en-GB" sz="2400" dirty="0" err="1">
                <a:solidFill>
                  <a:sysClr val="windowText" lastClr="000000"/>
                </a:solidFill>
              </a:rPr>
              <a:t>facilitarle</a:t>
            </a:r>
            <a:r>
              <a:rPr lang="en-GB" sz="2400" dirty="0">
                <a:solidFill>
                  <a:sysClr val="windowText" lastClr="000000"/>
                </a:solidFill>
              </a:rPr>
              <a:t> la </a:t>
            </a:r>
            <a:r>
              <a:rPr lang="en-GB" sz="2400" dirty="0" err="1">
                <a:solidFill>
                  <a:sysClr val="windowText" lastClr="000000"/>
                </a:solidFill>
              </a:rPr>
              <a:t>identificación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¡No es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necesario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memorizar</a:t>
            </a:r>
            <a:r>
              <a:rPr lang="en-GB" sz="2400" b="1" dirty="0">
                <a:solidFill>
                  <a:sysClr val="windowText" lastClr="000000"/>
                </a:solidFill>
              </a:rPr>
              <a:t> el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nombre</a:t>
            </a:r>
            <a:r>
              <a:rPr lang="en-GB" sz="2400" b="1" dirty="0">
                <a:solidFill>
                  <a:sysClr val="windowText" lastClr="000000"/>
                </a:solidFill>
              </a:rPr>
              <a:t>!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tângulo: Cantos Arredondados 13">
            <a:hlinkClick r:id="rId9" action="ppaction://hlinksldjump"/>
            <a:extLst>
              <a:ext uri="{FF2B5EF4-FFF2-40B4-BE49-F238E27FC236}">
                <a16:creationId xmlns:a16="http://schemas.microsoft.com/office/drawing/2014/main" id="{97B6B7E7-9C42-42DF-B56B-6F25A82E182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0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102980" y="1810808"/>
            <a:ext cx="9859639" cy="491642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identidad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inversión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 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7"/>
            <a:ext cx="9859639" cy="1589015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2DF16AE-F888-443C-94AF-8AC8A9F2AB6D}"/>
              </a:ext>
            </a:extLst>
          </p:cNvPr>
          <p:cNvSpPr txBox="1"/>
          <p:nvPr/>
        </p:nvSpPr>
        <p:spPr>
          <a:xfrm>
            <a:off x="2256544" y="267275"/>
            <a:ext cx="955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Si </a:t>
            </a:r>
            <a:r>
              <a:rPr lang="en-US" sz="2400" b="1" dirty="0" err="1"/>
              <a:t>todos</a:t>
            </a:r>
            <a:r>
              <a:rPr lang="en-US" sz="2400" b="1" dirty="0"/>
              <a:t> los </a:t>
            </a:r>
            <a:r>
              <a:rPr lang="en-US" sz="2400" b="1" dirty="0" err="1"/>
              <a:t>elementos</a:t>
            </a:r>
            <a:r>
              <a:rPr lang="en-US" sz="2400" b="1" dirty="0"/>
              <a:t> </a:t>
            </a:r>
            <a:r>
              <a:rPr lang="en-US" sz="2400" dirty="0"/>
              <a:t>de un </a:t>
            </a:r>
            <a:r>
              <a:rPr lang="en-US" sz="2400" dirty="0" err="1"/>
              <a:t>determinante</a:t>
            </a:r>
            <a:r>
              <a:rPr lang="en-US" sz="2400" dirty="0"/>
              <a:t> </a:t>
            </a:r>
            <a:r>
              <a:rPr lang="en-US" sz="2400" b="1" dirty="0" err="1"/>
              <a:t>situados</a:t>
            </a:r>
            <a:r>
              <a:rPr lang="en-US" sz="2400" b="1" dirty="0"/>
              <a:t> por </a:t>
            </a:r>
            <a:r>
              <a:rPr lang="en-US" sz="2400" b="1" dirty="0" err="1"/>
              <a:t>encima</a:t>
            </a:r>
            <a:r>
              <a:rPr lang="en-US" sz="2400" b="1" dirty="0"/>
              <a:t> o por </a:t>
            </a:r>
            <a:r>
              <a:rPr lang="en-US" sz="2400" b="1" dirty="0" err="1"/>
              <a:t>debajo</a:t>
            </a:r>
            <a:r>
              <a:rPr lang="en-US" sz="2400" b="1" dirty="0"/>
              <a:t> de la diagonal principal son ceros</a:t>
            </a:r>
            <a:r>
              <a:rPr lang="en-US" sz="2400" dirty="0"/>
              <a:t>, </a:t>
            </a:r>
            <a:r>
              <a:rPr lang="en-US" sz="2400" dirty="0" err="1"/>
              <a:t>entonces</a:t>
            </a:r>
            <a:r>
              <a:rPr lang="en-US" sz="2400" dirty="0"/>
              <a:t> el </a:t>
            </a:r>
            <a:r>
              <a:rPr lang="en-US" sz="2400" b="1" dirty="0" err="1"/>
              <a:t>determinante</a:t>
            </a:r>
            <a:r>
              <a:rPr lang="en-US" sz="2400" b="1" dirty="0"/>
              <a:t> es </a:t>
            </a:r>
            <a:r>
              <a:rPr lang="en-US" sz="2400" b="1" dirty="0" err="1"/>
              <a:t>igual</a:t>
            </a:r>
            <a:r>
              <a:rPr lang="en-US" sz="2400" b="1" dirty="0"/>
              <a:t> al </a:t>
            </a:r>
            <a:r>
              <a:rPr lang="en-US" sz="2400" b="1" dirty="0" err="1"/>
              <a:t>producto</a:t>
            </a:r>
            <a:r>
              <a:rPr lang="en-US" sz="2400" b="1" dirty="0"/>
              <a:t> de los </a:t>
            </a:r>
            <a:r>
              <a:rPr lang="en-US" sz="2400" b="1" dirty="0" err="1"/>
              <a:t>elementos</a:t>
            </a:r>
            <a:r>
              <a:rPr lang="en-US" sz="2400" b="1" dirty="0"/>
              <a:t> de la diagonal.</a:t>
            </a:r>
            <a:endParaRPr lang="en-US" sz="2400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56731" y="1761588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204077" y="2162010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 err="1"/>
              <a:t>Considere</a:t>
            </a:r>
            <a:r>
              <a:rPr lang="en-US" sz="2000" dirty="0"/>
              <a:t> el </a:t>
            </a:r>
            <a:r>
              <a:rPr lang="en-US" sz="2000" dirty="0" err="1"/>
              <a:t>determinante</a:t>
            </a:r>
            <a:r>
              <a:rPr lang="en-US" sz="2000" dirty="0"/>
              <a:t> </a:t>
            </a:r>
            <a:r>
              <a:rPr lang="en-US" sz="2000" dirty="0" err="1"/>
              <a:t>siguiente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435898" y="1887769"/>
                <a:ext cx="2118337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98" y="1887769"/>
                <a:ext cx="2118337" cy="8138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228653" y="2634039"/>
            <a:ext cx="9531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Tenga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en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cuenta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situados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por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debajo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diagonal principal</a:t>
            </a:r>
          </a:p>
          <a:p>
            <a:pPr lvl="0"/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 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c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524998" y="3615803"/>
                <a:ext cx="4052071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×2×6=12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998" y="3615803"/>
                <a:ext cx="4052071" cy="8138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riângulo retângulo 54"/>
          <p:cNvSpPr/>
          <p:nvPr/>
        </p:nvSpPr>
        <p:spPr>
          <a:xfrm>
            <a:off x="3346419" y="3826215"/>
            <a:ext cx="609600" cy="583614"/>
          </a:xfrm>
          <a:prstGeom prst="rtTriangle">
            <a:avLst/>
          </a:prstGeom>
          <a:solidFill>
            <a:srgbClr val="F25E4F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204077" y="3221040"/>
            <a:ext cx="81834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Entonces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, el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determinante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ig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ual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al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producto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de los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elementos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diagonales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297912" y="4638202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2. </a:t>
            </a:r>
            <a:r>
              <a:rPr lang="en-US" sz="2000" dirty="0" err="1"/>
              <a:t>Considere</a:t>
            </a:r>
            <a:r>
              <a:rPr lang="en-US" sz="2000" dirty="0"/>
              <a:t> el </a:t>
            </a:r>
            <a:r>
              <a:rPr lang="en-US" sz="2000" dirty="0" err="1"/>
              <a:t>determinante</a:t>
            </a:r>
            <a:r>
              <a:rPr lang="en-US" sz="2000" dirty="0"/>
              <a:t> </a:t>
            </a:r>
            <a:r>
              <a:rPr lang="en-US" sz="2000" dirty="0" err="1"/>
              <a:t>siguiente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557526" y="4376489"/>
                <a:ext cx="2129109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526" y="4376489"/>
                <a:ext cx="2129109" cy="813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aixaDeTexto 6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204077" y="5090863"/>
            <a:ext cx="9663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 err="1">
                <a:solidFill>
                  <a:srgbClr val="0C2B8E"/>
                </a:solidFill>
              </a:rPr>
              <a:t>Tenga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en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cuenta</a:t>
            </a:r>
            <a:r>
              <a:rPr lang="en-GB" sz="2000" dirty="0">
                <a:solidFill>
                  <a:srgbClr val="0C2B8E"/>
                </a:solidFill>
              </a:rPr>
              <a:t> que </a:t>
            </a:r>
            <a:r>
              <a:rPr lang="en-GB" sz="2000" dirty="0" err="1">
                <a:solidFill>
                  <a:srgbClr val="0C2B8E"/>
                </a:solidFill>
              </a:rPr>
              <a:t>todos</a:t>
            </a:r>
            <a:r>
              <a:rPr lang="en-GB" sz="2000" dirty="0">
                <a:solidFill>
                  <a:srgbClr val="0C2B8E"/>
                </a:solidFill>
              </a:rPr>
              <a:t> los </a:t>
            </a:r>
            <a:r>
              <a:rPr lang="en-GB" sz="2000" dirty="0" err="1">
                <a:solidFill>
                  <a:srgbClr val="0C2B8E"/>
                </a:solidFill>
              </a:rPr>
              <a:t>elementos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situados</a:t>
            </a:r>
            <a:r>
              <a:rPr lang="en-GB" sz="2000" dirty="0">
                <a:solidFill>
                  <a:srgbClr val="0C2B8E"/>
                </a:solidFill>
              </a:rPr>
              <a:t> por </a:t>
            </a:r>
            <a:r>
              <a:rPr lang="en-GB" sz="2000" dirty="0" err="1">
                <a:solidFill>
                  <a:srgbClr val="0C2B8E"/>
                </a:solidFill>
              </a:rPr>
              <a:t>encima</a:t>
            </a:r>
            <a:r>
              <a:rPr lang="en-GB" sz="2000" dirty="0">
                <a:solidFill>
                  <a:srgbClr val="0C2B8E"/>
                </a:solidFill>
              </a:rPr>
              <a:t> de la diagonal principal</a:t>
            </a:r>
          </a:p>
          <a:p>
            <a:pPr lvl="0"/>
            <a:r>
              <a:rPr lang="en-GB" sz="2000" dirty="0">
                <a:solidFill>
                  <a:srgbClr val="0C2B8E"/>
                </a:solidFill>
              </a:rPr>
              <a:t>son ceros.</a:t>
            </a:r>
          </a:p>
          <a:p>
            <a:pPr lvl="0"/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515058" y="5793839"/>
                <a:ext cx="4447564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×2×5=−30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058" y="5793839"/>
                <a:ext cx="4447564" cy="8138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riângulo retângulo 62"/>
          <p:cNvSpPr/>
          <p:nvPr/>
        </p:nvSpPr>
        <p:spPr>
          <a:xfrm rot="10800000">
            <a:off x="3802342" y="5846390"/>
            <a:ext cx="612000" cy="511536"/>
          </a:xfrm>
          <a:prstGeom prst="rtTriangle">
            <a:avLst/>
          </a:prstGeom>
          <a:solidFill>
            <a:srgbClr val="00B0F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7094082" y="5632479"/>
            <a:ext cx="4140000" cy="923330"/>
          </a:xfrm>
          <a:prstGeom prst="rect">
            <a:avLst/>
          </a:prstGeom>
          <a:solidFill>
            <a:srgbClr val="70AD47">
              <a:alpha val="45000"/>
            </a:srgb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dirty="0" err="1">
                <a:solidFill>
                  <a:srgbClr val="0C2B8E"/>
                </a:solidFill>
              </a:rPr>
              <a:t>Entonces</a:t>
            </a:r>
            <a:r>
              <a:rPr lang="en-GB" dirty="0">
                <a:solidFill>
                  <a:srgbClr val="0C2B8E"/>
                </a:solidFill>
              </a:rPr>
              <a:t>, el </a:t>
            </a:r>
            <a:r>
              <a:rPr lang="en-GB" dirty="0" err="1">
                <a:solidFill>
                  <a:srgbClr val="0C2B8E"/>
                </a:solidFill>
              </a:rPr>
              <a:t>determinante</a:t>
            </a:r>
            <a:r>
              <a:rPr lang="en-GB" dirty="0">
                <a:solidFill>
                  <a:srgbClr val="0C2B8E"/>
                </a:solidFill>
              </a:rPr>
              <a:t> es </a:t>
            </a:r>
            <a:r>
              <a:rPr lang="en-GB" dirty="0" err="1">
                <a:solidFill>
                  <a:srgbClr val="0C2B8E"/>
                </a:solidFill>
              </a:rPr>
              <a:t>igual</a:t>
            </a:r>
            <a:r>
              <a:rPr lang="en-GB" dirty="0">
                <a:solidFill>
                  <a:srgbClr val="0C2B8E"/>
                </a:solidFill>
              </a:rPr>
              <a:t> al </a:t>
            </a:r>
            <a:r>
              <a:rPr lang="en-GB" dirty="0" err="1">
                <a:solidFill>
                  <a:srgbClr val="0C2B8E"/>
                </a:solidFill>
              </a:rPr>
              <a:t>producto</a:t>
            </a:r>
            <a:r>
              <a:rPr lang="en-GB" dirty="0">
                <a:solidFill>
                  <a:srgbClr val="0C2B8E"/>
                </a:solidFill>
              </a:rPr>
              <a:t> de los </a:t>
            </a:r>
            <a:r>
              <a:rPr lang="en-GB" dirty="0" err="1">
                <a:solidFill>
                  <a:srgbClr val="0C2B8E"/>
                </a:solidFill>
              </a:rPr>
              <a:t>elementos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diagonales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pPr lvl="0" algn="just"/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522" y="2688144"/>
            <a:ext cx="2135495" cy="408707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90" y="2692033"/>
            <a:ext cx="1208557" cy="3986991"/>
          </a:xfrm>
          <a:prstGeom prst="rect">
            <a:avLst/>
          </a:prstGeom>
        </p:spPr>
      </p:pic>
      <p:sp>
        <p:nvSpPr>
          <p:cNvPr id="31" name="Retângulo: Cantos Arredondados 13">
            <a:hlinkClick r:id="rId18" action="ppaction://hlinksldjump"/>
            <a:extLst>
              <a:ext uri="{FF2B5EF4-FFF2-40B4-BE49-F238E27FC236}">
                <a16:creationId xmlns:a16="http://schemas.microsoft.com/office/drawing/2014/main" id="{04F16BF9-6D96-4919-9882-D5003BE353F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6" grpId="0" animBg="1"/>
      <p:bldP spid="40" grpId="0"/>
      <p:bldP spid="42" grpId="0"/>
      <p:bldP spid="46" grpId="0"/>
      <p:bldP spid="47" grpId="0"/>
      <p:bldP spid="51" grpId="0"/>
      <p:bldP spid="53" grpId="0"/>
      <p:bldP spid="55" grpId="0" animBg="1"/>
      <p:bldP spid="56" grpId="0"/>
      <p:bldP spid="59" grpId="0"/>
      <p:bldP spid="60" grpId="0"/>
      <p:bldP spid="61" grpId="0"/>
      <p:bldP spid="62" grpId="0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075560" y="2395031"/>
            <a:ext cx="9864000" cy="4392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Consider the  following</a:t>
            </a:r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405542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241B0046-65BF-4FE7-87D7-F41A65FF8115}"/>
                  </a:ext>
                </a:extLst>
              </p:cNvPr>
              <p:cNvSpPr txBox="1"/>
              <p:nvPr/>
            </p:nvSpPr>
            <p:spPr>
              <a:xfrm>
                <a:off x="2375107" y="2789258"/>
                <a:ext cx="8608203" cy="656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F25E4F"/>
                    </a:solidFill>
                  </a:rPr>
                  <a:t>1. </a:t>
                </a:r>
                <a:r>
                  <a:rPr lang="en-US" sz="2200" dirty="0" err="1"/>
                  <a:t>Calcule</a:t>
                </a:r>
                <a:r>
                  <a:rPr lang="en-US" sz="2200" dirty="0"/>
                  <a:t> el </a:t>
                </a:r>
                <a:r>
                  <a:rPr lang="en-US" sz="2200" dirty="0" err="1"/>
                  <a:t>determinante</a:t>
                </a:r>
                <a:r>
                  <a:rPr lang="en-US" sz="2200" dirty="0"/>
                  <a:t> de la </a:t>
                </a:r>
                <a:r>
                  <a:rPr lang="en-US" sz="2200" dirty="0" err="1"/>
                  <a:t>matriz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200" dirty="0"/>
                  <a:t>.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241B0046-65BF-4FE7-87D7-F41A65FF8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107" y="2789258"/>
                <a:ext cx="8608203" cy="656846"/>
              </a:xfrm>
              <a:prstGeom prst="rect">
                <a:avLst/>
              </a:prstGeom>
              <a:blipFill>
                <a:blip r:embed="rId8"/>
                <a:stretch>
                  <a:fillRect l="-921" b="-186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10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triangular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11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identidad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12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inversión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 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79" y="134887"/>
            <a:ext cx="9864000" cy="2161744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8B213BB-8190-4336-B49A-BD2EF88687CE}"/>
              </a:ext>
            </a:extLst>
          </p:cNvPr>
          <p:cNvSpPr txBox="1"/>
          <p:nvPr/>
        </p:nvSpPr>
        <p:spPr>
          <a:xfrm>
            <a:off x="2318596" y="16980"/>
            <a:ext cx="92806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n-US" sz="2400" dirty="0"/>
              <a:t>El </a:t>
            </a:r>
            <a:r>
              <a:rPr lang="en-US" sz="2400" b="1" dirty="0" err="1"/>
              <a:t>determinante</a:t>
            </a:r>
            <a:r>
              <a:rPr lang="en-US" sz="2400" dirty="0"/>
              <a:t> de la </a:t>
            </a:r>
            <a:r>
              <a:rPr lang="en-US" sz="2400" dirty="0" err="1"/>
              <a:t>matriz</a:t>
            </a:r>
            <a:r>
              <a:rPr lang="en-US" sz="2400" dirty="0"/>
              <a:t> </a:t>
            </a:r>
            <a:r>
              <a:rPr lang="en-US" sz="2400" b="1" dirty="0" err="1"/>
              <a:t>identidad</a:t>
            </a:r>
            <a:r>
              <a:rPr lang="en-US" sz="2400" b="1" dirty="0"/>
              <a:t> es 1.</a:t>
            </a:r>
          </a:p>
        </p:txBody>
      </p:sp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6032814" y="576035"/>
            <a:ext cx="1800370" cy="0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660154" y="3783512"/>
                <a:ext cx="1605760" cy="602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154" y="3783512"/>
                <a:ext cx="1605760" cy="60260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4682161" y="824742"/>
                <a:ext cx="3978252" cy="1353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⋮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…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pt-PT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pt-PT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⋱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pt-PT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…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pt-PT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pt-PT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pt-PT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161" y="824742"/>
                <a:ext cx="3978252" cy="135325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4274452" y="3904053"/>
                <a:ext cx="248683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×1−0×0=1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452" y="3904053"/>
                <a:ext cx="2486835" cy="338554"/>
              </a:xfrm>
              <a:prstGeom prst="rect">
                <a:avLst/>
              </a:prstGeom>
              <a:blipFill>
                <a:blip r:embed="rId17"/>
                <a:stretch>
                  <a:fillRect l="-735" r="-1961" b="-53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608906" y="3417499"/>
                <a:ext cx="9456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Por lo tanto se debe </a:t>
                </a:r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calcular</a:t>
                </a:r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 el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determinante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de una </a:t>
                </a:r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matriz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C2B8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C2B8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(Lección 15), </a:t>
                </a:r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entonces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906" y="3417499"/>
                <a:ext cx="9456874" cy="400110"/>
              </a:xfrm>
              <a:prstGeom prst="rect">
                <a:avLst/>
              </a:prstGeom>
              <a:blipFill>
                <a:blip r:embed="rId18"/>
                <a:stretch>
                  <a:fillRect l="-709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996">
            <a:off x="7116088" y="3398300"/>
            <a:ext cx="1620000" cy="1785249"/>
          </a:xfrm>
          <a:prstGeom prst="rect">
            <a:avLst/>
          </a:prstGeom>
        </p:spPr>
      </p:pic>
      <p:cxnSp>
        <p:nvCxnSpPr>
          <p:cNvPr id="4" name="Conexão em ângulos retos 3"/>
          <p:cNvCxnSpPr/>
          <p:nvPr/>
        </p:nvCxnSpPr>
        <p:spPr>
          <a:xfrm>
            <a:off x="4435366" y="4207440"/>
            <a:ext cx="2599613" cy="616816"/>
          </a:xfrm>
          <a:prstGeom prst="bentConnector3">
            <a:avLst>
              <a:gd name="adj1" fmla="val -1347"/>
            </a:avLst>
          </a:prstGeom>
          <a:ln w="28575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 rot="584725">
            <a:off x="6994864" y="3580906"/>
            <a:ext cx="1907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También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se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puede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aplicar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la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Propiedad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triangular para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calcularlo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…</a:t>
            </a:r>
            <a:endParaRPr lang="pt-PT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41B0046-65BF-4FE7-87D7-F41A65FF8115}"/>
                  </a:ext>
                </a:extLst>
              </p:cNvPr>
              <p:cNvSpPr txBox="1"/>
              <p:nvPr/>
            </p:nvSpPr>
            <p:spPr>
              <a:xfrm>
                <a:off x="2381735" y="4244969"/>
                <a:ext cx="8608203" cy="1014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F25E4F"/>
                    </a:solidFill>
                  </a:rPr>
                  <a:t>2. </a:t>
                </a:r>
                <a:r>
                  <a:rPr lang="en-US" sz="2200" dirty="0" err="1"/>
                  <a:t>Calcule</a:t>
                </a:r>
                <a:r>
                  <a:rPr lang="en-US" sz="2200" dirty="0"/>
                  <a:t> el </a:t>
                </a:r>
                <a:r>
                  <a:rPr lang="en-US" sz="2200" dirty="0" err="1"/>
                  <a:t>determinante</a:t>
                </a:r>
                <a:r>
                  <a:rPr lang="en-US" sz="2200" dirty="0"/>
                  <a:t> de la </a:t>
                </a:r>
                <a:r>
                  <a:rPr lang="en-US" sz="2200" dirty="0" err="1"/>
                  <a:t>matriz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200" dirty="0"/>
                  <a:t>.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41B0046-65BF-4FE7-87D7-F41A65FF8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735" y="4244969"/>
                <a:ext cx="8608203" cy="1014573"/>
              </a:xfrm>
              <a:prstGeom prst="rect">
                <a:avLst/>
              </a:prstGeom>
              <a:blipFill>
                <a:blip r:embed="rId20"/>
                <a:stretch>
                  <a:fillRect l="-92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286652" y="5070081"/>
            <a:ext cx="9178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Para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calcular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este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determinante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se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puede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aplicar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la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regla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Sarrus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Lección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15) 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Propiedad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triangular,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entonces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obtiene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815424" y="5819110"/>
                <a:ext cx="2570575" cy="895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424" y="5819110"/>
                <a:ext cx="2570575" cy="89524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3"/>
          <a:stretch/>
        </p:blipFill>
        <p:spPr>
          <a:xfrm>
            <a:off x="9162363" y="3690000"/>
            <a:ext cx="1980248" cy="307866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4"/>
          <a:stretch/>
        </p:blipFill>
        <p:spPr>
          <a:xfrm>
            <a:off x="9892835" y="3817609"/>
            <a:ext cx="1425892" cy="297207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88"/>
          <a:stretch/>
        </p:blipFill>
        <p:spPr>
          <a:xfrm>
            <a:off x="10101331" y="3846596"/>
            <a:ext cx="1594485" cy="2922066"/>
          </a:xfrm>
          <a:prstGeom prst="rect">
            <a:avLst/>
          </a:prstGeom>
        </p:spPr>
      </p:pic>
      <p:sp>
        <p:nvSpPr>
          <p:cNvPr id="41" name="Retângulo: Cantos Arredondados 13">
            <a:hlinkClick r:id="rId25" action="ppaction://hlinksldjump"/>
            <a:extLst>
              <a:ext uri="{FF2B5EF4-FFF2-40B4-BE49-F238E27FC236}">
                <a16:creationId xmlns:a16="http://schemas.microsoft.com/office/drawing/2014/main" id="{7968AB56-74AA-4E5C-8CF5-884EBD1DD015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32" grpId="0" animBg="1"/>
      <p:bldP spid="33" grpId="0"/>
      <p:bldP spid="35" grpId="0"/>
      <p:bldP spid="24" grpId="0"/>
      <p:bldP spid="25" grpId="0"/>
      <p:bldP spid="34" grpId="0" build="allAtOnce"/>
      <p:bldP spid="36" grpId="0"/>
      <p:bldP spid="37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9" y="3213340"/>
            <a:ext cx="9859639" cy="3564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identidad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inversión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 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7"/>
            <a:ext cx="9859639" cy="298920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103151"/>
                <a:ext cx="9280625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entonces el </a:t>
                </a:r>
                <a:r>
                  <a:rPr lang="en-US" sz="2400" b="1" dirty="0" err="1"/>
                  <a:t>determinante</a:t>
                </a:r>
                <a:r>
                  <a:rPr lang="en-US" sz="2400" b="1" dirty="0"/>
                  <a:t> de la </a:t>
                </a:r>
                <a:r>
                  <a:rPr lang="en-US" sz="2400" b="1" dirty="0" err="1"/>
                  <a:t>matriz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inversa</a:t>
                </a:r>
                <a:r>
                  <a:rPr lang="en-US" sz="2400" dirty="0"/>
                  <a:t>, es </a:t>
                </a:r>
                <a:r>
                  <a:rPr lang="en-US" sz="2400" dirty="0" err="1"/>
                  <a:t>igual</a:t>
                </a:r>
                <a:r>
                  <a:rPr lang="en-US" sz="2400" dirty="0"/>
                  <a:t> a 1 </a:t>
                </a:r>
                <a:r>
                  <a:rPr lang="en-US" sz="2400" dirty="0" err="1"/>
                  <a:t>dividido</a:t>
                </a:r>
                <a:r>
                  <a:rPr lang="en-US" sz="2400" dirty="0"/>
                  <a:t> por el </a:t>
                </a:r>
                <a:r>
                  <a:rPr lang="en-US" sz="2400" dirty="0" err="1"/>
                  <a:t>determinante</a:t>
                </a:r>
                <a:r>
                  <a:rPr lang="en-US" sz="2400" dirty="0"/>
                  <a:t> de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03151"/>
                <a:ext cx="9280625" cy="1046440"/>
              </a:xfrm>
              <a:prstGeom prst="rect">
                <a:avLst/>
              </a:prstGeom>
              <a:blipFill>
                <a:blip r:embed="rId9"/>
                <a:stretch>
                  <a:fillRect l="-985" b="-1220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283161" y="3170128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208768" y="3612514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</a:t>
            </a:r>
            <a:r>
              <a:rPr lang="en-US" sz="2000" dirty="0"/>
              <a:t> el </a:t>
            </a:r>
            <a:r>
              <a:rPr lang="en-US" sz="2000" dirty="0" err="1"/>
              <a:t>determinante</a:t>
            </a:r>
            <a:r>
              <a:rPr lang="en-US" sz="2000" dirty="0"/>
              <a:t> </a:t>
            </a:r>
            <a:r>
              <a:rPr lang="en-US" sz="2000" dirty="0" err="1"/>
              <a:t>siguiente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137430" y="3377307"/>
                <a:ext cx="2129109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430" y="3377307"/>
                <a:ext cx="2129109" cy="813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188056" y="4034277"/>
                <a:ext cx="9456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Calcule</a:t>
                </a:r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 el </a:t>
                </a:r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determinante</a:t>
                </a:r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 de la </a:t>
                </a:r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matriz</a:t>
                </a:r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056" y="4034277"/>
                <a:ext cx="9456874" cy="400110"/>
              </a:xfrm>
              <a:prstGeom prst="rect">
                <a:avLst/>
              </a:prstGeom>
              <a:blipFill>
                <a:blip r:embed="rId13"/>
                <a:stretch>
                  <a:fillRect l="-709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391117" y="5241053"/>
                <a:ext cx="4447564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×2×5=−30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117" y="5241053"/>
                <a:ext cx="4447564" cy="813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6012461" y="1075397"/>
                <a:ext cx="1989126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461" y="1075397"/>
                <a:ext cx="1989126" cy="8357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5899568" y="1083442"/>
            <a:ext cx="2312276" cy="940655"/>
          </a:xfrm>
          <a:prstGeom prst="rect">
            <a:avLst/>
          </a:prstGeom>
          <a:noFill/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9191457" y="956368"/>
                <a:ext cx="1539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457" y="956368"/>
                <a:ext cx="1539588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8865641" y="1449770"/>
                <a:ext cx="2506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PT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pt-PT" sz="2400" dirty="0"/>
                  <a:t>=1</a:t>
                </a: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641" y="1449770"/>
                <a:ext cx="2506540" cy="461665"/>
              </a:xfrm>
              <a:prstGeom prst="rect">
                <a:avLst/>
              </a:prstGeom>
              <a:blipFill>
                <a:blip r:embed="rId17"/>
                <a:stretch>
                  <a:fillRect l="-8495" t="-46053" b="-855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8855131" y="1928446"/>
                <a:ext cx="2506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PT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pt-PT" sz="2400" dirty="0"/>
                  <a:t>=1</a:t>
                </a: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131" y="1928446"/>
                <a:ext cx="2506540" cy="461665"/>
              </a:xfrm>
              <a:prstGeom prst="rect">
                <a:avLst/>
              </a:prstGeom>
              <a:blipFill>
                <a:blip r:embed="rId18"/>
                <a:stretch>
                  <a:fillRect l="-8759" t="-46053" b="-855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8592381" y="2229821"/>
                <a:ext cx="2506540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381" y="2229821"/>
                <a:ext cx="2506540" cy="83574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8460823" y="770174"/>
            <a:ext cx="3042560" cy="2282521"/>
          </a:xfrm>
          <a:prstGeom prst="rect">
            <a:avLst/>
          </a:prstGeom>
          <a:solidFill>
            <a:srgbClr val="70AD47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8461734" y="784603"/>
            <a:ext cx="121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25E4F"/>
                </a:solidFill>
              </a:rPr>
              <a:t>Observe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354327" y="1968636"/>
                <a:ext cx="609634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dirty="0"/>
                  <a:t>- La matriz </a:t>
                </a:r>
                <a:r>
                  <a:rPr lang="pt-PT" sz="2200" i="1" dirty="0"/>
                  <a:t>A</a:t>
                </a:r>
                <a:r>
                  <a:rPr lang="pt-PT" sz="2200" dirty="0"/>
                  <a:t> es </a:t>
                </a:r>
                <a:r>
                  <a:rPr lang="pt-PT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Singular</a:t>
                </a:r>
                <a:r>
                  <a:rPr lang="pt-PT" sz="2200" dirty="0"/>
                  <a:t> o </a:t>
                </a:r>
                <a:r>
                  <a:rPr lang="pt-PT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No-Invertible </a:t>
                </a:r>
                <a:r>
                  <a:rPr lang="pt-PT" sz="2200" dirty="0"/>
                  <a:t>si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PT" sz="22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968636"/>
                <a:ext cx="6096342" cy="430887"/>
              </a:xfrm>
              <a:prstGeom prst="rect">
                <a:avLst/>
              </a:prstGeom>
              <a:blipFill>
                <a:blip r:embed="rId20"/>
                <a:stretch>
                  <a:fillRect l="-1300" t="-11268" b="-3380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391117" y="2446848"/>
                <a:ext cx="60963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dirty="0"/>
                  <a:t>- La matriz </a:t>
                </a:r>
                <a:r>
                  <a:rPr lang="pt-PT" sz="2200" i="1" dirty="0"/>
                  <a:t>A</a:t>
                </a:r>
                <a:r>
                  <a:rPr lang="pt-PT" sz="2200" dirty="0"/>
                  <a:t> es </a:t>
                </a:r>
                <a:r>
                  <a:rPr lang="pt-PT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No-Singular</a:t>
                </a:r>
                <a:r>
                  <a:rPr lang="pt-PT" sz="2200" dirty="0"/>
                  <a:t> o </a:t>
                </a:r>
                <a:r>
                  <a:rPr lang="pt-PT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Invertible</a:t>
                </a:r>
                <a:r>
                  <a:rPr lang="pt-PT" sz="2200" dirty="0"/>
                  <a:t> si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pt-PT" sz="22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117" y="2446848"/>
                <a:ext cx="6096339" cy="430887"/>
              </a:xfrm>
              <a:prstGeom prst="rect">
                <a:avLst/>
              </a:prstGeom>
              <a:blipFill>
                <a:blip r:embed="rId21"/>
                <a:stretch>
                  <a:fillRect l="-1300" t="-9859" b="-35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208768" y="4465347"/>
            <a:ext cx="941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Como que </a:t>
            </a:r>
            <a:r>
              <a:rPr lang="en-GB" sz="2000" i="1" dirty="0">
                <a:solidFill>
                  <a:srgbClr val="0C2B8E"/>
                </a:solidFill>
                <a:latin typeface="Calibri" panose="020F0502020204030204"/>
              </a:rPr>
              <a:t>B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es una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matriz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triangular, el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determinante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es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igual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al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producto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de los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elementos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diagonales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304362" y="6163028"/>
                <a:ext cx="9456874" cy="558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Entonces</a:t>
                </a:r>
                <a:r>
                  <a:rPr lang="en-GB" sz="2000" dirty="0">
                    <a:solidFill>
                      <a:srgbClr val="0C2B8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PT" sz="2000" b="0" i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den>
                    </m:f>
                    <m:r>
                      <a:rPr lang="pt-PT" sz="20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−30</m:t>
                        </m:r>
                      </m:den>
                    </m:f>
                    <m:r>
                      <a:rPr lang="pt-PT" sz="20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0C2B8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362" y="6163028"/>
                <a:ext cx="9456874" cy="558551"/>
              </a:xfrm>
              <a:prstGeom prst="rect">
                <a:avLst/>
              </a:prstGeom>
              <a:blipFill>
                <a:blip r:embed="rId22"/>
                <a:stretch>
                  <a:fillRect l="-645" b="-217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83" y="3424275"/>
            <a:ext cx="2172015" cy="3348000"/>
          </a:xfrm>
          <a:prstGeom prst="rect">
            <a:avLst/>
          </a:prstGeom>
        </p:spPr>
      </p:pic>
      <p:sp>
        <p:nvSpPr>
          <p:cNvPr id="37" name="Retângulo: Cantos Arredondados 13">
            <a:hlinkClick r:id="rId24" action="ppaction://hlinksldjump"/>
            <a:extLst>
              <a:ext uri="{FF2B5EF4-FFF2-40B4-BE49-F238E27FC236}">
                <a16:creationId xmlns:a16="http://schemas.microsoft.com/office/drawing/2014/main" id="{35DD934F-12AC-48BE-BF92-26DB276E6B1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3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2" grpId="0" animBg="1"/>
      <p:bldP spid="63" grpId="0"/>
      <p:bldP spid="69" grpId="0"/>
      <p:bldP spid="47" grpId="0"/>
      <p:bldP spid="48" grpId="0"/>
      <p:bldP spid="49" grpId="0"/>
      <p:bldP spid="51" grpId="0"/>
      <p:bldP spid="32" grpId="0"/>
      <p:bldP spid="2" grpId="0" animBg="1"/>
      <p:bldP spid="33" grpId="0"/>
      <p:bldP spid="34" grpId="0"/>
      <p:bldP spid="35" grpId="0"/>
      <p:bldP spid="36" grpId="0"/>
      <p:bldP spid="4" grpId="0" animBg="1"/>
      <p:bldP spid="5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identidad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inversión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 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32" y="1150566"/>
            <a:ext cx="5402428" cy="51173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57" y="1072509"/>
            <a:ext cx="3209721" cy="4990821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 rot="210390">
            <a:off x="2658725" y="1870197"/>
            <a:ext cx="2386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¡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Puede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que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necesite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lápiz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y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papel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para responder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estas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preguntas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!...</a:t>
            </a:r>
          </a:p>
        </p:txBody>
      </p:sp>
      <p:sp>
        <p:nvSpPr>
          <p:cNvPr id="17" name="Retângulo: Cantos Arredondados 13">
            <a:hlinkClick r:id="rId12" action="ppaction://hlinksldjump"/>
            <a:extLst>
              <a:ext uri="{FF2B5EF4-FFF2-40B4-BE49-F238E27FC236}">
                <a16:creationId xmlns:a16="http://schemas.microsoft.com/office/drawing/2014/main" id="{6B11983E-1008-4C3C-A22C-80FD84F08F0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identidad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inversión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 </a:t>
            </a:r>
          </a:p>
        </p:txBody>
      </p:sp>
      <p:sp>
        <p:nvSpPr>
          <p:cNvPr id="17" name="Retângulo: Cantos Arredondados 13">
            <a:hlinkClick r:id="rId9" action="ppaction://hlinksldjump"/>
            <a:extLst>
              <a:ext uri="{FF2B5EF4-FFF2-40B4-BE49-F238E27FC236}">
                <a16:creationId xmlns:a16="http://schemas.microsoft.com/office/drawing/2014/main" id="{6B11983E-1008-4C3C-A22C-80FD84F08F0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61CA02EA-BF3B-4F98-9708-048B7B96E3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A13D8D07-E5E6-4DDA-A365-363BCE6A472D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>
            <a:extLst>
              <a:ext uri="{FF2B5EF4-FFF2-40B4-BE49-F238E27FC236}">
                <a16:creationId xmlns:a16="http://schemas.microsoft.com/office/drawing/2014/main" id="{D2EA7DF0-3AB8-4A8C-8FF5-E62DD0A6703F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1EA86E51-C440-4A27-B035-D853212FB432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8B675AE6-5099-4D7C-8D40-35A5ABE79BAF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25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141531" y="265548"/>
            <a:ext cx="7743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¡</a:t>
            </a:r>
            <a:r>
              <a:rPr lang="en-GB" sz="3600" dirty="0" err="1"/>
              <a:t>Esperamos</a:t>
            </a:r>
            <a:r>
              <a:rPr lang="en-GB" sz="3600" dirty="0"/>
              <a:t> que le </a:t>
            </a:r>
            <a:r>
              <a:rPr lang="en-GB" sz="3600" dirty="0" err="1"/>
              <a:t>haya</a:t>
            </a:r>
            <a:r>
              <a:rPr lang="en-GB" sz="3600" dirty="0"/>
              <a:t> </a:t>
            </a:r>
            <a:r>
              <a:rPr lang="en-GB" sz="3600" dirty="0" err="1"/>
              <a:t>sido</a:t>
            </a:r>
            <a:r>
              <a:rPr lang="en-GB" sz="3600" dirty="0"/>
              <a:t> de </a:t>
            </a:r>
            <a:r>
              <a:rPr lang="en-GB" sz="3600" dirty="0" err="1"/>
              <a:t>utilidad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identidad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inversión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 de la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69" y="1638000"/>
            <a:ext cx="1277302" cy="4572000"/>
          </a:xfrm>
          <a:prstGeom prst="rect">
            <a:avLst/>
          </a:prstGeom>
        </p:spPr>
      </p:pic>
      <p:sp>
        <p:nvSpPr>
          <p:cNvPr id="18" name="Retângulo: Cantos Arredondados 13">
            <a:hlinkClick r:id="rId13" action="ppaction://hlinksldjump"/>
            <a:extLst>
              <a:ext uri="{FF2B5EF4-FFF2-40B4-BE49-F238E27FC236}">
                <a16:creationId xmlns:a16="http://schemas.microsoft.com/office/drawing/2014/main" id="{E4B35291-8EF8-49ED-B261-4DF2A6B0DB8D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¡Inténtelo!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IYk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yGJ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Mhi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DIYkRSGod3CXEDAACk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CwxS+20BcaFCXGgt7DC81J1qT1TbFmNpSqGpqW9vcwci5bWotz9MY5BwZQaFkZCizdlu62TL86iWFD0hCQIvSIvUWt+OEVoT3BI4CQORqWx4Hu7CaNGeaMtgDc1pPUCTcllmk8PA05WvoFZLSk1zESDeEaqYEAzRQNACWGFczwmouYL0msSpSC2ZKOeG9rYOhX05KQ1d/SBZrx6VgZ9Q31RC7FRSU5Fq8aSK127Reu+zJHsacpsUQQoVxV8bYoLIgJkTmClMoS8SJvI7BXF3VZpWLBk0bxIzaUb8JUmiO5+w7ntDRWgL4Q7YQXnm3wC84xILI5LkyCa6FBrVFY454cxYzW5livuDPz6jnSW2DqlbgO/47Gf0HUEsDBBQAAgAIAMhiRFL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MhiRFJL2vWWrgEAAG0GAAAfAAAAdW5pdmVyc2FsL2h0bWxfc2tpbl9zZXR0aW5ncy5qc42UwU/CMBTG7/wVZF4N0YEOvAHDxMSDidyMh248x0LX17QFRcL/7joEuu5NWS/0y4/v9b2t367TLZ8gDboP3V31u9q/1PeVBlYzag3XdZ236IXVA83zBczzAnguIPCQjUU+GNdw0vdnhHIOROWabF8NSO34BUjA8uTviIoANaFtCO2TMvyixO/jvztOV4eOnDkna2NQ9FIUBoTpCVQFq5jg6rF63A49GDeg/kE/WAo107twOIlbybPjYBLF05HLpVhIJrbPmGEvYekqU7gWi9/6fbtcermVoMo3vmory3NtngwUfuHZ7Syche2kVKA1/NYdxeNwfE/CnCXA3YaiwXAw/gOtGTcH6tGbXOfmSEdh1I8GLi1ZBo0pTWfxbdyvY6L0akyzUfzAGfgybc1IzragLrFCuZYXvECpMLMTaaKRXSTKkS1ykR24eGQXydnDWtu2b6OKjF6CanH6Km7scpnGMGrXDL1rtiSuctEWLhdEgyEvt/aqPlO5wCmRqosUSAaal6LH4xg/a+z+rWycqRWoOSIv87MbMGNYuizKRCnP/+4mA3nU9OKm/GN19j9QSwMEFAACAAgAyGJEUpQTsyJpAAAAbgAAABwAAAB1bml2ZXJzYWwvbG9jYWxfc2V0dGluZ3MueG1sDcwxDoMwDEDRnVNY3int1oHAxlaW0gNYxEWRHBuRgOD2ZPvD02/7MwocvKVg6vD1eCKwzuaDLg5/01C/EVIm9SSm7FANoe+qVmwm+XLOBSZYhS7eJo4lMo8Uixx2EajhU17/wB6brroBUEsDBBQAAgAIAMliRFKqn45ZFgoAABYZAAAXAAAAdW5pdmVyc2FsL3VuaXZlcnNhbC5wbmftmGtUU1cWx48CiigF7HJ8IcGh1nZhpYgIBAJCqehgYcZxCshLRBKVR8AAAQJEHquiFWjREgIksa9BK5BihBAgoPhILTEpYIMxD4jQXCCEgIEbQkgyF23nw8ysWTPzdfhw11333N/Z/33O2Xfvc+6lP4aF2NpsswEA2B45HHwMAItSAFYPWq9BWsJu8+8it1WEYyFBoFngOIE8WOICPwoEoKVy/VKCFfK8Lv1wFAGAjZnL1yo5FpUDwJZbR4IDj+fEqWUtn7oaci8olspvDjYQGf6fCWJtSkKJ726YmNo70itTx3h7rXs7hr/LvY1TczJsoVnotuHUnapDA5eyh6GiSlI2EbvfdyBO+fOZVvL8OgAuvBVoDYD9LutVAHxluROAg9ecLQEo24i4DP5UbA+A8x/sVwMQvC4Igd/5R/jpR4EL80Px2xOvuD/aknglt5/z85Nl5q7K4T8z8F+prcAr8Aq8Aq/AK/AKvAKvwCvwCrwCr8D/n/DTzeuCfj15ujO9hgsNauh8p/yjVwdQ3s5/Y3RS6bx0n0g2zV0l65nhZN1V89Ic27yAYpgWUab5XVg4CT4Lp8IO4EIzw/SSOMzYLlh6YmdO1S31x9BRSwtew6j7KJMWH2BcrAso8O9g12m1KOOUxNwZDqf1SQ+oIgUZ3AZymk0v3mQgyx/aPZ0anXIFAPOmOwkqU5r0D5mmBf078figY9cCiMoFJ1u4rjidvvWZpCiiXhwBwAnljyNyzpe5/KM50kmNeaJOlkrlCRwhF8Sk7jgc4tQIQBc+rmJhST853GPIv8NksW219T4v/uos7eyPcEIsdMXM6QmqvkO6tgS6R8hYyUw/voow9yQ1LikAALlHhDUjoNm+e9rx8zd6cT1HBCmGWi927hdGAHI0lgptyK+v3Gbf9hnq4jy5NbUW3CXtRjoVz2RBZZn2/trvpLWc8tDX5nwDF5YcSpm+Id+UpONpOP4uksovEQB/9G/t1r1u71OktwUYNzcrsDD+m8JOazf+UhEvN1mWO4IqbwltjoXkw56WCOG0tVQyQyVr3vuzY2BOPt1Yg35xM7B9qmC6TJ3dTA2FRVEe5PvKoeGlCW0V2Z3cm4AXhxIee6ocuWo1APmZlTa9yysijF7qY6zt/EVYbJyj9BhMp8nYvXv4uVJ+9nZCM6eaGtXHt7qgPq+dzeZ4ErazpIs5Gsy7haafNT3m5zEj3sbnGA9J10P5gWmqehZjlIsyaEkiSI7+hCAV8RoktZVDQ8qMVlNBWpuKXscRtpE3pjnhSH07aC6WCgHfItGA26YcJuxmxH1Z55vefYBBVpUn7OVgabkjUsPFj1cB/44QS0U9IVW27ThB3o4TQCKf0SnIR1JDPSxlrT5NY9HpDWE5eyR38x/UG0wCseQRhsU16k3s+Ghe1g4GNZSXXqHzlonQbdp59jQzqXM62qOyoYkknGUTSilXpvlw4AG769wkrHIroyn3d1jNG9yxTL0azXqSZAj43MUCzPRjfm/NZm6s03K5SfLarL0+UAbhZY9tlV66h2V7pZUPd+E/lJ4gwmdFUSyBTwS/Ud1MPejIksPayho156Un3JYhrJeb4PyCHUObSB6UCgV86qfnohM4/4B4RpQqlemEZ7PTNLXi7Acumq+RaXnciKJnLJZkoaEU1DX8e+wUiqyZRZ8QTw/6naw4tBPcDSGqLuknGu23hDCuxN+7jdkd08IOSoIJyFLtURkiDSzbenWjaxGLKREyR7y55xfKfGxvhy770SiJN8s6X3Zg4hA3+B3nvCTPuxsJmskZjmG6mmqMZbuHGRTjSNCFY40zjTgLuJrqw33qSxyXfk6ijLn5xBYq5y4S6fdqJDU+eVFbwcjXnbut2bsXR8fbPr4xZaXoeNG+eZNESIvbWU8Y1Otq1d1PrEpaXiQJEigugaSzIh2xiZsq9VDB0OQ4nETTtmZt0BXPNCV6s9QXWqZvDYo7NRX8bN/RTHIF38HN6Fsqma/g78I3sZyOQ1jSEXJX1k1dFTcLxgbNnNkgWI5iXf1x5vfboFMjtVH39iW4m+VrnuYNmPevaWtjHot2J5zz76mOckuIgZiq3oeY4fvRLGNhcwu7nISVmRxL1B/WXhrPisFRW5c8eelYAYstoBHxmk4uc3ifaxDPJQ6dV+rsxxJMWIxliizSDUASnaZE9JtpXNcqaM3r4Wtycf3qKavBFDzpniLGnm76cQA9VB9ZkyVK0aWaMG8fhEazFC+2um2m5X7rLC30y2itUMXZd2dtwClNYjSx6Izs0TPDYqsHO6Dy018cNN55SFjSo6CBTb2ekrUC+RBurzgaqqWiYC7lMzrpgAWiWnd1nqu9ngw5RKR8fJ3PeX65cpCSRj/08HK1D1uyt9O/x7aeGxXhhet03UefPd9PnTfGJuO36/gdxk2lEleS6rLilQNsSWRfJVc7OWiYHm80pPhNnpt2KJ45LbJIwdw/f1a0Qy8yv78sPpCCKpO8U28W8Br6hMuTTqi4Q3TKVB8Nbrq+zRWdRh08Ka7j3oiEvmA/4vPz3uxtLR90La+s/01WPhu7+axIY5blbRjKiE5oo2955ssjB9s3F2xrCF8t9UBy39WogKOjTagXVHVy9XDHA9JjOXqInx0PFe1HMc1F6vfskO9Qtr3UQ0LoaiF+Md4kXl89KP708vwDUyRULUl/hi6vW3e5Se/UFk8ea9RoTpAk7Ti4QnP2B3yl8NvE9u5uW5YaDtPwSCXp01BTiDwipGtMY59G6VmeXRwWw3o/DAWSlRXRdlXqEhx+edTPxYcUIvltAFAyl+J0rNFJXnMrGE9T0QRx39cLODcie3jeEEXri6WcwvqqvhM1khZbQwSLpuZWJLyU0lkZfTMiHs1LN5DyWSY5LCpo8SeH2wtGz8SWO1Z2V5FKnaVUNcsjcfpOrnOTuLstP+a7RSRtc5JgpzFS36rXKdonYzjurXbYuMtGa95Rqslt0wTsq2RG08+0Yytmqvo9PISrU1QFwuBRT/Mg5zSelgztj6Nwk14lTqsvfV4VI+vAhUdHW4RJBjXrg0R/esdwHLow+VVU+WwuScTngguVYfb+ZEuFSoCs//p/rk3fILWRKZbV/atqNjNHK6W7Q3KrTNVfYCQ4uW+WClGBCx2EYLQ1Y1bgL6GmMkwmBT1CbAcu6P6uM+HsqA37SriA4qVoBzqvpXF/LEQKNq54Ru9iHU+s+GEtsi1BXXTON1n3DtGWizquu3G238NgAw72UXLwnyxKF28dHjLdPEAY5mf4I1U9PzzgpDzYClyHoHhjoU76kx+2IvjiYfM+wp3lbQauR//460d1NwDINI7wesSYkP06oVvhPE8Yos/TfLtTrpUOBnhZKXJEdQy/c12XEB0JqtvAunXMjs7Zl/PWGkoEvkznp4OFr3/f85z/xy3ZQEO4eX1Lywfkubrzyz3AkQ/DgpuDThb/DVBLAwQUAAIACADJYkRS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CTvpZQNmFYAkcDAADhCQAAFAAAAAAAAAABAAAAAABTEAAAdW5pdmVyc2FsL3BsYXllci54bWxQSwECAAAUAAIACADIYkRSnF4yCBQGAAA3FwAAHQAAAAAAAAABAAAAAADMEwAAdW5pdmVyc2FsL2NvbW1vbl9tZXNzYWdlcy5sbmdQSwECAAAUAAIACADIYkRSZrKi1aUAAACDAQAALgAAAAAAAAABAAAAAAAbGgAAdW5pdmVyc2FsL3BsYXliYWNrX2FuZF9uYXZpZ2F0aW9uX3NldHRpbmdzLnhtbFBLAQIAABQAAgAIAMhiRFLQvS+0TgQAAIcVAAAnAAAAAAAAAAEAAAAAAAwbAAB1bml2ZXJzYWwvZmxhc2hfcHVibGlzaGluZ19zZXR0aW5ncy54bWxQSwECAAAUAAIACADIYkRSGod3CXEDAACkDAAAIQAAAAAAAAABAAAAAACfHwAAdW5pdmVyc2FsL2ZsYXNoX3NraW5fc2V0dGluZ3MueG1sUEsBAgAAFAACAAgAyGJEUuZFxhFIBAAAERUAACYAAAAAAAAAAQAAAAAATyMAAHVuaXZlcnNhbC9odG1sX3B1Ymxpc2hpbmdfc2V0dGluZ3MueG1sUEsBAgAAFAACAAgAyGJEUkva9ZauAQAAbQYAAB8AAAAAAAAAAQAAAAAA2ycAAHVuaXZlcnNhbC9odG1sX3NraW5fc2V0dGluZ3MuanNQSwECAAAUAAIACADIYkRSlBOzImkAAABuAAAAHAAAAAAAAAABAAAAAADGKQAAdW5pdmVyc2FsL2xvY2FsX3NldHRpbmdzLnhtbFBLAQIAABQAAgAIAMliRFKqn45ZFgoAABYZAAAXAAAAAAAAAAAAAAAAAGkqAAB1bml2ZXJzYWwvdW5pdmVyc2FsLnBuZ1BLAQIAABQAAgAIAMliRFLlZcaxSwAAAGoAAAAbAAAAAAAAAAEAAAAAALQ0AAB1bml2ZXJzYWwvdW5pdmVyc2FsLnBuZy54bWxQSwUGAAAAABIAEgBWBQAAODUAAAAA"/>
  <p:tag name="ISPRING_ULTRA_SCORM_COURCE_TITLE" val="Lección_21_N1_ES"/>
  <p:tag name="ISPRING_PRESENTATION_TITLE" val="Lección_21_N1_ES"/>
  <p:tag name="ISPRING_UUID" val="{6D651B55-A6A5-476A-A0BB-C6AFECDE0CBB}"/>
  <p:tag name="ISPRING_RESOURCE_FOLDER" val="C:\Users\usuari\Documents\Jhil·li\LECCIONES\LECCIÓN 21\Lección_21_N1_ES\"/>
  <p:tag name="ISPRING_PRESENTATION_PATH" val="C:\Users\usuari\Documents\Jhil·li\LECCIONES\LECCIÓN 21\Lección_21_N1_ES.pptx"/>
  <p:tag name="ISPRING_SCREEN_RECS_UPDATED" val="C:\Users\usuari\Documents\Jhil·li\LECCIONES\LECCIÓN 21\Lección_21_N1_ES\"/>
  <p:tag name="ISPRING_LMS_API_VERSION" val="SCORM 1.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d\u0013*{0FCB5101-AEB5-4723-8DCE-7D5C9063266D}&quot;,&quot;C:\\Users\\Carles Serrat\\Desktop\\EngiMath-UPC\\Execution\\LECCIONES_DEF\\LECCIÓN 21&quot;],[&quot;다\uFFFD{50CDBE22-C278-4471-A834-0F47937607E8}&quot;,&quot;C:\\Users\\Usuario\\OneDrive\\Escritorio\\Engi-Math-Chara\\Castella\\Lección 21 Chara&quot;],[&quot;*\uFFFD\uFFFD\uFFFD{BB4CDCA5-F38E-475C-8C53-186BBAA01A72}&quot;,&quot;C:\\Users\\filom\\Documents\\ENGIMATH\\LESSONS\\MATRICES\\LESSON 21&quot;],[&quot;\uFFFD\u0006\uFFFD{89960893-7238-4BF1-AF2C-E0D0CDA1F331}&quot;,&quot;E:\\Ano Letivo 2019_2020\\Lesson 2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A_0rqFTnrVb_SccPztSLg&quot;,&quot;gi&quot;:&quot;1Cd0A8g7FZha3jSwNuAqlw&quot;,&quot;ti&quot;:&quot;characters&quot;,&quot;vs&quot;:{&quot;f&quot;:[1402,674],&quot;i&quot;:{&quot;d&quot;:&quot;HA_0rqFTnrVb_SccPztSLg&quot;,&quot;p&quot;:true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Dz67d2a6U0YP4m6aDd1d4g&quot;,&quot;gi&quot;:&quot;1Cd0A8g7FZha3jSwNuAqlw&quot;,&quot;ti&quot;:&quot;characters&quot;,&quot;vs&quot;:{&quot;f&quot;:[1402,674,501],&quot;i&quot;:{&quot;d&quot;:&quot;Dz67d2a6U0YP4m6aDd1d4g&quot;,&quot;p&quot;:true}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F59008-559D-427F-B19A-21E69DD2A310}:2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B6Euu3uc-_agCNPQYH9s4g&quot;,&quot;gi&quot;:&quot;1Cd0A8g7FZha3jSwNuAqlw&quot;,&quot;ti&quot;:&quot;characters&quot;,&quot;vs&quot;:{&quot;f&quot;:[1402,674],&quot;i&quot;:{&quot;d&quot;:&quot;B6Euu3uc-_agCNPQYH9s4g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90F07E-688B-4DE9-B213-B9AB7DD08EF4}:2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7zt2021UtiRUoU8po_XmA&quot;,&quot;gi&quot;:&quot;1Cd0A8g7FZha3jSwNuAqlw&quot;,&quot;ti&quot;:&quot;characters&quot;,&quot;vs&quot;:{&quot;f&quot;:[1402,674,543,544],&quot;i&quot;:{&quot;d&quot;:&quot;x7zt2021UtiRUoU8po_XmA&quot;,&quot;p&quot;:true}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90F07E-688B-4DE9-B213-B9AB7DD08EF4}:280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usuari\Documents\Jhil·li\LECCIONES\LECCIÓN 21\Lección_21_N1_ES\quiz\quiz1.quiz"/>
  <p:tag name="ISPRING_QUIZ_RELATIVE_PATH" val="Lección_21_N1_ES\quiz\quiz1.quiz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03B473-B2BF-43E2-90AC-BED0698604C6}:2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TIqw6EqPqnP8NBK-ppdKA&quot;,&quot;gi&quot;:&quot;1Cd0A8g7FZha3jSwNuAqlw&quot;,&quot;ti&quot;:&quot;characters&quot;,&quot;vs&quot;:{&quot;f&quot;:[1402,674],&quot;i&quot;:{&quot;d&quot;:&quot;gTIqw6EqPqnP8NBK-ppdKA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FF63B2-800A-4D3F-92B3-FE94A1379A5C}:2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B52841-509A-4059-A7AD-FE28E721BB41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252D37-529F-4119-B6E6-3740F5465CB4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YY7eX_5NDrWl_JbRWM0FXw&quot;,&quot;gi&quot;:&quot;1Cd0A8g7FZha3jSwNuAqlw&quot;,&quot;ti&quot;:&quot;characters&quot;,&quot;vs&quot;:{&quot;f&quot;:[1402,674],&quot;i&quot;:{&quot;d&quot;:&quot;YY7eX_5NDrWl_JbRWM0FXw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7xR4lFTkN_63XU9KWT6KQ&quot;,&quot;gi&quot;:&quot;1Cd0A8g7FZha3jSwNuAqlw&quot;,&quot;ti&quot;:&quot;characters&quot;,&quot;vs&quot;:{&quot;f&quot;:[1402,674],&quot;i&quot;:{&quot;d&quot;:&quot;L7xR4lFTkN_63XU9KWT6KQ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A8618B-F90B-4941-931B-18411D474F10}:2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jZ_u00I7Wc6Hle0O2mjvg&quot;,&quot;gi&quot;:&quot;OPY_MK8tXjWrKhaXZ9l3pQ&quot;,&quot;ti&quot;:&quot;object_sets&quot;,&quot;vs&quot;:{&quot;f&quot;:[1045],&quot;i&quot;:{&quot;d&quot;:&quot;UjZ_u00I7Wc6Hle0O2mjvg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pqkqAAmHp7XLEsG6ZRCkg&quot;,&quot;gi&quot;:&quot;1Cd0A8g7FZha3jSwNuAqlw&quot;,&quot;ti&quot;:&quot;characters&quot;,&quot;vs&quot;:{&quot;f&quot;:[1402,674,519,529],&quot;i&quot;:{&quot;d&quot;:&quot;2pqkqAAmHp7XLEsG6ZRCk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EE3F3D-D135-4DED-BA60-FBD288776E7B}"/>
</file>

<file path=customXml/itemProps2.xml><?xml version="1.0" encoding="utf-8"?>
<ds:datastoreItem xmlns:ds="http://schemas.openxmlformats.org/officeDocument/2006/customXml" ds:itemID="{6F62B8FA-4EF2-43B8-8C8D-5E2369A8435D}"/>
</file>

<file path=customXml/itemProps3.xml><?xml version="1.0" encoding="utf-8"?>
<ds:datastoreItem xmlns:ds="http://schemas.openxmlformats.org/officeDocument/2006/customXml" ds:itemID="{F95621F5-9A23-4647-8B5B-C68B05A42F3F}"/>
</file>

<file path=docProps/app.xml><?xml version="1.0" encoding="utf-8"?>
<Properties xmlns="http://schemas.openxmlformats.org/officeDocument/2006/extended-properties" xmlns:vt="http://schemas.openxmlformats.org/officeDocument/2006/docPropsVTypes">
  <TotalTime>10808</TotalTime>
  <Words>688</Words>
  <Application>Microsoft Office PowerPoint</Application>
  <PresentationFormat>Pantalla panoràmica</PresentationFormat>
  <Paragraphs>106</Paragraphs>
  <Slides>8</Slides>
  <Notes>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Lección_21_N1_ES</dc:title>
  <dc:creator>Filomena Soares</dc:creator>
  <cp:lastModifiedBy>Administrator</cp:lastModifiedBy>
  <cp:revision>514</cp:revision>
  <dcterms:created xsi:type="dcterms:W3CDTF">2019-03-25T06:42:45Z</dcterms:created>
  <dcterms:modified xsi:type="dcterms:W3CDTF">2021-08-22T22:51:51Z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