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20.xml" ContentType="application/vnd.openxmlformats-officedocument.presentationml.tags+xml"/>
  <Override PartName="/ppt/tags/tag2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1.xml" ContentType="application/vnd.openxmlformats-officedocument.presentationml.tags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4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308" r:id="rId4"/>
    <p:sldId id="309" r:id="rId5"/>
    <p:sldId id="302" r:id="rId6"/>
    <p:sldId id="303" r:id="rId7"/>
    <p:sldId id="293" r:id="rId8"/>
    <p:sldId id="304" r:id="rId9"/>
    <p:sldId id="307" r:id="rId10"/>
    <p:sldId id="280" r:id="rId11"/>
    <p:sldId id="312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F25E4F"/>
    <a:srgbClr val="0C2B8E"/>
    <a:srgbClr val="70AD4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06" y="11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973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829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840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6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0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79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1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openxmlformats.org/officeDocument/2006/relationships/image" Target="../media/image1.jpeg"/><Relationship Id="rId10" Type="http://schemas.openxmlformats.org/officeDocument/2006/relationships/slide" Target="slide2.xml"/><Relationship Id="rId4" Type="http://schemas.openxmlformats.org/officeDocument/2006/relationships/notesSlide" Target="../notesSlides/notesSlide10.xml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1.jpe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5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3.png"/><Relationship Id="rId11" Type="http://schemas.openxmlformats.org/officeDocument/2006/relationships/slide" Target="slide7.xml"/><Relationship Id="rId5" Type="http://schemas.openxmlformats.org/officeDocument/2006/relationships/image" Target="../media/image1.jpeg"/><Relationship Id="rId10" Type="http://schemas.openxmlformats.org/officeDocument/2006/relationships/slide" Target="slide5.xml"/><Relationship Id="rId4" Type="http://schemas.openxmlformats.org/officeDocument/2006/relationships/notesSlide" Target="../notesSlides/notesSlide12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4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8.png"/><Relationship Id="rId10" Type="http://schemas.openxmlformats.org/officeDocument/2006/relationships/slide" Target="slide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1.png"/><Relationship Id="rId7" Type="http://schemas.openxmlformats.org/officeDocument/2006/relationships/image" Target="../media/image410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61.png"/><Relationship Id="rId1" Type="http://schemas.openxmlformats.org/officeDocument/2006/relationships/tags" Target="../tags/tag6.xml"/><Relationship Id="rId24" Type="http://schemas.openxmlformats.org/officeDocument/2006/relationships/image" Target="../media/image5.png"/><Relationship Id="rId5" Type="http://schemas.openxmlformats.org/officeDocument/2006/relationships/image" Target="../media/image1.jpeg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openxmlformats.org/officeDocument/2006/relationships/slide" Target="slide5.xml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image" Target="../media/image8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26" Type="http://schemas.openxmlformats.org/officeDocument/2006/relationships/image" Target="../media/image221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71.png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2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2.png"/><Relationship Id="rId20" Type="http://schemas.openxmlformats.org/officeDocument/2006/relationships/image" Target="../media/image161.png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24" Type="http://schemas.openxmlformats.org/officeDocument/2006/relationships/image" Target="../media/image201.png"/><Relationship Id="rId5" Type="http://schemas.openxmlformats.org/officeDocument/2006/relationships/image" Target="../media/image1.jpeg"/><Relationship Id="rId15" Type="http://schemas.openxmlformats.org/officeDocument/2006/relationships/image" Target="../media/image9.png"/><Relationship Id="rId23" Type="http://schemas.openxmlformats.org/officeDocument/2006/relationships/image" Target="../media/image22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8.png"/><Relationship Id="rId22" Type="http://schemas.openxmlformats.org/officeDocument/2006/relationships/image" Target="../media/image18.png"/><Relationship Id="rId27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0.png"/><Relationship Id="rId18" Type="http://schemas.openxmlformats.org/officeDocument/2006/relationships/image" Target="../media/image210.png"/><Relationship Id="rId3" Type="http://schemas.openxmlformats.org/officeDocument/2006/relationships/tags" Target="../tags/tag10.xml"/><Relationship Id="rId21" Type="http://schemas.openxmlformats.org/officeDocument/2006/relationships/image" Target="../media/image24.png"/><Relationship Id="rId7" Type="http://schemas.openxmlformats.org/officeDocument/2006/relationships/image" Target="../media/image1.jpeg"/><Relationship Id="rId12" Type="http://schemas.openxmlformats.org/officeDocument/2006/relationships/image" Target="../media/image150.png"/><Relationship Id="rId17" Type="http://schemas.openxmlformats.org/officeDocument/2006/relationships/image" Target="../media/image200.png"/><Relationship Id="rId25" Type="http://schemas.openxmlformats.org/officeDocument/2006/relationships/image" Target="../media/image5.png"/><Relationship Id="rId2" Type="http://schemas.openxmlformats.org/officeDocument/2006/relationships/tags" Target="../tags/tag9.xml"/><Relationship Id="rId16" Type="http://schemas.openxmlformats.org/officeDocument/2006/relationships/image" Target="../media/image190.png"/><Relationship Id="rId20" Type="http://schemas.openxmlformats.org/officeDocument/2006/relationships/image" Target="../media/image230.png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80.png"/><Relationship Id="rId23" Type="http://schemas.openxmlformats.org/officeDocument/2006/relationships/image" Target="../media/image23.png"/><Relationship Id="rId10" Type="http://schemas.openxmlformats.org/officeDocument/2006/relationships/slide" Target="slide2.xml"/><Relationship Id="rId19" Type="http://schemas.openxmlformats.org/officeDocument/2006/relationships/image" Target="../media/image220.png"/><Relationship Id="rId4" Type="http://schemas.openxmlformats.org/officeDocument/2006/relationships/slideLayout" Target="../slideLayouts/slideLayout2.xml"/><Relationship Id="rId9" Type="http://schemas.openxmlformats.org/officeDocument/2006/relationships/slide" Target="slide7.xml"/><Relationship Id="rId14" Type="http://schemas.openxmlformats.org/officeDocument/2006/relationships/image" Target="../media/image170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6.xml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slide" Target="slide2.xml"/><Relationship Id="rId18" Type="http://schemas.openxmlformats.org/officeDocument/2006/relationships/image" Target="../media/image34.png"/><Relationship Id="rId3" Type="http://schemas.openxmlformats.org/officeDocument/2006/relationships/tags" Target="../tags/tag15.xml"/><Relationship Id="rId21" Type="http://schemas.openxmlformats.org/officeDocument/2006/relationships/image" Target="../media/image35.png"/><Relationship Id="rId7" Type="http://schemas.openxmlformats.org/officeDocument/2006/relationships/image" Target="../media/image3.png"/><Relationship Id="rId12" Type="http://schemas.openxmlformats.org/officeDocument/2006/relationships/image" Target="../media/image291.png"/><Relationship Id="rId17" Type="http://schemas.openxmlformats.org/officeDocument/2006/relationships/image" Target="../media/image33.png"/><Relationship Id="rId2" Type="http://schemas.openxmlformats.org/officeDocument/2006/relationships/tags" Target="../tags/tag14.xml"/><Relationship Id="rId16" Type="http://schemas.openxmlformats.org/officeDocument/2006/relationships/image" Target="../media/image32.png"/><Relationship Id="rId20" Type="http://schemas.openxmlformats.org/officeDocument/2006/relationships/image" Target="../media/image31.png"/><Relationship Id="rId1" Type="http://schemas.openxmlformats.org/officeDocument/2006/relationships/tags" Target="../tags/tag1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7.xml"/><Relationship Id="rId10" Type="http://schemas.openxmlformats.org/officeDocument/2006/relationships/image" Target="../media/image290.png"/><Relationship Id="rId19" Type="http://schemas.openxmlformats.org/officeDocument/2006/relationships/image" Target="../media/image30.png"/><Relationship Id="rId4" Type="http://schemas.openxmlformats.org/officeDocument/2006/relationships/tags" Target="../tags/tag16.xml"/><Relationship Id="rId9" Type="http://schemas.openxmlformats.org/officeDocument/2006/relationships/image" Target="../media/image1.jpeg"/><Relationship Id="rId1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slide" Target="slide7.xml"/><Relationship Id="rId18" Type="http://schemas.openxmlformats.org/officeDocument/2006/relationships/image" Target="../media/image38.png"/><Relationship Id="rId3" Type="http://schemas.openxmlformats.org/officeDocument/2006/relationships/tags" Target="../tags/tag19.xml"/><Relationship Id="rId7" Type="http://schemas.openxmlformats.org/officeDocument/2006/relationships/image" Target="../media/image37.png"/><Relationship Id="rId12" Type="http://schemas.openxmlformats.org/officeDocument/2006/relationships/slide" Target="slide5.xml"/><Relationship Id="rId17" Type="http://schemas.openxmlformats.org/officeDocument/2006/relationships/image" Target="../media/image36.png"/><Relationship Id="rId2" Type="http://schemas.openxmlformats.org/officeDocument/2006/relationships/tags" Target="../tags/tag18.xml"/><Relationship Id="rId16" Type="http://schemas.openxmlformats.org/officeDocument/2006/relationships/image" Target="../media/image40.png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90.pn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0.png"/><Relationship Id="rId14" Type="http://schemas.openxmlformats.org/officeDocument/2006/relationships/image" Target="../media/image3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1" Type="http://schemas.openxmlformats.org/officeDocument/2006/relationships/tags" Target="../tags/tag20.xml"/><Relationship Id="rId6" Type="http://schemas.openxmlformats.org/officeDocument/2006/relationships/image" Target="../media/image1.jpeg"/><Relationship Id="rId11" Type="http://schemas.openxmlformats.org/officeDocument/2006/relationships/image" Target="../media/image430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E3AAF0-8B99-4AC1-A1B6-39603D3BD76C}"/>
              </a:ext>
            </a:extLst>
          </p:cNvPr>
          <p:cNvSpPr/>
          <p:nvPr/>
        </p:nvSpPr>
        <p:spPr>
          <a:xfrm>
            <a:off x="2088150" y="35893"/>
            <a:ext cx="9994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42" y="1218660"/>
            <a:ext cx="5402428" cy="5117340"/>
          </a:xfrm>
          <a:prstGeom prst="rect">
            <a:avLst/>
          </a:prstGeom>
        </p:spPr>
      </p:pic>
      <p:sp>
        <p:nvSpPr>
          <p:cNvPr id="17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: Cantos Arredondados 63">
            <a:hlinkClick r:id="rId9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62">
            <a:hlinkClick r:id="rId10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84" y="848900"/>
            <a:ext cx="3510454" cy="585685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178112">
            <a:off x="8618901" y="1389492"/>
            <a:ext cx="21529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just"/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Potser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us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caldrà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 per a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respondre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aquestes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!...</a:t>
            </a:r>
          </a:p>
          <a:p>
            <a:pPr algn="just"/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</a:t>
            </a:r>
          </a:p>
        </p:txBody>
      </p:sp>
      <p:sp>
        <p:nvSpPr>
          <p:cNvPr id="17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: Cantos Arredondados 63">
            <a:hlinkClick r:id="rId7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62">
            <a:hlinkClick r:id="rId8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ED1C9CA9-C3FF-4B60-B024-035C2969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AB160A8D-7743-47E6-8FD5-E352E5F76F0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1C6BA08C-CFCD-4359-A930-84D6AD65D8B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E61B7A51-3FA8-408A-97F8-8E1568D78CC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232C62EE-4E43-43A9-A816-FEB5311ACEFC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52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727360" y="499820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45">
            <a:hlinkClick r:id="rId11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34" y="1531883"/>
            <a:ext cx="13716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78071" y="183931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269351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27769" y="2220319"/>
                <a:ext cx="1409681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769" y="2220319"/>
                <a:ext cx="1409681" cy="547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06052" y="3329499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rgbClr val="0C2B8E"/>
                </a:solidFill>
              </a:rPr>
              <a:t>Per </a:t>
            </a:r>
            <a:r>
              <a:rPr lang="en-US" sz="2000" dirty="0" err="1">
                <a:solidFill>
                  <a:srgbClr val="0C2B8E"/>
                </a:solidFill>
              </a:rPr>
              <a:t>trobar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Adjunta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b="1" dirty="0">
                <a:solidFill>
                  <a:srgbClr val="0C2B8E"/>
                </a:solidFill>
              </a:rPr>
              <a:t>primer</a:t>
            </a:r>
            <a:r>
              <a:rPr lang="en-US" sz="2000" dirty="0">
                <a:solidFill>
                  <a:srgbClr val="0C2B8E"/>
                </a:solidFill>
              </a:rPr>
              <a:t> es </a:t>
            </a:r>
            <a:r>
              <a:rPr lang="en-US" sz="2000" dirty="0" err="1">
                <a:solidFill>
                  <a:srgbClr val="0C2B8E"/>
                </a:solidFill>
              </a:rPr>
              <a:t>calculen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els</a:t>
            </a:r>
            <a:r>
              <a:rPr lang="en-US" sz="2000" dirty="0">
                <a:solidFill>
                  <a:srgbClr val="0C2B8E"/>
                </a:solidFill>
              </a:rPr>
              <a:t> cofactors de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i="1" dirty="0">
                <a:solidFill>
                  <a:srgbClr val="0C2B8E"/>
                </a:solidFill>
              </a:rPr>
              <a:t>A.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29999" y="5219797"/>
            <a:ext cx="388533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lang="en-GB" sz="2000" noProof="0" dirty="0" err="1">
                <a:solidFill>
                  <a:srgbClr val="0C2B8E"/>
                </a:solidFill>
                <a:latin typeface="Calibri" panose="020F0502020204030204"/>
              </a:rPr>
              <a:t>Així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matriu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dels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cofactor de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és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958689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,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67">
            <a:hlinkClick r:id="rId9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63">
            <a:hlinkClick r:id="rId11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pt-PT" sz="2400" dirty="0" err="1">
                    <a:ea typeface="Times New Roman" panose="02020603050405020304" pitchFamily="18" charset="0"/>
                  </a:rPr>
                  <a:t>Sigui</a:t>
                </a:r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una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quadrada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d’</a:t>
                </a:r>
                <a:r>
                  <a:rPr kumimoji="0" lang="en-US" altLang="pt-PT" sz="24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ordre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Anomenarem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transposada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dels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cofactors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es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denota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per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altLang="pt-PT" sz="24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12"/>
                <a:stretch>
                  <a:fillRect l="-941" t="-3553" r="-1004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406052" y="2741906"/>
            <a:ext cx="49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Calculeu</a:t>
            </a:r>
            <a:r>
              <a:rPr lang="en-US" sz="2000" dirty="0"/>
              <a:t> </a:t>
            </a:r>
            <a:r>
              <a:rPr lang="en-US" sz="2000" b="1" dirty="0"/>
              <a:t>la </a:t>
            </a:r>
            <a:r>
              <a:rPr lang="en-US" sz="2000" b="1" dirty="0" err="1"/>
              <a:t>matriu</a:t>
            </a:r>
            <a:r>
              <a:rPr lang="en-US" sz="2000" b="1" dirty="0"/>
              <a:t> </a:t>
            </a:r>
            <a:r>
              <a:rPr lang="en-US" sz="2000" b="1" dirty="0" err="1"/>
              <a:t>Adjunta</a:t>
            </a:r>
            <a:r>
              <a:rPr lang="en-US" sz="2000" b="1" dirty="0"/>
              <a:t> de </a:t>
            </a:r>
            <a:r>
              <a:rPr lang="en-US" sz="2000" b="1" i="1" dirty="0"/>
              <a:t>A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blipFill>
                <a:blip r:embed="rId1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blipFill>
                <a:blip r:embed="rId14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blipFill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312190" y="4414430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190" y="4414430"/>
                <a:ext cx="4550736" cy="407099"/>
              </a:xfrm>
              <a:prstGeom prst="rect">
                <a:avLst/>
              </a:prstGeom>
              <a:blipFill>
                <a:blip r:embed="rId1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078328" y="5115599"/>
                <a:ext cx="2453920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28" y="5115599"/>
                <a:ext cx="2453920" cy="6401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54"/>
          <a:stretch/>
        </p:blipFill>
        <p:spPr>
          <a:xfrm>
            <a:off x="9047633" y="5015793"/>
            <a:ext cx="1997385" cy="17195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21" y="2787533"/>
            <a:ext cx="1942853" cy="38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42" grpId="0"/>
      <p:bldP spid="46" grpId="0"/>
      <p:bldP spid="47" grpId="0"/>
      <p:bldP spid="51" grpId="0"/>
      <p:bldP spid="56" grpId="0"/>
      <p:bldP spid="61" grpId="0"/>
      <p:bldP spid="5" grpId="0"/>
      <p:bldP spid="38" grpId="0"/>
      <p:bldP spid="43" grpId="0"/>
      <p:bldP spid="44" grpId="0"/>
      <p:bldP spid="45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54309" y="186300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D976F6-09F6-49CF-93CC-E0C13CA11766}"/>
              </a:ext>
            </a:extLst>
          </p:cNvPr>
          <p:cNvSpPr/>
          <p:nvPr/>
        </p:nvSpPr>
        <p:spPr>
          <a:xfrm>
            <a:off x="2373704" y="3329499"/>
            <a:ext cx="9489222" cy="327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282603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06052" y="3329499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rgbClr val="0C2B8E"/>
                </a:solidFill>
              </a:rPr>
              <a:t>Per a </a:t>
            </a:r>
            <a:r>
              <a:rPr lang="en-US" sz="2000" dirty="0" err="1">
                <a:solidFill>
                  <a:srgbClr val="0C2B8E"/>
                </a:solidFill>
              </a:rPr>
              <a:t>trobar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Adjunta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b="1" dirty="0">
                <a:solidFill>
                  <a:srgbClr val="0C2B8E"/>
                </a:solidFill>
              </a:rPr>
              <a:t>primer</a:t>
            </a:r>
            <a:r>
              <a:rPr lang="en-US" sz="2000" dirty="0">
                <a:solidFill>
                  <a:srgbClr val="0C2B8E"/>
                </a:solidFill>
              </a:rPr>
              <a:t> es </a:t>
            </a:r>
            <a:r>
              <a:rPr lang="en-US" sz="2000" dirty="0" err="1">
                <a:solidFill>
                  <a:srgbClr val="0C2B8E"/>
                </a:solidFill>
              </a:rPr>
              <a:t>calcula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dels</a:t>
            </a:r>
            <a:r>
              <a:rPr lang="en-US" sz="2000" dirty="0">
                <a:solidFill>
                  <a:srgbClr val="0C2B8E"/>
                </a:solidFill>
              </a:rPr>
              <a:t> cofactors de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i="1" dirty="0">
                <a:solidFill>
                  <a:srgbClr val="0C2B8E"/>
                </a:solidFill>
              </a:rPr>
              <a:t>A.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65072" y="5219797"/>
            <a:ext cx="40529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Així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,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dels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cofactor de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és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958689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,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67">
            <a:hlinkClick r:id="rId8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63">
            <a:hlinkClick r:id="rId10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406052" y="2741906"/>
            <a:ext cx="49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Calculeu</a:t>
            </a:r>
            <a:r>
              <a:rPr lang="en-US" sz="2000" dirty="0"/>
              <a:t>  </a:t>
            </a:r>
            <a:r>
              <a:rPr lang="en-US" sz="2000" b="1" dirty="0"/>
              <a:t>la </a:t>
            </a:r>
            <a:r>
              <a:rPr lang="en-US" sz="2000" b="1" dirty="0" err="1"/>
              <a:t>matriu</a:t>
            </a:r>
            <a:r>
              <a:rPr lang="en-US" sz="2000" b="1" dirty="0"/>
              <a:t> </a:t>
            </a:r>
            <a:r>
              <a:rPr lang="en-US" sz="2000" b="1" dirty="0" err="1"/>
              <a:t>Adjunta</a:t>
            </a:r>
            <a:r>
              <a:rPr lang="en-US" sz="2000" b="1" dirty="0"/>
              <a:t> de </a:t>
            </a:r>
            <a:r>
              <a:rPr lang="en-US" sz="2000" b="1" i="1" dirty="0"/>
              <a:t>A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blipFill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blipFill>
                <a:blip r:embed="rId1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blipFill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312190" y="4414430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190" y="4414430"/>
                <a:ext cx="4550736" cy="407099"/>
              </a:xfrm>
              <a:prstGeom prst="rect">
                <a:avLst/>
              </a:prstGeom>
              <a:blipFill>
                <a:blip r:embed="rId1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236017" y="5124671"/>
                <a:ext cx="2453920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017" y="5124671"/>
                <a:ext cx="2453920" cy="6401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D44E577E-ACE1-40F8-80A8-2250A407EB7A}"/>
              </a:ext>
            </a:extLst>
          </p:cNvPr>
          <p:cNvSpPr txBox="1"/>
          <p:nvPr/>
        </p:nvSpPr>
        <p:spPr>
          <a:xfrm>
            <a:off x="8901367" y="5909658"/>
            <a:ext cx="296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Només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cal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recordar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-ho …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5A402DA6-C0B6-4627-A85A-35D22B3F3577}"/>
              </a:ext>
            </a:extLst>
          </p:cNvPr>
          <p:cNvCxnSpPr/>
          <p:nvPr/>
        </p:nvCxnSpPr>
        <p:spPr>
          <a:xfrm flipH="1" flipV="1">
            <a:off x="3814438" y="3180597"/>
            <a:ext cx="7854137" cy="29858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6169D16-110B-4E4C-9785-F62B33528F92}"/>
              </a:ext>
            </a:extLst>
          </p:cNvPr>
          <p:cNvCxnSpPr>
            <a:cxnSpLocks/>
          </p:cNvCxnSpPr>
          <p:nvPr/>
        </p:nvCxnSpPr>
        <p:spPr>
          <a:xfrm flipV="1">
            <a:off x="3471620" y="3019555"/>
            <a:ext cx="6245817" cy="482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F1ABF34-8018-4154-9FC5-C71BBA3BD7DA}"/>
              </a:ext>
            </a:extLst>
          </p:cNvPr>
          <p:cNvSpPr txBox="1"/>
          <p:nvPr/>
        </p:nvSpPr>
        <p:spPr>
          <a:xfrm>
            <a:off x="8491747" y="2705631"/>
            <a:ext cx="219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 </a:t>
            </a:r>
            <a:r>
              <a:rPr lang="en-GB" sz="2000" b="1" dirty="0" err="1"/>
              <a:t>només</a:t>
            </a:r>
            <a:r>
              <a:rPr lang="en-GB" sz="2000" b="1" dirty="0"/>
              <a:t> </a:t>
            </a:r>
            <a:r>
              <a:rPr lang="en-GB" sz="2000" b="1" dirty="0" err="1"/>
              <a:t>cal</a:t>
            </a:r>
            <a:r>
              <a:rPr lang="en-GB" sz="2000" b="1" dirty="0"/>
              <a:t>: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244AF66-E808-4852-B45A-C4C4222FC3B2}"/>
              </a:ext>
            </a:extLst>
          </p:cNvPr>
          <p:cNvSpPr txBox="1"/>
          <p:nvPr/>
        </p:nvSpPr>
        <p:spPr>
          <a:xfrm>
            <a:off x="8981268" y="5090784"/>
            <a:ext cx="314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Per ser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pràctics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repasseu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tots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els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passos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C50A27A-00B9-42ED-A29E-F6E05CF1729D}"/>
                  </a:ext>
                </a:extLst>
              </p:cNvPr>
              <p:cNvSpPr txBox="1"/>
              <p:nvPr/>
            </p:nvSpPr>
            <p:spPr>
              <a:xfrm>
                <a:off x="6035406" y="2724938"/>
                <a:ext cx="260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>
                  <a:defRPr sz="2000"/>
                </a:lvl1pPr>
              </a:lstStyle>
              <a:p>
                <a:r>
                  <a:rPr lang="en-GB" dirty="0"/>
                  <a:t>Per a una matriu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C50A27A-00B9-42ED-A29E-F6E05CF1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406" y="2724938"/>
                <a:ext cx="2606163" cy="400110"/>
              </a:xfrm>
              <a:prstGeom prst="rect">
                <a:avLst/>
              </a:prstGeom>
              <a:blipFill>
                <a:blip r:embed="rId18"/>
                <a:stretch>
                  <a:fillRect l="-2336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/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/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blipFill>
                <a:blip r:embed="rId20"/>
                <a:stretch>
                  <a:fillRect l="-14706" r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/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blipFill>
                <a:blip r:embed="rId21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/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blipFill>
                <a:blip r:embed="rId22"/>
                <a:stretch>
                  <a:fillRect l="-29412" r="-2647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/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blipFill>
                <a:blip r:embed="rId2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2">
                <a:extLst>
                  <a:ext uri="{FF2B5EF4-FFF2-40B4-BE49-F238E27FC236}">
                    <a16:creationId xmlns:a16="http://schemas.microsoft.com/office/drawing/2014/main" id="{E200E5AE-48B7-4185-A27C-D4E18DDA7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pt-PT" sz="2400" dirty="0" err="1">
                    <a:ea typeface="Times New Roman" panose="02020603050405020304" pitchFamily="18" charset="0"/>
                  </a:rPr>
                  <a:t>Sigui</a:t>
                </a:r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una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quadrada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d’</a:t>
                </a:r>
                <a:r>
                  <a:rPr kumimoji="0" lang="en-US" altLang="pt-PT" sz="24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ordre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Anomenarem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transposada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dels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cofactors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es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denota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per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altLang="pt-PT" sz="24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59" name="Rectangle 2">
                <a:extLst>
                  <a:ext uri="{FF2B5EF4-FFF2-40B4-BE49-F238E27FC236}">
                    <a16:creationId xmlns:a16="http://schemas.microsoft.com/office/drawing/2014/main" id="{E200E5AE-48B7-4185-A27C-D4E18DDA7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24"/>
                <a:stretch>
                  <a:fillRect l="-941" t="-3553" r="-1004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41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7" grpId="0"/>
      <p:bldP spid="39" grpId="0"/>
      <p:bldP spid="40" grpId="0"/>
      <p:bldP spid="52" grpId="0"/>
      <p:bldP spid="53" grpId="0"/>
      <p:bldP spid="55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839310"/>
            <a:ext cx="9985111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47CD18D-7DE1-43CF-B262-6D8C4AB76087}"/>
              </a:ext>
            </a:extLst>
          </p:cNvPr>
          <p:cNvSpPr/>
          <p:nvPr/>
        </p:nvSpPr>
        <p:spPr>
          <a:xfrm>
            <a:off x="6530340" y="2149939"/>
            <a:ext cx="2371027" cy="6769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D976F6-09F6-49CF-93CC-E0C13CA11766}"/>
              </a:ext>
            </a:extLst>
          </p:cNvPr>
          <p:cNvSpPr/>
          <p:nvPr/>
        </p:nvSpPr>
        <p:spPr>
          <a:xfrm>
            <a:off x="2373704" y="3329499"/>
            <a:ext cx="9489222" cy="327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282603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01265" y="2220319"/>
                <a:ext cx="1409681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65" y="2220319"/>
                <a:ext cx="1409681" cy="5477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06052" y="3329499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Per a </a:t>
            </a:r>
            <a:r>
              <a:rPr lang="en-US" sz="2000" dirty="0" err="1">
                <a:solidFill>
                  <a:srgbClr val="0C2B8E"/>
                </a:solidFill>
              </a:rPr>
              <a:t>trobar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Adjunta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b="1" dirty="0">
                <a:solidFill>
                  <a:srgbClr val="0C2B8E"/>
                </a:solidFill>
              </a:rPr>
              <a:t>primer</a:t>
            </a:r>
            <a:r>
              <a:rPr lang="en-US" sz="2000" dirty="0">
                <a:solidFill>
                  <a:srgbClr val="0C2B8E"/>
                </a:solidFill>
              </a:rPr>
              <a:t> es </a:t>
            </a:r>
            <a:r>
              <a:rPr lang="en-US" sz="2000" dirty="0" err="1">
                <a:solidFill>
                  <a:srgbClr val="0C2B8E"/>
                </a:solidFill>
              </a:rPr>
              <a:t>calcula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dels</a:t>
            </a:r>
            <a:r>
              <a:rPr lang="en-US" sz="2000" dirty="0">
                <a:solidFill>
                  <a:srgbClr val="0C2B8E"/>
                </a:solidFill>
              </a:rPr>
              <a:t> cofactors de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i="1" dirty="0">
                <a:solidFill>
                  <a:srgbClr val="0C2B8E"/>
                </a:solidFill>
              </a:rPr>
              <a:t>A.</a:t>
            </a:r>
            <a:endParaRPr lang="en-GB" sz="2000" i="1" dirty="0">
              <a:solidFill>
                <a:srgbClr val="0C2B8E"/>
              </a:solidFill>
            </a:endParaRPr>
          </a:p>
          <a:p>
            <a:pPr lvl="0" algn="just"/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12172" y="5219797"/>
            <a:ext cx="39987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rgbClr val="0C2B8E"/>
                </a:solidFill>
              </a:rPr>
              <a:t>Així</a:t>
            </a:r>
            <a:r>
              <a:rPr lang="en-GB" sz="2000" dirty="0">
                <a:solidFill>
                  <a:srgbClr val="0C2B8E"/>
                </a:solidFill>
              </a:rPr>
              <a:t>, la </a:t>
            </a:r>
            <a:r>
              <a:rPr lang="en-GB" sz="2000" dirty="0" err="1">
                <a:solidFill>
                  <a:srgbClr val="0C2B8E"/>
                </a:solidFill>
              </a:rPr>
              <a:t>matriu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dels</a:t>
            </a:r>
            <a:r>
              <a:rPr lang="en-GB" sz="2000" dirty="0">
                <a:solidFill>
                  <a:srgbClr val="0C2B8E"/>
                </a:solidFill>
              </a:rPr>
              <a:t> cofactor de </a:t>
            </a:r>
            <a:r>
              <a:rPr lang="en-GB" sz="2000" i="1" dirty="0">
                <a:solidFill>
                  <a:srgbClr val="0C2B8E"/>
                </a:solidFill>
              </a:rPr>
              <a:t>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és</a:t>
            </a:r>
            <a:endParaRPr lang="en-GB" sz="2000" dirty="0">
              <a:solidFill>
                <a:srgbClr val="0C2B8E"/>
              </a:solidFill>
            </a:endParaRPr>
          </a:p>
          <a:p>
            <a:pPr lvl="0" algn="just"/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958689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,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67">
            <a:hlinkClick r:id="rId7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63">
            <a:hlinkClick r:id="rId9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148606" y="2742312"/>
            <a:ext cx="49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Calculeu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en-US" sz="2000" b="1" dirty="0" err="1"/>
              <a:t>Adjunta</a:t>
            </a:r>
            <a:r>
              <a:rPr lang="en-US" sz="2000" b="1" dirty="0"/>
              <a:t> de </a:t>
            </a:r>
            <a:r>
              <a:rPr lang="en-US" sz="2000" b="1" i="1" dirty="0"/>
              <a:t>A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blipFill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blipFill>
                <a:blip r:embed="rId1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blipFill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312190" y="4414430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190" y="4414430"/>
                <a:ext cx="4550736" cy="407099"/>
              </a:xfrm>
              <a:prstGeom prst="rect">
                <a:avLst/>
              </a:prstGeom>
              <a:blipFill>
                <a:blip r:embed="rId1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094123" y="5101335"/>
                <a:ext cx="2453920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123" y="5101335"/>
                <a:ext cx="2453920" cy="6401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D44E577E-ACE1-40F8-80A8-2250A407EB7A}"/>
              </a:ext>
            </a:extLst>
          </p:cNvPr>
          <p:cNvSpPr txBox="1"/>
          <p:nvPr/>
        </p:nvSpPr>
        <p:spPr>
          <a:xfrm>
            <a:off x="8901367" y="5909658"/>
            <a:ext cx="296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Només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cal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recordar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-ho …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5A402DA6-C0B6-4627-A85A-35D22B3F3577}"/>
              </a:ext>
            </a:extLst>
          </p:cNvPr>
          <p:cNvCxnSpPr/>
          <p:nvPr/>
        </p:nvCxnSpPr>
        <p:spPr>
          <a:xfrm flipH="1" flipV="1">
            <a:off x="3814438" y="3180597"/>
            <a:ext cx="7854137" cy="29858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6169D16-110B-4E4C-9785-F62B33528F92}"/>
              </a:ext>
            </a:extLst>
          </p:cNvPr>
          <p:cNvCxnSpPr>
            <a:cxnSpLocks/>
          </p:cNvCxnSpPr>
          <p:nvPr/>
        </p:nvCxnSpPr>
        <p:spPr>
          <a:xfrm flipV="1">
            <a:off x="3030017" y="3035916"/>
            <a:ext cx="6274158" cy="421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F1ABF34-8018-4154-9FC5-C71BBA3BD7DA}"/>
              </a:ext>
            </a:extLst>
          </p:cNvPr>
          <p:cNvSpPr txBox="1"/>
          <p:nvPr/>
        </p:nvSpPr>
        <p:spPr>
          <a:xfrm>
            <a:off x="8086490" y="2705005"/>
            <a:ext cx="219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només</a:t>
            </a:r>
            <a:r>
              <a:rPr lang="en-GB" sz="2000" b="1" dirty="0"/>
              <a:t> </a:t>
            </a:r>
            <a:r>
              <a:rPr lang="en-GB" sz="2000" b="1" dirty="0" err="1"/>
              <a:t>cal</a:t>
            </a:r>
            <a:r>
              <a:rPr lang="en-GB" sz="2000" b="1" dirty="0"/>
              <a:t>: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244AF66-E808-4852-B45A-C4C4222FC3B2}"/>
              </a:ext>
            </a:extLst>
          </p:cNvPr>
          <p:cNvSpPr txBox="1"/>
          <p:nvPr/>
        </p:nvSpPr>
        <p:spPr>
          <a:xfrm>
            <a:off x="8954090" y="5056897"/>
            <a:ext cx="290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Per ser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pràctics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repasseu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tots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els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passos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!...</a:t>
            </a:r>
          </a:p>
          <a:p>
            <a:endParaRPr lang="en-GB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C50A27A-00B9-42ED-A29E-F6E05CF1729D}"/>
                  </a:ext>
                </a:extLst>
              </p:cNvPr>
              <p:cNvSpPr txBox="1"/>
              <p:nvPr/>
            </p:nvSpPr>
            <p:spPr>
              <a:xfrm>
                <a:off x="5638887" y="2730704"/>
                <a:ext cx="2576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>
                  <a:defRPr sz="2000"/>
                </a:lvl1pPr>
              </a:lstStyle>
              <a:p>
                <a:r>
                  <a:rPr lang="en-GB" dirty="0"/>
                  <a:t>Per a una </a:t>
                </a:r>
                <a:r>
                  <a:rPr lang="en-GB" dirty="0" err="1"/>
                  <a:t>matriu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C50A27A-00B9-42ED-A29E-F6E05CF1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87" y="2730704"/>
                <a:ext cx="2576445" cy="400110"/>
              </a:xfrm>
              <a:prstGeom prst="rect">
                <a:avLst/>
              </a:prstGeom>
              <a:blipFill>
                <a:blip r:embed="rId18"/>
                <a:stretch>
                  <a:fillRect l="-2364" t="-9091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/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/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blipFill>
                <a:blip r:embed="rId20"/>
                <a:stretch>
                  <a:fillRect l="-14706" r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/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blipFill>
                <a:blip r:embed="rId21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/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blipFill>
                <a:blip r:embed="rId22"/>
                <a:stretch>
                  <a:fillRect l="-29412" r="-2647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/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blipFill>
                <a:blip r:embed="rId2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7B81D36A-63AE-4A4D-A578-EB8A9D29F767}"/>
                  </a:ext>
                </a:extLst>
              </p:cNvPr>
              <p:cNvSpPr txBox="1"/>
              <p:nvPr/>
            </p:nvSpPr>
            <p:spPr>
              <a:xfrm>
                <a:off x="6155604" y="2294814"/>
                <a:ext cx="1732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7B81D36A-63AE-4A4D-A578-EB8A9D29F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604" y="2294814"/>
                <a:ext cx="1732916" cy="400110"/>
              </a:xfrm>
              <a:prstGeom prst="rect">
                <a:avLst/>
              </a:prstGeom>
              <a:blipFill>
                <a:blip r:embed="rId2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35DBD1AB-D53A-4F0B-BA6E-69845188F96C}"/>
              </a:ext>
            </a:extLst>
          </p:cNvPr>
          <p:cNvCxnSpPr>
            <a:cxnSpLocks/>
          </p:cNvCxnSpPr>
          <p:nvPr/>
        </p:nvCxnSpPr>
        <p:spPr>
          <a:xfrm flipV="1">
            <a:off x="9304175" y="2239162"/>
            <a:ext cx="187430" cy="5494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9DAC4592-6D4A-4D2E-80CB-3152A9F5ACF4}"/>
              </a:ext>
            </a:extLst>
          </p:cNvPr>
          <p:cNvSpPr txBox="1"/>
          <p:nvPr/>
        </p:nvSpPr>
        <p:spPr>
          <a:xfrm>
            <a:off x="9515605" y="1994490"/>
            <a:ext cx="244312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000"/>
            </a:lvl1pPr>
          </a:lstStyle>
          <a:p>
            <a:r>
              <a:rPr lang="en-GB" sz="1800" u="sng" dirty="0" err="1"/>
              <a:t>Intercanviar</a:t>
            </a:r>
            <a:r>
              <a:rPr lang="en-GB" sz="1800" u="sng" dirty="0"/>
              <a:t> la </a:t>
            </a:r>
            <a:r>
              <a:rPr lang="en-GB" sz="1800" u="sng" dirty="0" err="1"/>
              <a:t>posició</a:t>
            </a:r>
            <a:r>
              <a:rPr lang="en-GB" sz="1800" dirty="0"/>
              <a:t> </a:t>
            </a:r>
            <a:r>
              <a:rPr lang="en-GB" sz="1800" dirty="0" err="1"/>
              <a:t>dels</a:t>
            </a:r>
            <a:r>
              <a:rPr lang="en-GB" sz="1800" dirty="0"/>
              <a:t> elements diagonals</a:t>
            </a:r>
          </a:p>
        </p:txBody>
      </p: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7B41D534-5FE3-43BB-B7EC-F2EFC0484399}"/>
              </a:ext>
            </a:extLst>
          </p:cNvPr>
          <p:cNvCxnSpPr>
            <a:cxnSpLocks/>
          </p:cNvCxnSpPr>
          <p:nvPr/>
        </p:nvCxnSpPr>
        <p:spPr>
          <a:xfrm>
            <a:off x="9350877" y="3035916"/>
            <a:ext cx="164728" cy="1446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A7D2E1B6-B2DC-416F-A5DA-91E526D085C6}"/>
              </a:ext>
            </a:extLst>
          </p:cNvPr>
          <p:cNvSpPr txBox="1"/>
          <p:nvPr/>
        </p:nvSpPr>
        <p:spPr>
          <a:xfrm>
            <a:off x="9515605" y="2672032"/>
            <a:ext cx="227839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000"/>
            </a:lvl1pPr>
          </a:lstStyle>
          <a:p>
            <a:r>
              <a:rPr lang="en-GB" sz="1800" u="sng" dirty="0" err="1"/>
              <a:t>Canviar</a:t>
            </a:r>
            <a:r>
              <a:rPr lang="en-GB" sz="1800" u="sng" dirty="0"/>
              <a:t> el </a:t>
            </a:r>
            <a:r>
              <a:rPr lang="en-GB" sz="1800" u="sng" dirty="0" err="1"/>
              <a:t>signe</a:t>
            </a:r>
            <a:r>
              <a:rPr lang="en-GB" sz="1800" dirty="0"/>
              <a:t> </a:t>
            </a:r>
            <a:r>
              <a:rPr lang="en-GB" sz="1800" dirty="0" err="1"/>
              <a:t>dels</a:t>
            </a:r>
            <a:r>
              <a:rPr lang="en-GB" sz="1800" dirty="0"/>
              <a:t> </a:t>
            </a:r>
            <a:r>
              <a:rPr lang="en-GB" sz="1800" dirty="0" err="1"/>
              <a:t>altres</a:t>
            </a:r>
            <a:r>
              <a:rPr lang="en-GB" sz="1800" dirty="0"/>
              <a:t>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CA4E015D-099F-4199-A258-C8B3D42B4C7B}"/>
                  </a:ext>
                </a:extLst>
              </p:cNvPr>
              <p:cNvSpPr txBox="1"/>
              <p:nvPr/>
            </p:nvSpPr>
            <p:spPr>
              <a:xfrm>
                <a:off x="8376635" y="2173465"/>
                <a:ext cx="3935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CA4E015D-099F-4199-A258-C8B3D42B4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635" y="2173465"/>
                <a:ext cx="393569" cy="307777"/>
              </a:xfrm>
              <a:prstGeom prst="rect">
                <a:avLst/>
              </a:prstGeom>
              <a:blipFill>
                <a:blip r:embed="rId25"/>
                <a:stretch>
                  <a:fillRect l="-3077" r="-13846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75A2236B-2DFF-473D-9990-F98BECCE2D19}"/>
                  </a:ext>
                </a:extLst>
              </p:cNvPr>
              <p:cNvSpPr txBox="1"/>
              <p:nvPr/>
            </p:nvSpPr>
            <p:spPr>
              <a:xfrm>
                <a:off x="7804065" y="2466951"/>
                <a:ext cx="3768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75A2236B-2DFF-473D-9990-F98BECCE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065" y="2466951"/>
                <a:ext cx="376834" cy="307777"/>
              </a:xfrm>
              <a:prstGeom prst="rect">
                <a:avLst/>
              </a:prstGeom>
              <a:blipFill>
                <a:blip r:embed="rId26"/>
                <a:stretch>
                  <a:fillRect l="-3226" r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7A0E109B-6516-4B33-B731-84BDCD436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pt-PT" sz="2400" dirty="0" err="1">
                    <a:ea typeface="Times New Roman" panose="02020603050405020304" pitchFamily="18" charset="0"/>
                  </a:rPr>
                  <a:t>Sigui</a:t>
                </a:r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una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quadrada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d’</a:t>
                </a:r>
                <a:r>
                  <a:rPr kumimoji="0" lang="en-US" altLang="pt-PT" sz="24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ordre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Anomenarem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transposada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dels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cofactors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es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denota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per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altLang="pt-PT" sz="24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7A0E109B-6516-4B33-B731-84BDCD436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27"/>
                <a:stretch>
                  <a:fillRect l="-941" t="-3553" r="-1004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25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04713 0.04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08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04714 -0.04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1" grpId="0"/>
      <p:bldP spid="56" grpId="0"/>
      <p:bldP spid="61" grpId="0"/>
      <p:bldP spid="43" grpId="0"/>
      <p:bldP spid="44" grpId="0"/>
      <p:bldP spid="45" grpId="0"/>
      <p:bldP spid="48" grpId="0"/>
      <p:bldP spid="49" grpId="0"/>
      <p:bldP spid="50" grpId="0"/>
      <p:bldP spid="34" grpId="0"/>
      <p:bldP spid="39" grpId="0"/>
      <p:bldP spid="53" grpId="0"/>
      <p:bldP spid="55" grpId="0"/>
      <p:bldP spid="57" grpId="0"/>
      <p:bldP spid="58" grpId="0"/>
      <p:bldP spid="59" grpId="0"/>
      <p:bldP spid="62" grpId="0" animBg="1"/>
      <p:bldP spid="64" grpId="0" animBg="1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626367"/>
            <a:ext cx="9859639" cy="514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64819" y="83992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65745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093423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869750" y="1899704"/>
                <a:ext cx="200138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50" y="1899704"/>
                <a:ext cx="2001381" cy="813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06052" y="2719919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dirty="0">
                <a:solidFill>
                  <a:srgbClr val="0C2B8E"/>
                </a:solidFill>
              </a:rPr>
              <a:t>Per a </a:t>
            </a:r>
            <a:r>
              <a:rPr lang="en-US" sz="2000" dirty="0" err="1">
                <a:solidFill>
                  <a:srgbClr val="0C2B8E"/>
                </a:solidFill>
              </a:rPr>
              <a:t>trobar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Adjunta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b="1" dirty="0">
                <a:solidFill>
                  <a:srgbClr val="0C2B8E"/>
                </a:solidFill>
              </a:rPr>
              <a:t>primer</a:t>
            </a:r>
            <a:r>
              <a:rPr lang="en-US" sz="2000" dirty="0">
                <a:solidFill>
                  <a:srgbClr val="0C2B8E"/>
                </a:solidFill>
              </a:rPr>
              <a:t> es </a:t>
            </a:r>
            <a:r>
              <a:rPr lang="en-US" sz="2000" dirty="0" err="1">
                <a:solidFill>
                  <a:srgbClr val="0C2B8E"/>
                </a:solidFill>
              </a:rPr>
              <a:t>calcula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dels</a:t>
            </a:r>
            <a:r>
              <a:rPr lang="en-US" sz="2000" dirty="0">
                <a:solidFill>
                  <a:srgbClr val="0C2B8E"/>
                </a:solidFill>
              </a:rPr>
              <a:t> cofactors de </a:t>
            </a:r>
            <a:r>
              <a:rPr lang="en-US" sz="2000" i="1" dirty="0">
                <a:solidFill>
                  <a:srgbClr val="0C2B8E"/>
                </a:solidFill>
              </a:rPr>
              <a:t>B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61009" y="5014953"/>
            <a:ext cx="296033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cofactors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és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7352017" y="5219797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</p:txBody>
      </p:sp>
      <p:sp>
        <p:nvSpPr>
          <p:cNvPr id="31" name="Retângulo: Cantos Arredondados 67">
            <a:hlinkClick r:id="rId9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63">
            <a:hlinkClick r:id="rId11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6826329" y="2103706"/>
            <a:ext cx="49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Calculeu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la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</a:rPr>
              <a:t>matriu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djunta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461009" y="3113698"/>
                <a:ext cx="2604977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009" y="3113698"/>
                <a:ext cx="2604977" cy="6034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686646" y="5633339"/>
                <a:ext cx="3366436" cy="90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kumimoji="0" lang="pt-P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46" y="5633339"/>
                <a:ext cx="3366436" cy="9041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747534" y="5606793"/>
                <a:ext cx="5078064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𝒂𝒅𝒋</m:t>
                      </m:r>
                      <m:d>
                        <m:d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p>
                      </m:sSup>
                      <m:r>
                        <a:rPr kumimoji="0" lang="pt-P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34" y="5606793"/>
                <a:ext cx="5078064" cy="9307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5367903" y="3096646"/>
                <a:ext cx="2858814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903" y="3096646"/>
                <a:ext cx="2858814" cy="6401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707459" y="3097520"/>
                <a:ext cx="2604977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59" y="3097520"/>
                <a:ext cx="2604977" cy="6401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382184" y="3760089"/>
                <a:ext cx="2604977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84" y="3760089"/>
                <a:ext cx="2604977" cy="6034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5313589" y="3759155"/>
                <a:ext cx="2604977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89" y="3759155"/>
                <a:ext cx="2604977" cy="6401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8814599" y="3738146"/>
                <a:ext cx="2604977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599" y="3738146"/>
                <a:ext cx="2604977" cy="6401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469173" y="4421615"/>
                <a:ext cx="2604977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73" y="4421615"/>
                <a:ext cx="2604977" cy="6401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5421348" y="4411454"/>
                <a:ext cx="2718546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48" y="4411454"/>
                <a:ext cx="2718546" cy="6034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8738323" y="4399370"/>
                <a:ext cx="2604977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323" y="4399370"/>
                <a:ext cx="2604977" cy="64011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5"/>
          <a:stretch/>
        </p:blipFill>
        <p:spPr>
          <a:xfrm>
            <a:off x="5952970" y="5154008"/>
            <a:ext cx="1761749" cy="162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425" y="2103706"/>
            <a:ext cx="1228725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>
                <a:extLst>
                  <a:ext uri="{FF2B5EF4-FFF2-40B4-BE49-F238E27FC236}">
                    <a16:creationId xmlns:a16="http://schemas.microsoft.com/office/drawing/2014/main" id="{664CC1D3-559B-4780-A793-1430A5621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pt-PT" sz="2400" dirty="0" err="1">
                    <a:ea typeface="Times New Roman" panose="02020603050405020304" pitchFamily="18" charset="0"/>
                  </a:rPr>
                  <a:t>Sigui</a:t>
                </a:r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una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quadrada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d’</a:t>
                </a:r>
                <a:r>
                  <a:rPr kumimoji="0" lang="en-US" altLang="pt-PT" sz="24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ordre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Anomenarem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transposada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dels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cofactors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es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denota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per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altLang="pt-PT" sz="24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2">
                <a:extLst>
                  <a:ext uri="{FF2B5EF4-FFF2-40B4-BE49-F238E27FC236}">
                    <a16:creationId xmlns:a16="http://schemas.microsoft.com/office/drawing/2014/main" id="{664CC1D3-559B-4780-A793-1430A5621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25"/>
                <a:stretch>
                  <a:fillRect l="-941" t="-3553" r="-1004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48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6" grpId="0"/>
      <p:bldP spid="47" grpId="0"/>
      <p:bldP spid="51" grpId="0"/>
      <p:bldP spid="56" grpId="0"/>
      <p:bldP spid="61" grpId="0"/>
      <p:bldP spid="38" grpId="0"/>
      <p:bldP spid="43" grpId="0"/>
      <p:bldP spid="49" grpId="0"/>
      <p:bldP spid="50" grpId="0"/>
      <p:bldP spid="34" grpId="0"/>
      <p:bldP spid="35" grpId="0"/>
      <p:bldP spid="37" grpId="0"/>
      <p:bldP spid="39" grpId="0"/>
      <p:bldP spid="40" grpId="0"/>
      <p:bldP spid="52" grpId="0"/>
      <p:bldP spid="53" grpId="0"/>
      <p:bldP spid="55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639619"/>
            <a:ext cx="9859639" cy="514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657452"/>
            <a:ext cx="1023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529165" y="4939055"/>
            <a:ext cx="7834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4x4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s’han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 determinants 3x3. Per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aquests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casos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s’acostuma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l’ordinador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càlculs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67">
            <a:hlinkClick r:id="rId7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63">
            <a:hlinkClick r:id="rId9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70036" y="2366660"/>
            <a:ext cx="423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Matrius</a:t>
            </a:r>
            <a:r>
              <a:rPr lang="en-US" sz="2800" b="1" dirty="0"/>
              <a:t> </a:t>
            </a:r>
            <a:r>
              <a:rPr lang="en-US" sz="2800" b="1" dirty="0" err="1"/>
              <a:t>més</a:t>
            </a:r>
            <a:r>
              <a:rPr lang="en-US" sz="2800" b="1" dirty="0"/>
              <a:t> grans</a:t>
            </a:r>
            <a:endParaRPr lang="pt-PT" sz="2800" b="1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614177" y="3142609"/>
            <a:ext cx="747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 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matrius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més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grans (4x4, 5x5,…) es fan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exactament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els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mateixos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passos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però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amb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molts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més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càlculs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2469321" y="2916496"/>
            <a:ext cx="7699043" cy="1440000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tângulo arredondado 44"/>
          <p:cNvSpPr/>
          <p:nvPr/>
        </p:nvSpPr>
        <p:spPr>
          <a:xfrm>
            <a:off x="2469321" y="4799049"/>
            <a:ext cx="7704000" cy="1440000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83" y="1927619"/>
            <a:ext cx="1323022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81DC72EA-AC79-4595-8C11-8487EE083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pt-PT" sz="2400" dirty="0" err="1">
                    <a:ea typeface="Times New Roman" panose="02020603050405020304" pitchFamily="18" charset="0"/>
                  </a:rPr>
                  <a:t>Sigui</a:t>
                </a:r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una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quadrada</a:t>
                </a:r>
                <a:r>
                  <a:rPr lang="en-US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d’</a:t>
                </a:r>
                <a:r>
                  <a:rPr kumimoji="0" lang="en-US" altLang="pt-PT" sz="24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ordre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Anomenarem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transposada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matriu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0" i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dels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cofactors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es </a:t>
                </a:r>
                <a:r>
                  <a:rPr lang="en-US" altLang="pt-PT" sz="24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denota</a:t>
                </a: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per</a:t>
                </a:r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altLang="pt-PT" sz="24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81DC72EA-AC79-4595-8C11-8487EE083E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11"/>
                <a:stretch>
                  <a:fillRect l="-941" t="-3553" r="-1004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26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42" grpId="0"/>
      <p:bldP spid="46" grpId="0"/>
      <p:bldP spid="3" grpId="0"/>
      <p:bldP spid="44" grpId="0"/>
      <p:bldP spid="4" grpId="0" animBg="1"/>
      <p:bldP spid="45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2233548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28800" y="19942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22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68648" y="119095"/>
            <a:ext cx="9859639" cy="201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en-US" sz="2400" dirty="0"/>
                  <a:t>Si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invertible,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dir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aleshores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seva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inversa</a:t>
                </a:r>
                <a:r>
                  <a:rPr lang="en-US" sz="2400" b="1" dirty="0"/>
                  <a:t> </a:t>
                </a:r>
                <a:r>
                  <a:rPr lang="en-US" sz="2400" dirty="0"/>
                  <a:t>es pot </a:t>
                </a:r>
                <a:r>
                  <a:rPr lang="en-US" sz="2400" dirty="0" err="1"/>
                  <a:t>obtenir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mitjançant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fórmula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blipFill>
                <a:blip r:embed="rId8"/>
                <a:stretch>
                  <a:fillRect l="-985" b="-122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75441" y="2280079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575036" y="3205430"/>
            <a:ext cx="750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Determineu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invertible </a:t>
            </a:r>
            <a:r>
              <a:rPr lang="en-US" sz="2000" dirty="0" err="1"/>
              <a:t>i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així</a:t>
            </a:r>
            <a:r>
              <a:rPr lang="en-US" sz="2000" dirty="0"/>
              <a:t>, </a:t>
            </a:r>
            <a:r>
              <a:rPr lang="en-US" sz="2000" dirty="0" err="1"/>
              <a:t>cerqueu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 </a:t>
            </a:r>
            <a:r>
              <a:rPr lang="en-US" sz="2000" dirty="0" err="1"/>
              <a:t>inversa</a:t>
            </a:r>
            <a:r>
              <a:rPr lang="en-US" sz="2000" dirty="0"/>
              <a:t> </a:t>
            </a:r>
            <a:r>
              <a:rPr lang="en-US" sz="2000" dirty="0" err="1"/>
              <a:t>fent</a:t>
            </a:r>
            <a:r>
              <a:rPr lang="en-US" sz="2000" dirty="0"/>
              <a:t> </a:t>
            </a:r>
            <a:r>
              <a:rPr lang="en-US" sz="2000" dirty="0" err="1"/>
              <a:t>servir</a:t>
            </a:r>
            <a:r>
              <a:rPr lang="en-US" sz="2000" dirty="0"/>
              <a:t> la </a:t>
            </a:r>
            <a:r>
              <a:rPr lang="en-US" sz="2000" dirty="0" err="1"/>
              <a:t>fórmula</a:t>
            </a:r>
            <a:r>
              <a:rPr lang="en-US" sz="2000" dirty="0"/>
              <a:t> anterior.</a:t>
            </a:r>
            <a:endParaRPr lang="pt-PT" sz="2000" dirty="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56779" y="3913758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Primer es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calcula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el determinant de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matriu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i="1" dirty="0">
                <a:solidFill>
                  <a:srgbClr val="0C2B8E"/>
                </a:solidFill>
                <a:latin typeface="Calibri" panose="020F0502020204030204"/>
              </a:rPr>
              <a:t>A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447966" y="4319091"/>
                <a:ext cx="4223527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=−2−20=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−22≠0.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6" y="4319091"/>
                <a:ext cx="4223527" cy="5477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78471" y="1155553"/>
                <a:ext cx="2832333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71" y="1155553"/>
                <a:ext cx="2832333" cy="8357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679579" y="1116349"/>
            <a:ext cx="2592000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6858049" y="4372378"/>
            <a:ext cx="286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Aleshores, </a:t>
            </a:r>
            <a:r>
              <a:rPr lang="pt-PT" sz="2000" i="1" dirty="0">
                <a:solidFill>
                  <a:srgbClr val="0C2B8E"/>
                </a:solidFill>
              </a:rPr>
              <a:t>A</a:t>
            </a:r>
            <a:r>
              <a:rPr lang="pt-PT" sz="2000" dirty="0">
                <a:solidFill>
                  <a:srgbClr val="0C2B8E"/>
                </a:solidFill>
              </a:rPr>
              <a:t> és invertible.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1" y="5483508"/>
                <a:ext cx="9456874" cy="60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Així</a:t>
                </a:r>
                <a:r>
                  <a:rPr lang="en-GB" sz="20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000" dirty="0">
                    <a:solidFill>
                      <a:srgbClr val="0C2B8E"/>
                    </a:solidFill>
                  </a:rPr>
                  <a:t>la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matriu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Adjunta</a:t>
                </a:r>
                <a:r>
                  <a:rPr lang="en-US" sz="2000" dirty="0">
                    <a:solidFill>
                      <a:srgbClr val="0C2B8E"/>
                    </a:solidFill>
                  </a:rPr>
                  <a:t> de </a:t>
                </a:r>
                <a:r>
                  <a:rPr lang="en-US" sz="2000" i="1" dirty="0">
                    <a:solidFill>
                      <a:srgbClr val="0C2B8E"/>
                    </a:solidFill>
                  </a:rPr>
                  <a:t>A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és</a:t>
                </a:r>
                <a:r>
                  <a:rPr lang="en-US" sz="2000" dirty="0">
                    <a:solidFill>
                      <a:srgbClr val="0C2B8E"/>
                    </a:solidFill>
                  </a:rPr>
                  <a:t>:</a:t>
                </a:r>
                <a:r>
                  <a:rPr lang="en-GB" sz="20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1" y="5483508"/>
                <a:ext cx="9456874" cy="605487"/>
              </a:xfrm>
              <a:prstGeom prst="rect">
                <a:avLst/>
              </a:prstGeom>
              <a:blipFill>
                <a:blip r:embed="rId12"/>
                <a:stretch>
                  <a:fillRect l="-709" b="-20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62">
            <a:hlinkClick r:id="rId13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67">
            <a:hlinkClick r:id="rId15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10644" y="2703029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22285" y="2635272"/>
                <a:ext cx="1581202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85" y="2635272"/>
                <a:ext cx="1581202" cy="5477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2265494" y="5011579"/>
            <a:ext cx="546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Després</a:t>
            </a:r>
            <a:r>
              <a:rPr lang="en-GB" sz="2000" dirty="0">
                <a:solidFill>
                  <a:srgbClr val="0C2B8E"/>
                </a:solidFill>
              </a:rPr>
              <a:t>, es </a:t>
            </a:r>
            <a:r>
              <a:rPr lang="en-GB" sz="2000" dirty="0" err="1">
                <a:solidFill>
                  <a:srgbClr val="0C2B8E"/>
                </a:solidFill>
              </a:rPr>
              <a:t>troba</a:t>
            </a:r>
            <a:r>
              <a:rPr lang="en-GB" sz="2000" dirty="0">
                <a:solidFill>
                  <a:srgbClr val="0C2B8E"/>
                </a:solidFill>
              </a:rPr>
              <a:t> la </a:t>
            </a:r>
            <a:r>
              <a:rPr lang="en-GB" sz="2000" dirty="0" err="1">
                <a:solidFill>
                  <a:srgbClr val="0C2B8E"/>
                </a:solidFill>
              </a:rPr>
              <a:t>matriu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dels</a:t>
            </a:r>
            <a:r>
              <a:rPr lang="en-GB" sz="2000" dirty="0">
                <a:solidFill>
                  <a:srgbClr val="0C2B8E"/>
                </a:solidFill>
              </a:rPr>
              <a:t> cofactors de </a:t>
            </a:r>
            <a:r>
              <a:rPr lang="en-GB" sz="2000" i="1" dirty="0">
                <a:solidFill>
                  <a:srgbClr val="0C2B8E"/>
                </a:solidFill>
              </a:rPr>
              <a:t>A</a:t>
            </a:r>
            <a:r>
              <a:rPr lang="en-US" sz="2000" dirty="0"/>
              <a:t>,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920565" y="4877787"/>
                <a:ext cx="4175108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565" y="4877787"/>
                <a:ext cx="4175108" cy="6401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395418" y="6073250"/>
            <a:ext cx="410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2B8E"/>
                </a:solidFill>
              </a:rPr>
              <a:t>Al final, </a:t>
            </a:r>
            <a:r>
              <a:rPr lang="en-US" sz="2000" dirty="0" err="1">
                <a:solidFill>
                  <a:srgbClr val="0C2B8E"/>
                </a:solidFill>
              </a:rPr>
              <a:t>fent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servir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fórmula</a:t>
            </a:r>
            <a:r>
              <a:rPr lang="en-US" sz="2000" dirty="0">
                <a:solidFill>
                  <a:srgbClr val="0C2B8E"/>
                </a:solidFill>
              </a:rPr>
              <a:t>,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inversa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és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842217" y="6060400"/>
                <a:ext cx="4331285" cy="71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217" y="6060400"/>
                <a:ext cx="4331285" cy="7117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2"/>
          <a:stretch/>
        </p:blipFill>
        <p:spPr>
          <a:xfrm>
            <a:off x="10079413" y="4930239"/>
            <a:ext cx="1620000" cy="18694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62" y="2684512"/>
            <a:ext cx="1210964" cy="38750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73" y="2591669"/>
            <a:ext cx="1775610" cy="39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47" grpId="0"/>
      <p:bldP spid="49" grpId="0"/>
      <p:bldP spid="51" grpId="0"/>
      <p:bldP spid="32" grpId="0"/>
      <p:bldP spid="2" grpId="0" animBg="1"/>
      <p:bldP spid="39" grpId="0"/>
      <p:bldP spid="40" grpId="0"/>
      <p:bldP spid="43" grpId="0"/>
      <p:bldP spid="44" grpId="0"/>
      <p:bldP spid="11" grpId="0"/>
      <p:bldP spid="45" grpId="0"/>
      <p:bldP spid="13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7" y="2210153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28800" y="19942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22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201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defRPr/>
                </a:pPr>
                <a:r>
                  <a:rPr lang="en-US" sz="2400" dirty="0"/>
                  <a:t>Si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invertible,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dir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aleshores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seva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inversa</a:t>
                </a:r>
                <a:r>
                  <a:rPr lang="en-US" sz="2400" b="1" dirty="0"/>
                  <a:t> </a:t>
                </a:r>
                <a:r>
                  <a:rPr lang="en-US" sz="2400" dirty="0"/>
                  <a:t>es pot </a:t>
                </a:r>
                <a:r>
                  <a:rPr lang="en-US" sz="2400" dirty="0" err="1"/>
                  <a:t>obtenir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mitjançant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fórmula</a:t>
                </a:r>
                <a:endParaRPr lang="en-US" sz="2400" i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415772"/>
              </a:xfrm>
              <a:prstGeom prst="rect">
                <a:avLst/>
              </a:prstGeom>
              <a:blipFill>
                <a:blip r:embed="rId7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75441" y="2217015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606566" y="3247470"/>
            <a:ext cx="913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si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és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així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cerqueu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la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matriu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inversa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fent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servir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la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fórmula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anterior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18833" y="3679449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Primer es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calcula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determinant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fent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servir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regla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Lliçó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59764" y="4025934"/>
                <a:ext cx="6332439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0+4+0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0−6+0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≠0.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64" y="4025934"/>
                <a:ext cx="6332439" cy="813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36165" y="1146339"/>
                <a:ext cx="2832333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PT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pt-PT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pt-P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pt-P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P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kumimoji="0" lang="pt-P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𝑎𝑑𝑗</m:t>
                      </m:r>
                      <m:d>
                        <m:dPr>
                          <m:ctrlP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kumimoji="0" lang="pt-P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65" y="1146339"/>
                <a:ext cx="2832333" cy="8357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661822" y="1143249"/>
            <a:ext cx="2581017" cy="877320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8648119" y="4228907"/>
            <a:ext cx="1769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pt-PT" sz="2000" i="1" dirty="0">
                <a:solidFill>
                  <a:srgbClr val="0C2B8E"/>
                </a:solidFill>
                <a:latin typeface="Calibri" panose="020F0502020204030204"/>
              </a:rPr>
              <a:t>B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t-PT" sz="2000" dirty="0">
                <a:solidFill>
                  <a:srgbClr val="0C2B8E"/>
                </a:solidFill>
                <a:latin typeface="Calibri" panose="020F0502020204030204"/>
              </a:rPr>
              <a:t>é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 invertible.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tângulo: Cantos Arredondados 62">
            <a:hlinkClick r:id="rId11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tângulo: Cantos Arredondados 22">
            <a:hlinkClick r:id="rId12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: Cantos Arredondados 67">
            <a:hlinkClick r:id="rId13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00134" y="2639967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16258" y="4901967"/>
            <a:ext cx="860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Després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adjunta</a:t>
            </a:r>
            <a:r>
              <a:rPr lang="en-US" sz="2000" noProof="0" dirty="0">
                <a:solidFill>
                  <a:srgbClr val="0C2B8E"/>
                </a:solidFill>
              </a:rPr>
              <a:t> de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i="1" dirty="0">
                <a:solidFill>
                  <a:srgbClr val="0C2B8E"/>
                </a:solidFill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2000" dirty="0" err="1">
                <a:solidFill>
                  <a:srgbClr val="0C2B8E"/>
                </a:solidFill>
                <a:latin typeface="Calibri" panose="020F0502020204030204"/>
              </a:rPr>
              <a:t>Exemple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lang="en-US" sz="2000" dirty="0">
                <a:solidFill>
                  <a:srgbClr val="0C2B8E"/>
                </a:solidFill>
                <a:latin typeface="Calibri" panose="020F0502020204030204"/>
              </a:rPr>
              <a:t>de 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Matriu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Adjunta</a:t>
            </a:r>
            <a:r>
              <a:rPr lang="en-GB" sz="2000" dirty="0">
                <a:solidFill>
                  <a:srgbClr val="0C2B8E"/>
                </a:solidFill>
              </a:rPr>
              <a:t>)</a:t>
            </a:r>
            <a:endParaRPr lang="en-GB" sz="2000" b="1" dirty="0">
              <a:solidFill>
                <a:srgbClr val="0C2B8E"/>
              </a:solidFill>
            </a:endParaRPr>
          </a:p>
          <a:p>
            <a:pPr lvl="0"/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82598" y="5438439"/>
            <a:ext cx="46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fórmula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625912" y="5874103"/>
                <a:ext cx="5432316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pt-P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12" y="5874103"/>
                <a:ext cx="5432316" cy="9062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835715" y="2434716"/>
                <a:ext cx="200138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15" y="2434716"/>
                <a:ext cx="2001381" cy="8138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090018" y="5566796"/>
                <a:ext cx="4371585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𝒂𝒅𝒋</m:t>
                      </m:r>
                      <m:d>
                        <m:d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p>
                      </m:sSup>
                      <m:r>
                        <a:rPr kumimoji="0" lang="pt-P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18" y="5566796"/>
                <a:ext cx="4371585" cy="9307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6855588" y="2640856"/>
            <a:ext cx="4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invertible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7"/>
          <a:stretch/>
        </p:blipFill>
        <p:spPr>
          <a:xfrm>
            <a:off x="6371288" y="5403613"/>
            <a:ext cx="1358595" cy="136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84" y="2532197"/>
            <a:ext cx="1224090" cy="41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6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7" grpId="0"/>
      <p:bldP spid="49" grpId="0"/>
      <p:bldP spid="51" grpId="0"/>
      <p:bldP spid="39" grpId="0"/>
      <p:bldP spid="43" grpId="0"/>
      <p:bldP spid="11" grpId="0"/>
      <p:bldP spid="13" grpId="0"/>
      <p:bldP spid="50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7" y="2210153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28800" y="19942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22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201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defRPr/>
                </a:pPr>
                <a:r>
                  <a:rPr lang="en-US" sz="2400" dirty="0"/>
                  <a:t>Si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invertible,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dir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aleshores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seva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inversa</a:t>
                </a:r>
                <a:r>
                  <a:rPr lang="en-US" sz="2400" b="1" dirty="0"/>
                  <a:t> </a:t>
                </a:r>
                <a:r>
                  <a:rPr lang="en-US" sz="2400" dirty="0"/>
                  <a:t>es pot </a:t>
                </a:r>
                <a:r>
                  <a:rPr lang="en-US" sz="2400" dirty="0" err="1"/>
                  <a:t>obtenir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mitjançant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fórmula</a:t>
                </a:r>
                <a:endParaRPr lang="en-US" sz="2400" i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415772"/>
              </a:xfrm>
              <a:prstGeom prst="rect">
                <a:avLst/>
              </a:prstGeom>
              <a:blipFill>
                <a:blip r:embed="rId5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75441" y="2217015"/>
            <a:ext cx="808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>
                <a:solidFill>
                  <a:srgbClr val="F25E4F"/>
                </a:solidFill>
                <a:latin typeface="Calibri" panose="020F0502020204030204"/>
              </a:rPr>
              <a:t>Nota</a:t>
            </a:r>
            <a:endParaRPr kumimoji="0" lang="en-GB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78469" y="1141028"/>
                <a:ext cx="2832333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PT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pt-PT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pt-P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pt-P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P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kumimoji="0" lang="pt-P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𝑎𝑑𝑗</m:t>
                      </m:r>
                      <m:d>
                        <m:dPr>
                          <m:ctrlP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kumimoji="0" lang="pt-P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69" y="1141028"/>
                <a:ext cx="2832333" cy="835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698636" y="1129290"/>
            <a:ext cx="2592000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tângulo: Cantos Arredondados 62">
            <a:hlinkClick r:id="rId8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: Cantos Arredondados 67">
            <a:hlinkClick r:id="rId10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386666" y="3006504"/>
                <a:ext cx="2832333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PT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pt-PT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𝑎𝑑𝑗</m:t>
                      </m:r>
                      <m:d>
                        <m:d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66" y="3006504"/>
                <a:ext cx="2832333" cy="7737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960238" y="3161052"/>
                <a:ext cx="300810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pt-PT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PT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pt-P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38" y="3161052"/>
                <a:ext cx="3008105" cy="430887"/>
              </a:xfrm>
              <a:prstGeom prst="rect">
                <a:avLst/>
              </a:prstGeom>
              <a:blipFill>
                <a:blip r:embed="rId12"/>
                <a:stretch>
                  <a:fillRect l="-6897" t="-50000" b="-9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515432" y="4370650"/>
                <a:ext cx="3391512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sSup>
                            <m:sSup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32" y="4370650"/>
                <a:ext cx="3391512" cy="474489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2539717" y="2630563"/>
            <a:ext cx="69149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PT" sz="2200" dirty="0" err="1">
                <a:ea typeface="Times New Roman" panose="02020603050405020304" pitchFamily="18" charset="0"/>
              </a:rPr>
              <a:t>Sigui</a:t>
            </a:r>
            <a:r>
              <a:rPr lang="en-US" altLang="pt-PT" sz="2200" dirty="0">
                <a:ea typeface="Times New Roman" panose="02020603050405020304" pitchFamily="18" charset="0"/>
              </a:rPr>
              <a:t> </a:t>
            </a:r>
            <a:r>
              <a:rPr lang="en-US" altLang="pt-PT" sz="2200" i="1" dirty="0">
                <a:ea typeface="Times New Roman" panose="02020603050405020304" pitchFamily="18" charset="0"/>
              </a:rPr>
              <a:t>A </a:t>
            </a:r>
            <a:r>
              <a:rPr lang="en-US" altLang="pt-PT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n-US" altLang="pt-PT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matriu</a:t>
            </a:r>
            <a:r>
              <a:rPr lang="en-US" altLang="pt-PT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PT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quadrada</a:t>
            </a:r>
            <a:r>
              <a:rPr lang="en-US" altLang="pt-PT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PT" sz="22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d’ordre</a:t>
            </a:r>
            <a:r>
              <a:rPr lang="en-US" altLang="pt-PT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n, invertible, </a:t>
            </a:r>
            <a:r>
              <a:rPr lang="en-US" altLang="pt-PT" sz="22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aleshores</a:t>
            </a:r>
            <a:endParaRPr lang="pt-P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443542" y="4911921"/>
                <a:ext cx="3391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42" y="4911921"/>
                <a:ext cx="3391512" cy="430887"/>
              </a:xfrm>
              <a:prstGeom prst="rect">
                <a:avLst/>
              </a:prstGeom>
              <a:blipFill>
                <a:blip r:embed="rId14"/>
                <a:stretch>
                  <a:fillRect t="-50000" b="-91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364720" y="5369118"/>
                <a:ext cx="3391512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20" y="5369118"/>
                <a:ext cx="3391512" cy="7737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243856" y="6183652"/>
                <a:ext cx="3391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56" y="6183652"/>
                <a:ext cx="3391512" cy="430887"/>
              </a:xfrm>
              <a:prstGeom prst="rect">
                <a:avLst/>
              </a:prstGeom>
              <a:blipFill>
                <a:blip r:embed="rId16"/>
                <a:stretch>
                  <a:fillRect t="-49296" b="-887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6200726" y="4710860"/>
                <a:ext cx="5064463" cy="369332"/>
              </a:xfrm>
              <a:prstGeom prst="rect">
                <a:avLst/>
              </a:prstGeom>
              <a:solidFill>
                <a:srgbClr val="29A6FF">
                  <a:alpha val="40000"/>
                </a:srgbClr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sz="2400" b="1" dirty="0"/>
                  <a:t>  </a:t>
                </a:r>
                <a:r>
                  <a:rPr lang="en-GB" sz="2400" b="1" dirty="0" err="1"/>
                  <a:t>Fent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servir</a:t>
                </a:r>
                <a:r>
                  <a:rPr lang="en-GB" sz="2400" b="1" dirty="0"/>
                  <a:t> la </a:t>
                </a:r>
                <a:r>
                  <a:rPr lang="en-GB" sz="2400" b="1" dirty="0" err="1"/>
                  <a:t>propietat</a:t>
                </a:r>
                <a:r>
                  <a:rPr lang="pt-PT" sz="2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𝒌𝑨</m:t>
                        </m:r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26" y="4710860"/>
                <a:ext cx="5064463" cy="369332"/>
              </a:xfrm>
              <a:prstGeom prst="rect">
                <a:avLst/>
              </a:prstGeom>
              <a:blipFill>
                <a:blip r:embed="rId17"/>
                <a:stretch>
                  <a:fillRect l="-963" t="-26667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circular 6"/>
          <p:cNvSpPr/>
          <p:nvPr/>
        </p:nvSpPr>
        <p:spPr>
          <a:xfrm rot="5669697">
            <a:off x="5305100" y="4472192"/>
            <a:ext cx="618837" cy="796588"/>
          </a:xfrm>
          <a:prstGeom prst="circular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4" name="Seta circular 53"/>
          <p:cNvSpPr/>
          <p:nvPr/>
        </p:nvSpPr>
        <p:spPr>
          <a:xfrm rot="5669697">
            <a:off x="5305100" y="5264672"/>
            <a:ext cx="618837" cy="796588"/>
          </a:xfrm>
          <a:prstGeom prst="circularArrow">
            <a:avLst/>
          </a:prstGeom>
          <a:solidFill>
            <a:srgbClr val="F25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185486" y="5503340"/>
                <a:ext cx="4677178" cy="569708"/>
              </a:xfrm>
              <a:prstGeom prst="rect">
                <a:avLst/>
              </a:prstGeom>
              <a:solidFill>
                <a:srgbClr val="F25E4F">
                  <a:alpha val="40000"/>
                </a:srgbClr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sz="2400" b="1" dirty="0"/>
                  <a:t>  </a:t>
                </a:r>
                <a:r>
                  <a:rPr lang="en-GB" sz="2400" b="1" dirty="0" err="1"/>
                  <a:t>Fent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servir</a:t>
                </a:r>
                <a:r>
                  <a:rPr lang="en-GB" sz="2400" b="1" dirty="0"/>
                  <a:t> la </a:t>
                </a:r>
                <a:r>
                  <a:rPr lang="en-GB" sz="2400" b="1" dirty="0" err="1"/>
                  <a:t>propietat</a:t>
                </a:r>
                <a:r>
                  <a:rPr lang="pt-PT" sz="2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86" y="5503340"/>
                <a:ext cx="4677178" cy="569708"/>
              </a:xfrm>
              <a:prstGeom prst="rect">
                <a:avLst/>
              </a:prstGeom>
              <a:blipFill>
                <a:blip r:embed="rId18"/>
                <a:stretch>
                  <a:fillRect l="-1173" t="-2151" b="-118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/>
          <p:cNvSpPr/>
          <p:nvPr/>
        </p:nvSpPr>
        <p:spPr>
          <a:xfrm>
            <a:off x="3004708" y="6115764"/>
            <a:ext cx="2297453" cy="592941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EDF674A-AFFE-4EF9-8D2D-CCB370AEC65C}"/>
              </a:ext>
            </a:extLst>
          </p:cNvPr>
          <p:cNvSpPr/>
          <p:nvPr/>
        </p:nvSpPr>
        <p:spPr>
          <a:xfrm>
            <a:off x="2539718" y="3648247"/>
            <a:ext cx="9095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PT" sz="2200" dirty="0">
                <a:ea typeface="Times New Roman" panose="02020603050405020304" pitchFamily="18" charset="0"/>
              </a:rPr>
              <a:t>Hi ha </a:t>
            </a:r>
            <a:r>
              <a:rPr lang="en-US" altLang="pt-PT" sz="2200" dirty="0" err="1">
                <a:ea typeface="Times New Roman" panose="02020603050405020304" pitchFamily="18" charset="0"/>
              </a:rPr>
              <a:t>diverses</a:t>
            </a:r>
            <a:r>
              <a:rPr lang="en-US" altLang="pt-PT" sz="2200" dirty="0">
                <a:ea typeface="Times New Roman" panose="02020603050405020304" pitchFamily="18" charset="0"/>
              </a:rPr>
              <a:t> “</a:t>
            </a:r>
            <a:r>
              <a:rPr lang="en-US" altLang="pt-PT" sz="2200" dirty="0" err="1">
                <a:ea typeface="Times New Roman" panose="02020603050405020304" pitchFamily="18" charset="0"/>
              </a:rPr>
              <a:t>propietats</a:t>
            </a:r>
            <a:r>
              <a:rPr lang="en-US" altLang="pt-PT" sz="2200" dirty="0">
                <a:ea typeface="Times New Roman" panose="02020603050405020304" pitchFamily="18" charset="0"/>
              </a:rPr>
              <a:t>” que fan </a:t>
            </a:r>
            <a:r>
              <a:rPr lang="en-US" altLang="pt-PT" sz="2200" dirty="0" err="1">
                <a:ea typeface="Times New Roman" panose="02020603050405020304" pitchFamily="18" charset="0"/>
              </a:rPr>
              <a:t>servir</a:t>
            </a:r>
            <a:r>
              <a:rPr lang="en-US" altLang="pt-PT" sz="2200" dirty="0">
                <a:ea typeface="Times New Roman" panose="02020603050405020304" pitchFamily="18" charset="0"/>
              </a:rPr>
              <a:t> </a:t>
            </a:r>
            <a:r>
              <a:rPr lang="en-US" altLang="pt-PT" sz="2200" dirty="0" err="1">
                <a:ea typeface="Times New Roman" panose="02020603050405020304" pitchFamily="18" charset="0"/>
              </a:rPr>
              <a:t>aquesta</a:t>
            </a:r>
            <a:r>
              <a:rPr lang="en-US" altLang="pt-PT" sz="2200" dirty="0">
                <a:ea typeface="Times New Roman" panose="02020603050405020304" pitchFamily="18" charset="0"/>
              </a:rPr>
              <a:t> </a:t>
            </a:r>
            <a:r>
              <a:rPr lang="en-US" altLang="pt-PT" sz="2200" dirty="0" err="1">
                <a:ea typeface="Times New Roman" panose="02020603050405020304" pitchFamily="18" charset="0"/>
              </a:rPr>
              <a:t>relació</a:t>
            </a:r>
            <a:r>
              <a:rPr lang="en-US" altLang="pt-PT" sz="2200" dirty="0">
                <a:ea typeface="Times New Roman" panose="02020603050405020304" pitchFamily="18" charset="0"/>
              </a:rPr>
              <a:t>. Per </a:t>
            </a:r>
            <a:r>
              <a:rPr lang="en-US" altLang="pt-PT" sz="2200" dirty="0" err="1">
                <a:ea typeface="Times New Roman" panose="02020603050405020304" pitchFamily="18" charset="0"/>
              </a:rPr>
              <a:t>exemple</a:t>
            </a:r>
            <a:r>
              <a:rPr lang="en-US" altLang="pt-PT" sz="2200" dirty="0">
                <a:ea typeface="Times New Roman" panose="02020603050405020304" pitchFamily="18" charset="0"/>
              </a:rPr>
              <a:t>, es pot </a:t>
            </a:r>
            <a:r>
              <a:rPr lang="en-US" altLang="pt-PT" sz="2200" dirty="0" err="1">
                <a:ea typeface="Times New Roman" panose="02020603050405020304" pitchFamily="18" charset="0"/>
              </a:rPr>
              <a:t>obtenir</a:t>
            </a:r>
            <a:r>
              <a:rPr lang="en-US" altLang="pt-PT" sz="2200" dirty="0">
                <a:ea typeface="Times New Roman" panose="02020603050405020304" pitchFamily="18" charset="0"/>
              </a:rPr>
              <a:t> el determinant de la </a:t>
            </a:r>
            <a:r>
              <a:rPr lang="en-US" altLang="pt-PT" sz="2200" dirty="0" err="1">
                <a:ea typeface="Times New Roman" panose="02020603050405020304" pitchFamily="18" charset="0"/>
              </a:rPr>
              <a:t>matriu</a:t>
            </a:r>
            <a:r>
              <a:rPr lang="en-US" altLang="pt-PT" sz="2200" dirty="0">
                <a:ea typeface="Times New Roman" panose="02020603050405020304" pitchFamily="18" charset="0"/>
              </a:rPr>
              <a:t> </a:t>
            </a:r>
            <a:r>
              <a:rPr lang="en-US" altLang="pt-PT" sz="2200" dirty="0" err="1">
                <a:ea typeface="Times New Roman" panose="02020603050405020304" pitchFamily="18" charset="0"/>
              </a:rPr>
              <a:t>Adjunta</a:t>
            </a:r>
            <a:r>
              <a:rPr lang="en-US" altLang="pt-PT" sz="2200" dirty="0">
                <a:ea typeface="Times New Roman" panose="02020603050405020304" pitchFamily="18" charset="0"/>
              </a:rPr>
              <a:t> a </a:t>
            </a:r>
            <a:r>
              <a:rPr lang="en-US" altLang="pt-PT" sz="2200" dirty="0" err="1">
                <a:ea typeface="Times New Roman" panose="02020603050405020304" pitchFamily="18" charset="0"/>
              </a:rPr>
              <a:t>partir</a:t>
            </a:r>
            <a:r>
              <a:rPr lang="en-US" altLang="pt-PT" sz="2200" dirty="0">
                <a:ea typeface="Times New Roman" panose="02020603050405020304" pitchFamily="18" charset="0"/>
              </a:rPr>
              <a:t> del determinant de A.   </a:t>
            </a:r>
            <a:endParaRPr lang="pt-PT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38" grpId="0"/>
      <p:bldP spid="40" grpId="0"/>
      <p:bldP spid="44" grpId="0"/>
      <p:bldP spid="6" grpId="0"/>
      <p:bldP spid="45" grpId="0"/>
      <p:bldP spid="46" grpId="0"/>
      <p:bldP spid="48" grpId="0"/>
      <p:bldP spid="53" grpId="0" animBg="1"/>
      <p:bldP spid="7" grpId="0" animBg="1"/>
      <p:bldP spid="54" grpId="0" animBg="1"/>
      <p:bldP spid="55" grpId="0" animBg="1"/>
      <p:bldP spid="56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KY0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mN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Epj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KY0RSGod3CXEDAACk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CwxS+20BcaFCXGgt7DC81J1qT1TbFmNpSqGpqW9vcwci5bWotz9MY5BwZQaFkZCizdlu62TL86iWFD0hCQIvSIvUWt+OEVoT3BI4CQORqWx4Hu7CaNGeaMtgDc1pPUCTcllmk8PA05WvoFZLSk1zESDeEaqYEAzRQNACWGFczwmouYL0msSpSC2ZKOeG9rYOhX05KQ1d/SBZrx6VgZ9Q31RC7FRSU5Fq8aSK127Reu+zJHsacpsUQQoVxV8bYoLIgJkTmClMoS8SJvI7BXF3VZpWLBk0bxIzaUb8JUmiO5+w7ntDRWgL4Q7YQXnm3wC84xILI5LkyCa6FBrVFY454cxYzW5livuDPz6jnSW2DqlbgO/47Gf0HUEsDBBQAAgAIAEpj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EpjRFJL2vWWrgEAAG0GAAAfAAAAdW5pdmVyc2FsL2h0bWxfc2tpbl9zZXR0aW5ncy5qc42UwU/CMBTG7/wVZF4N0YEOvAHDxMSDidyMh248x0LX17QFRcL/7joEuu5NWS/0y4/v9b2t367TLZ8gDboP3V31u9q/1PeVBlYzag3XdZ236IXVA83zBczzAnguIPCQjUU+GNdw0vdnhHIOROWabF8NSO34BUjA8uTviIoANaFtCO2TMvyixO/jvztOV4eOnDkna2NQ9FIUBoTpCVQFq5jg6rF63A49GDeg/kE/WAo107twOIlbybPjYBLF05HLpVhIJrbPmGEvYekqU7gWi9/6fbtcermVoMo3vmory3NtngwUfuHZ7Syche2kVKA1/NYdxeNwfE/CnCXA3YaiwXAw/gOtGTcH6tGbXOfmSEdh1I8GLi1ZBo0pTWfxbdyvY6L0akyzUfzAGfgybc1IzragLrFCuZYXvECpMLMTaaKRXSTKkS1ykR24eGQXydnDWtu2b6OKjF6CanH6Km7scpnGMGrXDL1rtiSuctEWLhdEgyEvt/aqPlO5wCmRqosUSAaal6LH4xg/a+z+rWycqRWoOSIv87MbMGNYuizKRCnP/+4mA3nU9OKm/GN19j9QSwMEFAACAAgASmNEUpQTsyJpAAAAbgAAABwAAAB1bml2ZXJzYWwvbG9jYWxfc2V0dGluZ3MueG1sDcwxDoMwDEDRnVNY3int1oHAxlaW0gNYxEWRHBuRgOD2ZPvD02/7MwocvKVg6vD1eCKwzuaDLg5/01C/EVIm9SSm7FANoe+qVmwm+XLOBSZYhS7eJo4lMo8Uixx2EajhU17/wB6brroBUEsDBBQAAgAIAEtjRF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BLY0R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BKY0RSnF4yCBQGAAA3FwAAHQAAAAAAAAABAAAAAADMEwAAdW5pdmVyc2FsL2NvbW1vbl9tZXNzYWdlcy5sbmdQSwECAAAUAAIACABKY0RSZrKi1aUAAACDAQAALgAAAAAAAAABAAAAAAAbGgAAdW5pdmVyc2FsL3BsYXliYWNrX2FuZF9uYXZpZ2F0aW9uX3NldHRpbmdzLnhtbFBLAQIAABQAAgAIAEpjRFLQvS+0TgQAAIcVAAAnAAAAAAAAAAEAAAAAAAwbAAB1bml2ZXJzYWwvZmxhc2hfcHVibGlzaGluZ19zZXR0aW5ncy54bWxQSwECAAAUAAIACABKY0RSGod3CXEDAACkDAAAIQAAAAAAAAABAAAAAACfHwAAdW5pdmVyc2FsL2ZsYXNoX3NraW5fc2V0dGluZ3MueG1sUEsBAgAAFAACAAgASmNEUuZFxhFIBAAAERUAACYAAAAAAAAAAQAAAAAATyMAAHVuaXZlcnNhbC9odG1sX3B1Ymxpc2hpbmdfc2V0dGluZ3MueG1sUEsBAgAAFAACAAgASmNEUkva9ZauAQAAbQYAAB8AAAAAAAAAAQAAAAAA2ycAAHVuaXZlcnNhbC9odG1sX3NraW5fc2V0dGluZ3MuanNQSwECAAAUAAIACABKY0RSlBOzImkAAABuAAAAHAAAAAAAAAABAAAAAADGKQAAdW5pdmVyc2FsL2xvY2FsX3NldHRpbmdzLnhtbFBLAQIAABQAAgAIAEtjRFKqn45ZFgoAABYZAAAXAAAAAAAAAAAAAAAAAGkqAAB1bml2ZXJzYWwvdW5pdmVyc2FsLnBuZ1BLAQIAABQAAgAIAEtjRFLlZcaxSwAAAGoAAAAbAAAAAAAAAAEAAAAAALQ0AAB1bml2ZXJzYWwvdW5pdmVyc2FsLnBuZy54bWxQSwUGAAAAABIAEgBWBQAAODUAAAAA"/>
  <p:tag name="ISPRING_UUID" val="{3DE3C64A-2E5B-422E-8C51-5E75B3CA870E}"/>
  <p:tag name="ISPRING_ULTRA_SCORM_COURCE_TITLE" val="Lliçó_22_N1_CT"/>
  <p:tag name="ISPRING_PRESENTATION_TITLE" val="Lliçó_22_N1_CT"/>
  <p:tag name="ISPRING_SCORM_RATE_QUIZZES" val="1"/>
  <p:tag name="ISPRING_SCORM_PASSING_SCORE" val="80.000000"/>
  <p:tag name="ISPRING_RESOURCE_FOLDER" val="C:\Users\Carles Serrat\Desktop\EngiMath-UPC\Execution\LLIÇONS_DEF\LLIÇÓ 22\Lliçó_22_N1_CT"/>
  <p:tag name="ISPRING_PRESENTATION_PATH" val="C:\Users\Carles Serrat\Desktop\EngiMath-UPC\Execution\LLIÇONS_DEF\LLIÇÓ 22\Lliçó_22_N1_CT.pptx"/>
  <p:tag name="ISPRING_OUTPUT_FOLDER" val="[[&quot;\uFFFDd\u0013*{0FCB5101-AEB5-4723-8DCE-7D5C9063266D}&quot;,&quot;C:\\Users\\Carles Serrat\\Desktop\\EngiMath-UPC\\Execution\\LLIÇONS_DEF\\LLIÇÓ 22&quot;],[&quot;다\uFFFD{50CDBE22-C278-4471-A834-0F47937607E8}&quot;,&quot;C:\\Users\\Usuario\\OneDrive\\Escritorio\\Engi-Math-Chara\\CatalaAmbserrells\\LLIÇÓ 22&quot;],[&quot;*\uFFFD\uFFFD\uFFFD{BB4CDCA5-F38E-475C-8C53-186BBAA01A72}&quot;,&quot;C:\\Users\\filom\\Documents\\ENGIMATH\\LESSONS\\MATRICES\\LESSON 22&quot;],[&quot;\uFFFD\u0006\uFFFD{89960893-7238-4BF1-AF2C-E0D0CDA1F331}&quot;,&quot;E:\\Ano Letivo 2019_2020\\Lesson 2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Carles Serrat\Desktop\EngiMath-UPC\Execution\LLIÇONS_DEF\LLIÇÓ 22\Lliçó_22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xapU8q6pV7JxazJwDIa7g&quot;,&quot;gi&quot;:&quot;qvfgMhdFHuOSyEmZXYfVyQ&quot;,&quot;ti&quot;:&quot;characters&quot;,&quot;vs&quot;:{&quot;f&quot;:[828,674,543],&quot;i&quot;:{&quot;d&quot;:&quot;JxapU8q6pV7JxazJwDIa7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346DEE-B73F-45DB-A5B5-68C5F4A5A18C}:3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2f9QXJye_m8LfzI1ZBeiQ&quot;,&quot;gi&quot;:&quot;qvfgMhdFHuOSyEmZXYfVyQ&quot;,&quot;ti&quot;:&quot;characters&quot;,&quot;vs&quot;:{&quot;f&quot;:[828,674],&quot;i&quot;:{&quot;d&quot;:&quot;L2f9QXJye_m8LfzI1ZBeiQ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21D0F6-4276-4C47-BC67-67D72589FCF9}:2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F-7onEhzuFVnB4KULDFNg&quot;,&quot;gi&quot;:&quot;qvfgMhdFHuOSyEmZXYfVyQ&quot;,&quot;ti&quot;:&quot;characters&quot;,&quot;vs&quot;:{&quot;f&quot;:[828,674],&quot;i&quot;:{&quot;d&quot;:&quot;-F-7onEhzuFVnB4KULDFNg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Hb1XnRcDhzMice2RuHKlQ&quot;,&quot;gi&quot;:&quot;qvfgMhdFHuOSyEmZXYfVyQ&quot;,&quot;ti&quot;:&quot;characters&quot;,&quot;vs&quot;:{&quot;f&quot;:[828,674,543],&quot;i&quot;:{&quot;d&quot;:&quot;HHb1XnRcDhzMice2RuHKlQ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LU_Csv1kcRGNMzol8P0wQ&quot;,&quot;gi&quot;:&quot;qvfgMhdFHuOSyEmZXYfVyQ&quot;,&quot;ti&quot;:&quot;characters&quot;,&quot;vs&quot;:{&quot;f&quot;:[828,674,529],&quot;i&quot;:{&quot;d&quot;:&quot;NLU_Csv1kcRGNMzol8P0wQ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A36EF3-CF9D-48FF-9405-EC8275647FFD}:3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SXupGFt7kCkdbOzctQ1w&quot;,&quot;gi&quot;:&quot;qvfgMhdFHuOSyEmZXYfVyQ&quot;,&quot;ti&quot;:&quot;characters&quot;,&quot;vs&quot;:{&quot;f&quot;:[828,674],&quot;i&quot;:{&quot;d&quot;:&quot;lkSXupGFt7kCkdbOzctQ1w&quot;,&quot;p&quot;:true}}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xK8DPjij4u1UY7veo8g5w&quot;,&quot;gi&quot;:&quot;qvfgMhdFHuOSyEmZXYfVyQ&quot;,&quot;ti&quot;:&quot;characters&quot;,&quot;vs&quot;:{&quot;f&quot;:[828,674],&quot;i&quot;:{&quot;d&quot;:&quot;wxK8DPjij4u1UY7veo8g5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B9D159-64AA-4331-8B59-76C83A341EF2}:2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D929C3-EA17-4BB4-8FEC-BDD9CC16FFB6}:3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CF8045-4AFF-4F40-9EE1-5F58060E2093}:2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xaQSFX4v31nARgL0AO36A&quot;,&quot;gi&quot;:&quot;qvfgMhdFHuOSyEmZXYfVyQ&quot;,&quot;ti&quot;:&quot;characters&quot;,&quot;vs&quot;:{&quot;f&quot;:[828,674,544],&quot;i&quot;:{&quot;d&quot;:&quot;AxaQSFX4v31nARgL0AO36A&quot;,&quot;p&quot;:true}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CF8045-4AFF-4F40-9EE1-5F58060E2093}:28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Carles Serrat\Desktop\EngiMath-UPC\Execution\LLIÇONS_DEF\LLIÇÓ 22\Lliçó_22_N1_CT\quiz\quiz2.quiz"/>
  <p:tag name="ISPRING_QUIZ_RELATIVE_PATH" val="Lliçó_22_N1_CT\quiz\quiz2.quiz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C0C220-3AA0-4D6A-927C-72D526635DBF}:2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UnwRmP1227D9O-8CagQWw&quot;,&quot;gi&quot;:&quot;qvfgMhdFHuOSyEmZXYfVyQ&quot;,&quot;ti&quot;:&quot;characters&quot;,&quot;vs&quot;:{&quot;f&quot;:[828,674,501],&quot;i&quot;:{&quot;d&quot;:&quot;PUnwRmP1227D9O-8CagQW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77F2BB-F78B-4FCF-9C54-9EFC970DEADA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2h6AJKhodeMF-5674h_6g&quot;,&quot;gi&quot;:&quot;qvfgMhdFHuOSyEmZXYfVyQ&quot;,&quot;ti&quot;:&quot;characters&quot;,&quot;vs&quot;:{&quot;f&quot;:[828,674,529],&quot;i&quot;:{&quot;d&quot;:&quot;B2h6AJKhodeMF-5674h_6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JpEBgEBtJf44ciWEtRkuA&quot;,&quot;gi&quot;:&quot;qvfgMhdFHuOSyEmZXYfVyQ&quot;,&quot;ti&quot;:&quot;characters&quot;,&quot;vs&quot;:{&quot;f&quot;:[828,674,529],&quot;i&quot;:{&quot;d&quot;:&quot;6JpEBgEBtJf44ciWEtRku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3FCCD0-67CD-46A3-8935-637233464CBC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1BC87B-CF0B-4F3A-8EC6-E938A3BF97C7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0A0E7C-E674-47C3-BE79-416E10C25934}:3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g9VtxyWr8UEFKwDErz3lw&quot;,&quot;gi&quot;:&quot;qvfgMhdFHuOSyEmZXYfVyQ&quot;,&quot;ti&quot;:&quot;characters&quot;,&quot;vs&quot;:{&quot;f&quot;:[828,674,529],&quot;i&quot;:{&quot;d&quot;:&quot;9g9VtxyWr8UEFKwDErz3l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C919C7-E547-4228-B2A8-45A82F05A611}"/>
</file>

<file path=customXml/itemProps2.xml><?xml version="1.0" encoding="utf-8"?>
<ds:datastoreItem xmlns:ds="http://schemas.openxmlformats.org/officeDocument/2006/customXml" ds:itemID="{737BC6F4-BC9D-4C6C-8253-61B84B9A3D1D}"/>
</file>

<file path=customXml/itemProps3.xml><?xml version="1.0" encoding="utf-8"?>
<ds:datastoreItem xmlns:ds="http://schemas.openxmlformats.org/officeDocument/2006/customXml" ds:itemID="{35306E61-0847-4D2B-A3D4-D563931B572B}"/>
</file>

<file path=docProps/app.xml><?xml version="1.0" encoding="utf-8"?>
<Properties xmlns="http://schemas.openxmlformats.org/officeDocument/2006/extended-properties" xmlns:vt="http://schemas.openxmlformats.org/officeDocument/2006/docPropsVTypes">
  <TotalTime>11640</TotalTime>
  <Words>1321</Words>
  <Application>Microsoft Office PowerPoint</Application>
  <PresentationFormat>Pantalla panoràmica</PresentationFormat>
  <Paragraphs>204</Paragraphs>
  <Slides>12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Lliçó_22_N1_CT</dc:title>
  <dc:creator>Filomena Soares</dc:creator>
  <cp:lastModifiedBy>Administrator</cp:lastModifiedBy>
  <cp:revision>603</cp:revision>
  <dcterms:created xsi:type="dcterms:W3CDTF">2019-03-25T06:42:45Z</dcterms:created>
  <dcterms:modified xsi:type="dcterms:W3CDTF">2021-08-10T17:02:14Z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