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20.xml" ContentType="application/vnd.openxmlformats-officedocument.presentationml.tags+xml"/>
  <Override PartName="/ppt/tags/tag22.xml" ContentType="application/vnd.openxmlformats-officedocument.presentationml.tag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1.xml" ContentType="application/vnd.openxmlformats-officedocument.presentationml.tags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4.xml" ContentType="application/vnd.openxmlformats-officedocument.presentationml.tags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77" r:id="rId3"/>
    <p:sldId id="308" r:id="rId4"/>
    <p:sldId id="309" r:id="rId5"/>
    <p:sldId id="302" r:id="rId6"/>
    <p:sldId id="303" r:id="rId7"/>
    <p:sldId id="293" r:id="rId8"/>
    <p:sldId id="304" r:id="rId9"/>
    <p:sldId id="307" r:id="rId10"/>
    <p:sldId id="280" r:id="rId11"/>
    <p:sldId id="312" r:id="rId12"/>
    <p:sldId id="283" r:id="rId13"/>
  </p:sldIdLst>
  <p:sldSz cx="12192000" cy="6858000"/>
  <p:notesSz cx="6858000" cy="9144000"/>
  <p:custDataLst>
    <p:tags r:id="rId15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6FF"/>
    <a:srgbClr val="F25E4F"/>
    <a:srgbClr val="0C2B8E"/>
    <a:srgbClr val="70AD47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5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756" y="78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387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42581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92049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02493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1185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9829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840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66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0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23512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794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DBD3-B502-479F-AE9E-6BC9D244DDC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P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117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23/08/2021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1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1.jpeg"/><Relationship Id="rId10" Type="http://schemas.openxmlformats.org/officeDocument/2006/relationships/slide" Target="slide2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11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slide" Target="slide5.xml"/><Relationship Id="rId5" Type="http://schemas.openxmlformats.org/officeDocument/2006/relationships/image" Target="../media/image3.png"/><Relationship Id="rId10" Type="http://schemas.openxmlformats.org/officeDocument/2006/relationships/image" Target="../media/image54.png"/><Relationship Id="rId4" Type="http://schemas.openxmlformats.org/officeDocument/2006/relationships/image" Target="../media/image1.jpe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slide" Target="slide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1.jpeg"/><Relationship Id="rId10" Type="http://schemas.openxmlformats.org/officeDocument/2006/relationships/slide" Target="slide7.xml"/><Relationship Id="rId4" Type="http://schemas.openxmlformats.org/officeDocument/2006/relationships/notesSlide" Target="../notesSlides/notesSlide12.xml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21" Type="http://schemas.openxmlformats.org/officeDocument/2006/relationships/slide" Target="slide2.xml"/><Relationship Id="rId7" Type="http://schemas.openxmlformats.org/officeDocument/2006/relationships/image" Target="../media/image1.jpeg"/><Relationship Id="rId17" Type="http://schemas.openxmlformats.org/officeDocument/2006/relationships/image" Target="../media/image5.png"/><Relationship Id="rId2" Type="http://schemas.openxmlformats.org/officeDocument/2006/relationships/tags" Target="../tags/tag4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8.png"/><Relationship Id="rId10" Type="http://schemas.openxmlformats.org/officeDocument/2006/relationships/slide" Target="slide5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slide" Target="slide7.xml"/><Relationship Id="rId14" Type="http://schemas.openxmlformats.org/officeDocument/2006/relationships/image" Target="../media/image7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71.png"/><Relationship Id="rId7" Type="http://schemas.openxmlformats.org/officeDocument/2006/relationships/image" Target="../media/image410.png"/><Relationship Id="rId12" Type="http://schemas.openxmlformats.org/officeDocument/2006/relationships/image" Target="../media/image6.png"/><Relationship Id="rId17" Type="http://schemas.openxmlformats.org/officeDocument/2006/relationships/image" Target="../media/image110.png"/><Relationship Id="rId25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png"/><Relationship Id="rId20" Type="http://schemas.openxmlformats.org/officeDocument/2006/relationships/image" Target="../media/image161.png"/><Relationship Id="rId1" Type="http://schemas.openxmlformats.org/officeDocument/2006/relationships/tags" Target="../tags/tag6.xml"/><Relationship Id="rId24" Type="http://schemas.openxmlformats.org/officeDocument/2006/relationships/slide" Target="slide2.xml"/><Relationship Id="rId5" Type="http://schemas.openxmlformats.org/officeDocument/2006/relationships/image" Target="../media/image1.jpeg"/><Relationship Id="rId15" Type="http://schemas.openxmlformats.org/officeDocument/2006/relationships/image" Target="../media/image9.png"/><Relationship Id="rId23" Type="http://schemas.openxmlformats.org/officeDocument/2006/relationships/image" Target="../media/image1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slide" Target="slide5.xml"/><Relationship Id="rId14" Type="http://schemas.openxmlformats.org/officeDocument/2006/relationships/image" Target="../media/image8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openxmlformats.org/officeDocument/2006/relationships/image" Target="../media/image21.png"/><Relationship Id="rId26" Type="http://schemas.openxmlformats.org/officeDocument/2006/relationships/image" Target="../media/image221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171.png"/><Relationship Id="rId7" Type="http://schemas.openxmlformats.org/officeDocument/2006/relationships/slide" Target="slide7.xml"/><Relationship Id="rId12" Type="http://schemas.openxmlformats.org/officeDocument/2006/relationships/image" Target="../media/image6.png"/><Relationship Id="rId17" Type="http://schemas.openxmlformats.org/officeDocument/2006/relationships/image" Target="../media/image110.png"/><Relationship Id="rId25" Type="http://schemas.openxmlformats.org/officeDocument/2006/relationships/image" Target="../media/image2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1.png"/><Relationship Id="rId20" Type="http://schemas.openxmlformats.org/officeDocument/2006/relationships/image" Target="../media/image161.png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24" Type="http://schemas.openxmlformats.org/officeDocument/2006/relationships/image" Target="../media/image201.png"/><Relationship Id="rId5" Type="http://schemas.openxmlformats.org/officeDocument/2006/relationships/image" Target="../media/image1.jpeg"/><Relationship Id="rId15" Type="http://schemas.openxmlformats.org/officeDocument/2006/relationships/image" Target="../media/image9.png"/><Relationship Id="rId23" Type="http://schemas.openxmlformats.org/officeDocument/2006/relationships/image" Target="../media/image22.png"/><Relationship Id="rId28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8.png"/><Relationship Id="rId27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60.png"/><Relationship Id="rId18" Type="http://schemas.openxmlformats.org/officeDocument/2006/relationships/image" Target="../media/image210.png"/><Relationship Id="rId26" Type="http://schemas.openxmlformats.org/officeDocument/2006/relationships/slide" Target="slide2.xml"/><Relationship Id="rId3" Type="http://schemas.openxmlformats.org/officeDocument/2006/relationships/tags" Target="../tags/tag10.xml"/><Relationship Id="rId21" Type="http://schemas.openxmlformats.org/officeDocument/2006/relationships/image" Target="../media/image24.png"/><Relationship Id="rId7" Type="http://schemas.openxmlformats.org/officeDocument/2006/relationships/image" Target="../media/image1.jpeg"/><Relationship Id="rId12" Type="http://schemas.openxmlformats.org/officeDocument/2006/relationships/image" Target="../media/image150.png"/><Relationship Id="rId17" Type="http://schemas.openxmlformats.org/officeDocument/2006/relationships/image" Target="../media/image200.png"/><Relationship Id="rId25" Type="http://schemas.openxmlformats.org/officeDocument/2006/relationships/image" Target="../media/image23.png"/><Relationship Id="rId2" Type="http://schemas.openxmlformats.org/officeDocument/2006/relationships/tags" Target="../tags/tag9.xml"/><Relationship Id="rId16" Type="http://schemas.openxmlformats.org/officeDocument/2006/relationships/image" Target="../media/image190.png"/><Relationship Id="rId20" Type="http://schemas.openxmlformats.org/officeDocument/2006/relationships/image" Target="../media/image230.png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24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80.png"/><Relationship Id="rId23" Type="http://schemas.openxmlformats.org/officeDocument/2006/relationships/image" Target="../media/image26.png"/><Relationship Id="rId10" Type="http://schemas.openxmlformats.org/officeDocument/2006/relationships/slide" Target="slide5.xml"/><Relationship Id="rId19" Type="http://schemas.openxmlformats.org/officeDocument/2006/relationships/image" Target="../media/image220.png"/><Relationship Id="rId4" Type="http://schemas.openxmlformats.org/officeDocument/2006/relationships/slideLayout" Target="../slideLayouts/slideLayout2.xml"/><Relationship Id="rId9" Type="http://schemas.openxmlformats.org/officeDocument/2006/relationships/slide" Target="slide7.xml"/><Relationship Id="rId14" Type="http://schemas.openxmlformats.org/officeDocument/2006/relationships/image" Target="../media/image170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slide" Target="slide2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5.xml"/><Relationship Id="rId18" Type="http://schemas.openxmlformats.org/officeDocument/2006/relationships/image" Target="../media/image34.png"/><Relationship Id="rId3" Type="http://schemas.openxmlformats.org/officeDocument/2006/relationships/tags" Target="../tags/tag15.xml"/><Relationship Id="rId21" Type="http://schemas.openxmlformats.org/officeDocument/2006/relationships/image" Target="../media/image36.png"/><Relationship Id="rId7" Type="http://schemas.openxmlformats.org/officeDocument/2006/relationships/image" Target="../media/image3.png"/><Relationship Id="rId12" Type="http://schemas.openxmlformats.org/officeDocument/2006/relationships/image" Target="../media/image32.png"/><Relationship Id="rId17" Type="http://schemas.openxmlformats.org/officeDocument/2006/relationships/image" Target="../media/image33.png"/><Relationship Id="rId2" Type="http://schemas.openxmlformats.org/officeDocument/2006/relationships/tags" Target="../tags/tag14.xml"/><Relationship Id="rId16" Type="http://schemas.openxmlformats.org/officeDocument/2006/relationships/image" Target="../media/image320.png"/><Relationship Id="rId20" Type="http://schemas.openxmlformats.org/officeDocument/2006/relationships/image" Target="../media/image35.png"/><Relationship Id="rId1" Type="http://schemas.openxmlformats.org/officeDocument/2006/relationships/tags" Target="../tags/tag13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0.png"/><Relationship Id="rId19" Type="http://schemas.openxmlformats.org/officeDocument/2006/relationships/image" Target="../media/image31.png"/><Relationship Id="rId4" Type="http://schemas.openxmlformats.org/officeDocument/2006/relationships/tags" Target="../tags/tag16.xml"/><Relationship Id="rId9" Type="http://schemas.openxmlformats.org/officeDocument/2006/relationships/image" Target="../media/image1.jpeg"/><Relationship Id="rId14" Type="http://schemas.openxmlformats.org/officeDocument/2006/relationships/slide" Target="slide7.xml"/><Relationship Id="rId2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8" Type="http://schemas.openxmlformats.org/officeDocument/2006/relationships/image" Target="../media/image42.png"/><Relationship Id="rId3" Type="http://schemas.openxmlformats.org/officeDocument/2006/relationships/tags" Target="../tags/tag19.xml"/><Relationship Id="rId7" Type="http://schemas.openxmlformats.org/officeDocument/2006/relationships/image" Target="../media/image37.png"/><Relationship Id="rId12" Type="http://schemas.openxmlformats.org/officeDocument/2006/relationships/slide" Target="slide7.xml"/><Relationship Id="rId17" Type="http://schemas.openxmlformats.org/officeDocument/2006/relationships/image" Target="../media/image41.png"/><Relationship Id="rId2" Type="http://schemas.openxmlformats.org/officeDocument/2006/relationships/tags" Target="../tags/tag18.xml"/><Relationship Id="rId16" Type="http://schemas.openxmlformats.org/officeDocument/2006/relationships/image" Target="../media/image40.png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90.png"/><Relationship Id="rId10" Type="http://schemas.openxmlformats.org/officeDocument/2006/relationships/image" Target="../media/image39.png"/><Relationship Id="rId19" Type="http://schemas.openxmlformats.org/officeDocument/2006/relationships/slide" Target="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14" Type="http://schemas.openxmlformats.org/officeDocument/2006/relationships/image" Target="../media/image3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1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11" Type="http://schemas.openxmlformats.org/officeDocument/2006/relationships/image" Target="../media/image430.png"/><Relationship Id="rId5" Type="http://schemas.openxmlformats.org/officeDocument/2006/relationships/image" Target="../media/image43.png"/><Relationship Id="rId15" Type="http://schemas.openxmlformats.org/officeDocument/2006/relationships/image" Target="../media/image47.png"/><Relationship Id="rId19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C2B8E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Índice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  <a:p>
            <a:pPr algn="ctr"/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C1B2912-34B1-4F34-B929-246AE0743FC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45">
            <a:hlinkClick r:id="rId9" action="ppaction://hlinksldjump"/>
            <a:extLst>
              <a:ext uri="{FF2B5EF4-FFF2-40B4-BE49-F238E27FC236}">
                <a16:creationId xmlns:a16="http://schemas.microsoft.com/office/drawing/2014/main" id="{1265DD5E-3AE2-4828-BCE6-78F4E5BF12F2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E3AAF0-8B99-4AC1-A1B6-39603D3BD76C}"/>
              </a:ext>
            </a:extLst>
          </p:cNvPr>
          <p:cNvSpPr/>
          <p:nvPr/>
        </p:nvSpPr>
        <p:spPr>
          <a:xfrm>
            <a:off x="1893280" y="35893"/>
            <a:ext cx="99947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¡</a:t>
            </a:r>
            <a:r>
              <a:rPr lang="en-GB" sz="2000" b="1" dirty="0" err="1">
                <a:solidFill>
                  <a:srgbClr val="F25E4F"/>
                </a:solidFill>
              </a:rPr>
              <a:t>Recuerde</a:t>
            </a:r>
            <a:r>
              <a:rPr lang="en-GB" sz="2000" b="1" dirty="0">
                <a:solidFill>
                  <a:srgbClr val="F25E4F"/>
                </a:solidFill>
              </a:rPr>
              <a:t>!</a:t>
            </a:r>
            <a:r>
              <a:rPr lang="en-GB" dirty="0"/>
              <a:t> </a:t>
            </a:r>
          </a:p>
          <a:p>
            <a:r>
              <a:rPr lang="en-GB" dirty="0" err="1">
                <a:solidFill>
                  <a:srgbClr val="0C2B8E"/>
                </a:solidFill>
              </a:rPr>
              <a:t>Puede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ca-ES" b="1" dirty="0" err="1">
                <a:solidFill>
                  <a:srgbClr val="0C2B8E"/>
                </a:solidFill>
              </a:rPr>
              <a:t>recorrer</a:t>
            </a:r>
            <a:r>
              <a:rPr lang="ca-ES" b="1" dirty="0">
                <a:solidFill>
                  <a:srgbClr val="0C2B8E"/>
                </a:solidFill>
              </a:rPr>
              <a:t> </a:t>
            </a:r>
            <a:r>
              <a:rPr lang="ca-ES" b="1" dirty="0" err="1">
                <a:solidFill>
                  <a:srgbClr val="0C2B8E"/>
                </a:solidFill>
              </a:rPr>
              <a:t>todas</a:t>
            </a:r>
            <a:r>
              <a:rPr lang="ca-ES" b="1" dirty="0">
                <a:solidFill>
                  <a:srgbClr val="0C2B8E"/>
                </a:solidFill>
              </a:rPr>
              <a:t> las secciones </a:t>
            </a:r>
            <a:r>
              <a:rPr lang="en-GB" dirty="0">
                <a:solidFill>
                  <a:srgbClr val="0C2B8E"/>
                </a:solidFill>
              </a:rPr>
              <a:t>(</a:t>
            </a:r>
            <a:r>
              <a:rPr lang="en-GB" i="1" dirty="0">
                <a:solidFill>
                  <a:srgbClr val="0C2B8E"/>
                </a:solidFill>
              </a:rPr>
              <a:t>intro</a:t>
            </a:r>
            <a:r>
              <a:rPr lang="en-GB" dirty="0">
                <a:solidFill>
                  <a:srgbClr val="0C2B8E"/>
                </a:solidFill>
              </a:rPr>
              <a:t> o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 con el </a:t>
            </a:r>
            <a:r>
              <a:rPr lang="en-GB" i="1" dirty="0">
                <a:solidFill>
                  <a:srgbClr val="0C2B8E"/>
                </a:solidFill>
              </a:rPr>
              <a:t>mouse</a:t>
            </a:r>
            <a:r>
              <a:rPr lang="en-GB" dirty="0">
                <a:solidFill>
                  <a:srgbClr val="0C2B8E"/>
                </a:solidFill>
              </a:rPr>
              <a:t>) o </a:t>
            </a:r>
            <a:r>
              <a:rPr lang="en-GB" b="1" dirty="0" err="1">
                <a:solidFill>
                  <a:srgbClr val="0C2B8E"/>
                </a:solidFill>
              </a:rPr>
              <a:t>elegir</a:t>
            </a:r>
            <a:r>
              <a:rPr lang="en-GB" b="1" dirty="0">
                <a:solidFill>
                  <a:srgbClr val="0C2B8E"/>
                </a:solidFill>
              </a:rPr>
              <a:t> la </a:t>
            </a:r>
            <a:r>
              <a:rPr lang="en-GB" b="1" dirty="0" err="1">
                <a:solidFill>
                  <a:srgbClr val="0C2B8E"/>
                </a:solidFill>
              </a:rPr>
              <a:t>sección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</a:rPr>
              <a:t>que le </a:t>
            </a:r>
            <a:r>
              <a:rPr lang="en-GB" dirty="0" err="1">
                <a:solidFill>
                  <a:srgbClr val="0C2B8E"/>
                </a:solidFill>
              </a:rPr>
              <a:t>interese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haciendo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sobre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ella</a:t>
            </a:r>
            <a:r>
              <a:rPr lang="en-GB" dirty="0">
                <a:solidFill>
                  <a:srgbClr val="0C2B8E"/>
                </a:solidFill>
              </a:rPr>
              <a:t>. </a:t>
            </a:r>
            <a:r>
              <a:rPr lang="en-GB" dirty="0" err="1">
                <a:solidFill>
                  <a:srgbClr val="0C2B8E"/>
                </a:solidFill>
              </a:rPr>
              <a:t>Escoja</a:t>
            </a:r>
            <a:r>
              <a:rPr lang="en-GB" dirty="0">
                <a:solidFill>
                  <a:srgbClr val="0C2B8E"/>
                </a:solidFill>
              </a:rPr>
              <a:t> “</a:t>
            </a:r>
            <a:r>
              <a:rPr lang="en-GB" b="1" dirty="0">
                <a:solidFill>
                  <a:srgbClr val="0C2B8E"/>
                </a:solidFill>
              </a:rPr>
              <a:t>¡</a:t>
            </a:r>
            <a:r>
              <a:rPr lang="en-GB" b="1" dirty="0" err="1">
                <a:solidFill>
                  <a:srgbClr val="0C2B8E"/>
                </a:solidFill>
              </a:rPr>
              <a:t>Inténtelo</a:t>
            </a:r>
            <a:r>
              <a:rPr lang="en-GB" b="1" dirty="0">
                <a:solidFill>
                  <a:srgbClr val="0C2B8E"/>
                </a:solidFill>
              </a:rPr>
              <a:t>!</a:t>
            </a:r>
            <a:r>
              <a:rPr lang="en-GB" dirty="0">
                <a:solidFill>
                  <a:srgbClr val="0C2B8E"/>
                </a:solidFill>
              </a:rPr>
              <a:t>” solo </a:t>
            </a:r>
            <a:r>
              <a:rPr lang="en-GB" u="sng" dirty="0" err="1">
                <a:solidFill>
                  <a:srgbClr val="0C2B8E"/>
                </a:solidFill>
              </a:rPr>
              <a:t>después</a:t>
            </a:r>
            <a:r>
              <a:rPr lang="en-GB" u="sng" dirty="0">
                <a:solidFill>
                  <a:srgbClr val="0C2B8E"/>
                </a:solidFill>
              </a:rPr>
              <a:t> de pasar por </a:t>
            </a:r>
            <a:r>
              <a:rPr lang="en-GB" u="sng" dirty="0" err="1">
                <a:solidFill>
                  <a:srgbClr val="0C2B8E"/>
                </a:solidFill>
              </a:rPr>
              <a:t>todos</a:t>
            </a:r>
            <a:r>
              <a:rPr lang="en-GB" u="sng" dirty="0">
                <a:solidFill>
                  <a:srgbClr val="0C2B8E"/>
                </a:solidFill>
              </a:rPr>
              <a:t> los </a:t>
            </a:r>
            <a:r>
              <a:rPr lang="en-GB" u="sng" dirty="0" err="1">
                <a:solidFill>
                  <a:srgbClr val="0C2B8E"/>
                </a:solidFill>
              </a:rPr>
              <a:t>contenidos</a:t>
            </a:r>
            <a:r>
              <a:rPr lang="en-GB" u="sng" dirty="0">
                <a:solidFill>
                  <a:srgbClr val="0C2B8E"/>
                </a:solidFill>
              </a:rPr>
              <a:t> de la </a:t>
            </a:r>
            <a:r>
              <a:rPr lang="en-GB" u="sng" dirty="0" err="1">
                <a:solidFill>
                  <a:srgbClr val="0C2B8E"/>
                </a:solidFill>
              </a:rPr>
              <a:t>lección</a:t>
            </a:r>
            <a:r>
              <a:rPr lang="en-GB" u="sng" dirty="0">
                <a:solidFill>
                  <a:srgbClr val="0C2B8E"/>
                </a:solidFill>
              </a:rPr>
              <a:t>.</a:t>
            </a:r>
            <a:endParaRPr lang="en-GB" dirty="0">
              <a:solidFill>
                <a:srgbClr val="0C2B8E"/>
              </a:solidFill>
            </a:endParaRPr>
          </a:p>
          <a:p>
            <a:endParaRPr lang="en-GB" dirty="0">
              <a:solidFill>
                <a:srgbClr val="0C2B8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F45E3CD-A3B7-43B5-A6DB-965078569B0B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C3A4663-982D-422C-B380-134942136E3E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B0F0973-F433-4769-8541-8C76419ED4B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7DCCF444-3582-491C-AB54-05B8212E3410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1FF72317-4A19-4F14-967F-1382E0427416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4966A53-FF91-484B-9E64-ACDF667F77C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pic>
        <p:nvPicPr>
          <p:cNvPr id="13" name="Imagem 12" descr="Uma imagem com edifício&#10;&#10;Descrição gerada automaticamente">
            <a:extLst>
              <a:ext uri="{FF2B5EF4-FFF2-40B4-BE49-F238E27FC236}">
                <a16:creationId xmlns:a16="http://schemas.microsoft.com/office/drawing/2014/main" id="{0896E2E5-838A-4922-8D24-89DE53002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42" y="1218660"/>
            <a:ext cx="5402428" cy="5117340"/>
          </a:xfrm>
          <a:prstGeom prst="rect">
            <a:avLst/>
          </a:prstGeom>
        </p:spPr>
      </p:pic>
      <p:sp>
        <p:nvSpPr>
          <p:cNvPr id="18" name="Retângulo: Cantos Arredondados 63">
            <a:hlinkClick r:id="rId8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84" y="848900"/>
            <a:ext cx="3510454" cy="5856859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5218DE-2B20-4E15-92BE-25857C7D7E6A}"/>
              </a:ext>
            </a:extLst>
          </p:cNvPr>
          <p:cNvSpPr txBox="1"/>
          <p:nvPr/>
        </p:nvSpPr>
        <p:spPr>
          <a:xfrm rot="178112">
            <a:off x="8372631" y="2043501"/>
            <a:ext cx="2508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¡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Puede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que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necesite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lápiz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y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papel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para responder 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estas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 </a:t>
            </a:r>
            <a:r>
              <a:rPr lang="en-GB" sz="2800" dirty="0" err="1">
                <a:solidFill>
                  <a:srgbClr val="0C2B8E"/>
                </a:solidFill>
                <a:latin typeface="Freestyle Script" panose="030804020302050B0404" pitchFamily="66" charset="0"/>
              </a:rPr>
              <a:t>preguntas</a:t>
            </a:r>
            <a:r>
              <a:rPr lang="en-GB" sz="2800" dirty="0">
                <a:solidFill>
                  <a:srgbClr val="0C2B8E"/>
                </a:solidFill>
                <a:latin typeface="Freestyle Script" panose="030804020302050B0404" pitchFamily="66" charset="0"/>
              </a:rPr>
              <a:t>!...</a:t>
            </a:r>
          </a:p>
        </p:txBody>
      </p:sp>
      <p:sp>
        <p:nvSpPr>
          <p:cNvPr id="15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ADD4DF33-A601-42F5-8388-C3ED2318051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45">
            <a:hlinkClick r:id="rId11" action="ppaction://hlinksldjump"/>
            <a:extLst>
              <a:ext uri="{FF2B5EF4-FFF2-40B4-BE49-F238E27FC236}">
                <a16:creationId xmlns:a16="http://schemas.microsoft.com/office/drawing/2014/main" id="{06453D23-B665-4817-897D-3CE038E7519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7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BF45E3CD-A3B7-43B5-A6DB-965078569B0B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0C3A4663-982D-422C-B380-134942136E3E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B0F0973-F433-4769-8541-8C76419ED4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7DCCF444-3582-491C-AB54-05B8212E3410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1FF72317-4A19-4F14-967F-1382E0427416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4966A53-FF91-484B-9E64-ACDF667F77CD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sp>
        <p:nvSpPr>
          <p:cNvPr id="18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tângulo: Cantos Arredondados 21">
            <a:hlinkClick r:id="rId7" action="ppaction://hlinksldjump"/>
            <a:extLst>
              <a:ext uri="{FF2B5EF4-FFF2-40B4-BE49-F238E27FC236}">
                <a16:creationId xmlns:a16="http://schemas.microsoft.com/office/drawing/2014/main" id="{ADD4DF33-A601-42F5-8388-C3ED2318051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45">
            <a:hlinkClick r:id="rId8" action="ppaction://hlinksldjump"/>
            <a:extLst>
              <a:ext uri="{FF2B5EF4-FFF2-40B4-BE49-F238E27FC236}">
                <a16:creationId xmlns:a16="http://schemas.microsoft.com/office/drawing/2014/main" id="{06453D23-B665-4817-897D-3CE038E7519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" name="ISPRING_QUIZ_SHAPE0">
            <a:extLst>
              <a:ext uri="{FF2B5EF4-FFF2-40B4-BE49-F238E27FC236}">
                <a16:creationId xmlns:a16="http://schemas.microsoft.com/office/drawing/2014/main" id="{C318D289-D96A-4A9A-927E-23913601C3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SPRING_QUIZ_SHAPE1">
            <a:extLst>
              <a:ext uri="{FF2B5EF4-FFF2-40B4-BE49-F238E27FC236}">
                <a16:creationId xmlns:a16="http://schemas.microsoft.com/office/drawing/2014/main" id="{58362396-4B62-4B72-9841-9AA78F7091A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1" name="ISPRING_QUIZ_SHAPE2">
            <a:extLst>
              <a:ext uri="{FF2B5EF4-FFF2-40B4-BE49-F238E27FC236}">
                <a16:creationId xmlns:a16="http://schemas.microsoft.com/office/drawing/2014/main" id="{CF1B0221-30D5-4AFE-9A79-F547B8B59AF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ca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3" name="ISPRING_QUIZ_SHAPE3">
            <a:extLst>
              <a:ext uri="{FF2B5EF4-FFF2-40B4-BE49-F238E27FC236}">
                <a16:creationId xmlns:a16="http://schemas.microsoft.com/office/drawing/2014/main" id="{B8F33419-B1DF-43C7-B5AA-73435C23A311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>
            <a:extLst>
              <a:ext uri="{FF2B5EF4-FFF2-40B4-BE49-F238E27FC236}">
                <a16:creationId xmlns:a16="http://schemas.microsoft.com/office/drawing/2014/main" id="{25125406-881B-4FDB-A6AD-5AB44F033F7C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ca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77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2889587" y="474603"/>
            <a:ext cx="7743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¡</a:t>
            </a:r>
            <a:r>
              <a:rPr lang="en-GB" sz="3600" dirty="0" err="1"/>
              <a:t>Esperamos</a:t>
            </a:r>
            <a:r>
              <a:rPr lang="en-GB" sz="3600" dirty="0"/>
              <a:t> que le </a:t>
            </a:r>
            <a:r>
              <a:rPr lang="en-GB" sz="3600" dirty="0" err="1"/>
              <a:t>haya</a:t>
            </a:r>
            <a:r>
              <a:rPr lang="en-GB" sz="3600" dirty="0"/>
              <a:t> </a:t>
            </a:r>
            <a:r>
              <a:rPr lang="en-GB" sz="3600" dirty="0" err="1"/>
              <a:t>sido</a:t>
            </a:r>
            <a:r>
              <a:rPr lang="en-GB" sz="3600" dirty="0"/>
              <a:t> de </a:t>
            </a:r>
            <a:r>
              <a:rPr lang="en-GB" sz="3600" dirty="0" err="1"/>
              <a:t>utilidad</a:t>
            </a:r>
            <a:r>
              <a:rPr lang="en-GB" sz="3600" dirty="0"/>
              <a:t>!</a:t>
            </a:r>
          </a:p>
          <a:p>
            <a:endParaRPr lang="en-GB" sz="3600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Fin de la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A750CBCD-E9BA-47AC-9636-F5B218705737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1694FD8-73CC-477C-AA77-29312E30BDB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45">
            <a:hlinkClick r:id="rId10" action="ppaction://hlinksldjump"/>
            <a:extLst>
              <a:ext uri="{FF2B5EF4-FFF2-40B4-BE49-F238E27FC236}">
                <a16:creationId xmlns:a16="http://schemas.microsoft.com/office/drawing/2014/main" id="{1265DD5E-3AE2-4828-BCE6-78F4E5BF12F2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2" name="Imagem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34" y="1531883"/>
            <a:ext cx="1371600" cy="4572000"/>
          </a:xfrm>
          <a:prstGeom prst="rect">
            <a:avLst/>
          </a:prstGeom>
        </p:spPr>
      </p:pic>
      <p:sp>
        <p:nvSpPr>
          <p:cNvPr id="16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BA523170-8DCF-49FB-A38C-D6AEF262A3E5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1937372" y="1846632"/>
            <a:ext cx="9992915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1972650" y="189965"/>
            <a:ext cx="9992916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35126" y="1846632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 err="1">
                <a:solidFill>
                  <a:srgbClr val="29A6FF"/>
                </a:solidFill>
              </a:rPr>
              <a:t>Ejemplos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271734" y="2254865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 err="1"/>
              <a:t>Considere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r>
              <a:rPr lang="en-US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27769" y="2220319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769" y="2220319"/>
                <a:ext cx="1409681" cy="5477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65072" y="3179894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solidFill>
                  <a:srgbClr val="0C2B8E"/>
                </a:solidFill>
              </a:rPr>
              <a:t>Para </a:t>
            </a:r>
            <a:r>
              <a:rPr lang="en-US" sz="2000" dirty="0" err="1">
                <a:solidFill>
                  <a:srgbClr val="0C2B8E"/>
                </a:solidFill>
              </a:rPr>
              <a:t>encontrar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Adjunta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b="1" dirty="0">
                <a:solidFill>
                  <a:srgbClr val="0C2B8E"/>
                </a:solidFill>
              </a:rPr>
              <a:t>primero</a:t>
            </a:r>
            <a:r>
              <a:rPr lang="en-US" sz="2000" dirty="0">
                <a:solidFill>
                  <a:srgbClr val="0C2B8E"/>
                </a:solidFill>
              </a:rPr>
              <a:t> se </a:t>
            </a:r>
            <a:r>
              <a:rPr lang="en-US" sz="2000" dirty="0" err="1">
                <a:solidFill>
                  <a:srgbClr val="0C2B8E"/>
                </a:solidFill>
              </a:rPr>
              <a:t>calculan</a:t>
            </a:r>
            <a:r>
              <a:rPr lang="en-US" sz="2000" dirty="0">
                <a:solidFill>
                  <a:srgbClr val="0C2B8E"/>
                </a:solidFill>
              </a:rPr>
              <a:t> los </a:t>
            </a:r>
            <a:r>
              <a:rPr lang="en-US" sz="2000" dirty="0" err="1">
                <a:solidFill>
                  <a:srgbClr val="0C2B8E"/>
                </a:solidFill>
              </a:rPr>
              <a:t>cofactores</a:t>
            </a:r>
            <a:r>
              <a:rPr lang="en-US" sz="2000" dirty="0">
                <a:solidFill>
                  <a:srgbClr val="0C2B8E"/>
                </a:solidFill>
              </a:rPr>
              <a:t> de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29998" y="5219797"/>
            <a:ext cx="462453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lang="en-GB" sz="2000" noProof="0" dirty="0" err="1">
                <a:solidFill>
                  <a:srgbClr val="0C2B8E"/>
                </a:solidFill>
                <a:latin typeface="Calibri" panose="020F0502020204030204"/>
              </a:rPr>
              <a:t>Así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la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matriz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de los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cofactores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es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9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91715" y="2664973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Calcule</a:t>
            </a:r>
            <a:r>
              <a:rPr lang="en-US" sz="2000" dirty="0"/>
              <a:t> </a:t>
            </a:r>
            <a:r>
              <a:rPr lang="en-US" sz="2000" b="1" dirty="0"/>
              <a:t>la </a:t>
            </a:r>
            <a:r>
              <a:rPr lang="en-US" sz="2000" b="1" dirty="0" err="1"/>
              <a:t>matriz</a:t>
            </a:r>
            <a:r>
              <a:rPr lang="en-US" sz="2000" b="1" dirty="0"/>
              <a:t> </a:t>
            </a:r>
            <a:r>
              <a:rPr lang="en-US" sz="2000" b="1" dirty="0" err="1"/>
              <a:t>Adjunta</a:t>
            </a:r>
            <a:r>
              <a:rPr lang="en-US" sz="2000" b="1" dirty="0"/>
              <a:t> de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4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6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6320195" y="5112338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95" y="5112338"/>
                <a:ext cx="2453920" cy="64011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509814" y="581966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814" y="5819668"/>
                <a:ext cx="5078064" cy="6971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54"/>
          <a:stretch/>
        </p:blipFill>
        <p:spPr>
          <a:xfrm>
            <a:off x="9047633" y="5015793"/>
            <a:ext cx="1997385" cy="171958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75" y="2941961"/>
            <a:ext cx="1942853" cy="3852000"/>
          </a:xfrm>
          <a:prstGeom prst="rect">
            <a:avLst/>
          </a:prstGeom>
        </p:spPr>
      </p:pic>
      <p:sp>
        <p:nvSpPr>
          <p:cNvPr id="34" name="Retângulo: Cantos Arredondados 21">
            <a:hlinkClick r:id="rId21" action="ppaction://hlinksldjump"/>
            <a:extLst>
              <a:ext uri="{FF2B5EF4-FFF2-40B4-BE49-F238E27FC236}">
                <a16:creationId xmlns:a16="http://schemas.microsoft.com/office/drawing/2014/main" id="{630F684C-593B-4FE1-9E0A-25F8C53E27C8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A9B59B0C-F0EA-472A-A734-B170104CC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465" y="293012"/>
                <a:ext cx="971728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pt-PT" sz="2400" dirty="0">
                    <a:ea typeface="Times New Roman" panose="02020603050405020304" pitchFamily="18" charset="0"/>
                  </a:rPr>
                  <a:t>Sea </a:t>
                </a:r>
                <a:r>
                  <a:rPr lang="en-US" altLang="pt-PT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pt-PT" sz="2400" i="1" dirty="0">
                    <a:ea typeface="Times New Roman" panose="02020603050405020304" pitchFamily="18" charset="0"/>
                  </a:rPr>
                  <a:t> 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cuadrada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orden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n.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Llamaremos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Adjunta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transpuesta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los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cofactores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por </a:t>
                </a:r>
                <a14:m>
                  <m:oMath xmlns:m="http://schemas.openxmlformats.org/officeDocument/2006/math">
                    <m:r>
                      <a:rPr lang="pt-PT" altLang="pt-PT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pt-PT" sz="2400" dirty="0"/>
                  <a:t>.</a:t>
                </a:r>
              </a:p>
            </p:txBody>
          </p:sp>
        </mc:Choice>
        <mc:Fallback xmlns="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A9B59B0C-F0EA-472A-A734-B170104CC8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0465" y="293012"/>
                <a:ext cx="9717285" cy="1200329"/>
              </a:xfrm>
              <a:prstGeom prst="rect">
                <a:avLst/>
              </a:prstGeom>
              <a:blipFill>
                <a:blip r:embed="rId22"/>
                <a:stretch>
                  <a:fillRect l="-941" t="-4569" r="-1004" b="-11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42" grpId="0"/>
      <p:bldP spid="46" grpId="0"/>
      <p:bldP spid="47" grpId="0"/>
      <p:bldP spid="51" grpId="0"/>
      <p:bldP spid="56" grpId="0"/>
      <p:bldP spid="61" grpId="0"/>
      <p:bldP spid="38" grpId="0"/>
      <p:bldP spid="43" grpId="0"/>
      <p:bldP spid="44" grpId="0"/>
      <p:bldP spid="45" grpId="0"/>
      <p:bldP spid="48" grpId="0"/>
      <p:bldP spid="49" grpId="0"/>
      <p:bldP spid="50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102980" y="1846632"/>
            <a:ext cx="9859639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8D976F6-09F6-49CF-93CC-E0C13CA11766}"/>
              </a:ext>
            </a:extLst>
          </p:cNvPr>
          <p:cNvSpPr/>
          <p:nvPr/>
        </p:nvSpPr>
        <p:spPr>
          <a:xfrm>
            <a:off x="2373704" y="3164934"/>
            <a:ext cx="9489222" cy="3441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859638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 err="1">
                <a:solidFill>
                  <a:srgbClr val="29A6FF"/>
                </a:solidFill>
              </a:rPr>
              <a:t>Ejemplos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28260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 err="1"/>
              <a:t>Considere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65" y="2193815"/>
                <a:ext cx="1409681" cy="5477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73704" y="3154355"/>
            <a:ext cx="9456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>
                <a:solidFill>
                  <a:srgbClr val="0C2B8E"/>
                </a:solidFill>
              </a:rPr>
              <a:t>Para </a:t>
            </a:r>
            <a:r>
              <a:rPr lang="en-US" sz="2000" dirty="0" err="1">
                <a:solidFill>
                  <a:srgbClr val="0C2B8E"/>
                </a:solidFill>
              </a:rPr>
              <a:t>encontrar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Adjunta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b="1" dirty="0">
                <a:solidFill>
                  <a:srgbClr val="0C2B8E"/>
                </a:solidFill>
              </a:rPr>
              <a:t>primero</a:t>
            </a:r>
            <a:r>
              <a:rPr lang="en-US" sz="2000" dirty="0">
                <a:solidFill>
                  <a:srgbClr val="0C2B8E"/>
                </a:solidFill>
              </a:rPr>
              <a:t> se </a:t>
            </a:r>
            <a:r>
              <a:rPr lang="en-US" sz="2000" dirty="0" err="1">
                <a:solidFill>
                  <a:srgbClr val="0C2B8E"/>
                </a:solidFill>
              </a:rPr>
              <a:t>calcula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de los </a:t>
            </a:r>
            <a:r>
              <a:rPr lang="en-US" sz="2000" dirty="0" err="1">
                <a:solidFill>
                  <a:srgbClr val="0C2B8E"/>
                </a:solidFill>
              </a:rPr>
              <a:t>cofactores</a:t>
            </a:r>
            <a:r>
              <a:rPr lang="en-US" sz="2000" dirty="0">
                <a:solidFill>
                  <a:srgbClr val="0C2B8E"/>
                </a:solidFill>
              </a:rPr>
              <a:t> de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65072" y="5219797"/>
            <a:ext cx="4225614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Así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,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de los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cofactores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8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3" name="Retângulo: Cantos Arredondados 63">
            <a:hlinkClick r:id="rId9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406052" y="27419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Calcule</a:t>
            </a:r>
            <a:r>
              <a:rPr lang="en-US" sz="2000" dirty="0"/>
              <a:t> </a:t>
            </a:r>
            <a:r>
              <a:rPr lang="en-US" sz="2000" b="1" dirty="0"/>
              <a:t>la </a:t>
            </a:r>
            <a:r>
              <a:rPr lang="en-US" sz="2000" b="1" dirty="0" err="1"/>
              <a:t>matriz</a:t>
            </a:r>
            <a:r>
              <a:rPr lang="en-US" sz="2000" b="1" dirty="0"/>
              <a:t> </a:t>
            </a:r>
            <a:r>
              <a:rPr lang="en-US" sz="2000" b="1" dirty="0" err="1"/>
              <a:t>Adjunta</a:t>
            </a:r>
            <a:r>
              <a:rPr lang="en-US" sz="2000" b="1" dirty="0"/>
              <a:t> de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6785037" y="5082112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037" y="5082112"/>
                <a:ext cx="2453920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4E577E-ACE1-40F8-80A8-2250A407EB7A}"/>
              </a:ext>
            </a:extLst>
          </p:cNvPr>
          <p:cNvSpPr txBox="1"/>
          <p:nvPr/>
        </p:nvSpPr>
        <p:spPr>
          <a:xfrm>
            <a:off x="8901367" y="5909658"/>
            <a:ext cx="296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n>
                  <a:solidFill>
                    <a:srgbClr val="C00000"/>
                  </a:solidFill>
                </a:ln>
              </a:rPr>
              <a:t>Solamente</a:t>
            </a:r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 hay que </a:t>
            </a:r>
            <a:r>
              <a:rPr lang="en-GB" sz="2000" b="1" dirty="0" err="1">
                <a:ln>
                  <a:solidFill>
                    <a:srgbClr val="C00000"/>
                  </a:solidFill>
                </a:ln>
              </a:rPr>
              <a:t>recordarlo</a:t>
            </a:r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 …</a:t>
            </a: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5A402DA6-C0B6-4627-A85A-35D22B3F3577}"/>
              </a:ext>
            </a:extLst>
          </p:cNvPr>
          <p:cNvCxnSpPr/>
          <p:nvPr/>
        </p:nvCxnSpPr>
        <p:spPr>
          <a:xfrm flipH="1" flipV="1">
            <a:off x="3814438" y="3180597"/>
            <a:ext cx="7854137" cy="298585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36169D16-110B-4E4C-9785-F62B33528F92}"/>
              </a:ext>
            </a:extLst>
          </p:cNvPr>
          <p:cNvCxnSpPr>
            <a:cxnSpLocks/>
          </p:cNvCxnSpPr>
          <p:nvPr/>
        </p:nvCxnSpPr>
        <p:spPr>
          <a:xfrm>
            <a:off x="3312826" y="3053806"/>
            <a:ext cx="5919951" cy="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F1ABF34-8018-4154-9FC5-C71BBA3BD7DA}"/>
              </a:ext>
            </a:extLst>
          </p:cNvPr>
          <p:cNvSpPr txBox="1"/>
          <p:nvPr/>
        </p:nvSpPr>
        <p:spPr>
          <a:xfrm>
            <a:off x="8491747" y="2705631"/>
            <a:ext cx="219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</a:t>
            </a:r>
            <a:r>
              <a:rPr lang="en-GB" sz="2000" b="1" dirty="0" err="1"/>
              <a:t>basta</a:t>
            </a:r>
            <a:r>
              <a:rPr lang="en-GB" sz="2000" b="1" dirty="0"/>
              <a:t>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244AF66-E808-4852-B45A-C4C4222FC3B2}"/>
              </a:ext>
            </a:extLst>
          </p:cNvPr>
          <p:cNvSpPr txBox="1"/>
          <p:nvPr/>
        </p:nvSpPr>
        <p:spPr>
          <a:xfrm>
            <a:off x="8981268" y="5090784"/>
            <a:ext cx="3143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¡Para ser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prácticos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repase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todos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los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pasos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/>
              <p:nvPr/>
            </p:nvSpPr>
            <p:spPr>
              <a:xfrm>
                <a:off x="6035406" y="2724938"/>
                <a:ext cx="26061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>
                  <a:defRPr sz="2000"/>
                </a:lvl1pPr>
              </a:lstStyle>
              <a:p>
                <a:r>
                  <a:rPr lang="en-GB" dirty="0"/>
                  <a:t>Para una </a:t>
                </a:r>
                <a:r>
                  <a:rPr lang="en-GB" dirty="0" err="1"/>
                  <a:t>matriz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5406" y="2724938"/>
                <a:ext cx="2606163" cy="400110"/>
              </a:xfrm>
              <a:prstGeom prst="rect">
                <a:avLst/>
              </a:prstGeom>
              <a:blipFill>
                <a:blip r:embed="rId18"/>
                <a:stretch>
                  <a:fillRect l="-2336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/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/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blipFill>
                <a:blip r:embed="rId20"/>
                <a:stretch>
                  <a:fillRect l="-14706" r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/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blipFill>
                <a:blip r:embed="rId21"/>
                <a:stretch>
                  <a:fillRect l="-28571" r="-25714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/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blipFill>
                <a:blip r:embed="rId22"/>
                <a:stretch>
                  <a:fillRect l="-29412" r="-2647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/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blipFill>
                <a:blip r:embed="rId2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tângulo: Cantos Arredondados 21">
            <a:hlinkClick r:id="rId24" action="ppaction://hlinksldjump"/>
            <a:extLst>
              <a:ext uri="{FF2B5EF4-FFF2-40B4-BE49-F238E27FC236}">
                <a16:creationId xmlns:a16="http://schemas.microsoft.com/office/drawing/2014/main" id="{CFCEF29C-B982-4775-A989-D2CEE4D4C679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2">
                <a:extLst>
                  <a:ext uri="{FF2B5EF4-FFF2-40B4-BE49-F238E27FC236}">
                    <a16:creationId xmlns:a16="http://schemas.microsoft.com/office/drawing/2014/main" id="{CCD2022B-8B5F-47D8-8A23-8643DB05F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7153" y="216287"/>
                <a:ext cx="971728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pt-PT" sz="2400" dirty="0">
                    <a:ea typeface="Times New Roman" panose="02020603050405020304" pitchFamily="18" charset="0"/>
                  </a:rPr>
                  <a:t>Sea </a:t>
                </a:r>
                <a:r>
                  <a:rPr lang="en-US" altLang="pt-PT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pt-PT" sz="2400" i="1" dirty="0">
                    <a:ea typeface="Times New Roman" panose="02020603050405020304" pitchFamily="18" charset="0"/>
                  </a:rPr>
                  <a:t> 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cuadrada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orden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n.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Llamaremos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Adjunta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transpuesta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los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cofactores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por </a:t>
                </a:r>
                <a14:m>
                  <m:oMath xmlns:m="http://schemas.openxmlformats.org/officeDocument/2006/math">
                    <m:r>
                      <a:rPr lang="pt-PT" altLang="pt-PT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pt-PT" sz="2400" dirty="0"/>
                  <a:t>.</a:t>
                </a:r>
              </a:p>
            </p:txBody>
          </p:sp>
        </mc:Choice>
        <mc:Fallback xmlns="">
          <p:sp>
            <p:nvSpPr>
              <p:cNvPr id="62" name="Rectangle 2">
                <a:extLst>
                  <a:ext uri="{FF2B5EF4-FFF2-40B4-BE49-F238E27FC236}">
                    <a16:creationId xmlns:a16="http://schemas.microsoft.com/office/drawing/2014/main" id="{CCD2022B-8B5F-47D8-8A23-8643DB05FA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7153" y="216287"/>
                <a:ext cx="9717285" cy="1200329"/>
              </a:xfrm>
              <a:prstGeom prst="rect">
                <a:avLst/>
              </a:prstGeom>
              <a:blipFill>
                <a:blip r:embed="rId25"/>
                <a:stretch>
                  <a:fillRect l="-1004" t="-4569" r="-941" b="-11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241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/>
      <p:bldP spid="37" grpId="0"/>
      <p:bldP spid="39" grpId="0"/>
      <p:bldP spid="40" grpId="0"/>
      <p:bldP spid="52" grpId="0"/>
      <p:bldP spid="53" grpId="0"/>
      <p:bldP spid="55" grpId="0"/>
      <p:bldP spid="57" grpId="0"/>
      <p:bldP spid="58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839310"/>
            <a:ext cx="9985111" cy="4916429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47CD18D-7DE1-43CF-B262-6D8C4AB76087}"/>
              </a:ext>
            </a:extLst>
          </p:cNvPr>
          <p:cNvSpPr/>
          <p:nvPr/>
        </p:nvSpPr>
        <p:spPr>
          <a:xfrm>
            <a:off x="6530340" y="2149939"/>
            <a:ext cx="2371027" cy="6769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8D976F6-09F6-49CF-93CC-E0C13CA11766}"/>
              </a:ext>
            </a:extLst>
          </p:cNvPr>
          <p:cNvSpPr/>
          <p:nvPr/>
        </p:nvSpPr>
        <p:spPr>
          <a:xfrm>
            <a:off x="2373704" y="3158304"/>
            <a:ext cx="9489222" cy="3448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7"/>
            <a:ext cx="9946948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846632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 err="1">
                <a:solidFill>
                  <a:srgbClr val="29A6FF"/>
                </a:solidFill>
              </a:rPr>
              <a:t>Ejemplos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28260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 err="1"/>
              <a:t>Considere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01265" y="2220319"/>
                <a:ext cx="1409681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265" y="2220319"/>
                <a:ext cx="1409681" cy="5477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28448" y="3214366"/>
            <a:ext cx="9456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0C2B8E"/>
                </a:solidFill>
              </a:rPr>
              <a:t>Para </a:t>
            </a:r>
            <a:r>
              <a:rPr lang="en-US" sz="2000" dirty="0" err="1">
                <a:solidFill>
                  <a:srgbClr val="0C2B8E"/>
                </a:solidFill>
              </a:rPr>
              <a:t>encontrar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Adjunta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b="1" dirty="0">
                <a:solidFill>
                  <a:srgbClr val="0C2B8E"/>
                </a:solidFill>
              </a:rPr>
              <a:t>primero</a:t>
            </a:r>
            <a:r>
              <a:rPr lang="en-US" sz="2000" dirty="0">
                <a:solidFill>
                  <a:srgbClr val="0C2B8E"/>
                </a:solidFill>
              </a:rPr>
              <a:t> se </a:t>
            </a:r>
            <a:r>
              <a:rPr lang="en-US" sz="2000" dirty="0" err="1">
                <a:solidFill>
                  <a:srgbClr val="0C2B8E"/>
                </a:solidFill>
              </a:rPr>
              <a:t>calcula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de los </a:t>
            </a:r>
            <a:r>
              <a:rPr lang="en-US" sz="2000" dirty="0" err="1">
                <a:solidFill>
                  <a:srgbClr val="0C2B8E"/>
                </a:solidFill>
              </a:rPr>
              <a:t>cofactores</a:t>
            </a:r>
            <a:r>
              <a:rPr lang="en-US" sz="2000" dirty="0">
                <a:solidFill>
                  <a:srgbClr val="0C2B8E"/>
                </a:solidFill>
              </a:rPr>
              <a:t> de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i="1" dirty="0">
                <a:solidFill>
                  <a:srgbClr val="0C2B8E"/>
                </a:solidFill>
              </a:rPr>
              <a:t>A.</a:t>
            </a:r>
            <a:endParaRPr lang="en-GB" sz="2000" i="1" dirty="0">
              <a:solidFill>
                <a:srgbClr val="0C2B8E"/>
              </a:solidFill>
            </a:endParaRPr>
          </a:p>
          <a:p>
            <a:pPr lvl="0" algn="just"/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12171" y="5219797"/>
            <a:ext cx="430956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err="1">
                <a:solidFill>
                  <a:srgbClr val="0C2B8E"/>
                </a:solidFill>
              </a:rPr>
              <a:t>Así</a:t>
            </a:r>
            <a:r>
              <a:rPr lang="en-GB" sz="2000" dirty="0">
                <a:solidFill>
                  <a:srgbClr val="0C2B8E"/>
                </a:solidFill>
              </a:rPr>
              <a:t>,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de los </a:t>
            </a:r>
            <a:r>
              <a:rPr lang="en-GB" sz="2000" dirty="0" err="1">
                <a:solidFill>
                  <a:srgbClr val="0C2B8E"/>
                </a:solidFill>
              </a:rPr>
              <a:t>cofactores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i="1" dirty="0">
                <a:solidFill>
                  <a:srgbClr val="0C2B8E"/>
                </a:solidFill>
              </a:rPr>
              <a:t>A</a:t>
            </a:r>
            <a:r>
              <a:rPr lang="en-GB" sz="2000" dirty="0">
                <a:solidFill>
                  <a:srgbClr val="0C2B8E"/>
                </a:solidFill>
              </a:rPr>
              <a:t> es</a:t>
            </a:r>
          </a:p>
          <a:p>
            <a:pPr lvl="0" algn="just"/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92011" y="5958689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,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7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¡</a:t>
            </a:r>
            <a:r>
              <a:rPr lang="en-GB" b="1" dirty="0" err="1">
                <a:solidFill>
                  <a:schemeClr val="tx1"/>
                </a:solidFill>
              </a:rPr>
              <a:t>Inténtelo</a:t>
            </a:r>
            <a:r>
              <a:rPr lang="en-GB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33" name="Retângulo: Cantos Arredondados 63">
            <a:hlinkClick r:id="rId8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253137" y="2711995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Calcule</a:t>
            </a:r>
            <a:r>
              <a:rPr lang="en-US" sz="2000" dirty="0"/>
              <a:t> </a:t>
            </a:r>
            <a:r>
              <a:rPr lang="en-US" sz="2000" b="1" dirty="0"/>
              <a:t>la </a:t>
            </a:r>
            <a:r>
              <a:rPr lang="en-US" sz="2000" b="1" dirty="0" err="1"/>
              <a:t>matriz</a:t>
            </a:r>
            <a:r>
              <a:rPr lang="en-US" sz="2000" b="1" dirty="0"/>
              <a:t> </a:t>
            </a:r>
            <a:r>
              <a:rPr lang="en-US" sz="2000" b="1" dirty="0" err="1"/>
              <a:t>Adjunta</a:t>
            </a:r>
            <a:r>
              <a:rPr lang="en-US" sz="2000" b="1" dirty="0"/>
              <a:t> de </a:t>
            </a:r>
            <a:r>
              <a:rPr lang="en-US" sz="2000" b="1" i="1" dirty="0"/>
              <a:t>A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583" y="3805648"/>
                <a:ext cx="4550736" cy="407099"/>
              </a:xfrm>
              <a:prstGeom prst="rect">
                <a:avLst/>
              </a:prstGeom>
              <a:blipFill>
                <a:blip r:embed="rId12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072" y="4428655"/>
                <a:ext cx="4813495" cy="407099"/>
              </a:xfrm>
              <a:prstGeom prst="rect">
                <a:avLst/>
              </a:prstGeom>
              <a:blipFill>
                <a:blip r:embed="rId1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567" y="3813067"/>
                <a:ext cx="4717768" cy="407099"/>
              </a:xfrm>
              <a:prstGeom prst="rect">
                <a:avLst/>
              </a:prstGeom>
              <a:blipFill>
                <a:blip r:embed="rId1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𝟐𝟐</m:t>
                              </m:r>
                            </m:sub>
                          </m:s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PT" sz="2000" b="1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190" y="4414430"/>
                <a:ext cx="4550736" cy="407099"/>
              </a:xfrm>
              <a:prstGeom prst="rect">
                <a:avLst/>
              </a:prstGeom>
              <a:blipFill>
                <a:blip r:embed="rId1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6621739" y="5090722"/>
                <a:ext cx="2453920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739" y="5090722"/>
                <a:ext cx="2453920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lang="pt-PT" sz="2000" b="1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PT" sz="2000" i="1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pt-PT" sz="2000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232" y="5909658"/>
                <a:ext cx="5078064" cy="69717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ixaDeTexto 33">
            <a:extLst>
              <a:ext uri="{FF2B5EF4-FFF2-40B4-BE49-F238E27FC236}">
                <a16:creationId xmlns:a16="http://schemas.microsoft.com/office/drawing/2014/main" id="{D44E577E-ACE1-40F8-80A8-2250A407EB7A}"/>
              </a:ext>
            </a:extLst>
          </p:cNvPr>
          <p:cNvSpPr txBox="1"/>
          <p:nvPr/>
        </p:nvSpPr>
        <p:spPr>
          <a:xfrm>
            <a:off x="8901367" y="5909658"/>
            <a:ext cx="2961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n>
                  <a:solidFill>
                    <a:srgbClr val="C00000"/>
                  </a:solidFill>
                </a:ln>
              </a:rPr>
              <a:t>Solamente</a:t>
            </a:r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 hay que </a:t>
            </a:r>
            <a:r>
              <a:rPr lang="en-GB" sz="2000" b="1" dirty="0" err="1">
                <a:ln>
                  <a:solidFill>
                    <a:srgbClr val="C00000"/>
                  </a:solidFill>
                </a:ln>
              </a:rPr>
              <a:t>recordarlo</a:t>
            </a:r>
            <a:r>
              <a:rPr lang="en-GB" sz="2000" b="1" dirty="0">
                <a:ln>
                  <a:solidFill>
                    <a:srgbClr val="C00000"/>
                  </a:solidFill>
                </a:ln>
              </a:rPr>
              <a:t> …</a:t>
            </a:r>
          </a:p>
          <a:p>
            <a:endParaRPr lang="en-GB" sz="2000" b="1" dirty="0">
              <a:ln>
                <a:solidFill>
                  <a:srgbClr val="C00000"/>
                </a:solidFill>
              </a:ln>
            </a:endParaRPr>
          </a:p>
        </p:txBody>
      </p:sp>
      <p:cxnSp>
        <p:nvCxnSpPr>
          <p:cNvPr id="7" name="Conexão reta unidirecional 6">
            <a:extLst>
              <a:ext uri="{FF2B5EF4-FFF2-40B4-BE49-F238E27FC236}">
                <a16:creationId xmlns:a16="http://schemas.microsoft.com/office/drawing/2014/main" id="{5A402DA6-C0B6-4627-A85A-35D22B3F3577}"/>
              </a:ext>
            </a:extLst>
          </p:cNvPr>
          <p:cNvCxnSpPr>
            <a:cxnSpLocks/>
          </p:cNvCxnSpPr>
          <p:nvPr/>
        </p:nvCxnSpPr>
        <p:spPr>
          <a:xfrm flipH="1" flipV="1">
            <a:off x="3814439" y="3180597"/>
            <a:ext cx="6146307" cy="27780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36169D16-110B-4E4C-9785-F62B33528F92}"/>
              </a:ext>
            </a:extLst>
          </p:cNvPr>
          <p:cNvCxnSpPr>
            <a:cxnSpLocks/>
          </p:cNvCxnSpPr>
          <p:nvPr/>
        </p:nvCxnSpPr>
        <p:spPr>
          <a:xfrm flipV="1">
            <a:off x="3074987" y="3035916"/>
            <a:ext cx="5740187" cy="421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F1ABF34-8018-4154-9FC5-C71BBA3BD7DA}"/>
              </a:ext>
            </a:extLst>
          </p:cNvPr>
          <p:cNvSpPr txBox="1"/>
          <p:nvPr/>
        </p:nvSpPr>
        <p:spPr>
          <a:xfrm>
            <a:off x="8086490" y="2705005"/>
            <a:ext cx="219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basta</a:t>
            </a:r>
            <a:r>
              <a:rPr lang="en-GB" sz="2000" b="1" dirty="0"/>
              <a:t>: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244AF66-E808-4852-B45A-C4C4222FC3B2}"/>
              </a:ext>
            </a:extLst>
          </p:cNvPr>
          <p:cNvSpPr txBox="1"/>
          <p:nvPr/>
        </p:nvSpPr>
        <p:spPr>
          <a:xfrm>
            <a:off x="8954090" y="5056897"/>
            <a:ext cx="290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¡Para ser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prácticos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repase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todos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los </a:t>
            </a:r>
            <a:r>
              <a:rPr lang="en-GB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pasos</a:t>
            </a:r>
            <a:r>
              <a:rPr lang="en-GB" sz="2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!...</a:t>
            </a:r>
          </a:p>
          <a:p>
            <a:endParaRPr lang="en-GB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/>
              <p:nvPr/>
            </p:nvSpPr>
            <p:spPr>
              <a:xfrm>
                <a:off x="5638887" y="2730704"/>
                <a:ext cx="257644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pt-PT"/>
                </a:defPPr>
                <a:lvl1pPr>
                  <a:defRPr sz="2000"/>
                </a:lvl1pPr>
              </a:lstStyle>
              <a:p>
                <a:r>
                  <a:rPr lang="en-GB" dirty="0"/>
                  <a:t>Para una </a:t>
                </a:r>
                <a:r>
                  <a:rPr lang="en-GB" dirty="0" err="1"/>
                  <a:t>matriz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pt-P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t-P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4C50A27A-00B9-42ED-A29E-F6E05CF17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87" y="2730704"/>
                <a:ext cx="2576445" cy="400110"/>
              </a:xfrm>
              <a:prstGeom prst="rect">
                <a:avLst/>
              </a:prstGeom>
              <a:blipFill>
                <a:blip r:embed="rId18"/>
                <a:stretch>
                  <a:fillRect l="-2364" t="-9091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/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0BF17E16-98B2-48BD-AD27-2C72C9CA7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98" y="2165461"/>
                <a:ext cx="2693861" cy="61183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/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6086C5D2-F64C-4A0B-8931-F234E720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8667" y="2187279"/>
                <a:ext cx="206660" cy="307777"/>
              </a:xfrm>
              <a:prstGeom prst="rect">
                <a:avLst/>
              </a:prstGeom>
              <a:blipFill>
                <a:blip r:embed="rId20"/>
                <a:stretch>
                  <a:fillRect l="-14706" r="-147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/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D2B2A530-C7F4-4DDF-A567-DD5D41716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786" y="2469803"/>
                <a:ext cx="214931" cy="307777"/>
              </a:xfrm>
              <a:prstGeom prst="rect">
                <a:avLst/>
              </a:prstGeom>
              <a:blipFill>
                <a:blip r:embed="rId21"/>
                <a:stretch>
                  <a:fillRect l="-28571" r="-25714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/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2CE7947B-4831-4E2A-96B0-64AAA5ED6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277" y="2177722"/>
                <a:ext cx="206660" cy="307777"/>
              </a:xfrm>
              <a:prstGeom prst="rect">
                <a:avLst/>
              </a:prstGeom>
              <a:blipFill>
                <a:blip r:embed="rId22"/>
                <a:stretch>
                  <a:fillRect l="-29412" r="-26471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/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EAF01AEC-4549-4663-AEB1-E666AFD69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707" y="2471208"/>
                <a:ext cx="184473" cy="307777"/>
              </a:xfrm>
              <a:prstGeom prst="rect">
                <a:avLst/>
              </a:prstGeom>
              <a:blipFill>
                <a:blip r:embed="rId2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7B81D36A-63AE-4A4D-A578-EB8A9D29F767}"/>
                  </a:ext>
                </a:extLst>
              </p:cNvPr>
              <p:cNvSpPr txBox="1"/>
              <p:nvPr/>
            </p:nvSpPr>
            <p:spPr>
              <a:xfrm>
                <a:off x="6155604" y="2294814"/>
                <a:ext cx="17329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𝒂𝒅𝒋</m:t>
                      </m:r>
                      <m:d>
                        <m:dPr>
                          <m:ctrlPr>
                            <a:rPr lang="pt-PT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pt-P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CaixaDeTexto 58">
                <a:extLst>
                  <a:ext uri="{FF2B5EF4-FFF2-40B4-BE49-F238E27FC236}">
                    <a16:creationId xmlns:a16="http://schemas.microsoft.com/office/drawing/2014/main" id="{7B81D36A-63AE-4A4D-A578-EB8A9D29F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604" y="2294814"/>
                <a:ext cx="1732916" cy="400110"/>
              </a:xfrm>
              <a:prstGeom prst="rect">
                <a:avLst/>
              </a:prstGeom>
              <a:blipFill>
                <a:blip r:embed="rId2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35DBD1AB-D53A-4F0B-BA6E-69845188F96C}"/>
              </a:ext>
            </a:extLst>
          </p:cNvPr>
          <p:cNvCxnSpPr>
            <a:cxnSpLocks/>
          </p:cNvCxnSpPr>
          <p:nvPr/>
        </p:nvCxnSpPr>
        <p:spPr>
          <a:xfrm flipV="1">
            <a:off x="8945987" y="2318720"/>
            <a:ext cx="323551" cy="60307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DAC4592-6D4A-4D2E-80CB-3152A9F5ACF4}"/>
              </a:ext>
            </a:extLst>
          </p:cNvPr>
          <p:cNvSpPr txBox="1"/>
          <p:nvPr/>
        </p:nvSpPr>
        <p:spPr>
          <a:xfrm>
            <a:off x="9240492" y="1994536"/>
            <a:ext cx="271477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000"/>
            </a:lvl1pPr>
          </a:lstStyle>
          <a:p>
            <a:r>
              <a:rPr lang="en-GB" sz="1800" u="sng" dirty="0" err="1"/>
              <a:t>Intercambiar</a:t>
            </a:r>
            <a:r>
              <a:rPr lang="en-GB" sz="1800" u="sng" dirty="0"/>
              <a:t> la </a:t>
            </a:r>
            <a:r>
              <a:rPr lang="en-GB" sz="1800" u="sng" dirty="0" err="1"/>
              <a:t>posición</a:t>
            </a:r>
            <a:r>
              <a:rPr lang="en-GB" sz="1800" dirty="0"/>
              <a:t> de los </a:t>
            </a:r>
            <a:r>
              <a:rPr lang="en-GB" sz="1800" dirty="0" err="1"/>
              <a:t>elementos</a:t>
            </a:r>
            <a:r>
              <a:rPr lang="en-GB" sz="1800" dirty="0"/>
              <a:t> </a:t>
            </a:r>
            <a:r>
              <a:rPr lang="en-GB" sz="1800" dirty="0" err="1"/>
              <a:t>diagonales</a:t>
            </a:r>
            <a:endParaRPr lang="en-GB" sz="1800" dirty="0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7B41D534-5FE3-43BB-B7EC-F2EFC0484399}"/>
              </a:ext>
            </a:extLst>
          </p:cNvPr>
          <p:cNvCxnSpPr>
            <a:cxnSpLocks/>
          </p:cNvCxnSpPr>
          <p:nvPr/>
        </p:nvCxnSpPr>
        <p:spPr>
          <a:xfrm>
            <a:off x="8923296" y="3045624"/>
            <a:ext cx="466881" cy="2059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7D2E1B6-B2DC-416F-A5DA-91E526D085C6}"/>
              </a:ext>
            </a:extLst>
          </p:cNvPr>
          <p:cNvSpPr txBox="1"/>
          <p:nvPr/>
        </p:nvSpPr>
        <p:spPr>
          <a:xfrm>
            <a:off x="9515605" y="2672032"/>
            <a:ext cx="227839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2000"/>
            </a:lvl1pPr>
          </a:lstStyle>
          <a:p>
            <a:r>
              <a:rPr lang="en-GB" sz="1800" u="sng" dirty="0" err="1"/>
              <a:t>Cambiar</a:t>
            </a:r>
            <a:r>
              <a:rPr lang="en-GB" sz="1800" u="sng" dirty="0"/>
              <a:t> el </a:t>
            </a:r>
            <a:r>
              <a:rPr lang="en-GB" sz="1800" u="sng" dirty="0" err="1"/>
              <a:t>signo</a:t>
            </a:r>
            <a:r>
              <a:rPr lang="en-GB" sz="1800" dirty="0"/>
              <a:t> de los </a:t>
            </a:r>
            <a:r>
              <a:rPr lang="en-GB" sz="1800" dirty="0" err="1"/>
              <a:t>otros</a:t>
            </a:r>
            <a:r>
              <a:rPr lang="en-GB" sz="1800" dirty="0"/>
              <a:t> </a:t>
            </a:r>
            <a:r>
              <a:rPr lang="en-GB" sz="1800" dirty="0" err="1"/>
              <a:t>elementos</a:t>
            </a:r>
            <a:endParaRPr lang="en-GB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A4E015D-099F-4199-A258-C8B3D42B4C7B}"/>
                  </a:ext>
                </a:extLst>
              </p:cNvPr>
              <p:cNvSpPr txBox="1"/>
              <p:nvPr/>
            </p:nvSpPr>
            <p:spPr>
              <a:xfrm>
                <a:off x="8376635" y="2173465"/>
                <a:ext cx="39356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CA4E015D-099F-4199-A258-C8B3D42B4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635" y="2173465"/>
                <a:ext cx="393569" cy="307777"/>
              </a:xfrm>
              <a:prstGeom prst="rect">
                <a:avLst/>
              </a:prstGeom>
              <a:blipFill>
                <a:blip r:embed="rId25"/>
                <a:stretch>
                  <a:fillRect l="-3077" r="-13846" b="-8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75A2236B-2DFF-473D-9990-F98BECCE2D19}"/>
                  </a:ext>
                </a:extLst>
              </p:cNvPr>
              <p:cNvSpPr txBox="1"/>
              <p:nvPr/>
            </p:nvSpPr>
            <p:spPr>
              <a:xfrm>
                <a:off x="7804065" y="2466951"/>
                <a:ext cx="3768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75A2236B-2DFF-473D-9990-F98BECCE2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065" y="2466951"/>
                <a:ext cx="376834" cy="307777"/>
              </a:xfrm>
              <a:prstGeom prst="rect">
                <a:avLst/>
              </a:prstGeom>
              <a:blipFill>
                <a:blip r:embed="rId26"/>
                <a:stretch>
                  <a:fillRect l="-3226" r="-64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tângulo: Cantos Arredondados 21">
            <a:hlinkClick r:id="rId27" action="ppaction://hlinksldjump"/>
            <a:extLst>
              <a:ext uri="{FF2B5EF4-FFF2-40B4-BE49-F238E27FC236}">
                <a16:creationId xmlns:a16="http://schemas.microsoft.com/office/drawing/2014/main" id="{388E108F-0062-4CC9-AB89-27AEF14077A5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2">
                <a:extLst>
                  <a:ext uri="{FF2B5EF4-FFF2-40B4-BE49-F238E27FC236}">
                    <a16:creationId xmlns:a16="http://schemas.microsoft.com/office/drawing/2014/main" id="{4529234A-2D89-4653-8775-831EB09685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pt-PT" sz="2400" dirty="0">
                    <a:ea typeface="Times New Roman" panose="02020603050405020304" pitchFamily="18" charset="0"/>
                  </a:rPr>
                  <a:t>Sea </a:t>
                </a:r>
                <a:r>
                  <a:rPr lang="en-US" altLang="pt-PT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pt-PT" sz="2400" i="1" dirty="0">
                    <a:ea typeface="Times New Roman" panose="02020603050405020304" pitchFamily="18" charset="0"/>
                  </a:rPr>
                  <a:t> 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cuadrada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orden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n.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Llamaremos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Adjunta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transpuesta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los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cofactores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por </a:t>
                </a:r>
                <a14:m>
                  <m:oMath xmlns:m="http://schemas.openxmlformats.org/officeDocument/2006/math">
                    <m:r>
                      <a:rPr lang="pt-PT" altLang="pt-PT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pt-PT" sz="2400" dirty="0"/>
                  <a:t>.</a:t>
                </a:r>
              </a:p>
            </p:txBody>
          </p:sp>
        </mc:Choice>
        <mc:Fallback xmlns="">
          <p:sp>
            <p:nvSpPr>
              <p:cNvPr id="69" name="Rectangle 2">
                <a:extLst>
                  <a:ext uri="{FF2B5EF4-FFF2-40B4-BE49-F238E27FC236}">
                    <a16:creationId xmlns:a16="http://schemas.microsoft.com/office/drawing/2014/main" id="{4529234A-2D89-4653-8775-831EB0968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blipFill>
                <a:blip r:embed="rId28"/>
                <a:stretch>
                  <a:fillRect l="-941" t="-4569" r="-1004" b="-11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925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04713 0.041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08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04714 -0.041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1" grpId="0"/>
      <p:bldP spid="56" grpId="0"/>
      <p:bldP spid="61" grpId="0"/>
      <p:bldP spid="43" grpId="0"/>
      <p:bldP spid="44" grpId="0"/>
      <p:bldP spid="45" grpId="0"/>
      <p:bldP spid="48" grpId="0"/>
      <p:bldP spid="49" grpId="0"/>
      <p:bldP spid="50" grpId="0"/>
      <p:bldP spid="34" grpId="0"/>
      <p:bldP spid="39" grpId="0"/>
      <p:bldP spid="53" grpId="0"/>
      <p:bldP spid="55" grpId="0"/>
      <p:bldP spid="57" grpId="0"/>
      <p:bldP spid="58" grpId="0"/>
      <p:bldP spid="59" grpId="0"/>
      <p:bldP spid="62" grpId="0" animBg="1"/>
      <p:bldP spid="64" grpId="0" animBg="1"/>
      <p:bldP spid="65" grpId="0"/>
      <p:bldP spid="66" grpId="0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626367"/>
            <a:ext cx="9859639" cy="5148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Lección</a:t>
            </a: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064819" y="83992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657452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29A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Ejemplos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29A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73704" y="2093423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25E4F"/>
                </a:solidFill>
                <a:latin typeface="Calibri" panose="020F0502020204030204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869750" y="1899704"/>
                <a:ext cx="2001381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750" y="1899704"/>
                <a:ext cx="2001381" cy="8138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CaixaDeTexto 5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82184" y="2605866"/>
            <a:ext cx="9456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C2B8E"/>
                </a:solidFill>
              </a:rPr>
              <a:t>Para </a:t>
            </a:r>
            <a:r>
              <a:rPr lang="en-US" sz="2000" dirty="0" err="1">
                <a:solidFill>
                  <a:srgbClr val="0C2B8E"/>
                </a:solidFill>
              </a:rPr>
              <a:t>encontrar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Adjunta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b="1" dirty="0">
                <a:solidFill>
                  <a:srgbClr val="0C2B8E"/>
                </a:solidFill>
              </a:rPr>
              <a:t>primero</a:t>
            </a:r>
            <a:r>
              <a:rPr lang="en-US" sz="2000" dirty="0">
                <a:solidFill>
                  <a:srgbClr val="0C2B8E"/>
                </a:solidFill>
              </a:rPr>
              <a:t> se </a:t>
            </a:r>
            <a:r>
              <a:rPr lang="en-US" sz="2000" dirty="0" err="1">
                <a:solidFill>
                  <a:srgbClr val="0C2B8E"/>
                </a:solidFill>
              </a:rPr>
              <a:t>calcula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de los </a:t>
            </a:r>
            <a:r>
              <a:rPr lang="en-US" sz="2000" dirty="0" err="1">
                <a:solidFill>
                  <a:srgbClr val="0C2B8E"/>
                </a:solidFill>
              </a:rPr>
              <a:t>cofactores</a:t>
            </a:r>
            <a:r>
              <a:rPr lang="en-US" sz="2000" dirty="0">
                <a:solidFill>
                  <a:srgbClr val="0C2B8E"/>
                </a:solidFill>
              </a:rPr>
              <a:t> de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i="1" dirty="0">
                <a:solidFill>
                  <a:srgbClr val="0C2B8E"/>
                </a:solidFill>
              </a:rPr>
              <a:t>B.</a:t>
            </a:r>
            <a:endParaRPr lang="en-GB" sz="2000" i="1" dirty="0">
              <a:solidFill>
                <a:srgbClr val="0C2B8E"/>
              </a:solidFill>
            </a:endParaRPr>
          </a:p>
          <a:p>
            <a:pPr lvl="0" algn="just"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461009" y="5014953"/>
            <a:ext cx="296033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los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cofactores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7352017" y="5219797"/>
            <a:ext cx="1386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</p:txBody>
      </p:sp>
      <p:sp>
        <p:nvSpPr>
          <p:cNvPr id="31" name="Retângulo: Cantos Arredondados 67">
            <a:hlinkClick r:id="rId9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Inténtelo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3" name="Retângulo: Cantos Arredondados 63">
            <a:hlinkClick r:id="rId10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una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6826329" y="2103706"/>
            <a:ext cx="492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prstClr val="black"/>
                </a:solidFill>
                <a:latin typeface="Calibri" panose="020F0502020204030204"/>
              </a:rPr>
              <a:t>Calcule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la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matriz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djunta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/>
              <p:cNvSpPr txBox="1"/>
              <p:nvPr/>
            </p:nvSpPr>
            <p:spPr>
              <a:xfrm>
                <a:off x="2461009" y="3113698"/>
                <a:ext cx="2604977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CaixaDeTex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009" y="3113698"/>
                <a:ext cx="2604977" cy="6034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ixaDeTexto 48"/>
              <p:cNvSpPr txBox="1"/>
              <p:nvPr/>
            </p:nvSpPr>
            <p:spPr>
              <a:xfrm>
                <a:off x="2686646" y="5633339"/>
                <a:ext cx="3366436" cy="90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CaixaDeTexto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646" y="5633339"/>
                <a:ext cx="3366436" cy="90415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6747534" y="5606793"/>
                <a:ext cx="5078064" cy="930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𝒂𝒅𝒋</m:t>
                      </m:r>
                      <m:d>
                        <m:d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</m:d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sup>
                      </m:sSup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34" y="5606793"/>
                <a:ext cx="5078064" cy="93070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5367903" y="3096646"/>
                <a:ext cx="2858814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903" y="3096646"/>
                <a:ext cx="2858814" cy="6401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8707459" y="3097520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7459" y="3097520"/>
                <a:ext cx="2604977" cy="6401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2382184" y="3760089"/>
                <a:ext cx="2604977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184" y="3760089"/>
                <a:ext cx="2604977" cy="6034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aixaDeTexto 38"/>
              <p:cNvSpPr txBox="1"/>
              <p:nvPr/>
            </p:nvSpPr>
            <p:spPr>
              <a:xfrm>
                <a:off x="5313589" y="3759155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CaixaDeTexto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89" y="3759155"/>
                <a:ext cx="2604977" cy="64011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8814599" y="3738146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=−3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4599" y="3738146"/>
                <a:ext cx="2604977" cy="64011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CaixaDeTexto 51"/>
              <p:cNvSpPr txBox="1"/>
              <p:nvPr/>
            </p:nvSpPr>
            <p:spPr>
              <a:xfrm>
                <a:off x="2469173" y="4421615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CaixaDeTexto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73" y="4421615"/>
                <a:ext cx="2604977" cy="64011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5421348" y="4411454"/>
                <a:ext cx="2718546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348" y="4411454"/>
                <a:ext cx="2718546" cy="6034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8738323" y="4399370"/>
                <a:ext cx="2604977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000" b="1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𝟑𝟑</m:t>
                          </m:r>
                        </m:sub>
                      </m:sSub>
                      <m:r>
                        <a:rPr lang="pt-PT" sz="2000" b="1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1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  <m:e>
                                <m:r>
                                  <a:rPr lang="pt-PT" sz="2000" b="1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8323" y="4399370"/>
                <a:ext cx="2604977" cy="64011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m 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15"/>
          <a:stretch/>
        </p:blipFill>
        <p:spPr>
          <a:xfrm>
            <a:off x="5952970" y="5154008"/>
            <a:ext cx="1761749" cy="162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25" y="2103706"/>
            <a:ext cx="1228725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">
                <a:extLst>
                  <a:ext uri="{FF2B5EF4-FFF2-40B4-BE49-F238E27FC236}">
                    <a16:creationId xmlns:a16="http://schemas.microsoft.com/office/drawing/2014/main" id="{664CC1D3-559B-4780-A793-1430A5621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pt-PT" sz="2400" dirty="0">
                    <a:ea typeface="Times New Roman" panose="02020603050405020304" pitchFamily="18" charset="0"/>
                  </a:rPr>
                  <a:t>Sea </a:t>
                </a:r>
                <a:r>
                  <a:rPr lang="en-US" altLang="pt-PT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pt-PT" sz="2400" i="1" dirty="0">
                    <a:ea typeface="Times New Roman" panose="02020603050405020304" pitchFamily="18" charset="0"/>
                  </a:rPr>
                  <a:t> 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cuadrada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orden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n.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Llamaremos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Adjunta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transpuesta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los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cofactores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por </a:t>
                </a:r>
                <a14:m>
                  <m:oMath xmlns:m="http://schemas.openxmlformats.org/officeDocument/2006/math">
                    <m:r>
                      <a:rPr lang="pt-PT" altLang="pt-PT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pt-PT" sz="2400" dirty="0"/>
                  <a:t>.</a:t>
                </a:r>
              </a:p>
            </p:txBody>
          </p:sp>
        </mc:Choice>
        <mc:Fallback xmlns="">
          <p:sp>
            <p:nvSpPr>
              <p:cNvPr id="44" name="Rectangle 2">
                <a:extLst>
                  <a:ext uri="{FF2B5EF4-FFF2-40B4-BE49-F238E27FC236}">
                    <a16:creationId xmlns:a16="http://schemas.microsoft.com/office/drawing/2014/main" id="{664CC1D3-559B-4780-A793-1430A5621B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blipFill>
                <a:blip r:embed="rId25"/>
                <a:stretch>
                  <a:fillRect l="-941" t="-4569" r="-1004" b="-11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ângulo: Cantos Arredondados 21">
            <a:hlinkClick r:id="rId26" action="ppaction://hlinksldjump"/>
            <a:extLst>
              <a:ext uri="{FF2B5EF4-FFF2-40B4-BE49-F238E27FC236}">
                <a16:creationId xmlns:a16="http://schemas.microsoft.com/office/drawing/2014/main" id="{6F354748-CCAA-4674-BF24-AF2BD65B6B75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8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6" grpId="0"/>
      <p:bldP spid="47" grpId="0"/>
      <p:bldP spid="51" grpId="0"/>
      <p:bldP spid="56" grpId="0"/>
      <p:bldP spid="61" grpId="0"/>
      <p:bldP spid="38" grpId="0"/>
      <p:bldP spid="43" grpId="0"/>
      <p:bldP spid="49" grpId="0"/>
      <p:bldP spid="50" grpId="0"/>
      <p:bldP spid="34" grpId="0"/>
      <p:bldP spid="35" grpId="0"/>
      <p:bldP spid="37" grpId="0"/>
      <p:bldP spid="39" grpId="0"/>
      <p:bldP spid="40" grpId="0"/>
      <p:bldP spid="52" grpId="0"/>
      <p:bldP spid="53" grpId="0"/>
      <p:bldP spid="55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1639619"/>
            <a:ext cx="9859639" cy="5148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715F28B-225E-4C60-8361-09BEFAB5B980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F77D018-5787-4AD8-9A78-D2C1ACAB5C72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87A5CAD2-2453-4CE9-AF0B-71D8AA74A5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B5D1FFD2-1E90-429C-BD78-6E51F7895E63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D5EF9386-84D3-4366-AEA0-E06D64034B65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8F2F1766-C693-4FCC-9B4B-B01EC124A69F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Lección</a:t>
            </a: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22</a:t>
            </a:r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1368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370036" y="1657452"/>
            <a:ext cx="1023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NOTA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207173" y="4939055"/>
            <a:ext cx="835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jemplo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4x4 se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calcularán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determinantes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3x3. Por lo tanto,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/>
              </a:rPr>
              <a:t>estos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casos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suele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/>
              </a:rPr>
              <a:t>usar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el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ordenador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hacer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los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cálculos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tângulo: Cantos Arredondados 67">
            <a:hlinkClick r:id="rId7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Inténtelo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3" name="Retângulo: Cantos Arredondados 63">
            <a:hlinkClick r:id="rId8" action="ppaction://hlinksldjump"/>
            <a:extLst>
              <a:ext uri="{FF2B5EF4-FFF2-40B4-BE49-F238E27FC236}">
                <a16:creationId xmlns:a16="http://schemas.microsoft.com/office/drawing/2014/main" id="{DF6CA2B4-8E40-48C6-896A-E50F42BBF528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una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70036" y="2366660"/>
            <a:ext cx="423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Matrices </a:t>
            </a:r>
            <a:r>
              <a:rPr lang="en-US" sz="2800" b="1" dirty="0" err="1"/>
              <a:t>más</a:t>
            </a:r>
            <a:r>
              <a:rPr lang="en-US" sz="2800" b="1" dirty="0"/>
              <a:t> </a:t>
            </a:r>
            <a:r>
              <a:rPr lang="en-US" sz="2800" b="1" dirty="0" err="1"/>
              <a:t>grandes</a:t>
            </a:r>
            <a:r>
              <a:rPr lang="en-US" sz="2800" b="1" dirty="0"/>
              <a:t> </a:t>
            </a:r>
            <a:endParaRPr lang="pt-PT" sz="2800" b="1" dirty="0"/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31191" y="3141127"/>
            <a:ext cx="8229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Para matrices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más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grandes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(4x4, 5x5,…) se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hacen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exactamente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los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mismos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pasos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pero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muchos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más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cálculos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tângulo arredondado 3"/>
          <p:cNvSpPr/>
          <p:nvPr/>
        </p:nvSpPr>
        <p:spPr>
          <a:xfrm>
            <a:off x="2241405" y="2931924"/>
            <a:ext cx="8051192" cy="1440000"/>
          </a:xfrm>
          <a:prstGeom prst="roundRect">
            <a:avLst/>
          </a:prstGeom>
          <a:solidFill>
            <a:srgbClr val="29A6F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5" name="Retângulo arredondado 44"/>
          <p:cNvSpPr/>
          <p:nvPr/>
        </p:nvSpPr>
        <p:spPr>
          <a:xfrm>
            <a:off x="2207173" y="4771619"/>
            <a:ext cx="8354000" cy="1440000"/>
          </a:xfrm>
          <a:prstGeom prst="roundRect">
            <a:avLst/>
          </a:prstGeom>
          <a:solidFill>
            <a:srgbClr val="F25E4F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7" name="Imagem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183" y="1927619"/>
            <a:ext cx="1323022" cy="4572000"/>
          </a:xfrm>
          <a:prstGeom prst="rect">
            <a:avLst/>
          </a:prstGeom>
        </p:spPr>
      </p:pic>
      <p:sp>
        <p:nvSpPr>
          <p:cNvPr id="23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BE4081CF-1F97-47E5-B92C-432BF6650C91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4E8264ED-16D2-46CA-8ED6-3592669FEC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pt-PT" sz="2400" dirty="0">
                    <a:ea typeface="Times New Roman" panose="02020603050405020304" pitchFamily="18" charset="0"/>
                  </a:rPr>
                  <a:t>Sea </a:t>
                </a:r>
                <a:r>
                  <a:rPr lang="en-US" altLang="pt-PT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altLang="pt-PT" sz="2400" i="1" dirty="0">
                    <a:ea typeface="Times New Roman" panose="02020603050405020304" pitchFamily="18" charset="0"/>
                  </a:rPr>
                  <a:t> 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una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cuadrada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orden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n.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Llamaremos</a:t>
                </a:r>
                <a:r>
                  <a:rPr lang="en-US" altLang="pt-PT" sz="2400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Adjunta</a:t>
                </a:r>
                <a:r>
                  <a:rPr lang="en-US" altLang="pt-PT" sz="2400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b="1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b="1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b="1" i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transpuesta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la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matriz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los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cofactores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 se </a:t>
                </a:r>
                <a:r>
                  <a:rPr lang="en-US" altLang="pt-PT" sz="2400" dirty="0" err="1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denota</a:t>
                </a:r>
                <a:r>
                  <a:rPr lang="en-US" altLang="pt-PT" sz="24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por </a:t>
                </a:r>
                <a14:m>
                  <m:oMath xmlns:m="http://schemas.openxmlformats.org/officeDocument/2006/math">
                    <m:r>
                      <a:rPr lang="pt-PT" altLang="pt-PT" sz="2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𝒂𝒅𝒋</m:t>
                    </m:r>
                    <m:d>
                      <m:dPr>
                        <m:ctrlP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PT" altLang="pt-PT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altLang="pt-PT" sz="2400" dirty="0"/>
                  <a:t>.</a:t>
                </a:r>
              </a:p>
            </p:txBody>
          </p:sp>
        </mc:Choice>
        <mc:Fallback xmlns="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4E8264ED-16D2-46CA-8ED6-3592669FEC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7173" y="171317"/>
                <a:ext cx="9717285" cy="1200329"/>
              </a:xfrm>
              <a:prstGeom prst="rect">
                <a:avLst/>
              </a:prstGeom>
              <a:blipFill>
                <a:blip r:embed="rId11"/>
                <a:stretch>
                  <a:fillRect l="-941" t="-4569" r="-1004" b="-111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126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6" grpId="0" animBg="1"/>
      <p:bldP spid="42" grpId="0"/>
      <p:bldP spid="46" grpId="0"/>
      <p:bldP spid="3" grpId="0"/>
      <p:bldP spid="44" grpId="0"/>
      <p:bldP spid="4" grpId="0" animBg="1"/>
      <p:bldP spid="45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9" y="2233548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Lección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064817" y="7272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217736" y="135692"/>
                <a:ext cx="92806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Si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2400" dirty="0"/>
                  <a:t> es una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invertible, es </a:t>
                </a:r>
                <a:r>
                  <a:rPr lang="en-US" sz="2400" dirty="0" err="1"/>
                  <a:t>decir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 err="1"/>
                  <a:t>entonces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</a:t>
                </a:r>
                <a:r>
                  <a:rPr lang="en-US" sz="2400" b="1" dirty="0" err="1"/>
                  <a:t>inversa</a:t>
                </a:r>
                <a:r>
                  <a:rPr lang="en-US" sz="2400" b="1" dirty="0"/>
                  <a:t> </a:t>
                </a:r>
                <a:r>
                  <a:rPr lang="en-US" sz="2400" dirty="0"/>
                  <a:t>se </a:t>
                </a:r>
                <a:r>
                  <a:rPr lang="en-US" sz="2400" dirty="0" err="1"/>
                  <a:t>puede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obtener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mediante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fórmula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736" y="135692"/>
                <a:ext cx="9280625" cy="830997"/>
              </a:xfrm>
              <a:prstGeom prst="rect">
                <a:avLst/>
              </a:prstGeom>
              <a:blipFill>
                <a:blip r:embed="rId8"/>
                <a:stretch>
                  <a:fillRect l="-1051" t="-7299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80079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 err="1">
                <a:solidFill>
                  <a:srgbClr val="29A6FF"/>
                </a:solidFill>
              </a:rPr>
              <a:t>Ejemplos</a:t>
            </a:r>
            <a:endParaRPr lang="en-GB" sz="2400" b="1" u="sng" dirty="0">
              <a:solidFill>
                <a:srgbClr val="29A6FF"/>
              </a:solidFill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575036" y="3205430"/>
            <a:ext cx="7504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Determine </a:t>
            </a:r>
            <a:r>
              <a:rPr lang="en-US" sz="2000" dirty="0" err="1"/>
              <a:t>si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r>
              <a:rPr lang="en-US" sz="2000" dirty="0"/>
              <a:t> </a:t>
            </a:r>
            <a:r>
              <a:rPr lang="en-US" sz="2000" i="1" dirty="0"/>
              <a:t>A</a:t>
            </a:r>
            <a:r>
              <a:rPr lang="en-US" sz="2000" dirty="0"/>
              <a:t> es invertible y, </a:t>
            </a:r>
            <a:r>
              <a:rPr lang="en-US" sz="2000" dirty="0" err="1"/>
              <a:t>si</a:t>
            </a:r>
            <a:r>
              <a:rPr lang="en-US" sz="2000" dirty="0"/>
              <a:t> es </a:t>
            </a:r>
            <a:r>
              <a:rPr lang="en-US" sz="2000" dirty="0" err="1"/>
              <a:t>así</a:t>
            </a:r>
            <a:r>
              <a:rPr lang="en-US" sz="2000" dirty="0"/>
              <a:t>, </a:t>
            </a:r>
            <a:r>
              <a:rPr lang="en-US" sz="2000" dirty="0" err="1"/>
              <a:t>busque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r>
              <a:rPr lang="en-US" sz="2000" dirty="0"/>
              <a:t>  </a:t>
            </a:r>
            <a:r>
              <a:rPr lang="en-US" sz="2000" dirty="0" err="1"/>
              <a:t>inversa</a:t>
            </a:r>
            <a:r>
              <a:rPr lang="en-US" sz="2000" dirty="0"/>
              <a:t> </a:t>
            </a:r>
            <a:r>
              <a:rPr lang="en-US" sz="2000" dirty="0" err="1"/>
              <a:t>utilizando</a:t>
            </a:r>
            <a:r>
              <a:rPr lang="en-US" sz="2000" dirty="0"/>
              <a:t> la </a:t>
            </a:r>
            <a:r>
              <a:rPr lang="en-US" sz="2000" dirty="0" err="1"/>
              <a:t>fórmula</a:t>
            </a:r>
            <a:r>
              <a:rPr lang="en-US" sz="2000" dirty="0"/>
              <a:t> anterior.</a:t>
            </a:r>
            <a:endParaRPr lang="pt-PT" sz="2000" dirty="0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370031" y="3883894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Primero se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calcula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el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determinante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de la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matriz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</a:t>
            </a:r>
            <a:r>
              <a:rPr lang="en-GB" sz="2000" i="1" dirty="0">
                <a:solidFill>
                  <a:srgbClr val="0C2B8E"/>
                </a:solidFill>
                <a:latin typeface="Calibri" panose="020F0502020204030204"/>
              </a:rPr>
              <a:t>A</a:t>
            </a:r>
            <a:endParaRPr kumimoji="0" lang="en-GB" sz="2000" b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447966" y="4319091"/>
                <a:ext cx="4223527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=−2−20=</m:t>
                      </m:r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−22≠0.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966" y="4319091"/>
                <a:ext cx="4223527" cy="5477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78471" y="1095593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𝑎𝑑𝑗</m:t>
                      </m:r>
                      <m:d>
                        <m:d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1" y="1095593"/>
                <a:ext cx="2832333" cy="83574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79579" y="1071379"/>
            <a:ext cx="2592000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6858049" y="4372378"/>
            <a:ext cx="286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PT" sz="2000" dirty="0">
                <a:solidFill>
                  <a:srgbClr val="0C2B8E"/>
                </a:solidFill>
              </a:rPr>
              <a:t>Entonces, </a:t>
            </a:r>
            <a:r>
              <a:rPr lang="pt-PT" sz="2000" i="1" dirty="0">
                <a:solidFill>
                  <a:srgbClr val="0C2B8E"/>
                </a:solidFill>
              </a:rPr>
              <a:t>A</a:t>
            </a:r>
            <a:r>
              <a:rPr lang="pt-PT" sz="2000" dirty="0">
                <a:solidFill>
                  <a:srgbClr val="0C2B8E"/>
                </a:solidFill>
              </a:rPr>
              <a:t> es invertible.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/>
              <p:nvPr/>
            </p:nvSpPr>
            <p:spPr>
              <a:xfrm>
                <a:off x="2370031" y="5483508"/>
                <a:ext cx="9456874" cy="605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GB" sz="2000" dirty="0" err="1">
                    <a:solidFill>
                      <a:srgbClr val="0C2B8E"/>
                    </a:solidFill>
                    <a:latin typeface="Calibri" panose="020F0502020204030204"/>
                  </a:rPr>
                  <a:t>Así</a:t>
                </a:r>
                <a:r>
                  <a:rPr lang="en-GB" sz="20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2000" dirty="0">
                    <a:solidFill>
                      <a:srgbClr val="0C2B8E"/>
                    </a:solidFill>
                  </a:rPr>
                  <a:t>la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matriz</a:t>
                </a:r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Adjunta</a:t>
                </a:r>
                <a:r>
                  <a:rPr lang="en-US" sz="2000" dirty="0">
                    <a:solidFill>
                      <a:srgbClr val="0C2B8E"/>
                    </a:solidFill>
                  </a:rPr>
                  <a:t> de </a:t>
                </a:r>
                <a:r>
                  <a:rPr lang="en-US" sz="2000" i="1" dirty="0">
                    <a:solidFill>
                      <a:srgbClr val="0C2B8E"/>
                    </a:solidFill>
                  </a:rPr>
                  <a:t>A</a:t>
                </a:r>
                <a:r>
                  <a:rPr lang="en-US" sz="2000" dirty="0">
                    <a:solidFill>
                      <a:srgbClr val="0C2B8E"/>
                    </a:solidFill>
                  </a:rPr>
                  <a:t> es:</a:t>
                </a:r>
                <a:r>
                  <a:rPr lang="en-GB" sz="2000" dirty="0">
                    <a:solidFill>
                      <a:srgbClr val="0C2B8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𝑎𝑑𝑗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2B8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CaixaDeTexto 39">
                <a:extLst>
                  <a:ext uri="{FF2B5EF4-FFF2-40B4-BE49-F238E27FC236}">
                    <a16:creationId xmlns:a16="http://schemas.microsoft.com/office/drawing/2014/main" id="{7EF4403D-74B7-4440-ACE2-45BD64B6B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031" y="5483508"/>
                <a:ext cx="9456874" cy="605487"/>
              </a:xfrm>
              <a:prstGeom prst="rect">
                <a:avLst/>
              </a:prstGeom>
              <a:blipFill>
                <a:blip r:embed="rId12"/>
                <a:stretch>
                  <a:fillRect l="-709" b="-2020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: Cantos Arredondados 22">
            <a:hlinkClick r:id="rId13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 err="1">
                <a:solidFill>
                  <a:schemeClr val="tx1"/>
                </a:solidFill>
              </a:rPr>
              <a:t>Inversa</a:t>
            </a:r>
            <a:r>
              <a:rPr lang="en-GB" b="1" dirty="0">
                <a:solidFill>
                  <a:schemeClr val="tx1"/>
                </a:solidFill>
              </a:rPr>
              <a:t> de una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67">
            <a:hlinkClick r:id="rId14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Inténtelo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10644" y="2703029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25E4F"/>
                </a:solidFill>
              </a:rPr>
              <a:t>1. </a:t>
            </a:r>
            <a:r>
              <a:rPr lang="en-US" sz="2000" dirty="0" err="1"/>
              <a:t>Considere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r>
              <a:rPr lang="en-US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922285" y="2635272"/>
                <a:ext cx="1581202" cy="5477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285" y="2635272"/>
                <a:ext cx="1581202" cy="54777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2370031" y="4908466"/>
            <a:ext cx="5158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C2B8E"/>
                </a:solidFill>
              </a:rPr>
              <a:t>Después</a:t>
            </a:r>
            <a:r>
              <a:rPr lang="en-GB" sz="2000" dirty="0">
                <a:solidFill>
                  <a:srgbClr val="0C2B8E"/>
                </a:solidFill>
              </a:rPr>
              <a:t>, se </a:t>
            </a:r>
            <a:r>
              <a:rPr lang="en-GB" sz="2000" dirty="0" err="1">
                <a:solidFill>
                  <a:srgbClr val="0C2B8E"/>
                </a:solidFill>
              </a:rPr>
              <a:t>encuentra</a:t>
            </a:r>
            <a:r>
              <a:rPr lang="en-GB" sz="2000" dirty="0">
                <a:solidFill>
                  <a:srgbClr val="0C2B8E"/>
                </a:solidFill>
              </a:rPr>
              <a:t> la </a:t>
            </a:r>
            <a:r>
              <a:rPr lang="en-GB" sz="2000" dirty="0" err="1">
                <a:solidFill>
                  <a:srgbClr val="0C2B8E"/>
                </a:solidFill>
              </a:rPr>
              <a:t>matriz</a:t>
            </a:r>
            <a:r>
              <a:rPr lang="en-GB" sz="2000" dirty="0">
                <a:solidFill>
                  <a:srgbClr val="0C2B8E"/>
                </a:solidFill>
              </a:rPr>
              <a:t> de los </a:t>
            </a:r>
            <a:r>
              <a:rPr lang="en-GB" sz="2000" dirty="0" err="1">
                <a:solidFill>
                  <a:srgbClr val="0C2B8E"/>
                </a:solidFill>
              </a:rPr>
              <a:t>cofactores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i="1" dirty="0">
                <a:solidFill>
                  <a:srgbClr val="0C2B8E"/>
                </a:solidFill>
              </a:rPr>
              <a:t>A</a:t>
            </a:r>
            <a:r>
              <a:rPr lang="en-US" sz="2000" dirty="0"/>
              <a:t>, </a:t>
            </a:r>
            <a:endParaRPr lang="pt-PT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6920565" y="4877787"/>
                <a:ext cx="4175108" cy="640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pt-PT" sz="2000" b="1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pt-PT" sz="2000" b="1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𝒊𝒋</m:t>
                              </m:r>
                            </m:sub>
                          </m:sSub>
                        </m:e>
                      </m:d>
                      <m:r>
                        <a:rPr lang="pt-PT" sz="2000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  <m:e>
                                <m:r>
                                  <a:rPr lang="pt-PT" sz="20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/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565" y="4877787"/>
                <a:ext cx="4175108" cy="64011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2"/>
          <p:cNvSpPr txBox="1"/>
          <p:nvPr/>
        </p:nvSpPr>
        <p:spPr>
          <a:xfrm>
            <a:off x="2395418" y="6073250"/>
            <a:ext cx="4108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Al final, </a:t>
            </a:r>
            <a:r>
              <a:rPr lang="en-US" sz="2000" dirty="0" err="1">
                <a:solidFill>
                  <a:srgbClr val="0C2B8E"/>
                </a:solidFill>
              </a:rPr>
              <a:t>utilizando</a:t>
            </a:r>
            <a:r>
              <a:rPr lang="en-US" sz="2000" dirty="0">
                <a:solidFill>
                  <a:srgbClr val="0C2B8E"/>
                </a:solidFill>
              </a:rPr>
              <a:t> la </a:t>
            </a:r>
            <a:r>
              <a:rPr lang="en-US" sz="2000" dirty="0" err="1">
                <a:solidFill>
                  <a:srgbClr val="0C2B8E"/>
                </a:solidFill>
              </a:rPr>
              <a:t>fórmula</a:t>
            </a:r>
            <a:r>
              <a:rPr lang="en-US" sz="2000" dirty="0">
                <a:solidFill>
                  <a:srgbClr val="0C2B8E"/>
                </a:solidFill>
              </a:rPr>
              <a:t>, la </a:t>
            </a:r>
            <a:r>
              <a:rPr lang="en-US" sz="2000" dirty="0" err="1">
                <a:solidFill>
                  <a:srgbClr val="0C2B8E"/>
                </a:solidFill>
              </a:rPr>
              <a:t>matriz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inversa</a:t>
            </a:r>
            <a:r>
              <a:rPr lang="en-US" sz="2000" dirty="0">
                <a:solidFill>
                  <a:srgbClr val="0C2B8E"/>
                </a:solidFill>
              </a:rPr>
              <a:t> es</a:t>
            </a:r>
            <a:endParaRPr lang="pt-PT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5842217" y="6060400"/>
                <a:ext cx="4331285" cy="711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𝑎𝑑𝑗</m:t>
                      </m:r>
                      <m:d>
                        <m:d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pt-PT" sz="2000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−5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PT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217" y="6060400"/>
                <a:ext cx="4331285" cy="71179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1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12"/>
          <a:stretch/>
        </p:blipFill>
        <p:spPr>
          <a:xfrm>
            <a:off x="10079413" y="4930239"/>
            <a:ext cx="1620000" cy="186948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462" y="2684512"/>
            <a:ext cx="1210964" cy="387508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673" y="2591669"/>
            <a:ext cx="1775610" cy="3924000"/>
          </a:xfrm>
          <a:prstGeom prst="rect">
            <a:avLst/>
          </a:prstGeom>
        </p:spPr>
      </p:pic>
      <p:sp>
        <p:nvSpPr>
          <p:cNvPr id="33" name="Retângulo: Cantos Arredondados 21">
            <a:hlinkClick r:id="rId22" action="ppaction://hlinksldjump"/>
            <a:extLst>
              <a:ext uri="{FF2B5EF4-FFF2-40B4-BE49-F238E27FC236}">
                <a16:creationId xmlns:a16="http://schemas.microsoft.com/office/drawing/2014/main" id="{54670204-BCF5-46B7-96BD-125AE37D1A67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3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2" grpId="0" animBg="1"/>
      <p:bldP spid="63" grpId="0"/>
      <p:bldP spid="69" grpId="0"/>
      <p:bldP spid="47" grpId="0"/>
      <p:bldP spid="49" grpId="0"/>
      <p:bldP spid="51" grpId="0"/>
      <p:bldP spid="32" grpId="0"/>
      <p:bldP spid="2" grpId="0" animBg="1"/>
      <p:bldP spid="39" grpId="0"/>
      <p:bldP spid="40" grpId="0"/>
      <p:bldP spid="43" grpId="0"/>
      <p:bldP spid="44" grpId="0"/>
      <p:bldP spid="11" grpId="0"/>
      <p:bldP spid="45" grpId="0"/>
      <p:bldP spid="13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7" y="2210153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Lección</a:t>
            </a: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275441" y="222921"/>
                <a:ext cx="92806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400" dirty="0"/>
                  <a:t>Si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2400" dirty="0"/>
                  <a:t> es una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invertible, es </a:t>
                </a:r>
                <a:r>
                  <a:rPr lang="en-US" sz="2400" dirty="0" err="1"/>
                  <a:t>decir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 err="1"/>
                  <a:t>entonces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</a:t>
                </a:r>
                <a:r>
                  <a:rPr lang="en-US" sz="2400" b="1" dirty="0" err="1"/>
                  <a:t>inversa</a:t>
                </a:r>
                <a:r>
                  <a:rPr lang="en-US" sz="2400" b="1" dirty="0"/>
                  <a:t> </a:t>
                </a:r>
                <a:r>
                  <a:rPr lang="en-US" sz="2400" dirty="0"/>
                  <a:t>se </a:t>
                </a:r>
                <a:r>
                  <a:rPr lang="en-US" sz="2400" dirty="0" err="1"/>
                  <a:t>puede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obtener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mediante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fórmula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5441" y="222921"/>
                <a:ext cx="9280625" cy="830997"/>
              </a:xfrm>
              <a:prstGeom prst="rect">
                <a:avLst/>
              </a:prstGeom>
              <a:blipFill>
                <a:blip r:embed="rId7"/>
                <a:stretch>
                  <a:fillRect l="-985" t="-7353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17015"/>
            <a:ext cx="1393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29A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Ejemplos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29A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606566" y="3247470"/>
            <a:ext cx="9133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 err="1"/>
              <a:t>si</a:t>
            </a:r>
            <a:r>
              <a:rPr lang="en-US" sz="2000" dirty="0"/>
              <a:t> es </a:t>
            </a:r>
            <a:r>
              <a:rPr lang="en-US" sz="2000" dirty="0" err="1"/>
              <a:t>así</a:t>
            </a:r>
            <a:r>
              <a:rPr lang="en-US" sz="2000" dirty="0"/>
              <a:t>, </a:t>
            </a:r>
            <a:r>
              <a:rPr lang="en-US" sz="2000" dirty="0" err="1"/>
              <a:t>busque</a:t>
            </a:r>
            <a:r>
              <a:rPr lang="en-US" sz="2000" dirty="0"/>
              <a:t> la </a:t>
            </a:r>
            <a:r>
              <a:rPr lang="en-US" sz="2000" dirty="0" err="1"/>
              <a:t>matriz</a:t>
            </a:r>
            <a:r>
              <a:rPr lang="en-US" sz="2000" dirty="0"/>
              <a:t> </a:t>
            </a:r>
            <a:r>
              <a:rPr lang="en-US" sz="2000" dirty="0" err="1"/>
              <a:t>inversa</a:t>
            </a:r>
            <a:r>
              <a:rPr lang="en-US" sz="2000" dirty="0"/>
              <a:t> </a:t>
            </a:r>
            <a:r>
              <a:rPr lang="en-US" sz="2000" dirty="0" err="1"/>
              <a:t>utilizando</a:t>
            </a:r>
            <a:r>
              <a:rPr lang="en-US" sz="2000" dirty="0"/>
              <a:t> la </a:t>
            </a:r>
            <a:r>
              <a:rPr lang="en-US" sz="2000" dirty="0" err="1"/>
              <a:t>fórmula</a:t>
            </a:r>
            <a:r>
              <a:rPr lang="en-US" sz="2000" dirty="0"/>
              <a:t> anterior.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2275441" y="3721598"/>
            <a:ext cx="9456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Primero se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calcula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determinante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GB" sz="2000" noProof="0" dirty="0" err="1">
                <a:solidFill>
                  <a:srgbClr val="0C2B8E"/>
                </a:solidFill>
                <a:latin typeface="Calibri" panose="020F0502020204030204"/>
              </a:rPr>
              <a:t>utilizando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la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regla</a:t>
            </a:r>
            <a:r>
              <a:rPr lang="en-GB" sz="2000" dirty="0">
                <a:solidFill>
                  <a:srgbClr val="0C2B8E"/>
                </a:solidFill>
                <a:latin typeface="Calibri" panose="020F0502020204030204"/>
              </a:rPr>
              <a:t> 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Sarrus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Lección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2434714" y="4025934"/>
                <a:ext cx="6332439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0+4+0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d>
                        <m:d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0−6+0</m:t>
                          </m:r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≠0.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714" y="4025934"/>
                <a:ext cx="6332439" cy="8138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36165" y="1146339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165" y="1146339"/>
                <a:ext cx="2832333" cy="83574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61822" y="1143249"/>
            <a:ext cx="2581017" cy="877320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7EF4403D-74B7-4440-ACE2-45BD64B6B26D}"/>
              </a:ext>
            </a:extLst>
          </p:cNvPr>
          <p:cNvSpPr txBox="1"/>
          <p:nvPr/>
        </p:nvSpPr>
        <p:spPr>
          <a:xfrm>
            <a:off x="8723069" y="4228907"/>
            <a:ext cx="1769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000" dirty="0">
                <a:solidFill>
                  <a:srgbClr val="0C2B8E"/>
                </a:solidFill>
                <a:latin typeface="Calibri" panose="020F0502020204030204"/>
              </a:rPr>
              <a:t>Entonces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pt-PT" sz="2000" i="1" dirty="0">
                <a:solidFill>
                  <a:srgbClr val="0C2B8E"/>
                </a:solidFill>
                <a:latin typeface="Calibri" panose="020F0502020204030204"/>
              </a:rPr>
              <a:t>B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pt-PT" sz="2000" dirty="0">
                <a:solidFill>
                  <a:srgbClr val="0C2B8E"/>
                </a:solidFill>
                <a:latin typeface="Calibri" panose="020F0502020204030204"/>
              </a:rPr>
              <a:t>es</a:t>
            </a:r>
            <a:r>
              <a:rPr kumimoji="0" lang="pt-PT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invertible.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una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: Cantos Arredondados 67">
            <a:hlinkClick r:id="rId12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Inténtelo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2300134" y="2639967"/>
            <a:ext cx="2881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25E4F"/>
                </a:solidFill>
                <a:latin typeface="Calibri" panose="020F0502020204030204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275441" y="4888323"/>
            <a:ext cx="8601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Después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0C2B8E"/>
                </a:solidFill>
                <a:latin typeface="Calibri" panose="020F0502020204030204"/>
              </a:rPr>
              <a:t>adjunta</a:t>
            </a:r>
            <a:r>
              <a:rPr lang="en-US" sz="2000" noProof="0" dirty="0">
                <a:solidFill>
                  <a:srgbClr val="0C2B8E"/>
                </a:solidFill>
              </a:rPr>
              <a:t> de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i="1" dirty="0">
                <a:solidFill>
                  <a:srgbClr val="0C2B8E"/>
                </a:solidFill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lang="en-US" sz="2000" dirty="0" err="1">
                <a:solidFill>
                  <a:srgbClr val="0C2B8E"/>
                </a:solidFill>
                <a:latin typeface="Calibri" panose="020F0502020204030204"/>
              </a:rPr>
              <a:t>Ejemplo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lang="en-US" sz="2000" dirty="0">
                <a:solidFill>
                  <a:srgbClr val="0C2B8E"/>
                </a:solidFill>
                <a:latin typeface="Calibri" panose="020F0502020204030204"/>
              </a:rPr>
              <a:t>de 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matriz</a:t>
            </a:r>
            <a:r>
              <a:rPr lang="en-GB" sz="2000" b="1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Adjunta</a:t>
            </a:r>
            <a:r>
              <a:rPr lang="en-GB" sz="2000" dirty="0">
                <a:solidFill>
                  <a:srgbClr val="0C2B8E"/>
                </a:solidFill>
              </a:rPr>
              <a:t>)</a:t>
            </a:r>
            <a:endParaRPr lang="en-GB" sz="2000" b="1" dirty="0">
              <a:solidFill>
                <a:srgbClr val="0C2B8E"/>
              </a:solidFill>
            </a:endParaRPr>
          </a:p>
          <a:p>
            <a:pPr lvl="0"/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082598" y="5438439"/>
            <a:ext cx="4693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err="1">
                <a:solidFill>
                  <a:srgbClr val="0C2B8E"/>
                </a:solidFill>
                <a:latin typeface="Calibri" panose="020F0502020204030204"/>
              </a:rPr>
              <a:t>Utilizando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fórmula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la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C2B8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srgbClr val="0C2B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ixaDeTexto 49"/>
              <p:cNvSpPr txBox="1"/>
              <p:nvPr/>
            </p:nvSpPr>
            <p:spPr>
              <a:xfrm>
                <a:off x="6625912" y="5874103"/>
                <a:ext cx="5432316" cy="906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sz="20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lang="pt-PT" sz="20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C2B8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CaixaDe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912" y="5874103"/>
                <a:ext cx="5432316" cy="9062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/>
              <p:nvPr/>
            </p:nvSpPr>
            <p:spPr>
              <a:xfrm>
                <a:off x="4835715" y="2434716"/>
                <a:ext cx="2001381" cy="813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kumimoji="0" lang="pt-P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</m:t>
                      </m:r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id="{4B2560DA-DC33-44DF-B08C-D15EE8CA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715" y="2434716"/>
                <a:ext cx="2001381" cy="8138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/>
              <p:cNvSpPr txBox="1"/>
              <p:nvPr/>
            </p:nvSpPr>
            <p:spPr>
              <a:xfrm>
                <a:off x="2090018" y="5566796"/>
                <a:ext cx="4371585" cy="930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𝒂𝒅𝒋</m:t>
                      </m:r>
                      <m:d>
                        <m:d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</m:d>
                      <m:r>
                        <a:rPr kumimoji="0" lang="pt-PT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pt-PT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𝑪</m:t>
                                  </m:r>
                                </m:e>
                                <m:sub>
                                  <m:r>
                                    <a:rPr kumimoji="0" lang="pt-PT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C2B8E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𝒊𝒋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pt-PT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𝑻</m:t>
                          </m:r>
                        </m:sup>
                      </m:sSup>
                      <m:r>
                        <a:rPr kumimoji="0" lang="pt-PT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C2B8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pt-P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C2B8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pt-P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C2B8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−3</m:t>
                                </m:r>
                              </m:e>
                              <m:e>
                                <m:r>
                                  <a:rPr kumimoji="0" lang="pt-PT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C2B8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pt-P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CaixaDeTexto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18" y="5566796"/>
                <a:ext cx="4371585" cy="93070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CaixaDeTexto 34">
            <a:extLst>
              <a:ext uri="{FF2B5EF4-FFF2-40B4-BE49-F238E27FC236}">
                <a16:creationId xmlns:a16="http://schemas.microsoft.com/office/drawing/2014/main" id="{4176FAE1-49A5-44F6-BF8E-248734D9A456}"/>
              </a:ext>
            </a:extLst>
          </p:cNvPr>
          <p:cNvSpPr txBox="1"/>
          <p:nvPr/>
        </p:nvSpPr>
        <p:spPr>
          <a:xfrm>
            <a:off x="6855588" y="2640856"/>
            <a:ext cx="453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invertible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endParaRPr kumimoji="0" lang="pt-P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57"/>
          <a:stretch/>
        </p:blipFill>
        <p:spPr>
          <a:xfrm>
            <a:off x="6371288" y="5403613"/>
            <a:ext cx="1358595" cy="136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984" y="2532197"/>
            <a:ext cx="1224090" cy="4176000"/>
          </a:xfrm>
          <a:prstGeom prst="rect">
            <a:avLst/>
          </a:prstGeom>
        </p:spPr>
      </p:pic>
      <p:sp>
        <p:nvSpPr>
          <p:cNvPr id="36" name="Retângulo: Cantos Arredondados 21">
            <a:hlinkClick r:id="rId19" action="ppaction://hlinksldjump"/>
            <a:extLst>
              <a:ext uri="{FF2B5EF4-FFF2-40B4-BE49-F238E27FC236}">
                <a16:creationId xmlns:a16="http://schemas.microsoft.com/office/drawing/2014/main" id="{33E62990-352A-4E5B-A406-320858D567D7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6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47" grpId="0"/>
      <p:bldP spid="49" grpId="0"/>
      <p:bldP spid="51" grpId="0"/>
      <p:bldP spid="39" grpId="0"/>
      <p:bldP spid="43" grpId="0"/>
      <p:bldP spid="11" grpId="0"/>
      <p:bldP spid="13" grpId="0"/>
      <p:bldP spid="50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tângulo: Cantos Arredondados 20">
            <a:extLst>
              <a:ext uri="{FF2B5EF4-FFF2-40B4-BE49-F238E27FC236}">
                <a16:creationId xmlns:a16="http://schemas.microsoft.com/office/drawing/2014/main" id="{8184D5FB-42E5-4E65-ABF7-EEC4E4440FC0}"/>
              </a:ext>
            </a:extLst>
          </p:cNvPr>
          <p:cNvSpPr/>
          <p:nvPr/>
        </p:nvSpPr>
        <p:spPr>
          <a:xfrm>
            <a:off x="2064817" y="2210153"/>
            <a:ext cx="9859639" cy="4572000"/>
          </a:xfrm>
          <a:prstGeom prst="roundRect">
            <a:avLst>
              <a:gd name="adj" fmla="val 9635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0355131-3C49-48B2-A6CA-4E649EDA03EA}"/>
              </a:ext>
            </a:extLst>
          </p:cNvPr>
          <p:cNvSpPr/>
          <p:nvPr/>
        </p:nvSpPr>
        <p:spPr>
          <a:xfrm>
            <a:off x="28800" y="19942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91C31CB-F375-445E-9990-A77CDDA2AA4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B3BCCEAE-F08B-469E-8C39-9572192660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28" name="Conexão reta 27">
            <a:extLst>
              <a:ext uri="{FF2B5EF4-FFF2-40B4-BE49-F238E27FC236}">
                <a16:creationId xmlns:a16="http://schemas.microsoft.com/office/drawing/2014/main" id="{8CAFE0D3-6E4E-4DED-B810-7703886E5A22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BC92F58E-7D25-46D6-9BE7-E64FDD41F217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>
            <a:extLst>
              <a:ext uri="{FF2B5EF4-FFF2-40B4-BE49-F238E27FC236}">
                <a16:creationId xmlns:a16="http://schemas.microsoft.com/office/drawing/2014/main" id="{1E6A206C-1347-44C4-BEBE-AC1696C8BCA0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Lección</a:t>
            </a:r>
            <a:r>
              <a:rPr kumimoji="0" lang="en-GB" sz="2800" b="1" i="0" u="none" strike="noStrike" kern="1200" cap="none" spc="0" normalizeH="0" baseline="0" noProof="0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22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F6E5F5CA-07BE-4BC1-9D05-B9A5687ACD06}"/>
              </a:ext>
            </a:extLst>
          </p:cNvPr>
          <p:cNvSpPr/>
          <p:nvPr/>
        </p:nvSpPr>
        <p:spPr>
          <a:xfrm>
            <a:off x="2102980" y="134888"/>
            <a:ext cx="9859639" cy="2016000"/>
          </a:xfrm>
          <a:prstGeom prst="roundRect">
            <a:avLst/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/>
              <p:nvPr/>
            </p:nvSpPr>
            <p:spPr>
              <a:xfrm>
                <a:off x="2328227" y="222460"/>
                <a:ext cx="92806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400" dirty="0"/>
                  <a:t>Si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2400" dirty="0"/>
                  <a:t> es una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invertible, es </a:t>
                </a:r>
                <a:r>
                  <a:rPr lang="en-US" sz="2400" dirty="0" err="1"/>
                  <a:t>decir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 err="1"/>
                  <a:t>entonces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matriz</a:t>
                </a:r>
                <a:r>
                  <a:rPr lang="en-US" sz="2400" dirty="0"/>
                  <a:t> </a:t>
                </a:r>
                <a:r>
                  <a:rPr lang="en-US" sz="2400" b="1" dirty="0" err="1"/>
                  <a:t>inversa</a:t>
                </a:r>
                <a:r>
                  <a:rPr lang="en-US" sz="2400" b="1" dirty="0"/>
                  <a:t> </a:t>
                </a:r>
                <a:r>
                  <a:rPr lang="en-US" sz="2400" dirty="0"/>
                  <a:t>se </a:t>
                </a:r>
                <a:r>
                  <a:rPr lang="en-US" sz="2400" dirty="0" err="1"/>
                  <a:t>puede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obtener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mediante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fórmula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32DF16AE-F888-443C-94AF-8AC8A9F2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227" y="222460"/>
                <a:ext cx="9280625" cy="830997"/>
              </a:xfrm>
              <a:prstGeom prst="rect">
                <a:avLst/>
              </a:prstGeom>
              <a:blipFill>
                <a:blip r:embed="rId5"/>
                <a:stretch>
                  <a:fillRect l="-1051" t="-7299" b="-1532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tângulo 68">
            <a:extLst>
              <a:ext uri="{FF2B5EF4-FFF2-40B4-BE49-F238E27FC236}">
                <a16:creationId xmlns:a16="http://schemas.microsoft.com/office/drawing/2014/main" id="{D2265BB8-4F31-415E-96C7-8BACABCAD46C}"/>
              </a:ext>
            </a:extLst>
          </p:cNvPr>
          <p:cNvSpPr/>
          <p:nvPr/>
        </p:nvSpPr>
        <p:spPr>
          <a:xfrm>
            <a:off x="2275441" y="2217015"/>
            <a:ext cx="808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rgbClr val="F25E4F"/>
                </a:solidFill>
                <a:latin typeface="Calibri" panose="020F0502020204030204"/>
              </a:rPr>
              <a:t>Nota</a:t>
            </a:r>
            <a:endParaRPr kumimoji="0" lang="en-GB" sz="24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ADB123-2576-473D-8D43-3E3CE74A7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/>
              <p:cNvSpPr txBox="1"/>
              <p:nvPr/>
            </p:nvSpPr>
            <p:spPr>
              <a:xfrm>
                <a:off x="5578469" y="1141028"/>
                <a:ext cx="2832333" cy="835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CaixaDeTexto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69" y="1141028"/>
                <a:ext cx="2832333" cy="8357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5698636" y="1129290"/>
            <a:ext cx="2592000" cy="940655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25E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Inversa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una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matriz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tângulo: Cantos Arredondados 67">
            <a:hlinkClick r:id="rId9" action="ppaction://hlinksldjump"/>
            <a:extLst>
              <a:ext uri="{FF2B5EF4-FFF2-40B4-BE49-F238E27FC236}">
                <a16:creationId xmlns:a16="http://schemas.microsoft.com/office/drawing/2014/main" id="{5874E523-6960-4FB0-AFB0-6219BD10A088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¡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Inténtelo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/>
              <p:cNvSpPr txBox="1"/>
              <p:nvPr/>
            </p:nvSpPr>
            <p:spPr>
              <a:xfrm>
                <a:off x="2386666" y="3006504"/>
                <a:ext cx="2832333" cy="773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pt-PT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p>
                          <m:r>
                            <a:rPr kumimoji="0" lang="pt-PT" sz="2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𝑎𝑑𝑗</m:t>
                      </m:r>
                      <m:d>
                        <m:d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CaixaDeTex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66" y="3006504"/>
                <a:ext cx="2832333" cy="7737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ixaDeTexto 39"/>
              <p:cNvSpPr txBox="1"/>
              <p:nvPr/>
            </p:nvSpPr>
            <p:spPr>
              <a:xfrm>
                <a:off x="4960238" y="3161052"/>
                <a:ext cx="300810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groupChr>
                      <m:groupChrPr>
                        <m:chr m:val="⇔"/>
                        <m:vertJc m:val="bot"/>
                        <m:ctrlPr>
                          <a:rPr lang="pt-PT" sz="2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pt-PT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groupChr>
                    <m:r>
                      <a:rPr lang="pt-PT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pt-PT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𝑎𝑑𝑗</m:t>
                    </m:r>
                    <m:d>
                      <m:dPr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kumimoji="0" lang="pt-PT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sSup>
                      <m:sSupPr>
                        <m:ctrlP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pt-PT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40" name="CaixaDe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238" y="3161052"/>
                <a:ext cx="3008105" cy="430887"/>
              </a:xfrm>
              <a:prstGeom prst="rect">
                <a:avLst/>
              </a:prstGeom>
              <a:blipFill>
                <a:blip r:embed="rId12"/>
                <a:stretch>
                  <a:fillRect l="-6897" t="-50000" b="-9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/>
              <p:cNvSpPr txBox="1"/>
              <p:nvPr/>
            </p:nvSpPr>
            <p:spPr>
              <a:xfrm>
                <a:off x="2515432" y="4370650"/>
                <a:ext cx="3391512" cy="474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sSup>
                            <m:sSup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CaixaDe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432" y="4370650"/>
                <a:ext cx="3391512" cy="474489"/>
              </a:xfrm>
              <a:prstGeom prst="rect">
                <a:avLst/>
              </a:prstGeom>
              <a:blipFill>
                <a:blip r:embed="rId1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ângulo 5"/>
          <p:cNvSpPr/>
          <p:nvPr/>
        </p:nvSpPr>
        <p:spPr>
          <a:xfrm>
            <a:off x="2539717" y="2630563"/>
            <a:ext cx="57309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pt-PT" sz="2200" dirty="0">
                <a:ea typeface="Times New Roman" panose="02020603050405020304" pitchFamily="18" charset="0"/>
              </a:rPr>
              <a:t>Sea </a:t>
            </a:r>
            <a:r>
              <a:rPr lang="en-US" altLang="pt-PT" sz="2200" i="1" dirty="0">
                <a:ea typeface="Times New Roman" panose="02020603050405020304" pitchFamily="18" charset="0"/>
              </a:rPr>
              <a:t>A </a:t>
            </a:r>
            <a:r>
              <a:rPr lang="en-US" altLang="pt-PT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una </a:t>
            </a:r>
            <a:r>
              <a:rPr lang="en-US" altLang="pt-PT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matriz</a:t>
            </a:r>
            <a:r>
              <a:rPr lang="en-US" altLang="pt-PT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invertible de</a:t>
            </a:r>
            <a:r>
              <a:rPr lang="en-US" altLang="pt-PT" sz="2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pt-PT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orden</a:t>
            </a:r>
            <a:r>
              <a:rPr lang="en-US" altLang="pt-PT" sz="2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altLang="pt-PT" sz="22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entonces</a:t>
            </a:r>
            <a:endParaRPr lang="pt-P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/>
              <p:cNvSpPr txBox="1"/>
              <p:nvPr/>
            </p:nvSpPr>
            <p:spPr>
              <a:xfrm>
                <a:off x="2443542" y="4911921"/>
                <a:ext cx="3391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begChr m:val="|"/>
                          <m:endChr m:val="|"/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5" name="CaixaDe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542" y="4911921"/>
                <a:ext cx="3391512" cy="430887"/>
              </a:xfrm>
              <a:prstGeom prst="rect">
                <a:avLst/>
              </a:prstGeom>
              <a:blipFill>
                <a:blip r:embed="rId14"/>
                <a:stretch>
                  <a:fillRect t="-50000" b="-91429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ixaDeTexto 45"/>
              <p:cNvSpPr txBox="1"/>
              <p:nvPr/>
            </p:nvSpPr>
            <p:spPr>
              <a:xfrm>
                <a:off x="2364720" y="5369118"/>
                <a:ext cx="3391512" cy="773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pt-PT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6" name="CaixaDe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720" y="5369118"/>
                <a:ext cx="3391512" cy="77373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ixaDeTexto 47"/>
              <p:cNvSpPr txBox="1"/>
              <p:nvPr/>
            </p:nvSpPr>
            <p:spPr>
              <a:xfrm>
                <a:off x="2243856" y="6183652"/>
                <a:ext cx="339151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⇔"/>
                          <m:vertJc m:val="bot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pt-PT" sz="2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d>
                        <m:dPr>
                          <m:begChr m:val="|"/>
                          <m:endChr m:val="|"/>
                          <m:ctrlPr>
                            <a:rPr lang="pt-PT" sz="2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𝑎𝑑𝑗</m:t>
                          </m:r>
                          <m:d>
                            <m:dPr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  <m:r>
                        <a:rPr kumimoji="0" lang="pt-PT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0" lang="pt-PT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pt-PT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8" name="CaixaDeTexto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856" y="6183652"/>
                <a:ext cx="3391512" cy="430887"/>
              </a:xfrm>
              <a:prstGeom prst="rect">
                <a:avLst/>
              </a:prstGeom>
              <a:blipFill>
                <a:blip r:embed="rId16"/>
                <a:stretch>
                  <a:fillRect t="-49296" b="-88732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ixaDeTexto 52"/>
              <p:cNvSpPr txBox="1"/>
              <p:nvPr/>
            </p:nvSpPr>
            <p:spPr>
              <a:xfrm>
                <a:off x="6200726" y="4710860"/>
                <a:ext cx="5135765" cy="369332"/>
              </a:xfrm>
              <a:prstGeom prst="rect">
                <a:avLst/>
              </a:prstGeom>
              <a:solidFill>
                <a:srgbClr val="29A6FF">
                  <a:alpha val="40000"/>
                </a:srgb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PT" sz="2400" b="1" dirty="0"/>
                  <a:t>  </a:t>
                </a:r>
                <a:r>
                  <a:rPr lang="en-GB" sz="2400" b="1" dirty="0" err="1"/>
                  <a:t>Utilizando</a:t>
                </a:r>
                <a:r>
                  <a:rPr lang="en-GB" sz="2400" b="1" dirty="0"/>
                  <a:t> la </a:t>
                </a:r>
                <a:r>
                  <a:rPr lang="en-GB" sz="2400" b="1" dirty="0" err="1"/>
                  <a:t>propiedad</a:t>
                </a:r>
                <a:r>
                  <a:rPr lang="pt-PT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𝒌𝑨</m:t>
                        </m:r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p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pt-PT" sz="2400" b="1" dirty="0"/>
              </a:p>
            </p:txBody>
          </p:sp>
        </mc:Choice>
        <mc:Fallback xmlns="">
          <p:sp>
            <p:nvSpPr>
              <p:cNvPr id="53" name="CaixaDe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726" y="4710860"/>
                <a:ext cx="5135765" cy="369332"/>
              </a:xfrm>
              <a:prstGeom prst="rect">
                <a:avLst/>
              </a:prstGeom>
              <a:blipFill>
                <a:blip r:embed="rId17"/>
                <a:stretch>
                  <a:fillRect l="-949" t="-26667" b="-5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 circular 6"/>
          <p:cNvSpPr/>
          <p:nvPr/>
        </p:nvSpPr>
        <p:spPr>
          <a:xfrm rot="5669697">
            <a:off x="5305100" y="4472192"/>
            <a:ext cx="618837" cy="796588"/>
          </a:xfrm>
          <a:prstGeom prst="circularArrow">
            <a:avLst/>
          </a:prstGeom>
          <a:solidFill>
            <a:srgbClr val="29A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4" name="Seta circular 53"/>
          <p:cNvSpPr/>
          <p:nvPr/>
        </p:nvSpPr>
        <p:spPr>
          <a:xfrm rot="5669697">
            <a:off x="5305100" y="5264672"/>
            <a:ext cx="618837" cy="796588"/>
          </a:xfrm>
          <a:prstGeom prst="circularArrow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aixaDeTexto 54"/>
              <p:cNvSpPr txBox="1"/>
              <p:nvPr/>
            </p:nvSpPr>
            <p:spPr>
              <a:xfrm>
                <a:off x="6185486" y="5503340"/>
                <a:ext cx="4671215" cy="569708"/>
              </a:xfrm>
              <a:prstGeom prst="rect">
                <a:avLst/>
              </a:prstGeom>
              <a:solidFill>
                <a:srgbClr val="F25E4F">
                  <a:alpha val="40000"/>
                </a:srgbClr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PT" sz="2400" b="1" dirty="0"/>
                  <a:t>  </a:t>
                </a:r>
                <a:r>
                  <a:rPr lang="en-GB" sz="2400" b="1" dirty="0" err="1"/>
                  <a:t>Utilizando</a:t>
                </a:r>
                <a:r>
                  <a:rPr lang="en-GB" sz="2400" b="1" dirty="0"/>
                  <a:t> la </a:t>
                </a:r>
                <a:r>
                  <a:rPr lang="en-GB" sz="2400" b="1" dirty="0" err="1"/>
                  <a:t>propiedad</a:t>
                </a:r>
                <a:r>
                  <a:rPr lang="pt-PT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</m:e>
                    </m:d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</m:d>
                      </m:den>
                    </m:f>
                  </m:oMath>
                </a14:m>
                <a:endParaRPr lang="pt-PT" sz="2400" b="1" dirty="0"/>
              </a:p>
            </p:txBody>
          </p:sp>
        </mc:Choice>
        <mc:Fallback xmlns="">
          <p:sp>
            <p:nvSpPr>
              <p:cNvPr id="55" name="CaixaDeTexto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6" y="5503340"/>
                <a:ext cx="4671215" cy="569708"/>
              </a:xfrm>
              <a:prstGeom prst="rect">
                <a:avLst/>
              </a:prstGeom>
              <a:blipFill>
                <a:blip r:embed="rId18"/>
                <a:stretch>
                  <a:fillRect l="-1175" t="-2151" b="-118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tângulo 55"/>
          <p:cNvSpPr/>
          <p:nvPr/>
        </p:nvSpPr>
        <p:spPr>
          <a:xfrm>
            <a:off x="3004708" y="6115764"/>
            <a:ext cx="2297453" cy="592941"/>
          </a:xfrm>
          <a:prstGeom prst="rect">
            <a:avLst/>
          </a:prstGeom>
          <a:noFill/>
          <a:ln w="12700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2EDF674A-AFFE-4EF9-8D2D-CCB370AEC65C}"/>
              </a:ext>
            </a:extLst>
          </p:cNvPr>
          <p:cNvSpPr/>
          <p:nvPr/>
        </p:nvSpPr>
        <p:spPr>
          <a:xfrm>
            <a:off x="2539718" y="3648247"/>
            <a:ext cx="90952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t-PT" sz="2200" dirty="0">
                <a:ea typeface="Times New Roman" panose="02020603050405020304" pitchFamily="18" charset="0"/>
              </a:rPr>
              <a:t>Hay </a:t>
            </a:r>
            <a:r>
              <a:rPr lang="en-US" altLang="pt-PT" sz="2200" dirty="0" err="1">
                <a:ea typeface="Times New Roman" panose="02020603050405020304" pitchFamily="18" charset="0"/>
              </a:rPr>
              <a:t>varias</a:t>
            </a:r>
            <a:r>
              <a:rPr lang="en-US" altLang="pt-PT" sz="2200" dirty="0">
                <a:ea typeface="Times New Roman" panose="02020603050405020304" pitchFamily="18" charset="0"/>
              </a:rPr>
              <a:t> “</a:t>
            </a:r>
            <a:r>
              <a:rPr lang="en-US" altLang="pt-PT" sz="2200" dirty="0" err="1">
                <a:ea typeface="Times New Roman" panose="02020603050405020304" pitchFamily="18" charset="0"/>
              </a:rPr>
              <a:t>propiedades</a:t>
            </a:r>
            <a:r>
              <a:rPr lang="en-US" altLang="pt-PT" sz="2200" dirty="0">
                <a:ea typeface="Times New Roman" panose="02020603050405020304" pitchFamily="18" charset="0"/>
              </a:rPr>
              <a:t>” que </a:t>
            </a:r>
            <a:r>
              <a:rPr lang="en-US" altLang="pt-PT" sz="2200" dirty="0" err="1">
                <a:ea typeface="Times New Roman" panose="02020603050405020304" pitchFamily="18" charset="0"/>
              </a:rPr>
              <a:t>utilizan</a:t>
            </a:r>
            <a:r>
              <a:rPr lang="en-US" altLang="pt-PT" sz="2200" dirty="0">
                <a:ea typeface="Times New Roman" panose="02020603050405020304" pitchFamily="18" charset="0"/>
              </a:rPr>
              <a:t> </a:t>
            </a:r>
            <a:r>
              <a:rPr lang="en-US" altLang="pt-PT" sz="2200" dirty="0" err="1">
                <a:ea typeface="Times New Roman" panose="02020603050405020304" pitchFamily="18" charset="0"/>
              </a:rPr>
              <a:t>esta</a:t>
            </a:r>
            <a:r>
              <a:rPr lang="en-US" altLang="pt-PT" sz="2200" dirty="0">
                <a:ea typeface="Times New Roman" panose="02020603050405020304" pitchFamily="18" charset="0"/>
              </a:rPr>
              <a:t> </a:t>
            </a:r>
            <a:r>
              <a:rPr lang="en-US" altLang="pt-PT" sz="2200" dirty="0" err="1">
                <a:ea typeface="Times New Roman" panose="02020603050405020304" pitchFamily="18" charset="0"/>
              </a:rPr>
              <a:t>relación</a:t>
            </a:r>
            <a:r>
              <a:rPr lang="en-US" altLang="pt-PT" sz="2200" dirty="0">
                <a:ea typeface="Times New Roman" panose="02020603050405020304" pitchFamily="18" charset="0"/>
              </a:rPr>
              <a:t>. Por </a:t>
            </a:r>
            <a:r>
              <a:rPr lang="en-US" altLang="pt-PT" sz="2200" dirty="0" err="1">
                <a:ea typeface="Times New Roman" panose="02020603050405020304" pitchFamily="18" charset="0"/>
              </a:rPr>
              <a:t>ejemplo</a:t>
            </a:r>
            <a:r>
              <a:rPr lang="en-US" altLang="pt-PT" sz="2200" dirty="0">
                <a:ea typeface="Times New Roman" panose="02020603050405020304" pitchFamily="18" charset="0"/>
              </a:rPr>
              <a:t>, se </a:t>
            </a:r>
            <a:r>
              <a:rPr lang="en-US" altLang="pt-PT" sz="2200" dirty="0" err="1">
                <a:ea typeface="Times New Roman" panose="02020603050405020304" pitchFamily="18" charset="0"/>
              </a:rPr>
              <a:t>puede</a:t>
            </a:r>
            <a:r>
              <a:rPr lang="en-US" altLang="pt-PT" sz="2200" dirty="0">
                <a:ea typeface="Times New Roman" panose="02020603050405020304" pitchFamily="18" charset="0"/>
              </a:rPr>
              <a:t> </a:t>
            </a:r>
            <a:r>
              <a:rPr lang="en-US" altLang="pt-PT" sz="2200" dirty="0" err="1">
                <a:ea typeface="Times New Roman" panose="02020603050405020304" pitchFamily="18" charset="0"/>
              </a:rPr>
              <a:t>obtener</a:t>
            </a:r>
            <a:r>
              <a:rPr lang="en-US" altLang="pt-PT" sz="2200" dirty="0">
                <a:ea typeface="Times New Roman" panose="02020603050405020304" pitchFamily="18" charset="0"/>
              </a:rPr>
              <a:t> el </a:t>
            </a:r>
            <a:r>
              <a:rPr lang="en-US" altLang="pt-PT" sz="2200" dirty="0" err="1">
                <a:ea typeface="Times New Roman" panose="02020603050405020304" pitchFamily="18" charset="0"/>
              </a:rPr>
              <a:t>determinante</a:t>
            </a:r>
            <a:r>
              <a:rPr lang="en-US" altLang="pt-PT" sz="2200" dirty="0">
                <a:ea typeface="Times New Roman" panose="02020603050405020304" pitchFamily="18" charset="0"/>
              </a:rPr>
              <a:t> de la </a:t>
            </a:r>
            <a:r>
              <a:rPr lang="en-US" altLang="pt-PT" sz="2200" dirty="0" err="1">
                <a:ea typeface="Times New Roman" panose="02020603050405020304" pitchFamily="18" charset="0"/>
              </a:rPr>
              <a:t>matriz</a:t>
            </a:r>
            <a:r>
              <a:rPr lang="en-US" altLang="pt-PT" sz="2200" dirty="0">
                <a:ea typeface="Times New Roman" panose="02020603050405020304" pitchFamily="18" charset="0"/>
              </a:rPr>
              <a:t> </a:t>
            </a:r>
            <a:r>
              <a:rPr lang="en-US" altLang="pt-PT" sz="2200" dirty="0" err="1">
                <a:ea typeface="Times New Roman" panose="02020603050405020304" pitchFamily="18" charset="0"/>
              </a:rPr>
              <a:t>Adjunta</a:t>
            </a:r>
            <a:r>
              <a:rPr lang="en-US" altLang="pt-PT" sz="2200" dirty="0">
                <a:ea typeface="Times New Roman" panose="02020603050405020304" pitchFamily="18" charset="0"/>
              </a:rPr>
              <a:t> a </a:t>
            </a:r>
            <a:r>
              <a:rPr lang="en-US" altLang="pt-PT" sz="2200" dirty="0" err="1">
                <a:ea typeface="Times New Roman" panose="02020603050405020304" pitchFamily="18" charset="0"/>
              </a:rPr>
              <a:t>partir</a:t>
            </a:r>
            <a:r>
              <a:rPr lang="en-US" altLang="pt-PT" sz="2200" dirty="0">
                <a:ea typeface="Times New Roman" panose="02020603050405020304" pitchFamily="18" charset="0"/>
              </a:rPr>
              <a:t> del </a:t>
            </a:r>
            <a:r>
              <a:rPr lang="en-US" altLang="pt-PT" sz="2200" dirty="0" err="1">
                <a:ea typeface="Times New Roman" panose="02020603050405020304" pitchFamily="18" charset="0"/>
              </a:rPr>
              <a:t>determinante</a:t>
            </a:r>
            <a:r>
              <a:rPr lang="en-US" altLang="pt-PT" sz="2200" dirty="0">
                <a:ea typeface="Times New Roman" panose="02020603050405020304" pitchFamily="18" charset="0"/>
              </a:rPr>
              <a:t> de </a:t>
            </a:r>
            <a:r>
              <a:rPr lang="en-US" altLang="pt-PT" sz="2200" i="1" dirty="0">
                <a:ea typeface="Times New Roman" panose="02020603050405020304" pitchFamily="18" charset="0"/>
              </a:rPr>
              <a:t>A</a:t>
            </a:r>
            <a:r>
              <a:rPr lang="en-US" altLang="pt-PT" sz="2200" dirty="0">
                <a:ea typeface="Times New Roman" panose="02020603050405020304" pitchFamily="18" charset="0"/>
              </a:rPr>
              <a:t>.   </a:t>
            </a:r>
            <a:endParaRPr lang="pt-PT" sz="2200" dirty="0"/>
          </a:p>
        </p:txBody>
      </p:sp>
      <p:sp>
        <p:nvSpPr>
          <p:cNvPr id="34" name="Retângulo: Cantos Arredondados 21">
            <a:hlinkClick r:id="rId19" action="ppaction://hlinksldjump"/>
            <a:extLst>
              <a:ext uri="{FF2B5EF4-FFF2-40B4-BE49-F238E27FC236}">
                <a16:creationId xmlns:a16="http://schemas.microsoft.com/office/drawing/2014/main" id="{EE99552B-4C6D-4959-97A8-6B43A22FF38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Matriz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Adjunta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38" grpId="0"/>
      <p:bldP spid="40" grpId="0"/>
      <p:bldP spid="44" grpId="0"/>
      <p:bldP spid="6" grpId="0"/>
      <p:bldP spid="45" grpId="0"/>
      <p:bldP spid="46" grpId="0"/>
      <p:bldP spid="48" grpId="0"/>
      <p:bldP spid="53" grpId="0" animBg="1"/>
      <p:bldP spid="7" grpId="0" animBg="1"/>
      <p:bldP spid="54" grpId="0" animBg="1"/>
      <p:bldP spid="55" grpId="0" animBg="1"/>
      <p:bldP spid="56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KY0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SmNEUmayotWlAAAAgwEAAC4AAAB1bml2ZXJzYWw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Epj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BKY0RSGod3CXEDAACkDAAAIQAAAHVuaXZlcnNhbC9mbGFzaF9za2luX3NldHRpbmdzLnhtbJVXbW/aMBD+3l+B2PeyUjZaKUXirVI11lZrx3eHHGDh2JHt0PHvd46dxIakUCKk+O4e39vjM0RqR3lnD1JRwR+6/e7oqtOJVrmUwPU7pBkjGjoxUfCUPHQf/y4W3Z41EUzIN9Ca8o0yklLWoWgY51oLfr0SXOM+11zIlLDu6Ntj8Yl6heU5lMCwLsWsyQpqNz/6d5PZRRDnYzAZzqb3bYCVSDPCDwuxEdcxWe02UuQ8MaHdmqcNtj1kIBnlu7MRMar0k4Y0iGl+M+/P+5dBMglKgQnpfjbuj3+eRTESA6uyHw7uBuMLMbWrzxtzBNtTRXUBG/aHt8NBGywjGwiLPJ3Pbma37fYcdw+78mlcFqDhnz6bOZL/APJLm4ssz77CkUyKjSnoEWZonrMYJkiCxw8Bs3vznAWYhIyjs4RUjCbYBiETS8Xv5mkzbqule/WHRGTOthTs1TThaHoYhsQMRlrmEPXKldWprfh4yTUeplLvS2qbV0zwleQKRmvClDOrhbXhH/igPPH2coLaYilYnsLUxutvFypqwHQ6KQaLb1vJvBAl7J2w9u4Ja8tnrOuJpSesLd9Mu144O5yYH2sspiTEhLhueuV30Qf1RzVwgsuyYuWq1BpXC3POlefbCUqbVCQwKoj1TlMwjYt6hczG1DsJKuJkTzdE483029jFhzcNmYp6R3JHtWZiRZpqBk18W4lcKowF1csw9waNhdibQ431Ata6tA6FdVPMdeFzoVhfna116aSqm113NN4mD92UyB3IdyGY6nYcDk8g1tzey6cIM6/xNgX5xNfCwxS+20BcaFCXGgt7DC81J1qT1TbFmNpSqGpqW9vcwci5bWotz9MY5BwZQaFkZCizdlu62TL86iWFD0hCQIvSIvUWt+OEVoT3BI4CQORqWx4Hu7CaNGeaMtgDc1pPUCTcllmk8PA05WvoFZLSk1zESDeEaqYEAzRQNACWGFczwmouYL0msSpSC2ZKOeG9rYOhX05KQ1d/SBZrx6VgZ9Q31RC7FRSU5Fq8aSK127Reu+zJHsacpsUQQoVxV8bYoLIgJkTmClMoS8SJvI7BXF3VZpWLBk0bxIzaUb8JUmiO5+w7ntDRWgL4Q7YQXnm3wC84xILI5LkyCa6FBrVFY454cxYzW5livuDPz6jnSW2DqlbgO/47Gf0HUEsDBBQAAgAIAEpjRFL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EpjRFJL2vWWrgEAAG0GAAAfAAAAdW5pdmVyc2FsL2h0bWxfc2tpbl9zZXR0aW5ncy5qc42UwU/CMBTG7/wVZF4N0YEOvAHDxMSDidyMh248x0LX17QFRcL/7joEuu5NWS/0y4/v9b2t367TLZ8gDboP3V31u9q/1PeVBlYzag3XdZ236IXVA83zBczzAnguIPCQjUU+GNdw0vdnhHIOROWabF8NSO34BUjA8uTviIoANaFtCO2TMvyixO/jvztOV4eOnDkna2NQ9FIUBoTpCVQFq5jg6rF63A49GDeg/kE/WAo107twOIlbybPjYBLF05HLpVhIJrbPmGEvYekqU7gWi9/6fbtcermVoMo3vmory3NtngwUfuHZ7Syche2kVKA1/NYdxeNwfE/CnCXA3YaiwXAw/gOtGTcH6tGbXOfmSEdh1I8GLi1ZBo0pTWfxbdyvY6L0akyzUfzAGfgybc1IzragLrFCuZYXvECpMLMTaaKRXSTKkS1ykR24eGQXydnDWtu2b6OKjF6CanH6Km7scpnGMGrXDL1rtiSuctEWLhdEgyEvt/aqPlO5wCmRqosUSAaal6LH4xg/a+z+rWycqRWoOSIv87MbMGNYuizKRCnP/+4mA3nU9OKm/GN19j9QSwMEFAACAAgASmNEUpQTsyJpAAAAbgAAABwAAAB1bml2ZXJzYWwvbG9jYWxfc2V0dGluZ3MueG1sDcwxDoMwDEDRnVNY3int1oHAxlaW0gNYxEWRHBuRgOD2ZPvD02/7MwocvKVg6vD1eCKwzuaDLg5/01C/EVIm9SSm7FANoe+qVmwm+XLOBSZYhS7eJo4lMo8Uixx2EajhU17/wB6brroBUEsDBBQAAgAIAEtjRFKqn45ZFgoAABYZAAAXAAAAdW5pdmVyc2FsL3VuaXZlcnNhbC5wbmftmGtUU1cWx48CiigF7HJ8IcGh1nZhpYgIBAJCqehgYcZxCshLRBKVR8AAAQJEHquiFWjREgIksa9BK5BihBAgoPhILTEpYIMxD4jQXCCEgIEbQkgyF23nw8ysWTPzdfhw11333N/Z/33O2Xfvc+6lP4aF2NpsswEA2B45HHwMAItSAFYPWq9BWsJu8+8it1WEYyFBoFngOIE8WOICPwoEoKVy/VKCFfK8Lv1wFAGAjZnL1yo5FpUDwJZbR4IDj+fEqWUtn7oaci8olspvDjYQGf6fCWJtSkKJ726YmNo70itTx3h7rXs7hr/LvY1TczJsoVnotuHUnapDA5eyh6GiSlI2EbvfdyBO+fOZVvL8OgAuvBVoDYD9LutVAHxluROAg9ecLQEo24i4DP5UbA+A8x/sVwMQvC4Igd/5R/jpR4EL80Px2xOvuD/aknglt5/z85Nl5q7K4T8z8F+prcAr8Aq8Aq/AK/AKvAKvwCvwCrwCr8D/n/DTzeuCfj15ujO9hgsNauh8p/yjVwdQ3s5/Y3RS6bx0n0g2zV0l65nhZN1V89Ic27yAYpgWUab5XVg4CT4Lp8IO4EIzw/SSOMzYLlh6YmdO1S31x9BRSwtew6j7KJMWH2BcrAso8O9g12m1KOOUxNwZDqf1SQ+oIgUZ3AZymk0v3mQgyx/aPZ0anXIFAPOmOwkqU5r0D5mmBf078figY9cCiMoFJ1u4rjidvvWZpCiiXhwBwAnljyNyzpe5/KM50kmNeaJOlkrlCRwhF8Sk7jgc4tQIQBc+rmJhST853GPIv8NksW219T4v/uos7eyPcEIsdMXM6QmqvkO6tgS6R8hYyUw/voow9yQ1LikAALlHhDUjoNm+e9rx8zd6cT1HBCmGWi927hdGAHI0lgptyK+v3Gbf9hnq4jy5NbUW3CXtRjoVz2RBZZn2/trvpLWc8tDX5nwDF5YcSpm+Id+UpONpOP4uksovEQB/9G/t1r1u71OktwUYNzcrsDD+m8JOazf+UhEvN1mWO4IqbwltjoXkw56WCOG0tVQyQyVr3vuzY2BOPt1Yg35xM7B9qmC6TJ3dTA2FRVEe5PvKoeGlCW0V2Z3cm4AXhxIee6ocuWo1APmZlTa9yysijF7qY6zt/EVYbJyj9BhMp8nYvXv4uVJ+9nZCM6eaGtXHt7qgPq+dzeZ4ErazpIs5Gsy7haafNT3m5zEj3sbnGA9J10P5gWmqehZjlIsyaEkiSI7+hCAV8RoktZVDQ8qMVlNBWpuKXscRtpE3pjnhSH07aC6WCgHfItGA26YcJuxmxH1Z55vefYBBVpUn7OVgabkjUsPFj1cB/44QS0U9IVW27ThB3o4TQCKf0SnIR1JDPSxlrT5NY9HpDWE5eyR38x/UG0wCseQRhsU16k3s+Ghe1g4GNZSXXqHzlonQbdp59jQzqXM62qOyoYkknGUTSilXpvlw4AG769wkrHIroyn3d1jNG9yxTL0azXqSZAj43MUCzPRjfm/NZm6s03K5SfLarL0+UAbhZY9tlV66h2V7pZUPd+E/lJ4gwmdFUSyBTwS/Ud1MPejIksPayho156Un3JYhrJeb4PyCHUObSB6UCgV86qfnohM4/4B4RpQqlemEZ7PTNLXi7Acumq+RaXnciKJnLJZkoaEU1DX8e+wUiqyZRZ8QTw/6naw4tBPcDSGqLuknGu23hDCuxN+7jdkd08IOSoIJyFLtURkiDSzbenWjaxGLKREyR7y55xfKfGxvhy770SiJN8s6X3Zg4hA3+B3nvCTPuxsJmskZjmG6mmqMZbuHGRTjSNCFY40zjTgLuJrqw33qSxyXfk6ijLn5xBYq5y4S6fdqJDU+eVFbwcjXnbut2bsXR8fbPr4xZaXoeNG+eZNESIvbWU8Y1Otq1d1PrEpaXiQJEigugaSzIh2xiZsq9VDB0OQ4nETTtmZt0BXPNCV6s9QXWqZvDYo7NRX8bN/RTHIF38HN6Fsqma/g78I3sZyOQ1jSEXJX1k1dFTcLxgbNnNkgWI5iXf1x5vfboFMjtVH39iW4m+VrnuYNmPevaWtjHot2J5zz76mOckuIgZiq3oeY4fvRLGNhcwu7nISVmRxL1B/WXhrPisFRW5c8eelYAYstoBHxmk4uc3ifaxDPJQ6dV+rsxxJMWIxliizSDUASnaZE9JtpXNcqaM3r4Wtycf3qKavBFDzpniLGnm76cQA9VB9ZkyVK0aWaMG8fhEazFC+2um2m5X7rLC30y2itUMXZd2dtwClNYjSx6Izs0TPDYqsHO6Dy018cNN55SFjSo6CBTb2ekrUC+RBurzgaqqWiYC7lMzrpgAWiWnd1nqu9ngw5RKR8fJ3PeX65cpCSRj/08HK1D1uyt9O/x7aeGxXhhet03UefPd9PnTfGJuO36/gdxk2lEleS6rLilQNsSWRfJVc7OWiYHm80pPhNnpt2KJ45LbJIwdw/f1a0Qy8yv78sPpCCKpO8U28W8Br6hMuTTqi4Q3TKVB8Nbrq+zRWdRh08Ka7j3oiEvmA/4vPz3uxtLR90La+s/01WPhu7+axIY5blbRjKiE5oo2955ssjB9s3F2xrCF8t9UBy39WogKOjTagXVHVy9XDHA9JjOXqInx0PFe1HMc1F6vfskO9Qtr3UQ0LoaiF+Md4kXl89KP708vwDUyRULUl/hi6vW3e5Se/UFk8ea9RoTpAk7Ti4QnP2B3yl8NvE9u5uW5YaDtPwSCXp01BTiDwipGtMY59G6VmeXRwWw3o/DAWSlRXRdlXqEhx+edTPxYcUIvltAFAyl+J0rNFJXnMrGE9T0QRx39cLODcie3jeEEXri6WcwvqqvhM1khZbQwSLpuZWJLyU0lkZfTMiHs1LN5DyWSY5LCpo8SeH2wtGz8SWO1Z2V5FKnaVUNcsjcfpOrnOTuLstP+a7RSRtc5JgpzFS36rXKdonYzjurXbYuMtGa95Rqslt0wTsq2RG08+0Yytmqvo9PISrU1QFwuBRT/Mg5zSelgztj6Nwk14lTqsvfV4VI+vAhUdHW4RJBjXrg0R/esdwHLow+VVU+WwuScTngguVYfb+ZEuFSoCs//p/rk3fILWRKZbV/atqNjNHK6W7Q3KrTNVfYCQ4uW+WClGBCx2EYLQ1Y1bgL6GmMkwmBT1CbAcu6P6uM+HsqA37SriA4qVoBzqvpXF/LEQKNq54Ru9iHU+s+GEtsi1BXXTON1n3DtGWizquu3G238NgAw72UXLwnyxKF28dHjLdPEAY5mf4I1U9PzzgpDzYClyHoHhjoU76kx+2IvjiYfM+wp3lbQauR//460d1NwDINI7wesSYkP06oVvhPE8Yos/TfLtTrpUOBnhZKXJEdQy/c12XEB0JqtvAunXMjs7Zl/PWGkoEvkznp4OFr3/f85z/xy3ZQEO4eX1Lywfkubrzyz3AkQ/DgpuDThb/DVBLAwQUAAIACABLY0RS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CTvpZQNmFYAkcDAADhCQAAFAAAAAAAAAABAAAAAABTEAAAdW5pdmVyc2FsL3BsYXllci54bWxQSwECAAAUAAIACABKY0RSnF4yCBQGAAA3FwAAHQAAAAAAAAABAAAAAADMEwAAdW5pdmVyc2FsL2NvbW1vbl9tZXNzYWdlcy5sbmdQSwECAAAUAAIACABKY0RSZrKi1aUAAACDAQAALgAAAAAAAAABAAAAAAAbGgAAdW5pdmVyc2FsL3BsYXliYWNrX2FuZF9uYXZpZ2F0aW9uX3NldHRpbmdzLnhtbFBLAQIAABQAAgAIAEpjRFLQvS+0TgQAAIcVAAAnAAAAAAAAAAEAAAAAAAwbAAB1bml2ZXJzYWwvZmxhc2hfcHVibGlzaGluZ19zZXR0aW5ncy54bWxQSwECAAAUAAIACABKY0RSGod3CXEDAACkDAAAIQAAAAAAAAABAAAAAACfHwAAdW5pdmVyc2FsL2ZsYXNoX3NraW5fc2V0dGluZ3MueG1sUEsBAgAAFAACAAgASmNEUuZFxhFIBAAAERUAACYAAAAAAAAAAQAAAAAATyMAAHVuaXZlcnNhbC9odG1sX3B1Ymxpc2hpbmdfc2V0dGluZ3MueG1sUEsBAgAAFAACAAgASmNEUkva9ZauAQAAbQYAAB8AAAAAAAAAAQAAAAAA2ycAAHVuaXZlcnNhbC9odG1sX3NraW5fc2V0dGluZ3MuanNQSwECAAAUAAIACABKY0RSlBOzImkAAABuAAAAHAAAAAAAAAABAAAAAADGKQAAdW5pdmVyc2FsL2xvY2FsX3NldHRpbmdzLnhtbFBLAQIAABQAAgAIAEtjRFKqn45ZFgoAABYZAAAXAAAAAAAAAAAAAAAAAGkqAAB1bml2ZXJzYWwvdW5pdmVyc2FsLnBuZ1BLAQIAABQAAgAIAEtjRFLlZcaxSwAAAGoAAAAbAAAAAAAAAAEAAAAAALQ0AAB1bml2ZXJzYWwvdW5pdmVyc2FsLnBuZy54bWxQSwUGAAAAABIAEgBWBQAAODUAAAAA"/>
  <p:tag name="ISPRING_ULTRA_SCORM_COURCE_TITLE" val="Lección_22_N1_ES"/>
  <p:tag name="ISPRING_SCORM_RATE_QUIZZES" val="1"/>
  <p:tag name="ISPRING_SCORM_PASSING_SCORE" val="80.000000"/>
  <p:tag name="ISPRING_PRESENTATION_TITLE" val="Lección_22_N1_ES"/>
  <p:tag name="ISPRING_UUID" val="{1A82302E-AA88-42E8-9691-59FDF06E44B2}"/>
  <p:tag name="ISPRING_RESOURCE_FOLDER" val="C:\Users\usuari\Documents\Jhil·li\LECCIONES\LECCIÓN 22\Lección_22_N1_ES\"/>
  <p:tag name="ISPRING_PRESENTATION_PATH" val="C:\Users\usuari\Documents\Jhil·li\LECCIONES\LECCIÓN 22\Lección_22_N1_ES.pptx"/>
  <p:tag name="ISPRING_SCREEN_RECS_UPDATED" val="C:\Users\usuari\Documents\Jhil·li\LECCIONES\LECCIÓN 22\Lección_22_N1_ES\"/>
  <p:tag name="ISPRING_OUTPUT_FOLDER" val="[[&quot;\uFFFDd\u0013*{0FCB5101-AEB5-4723-8DCE-7D5C9063266D}&quot;,&quot;C:\\Users\\Carles Serrat\\Desktop\\EngiMath-UPC\\Execution\\LECCIONES_DEF\\LECCIÓN 22&quot;],[&quot;다\uFFFD{50CDBE22-C278-4471-A834-0F47937607E8}&quot;,&quot;C:\\Users\\Usuario\\OneDrive\\Escritorio\\Engi-Math-Chara\\Castella\\Lección 22 Chara&quot;],[&quot;*\uFFFD\uFFFD\uFFFD{BB4CDCA5-F38E-475C-8C53-186BBAA01A72}&quot;,&quot;C:\\Users\\filom\\Documents\\ENGIMATH\\LESSONS\\MATRICES\\LESSON 22&quot;],[&quot;\uFFFD\u0006\uFFFD{89960893-7238-4BF1-AF2C-E0D0CDA1F331}&quot;,&quot;E:\\Ano Letivo 2019_2020\\Lesso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xapU8q6pV7JxazJwDIa7g&quot;,&quot;gi&quot;:&quot;qvfgMhdFHuOSyEmZXYfVyQ&quot;,&quot;ti&quot;:&quot;characters&quot;,&quot;vs&quot;:{&quot;f&quot;:[828,674,543],&quot;i&quot;:{&quot;d&quot;:&quot;JxapU8q6pV7JxazJwDIa7g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022EA5-E699-49C6-93C2-750FBE31EB2D}:3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2f9QXJye_m8LfzI1ZBeiQ&quot;,&quot;gi&quot;:&quot;qvfgMhdFHuOSyEmZXYfVyQ&quot;,&quot;ti&quot;:&quot;characters&quot;,&quot;vs&quot;:{&quot;f&quot;:[828,674],&quot;i&quot;:{&quot;d&quot;:&quot;L2f9QXJye_m8LfzI1ZBeiQ&quot;,&quot;p&quot;:true}}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6293F-C505-404D-B7A8-54B0B803C5CF}:29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-F-7onEhzuFVnB4KULDFNg&quot;,&quot;gi&quot;:&quot;qvfgMhdFHuOSyEmZXYfVyQ&quot;,&quot;ti&quot;:&quot;characters&quot;,&quot;vs&quot;:{&quot;f&quot;:[828,674],&quot;i&quot;:{&quot;d&quot;:&quot;-F-7onEhzuFVnB4KULDFNg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Hb1XnRcDhzMice2RuHKlQ&quot;,&quot;gi&quot;:&quot;qvfgMhdFHuOSyEmZXYfVyQ&quot;,&quot;ti&quot;:&quot;characters&quot;,&quot;vs&quot;:{&quot;f&quot;:[828,674,543],&quot;i&quot;:{&quot;d&quot;:&quot;HHb1XnRcDhzMice2RuHKl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NLU_Csv1kcRGNMzol8P0wQ&quot;,&quot;gi&quot;:&quot;qvfgMhdFHuOSyEmZXYfVyQ&quot;,&quot;ti&quot;:&quot;characters&quot;,&quot;vs&quot;:{&quot;f&quot;:[828,674,529],&quot;i&quot;:{&quot;d&quot;:&quot;NLU_Csv1kcRGNMzol8P0wQ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37B140-DC22-431F-9976-A423E4D04A94}:30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kSXupGFt7kCkdbOzctQ1w&quot;,&quot;gi&quot;:&quot;qvfgMhdFHuOSyEmZXYfVyQ&quot;,&quot;ti&quot;:&quot;characters&quot;,&quot;vs&quot;:{&quot;f&quot;:[828,674],&quot;i&quot;:{&quot;d&quot;:&quot;lkSXupGFt7kCkdbOzctQ1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xK8DPjij4u1UY7veo8g5w&quot;,&quot;gi&quot;:&quot;qvfgMhdFHuOSyEmZXYfVyQ&quot;,&quot;ti&quot;:&quot;characters&quot;,&quot;vs&quot;:{&quot;f&quot;:[828,674],&quot;i&quot;:{&quot;d&quot;:&quot;wxK8DPjij4u1UY7veo8g5w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C479AE-7A3B-48C8-8BB7-26FBD2AAB4F5}:2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22312-261A-4CC7-A811-0E04C4012183}:30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828BB-2A6F-4B76-A3EC-8A0173EAAACD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AxaQSFX4v31nARgL0AO36A&quot;,&quot;gi&quot;:&quot;qvfgMhdFHuOSyEmZXYfVyQ&quot;,&quot;ti&quot;:&quot;characters&quot;,&quot;vs&quot;:{&quot;f&quot;:[828,674,544],&quot;i&quot;:{&quot;d&quot;:&quot;AxaQSFX4v31nARgL0AO36A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5828BB-2A6F-4B76-A3EC-8A0173EAAACD}:28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C:\Users\usuari\Documents\Jhil·li\LECCIONES\LECCIÓN 22\Lección_22_N1_ES\quiz\quiz1.quiz"/>
  <p:tag name="ISPRING_QUIZ_RELATIVE_PATH" val="Lección_22_N1_ES\quiz\quiz1.quiz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6A0918-38F3-45AC-8CF5-B608368464A5}:28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UnwRmP1227D9O-8CagQWw&quot;,&quot;gi&quot;:&quot;qvfgMhdFHuOSyEmZXYfVyQ&quot;,&quot;ti&quot;:&quot;characters&quot;,&quot;vs&quot;:{&quot;f&quot;:[828,674,501],&quot;i&quot;:{&quot;d&quot;:&quot;PUnwRmP1227D9O-8CagQWw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104D2E-5DBB-4922-AE63-284BCB5BC046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B2h6AJKhodeMF-5674h_6g&quot;,&quot;gi&quot;:&quot;qvfgMhdFHuOSyEmZXYfVyQ&quot;,&quot;ti&quot;:&quot;characters&quot;,&quot;vs&quot;:{&quot;f&quot;:[828,674,529],&quot;i&quot;:{&quot;d&quot;:&quot;B2h6AJKhodeMF-5674h_6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6JpEBgEBtJf44ciWEtRkuA&quot;,&quot;gi&quot;:&quot;qvfgMhdFHuOSyEmZXYfVyQ&quot;,&quot;ti&quot;:&quot;characters&quot;,&quot;vs&quot;:{&quot;f&quot;:[828,674,529],&quot;i&quot;:{&quot;d&quot;:&quot;6JpEBgEBtJf44ciWEtRkuA&quot;,&quot;p&quot;:true}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D20E09-B172-44E5-A043-0C23B791E8F0}: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368CC-A819-4213-BB62-33ED584CDB5B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C1BC8-CD39-4672-BF6B-0C6B7EA263C7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9g9VtxyWr8UEFKwDErz3lw&quot;,&quot;gi&quot;:&quot;qvfgMhdFHuOSyEmZXYfVyQ&quot;,&quot;ti&quot;:&quot;characters&quot;,&quot;vs&quot;:{&quot;f&quot;:[828,674,529],&quot;i&quot;:{&quot;d&quot;:&quot;9g9VtxyWr8UEFKwDErz3lw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726B0C-7D1A-482B-87CD-FC17303D041A}"/>
</file>

<file path=customXml/itemProps2.xml><?xml version="1.0" encoding="utf-8"?>
<ds:datastoreItem xmlns:ds="http://schemas.openxmlformats.org/officeDocument/2006/customXml" ds:itemID="{FC77755B-2E40-4637-BD6B-91C64712F7FF}"/>
</file>

<file path=customXml/itemProps3.xml><?xml version="1.0" encoding="utf-8"?>
<ds:datastoreItem xmlns:ds="http://schemas.openxmlformats.org/officeDocument/2006/customXml" ds:itemID="{41892823-86C6-4684-824A-F8A10EA7FC61}"/>
</file>

<file path=docProps/app.xml><?xml version="1.0" encoding="utf-8"?>
<Properties xmlns="http://schemas.openxmlformats.org/officeDocument/2006/extended-properties" xmlns:vt="http://schemas.openxmlformats.org/officeDocument/2006/docPropsVTypes">
  <TotalTime>11810</TotalTime>
  <Words>1324</Words>
  <Application>Microsoft Office PowerPoint</Application>
  <PresentationFormat>Pantalla panoràmica</PresentationFormat>
  <Paragraphs>200</Paragraphs>
  <Slides>12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8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Freestyle Script</vt:lpstr>
      <vt:lpstr>Segoe UI</vt:lpstr>
      <vt:lpstr>Segoe UI Semibold</vt:lpstr>
      <vt:lpstr>Times New Roman</vt:lpstr>
      <vt:lpstr>Tema do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Lección_22_N1_ES</dc:title>
  <dc:creator>Filomena Soares</dc:creator>
  <cp:lastModifiedBy>Administrator</cp:lastModifiedBy>
  <cp:revision>624</cp:revision>
  <dcterms:created xsi:type="dcterms:W3CDTF">2019-03-25T06:42:45Z</dcterms:created>
  <dcterms:modified xsi:type="dcterms:W3CDTF">2021-08-22T23:34:16Z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