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21.xml" ContentType="application/vnd.openxmlformats-officedocument.presentationml.tags+xml"/>
  <Override PartName="/ppt/tags/tag38.xml" ContentType="application/vnd.openxmlformats-officedocument.presentationml.tags+xml"/>
  <Override PartName="/ppt/tags/tag22.xml" ContentType="application/vnd.openxmlformats-officedocument.presentationml.tags+xml"/>
  <Override PartName="/ppt/tags/tag20.xml" ContentType="application/vnd.openxmlformats-officedocument.presentationml.tags+xml"/>
  <Override PartName="/ppt/tags/tag23.xml" ContentType="application/vnd.openxmlformats-officedocument.presentationml.tags+xml"/>
  <Override PartName="/ppt/tags/tag19.xml" ContentType="application/vnd.openxmlformats-officedocument.presentationml.tags+xml"/>
  <Override PartName="/ppt/tags/tag25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4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ppt/tags/tag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33.xml" ContentType="application/vnd.openxmlformats-officedocument.presentationml.tags+xml"/>
  <Override PartName="/docProps/app.xml" ContentType="application/vnd.openxmlformats-officedocument.extended-properties+xml"/>
  <Override PartName="/ppt/tags/tag43.xml" ContentType="application/vnd.openxmlformats-officedocument.presentationml.tags+xml"/>
  <Override PartName="/ppt/tags/tag35.xml" ContentType="application/vnd.openxmlformats-officedocument.presentationml.tags+xml"/>
  <Override PartName="/ppt/tags/tag37.xml" ContentType="application/vnd.openxmlformats-officedocument.presentationml.tags+xml"/>
  <Override PartName="/ppt/tags/tag4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36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82" r:id="rId5"/>
    <p:sldId id="285" r:id="rId6"/>
    <p:sldId id="284" r:id="rId7"/>
    <p:sldId id="286" r:id="rId8"/>
    <p:sldId id="258" r:id="rId9"/>
    <p:sldId id="288" r:id="rId10"/>
    <p:sldId id="290" r:id="rId11"/>
    <p:sldId id="291" r:id="rId12"/>
    <p:sldId id="292" r:id="rId13"/>
    <p:sldId id="293" r:id="rId14"/>
    <p:sldId id="294" r:id="rId15"/>
    <p:sldId id="305" r:id="rId16"/>
    <p:sldId id="295" r:id="rId17"/>
    <p:sldId id="296" r:id="rId18"/>
    <p:sldId id="297" r:id="rId19"/>
    <p:sldId id="298" r:id="rId20"/>
    <p:sldId id="299" r:id="rId21"/>
    <p:sldId id="300" r:id="rId22"/>
    <p:sldId id="308" r:id="rId23"/>
    <p:sldId id="307" r:id="rId24"/>
    <p:sldId id="304" r:id="rId25"/>
    <p:sldId id="266" r:id="rId26"/>
    <p:sldId id="310" r:id="rId27"/>
    <p:sldId id="267" r:id="rId28"/>
  </p:sldIdLst>
  <p:sldSz cx="12192000" cy="6858000"/>
  <p:notesSz cx="6858000" cy="9144000"/>
  <p:custDataLst>
    <p:tags r:id="rId3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omena Soares" initials="FS" lastIdx="2" clrIdx="0">
    <p:extLst>
      <p:ext uri="{19B8F6BF-5375-455C-9EA6-DF929625EA0E}">
        <p15:presenceInfo xmlns:p15="http://schemas.microsoft.com/office/powerpoint/2012/main" userId="74ea35e0d9e0a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29A6FF"/>
    <a:srgbClr val="F25E4F"/>
    <a:srgbClr val="FF292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94291" autoAdjust="0"/>
  </p:normalViewPr>
  <p:slideViewPr>
    <p:cSldViewPr snapToGrid="0">
      <p:cViewPr varScale="1">
        <p:scale>
          <a:sx n="108" d="100"/>
          <a:sy n="108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6E7E-2B4B-449A-82CB-9E89B670CFBB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4DF4-53A8-4C7F-98C1-AF8DE5522F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2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52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190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8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3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37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748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5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9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57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736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74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533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0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68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13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426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20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00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77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02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40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63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87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B4DF4-53A8-4C7F-98C1-AF8DE5522FF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9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4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0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4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72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B4D6-CC47-4F24-8B0E-CA3C09DE4BF7}" type="datetimeFigureOut">
              <a:rPr lang="es-ES" smtClean="0"/>
              <a:t>17/08/2021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E3F5-79E0-4E70-8953-1118A10D35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slide" Target="slide21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61.png"/><Relationship Id="rId7" Type="http://schemas.openxmlformats.org/officeDocument/2006/relationships/image" Target="../media/image2.png"/><Relationship Id="rId17" Type="http://schemas.openxmlformats.org/officeDocument/2006/relationships/image" Target="../media/image35.png"/><Relationship Id="rId25" Type="http://schemas.openxmlformats.org/officeDocument/2006/relationships/image" Target="../media/image49.png"/><Relationship Id="rId2" Type="http://schemas.openxmlformats.org/officeDocument/2006/relationships/tags" Target="../tags/tag19.xml"/><Relationship Id="rId16" Type="http://schemas.openxmlformats.org/officeDocument/2006/relationships/image" Target="../media/image34.png"/><Relationship Id="rId20" Type="http://schemas.openxmlformats.org/officeDocument/2006/relationships/image" Target="../media/image451.png"/><Relationship Id="rId29" Type="http://schemas.openxmlformats.org/officeDocument/2006/relationships/slide" Target="slide21.xml"/><Relationship Id="rId1" Type="http://schemas.openxmlformats.org/officeDocument/2006/relationships/tags" Target="../tags/tag18.xml"/><Relationship Id="rId6" Type="http://schemas.openxmlformats.org/officeDocument/2006/relationships/image" Target="../media/image440.png"/><Relationship Id="rId24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33.png"/><Relationship Id="rId23" Type="http://schemas.openxmlformats.org/officeDocument/2006/relationships/image" Target="../media/image47.png"/><Relationship Id="rId28" Type="http://schemas.openxmlformats.org/officeDocument/2006/relationships/slide" Target="slide8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0.png"/><Relationship Id="rId27" Type="http://schemas.openxmlformats.org/officeDocument/2006/relationships/slide" Target="slide2.xml"/><Relationship Id="rId30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60.png"/><Relationship Id="rId7" Type="http://schemas.openxmlformats.org/officeDocument/2006/relationships/image" Target="../media/image2.png"/><Relationship Id="rId17" Type="http://schemas.openxmlformats.org/officeDocument/2006/relationships/image" Target="../media/image35.png"/><Relationship Id="rId25" Type="http://schemas.openxmlformats.org/officeDocument/2006/relationships/image" Target="../media/image53.png"/><Relationship Id="rId2" Type="http://schemas.openxmlformats.org/officeDocument/2006/relationships/tags" Target="../tags/tag21.xml"/><Relationship Id="rId16" Type="http://schemas.openxmlformats.org/officeDocument/2006/relationships/image" Target="../media/image34.png"/><Relationship Id="rId20" Type="http://schemas.openxmlformats.org/officeDocument/2006/relationships/image" Target="../media/image50.png"/><Relationship Id="rId29" Type="http://schemas.openxmlformats.org/officeDocument/2006/relationships/slide" Target="slide2.xml"/><Relationship Id="rId1" Type="http://schemas.openxmlformats.org/officeDocument/2006/relationships/tags" Target="../tags/tag20.xml"/><Relationship Id="rId6" Type="http://schemas.openxmlformats.org/officeDocument/2006/relationships/image" Target="../media/image51.png"/><Relationship Id="rId24" Type="http://schemas.openxmlformats.org/officeDocument/2006/relationships/image" Target="../media/image520.png"/><Relationship Id="rId5" Type="http://schemas.openxmlformats.org/officeDocument/2006/relationships/image" Target="../media/image490.png"/><Relationship Id="rId15" Type="http://schemas.openxmlformats.org/officeDocument/2006/relationships/image" Target="../media/image33.png"/><Relationship Id="rId23" Type="http://schemas.openxmlformats.org/officeDocument/2006/relationships/image" Target="../media/image500.png"/><Relationship Id="rId28" Type="http://schemas.openxmlformats.org/officeDocument/2006/relationships/slide" Target="slide25.xml"/><Relationship Id="rId19" Type="http://schemas.openxmlformats.org/officeDocument/2006/relationships/image" Target="../media/image45.png"/><Relationship Id="rId31" Type="http://schemas.openxmlformats.org/officeDocument/2006/relationships/slide" Target="slide21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521.png"/><Relationship Id="rId27" Type="http://schemas.openxmlformats.org/officeDocument/2006/relationships/image" Target="../media/image55.png"/><Relationship Id="rId30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slide" Target="slide25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1" Type="http://schemas.openxmlformats.org/officeDocument/2006/relationships/tags" Target="../tags/tag22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3.jpeg"/><Relationship Id="rId15" Type="http://schemas.openxmlformats.org/officeDocument/2006/relationships/slide" Target="slide8.xml"/><Relationship Id="rId1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570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1.png"/><Relationship Id="rId7" Type="http://schemas.openxmlformats.org/officeDocument/2006/relationships/image" Target="../media/image61.png"/><Relationship Id="rId12" Type="http://schemas.openxmlformats.org/officeDocument/2006/relationships/image" Target="../media/image43.png"/><Relationship Id="rId17" Type="http://schemas.openxmlformats.org/officeDocument/2006/relationships/image" Target="../media/image67.png"/><Relationship Id="rId25" Type="http://schemas.openxmlformats.org/officeDocument/2006/relationships/slide" Target="slide25.xml"/><Relationship Id="rId2" Type="http://schemas.openxmlformats.org/officeDocument/2006/relationships/tags" Target="../tags/tag24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11" Type="http://schemas.openxmlformats.org/officeDocument/2006/relationships/image" Target="../media/image60.png"/><Relationship Id="rId24" Type="http://schemas.openxmlformats.org/officeDocument/2006/relationships/image" Target="../media/image59.png"/><Relationship Id="rId5" Type="http://schemas.openxmlformats.org/officeDocument/2006/relationships/image" Target="../media/image2.png"/><Relationship Id="rId15" Type="http://schemas.openxmlformats.org/officeDocument/2006/relationships/image" Target="../media/image65.png"/><Relationship Id="rId23" Type="http://schemas.openxmlformats.org/officeDocument/2006/relationships/image" Target="../media/image58.png"/><Relationship Id="rId28" Type="http://schemas.openxmlformats.org/officeDocument/2006/relationships/slide" Target="slide21.xml"/><Relationship Id="rId10" Type="http://schemas.openxmlformats.org/officeDocument/2006/relationships/image" Target="../media/image620.png"/><Relationship Id="rId19" Type="http://schemas.openxmlformats.org/officeDocument/2006/relationships/image" Target="../media/image6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2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8.png"/><Relationship Id="rId18" Type="http://schemas.openxmlformats.org/officeDocument/2006/relationships/image" Target="../media/image59.png"/><Relationship Id="rId26" Type="http://schemas.openxmlformats.org/officeDocument/2006/relationships/image" Target="../media/image7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5.png"/><Relationship Id="rId7" Type="http://schemas.openxmlformats.org/officeDocument/2006/relationships/image" Target="../media/image73.png"/><Relationship Id="rId12" Type="http://schemas.openxmlformats.org/officeDocument/2006/relationships/image" Target="../media/image66.png"/><Relationship Id="rId17" Type="http://schemas.openxmlformats.org/officeDocument/2006/relationships/image" Target="../media/image58.png"/><Relationship Id="rId25" Type="http://schemas.openxmlformats.org/officeDocument/2006/relationships/image" Target="../media/image70.png"/><Relationship Id="rId2" Type="http://schemas.openxmlformats.org/officeDocument/2006/relationships/tags" Target="../tags/tag26.xml"/><Relationship Id="rId16" Type="http://schemas.openxmlformats.org/officeDocument/2006/relationships/image" Target="../media/image60.png"/><Relationship Id="rId20" Type="http://schemas.openxmlformats.org/officeDocument/2006/relationships/image" Target="../media/image740.png"/><Relationship Id="rId29" Type="http://schemas.openxmlformats.org/officeDocument/2006/relationships/slide" Target="slide2.xml"/><Relationship Id="rId1" Type="http://schemas.openxmlformats.org/officeDocument/2006/relationships/tags" Target="../tags/tag25.xml"/><Relationship Id="rId6" Type="http://schemas.openxmlformats.org/officeDocument/2006/relationships/image" Target="../media/image3.jpeg"/><Relationship Id="rId11" Type="http://schemas.openxmlformats.org/officeDocument/2006/relationships/image" Target="../media/image65.png"/><Relationship Id="rId24" Type="http://schemas.openxmlformats.org/officeDocument/2006/relationships/image" Target="../media/image69.png"/><Relationship Id="rId5" Type="http://schemas.openxmlformats.org/officeDocument/2006/relationships/image" Target="../media/image2.png"/><Relationship Id="rId15" Type="http://schemas.openxmlformats.org/officeDocument/2006/relationships/image" Target="../media/image620.png"/><Relationship Id="rId23" Type="http://schemas.openxmlformats.org/officeDocument/2006/relationships/image" Target="../media/image67.png"/><Relationship Id="rId28" Type="http://schemas.openxmlformats.org/officeDocument/2006/relationships/slide" Target="slide25.xml"/><Relationship Id="rId10" Type="http://schemas.openxmlformats.org/officeDocument/2006/relationships/image" Target="../media/image64.png"/><Relationship Id="rId19" Type="http://schemas.openxmlformats.org/officeDocument/2006/relationships/image" Target="../media/image730.png"/><Relationship Id="rId31" Type="http://schemas.openxmlformats.org/officeDocument/2006/relationships/slide" Target="slide21.xm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3.png"/><Relationship Id="rId14" Type="http://schemas.openxmlformats.org/officeDocument/2006/relationships/image" Target="../media/image61.png"/><Relationship Id="rId22" Type="http://schemas.openxmlformats.org/officeDocument/2006/relationships/image" Target="../media/image76.png"/><Relationship Id="rId27" Type="http://schemas.openxmlformats.org/officeDocument/2006/relationships/image" Target="../media/image72.png"/><Relationship Id="rId30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4.png"/><Relationship Id="rId3" Type="http://schemas.openxmlformats.org/officeDocument/2006/relationships/tags" Target="../tags/tag29.xml"/><Relationship Id="rId21" Type="http://schemas.openxmlformats.org/officeDocument/2006/relationships/slide" Target="slide8.xml"/><Relationship Id="rId7" Type="http://schemas.openxmlformats.org/officeDocument/2006/relationships/image" Target="../media/image3.jpeg"/><Relationship Id="rId12" Type="http://schemas.openxmlformats.org/officeDocument/2006/relationships/image" Target="../media/image81.png"/><Relationship Id="rId17" Type="http://schemas.openxmlformats.org/officeDocument/2006/relationships/image" Target="../media/image83.png"/><Relationship Id="rId2" Type="http://schemas.openxmlformats.org/officeDocument/2006/relationships/tags" Target="../tags/tag28.xml"/><Relationship Id="rId16" Type="http://schemas.openxmlformats.org/officeDocument/2006/relationships/image" Target="../media/image42.png"/><Relationship Id="rId20" Type="http://schemas.openxmlformats.org/officeDocument/2006/relationships/slide" Target="slide2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15.xml"/><Relationship Id="rId15" Type="http://schemas.openxmlformats.org/officeDocument/2006/relationships/slide" Target="slide17.xml"/><Relationship Id="rId10" Type="http://schemas.openxmlformats.org/officeDocument/2006/relationships/image" Target="../media/image79.png"/><Relationship Id="rId19" Type="http://schemas.openxmlformats.org/officeDocument/2006/relationships/slide" Target="slide2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Relationship Id="rId14" Type="http://schemas.openxmlformats.org/officeDocument/2006/relationships/slide" Target="slide19.xml"/><Relationship Id="rId22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50.png"/><Relationship Id="rId3" Type="http://schemas.openxmlformats.org/officeDocument/2006/relationships/tags" Target="../tags/tag32.xml"/><Relationship Id="rId21" Type="http://schemas.openxmlformats.org/officeDocument/2006/relationships/slide" Target="slide8.xml"/><Relationship Id="rId7" Type="http://schemas.openxmlformats.org/officeDocument/2006/relationships/image" Target="../media/image3.jpeg"/><Relationship Id="rId12" Type="http://schemas.openxmlformats.org/officeDocument/2006/relationships/image" Target="../media/image81.png"/><Relationship Id="rId17" Type="http://schemas.openxmlformats.org/officeDocument/2006/relationships/image" Target="../media/image85.png"/><Relationship Id="rId2" Type="http://schemas.openxmlformats.org/officeDocument/2006/relationships/tags" Target="../tags/tag31.xml"/><Relationship Id="rId16" Type="http://schemas.openxmlformats.org/officeDocument/2006/relationships/image" Target="../media/image42.png"/><Relationship Id="rId20" Type="http://schemas.openxmlformats.org/officeDocument/2006/relationships/slide" Target="slide2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11" Type="http://schemas.openxmlformats.org/officeDocument/2006/relationships/image" Target="../media/image80.png"/><Relationship Id="rId5" Type="http://schemas.openxmlformats.org/officeDocument/2006/relationships/notesSlide" Target="../notesSlides/notesSlide16.xml"/><Relationship Id="rId15" Type="http://schemas.openxmlformats.org/officeDocument/2006/relationships/slide" Target="slide17.xml"/><Relationship Id="rId10" Type="http://schemas.openxmlformats.org/officeDocument/2006/relationships/image" Target="../media/image79.png"/><Relationship Id="rId19" Type="http://schemas.openxmlformats.org/officeDocument/2006/relationships/slide" Target="slide2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png"/><Relationship Id="rId14" Type="http://schemas.openxmlformats.org/officeDocument/2006/relationships/slide" Target="slide19.xml"/><Relationship Id="rId22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84.wmf"/><Relationship Id="rId18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21.xml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8.bin"/><Relationship Id="rId17" Type="http://schemas.openxmlformats.org/officeDocument/2006/relationships/slide" Target="slide19.xml"/><Relationship Id="rId2" Type="http://schemas.openxmlformats.org/officeDocument/2006/relationships/tags" Target="../tags/tag33.xml"/><Relationship Id="rId16" Type="http://schemas.openxmlformats.org/officeDocument/2006/relationships/image" Target="../media/image85.wmf"/><Relationship Id="rId20" Type="http://schemas.openxmlformats.org/officeDocument/2006/relationships/slide" Target="slide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11" Type="http://schemas.openxmlformats.org/officeDocument/2006/relationships/image" Target="../media/image83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7.bin"/><Relationship Id="rId19" Type="http://schemas.openxmlformats.org/officeDocument/2006/relationships/slide" Target="slide2.xml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90.png"/><Relationship Id="rId14" Type="http://schemas.openxmlformats.org/officeDocument/2006/relationships/image" Target="../media/image86.png"/><Relationship Id="rId22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86.wmf"/><Relationship Id="rId18" Type="http://schemas.openxmlformats.org/officeDocument/2006/relationships/image" Target="../media/image88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5.png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910.png"/><Relationship Id="rId25" Type="http://schemas.openxmlformats.org/officeDocument/2006/relationships/slide" Target="slide25.xml"/><Relationship Id="rId2" Type="http://schemas.openxmlformats.org/officeDocument/2006/relationships/tags" Target="../tags/tag34.xml"/><Relationship Id="rId16" Type="http://schemas.openxmlformats.org/officeDocument/2006/relationships/image" Target="../media/image900.png"/><Relationship Id="rId20" Type="http://schemas.openxmlformats.org/officeDocument/2006/relationships/image" Target="../media/image940.png"/><Relationship Id="rId29" Type="http://schemas.openxmlformats.org/officeDocument/2006/relationships/image" Target="../media/image87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86.png"/><Relationship Id="rId24" Type="http://schemas.openxmlformats.org/officeDocument/2006/relationships/image" Target="../media/image98.png"/><Relationship Id="rId5" Type="http://schemas.openxmlformats.org/officeDocument/2006/relationships/image" Target="../media/image2.png"/><Relationship Id="rId15" Type="http://schemas.openxmlformats.org/officeDocument/2006/relationships/image" Target="../media/image96.png"/><Relationship Id="rId23" Type="http://schemas.openxmlformats.org/officeDocument/2006/relationships/image" Target="../media/image97.png"/><Relationship Id="rId28" Type="http://schemas.openxmlformats.org/officeDocument/2006/relationships/slide" Target="slide21.xml"/><Relationship Id="rId10" Type="http://schemas.openxmlformats.org/officeDocument/2006/relationships/image" Target="../media/image94.png"/><Relationship Id="rId19" Type="http://schemas.openxmlformats.org/officeDocument/2006/relationships/image" Target="../media/image930.png"/><Relationship Id="rId31" Type="http://schemas.openxmlformats.org/officeDocument/2006/relationships/image" Target="../media/image100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93.png"/><Relationship Id="rId14" Type="http://schemas.openxmlformats.org/officeDocument/2006/relationships/image" Target="../media/image87.jpeg"/><Relationship Id="rId22" Type="http://schemas.openxmlformats.org/officeDocument/2006/relationships/image" Target="../media/image960.png"/><Relationship Id="rId27" Type="http://schemas.openxmlformats.org/officeDocument/2006/relationships/slide" Target="slide8.xml"/><Relationship Id="rId30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18" Type="http://schemas.openxmlformats.org/officeDocument/2006/relationships/image" Target="../media/image108.png"/><Relationship Id="rId3" Type="http://schemas.openxmlformats.org/officeDocument/2006/relationships/notesSlide" Target="../notesSlides/notesSlide19.xml"/><Relationship Id="rId21" Type="http://schemas.openxmlformats.org/officeDocument/2006/relationships/slide" Target="slide2.xml"/><Relationship Id="rId7" Type="http://schemas.openxmlformats.org/officeDocument/2006/relationships/slide" Target="slide17.xml"/><Relationship Id="rId12" Type="http://schemas.openxmlformats.org/officeDocument/2006/relationships/image" Target="../media/image1020.png"/><Relationship Id="rId1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png"/><Relationship Id="rId20" Type="http://schemas.openxmlformats.org/officeDocument/2006/relationships/slide" Target="slide25.xml"/><Relationship Id="rId1" Type="http://schemas.openxmlformats.org/officeDocument/2006/relationships/tags" Target="../tags/tag35.xml"/><Relationship Id="rId6" Type="http://schemas.openxmlformats.org/officeDocument/2006/relationships/image" Target="../media/image77.png"/><Relationship Id="rId11" Type="http://schemas.openxmlformats.org/officeDocument/2006/relationships/image" Target="../media/image103.png"/><Relationship Id="rId24" Type="http://schemas.openxmlformats.org/officeDocument/2006/relationships/image" Target="../media/image870.png"/><Relationship Id="rId5" Type="http://schemas.openxmlformats.org/officeDocument/2006/relationships/image" Target="../media/image3.jpeg"/><Relationship Id="rId15" Type="http://schemas.openxmlformats.org/officeDocument/2006/relationships/image" Target="../media/image105.png"/><Relationship Id="rId23" Type="http://schemas.openxmlformats.org/officeDocument/2006/relationships/slide" Target="slide21.xml"/><Relationship Id="rId10" Type="http://schemas.openxmlformats.org/officeDocument/2006/relationships/image" Target="../media/image1000.png"/><Relationship Id="rId19" Type="http://schemas.openxmlformats.org/officeDocument/2006/relationships/image" Target="../media/image990.png"/><Relationship Id="rId4" Type="http://schemas.openxmlformats.org/officeDocument/2006/relationships/image" Target="../media/image2.png"/><Relationship Id="rId9" Type="http://schemas.openxmlformats.org/officeDocument/2006/relationships/image" Target="../media/image102.png"/><Relationship Id="rId14" Type="http://schemas.openxmlformats.org/officeDocument/2006/relationships/image" Target="../media/image1040.png"/><Relationship Id="rId22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9.png"/><Relationship Id="rId3" Type="http://schemas.openxmlformats.org/officeDocument/2006/relationships/tags" Target="../tags/tag4.xml"/><Relationship Id="rId21" Type="http://schemas.openxmlformats.org/officeDocument/2006/relationships/slide" Target="slide8.xml"/><Relationship Id="rId7" Type="http://schemas.openxmlformats.org/officeDocument/2006/relationships/image" Target="../media/image2.png"/><Relationship Id="rId12" Type="http://schemas.openxmlformats.org/officeDocument/2006/relationships/image" Target="../media/image5.wmf"/><Relationship Id="rId17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image" Target="../media/image7.wmf"/><Relationship Id="rId20" Type="http://schemas.openxmlformats.org/officeDocument/2006/relationships/slide" Target="slide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.wmf"/><Relationship Id="rId19" Type="http://schemas.openxmlformats.org/officeDocument/2006/relationships/slide" Target="slide25.xml"/><Relationship Id="rId4" Type="http://schemas.openxmlformats.org/officeDocument/2006/relationships/tags" Target="../tags/tag5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6.wmf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1.png"/><Relationship Id="rId1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7.png"/><Relationship Id="rId12" Type="http://schemas.openxmlformats.org/officeDocument/2006/relationships/image" Target="../media/image1100.png"/><Relationship Id="rId17" Type="http://schemas.openxmlformats.org/officeDocument/2006/relationships/slide" Target="slide8.xml"/><Relationship Id="rId2" Type="http://schemas.openxmlformats.org/officeDocument/2006/relationships/tags" Target="../tags/tag37.xml"/><Relationship Id="rId16" Type="http://schemas.openxmlformats.org/officeDocument/2006/relationships/slide" Target="slide2.xml"/><Relationship Id="rId1" Type="http://schemas.openxmlformats.org/officeDocument/2006/relationships/tags" Target="../tags/tag36.xml"/><Relationship Id="rId6" Type="http://schemas.openxmlformats.org/officeDocument/2006/relationships/image" Target="../media/image3.jpeg"/><Relationship Id="rId11" Type="http://schemas.openxmlformats.org/officeDocument/2006/relationships/image" Target="../media/image1090.png"/><Relationship Id="rId5" Type="http://schemas.openxmlformats.org/officeDocument/2006/relationships/image" Target="../media/image2.png"/><Relationship Id="rId15" Type="http://schemas.openxmlformats.org/officeDocument/2006/relationships/slide" Target="slide25.xml"/><Relationship Id="rId10" Type="http://schemas.openxmlformats.org/officeDocument/2006/relationships/image" Target="../media/image990.png"/><Relationship Id="rId19" Type="http://schemas.openxmlformats.org/officeDocument/2006/relationships/slide" Target="slide16.xml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10.png"/><Relationship Id="rId14" Type="http://schemas.openxmlformats.org/officeDocument/2006/relationships/image" Target="../media/image1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slide" Target="slide2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13.png"/><Relationship Id="rId5" Type="http://schemas.openxmlformats.org/officeDocument/2006/relationships/image" Target="../media/image3.jpeg"/><Relationship Id="rId10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3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14.png"/><Relationship Id="rId11" Type="http://schemas.openxmlformats.org/officeDocument/2006/relationships/image" Target="../media/image115.png"/><Relationship Id="rId5" Type="http://schemas.openxmlformats.org/officeDocument/2006/relationships/image" Target="../media/image3.jpeg"/><Relationship Id="rId10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0.png"/><Relationship Id="rId13" Type="http://schemas.openxmlformats.org/officeDocument/2006/relationships/image" Target="../media/image120.png"/><Relationship Id="rId18" Type="http://schemas.openxmlformats.org/officeDocument/2006/relationships/slide" Target="slide21.xml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40.png"/><Relationship Id="rId12" Type="http://schemas.openxmlformats.org/officeDocument/2006/relationships/image" Target="../media/image119.png"/><Relationship Id="rId1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tags" Target="../tags/tag41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3.jpeg"/><Relationship Id="rId15" Type="http://schemas.openxmlformats.org/officeDocument/2006/relationships/slide" Target="slide25.xml"/><Relationship Id="rId10" Type="http://schemas.openxmlformats.org/officeDocument/2006/relationships/image" Target="../media/image117.png"/><Relationship Id="rId4" Type="http://schemas.openxmlformats.org/officeDocument/2006/relationships/image" Target="../media/image2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1.png"/><Relationship Id="rId12" Type="http://schemas.openxmlformats.org/officeDocument/2006/relationships/slide" Target="slide2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88.jpeg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2.xml"/><Relationship Id="rId4" Type="http://schemas.openxmlformats.org/officeDocument/2006/relationships/notesSlide" Target="../notesSlides/notesSlide25.xml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notesSlide" Target="../notesSlides/notesSlide2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slide" Target="slide25.xml"/><Relationship Id="rId11" Type="http://schemas.openxmlformats.org/officeDocument/2006/relationships/image" Target="../media/image123.png"/><Relationship Id="rId5" Type="http://schemas.openxmlformats.org/officeDocument/2006/relationships/image" Target="../media/image88.jpeg"/><Relationship Id="rId10" Type="http://schemas.openxmlformats.org/officeDocument/2006/relationships/image" Target="../media/image122.png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4.png"/><Relationship Id="rId12" Type="http://schemas.openxmlformats.org/officeDocument/2006/relationships/slide" Target="slide8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8.jpeg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25.xml"/><Relationship Id="rId4" Type="http://schemas.openxmlformats.org/officeDocument/2006/relationships/notesSlide" Target="../notesSlides/notesSlide2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slideLayout" Target="../slideLayouts/slideLayout7.xml"/><Relationship Id="rId21" Type="http://schemas.openxmlformats.org/officeDocument/2006/relationships/slide" Target="slide2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0.bin"/><Relationship Id="rId2" Type="http://schemas.openxmlformats.org/officeDocument/2006/relationships/tags" Target="../tags/tag6.xml"/><Relationship Id="rId16" Type="http://schemas.openxmlformats.org/officeDocument/2006/relationships/image" Target="../media/image7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24" Type="http://schemas.openxmlformats.org/officeDocument/2006/relationships/slide" Target="slide21.xml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9.bin"/><Relationship Id="rId23" Type="http://schemas.openxmlformats.org/officeDocument/2006/relationships/slide" Target="slide8.xml"/><Relationship Id="rId10" Type="http://schemas.openxmlformats.org/officeDocument/2006/relationships/image" Target="../media/image3.jpeg"/><Relationship Id="rId19" Type="http://schemas.openxmlformats.org/officeDocument/2006/relationships/oleObject" Target="../embeddings/oleObject1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Relationship Id="rId14" Type="http://schemas.openxmlformats.org/officeDocument/2006/relationships/image" Target="../media/image6.wmf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5.bin"/><Relationship Id="rId18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wmf"/><Relationship Id="rId17" Type="http://schemas.openxmlformats.org/officeDocument/2006/relationships/slide" Target="slide8.xml"/><Relationship Id="rId2" Type="http://schemas.openxmlformats.org/officeDocument/2006/relationships/tags" Target="../tags/tag7.xml"/><Relationship Id="rId16" Type="http://schemas.openxmlformats.org/officeDocument/2006/relationships/slide" Target="slide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.png"/><Relationship Id="rId15" Type="http://schemas.openxmlformats.org/officeDocument/2006/relationships/slide" Target="slide25.xml"/><Relationship Id="rId10" Type="http://schemas.openxmlformats.org/officeDocument/2006/relationships/image" Target="../media/image12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png"/><Relationship Id="rId18" Type="http://schemas.openxmlformats.org/officeDocument/2006/relationships/slide" Target="slide8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3.png"/><Relationship Id="rId17" Type="http://schemas.openxmlformats.org/officeDocument/2006/relationships/slide" Target="slide2.xml"/><Relationship Id="rId2" Type="http://schemas.openxmlformats.org/officeDocument/2006/relationships/tags" Target="../tags/tag8.xml"/><Relationship Id="rId16" Type="http://schemas.openxmlformats.org/officeDocument/2006/relationships/slide" Target="slide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9" Type="http://schemas.openxmlformats.org/officeDocument/2006/relationships/slide" Target="slide21.xml"/><Relationship Id="rId4" Type="http://schemas.openxmlformats.org/officeDocument/2006/relationships/notesSlide" Target="../notesSlides/notesSlide5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8" Type="http://schemas.openxmlformats.org/officeDocument/2006/relationships/slide" Target="slide2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15" Type="http://schemas.openxmlformats.org/officeDocument/2006/relationships/slide" Target="slide25.xm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8" Type="http://schemas.openxmlformats.org/officeDocument/2006/relationships/slide" Target="slide25.xml"/><Relationship Id="rId3" Type="http://schemas.openxmlformats.org/officeDocument/2006/relationships/notesSlide" Target="../notesSlides/notesSlide7.xml"/><Relationship Id="rId21" Type="http://schemas.openxmlformats.org/officeDocument/2006/relationships/slide" Target="slide21.xml"/><Relationship Id="rId7" Type="http://schemas.openxmlformats.org/officeDocument/2006/relationships/image" Target="../media/image24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20" Type="http://schemas.openxmlformats.org/officeDocument/2006/relationships/slide" Target="slide8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3.jpe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tags" Target="../tags/tag13.xml"/><Relationship Id="rId21" Type="http://schemas.openxmlformats.org/officeDocument/2006/relationships/image" Target="../media/image41.png"/><Relationship Id="rId7" Type="http://schemas.openxmlformats.org/officeDocument/2006/relationships/image" Target="../media/image3.jpeg"/><Relationship Id="rId17" Type="http://schemas.openxmlformats.org/officeDocument/2006/relationships/image" Target="../media/image35.png"/><Relationship Id="rId25" Type="http://schemas.openxmlformats.org/officeDocument/2006/relationships/slide" Target="slide21.xml"/><Relationship Id="rId2" Type="http://schemas.openxmlformats.org/officeDocument/2006/relationships/tags" Target="../tags/tag12.xml"/><Relationship Id="rId16" Type="http://schemas.openxmlformats.org/officeDocument/2006/relationships/image" Target="../media/image34.png"/><Relationship Id="rId20" Type="http://schemas.openxmlformats.org/officeDocument/2006/relationships/image" Target="../media/image40.png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24" Type="http://schemas.openxmlformats.org/officeDocument/2006/relationships/slide" Target="slide8.xml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3.png"/><Relationship Id="rId23" Type="http://schemas.openxmlformats.org/officeDocument/2006/relationships/slide" Target="slide2.xml"/><Relationship Id="rId19" Type="http://schemas.openxmlformats.org/officeDocument/2006/relationships/image" Target="../media/image3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3" Type="http://schemas.openxmlformats.org/officeDocument/2006/relationships/tags" Target="../tags/tag16.xml"/><Relationship Id="rId21" Type="http://schemas.openxmlformats.org/officeDocument/2006/relationships/image" Target="../media/image44.png"/><Relationship Id="rId7" Type="http://schemas.openxmlformats.org/officeDocument/2006/relationships/image" Target="../media/image42.png"/><Relationship Id="rId17" Type="http://schemas.openxmlformats.org/officeDocument/2006/relationships/image" Target="../media/image35.png"/><Relationship Id="rId25" Type="http://schemas.openxmlformats.org/officeDocument/2006/relationships/slide" Target="slide21.xml"/><Relationship Id="rId2" Type="http://schemas.openxmlformats.org/officeDocument/2006/relationships/tags" Target="../tags/tag15.xml"/><Relationship Id="rId16" Type="http://schemas.openxmlformats.org/officeDocument/2006/relationships/image" Target="../media/image34.png"/><Relationship Id="rId20" Type="http://schemas.openxmlformats.org/officeDocument/2006/relationships/image" Target="../media/image43.png"/><Relationship Id="rId1" Type="http://schemas.openxmlformats.org/officeDocument/2006/relationships/tags" Target="../tags/tag14.xml"/><Relationship Id="rId6" Type="http://schemas.openxmlformats.org/officeDocument/2006/relationships/notesSlide" Target="../notesSlides/notesSlide9.xml"/><Relationship Id="rId24" Type="http://schemas.openxmlformats.org/officeDocument/2006/relationships/slide" Target="slide8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23" Type="http://schemas.openxmlformats.org/officeDocument/2006/relationships/slide" Target="slide2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tags" Target="../tags/tag17.xml"/><Relationship Id="rId9" Type="http://schemas.openxmlformats.org/officeDocument/2006/relationships/image" Target="../media/image3.jpeg"/><Relationship Id="rId14" Type="http://schemas.openxmlformats.org/officeDocument/2006/relationships/image" Target="../media/image37.png"/><Relationship Id="rId22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pic>
        <p:nvPicPr>
          <p:cNvPr id="11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2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4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8" name="Imagem 6">
            <a:extLst>
              <a:ext uri="{FF2B5EF4-FFF2-40B4-BE49-F238E27FC236}">
                <a16:creationId xmlns:a16="http://schemas.microsoft.com/office/drawing/2014/main" id="{2A174A8B-35A1-411D-9569-5B121F131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46BA03EC-4CEC-4016-B1FE-62BD11BA4E1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1F45B4B3-ABE3-4366-AC21-D30B4F37B3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05732BFF-3A63-479C-A447-11FF4AA9345A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10" action="ppaction://hlinksldjump"/>
            <a:extLst>
              <a:ext uri="{FF2B5EF4-FFF2-40B4-BE49-F238E27FC236}">
                <a16:creationId xmlns:a16="http://schemas.microsoft.com/office/drawing/2014/main" id="{F387C397-67FD-43F3-9DDB-FEA31F6D1AC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8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20291" y="275252"/>
            <a:ext cx="1015163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879" y="3173320"/>
                <a:ext cx="18442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9" y="2723889"/>
                <a:ext cx="28057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20292" y="535816"/>
            <a:ext cx="1591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048001" y="546571"/>
            <a:ext cx="953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objectiu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98044" y="1698842"/>
            <a:ext cx="1014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Equació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  <a:p>
            <a:pPr algn="ctr"/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19391" y="2477983"/>
            <a:ext cx="2736000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898680" y="2637167"/>
            <a:ext cx="2820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Anem</a:t>
            </a:r>
            <a:r>
              <a:rPr lang="en-GB" sz="2000" i="1" dirty="0"/>
              <a:t> a </a:t>
            </a:r>
            <a:r>
              <a:rPr lang="en-GB" sz="2000" i="1" dirty="0" err="1"/>
              <a:t>treballar</a:t>
            </a:r>
            <a:r>
              <a:rPr lang="en-GB" sz="2000" i="1" dirty="0"/>
              <a:t> </a:t>
            </a:r>
            <a:r>
              <a:rPr lang="en-GB" sz="2000" i="1" dirty="0" err="1"/>
              <a:t>aquest</a:t>
            </a:r>
            <a:r>
              <a:rPr lang="en-GB" sz="2000" i="1" dirty="0"/>
              <a:t> </a:t>
            </a:r>
            <a:r>
              <a:rPr lang="en-GB" sz="2000" i="1" dirty="0" err="1"/>
              <a:t>exemple</a:t>
            </a:r>
            <a:r>
              <a:rPr lang="en-GB" sz="2000" i="1" dirty="0"/>
              <a:t> </a:t>
            </a:r>
            <a:r>
              <a:rPr lang="en-GB" sz="2000" i="1" dirty="0" err="1"/>
              <a:t>amb</a:t>
            </a:r>
            <a:r>
              <a:rPr lang="en-GB" sz="2000" i="1" dirty="0"/>
              <a:t> </a:t>
            </a:r>
            <a:r>
              <a:rPr lang="en-GB" sz="2000" i="1" dirty="0" err="1"/>
              <a:t>l’última</a:t>
            </a:r>
            <a:r>
              <a:rPr lang="en-GB" sz="2000" i="1" dirty="0"/>
              <a:t>–  </a:t>
            </a:r>
            <a:r>
              <a:rPr lang="en-GB" sz="2000" i="1" dirty="0" err="1"/>
              <a:t>l’</a:t>
            </a:r>
            <a:r>
              <a:rPr lang="en-GB" sz="2000" b="1" i="1" dirty="0" err="1"/>
              <a:t>Adjunta</a:t>
            </a:r>
            <a:r>
              <a:rPr lang="en-GB" sz="2000" i="1" dirty="0"/>
              <a:t>  –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/>
              <p:nvPr/>
            </p:nvSpPr>
            <p:spPr>
              <a:xfrm>
                <a:off x="2150465" y="5869283"/>
                <a:ext cx="9774093" cy="445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Mètode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de la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Inversa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dirty="0"/>
                  <a:t>(3 </a:t>
                </a:r>
                <a:r>
                  <a:rPr lang="en-GB" sz="2000" dirty="0" err="1"/>
                  <a:t>passos</a:t>
                </a:r>
                <a:r>
                  <a:rPr lang="en-GB" sz="2000" dirty="0"/>
                  <a:t>):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1. </a:t>
                </a:r>
                <a:r>
                  <a:rPr lang="pt-PT" sz="2000" b="1" dirty="0"/>
                  <a:t>Notació Matricial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465" y="5869283"/>
                <a:ext cx="9774093" cy="4452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31E76DEF-BDC2-4DD6-9692-D9A0E7BAE8EE}"/>
              </a:ext>
            </a:extLst>
          </p:cNvPr>
          <p:cNvSpPr/>
          <p:nvPr/>
        </p:nvSpPr>
        <p:spPr>
          <a:xfrm>
            <a:off x="7506859" y="5864087"/>
            <a:ext cx="2073075" cy="45040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C090184F-1CAA-4048-B943-E41AB814D0EE}"/>
              </a:ext>
            </a:extLst>
          </p:cNvPr>
          <p:cNvSpPr/>
          <p:nvPr/>
        </p:nvSpPr>
        <p:spPr>
          <a:xfrm>
            <a:off x="4368981" y="4041570"/>
            <a:ext cx="3261821" cy="164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/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16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0850455D-170E-4CE8-9D85-E5E49A854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762" y="4481215"/>
                <a:ext cx="3261821" cy="5848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/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s-ES" sz="1600" dirty="0">
                          <a:solidFill>
                            <a:schemeClr val="tx1"/>
                          </a:solidFill>
                        </a:rPr>
                        <m:t>adj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s-E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21902311-04A5-45E9-B6A8-16B02118F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99" y="5115486"/>
                <a:ext cx="3261822" cy="58484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830094" y="2584042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94" y="2584042"/>
                <a:ext cx="2829814" cy="708143"/>
              </a:xfrm>
              <a:prstGeom prst="rect">
                <a:avLst/>
              </a:prstGeom>
              <a:blipFill>
                <a:blip r:embed="rId24"/>
                <a:stretch>
                  <a:fillRect l="-3448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7265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333628" y="3640008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28" y="3640008"/>
                <a:ext cx="4659609" cy="10468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tângulo: Cantos Arredondados 46">
            <a:hlinkClick r:id="rId26" action="ppaction://hlinksldjump"/>
            <a:extLst>
              <a:ext uri="{FF2B5EF4-FFF2-40B4-BE49-F238E27FC236}">
                <a16:creationId xmlns:a16="http://schemas.microsoft.com/office/drawing/2014/main" id="{EE7E5D2A-12CF-4445-8BDC-46E887E3959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7" action="ppaction://hlinksldjump"/>
            <a:extLst>
              <a:ext uri="{FF2B5EF4-FFF2-40B4-BE49-F238E27FC236}">
                <a16:creationId xmlns:a16="http://schemas.microsoft.com/office/drawing/2014/main" id="{317E1F5F-0197-4B00-B44B-3FECDE6E07B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8" action="ppaction://hlinksldjump"/>
            <a:extLst>
              <a:ext uri="{FF2B5EF4-FFF2-40B4-BE49-F238E27FC236}">
                <a16:creationId xmlns:a16="http://schemas.microsoft.com/office/drawing/2014/main" id="{51E8095B-0437-4A1A-A896-1BDF16C9CC4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9" action="ppaction://hlinksldjump"/>
            <a:extLst>
              <a:ext uri="{FF2B5EF4-FFF2-40B4-BE49-F238E27FC236}">
                <a16:creationId xmlns:a16="http://schemas.microsoft.com/office/drawing/2014/main" id="{C802FD8B-C7D3-437A-A7CB-32D91A17E76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0" name="Imagem 16">
            <a:extLst>
              <a:ext uri="{FF2B5EF4-FFF2-40B4-BE49-F238E27FC236}">
                <a16:creationId xmlns:a16="http://schemas.microsoft.com/office/drawing/2014/main" id="{6DF5C6D8-F91F-4337-90FF-DC84D11F826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9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  <p:bldP spid="11" grpId="0" animBg="1"/>
      <p:bldP spid="45" grpId="0"/>
      <p:bldP spid="66" grpId="0" animBg="1"/>
      <p:bldP spid="66" grpId="1" animBg="1"/>
      <p:bldP spid="67" grpId="0"/>
      <p:bldP spid="67" grpId="1"/>
      <p:bldP spid="68" grpId="0"/>
      <p:bldP spid="68" grpId="1"/>
      <p:bldP spid="69" grpId="0"/>
      <p:bldP spid="2" grpId="0" animBg="1"/>
      <p:bldP spid="70" grpId="0" animBg="1"/>
      <p:bldP spid="44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93602" y="341016"/>
            <a:ext cx="10109102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/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−4=2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2" name="CuadroTexto 25">
                <a:extLst>
                  <a:ext uri="{FF2B5EF4-FFF2-40B4-BE49-F238E27FC236}">
                    <a16:creationId xmlns:a16="http://schemas.microsoft.com/office/drawing/2014/main" id="{7B543FCB-6D17-4199-8114-432DEBBE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30" y="3173320"/>
                <a:ext cx="18442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/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3−4×</m:t>
                      </m:r>
                      <m:r>
                        <a:rPr lang="pt-PT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71" name="CuadroTexto 25">
                <a:extLst>
                  <a:ext uri="{FF2B5EF4-FFF2-40B4-BE49-F238E27FC236}">
                    <a16:creationId xmlns:a16="http://schemas.microsoft.com/office/drawing/2014/main" id="{6885ECC3-DAB0-4190-B8DF-056AD88F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0" y="2723889"/>
                <a:ext cx="28057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893602" y="535816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048000" y="546571"/>
            <a:ext cx="9530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objectiu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98046" y="1698842"/>
            <a:ext cx="101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Equació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1879201" y="5869283"/>
            <a:ext cx="10045358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39379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79" y="5864087"/>
                <a:ext cx="2073075" cy="450408"/>
              </a:xfrm>
              <a:prstGeom prst="roundRect">
                <a:avLst/>
              </a:prstGeom>
              <a:blipFill>
                <a:blip r:embed="rId19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9" y="5879510"/>
            <a:ext cx="2566890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1. </a:t>
            </a:r>
            <a:r>
              <a:rPr lang="pt-PT" sz="2000" b="1" dirty="0"/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372070" y="5869283"/>
                <a:ext cx="256688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070" y="5869283"/>
                <a:ext cx="2566889" cy="450408"/>
              </a:xfrm>
              <a:prstGeom prst="roundRect">
                <a:avLst/>
              </a:prstGeom>
              <a:blipFill>
                <a:blip r:embed="rId20"/>
                <a:stretch>
                  <a:fillRect l="-950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/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CuadroTexto 24">
                <a:extLst>
                  <a:ext uri="{FF2B5EF4-FFF2-40B4-BE49-F238E27FC236}">
                    <a16:creationId xmlns:a16="http://schemas.microsoft.com/office/drawing/2014/main" id="{545FAD36-C5E6-4B92-A47C-7311EB0C1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53" y="4404929"/>
                <a:ext cx="2376338" cy="721190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/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9" name="CuadroTexto 25">
                <a:extLst>
                  <a:ext uri="{FF2B5EF4-FFF2-40B4-BE49-F238E27FC236}">
                    <a16:creationId xmlns:a16="http://schemas.microsoft.com/office/drawing/2014/main" id="{581CF5B8-4C5F-4567-93F7-48D067E83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00" y="2584042"/>
                <a:ext cx="2829814" cy="708143"/>
              </a:xfrm>
              <a:prstGeom prst="rect">
                <a:avLst/>
              </a:prstGeom>
              <a:blipFill>
                <a:blip r:embed="rId22"/>
                <a:stretch>
                  <a:fillRect l="-3448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0EDEDC7B-05E2-4ED6-856F-D8275543F957}"/>
              </a:ext>
            </a:extLst>
          </p:cNvPr>
          <p:cNvSpPr/>
          <p:nvPr/>
        </p:nvSpPr>
        <p:spPr>
          <a:xfrm>
            <a:off x="4119405" y="281013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eta: Para a Direita 69">
            <a:extLst>
              <a:ext uri="{FF2B5EF4-FFF2-40B4-BE49-F238E27FC236}">
                <a16:creationId xmlns:a16="http://schemas.microsoft.com/office/drawing/2014/main" id="{9186C82D-FBC8-4EA5-A2E3-4BE7EE3CE91E}"/>
              </a:ext>
            </a:extLst>
          </p:cNvPr>
          <p:cNvSpPr/>
          <p:nvPr/>
        </p:nvSpPr>
        <p:spPr>
          <a:xfrm>
            <a:off x="8316000" y="279944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/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44" name="CuadroTexto 25">
                <a:extLst>
                  <a:ext uri="{FF2B5EF4-FFF2-40B4-BE49-F238E27FC236}">
                    <a16:creationId xmlns:a16="http://schemas.microsoft.com/office/drawing/2014/main" id="{9656E4F8-3E24-436C-BC48-726B66982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67" y="3558224"/>
                <a:ext cx="4659609" cy="10468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FDDECEA-9782-48D2-ACD1-97C99BB23DE0}"/>
              </a:ext>
            </a:extLst>
          </p:cNvPr>
          <p:cNvSpPr/>
          <p:nvPr/>
        </p:nvSpPr>
        <p:spPr>
          <a:xfrm rot="5400000">
            <a:off x="2582994" y="3356908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/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27">
                <a:extLst>
                  <a:ext uri="{FF2B5EF4-FFF2-40B4-BE49-F238E27FC236}">
                    <a16:creationId xmlns:a16="http://schemas.microsoft.com/office/drawing/2014/main" id="{77FA725D-FD80-4E5E-BA02-142212A1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4605114"/>
                <a:ext cx="4105290" cy="10468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/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ctángulo 1">
                <a:extLst>
                  <a:ext uri="{FF2B5EF4-FFF2-40B4-BE49-F238E27FC236}">
                    <a16:creationId xmlns:a16="http://schemas.microsoft.com/office/drawing/2014/main" id="{75BD25F6-6ED7-4A99-BAB8-AC87DF709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945" y="4476174"/>
                <a:ext cx="1629677" cy="12714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Рисунок 16">
            <a:extLst>
              <a:ext uri="{FF2B5EF4-FFF2-40B4-BE49-F238E27FC236}">
                <a16:creationId xmlns:a16="http://schemas.microsoft.com/office/drawing/2014/main" id="{01649ADF-72D3-48FF-9F05-EC87DE3BAA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33333" y="3764332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415C0DF6-C0AE-48A3-9C03-099B19B36EE7}"/>
              </a:ext>
            </a:extLst>
          </p:cNvPr>
          <p:cNvSpPr/>
          <p:nvPr/>
        </p:nvSpPr>
        <p:spPr>
          <a:xfrm>
            <a:off x="10363200" y="4497805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/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CuadroTexto 27">
                <a:extLst>
                  <a:ext uri="{FF2B5EF4-FFF2-40B4-BE49-F238E27FC236}">
                    <a16:creationId xmlns:a16="http://schemas.microsoft.com/office/drawing/2014/main" id="{C64EE4C1-EC46-4E50-BAF4-E673229F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090" y="4636706"/>
                <a:ext cx="1073243" cy="104689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33B1395D-FD88-4A07-8ABE-912B410CBAC2}"/>
              </a:ext>
            </a:extLst>
          </p:cNvPr>
          <p:cNvSpPr/>
          <p:nvPr/>
        </p:nvSpPr>
        <p:spPr>
          <a:xfrm>
            <a:off x="4072026" y="4642708"/>
            <a:ext cx="1201723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853028C6-B148-4DDE-A329-C9DDDB1924DC}"/>
              </a:ext>
            </a:extLst>
          </p:cNvPr>
          <p:cNvSpPr/>
          <p:nvPr/>
        </p:nvSpPr>
        <p:spPr>
          <a:xfrm>
            <a:off x="4072026" y="5168592"/>
            <a:ext cx="1201723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Retângulo: Cantos Arredondados 75">
            <a:extLst>
              <a:ext uri="{FF2B5EF4-FFF2-40B4-BE49-F238E27FC236}">
                <a16:creationId xmlns:a16="http://schemas.microsoft.com/office/drawing/2014/main" id="{BE3EB9EE-569D-40ED-84F1-3350EB4DFE43}"/>
              </a:ext>
            </a:extLst>
          </p:cNvPr>
          <p:cNvSpPr/>
          <p:nvPr/>
        </p:nvSpPr>
        <p:spPr>
          <a:xfrm>
            <a:off x="5671908" y="4772508"/>
            <a:ext cx="324856" cy="722031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Seta: Curvada Para a Direita 76">
            <a:extLst>
              <a:ext uri="{FF2B5EF4-FFF2-40B4-BE49-F238E27FC236}">
                <a16:creationId xmlns:a16="http://schemas.microsoft.com/office/drawing/2014/main" id="{BEC09279-18F0-41C8-BB83-30D7C2617505}"/>
              </a:ext>
            </a:extLst>
          </p:cNvPr>
          <p:cNvSpPr/>
          <p:nvPr/>
        </p:nvSpPr>
        <p:spPr>
          <a:xfrm rot="16200000" flipH="1">
            <a:off x="5480679" y="4278162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eta: Curvada Para a Direita 77">
            <a:extLst>
              <a:ext uri="{FF2B5EF4-FFF2-40B4-BE49-F238E27FC236}">
                <a16:creationId xmlns:a16="http://schemas.microsoft.com/office/drawing/2014/main" id="{AC4E8589-1D9C-4615-8365-AAEB867C1592}"/>
              </a:ext>
            </a:extLst>
          </p:cNvPr>
          <p:cNvSpPr/>
          <p:nvPr/>
        </p:nvSpPr>
        <p:spPr>
          <a:xfrm rot="5400000" flipH="1" flipV="1">
            <a:off x="5517196" y="5386875"/>
            <a:ext cx="160138" cy="618808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/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5−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5+</m:t>
                                </m:r>
                                <m:box>
                                  <m:box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pt-PT" sz="24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EB955150-75B1-4BF3-AE05-B1700921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65" y="4620910"/>
                <a:ext cx="2891176" cy="104689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DA5F4F3E-EF07-4CB3-95F5-C74DC18C1C0D}"/>
              </a:ext>
            </a:extLst>
          </p:cNvPr>
          <p:cNvSpPr/>
          <p:nvPr/>
        </p:nvSpPr>
        <p:spPr>
          <a:xfrm>
            <a:off x="6701878" y="4645147"/>
            <a:ext cx="1802588" cy="483412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Retângulo: Cantos Arredondados 80">
            <a:extLst>
              <a:ext uri="{FF2B5EF4-FFF2-40B4-BE49-F238E27FC236}">
                <a16:creationId xmlns:a16="http://schemas.microsoft.com/office/drawing/2014/main" id="{D69D434F-48F2-498E-A1A5-A8C08AFF787C}"/>
              </a:ext>
            </a:extLst>
          </p:cNvPr>
          <p:cNvSpPr/>
          <p:nvPr/>
        </p:nvSpPr>
        <p:spPr>
          <a:xfrm>
            <a:off x="6639670" y="5172871"/>
            <a:ext cx="1940392" cy="483412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Retângulo: Cantos Arredondados 81">
            <a:hlinkClick r:id="rId28" action="ppaction://hlinksldjump"/>
            <a:extLst>
              <a:ext uri="{FF2B5EF4-FFF2-40B4-BE49-F238E27FC236}">
                <a16:creationId xmlns:a16="http://schemas.microsoft.com/office/drawing/2014/main" id="{D7240EDE-A8B1-42D8-8800-7524B58B6FC6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3" name="Retângulo: Cantos Arredondados 82">
            <a:hlinkClick r:id="rId29" action="ppaction://hlinksldjump"/>
            <a:extLst>
              <a:ext uri="{FF2B5EF4-FFF2-40B4-BE49-F238E27FC236}">
                <a16:creationId xmlns:a16="http://schemas.microsoft.com/office/drawing/2014/main" id="{17E7C093-8837-4B2C-9D70-F01D7AD08D0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4" name="Retângulo: Cantos Arredondados 83">
            <a:hlinkClick r:id="rId30" action="ppaction://hlinksldjump"/>
            <a:extLst>
              <a:ext uri="{FF2B5EF4-FFF2-40B4-BE49-F238E27FC236}">
                <a16:creationId xmlns:a16="http://schemas.microsoft.com/office/drawing/2014/main" id="{B747011B-8EF1-4C2D-85D6-F40CD8B8749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5" name="Retângulo: Cantos Arredondados 84">
            <a:hlinkClick r:id="rId31" action="ppaction://hlinksldjump"/>
            <a:extLst>
              <a:ext uri="{FF2B5EF4-FFF2-40B4-BE49-F238E27FC236}">
                <a16:creationId xmlns:a16="http://schemas.microsoft.com/office/drawing/2014/main" id="{0F2D3324-7355-4994-8C32-63F15C4FE9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1" grpId="0" animBg="1"/>
      <p:bldP spid="47" grpId="0"/>
      <p:bldP spid="62" grpId="0"/>
      <p:bldP spid="64" grpId="0" animBg="1"/>
      <p:bldP spid="65" grpId="0" animBg="1"/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93602" y="341016"/>
            <a:ext cx="1019679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67346" y="535816"/>
            <a:ext cx="154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12655" y="546571"/>
            <a:ext cx="9465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6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1893601" y="586928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92387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387" y="5864087"/>
                <a:ext cx="2073075" cy="450408"/>
              </a:xfrm>
              <a:prstGeom prst="roundRect">
                <a:avLst/>
              </a:prstGeom>
              <a:blipFill>
                <a:blip r:embed="rId7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1. </a:t>
            </a:r>
            <a:r>
              <a:rPr lang="pt-PT" sz="2000" b="1" dirty="0">
                <a:solidFill>
                  <a:schemeClr val="tx1"/>
                </a:solidFill>
              </a:rPr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6" y="5869283"/>
                <a:ext cx="2679633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869283"/>
                <a:ext cx="2679633" cy="450408"/>
              </a:xfrm>
              <a:prstGeom prst="round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tângulo: Cantos Arredondados 78">
            <a:hlinkClick r:id="rId13" action="ppaction://hlinksldjump"/>
            <a:extLst>
              <a:ext uri="{FF2B5EF4-FFF2-40B4-BE49-F238E27FC236}">
                <a16:creationId xmlns:a16="http://schemas.microsoft.com/office/drawing/2014/main" id="{2409E51B-67F6-468A-A970-EF702A0BCCC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0" name="Retângulo: Cantos Arredondados 79">
            <a:hlinkClick r:id="rId14" action="ppaction://hlinksldjump"/>
            <a:extLst>
              <a:ext uri="{FF2B5EF4-FFF2-40B4-BE49-F238E27FC236}">
                <a16:creationId xmlns:a16="http://schemas.microsoft.com/office/drawing/2014/main" id="{52AB085C-D854-4F38-966C-8A28C6FAB89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1" name="Retângulo: Cantos Arredondados 80">
            <a:hlinkClick r:id="rId15" action="ppaction://hlinksldjump"/>
            <a:extLst>
              <a:ext uri="{FF2B5EF4-FFF2-40B4-BE49-F238E27FC236}">
                <a16:creationId xmlns:a16="http://schemas.microsoft.com/office/drawing/2014/main" id="{ED3C6D7C-6EAE-4FF2-A309-E300A3FAAE0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2" name="Retângulo: Cantos Arredondados 81">
            <a:hlinkClick r:id="rId16" action="ppaction://hlinksldjump"/>
            <a:extLst>
              <a:ext uri="{FF2B5EF4-FFF2-40B4-BE49-F238E27FC236}">
                <a16:creationId xmlns:a16="http://schemas.microsoft.com/office/drawing/2014/main" id="{2DBD19BE-FBA9-4C52-AF96-F31163C96B3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7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/>
      <p:bldP spid="63" grpId="0"/>
      <p:bldP spid="75" grpId="0" animBg="1"/>
      <p:bldP spid="76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93601" y="341016"/>
            <a:ext cx="10178319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67346" y="535816"/>
            <a:ext cx="1544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40365" y="546571"/>
            <a:ext cx="943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7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1893601" y="5869283"/>
            <a:ext cx="1003095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92387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387" y="5864087"/>
                <a:ext cx="2073075" cy="450408"/>
              </a:xfrm>
              <a:prstGeom prst="roundRect">
                <a:avLst/>
              </a:prstGeom>
              <a:blipFill>
                <a:blip r:embed="rId8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1. </a:t>
            </a:r>
            <a:r>
              <a:rPr lang="pt-PT" sz="2000" b="1" dirty="0"/>
              <a:t>N</a:t>
            </a:r>
            <a:r>
              <a:rPr lang="pt-PT" sz="2000" b="1" dirty="0">
                <a:solidFill>
                  <a:schemeClr val="tx1"/>
                </a:solidFill>
              </a:rPr>
              <a:t>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6" y="5869283"/>
                <a:ext cx="266114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869283"/>
                <a:ext cx="2661149" cy="450408"/>
              </a:xfrm>
              <a:prstGeom prst="roundRect">
                <a:avLst/>
              </a:prstGeom>
              <a:blipFill>
                <a:blip r:embed="rId9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uadroTexto 7">
                <a:extLst>
                  <a:ext uri="{FF2B5EF4-FFF2-40B4-BE49-F238E27FC236}">
                    <a16:creationId xmlns:a16="http://schemas.microsoft.com/office/drawing/2014/main" id="{02FFB0FB-2BFD-47BA-B2A1-D52F7678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Bolha de Discurso: Retângulo com Cantos Arredondados 25">
            <a:extLst>
              <a:ext uri="{FF2B5EF4-FFF2-40B4-BE49-F238E27FC236}">
                <a16:creationId xmlns:a16="http://schemas.microsoft.com/office/drawing/2014/main" id="{19CEC1ED-B546-4DD7-A039-74DEA1A28BE0}"/>
              </a:ext>
            </a:extLst>
          </p:cNvPr>
          <p:cNvSpPr/>
          <p:nvPr/>
        </p:nvSpPr>
        <p:spPr>
          <a:xfrm>
            <a:off x="8317048" y="2477983"/>
            <a:ext cx="3607509" cy="1413533"/>
          </a:xfrm>
          <a:prstGeom prst="wedgeRoundRectCallout">
            <a:avLst>
              <a:gd name="adj1" fmla="val -3480"/>
              <a:gd name="adj2" fmla="val 677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id="{4AF52FE8-0B88-45DA-81C2-F9FE57928A06}"/>
              </a:ext>
            </a:extLst>
          </p:cNvPr>
          <p:cNvSpPr txBox="1"/>
          <p:nvPr/>
        </p:nvSpPr>
        <p:spPr>
          <a:xfrm>
            <a:off x="8333213" y="2578575"/>
            <a:ext cx="33667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Fem-ho </a:t>
            </a:r>
            <a:r>
              <a:rPr lang="en-GB" sz="2000" i="1" dirty="0" err="1"/>
              <a:t>mitjançant</a:t>
            </a:r>
            <a:r>
              <a:rPr lang="en-GB" sz="2000" i="1" dirty="0"/>
              <a:t> </a:t>
            </a:r>
            <a:r>
              <a:rPr lang="en-GB" sz="2000" b="1" i="1" dirty="0"/>
              <a:t>OEFs</a:t>
            </a:r>
            <a:r>
              <a:rPr lang="en-GB" sz="2000" i="1" dirty="0"/>
              <a:t>!...</a:t>
            </a:r>
          </a:p>
          <a:p>
            <a:pPr algn="ctr"/>
            <a:r>
              <a:rPr lang="en-GB" sz="2000" dirty="0"/>
              <a:t>(</a:t>
            </a:r>
            <a:r>
              <a:rPr lang="en-GB" sz="2000" i="1" dirty="0" err="1"/>
              <a:t>Lliçó</a:t>
            </a:r>
            <a:r>
              <a:rPr lang="en-GB" sz="2000" i="1" dirty="0"/>
              <a:t> 14</a:t>
            </a:r>
            <a:r>
              <a:rPr lang="en-GB" sz="2000" dirty="0"/>
              <a:t>)</a:t>
            </a:r>
          </a:p>
          <a:p>
            <a:pPr algn="ctr"/>
            <a:r>
              <a:rPr lang="en-GB" i="1" u="sng" dirty="0"/>
              <a:t>“</a:t>
            </a:r>
            <a:r>
              <a:rPr lang="en-GB" i="1" u="sng" dirty="0" err="1"/>
              <a:t>Operacions</a:t>
            </a:r>
            <a:r>
              <a:rPr lang="en-GB" i="1" u="sng" dirty="0"/>
              <a:t> elementals per Files”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5727A34-3ADB-4154-AF1C-29BE642548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 flipH="1">
            <a:off x="10195418" y="3700500"/>
            <a:ext cx="1469703" cy="214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uadroTexto 7">
                <a:extLst>
                  <a:ext uri="{FF2B5EF4-FFF2-40B4-BE49-F238E27FC236}">
                    <a16:creationId xmlns:a16="http://schemas.microsoft.com/office/drawing/2014/main" id="{28BA0F5F-29FD-45FA-8EDC-DD34966F5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17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2" name="CuadroTexto 7">
                <a:extLst>
                  <a:ext uri="{FF2B5EF4-FFF2-40B4-BE49-F238E27FC236}">
                    <a16:creationId xmlns:a16="http://schemas.microsoft.com/office/drawing/2014/main" id="{CEA2FB8F-372C-4CC9-B262-7623FDD5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87D87CC5-CBDF-4F8E-826B-01AEDC8F4F57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637ED704-6025-4559-B240-A2029D00F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FE64C435-0CC3-4082-A7D9-4FEACAAB6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Parêntese esquerdo 45">
            <a:extLst>
              <a:ext uri="{FF2B5EF4-FFF2-40B4-BE49-F238E27FC236}">
                <a16:creationId xmlns:a16="http://schemas.microsoft.com/office/drawing/2014/main" id="{A174BE10-80FF-4768-A0E6-B789B4FBA00E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Parêntese esquerdo 46">
            <a:extLst>
              <a:ext uri="{FF2B5EF4-FFF2-40B4-BE49-F238E27FC236}">
                <a16:creationId xmlns:a16="http://schemas.microsoft.com/office/drawing/2014/main" id="{2A38242B-9E01-4270-B2E2-7BC52D39CDC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Seta: Para a Direita 50">
            <a:extLst>
              <a:ext uri="{FF2B5EF4-FFF2-40B4-BE49-F238E27FC236}">
                <a16:creationId xmlns:a16="http://schemas.microsoft.com/office/drawing/2014/main" id="{78DE9905-521E-4524-A95B-0F7E71F60308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/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uadroTexto 7">
                <a:extLst>
                  <a:ext uri="{FF2B5EF4-FFF2-40B4-BE49-F238E27FC236}">
                    <a16:creationId xmlns:a16="http://schemas.microsoft.com/office/drawing/2014/main" id="{09F48822-47FB-4158-9C82-444A66FA5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0CA97127-7BA0-4A74-9173-108969940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9248BE44-4808-4B0E-A87E-83BBEE700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: Cantos Arredondados 58">
            <a:hlinkClick r:id="rId25" action="ppaction://hlinksldjump"/>
            <a:extLst>
              <a:ext uri="{FF2B5EF4-FFF2-40B4-BE49-F238E27FC236}">
                <a16:creationId xmlns:a16="http://schemas.microsoft.com/office/drawing/2014/main" id="{8A84510C-84F7-498A-95E5-126258B3A60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26" action="ppaction://hlinksldjump"/>
            <a:extLst>
              <a:ext uri="{FF2B5EF4-FFF2-40B4-BE49-F238E27FC236}">
                <a16:creationId xmlns:a16="http://schemas.microsoft.com/office/drawing/2014/main" id="{C2B8FB1B-763B-4773-ADF4-60B2D97F012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27" action="ppaction://hlinksldjump"/>
            <a:extLst>
              <a:ext uri="{FF2B5EF4-FFF2-40B4-BE49-F238E27FC236}">
                <a16:creationId xmlns:a16="http://schemas.microsoft.com/office/drawing/2014/main" id="{EC193C0B-4E19-4086-83F0-1B3C17EE6CD7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8" action="ppaction://hlinksldjump"/>
            <a:extLst>
              <a:ext uri="{FF2B5EF4-FFF2-40B4-BE49-F238E27FC236}">
                <a16:creationId xmlns:a16="http://schemas.microsoft.com/office/drawing/2014/main" id="{D813077F-3985-4465-AE79-DFAB98D9178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4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6" grpId="0" animBg="1"/>
      <p:bldP spid="26" grpId="1" animBg="1"/>
      <p:bldP spid="27" grpId="0"/>
      <p:bldP spid="27" grpId="1"/>
      <p:bldP spid="30" grpId="0"/>
      <p:bldP spid="32" grpId="0"/>
      <p:bldP spid="34" grpId="0"/>
      <p:bldP spid="35" grpId="0"/>
      <p:bldP spid="8" grpId="0" animBg="1"/>
      <p:bldP spid="37" grpId="0" animBg="1"/>
      <p:bldP spid="39" grpId="0"/>
      <p:bldP spid="40" grpId="0"/>
      <p:bldP spid="42" grpId="0"/>
      <p:bldP spid="44" grpId="0"/>
      <p:bldP spid="45" grpId="0"/>
      <p:bldP spid="46" grpId="0" animBg="1"/>
      <p:bldP spid="47" grpId="0" animBg="1"/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51123" y="341016"/>
            <a:ext cx="1012080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61743" y="51732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21891" y="546571"/>
            <a:ext cx="94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4DC22F30-4B68-4E79-87F1-9C66147B70DE}"/>
              </a:ext>
            </a:extLst>
          </p:cNvPr>
          <p:cNvSpPr/>
          <p:nvPr/>
        </p:nvSpPr>
        <p:spPr>
          <a:xfrm>
            <a:off x="1925923" y="5869283"/>
            <a:ext cx="9998635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/>
              <p:nvPr/>
            </p:nvSpPr>
            <p:spPr>
              <a:xfrm>
                <a:off x="7679135" y="587733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31E76DEF-BDC2-4DD6-9692-D9A0E7BAE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35" y="5877339"/>
                <a:ext cx="2073075" cy="450408"/>
              </a:xfrm>
              <a:prstGeom prst="roundRect">
                <a:avLst/>
              </a:prstGeom>
              <a:blipFill>
                <a:blip r:embed="rId7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FEA7A37-17C4-4798-B27C-2BCCB058AB98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 1. </a:t>
            </a:r>
            <a:r>
              <a:rPr lang="pt-PT" sz="2000" b="1" dirty="0"/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/>
              <p:nvPr/>
            </p:nvSpPr>
            <p:spPr>
              <a:xfrm>
                <a:off x="9410766" y="5869283"/>
                <a:ext cx="261090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4B1DFD83-67FC-4B05-B8C7-63968811F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869283"/>
                <a:ext cx="2610909" cy="450408"/>
              </a:xfrm>
              <a:prstGeom prst="roundRect">
                <a:avLst/>
              </a:prstGeom>
              <a:blipFill>
                <a:blip r:embed="rId8"/>
                <a:stretch>
                  <a:fillRect l="-467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/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0" name="CuadroTexto 7">
                <a:extLst>
                  <a:ext uri="{FF2B5EF4-FFF2-40B4-BE49-F238E27FC236}">
                    <a16:creationId xmlns:a16="http://schemas.microsoft.com/office/drawing/2014/main" id="{AD11113A-D168-4746-BB37-651D0D28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56" y="2174963"/>
                <a:ext cx="2189074" cy="70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5274B233-2548-4CD4-BA52-8EE7F588808A}"/>
              </a:ext>
            </a:extLst>
          </p:cNvPr>
          <p:cNvCxnSpPr/>
          <p:nvPr/>
        </p:nvCxnSpPr>
        <p:spPr>
          <a:xfrm>
            <a:off x="3340730" y="2224499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/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4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s-ES" sz="2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uadroTexto 7">
                <a:extLst>
                  <a:ext uri="{FF2B5EF4-FFF2-40B4-BE49-F238E27FC236}">
                    <a16:creationId xmlns:a16="http://schemas.microsoft.com/office/drawing/2014/main" id="{1318938C-E42B-4DDF-8238-5521BCC62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21" y="2265425"/>
                <a:ext cx="1414634" cy="616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/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13C7CFE-9FFF-4121-B337-E64FBDE1A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570" y="2879300"/>
                <a:ext cx="33855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/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90D2D09-B3D5-48FE-910D-64B863DA4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9" y="2879300"/>
                <a:ext cx="4026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esquerdo 7">
            <a:extLst>
              <a:ext uri="{FF2B5EF4-FFF2-40B4-BE49-F238E27FC236}">
                <a16:creationId xmlns:a16="http://schemas.microsoft.com/office/drawing/2014/main" id="{DAC3295C-B44C-4091-A788-DD2F77FA4890}"/>
              </a:ext>
            </a:extLst>
          </p:cNvPr>
          <p:cNvSpPr/>
          <p:nvPr/>
        </p:nvSpPr>
        <p:spPr>
          <a:xfrm rot="16200000">
            <a:off x="3722421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arêntese esquerdo 36">
            <a:extLst>
              <a:ext uri="{FF2B5EF4-FFF2-40B4-BE49-F238E27FC236}">
                <a16:creationId xmlns:a16="http://schemas.microsoft.com/office/drawing/2014/main" id="{29586F3F-E80C-45CD-85A2-D8762AD53FDE}"/>
              </a:ext>
            </a:extLst>
          </p:cNvPr>
          <p:cNvSpPr/>
          <p:nvPr/>
        </p:nvSpPr>
        <p:spPr>
          <a:xfrm rot="16200000">
            <a:off x="2882450" y="2493285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/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uadroTexto 7">
                <a:extLst>
                  <a:ext uri="{FF2B5EF4-FFF2-40B4-BE49-F238E27FC236}">
                    <a16:creationId xmlns:a16="http://schemas.microsoft.com/office/drawing/2014/main" id="{7805C8E4-D960-4597-A702-404B11315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2199142"/>
                <a:ext cx="2402302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FCEFE1EC-65D1-4E32-9C83-96A229F08A94}"/>
              </a:ext>
            </a:extLst>
          </p:cNvPr>
          <p:cNvCxnSpPr/>
          <p:nvPr/>
        </p:nvCxnSpPr>
        <p:spPr>
          <a:xfrm>
            <a:off x="6561207" y="2234965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mr>
                          <m:mr>
                            <m:e>
                              <m:r>
                                <a:rPr lang="es-E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CuadroTexto 6">
                <a:extLst>
                  <a:ext uri="{FF2B5EF4-FFF2-40B4-BE49-F238E27FC236}">
                    <a16:creationId xmlns:a16="http://schemas.microsoft.com/office/drawing/2014/main" id="{CC689420-294B-40D7-BB43-FB520BDEF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114233" cy="916148"/>
              </a:xfrm>
              <a:prstGeom prst="rect">
                <a:avLst/>
              </a:prstGeom>
              <a:blipFill>
                <a:blip r:embed="rId14"/>
                <a:stretch>
                  <a:fillRect l="-4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/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7">
                <a:extLst>
                  <a:ext uri="{FF2B5EF4-FFF2-40B4-BE49-F238E27FC236}">
                    <a16:creationId xmlns:a16="http://schemas.microsoft.com/office/drawing/2014/main" id="{B1C61FD2-8833-42F1-A3E5-F746B18DE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45" y="1208965"/>
                <a:ext cx="3550364" cy="7099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Seta: Para a Direita 54">
            <a:extLst>
              <a:ext uri="{FF2B5EF4-FFF2-40B4-BE49-F238E27FC236}">
                <a16:creationId xmlns:a16="http://schemas.microsoft.com/office/drawing/2014/main" id="{B3706765-8261-4C94-BC15-44273956644D}"/>
              </a:ext>
            </a:extLst>
          </p:cNvPr>
          <p:cNvSpPr/>
          <p:nvPr/>
        </p:nvSpPr>
        <p:spPr>
          <a:xfrm>
            <a:off x="4427334" y="142442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/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E5B5F6E2-268A-416C-B541-B6823350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5" y="944999"/>
                <a:ext cx="4026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/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6F0E3303-14E5-40F0-992A-55F8AB185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70" y="938267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/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C04C29D3-19EE-4CA6-A4C7-4C44FB076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90" y="940656"/>
                <a:ext cx="40427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/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CuadroTexto 27">
                <a:extLst>
                  <a:ext uri="{FF2B5EF4-FFF2-40B4-BE49-F238E27FC236}">
                    <a16:creationId xmlns:a16="http://schemas.microsoft.com/office/drawing/2014/main" id="{8A6F4E7D-77F4-4EEC-A5B0-16FD4DEAD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474" y="4535710"/>
                <a:ext cx="4072012" cy="7057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/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brk m:alnAt="63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CuadroTexto 27">
                <a:extLst>
                  <a:ext uri="{FF2B5EF4-FFF2-40B4-BE49-F238E27FC236}">
                    <a16:creationId xmlns:a16="http://schemas.microsoft.com/office/drawing/2014/main" id="{01B50F87-6E5E-4DA0-AD00-B87C91B05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1" y="4569114"/>
                <a:ext cx="2857898" cy="7081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/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CuadroTexto 27">
                <a:extLst>
                  <a:ext uri="{FF2B5EF4-FFF2-40B4-BE49-F238E27FC236}">
                    <a16:creationId xmlns:a16="http://schemas.microsoft.com/office/drawing/2014/main" id="{45A94909-238F-4FF3-9795-44F54B69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683" y="4569114"/>
                <a:ext cx="1269194" cy="7081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/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2" name="Rectángulo 1">
                <a:extLst>
                  <a:ext uri="{FF2B5EF4-FFF2-40B4-BE49-F238E27FC236}">
                    <a16:creationId xmlns:a16="http://schemas.microsoft.com/office/drawing/2014/main" id="{CFFD3A57-A78A-4088-9605-1E039DBD9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145" y="4492463"/>
                <a:ext cx="1865254" cy="91614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Рисунок 16">
            <a:extLst>
              <a:ext uri="{FF2B5EF4-FFF2-40B4-BE49-F238E27FC236}">
                <a16:creationId xmlns:a16="http://schemas.microsoft.com/office/drawing/2014/main" id="{6385D7B9-D201-4871-B11A-59CD48C9C2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10814533" y="3664800"/>
            <a:ext cx="743931" cy="743931"/>
          </a:xfrm>
          <a:custGeom>
            <a:avLst/>
            <a:gdLst>
              <a:gd name="connsiteX0" fmla="*/ 162230 w 475792"/>
              <a:gd name="connsiteY0" fmla="*/ 133 h 475791"/>
              <a:gd name="connsiteX1" fmla="*/ 156286 w 475792"/>
              <a:gd name="connsiteY1" fmla="*/ 12429 h 475791"/>
              <a:gd name="connsiteX2" fmla="*/ 234436 w 475792"/>
              <a:gd name="connsiteY2" fmla="*/ 81082 h 475791"/>
              <a:gd name="connsiteX3" fmla="*/ 208069 w 475792"/>
              <a:gd name="connsiteY3" fmla="*/ 129804 h 475791"/>
              <a:gd name="connsiteX4" fmla="*/ 201551 w 475792"/>
              <a:gd name="connsiteY4" fmla="*/ 128993 h 475791"/>
              <a:gd name="connsiteX5" fmla="*/ 175118 w 475792"/>
              <a:gd name="connsiteY5" fmla="*/ 155426 h 475791"/>
              <a:gd name="connsiteX6" fmla="*/ 175118 w 475792"/>
              <a:gd name="connsiteY6" fmla="*/ 195087 h 475791"/>
              <a:gd name="connsiteX7" fmla="*/ 175117 w 475792"/>
              <a:gd name="connsiteY7" fmla="*/ 194799 h 475791"/>
              <a:gd name="connsiteX8" fmla="*/ 175117 w 475792"/>
              <a:gd name="connsiteY8" fmla="*/ 190694 h 475791"/>
              <a:gd name="connsiteX9" fmla="*/ 116837 w 475792"/>
              <a:gd name="connsiteY9" fmla="*/ 298384 h 475791"/>
              <a:gd name="connsiteX10" fmla="*/ 120837 w 475792"/>
              <a:gd name="connsiteY10" fmla="*/ 311819 h 475791"/>
              <a:gd name="connsiteX11" fmla="*/ 134272 w 475792"/>
              <a:gd name="connsiteY11" fmla="*/ 307819 h 475791"/>
              <a:gd name="connsiteX12" fmla="*/ 181287 w 475792"/>
              <a:gd name="connsiteY12" fmla="*/ 220944 h 475791"/>
              <a:gd name="connsiteX13" fmla="*/ 191790 w 475792"/>
              <a:gd name="connsiteY13" fmla="*/ 236912 h 475791"/>
              <a:gd name="connsiteX14" fmla="*/ 195749 w 475792"/>
              <a:gd name="connsiteY14" fmla="*/ 265707 h 475791"/>
              <a:gd name="connsiteX15" fmla="*/ 172870 w 475792"/>
              <a:gd name="connsiteY15" fmla="*/ 326717 h 475791"/>
              <a:gd name="connsiteX16" fmla="*/ 170265 w 475792"/>
              <a:gd name="connsiteY16" fmla="*/ 332115 h 475791"/>
              <a:gd name="connsiteX17" fmla="*/ 142077 w 475792"/>
              <a:gd name="connsiteY17" fmla="*/ 379096 h 475791"/>
              <a:gd name="connsiteX18" fmla="*/ 118974 w 475792"/>
              <a:gd name="connsiteY18" fmla="*/ 419000 h 475791"/>
              <a:gd name="connsiteX19" fmla="*/ 127965 w 475792"/>
              <a:gd name="connsiteY19" fmla="*/ 456167 h 475791"/>
              <a:gd name="connsiteX20" fmla="*/ 134980 w 475792"/>
              <a:gd name="connsiteY20" fmla="*/ 459404 h 475791"/>
              <a:gd name="connsiteX21" fmla="*/ 9912 w 475792"/>
              <a:gd name="connsiteY21" fmla="*/ 459404 h 475791"/>
              <a:gd name="connsiteX22" fmla="*/ 0 w 475792"/>
              <a:gd name="connsiteY22" fmla="*/ 469317 h 475791"/>
              <a:gd name="connsiteX23" fmla="*/ 9912 w 475792"/>
              <a:gd name="connsiteY23" fmla="*/ 479229 h 475791"/>
              <a:gd name="connsiteX24" fmla="*/ 465880 w 475792"/>
              <a:gd name="connsiteY24" fmla="*/ 479229 h 475791"/>
              <a:gd name="connsiteX25" fmla="*/ 475792 w 475792"/>
              <a:gd name="connsiteY25" fmla="*/ 469317 h 475791"/>
              <a:gd name="connsiteX26" fmla="*/ 465880 w 475792"/>
              <a:gd name="connsiteY26" fmla="*/ 459404 h 475791"/>
              <a:gd name="connsiteX27" fmla="*/ 291955 w 475792"/>
              <a:gd name="connsiteY27" fmla="*/ 459404 h 475791"/>
              <a:gd name="connsiteX28" fmla="*/ 317195 w 475792"/>
              <a:gd name="connsiteY28" fmla="*/ 434114 h 475791"/>
              <a:gd name="connsiteX29" fmla="*/ 317195 w 475792"/>
              <a:gd name="connsiteY29" fmla="*/ 409843 h 475791"/>
              <a:gd name="connsiteX30" fmla="*/ 317195 w 475792"/>
              <a:gd name="connsiteY30" fmla="*/ 387124 h 475791"/>
              <a:gd name="connsiteX31" fmla="*/ 298476 w 475792"/>
              <a:gd name="connsiteY31" fmla="*/ 341042 h 475791"/>
              <a:gd name="connsiteX32" fmla="*/ 286465 w 475792"/>
              <a:gd name="connsiteY32" fmla="*/ 328698 h 475791"/>
              <a:gd name="connsiteX33" fmla="*/ 280849 w 475792"/>
              <a:gd name="connsiteY33" fmla="*/ 314873 h 475791"/>
              <a:gd name="connsiteX34" fmla="*/ 280849 w 475792"/>
              <a:gd name="connsiteY34" fmla="*/ 296493 h 475791"/>
              <a:gd name="connsiteX35" fmla="*/ 294066 w 475792"/>
              <a:gd name="connsiteY35" fmla="*/ 283277 h 475791"/>
              <a:gd name="connsiteX36" fmla="*/ 389885 w 475792"/>
              <a:gd name="connsiteY36" fmla="*/ 283277 h 475791"/>
              <a:gd name="connsiteX37" fmla="*/ 400100 w 475792"/>
              <a:gd name="connsiteY37" fmla="*/ 283277 h 475791"/>
              <a:gd name="connsiteX38" fmla="*/ 423759 w 475792"/>
              <a:gd name="connsiteY38" fmla="*/ 276113 h 475791"/>
              <a:gd name="connsiteX39" fmla="*/ 434125 w 475792"/>
              <a:gd name="connsiteY39" fmla="*/ 269203 h 475791"/>
              <a:gd name="connsiteX40" fmla="*/ 442751 w 475792"/>
              <a:gd name="connsiteY40" fmla="*/ 253085 h 475791"/>
              <a:gd name="connsiteX41" fmla="*/ 423381 w 475792"/>
              <a:gd name="connsiteY41" fmla="*/ 233715 h 475791"/>
              <a:gd name="connsiteX42" fmla="*/ 290471 w 475792"/>
              <a:gd name="connsiteY42" fmla="*/ 233715 h 475791"/>
              <a:gd name="connsiteX43" fmla="*/ 272732 w 475792"/>
              <a:gd name="connsiteY43" fmla="*/ 228549 h 475791"/>
              <a:gd name="connsiteX44" fmla="*/ 247565 w 475792"/>
              <a:gd name="connsiteY44" fmla="*/ 212534 h 475791"/>
              <a:gd name="connsiteX45" fmla="*/ 241940 w 475792"/>
              <a:gd name="connsiteY45" fmla="*/ 208022 h 475791"/>
              <a:gd name="connsiteX46" fmla="*/ 235879 w 475792"/>
              <a:gd name="connsiteY46" fmla="*/ 201961 h 475791"/>
              <a:gd name="connsiteX47" fmla="*/ 227984 w 475792"/>
              <a:gd name="connsiteY47" fmla="*/ 182901 h 475791"/>
              <a:gd name="connsiteX48" fmla="*/ 227984 w 475792"/>
              <a:gd name="connsiteY48" fmla="*/ 155426 h 475791"/>
              <a:gd name="connsiteX49" fmla="*/ 224159 w 475792"/>
              <a:gd name="connsiteY49" fmla="*/ 141724 h 475791"/>
              <a:gd name="connsiteX50" fmla="*/ 251467 w 475792"/>
              <a:gd name="connsiteY50" fmla="*/ 91265 h 475791"/>
              <a:gd name="connsiteX51" fmla="*/ 251880 w 475792"/>
              <a:gd name="connsiteY51" fmla="*/ 90655 h 475791"/>
              <a:gd name="connsiteX52" fmla="*/ 260095 w 475792"/>
              <a:gd name="connsiteY52" fmla="*/ 75382 h 475791"/>
              <a:gd name="connsiteX53" fmla="*/ 265374 w 475792"/>
              <a:gd name="connsiteY53" fmla="*/ 65566 h 475791"/>
              <a:gd name="connsiteX54" fmla="*/ 286262 w 475792"/>
              <a:gd name="connsiteY54" fmla="*/ 26970 h 475791"/>
              <a:gd name="connsiteX55" fmla="*/ 282262 w 475792"/>
              <a:gd name="connsiteY55" fmla="*/ 13535 h 475791"/>
              <a:gd name="connsiteX56" fmla="*/ 268826 w 475792"/>
              <a:gd name="connsiteY56" fmla="*/ 17534 h 475791"/>
              <a:gd name="connsiteX57" fmla="*/ 267548 w 475792"/>
              <a:gd name="connsiteY57" fmla="*/ 19897 h 475791"/>
              <a:gd name="connsiteX58" fmla="*/ 162230 w 475792"/>
              <a:gd name="connsiteY58" fmla="*/ 133 h 475791"/>
              <a:gd name="connsiteX59" fmla="*/ 291853 w 475792"/>
              <a:gd name="connsiteY59" fmla="*/ 459404 h 475791"/>
              <a:gd name="connsiteX60" fmla="*/ 266635 w 475792"/>
              <a:gd name="connsiteY60" fmla="*/ 435154 h 475791"/>
              <a:gd name="connsiteX61" fmla="*/ 264901 w 475792"/>
              <a:gd name="connsiteY61" fmla="*/ 392992 h 475791"/>
              <a:gd name="connsiteX62" fmla="*/ 253991 w 475792"/>
              <a:gd name="connsiteY62" fmla="*/ 369792 h 475791"/>
              <a:gd name="connsiteX63" fmla="*/ 233260 w 475792"/>
              <a:gd name="connsiteY63" fmla="*/ 351134 h 475791"/>
              <a:gd name="connsiteX64" fmla="*/ 228635 w 475792"/>
              <a:gd name="connsiteY64" fmla="*/ 349359 h 475791"/>
              <a:gd name="connsiteX65" fmla="*/ 222675 w 475792"/>
              <a:gd name="connsiteY65" fmla="*/ 352768 h 475791"/>
              <a:gd name="connsiteX66" fmla="*/ 191638 w 475792"/>
              <a:gd name="connsiteY66" fmla="*/ 405529 h 475791"/>
              <a:gd name="connsiteX67" fmla="*/ 166683 w 475792"/>
              <a:gd name="connsiteY67" fmla="*/ 447121 h 475791"/>
              <a:gd name="connsiteX68" fmla="*/ 150871 w 475792"/>
              <a:gd name="connsiteY68" fmla="*/ 459404 h 475791"/>
              <a:gd name="connsiteX69" fmla="*/ 291853 w 475792"/>
              <a:gd name="connsiteY69" fmla="*/ 459404 h 475791"/>
              <a:gd name="connsiteX70" fmla="*/ 138685 w 475792"/>
              <a:gd name="connsiteY70" fmla="*/ 439491 h 475791"/>
              <a:gd name="connsiteX71" fmla="*/ 136131 w 475792"/>
              <a:gd name="connsiteY71" fmla="*/ 428933 h 475791"/>
              <a:gd name="connsiteX72" fmla="*/ 159156 w 475792"/>
              <a:gd name="connsiteY72" fmla="*/ 389163 h 475791"/>
              <a:gd name="connsiteX73" fmla="*/ 187265 w 475792"/>
              <a:gd name="connsiteY73" fmla="*/ 342315 h 475791"/>
              <a:gd name="connsiteX74" fmla="*/ 191433 w 475792"/>
              <a:gd name="connsiteY74" fmla="*/ 333678 h 475791"/>
              <a:gd name="connsiteX75" fmla="*/ 172870 w 475792"/>
              <a:gd name="connsiteY75" fmla="*/ 326717 h 475791"/>
              <a:gd name="connsiteX76" fmla="*/ 191433 w 475792"/>
              <a:gd name="connsiteY76" fmla="*/ 333678 h 475791"/>
              <a:gd name="connsiteX77" fmla="*/ 214311 w 475792"/>
              <a:gd name="connsiteY77" fmla="*/ 272668 h 475791"/>
              <a:gd name="connsiteX78" fmla="*/ 207434 w 475792"/>
              <a:gd name="connsiteY78" fmla="*/ 224735 h 475791"/>
              <a:gd name="connsiteX79" fmla="*/ 195232 w 475792"/>
              <a:gd name="connsiteY79" fmla="*/ 202323 h 475791"/>
              <a:gd name="connsiteX80" fmla="*/ 194943 w 475792"/>
              <a:gd name="connsiteY80" fmla="*/ 199783 h 475791"/>
              <a:gd name="connsiteX81" fmla="*/ 194943 w 475792"/>
              <a:gd name="connsiteY81" fmla="*/ 155426 h 475791"/>
              <a:gd name="connsiteX82" fmla="*/ 201551 w 475792"/>
              <a:gd name="connsiteY82" fmla="*/ 148818 h 475791"/>
              <a:gd name="connsiteX83" fmla="*/ 208159 w 475792"/>
              <a:gd name="connsiteY83" fmla="*/ 155426 h 475791"/>
              <a:gd name="connsiteX84" fmla="*/ 208159 w 475792"/>
              <a:gd name="connsiteY84" fmla="*/ 182901 h 475791"/>
              <a:gd name="connsiteX85" fmla="*/ 221860 w 475792"/>
              <a:gd name="connsiteY85" fmla="*/ 215979 h 475791"/>
              <a:gd name="connsiteX86" fmla="*/ 227922 w 475792"/>
              <a:gd name="connsiteY86" fmla="*/ 222040 h 475791"/>
              <a:gd name="connsiteX87" fmla="*/ 236921 w 475792"/>
              <a:gd name="connsiteY87" fmla="*/ 229259 h 475791"/>
              <a:gd name="connsiteX88" fmla="*/ 262089 w 475792"/>
              <a:gd name="connsiteY88" fmla="*/ 245275 h 475791"/>
              <a:gd name="connsiteX89" fmla="*/ 290471 w 475792"/>
              <a:gd name="connsiteY89" fmla="*/ 253540 h 475791"/>
              <a:gd name="connsiteX90" fmla="*/ 421880 w 475792"/>
              <a:gd name="connsiteY90" fmla="*/ 253540 h 475791"/>
              <a:gd name="connsiteX91" fmla="*/ 412762 w 475792"/>
              <a:gd name="connsiteY91" fmla="*/ 259619 h 475791"/>
              <a:gd name="connsiteX92" fmla="*/ 400100 w 475792"/>
              <a:gd name="connsiteY92" fmla="*/ 263452 h 475791"/>
              <a:gd name="connsiteX93" fmla="*/ 389885 w 475792"/>
              <a:gd name="connsiteY93" fmla="*/ 263452 h 475791"/>
              <a:gd name="connsiteX94" fmla="*/ 294066 w 475792"/>
              <a:gd name="connsiteY94" fmla="*/ 263452 h 475791"/>
              <a:gd name="connsiteX95" fmla="*/ 261025 w 475792"/>
              <a:gd name="connsiteY95" fmla="*/ 296493 h 475791"/>
              <a:gd name="connsiteX96" fmla="*/ 261025 w 475792"/>
              <a:gd name="connsiteY96" fmla="*/ 314873 h 475791"/>
              <a:gd name="connsiteX97" fmla="*/ 272256 w 475792"/>
              <a:gd name="connsiteY97" fmla="*/ 342523 h 475791"/>
              <a:gd name="connsiteX98" fmla="*/ 284267 w 475792"/>
              <a:gd name="connsiteY98" fmla="*/ 354867 h 475791"/>
              <a:gd name="connsiteX99" fmla="*/ 297370 w 475792"/>
              <a:gd name="connsiteY99" fmla="*/ 387124 h 475791"/>
              <a:gd name="connsiteX100" fmla="*/ 297370 w 475792"/>
              <a:gd name="connsiteY100" fmla="*/ 409843 h 475791"/>
              <a:gd name="connsiteX101" fmla="*/ 297370 w 475792"/>
              <a:gd name="connsiteY101" fmla="*/ 434114 h 475791"/>
              <a:gd name="connsiteX102" fmla="*/ 291904 w 475792"/>
              <a:gd name="connsiteY102" fmla="*/ 439580 h 475791"/>
              <a:gd name="connsiteX103" fmla="*/ 286443 w 475792"/>
              <a:gd name="connsiteY103" fmla="*/ 434339 h 475791"/>
              <a:gd name="connsiteX104" fmla="*/ 284709 w 475792"/>
              <a:gd name="connsiteY104" fmla="*/ 392178 h 475791"/>
              <a:gd name="connsiteX105" fmla="*/ 267253 w 475792"/>
              <a:gd name="connsiteY105" fmla="*/ 355056 h 475791"/>
              <a:gd name="connsiteX106" fmla="*/ 246522 w 475792"/>
              <a:gd name="connsiteY106" fmla="*/ 336398 h 475791"/>
              <a:gd name="connsiteX107" fmla="*/ 228635 w 475792"/>
              <a:gd name="connsiteY107" fmla="*/ 329534 h 475791"/>
              <a:gd name="connsiteX108" fmla="*/ 205587 w 475792"/>
              <a:gd name="connsiteY108" fmla="*/ 342716 h 475791"/>
              <a:gd name="connsiteX109" fmla="*/ 174595 w 475792"/>
              <a:gd name="connsiteY109" fmla="*/ 395403 h 475791"/>
              <a:gd name="connsiteX110" fmla="*/ 149684 w 475792"/>
              <a:gd name="connsiteY110" fmla="*/ 436921 h 475791"/>
              <a:gd name="connsiteX111" fmla="*/ 138685 w 475792"/>
              <a:gd name="connsiteY111" fmla="*/ 439491 h 475791"/>
              <a:gd name="connsiteX112" fmla="*/ 257234 w 475792"/>
              <a:gd name="connsiteY112" fmla="*/ 38954 h 475791"/>
              <a:gd name="connsiteX113" fmla="*/ 197485 w 475792"/>
              <a:gd name="connsiteY113" fmla="*/ 21651 h 475791"/>
              <a:gd name="connsiteX114" fmla="*/ 196256 w 475792"/>
              <a:gd name="connsiteY114" fmla="*/ 23923 h 475791"/>
              <a:gd name="connsiteX115" fmla="*/ 243439 w 475792"/>
              <a:gd name="connsiteY115" fmla="*/ 64446 h 475791"/>
              <a:gd name="connsiteX116" fmla="*/ 257234 w 475792"/>
              <a:gd name="connsiteY116" fmla="*/ 38954 h 475791"/>
              <a:gd name="connsiteX117" fmla="*/ 330411 w 475792"/>
              <a:gd name="connsiteY117" fmla="*/ 177545 h 475791"/>
              <a:gd name="connsiteX118" fmla="*/ 303978 w 475792"/>
              <a:gd name="connsiteY118" fmla="*/ 203978 h 475791"/>
              <a:gd name="connsiteX119" fmla="*/ 277545 w 475792"/>
              <a:gd name="connsiteY119" fmla="*/ 177545 h 475791"/>
              <a:gd name="connsiteX120" fmla="*/ 303978 w 475792"/>
              <a:gd name="connsiteY120" fmla="*/ 151112 h 475791"/>
              <a:gd name="connsiteX121" fmla="*/ 330411 w 475792"/>
              <a:gd name="connsiteY121" fmla="*/ 177545 h 475791"/>
              <a:gd name="connsiteX122" fmla="*/ 350236 w 475792"/>
              <a:gd name="connsiteY122" fmla="*/ 177545 h 475791"/>
              <a:gd name="connsiteX123" fmla="*/ 303978 w 475792"/>
              <a:gd name="connsiteY123" fmla="*/ 223803 h 475791"/>
              <a:gd name="connsiteX124" fmla="*/ 257721 w 475792"/>
              <a:gd name="connsiteY124" fmla="*/ 177545 h 475791"/>
              <a:gd name="connsiteX125" fmla="*/ 303978 w 475792"/>
              <a:gd name="connsiteY125" fmla="*/ 131288 h 475791"/>
              <a:gd name="connsiteX126" fmla="*/ 350236 w 475792"/>
              <a:gd name="connsiteY126" fmla="*/ 177545 h 47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75792" h="475791">
                <a:moveTo>
                  <a:pt x="162230" y="133"/>
                </a:moveTo>
                <a:cubicBezTo>
                  <a:pt x="155172" y="-1191"/>
                  <a:pt x="150882" y="7682"/>
                  <a:pt x="156286" y="12429"/>
                </a:cubicBezTo>
                <a:lnTo>
                  <a:pt x="234436" y="81082"/>
                </a:lnTo>
                <a:lnTo>
                  <a:pt x="208069" y="129804"/>
                </a:lnTo>
                <a:cubicBezTo>
                  <a:pt x="205984" y="129274"/>
                  <a:pt x="203800" y="128993"/>
                  <a:pt x="201551" y="128993"/>
                </a:cubicBezTo>
                <a:cubicBezTo>
                  <a:pt x="186953" y="128993"/>
                  <a:pt x="175118" y="140828"/>
                  <a:pt x="175118" y="155426"/>
                </a:cubicBezTo>
                <a:lnTo>
                  <a:pt x="175118" y="195087"/>
                </a:lnTo>
                <a:lnTo>
                  <a:pt x="175117" y="194799"/>
                </a:lnTo>
                <a:lnTo>
                  <a:pt x="175117" y="190694"/>
                </a:lnTo>
                <a:lnTo>
                  <a:pt x="116837" y="298384"/>
                </a:lnTo>
                <a:cubicBezTo>
                  <a:pt x="114232" y="303199"/>
                  <a:pt x="116023" y="309213"/>
                  <a:pt x="120837" y="311819"/>
                </a:cubicBezTo>
                <a:cubicBezTo>
                  <a:pt x="125652" y="314425"/>
                  <a:pt x="131667" y="312634"/>
                  <a:pt x="134272" y="307819"/>
                </a:cubicBezTo>
                <a:lnTo>
                  <a:pt x="181287" y="220944"/>
                </a:lnTo>
                <a:cubicBezTo>
                  <a:pt x="184462" y="227313"/>
                  <a:pt x="188044" y="232099"/>
                  <a:pt x="191790" y="236912"/>
                </a:cubicBezTo>
                <a:cubicBezTo>
                  <a:pt x="198179" y="245120"/>
                  <a:pt x="199401" y="255968"/>
                  <a:pt x="195749" y="265707"/>
                </a:cubicBezTo>
                <a:lnTo>
                  <a:pt x="172870" y="326717"/>
                </a:lnTo>
                <a:cubicBezTo>
                  <a:pt x="172167" y="328591"/>
                  <a:pt x="171296" y="330398"/>
                  <a:pt x="170265" y="332115"/>
                </a:cubicBezTo>
                <a:lnTo>
                  <a:pt x="142077" y="379096"/>
                </a:lnTo>
                <a:lnTo>
                  <a:pt x="118974" y="419000"/>
                </a:lnTo>
                <a:cubicBezTo>
                  <a:pt x="111563" y="431802"/>
                  <a:pt x="115522" y="448168"/>
                  <a:pt x="127965" y="456167"/>
                </a:cubicBezTo>
                <a:cubicBezTo>
                  <a:pt x="130199" y="457603"/>
                  <a:pt x="132560" y="458677"/>
                  <a:pt x="134980" y="459404"/>
                </a:cubicBezTo>
                <a:lnTo>
                  <a:pt x="9912" y="459404"/>
                </a:lnTo>
                <a:cubicBezTo>
                  <a:pt x="4438" y="459404"/>
                  <a:pt x="0" y="463842"/>
                  <a:pt x="0" y="469317"/>
                </a:cubicBezTo>
                <a:cubicBezTo>
                  <a:pt x="0" y="474792"/>
                  <a:pt x="4438" y="479229"/>
                  <a:pt x="9912" y="479229"/>
                </a:cubicBezTo>
                <a:lnTo>
                  <a:pt x="465880" y="479229"/>
                </a:lnTo>
                <a:cubicBezTo>
                  <a:pt x="471354" y="479229"/>
                  <a:pt x="475792" y="474792"/>
                  <a:pt x="475792" y="469317"/>
                </a:cubicBezTo>
                <a:cubicBezTo>
                  <a:pt x="475792" y="463842"/>
                  <a:pt x="471354" y="459404"/>
                  <a:pt x="465880" y="459404"/>
                </a:cubicBezTo>
                <a:lnTo>
                  <a:pt x="291955" y="459404"/>
                </a:lnTo>
                <a:cubicBezTo>
                  <a:pt x="305899" y="459377"/>
                  <a:pt x="317195" y="448065"/>
                  <a:pt x="317195" y="434114"/>
                </a:cubicBezTo>
                <a:lnTo>
                  <a:pt x="317195" y="409843"/>
                </a:lnTo>
                <a:lnTo>
                  <a:pt x="317195" y="387124"/>
                </a:lnTo>
                <a:cubicBezTo>
                  <a:pt x="317195" y="369912"/>
                  <a:pt x="310479" y="353379"/>
                  <a:pt x="298476" y="341042"/>
                </a:cubicBezTo>
                <a:lnTo>
                  <a:pt x="286465" y="328698"/>
                </a:lnTo>
                <a:cubicBezTo>
                  <a:pt x="282864" y="324997"/>
                  <a:pt x="280849" y="320037"/>
                  <a:pt x="280849" y="314873"/>
                </a:cubicBezTo>
                <a:lnTo>
                  <a:pt x="280849" y="296493"/>
                </a:lnTo>
                <a:cubicBezTo>
                  <a:pt x="280849" y="289194"/>
                  <a:pt x="286766" y="283277"/>
                  <a:pt x="294066" y="283277"/>
                </a:cubicBezTo>
                <a:lnTo>
                  <a:pt x="389885" y="283277"/>
                </a:lnTo>
                <a:lnTo>
                  <a:pt x="400100" y="283277"/>
                </a:lnTo>
                <a:cubicBezTo>
                  <a:pt x="408520" y="283277"/>
                  <a:pt x="416753" y="280784"/>
                  <a:pt x="423759" y="276113"/>
                </a:cubicBezTo>
                <a:lnTo>
                  <a:pt x="434125" y="269203"/>
                </a:lnTo>
                <a:cubicBezTo>
                  <a:pt x="439514" y="265610"/>
                  <a:pt x="442751" y="259562"/>
                  <a:pt x="442751" y="253085"/>
                </a:cubicBezTo>
                <a:cubicBezTo>
                  <a:pt x="442751" y="242388"/>
                  <a:pt x="434078" y="233715"/>
                  <a:pt x="423381" y="233715"/>
                </a:cubicBezTo>
                <a:lnTo>
                  <a:pt x="290471" y="233715"/>
                </a:lnTo>
                <a:cubicBezTo>
                  <a:pt x="284187" y="233715"/>
                  <a:pt x="278034" y="231923"/>
                  <a:pt x="272732" y="228549"/>
                </a:cubicBezTo>
                <a:lnTo>
                  <a:pt x="247565" y="212534"/>
                </a:lnTo>
                <a:cubicBezTo>
                  <a:pt x="245530" y="211239"/>
                  <a:pt x="243644" y="209727"/>
                  <a:pt x="241940" y="208022"/>
                </a:cubicBezTo>
                <a:lnTo>
                  <a:pt x="235879" y="201961"/>
                </a:lnTo>
                <a:cubicBezTo>
                  <a:pt x="230823" y="196905"/>
                  <a:pt x="227984" y="190050"/>
                  <a:pt x="227984" y="182901"/>
                </a:cubicBezTo>
                <a:lnTo>
                  <a:pt x="227984" y="155426"/>
                </a:lnTo>
                <a:cubicBezTo>
                  <a:pt x="227984" y="150410"/>
                  <a:pt x="226586" y="145719"/>
                  <a:pt x="224159" y="141724"/>
                </a:cubicBezTo>
                <a:lnTo>
                  <a:pt x="251467" y="91265"/>
                </a:lnTo>
                <a:cubicBezTo>
                  <a:pt x="251621" y="91081"/>
                  <a:pt x="251760" y="90877"/>
                  <a:pt x="251880" y="90655"/>
                </a:cubicBezTo>
                <a:lnTo>
                  <a:pt x="260095" y="75382"/>
                </a:lnTo>
                <a:lnTo>
                  <a:pt x="265374" y="65566"/>
                </a:lnTo>
                <a:lnTo>
                  <a:pt x="286262" y="26970"/>
                </a:lnTo>
                <a:cubicBezTo>
                  <a:pt x="288867" y="22155"/>
                  <a:pt x="287076" y="16140"/>
                  <a:pt x="282262" y="13535"/>
                </a:cubicBezTo>
                <a:cubicBezTo>
                  <a:pt x="277447" y="10929"/>
                  <a:pt x="271432" y="12720"/>
                  <a:pt x="268826" y="17534"/>
                </a:cubicBezTo>
                <a:lnTo>
                  <a:pt x="267548" y="19897"/>
                </a:lnTo>
                <a:lnTo>
                  <a:pt x="162230" y="133"/>
                </a:lnTo>
                <a:close/>
                <a:moveTo>
                  <a:pt x="291853" y="459404"/>
                </a:moveTo>
                <a:cubicBezTo>
                  <a:pt x="278313" y="459378"/>
                  <a:pt x="267192" y="448688"/>
                  <a:pt x="266635" y="435154"/>
                </a:cubicBezTo>
                <a:lnTo>
                  <a:pt x="264901" y="392992"/>
                </a:lnTo>
                <a:cubicBezTo>
                  <a:pt x="264535" y="384106"/>
                  <a:pt x="260602" y="375742"/>
                  <a:pt x="253991" y="369792"/>
                </a:cubicBezTo>
                <a:lnTo>
                  <a:pt x="233260" y="351134"/>
                </a:lnTo>
                <a:cubicBezTo>
                  <a:pt x="231990" y="349991"/>
                  <a:pt x="230343" y="349359"/>
                  <a:pt x="228635" y="349359"/>
                </a:cubicBezTo>
                <a:cubicBezTo>
                  <a:pt x="226184" y="349359"/>
                  <a:pt x="223917" y="350656"/>
                  <a:pt x="222675" y="352768"/>
                </a:cubicBezTo>
                <a:lnTo>
                  <a:pt x="191638" y="405529"/>
                </a:lnTo>
                <a:lnTo>
                  <a:pt x="166683" y="447121"/>
                </a:lnTo>
                <a:cubicBezTo>
                  <a:pt x="162977" y="453299"/>
                  <a:pt x="157253" y="457499"/>
                  <a:pt x="150871" y="459404"/>
                </a:cubicBezTo>
                <a:lnTo>
                  <a:pt x="291853" y="459404"/>
                </a:lnTo>
                <a:close/>
                <a:moveTo>
                  <a:pt x="138685" y="439491"/>
                </a:moveTo>
                <a:cubicBezTo>
                  <a:pt x="135151" y="437219"/>
                  <a:pt x="134026" y="432569"/>
                  <a:pt x="136131" y="428933"/>
                </a:cubicBezTo>
                <a:lnTo>
                  <a:pt x="159156" y="389163"/>
                </a:lnTo>
                <a:lnTo>
                  <a:pt x="187265" y="342315"/>
                </a:lnTo>
                <a:cubicBezTo>
                  <a:pt x="188913" y="339568"/>
                  <a:pt x="190308" y="336677"/>
                  <a:pt x="191433" y="333678"/>
                </a:cubicBezTo>
                <a:lnTo>
                  <a:pt x="172870" y="326717"/>
                </a:lnTo>
                <a:lnTo>
                  <a:pt x="191433" y="333678"/>
                </a:lnTo>
                <a:lnTo>
                  <a:pt x="214311" y="272668"/>
                </a:lnTo>
                <a:cubicBezTo>
                  <a:pt x="220152" y="257092"/>
                  <a:pt x="218445" y="238881"/>
                  <a:pt x="207434" y="224735"/>
                </a:cubicBezTo>
                <a:cubicBezTo>
                  <a:pt x="202147" y="217942"/>
                  <a:pt x="198343" y="212683"/>
                  <a:pt x="195232" y="202323"/>
                </a:cubicBezTo>
                <a:cubicBezTo>
                  <a:pt x="195095" y="201866"/>
                  <a:pt x="194943" y="201054"/>
                  <a:pt x="194943" y="199783"/>
                </a:cubicBezTo>
                <a:lnTo>
                  <a:pt x="194943" y="155426"/>
                </a:lnTo>
                <a:cubicBezTo>
                  <a:pt x="194943" y="151777"/>
                  <a:pt x="197901" y="148818"/>
                  <a:pt x="201551" y="148818"/>
                </a:cubicBezTo>
                <a:cubicBezTo>
                  <a:pt x="205201" y="148818"/>
                  <a:pt x="208159" y="151777"/>
                  <a:pt x="208159" y="155426"/>
                </a:cubicBezTo>
                <a:lnTo>
                  <a:pt x="208159" y="182901"/>
                </a:lnTo>
                <a:cubicBezTo>
                  <a:pt x="208159" y="195308"/>
                  <a:pt x="213087" y="207206"/>
                  <a:pt x="221860" y="215979"/>
                </a:cubicBezTo>
                <a:lnTo>
                  <a:pt x="227922" y="222040"/>
                </a:lnTo>
                <a:cubicBezTo>
                  <a:pt x="230649" y="224767"/>
                  <a:pt x="233667" y="227188"/>
                  <a:pt x="236921" y="229259"/>
                </a:cubicBezTo>
                <a:lnTo>
                  <a:pt x="262089" y="245275"/>
                </a:lnTo>
                <a:cubicBezTo>
                  <a:pt x="270571" y="250673"/>
                  <a:pt x="280417" y="253540"/>
                  <a:pt x="290471" y="253540"/>
                </a:cubicBezTo>
                <a:lnTo>
                  <a:pt x="421880" y="253540"/>
                </a:lnTo>
                <a:lnTo>
                  <a:pt x="412762" y="259619"/>
                </a:lnTo>
                <a:cubicBezTo>
                  <a:pt x="409013" y="262118"/>
                  <a:pt x="404607" y="263452"/>
                  <a:pt x="400100" y="263452"/>
                </a:cubicBezTo>
                <a:lnTo>
                  <a:pt x="389885" y="263452"/>
                </a:lnTo>
                <a:lnTo>
                  <a:pt x="294066" y="263452"/>
                </a:lnTo>
                <a:cubicBezTo>
                  <a:pt x="275818" y="263452"/>
                  <a:pt x="261025" y="278245"/>
                  <a:pt x="261025" y="296493"/>
                </a:cubicBezTo>
                <a:lnTo>
                  <a:pt x="261025" y="314873"/>
                </a:lnTo>
                <a:cubicBezTo>
                  <a:pt x="261025" y="325201"/>
                  <a:pt x="265054" y="335121"/>
                  <a:pt x="272256" y="342523"/>
                </a:cubicBezTo>
                <a:lnTo>
                  <a:pt x="284267" y="354867"/>
                </a:lnTo>
                <a:cubicBezTo>
                  <a:pt x="292669" y="363503"/>
                  <a:pt x="297370" y="375076"/>
                  <a:pt x="297370" y="387124"/>
                </a:cubicBezTo>
                <a:lnTo>
                  <a:pt x="297370" y="409843"/>
                </a:lnTo>
                <a:lnTo>
                  <a:pt x="297370" y="434114"/>
                </a:lnTo>
                <a:cubicBezTo>
                  <a:pt x="297370" y="437133"/>
                  <a:pt x="294923" y="439580"/>
                  <a:pt x="291904" y="439580"/>
                </a:cubicBezTo>
                <a:cubicBezTo>
                  <a:pt x="288973" y="439580"/>
                  <a:pt x="286564" y="437267"/>
                  <a:pt x="286443" y="434339"/>
                </a:cubicBezTo>
                <a:lnTo>
                  <a:pt x="284709" y="392178"/>
                </a:lnTo>
                <a:cubicBezTo>
                  <a:pt x="284124" y="377959"/>
                  <a:pt x="277831" y="364576"/>
                  <a:pt x="267253" y="355056"/>
                </a:cubicBezTo>
                <a:lnTo>
                  <a:pt x="246522" y="336398"/>
                </a:lnTo>
                <a:cubicBezTo>
                  <a:pt x="241612" y="331979"/>
                  <a:pt x="235240" y="329534"/>
                  <a:pt x="228635" y="329534"/>
                </a:cubicBezTo>
                <a:cubicBezTo>
                  <a:pt x="219159" y="329534"/>
                  <a:pt x="210391" y="334549"/>
                  <a:pt x="205587" y="342716"/>
                </a:cubicBezTo>
                <a:lnTo>
                  <a:pt x="174595" y="395403"/>
                </a:lnTo>
                <a:lnTo>
                  <a:pt x="149684" y="436921"/>
                </a:lnTo>
                <a:cubicBezTo>
                  <a:pt x="147400" y="440728"/>
                  <a:pt x="142420" y="441891"/>
                  <a:pt x="138685" y="439491"/>
                </a:cubicBezTo>
                <a:close/>
                <a:moveTo>
                  <a:pt x="257234" y="38954"/>
                </a:moveTo>
                <a:lnTo>
                  <a:pt x="197485" y="21651"/>
                </a:lnTo>
                <a:cubicBezTo>
                  <a:pt x="196120" y="21255"/>
                  <a:pt x="195178" y="22997"/>
                  <a:pt x="196256" y="23923"/>
                </a:cubicBezTo>
                <a:lnTo>
                  <a:pt x="243439" y="64446"/>
                </a:lnTo>
                <a:lnTo>
                  <a:pt x="257234" y="38954"/>
                </a:lnTo>
                <a:close/>
                <a:moveTo>
                  <a:pt x="330411" y="177545"/>
                </a:moveTo>
                <a:cubicBezTo>
                  <a:pt x="330411" y="192144"/>
                  <a:pt x="318576" y="203978"/>
                  <a:pt x="303978" y="203978"/>
                </a:cubicBezTo>
                <a:cubicBezTo>
                  <a:pt x="289380" y="203978"/>
                  <a:pt x="277545" y="192144"/>
                  <a:pt x="277545" y="177545"/>
                </a:cubicBezTo>
                <a:cubicBezTo>
                  <a:pt x="277545" y="162947"/>
                  <a:pt x="289380" y="151112"/>
                  <a:pt x="303978" y="151112"/>
                </a:cubicBezTo>
                <a:cubicBezTo>
                  <a:pt x="318576" y="151112"/>
                  <a:pt x="330411" y="162947"/>
                  <a:pt x="330411" y="177545"/>
                </a:cubicBezTo>
                <a:close/>
                <a:moveTo>
                  <a:pt x="350236" y="177545"/>
                </a:moveTo>
                <a:cubicBezTo>
                  <a:pt x="350236" y="203093"/>
                  <a:pt x="329526" y="223803"/>
                  <a:pt x="303978" y="223803"/>
                </a:cubicBezTo>
                <a:cubicBezTo>
                  <a:pt x="278431" y="223803"/>
                  <a:pt x="257721" y="203093"/>
                  <a:pt x="257721" y="177545"/>
                </a:cubicBezTo>
                <a:cubicBezTo>
                  <a:pt x="257721" y="151998"/>
                  <a:pt x="278431" y="131288"/>
                  <a:pt x="303978" y="131288"/>
                </a:cubicBezTo>
                <a:cubicBezTo>
                  <a:pt x="329526" y="131288"/>
                  <a:pt x="350236" y="151998"/>
                  <a:pt x="350236" y="177545"/>
                </a:cubicBezTo>
                <a:close/>
              </a:path>
            </a:pathLst>
          </a:custGeom>
          <a:solidFill>
            <a:srgbClr val="29A6FF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1C9C18F2-F775-4022-93D0-F72C59B26AA8}"/>
              </a:ext>
            </a:extLst>
          </p:cNvPr>
          <p:cNvSpPr/>
          <p:nvPr/>
        </p:nvSpPr>
        <p:spPr>
          <a:xfrm>
            <a:off x="10544400" y="4392767"/>
            <a:ext cx="1305375" cy="108831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/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pt-PT" sz="24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</m:e>
                        <m:lim>
                          <m:eqArr>
                            <m:eqArr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lim>
                      </m:limLow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5" name="CuadroTexto 7">
                <a:extLst>
                  <a:ext uri="{FF2B5EF4-FFF2-40B4-BE49-F238E27FC236}">
                    <a16:creationId xmlns:a16="http://schemas.microsoft.com/office/drawing/2014/main" id="{A916B5AF-1FD9-459F-BD9D-0CFB52DFD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17" y="3225446"/>
                <a:ext cx="1317641" cy="852477"/>
              </a:xfrm>
              <a:prstGeom prst="rect">
                <a:avLst/>
              </a:prstGeom>
              <a:blipFill>
                <a:blip r:embed="rId23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/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6" name="CuadroTexto 7">
                <a:extLst>
                  <a:ext uri="{FF2B5EF4-FFF2-40B4-BE49-F238E27FC236}">
                    <a16:creationId xmlns:a16="http://schemas.microsoft.com/office/drawing/2014/main" id="{62B04AAB-7218-45D1-AE6D-B8032939B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3" y="3238529"/>
                <a:ext cx="2445019" cy="7081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Conexão reta 86">
            <a:extLst>
              <a:ext uri="{FF2B5EF4-FFF2-40B4-BE49-F238E27FC236}">
                <a16:creationId xmlns:a16="http://schemas.microsoft.com/office/drawing/2014/main" id="{E3C92729-005E-414F-9946-EC217F71B03E}"/>
              </a:ext>
            </a:extLst>
          </p:cNvPr>
          <p:cNvCxnSpPr/>
          <p:nvPr/>
        </p:nvCxnSpPr>
        <p:spPr>
          <a:xfrm>
            <a:off x="6361295" y="3291680"/>
            <a:ext cx="0" cy="636495"/>
          </a:xfrm>
          <a:prstGeom prst="line">
            <a:avLst/>
          </a:prstGeom>
          <a:ln>
            <a:solidFill>
              <a:srgbClr val="0C2B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/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C3328F32-78C5-460E-9900-CC24A11A5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025" y="3986968"/>
                <a:ext cx="622222" cy="37555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/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FC59233-A0A1-4EBE-98DD-890247F21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400" y="3997904"/>
                <a:ext cx="33855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Parêntese esquerdo 89">
            <a:extLst>
              <a:ext uri="{FF2B5EF4-FFF2-40B4-BE49-F238E27FC236}">
                <a16:creationId xmlns:a16="http://schemas.microsoft.com/office/drawing/2014/main" id="{3C26400E-1F54-4658-BB92-1F2FB390176A}"/>
              </a:ext>
            </a:extLst>
          </p:cNvPr>
          <p:cNvSpPr/>
          <p:nvPr/>
        </p:nvSpPr>
        <p:spPr>
          <a:xfrm rot="16200000">
            <a:off x="6918583" y="3421243"/>
            <a:ext cx="72000" cy="111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Parêntese esquerdo 90">
            <a:extLst>
              <a:ext uri="{FF2B5EF4-FFF2-40B4-BE49-F238E27FC236}">
                <a16:creationId xmlns:a16="http://schemas.microsoft.com/office/drawing/2014/main" id="{190FEEBB-B7C4-4304-8885-6FDB84E7B68B}"/>
              </a:ext>
            </a:extLst>
          </p:cNvPr>
          <p:cNvSpPr/>
          <p:nvPr/>
        </p:nvSpPr>
        <p:spPr>
          <a:xfrm rot="16200000">
            <a:off x="5898612" y="3601243"/>
            <a:ext cx="72000" cy="756000"/>
          </a:xfrm>
          <a:prstGeom prst="leftBracket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Seta: Para a Direita 91">
            <a:extLst>
              <a:ext uri="{FF2B5EF4-FFF2-40B4-BE49-F238E27FC236}">
                <a16:creationId xmlns:a16="http://schemas.microsoft.com/office/drawing/2014/main" id="{D876FC96-8E3A-4CBD-B5A7-3B3F6B8E3F43}"/>
              </a:ext>
            </a:extLst>
          </p:cNvPr>
          <p:cNvSpPr/>
          <p:nvPr/>
        </p:nvSpPr>
        <p:spPr>
          <a:xfrm>
            <a:off x="7854434" y="3487435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/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CuadroTexto 7">
                <a:extLst>
                  <a:ext uri="{FF2B5EF4-FFF2-40B4-BE49-F238E27FC236}">
                    <a16:creationId xmlns:a16="http://schemas.microsoft.com/office/drawing/2014/main" id="{22B2587D-1CAB-4F86-88F1-30D8E476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725" y="3263648"/>
                <a:ext cx="2575111" cy="7057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tângulo: Cantos Arredondados 93">
            <a:hlinkClick r:id="rId28" action="ppaction://hlinksldjump"/>
            <a:extLst>
              <a:ext uri="{FF2B5EF4-FFF2-40B4-BE49-F238E27FC236}">
                <a16:creationId xmlns:a16="http://schemas.microsoft.com/office/drawing/2014/main" id="{575C826B-B87E-4338-A1BA-778A310B9F0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5" name="Retângulo: Cantos Arredondados 94">
            <a:hlinkClick r:id="rId29" action="ppaction://hlinksldjump"/>
            <a:extLst>
              <a:ext uri="{FF2B5EF4-FFF2-40B4-BE49-F238E27FC236}">
                <a16:creationId xmlns:a16="http://schemas.microsoft.com/office/drawing/2014/main" id="{5BF6A576-3C2E-4F91-B1E9-7DBB9EBCF1F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6" name="Retângulo: Cantos Arredondados 95">
            <a:hlinkClick r:id="rId30" action="ppaction://hlinksldjump"/>
            <a:extLst>
              <a:ext uri="{FF2B5EF4-FFF2-40B4-BE49-F238E27FC236}">
                <a16:creationId xmlns:a16="http://schemas.microsoft.com/office/drawing/2014/main" id="{412A38F7-F826-4CC8-8DCC-3E1480AF7499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7" name="Retângulo: Cantos Arredondados 96">
            <a:hlinkClick r:id="rId31" action="ppaction://hlinksldjump"/>
            <a:extLst>
              <a:ext uri="{FF2B5EF4-FFF2-40B4-BE49-F238E27FC236}">
                <a16:creationId xmlns:a16="http://schemas.microsoft.com/office/drawing/2014/main" id="{A3328656-7237-4BE2-8908-0E31CC67E1A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85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6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-0.11968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3.75E-6 -0.1194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1" grpId="0"/>
      <p:bldP spid="61" grpId="1"/>
      <p:bldP spid="79" grpId="0"/>
      <p:bldP spid="80" grpId="0"/>
      <p:bldP spid="81" grpId="0"/>
      <p:bldP spid="82" grpId="0"/>
      <p:bldP spid="83" grpId="0" animBg="1"/>
      <p:bldP spid="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08811" y="345945"/>
            <a:ext cx="10188645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50474" y="535816"/>
            <a:ext cx="146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51705" y="555797"/>
            <a:ext cx="9040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45034" y="3557408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78540" y="2744556"/>
            <a:ext cx="2182749" cy="1046275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5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166221" y="2744556"/>
            <a:ext cx="2210313" cy="976123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68647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67351" y="5869283"/>
            <a:ext cx="9957207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 1. </a:t>
            </a:r>
            <a:r>
              <a:rPr lang="pt-PT" sz="2000" b="1" dirty="0">
                <a:solidFill>
                  <a:schemeClr val="tx1"/>
                </a:solidFill>
              </a:rPr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6" y="5869283"/>
                <a:ext cx="2614015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869283"/>
                <a:ext cx="2614015" cy="450408"/>
              </a:xfrm>
              <a:prstGeom prst="roundRect">
                <a:avLst/>
              </a:prstGeom>
              <a:blipFill>
                <a:blip r:embed="rId17"/>
                <a:stretch>
                  <a:fillRect l="-466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705639" y="587733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39" y="5877339"/>
                <a:ext cx="2073075" cy="450408"/>
              </a:xfrm>
              <a:prstGeom prst="roundRect">
                <a:avLst/>
              </a:prstGeom>
              <a:blipFill>
                <a:blip r:embed="rId18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Trieu la </a:t>
            </a:r>
            <a:r>
              <a:rPr lang="en-GB" sz="2400" i="1" dirty="0" err="1"/>
              <a:t>vostra</a:t>
            </a:r>
            <a:r>
              <a:rPr lang="en-GB" sz="2400" i="1" dirty="0"/>
              <a:t> </a:t>
            </a:r>
            <a:r>
              <a:rPr lang="en-GB" sz="2400" i="1" dirty="0" err="1"/>
              <a:t>opció</a:t>
            </a:r>
            <a:r>
              <a:rPr lang="en-GB" sz="2400" i="1" dirty="0"/>
              <a:t> per…</a:t>
            </a:r>
            <a:endParaRPr lang="en-GB" sz="2000" i="1" u="sng" dirty="0"/>
          </a:p>
        </p:txBody>
      </p:sp>
      <p:sp>
        <p:nvSpPr>
          <p:cNvPr id="43" name="Retângulo: Cantos Arredondados 42">
            <a:hlinkClick r:id="rId19" action="ppaction://hlinksldjump"/>
            <a:extLst>
              <a:ext uri="{FF2B5EF4-FFF2-40B4-BE49-F238E27FC236}">
                <a16:creationId xmlns:a16="http://schemas.microsoft.com/office/drawing/2014/main" id="{6DE0CB33-7B48-4788-A3C1-7F62163CDCC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0" action="ppaction://hlinksldjump"/>
            <a:extLst>
              <a:ext uri="{FF2B5EF4-FFF2-40B4-BE49-F238E27FC236}">
                <a16:creationId xmlns:a16="http://schemas.microsoft.com/office/drawing/2014/main" id="{9602F77B-3AEA-432F-A341-03DF48A7E1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1" action="ppaction://hlinksldjump"/>
            <a:extLst>
              <a:ext uri="{FF2B5EF4-FFF2-40B4-BE49-F238E27FC236}">
                <a16:creationId xmlns:a16="http://schemas.microsoft.com/office/drawing/2014/main" id="{DE07125F-213E-4A4F-B149-625DB5CD30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22" action="ppaction://hlinksldjump"/>
            <a:extLst>
              <a:ext uri="{FF2B5EF4-FFF2-40B4-BE49-F238E27FC236}">
                <a16:creationId xmlns:a16="http://schemas.microsoft.com/office/drawing/2014/main" id="{BD505409-4144-4824-9283-21DD25219F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4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fixed" rAng="0" ptsTypes="AA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1.25E-6 -0.1187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0.12037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 animBg="1"/>
      <p:bldP spid="76" grpId="0"/>
      <p:bldP spid="77" grpId="0"/>
      <p:bldP spid="78" grpId="0"/>
      <p:bldP spid="25" grpId="0"/>
      <p:bldP spid="32" grpId="0" animBg="1"/>
      <p:bldP spid="35" grpId="0" animBg="1"/>
      <p:bldP spid="38" grpId="0"/>
      <p:bldP spid="38" grpId="1"/>
      <p:bldP spid="40" grpId="0"/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00212" y="341016"/>
            <a:ext cx="1019018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06526" y="535816"/>
            <a:ext cx="1505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49601" y="546571"/>
            <a:ext cx="942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8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Seta: Para a Direita 74">
            <a:extLst>
              <a:ext uri="{FF2B5EF4-FFF2-40B4-BE49-F238E27FC236}">
                <a16:creationId xmlns:a16="http://schemas.microsoft.com/office/drawing/2014/main" id="{06D572B1-4342-4655-8A4A-5ECA57BB703C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/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F1F73A7-E834-44B0-9B90-34021755F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114" y="918805"/>
                <a:ext cx="4026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/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F23C017-1616-42F2-9FF2-A44360DB1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386" y="921194"/>
                <a:ext cx="404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/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C1505EF-8411-4FDF-85C1-04E0D7612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426" y="918265"/>
                <a:ext cx="40267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5" name="CuadroTexto 5">
                <a:extLst>
                  <a:ext uri="{FF2B5EF4-FFF2-40B4-BE49-F238E27FC236}">
                    <a16:creationId xmlns:a16="http://schemas.microsoft.com/office/drawing/2014/main" id="{03DFAE49-E1F3-408A-8009-054BD2626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59628B11-D816-48A8-A03D-2117AAD970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74"/>
          <a:stretch/>
        </p:blipFill>
        <p:spPr>
          <a:xfrm>
            <a:off x="4310218" y="3539493"/>
            <a:ext cx="2220495" cy="2322102"/>
          </a:xfrm>
          <a:prstGeom prst="rect">
            <a:avLst/>
          </a:prstGeom>
        </p:spPr>
      </p:pic>
      <p:sp>
        <p:nvSpPr>
          <p:cNvPr id="32" name="Retângulo: Cantos Arredondados 36">
            <a:hlinkClick r:id="rId14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5547167" y="2689788"/>
            <a:ext cx="1986855" cy="103342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5" name="Retângulo: Cantos Arredondados 36">
            <a:hlinkClick r:id="rId15" action="ppaction://hlinksldjump"/>
            <a:extLst>
              <a:ext uri="{FF2B5EF4-FFF2-40B4-BE49-F238E27FC236}">
                <a16:creationId xmlns:a16="http://schemas.microsoft.com/office/drawing/2014/main" id="{97424A44-B431-4C30-A495-662B5B402D4E}"/>
              </a:ext>
            </a:extLst>
          </p:cNvPr>
          <p:cNvSpPr/>
          <p:nvPr/>
        </p:nvSpPr>
        <p:spPr>
          <a:xfrm>
            <a:off x="3210152" y="2644107"/>
            <a:ext cx="2210313" cy="1089023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795B444-867A-4ED3-B218-D3C175843F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9149647" y="3686470"/>
            <a:ext cx="2711695" cy="2169929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00213" y="5869283"/>
            <a:ext cx="1002434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1. </a:t>
            </a:r>
            <a:r>
              <a:rPr lang="pt-PT" sz="2000" b="1" dirty="0" err="1">
                <a:solidFill>
                  <a:schemeClr val="tx1"/>
                </a:solidFill>
              </a:rPr>
              <a:t>Matrix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Notation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6" y="5869283"/>
                <a:ext cx="2559995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6" y="5869283"/>
                <a:ext cx="2559995" cy="450408"/>
              </a:xfrm>
              <a:prstGeom prst="roundRect">
                <a:avLst/>
              </a:prstGeom>
              <a:blipFill>
                <a:blip r:embed="rId17"/>
                <a:stretch>
                  <a:fillRect l="-1429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506859" y="4986000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859" y="4986000"/>
                <a:ext cx="2073075" cy="450408"/>
              </a:xfrm>
              <a:prstGeom prst="roundRect">
                <a:avLst/>
              </a:prstGeom>
              <a:blipFill>
                <a:blip r:embed="rId18"/>
                <a:stretch>
                  <a:fillRect l="-1760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Bolha de Discurso: Retângulo com Cantos Arredondados 40">
            <a:extLst>
              <a:ext uri="{FF2B5EF4-FFF2-40B4-BE49-F238E27FC236}">
                <a16:creationId xmlns:a16="http://schemas.microsoft.com/office/drawing/2014/main" id="{56BA294E-DE29-49F6-A453-3774FE17EFFD}"/>
              </a:ext>
            </a:extLst>
          </p:cNvPr>
          <p:cNvSpPr/>
          <p:nvPr/>
        </p:nvSpPr>
        <p:spPr>
          <a:xfrm>
            <a:off x="8644270" y="2636904"/>
            <a:ext cx="2073075" cy="1153927"/>
          </a:xfrm>
          <a:prstGeom prst="wedgeRoundRectCallout">
            <a:avLst>
              <a:gd name="adj1" fmla="val 44778"/>
              <a:gd name="adj2" fmla="val 775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uadroTexto 6">
            <a:extLst>
              <a:ext uri="{FF2B5EF4-FFF2-40B4-BE49-F238E27FC236}">
                <a16:creationId xmlns:a16="http://schemas.microsoft.com/office/drawing/2014/main" id="{78FEABBF-77CF-4182-A111-3D1D38A5B787}"/>
              </a:ext>
            </a:extLst>
          </p:cNvPr>
          <p:cNvSpPr txBox="1"/>
          <p:nvPr/>
        </p:nvSpPr>
        <p:spPr>
          <a:xfrm>
            <a:off x="8653546" y="2744556"/>
            <a:ext cx="205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Trieu la </a:t>
            </a:r>
            <a:r>
              <a:rPr lang="en-GB" sz="2400" i="1" dirty="0" err="1"/>
              <a:t>vostra</a:t>
            </a:r>
            <a:r>
              <a:rPr lang="en-GB" sz="2400" i="1" dirty="0"/>
              <a:t> </a:t>
            </a:r>
            <a:r>
              <a:rPr lang="en-GB" sz="2400" i="1" dirty="0" err="1"/>
              <a:t>opció</a:t>
            </a:r>
            <a:r>
              <a:rPr lang="en-GB" sz="2400" i="1" dirty="0"/>
              <a:t> per …</a:t>
            </a:r>
            <a:endParaRPr lang="en-GB" sz="2000" i="1" u="sng" dirty="0"/>
          </a:p>
        </p:txBody>
      </p:sp>
      <p:sp>
        <p:nvSpPr>
          <p:cNvPr id="43" name="Retângulo: Cantos Arredondados 42">
            <a:hlinkClick r:id="rId19" action="ppaction://hlinksldjump"/>
            <a:extLst>
              <a:ext uri="{FF2B5EF4-FFF2-40B4-BE49-F238E27FC236}">
                <a16:creationId xmlns:a16="http://schemas.microsoft.com/office/drawing/2014/main" id="{6DE0CB33-7B48-4788-A3C1-7F62163CDCC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20" action="ppaction://hlinksldjump"/>
            <a:extLst>
              <a:ext uri="{FF2B5EF4-FFF2-40B4-BE49-F238E27FC236}">
                <a16:creationId xmlns:a16="http://schemas.microsoft.com/office/drawing/2014/main" id="{9602F77B-3AEA-432F-A341-03DF48A7E1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21" action="ppaction://hlinksldjump"/>
            <a:extLst>
              <a:ext uri="{FF2B5EF4-FFF2-40B4-BE49-F238E27FC236}">
                <a16:creationId xmlns:a16="http://schemas.microsoft.com/office/drawing/2014/main" id="{DE07125F-213E-4A4F-B149-625DB5CD30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22" action="ppaction://hlinksldjump"/>
            <a:extLst>
              <a:ext uri="{FF2B5EF4-FFF2-40B4-BE49-F238E27FC236}">
                <a16:creationId xmlns:a16="http://schemas.microsoft.com/office/drawing/2014/main" id="{BD505409-4144-4824-9283-21DD25219F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26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967355" y="332778"/>
            <a:ext cx="10188641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967356" y="535816"/>
            <a:ext cx="1544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56497" y="546571"/>
            <a:ext cx="942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942155" y="5869283"/>
            <a:ext cx="9982403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1. </a:t>
            </a:r>
            <a:r>
              <a:rPr lang="pt-PT" sz="2000" b="1" dirty="0"/>
              <a:t>N</a:t>
            </a:r>
            <a:r>
              <a:rPr lang="pt-PT" sz="2000" b="1" dirty="0">
                <a:solidFill>
                  <a:schemeClr val="tx1"/>
                </a:solidFill>
              </a:rPr>
              <a:t>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356036" y="5869283"/>
                <a:ext cx="2593722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036" y="5869283"/>
                <a:ext cx="2593722" cy="450408"/>
              </a:xfrm>
              <a:prstGeom prst="roundRect">
                <a:avLst/>
              </a:prstGeom>
              <a:blipFill>
                <a:blip r:embed="rId8"/>
                <a:stretch>
                  <a:fillRect l="-706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652631" y="587733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631" y="5877339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5D36397F-32FC-434D-B5E3-B4908C2B6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698798"/>
              </p:ext>
            </p:extLst>
          </p:nvPr>
        </p:nvGraphicFramePr>
        <p:xfrm>
          <a:off x="6559550" y="989013"/>
          <a:ext cx="5329238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4" name="Equation" r:id="rId10" imgW="2666880" imgH="1193760" progId="Equation.DSMT4">
                  <p:embed/>
                </p:oleObj>
              </mc:Choice>
              <mc:Fallback>
                <p:oleObj name="Equation" r:id="rId10" imgW="2666880" imgH="119376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1A300612-2547-4B0D-95D9-A36721AA07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989013"/>
                        <a:ext cx="5329238" cy="2389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0908E271-40F3-4406-B00E-229B214A9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06925"/>
              </p:ext>
            </p:extLst>
          </p:nvPr>
        </p:nvGraphicFramePr>
        <p:xfrm>
          <a:off x="4846768" y="3577422"/>
          <a:ext cx="698472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5" name="Equation" r:id="rId12" imgW="3492360" imgH="507960" progId="Equation.DSMT4">
                  <p:embed/>
                </p:oleObj>
              </mc:Choice>
              <mc:Fallback>
                <p:oleObj name="Equation" r:id="rId12" imgW="3492360" imgH="50796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5D36397F-32FC-434D-B5E3-B4908C2B6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768" y="3577422"/>
                        <a:ext cx="6984720" cy="10159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5C75835-ABEE-4710-93F7-E4816625FC31}"/>
              </a:ext>
            </a:extLst>
          </p:cNvPr>
          <p:cNvSpPr/>
          <p:nvPr/>
        </p:nvSpPr>
        <p:spPr>
          <a:xfrm>
            <a:off x="3277856" y="2835517"/>
            <a:ext cx="369111" cy="360595"/>
          </a:xfrm>
          <a:prstGeom prst="ellipse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:a16="http://schemas.microsoft.com/office/drawing/2014/main" id="{BDAF3851-C73D-4B08-9683-EEACF033475F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46344" y="2184153"/>
            <a:ext cx="2701201" cy="79703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6">
            <a:extLst>
              <a:ext uri="{FF2B5EF4-FFF2-40B4-BE49-F238E27FC236}">
                <a16:creationId xmlns:a16="http://schemas.microsoft.com/office/drawing/2014/main" id="{A8BDCA56-9205-46DE-8CE9-DB934F05D81D}"/>
              </a:ext>
            </a:extLst>
          </p:cNvPr>
          <p:cNvSpPr txBox="1"/>
          <p:nvPr/>
        </p:nvSpPr>
        <p:spPr>
          <a:xfrm rot="20586320">
            <a:off x="4467876" y="2527668"/>
            <a:ext cx="195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29A6FF"/>
                </a:solidFill>
              </a:rPr>
              <a:t>Laplace a la 1a </a:t>
            </a:r>
            <a:r>
              <a:rPr lang="en-GB" sz="1400" dirty="0" err="1">
                <a:solidFill>
                  <a:srgbClr val="29A6FF"/>
                </a:solidFill>
              </a:rPr>
              <a:t>columna</a:t>
            </a:r>
            <a:r>
              <a:rPr lang="en-GB" sz="1400" dirty="0">
                <a:solidFill>
                  <a:srgbClr val="29A6FF"/>
                </a:solidFill>
              </a:rPr>
              <a:t> 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9838E3A5-F20B-4CE1-AF00-9C04B8B30F4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537737" y="3224658"/>
            <a:ext cx="1309031" cy="860724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6">
            <a:extLst>
              <a:ext uri="{FF2B5EF4-FFF2-40B4-BE49-F238E27FC236}">
                <a16:creationId xmlns:a16="http://schemas.microsoft.com/office/drawing/2014/main" id="{FD49FEE5-CEB8-4F44-9F58-C9FE1378405C}"/>
              </a:ext>
            </a:extLst>
          </p:cNvPr>
          <p:cNvSpPr txBox="1"/>
          <p:nvPr/>
        </p:nvSpPr>
        <p:spPr>
          <a:xfrm rot="2080621">
            <a:off x="3990774" y="3423533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29A6FF"/>
                </a:solidFill>
              </a:rPr>
              <a:t>Sarrus</a:t>
            </a:r>
            <a:r>
              <a:rPr lang="en-GB" sz="1400" dirty="0">
                <a:solidFill>
                  <a:srgbClr val="29A6FF"/>
                </a:solidFill>
              </a:rPr>
              <a:t> </a:t>
            </a:r>
            <a:endParaRPr lang="en-GB" sz="1400" u="sng" dirty="0">
              <a:solidFill>
                <a:srgbClr val="29A6FF"/>
              </a:solidFill>
            </a:endParaRPr>
          </a:p>
        </p:txBody>
      </p: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DF052899-610F-42E4-AE67-E8411BCEC6C5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082902" y="4085382"/>
            <a:ext cx="763866" cy="0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4200BF32-6FDE-4937-9366-5478FD1840BD}"/>
              </a:ext>
            </a:extLst>
          </p:cNvPr>
          <p:cNvCxnSpPr>
            <a:cxnSpLocks/>
          </p:cNvCxnSpPr>
          <p:nvPr/>
        </p:nvCxnSpPr>
        <p:spPr>
          <a:xfrm flipH="1">
            <a:off x="4000437" y="2474922"/>
            <a:ext cx="2472137" cy="1433798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89386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6" name="Equation" r:id="rId15" imgW="393480" imgH="253800" progId="Equation.DSMT4">
                  <p:embed/>
                </p:oleObj>
              </mc:Choice>
              <mc:Fallback>
                <p:oleObj name="Equation" r:id="rId15" imgW="393480" imgH="2538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5D36397F-32FC-434D-B5E3-B4908C2B6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tângulo: Cantos Arredondados 36">
            <a:hlinkClick r:id="rId17" action="ppaction://hlinksldjump"/>
            <a:extLst>
              <a:ext uri="{FF2B5EF4-FFF2-40B4-BE49-F238E27FC236}">
                <a16:creationId xmlns:a16="http://schemas.microsoft.com/office/drawing/2014/main" id="{E854ED31-120D-4031-8D9F-AB86F6255F5A}"/>
              </a:ext>
            </a:extLst>
          </p:cNvPr>
          <p:cNvSpPr/>
          <p:nvPr/>
        </p:nvSpPr>
        <p:spPr>
          <a:xfrm>
            <a:off x="9937703" y="4715014"/>
            <a:ext cx="1986855" cy="1021490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56" name="Retângulo: Cantos Arredondados 55">
            <a:hlinkClick r:id="rId18" action="ppaction://hlinksldjump"/>
            <a:extLst>
              <a:ext uri="{FF2B5EF4-FFF2-40B4-BE49-F238E27FC236}">
                <a16:creationId xmlns:a16="http://schemas.microsoft.com/office/drawing/2014/main" id="{A5C80EBD-938B-4AC8-ACB7-ADD114DDFDF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7" name="Retângulo: Cantos Arredondados 56">
            <a:hlinkClick r:id="rId19" action="ppaction://hlinksldjump"/>
            <a:extLst>
              <a:ext uri="{FF2B5EF4-FFF2-40B4-BE49-F238E27FC236}">
                <a16:creationId xmlns:a16="http://schemas.microsoft.com/office/drawing/2014/main" id="{78922076-7D01-4B66-A716-098111A28E5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20" action="ppaction://hlinksldjump"/>
            <a:extLst>
              <a:ext uri="{FF2B5EF4-FFF2-40B4-BE49-F238E27FC236}">
                <a16:creationId xmlns:a16="http://schemas.microsoft.com/office/drawing/2014/main" id="{74C32D93-9FF0-4642-ADC3-1C51B51653E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21" action="ppaction://hlinksldjump"/>
            <a:extLst>
              <a:ext uri="{FF2B5EF4-FFF2-40B4-BE49-F238E27FC236}">
                <a16:creationId xmlns:a16="http://schemas.microsoft.com/office/drawing/2014/main" id="{509E1401-C8F6-4007-8A15-0E08F6D0071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3DF0D587-2D7F-43AF-8FB6-A803F6987EDD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/>
              <p:nvPr/>
            </p:nvSpPr>
            <p:spPr>
              <a:xfrm>
                <a:off x="6773594" y="1001554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5">
                <a:extLst>
                  <a:ext uri="{FF2B5EF4-FFF2-40B4-BE49-F238E27FC236}">
                    <a16:creationId xmlns:a16="http://schemas.microsoft.com/office/drawing/2014/main" id="{32DCF5CF-D104-4122-99D4-15B9E9E4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594" y="1001554"/>
                <a:ext cx="4901150" cy="10764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47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animBg="1"/>
      <p:bldP spid="2" grpId="0" animBg="1"/>
      <p:bldP spid="2" grpId="1" animBg="1"/>
      <p:bldP spid="43" grpId="0"/>
      <p:bldP spid="43" grpId="1"/>
      <p:bldP spid="45" grpId="0"/>
      <p:bldP spid="45" grpId="1"/>
      <p:bldP spid="32" grpId="1" animBg="1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48868" y="341016"/>
            <a:ext cx="10729164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859134" y="535816"/>
            <a:ext cx="1652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2991307" y="546571"/>
            <a:ext cx="958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8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37703" y="4677323"/>
            <a:ext cx="1986855" cy="1059181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OEFs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867253" y="5869283"/>
            <a:ext cx="10070558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1. </a:t>
            </a:r>
            <a:r>
              <a:rPr lang="pt-PT" sz="2000" b="1" dirty="0"/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250680" y="5869283"/>
                <a:ext cx="2693946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680" y="5869283"/>
                <a:ext cx="2693946" cy="450408"/>
              </a:xfrm>
              <a:prstGeom prst="roundRect">
                <a:avLst/>
              </a:prstGeom>
              <a:blipFill>
                <a:blip r:embed="rId9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639379" y="587733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379" y="5877339"/>
                <a:ext cx="2073075" cy="450408"/>
              </a:xfrm>
              <a:prstGeom prst="roundRect">
                <a:avLst/>
              </a:prstGeom>
              <a:blipFill>
                <a:blip r:embed="rId10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/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400" dirty="0">
                    <a:solidFill>
                      <a:schemeClr val="tx1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s-E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CuadroTexto 24">
                <a:extLst>
                  <a:ext uri="{FF2B5EF4-FFF2-40B4-BE49-F238E27FC236}">
                    <a16:creationId xmlns:a16="http://schemas.microsoft.com/office/drawing/2014/main" id="{0B5DED74-8D3D-43E2-B5BC-EE7956BA5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812" y="2474922"/>
                <a:ext cx="2376338" cy="72119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0F93B50A-FBF9-48DE-8562-72CCEF195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39210"/>
              </p:ext>
            </p:extLst>
          </p:nvPr>
        </p:nvGraphicFramePr>
        <p:xfrm>
          <a:off x="2370684" y="3438894"/>
          <a:ext cx="785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1"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0F93B50A-FBF9-48DE-8562-72CCEF195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684" y="3438894"/>
                        <a:ext cx="7858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29A6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Imagem 34">
            <a:extLst>
              <a:ext uri="{FF2B5EF4-FFF2-40B4-BE49-F238E27FC236}">
                <a16:creationId xmlns:a16="http://schemas.microsoft.com/office/drawing/2014/main" id="{631CC818-7158-493D-8DFE-BA5D23B7A5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05F535D1-7272-4588-A20F-DFA0ADF8A094}"/>
              </a:ext>
            </a:extLst>
          </p:cNvPr>
          <p:cNvSpPr txBox="1"/>
          <p:nvPr/>
        </p:nvSpPr>
        <p:spPr>
          <a:xfrm>
            <a:off x="4147133" y="2251902"/>
            <a:ext cx="82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Per a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trobar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l’adjunta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d’aquesta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b="1" dirty="0">
                <a:solidFill>
                  <a:srgbClr val="0C2B8E"/>
                </a:solidFill>
                <a:latin typeface="Calibri" panose="020F0502020204030204"/>
              </a:rPr>
              <a:t>primer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es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matriu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0C2B8E"/>
                </a:solidFill>
                <a:latin typeface="Calibri" panose="020F0502020204030204"/>
              </a:rPr>
              <a:t>dels</a:t>
            </a:r>
            <a:r>
              <a:rPr lang="en-US" dirty="0">
                <a:solidFill>
                  <a:srgbClr val="0C2B8E"/>
                </a:solidFill>
                <a:latin typeface="Calibri" panose="020F0502020204030204"/>
              </a:rPr>
              <a:t> cofactors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91DDB6C-3544-4C70-95A3-E2B36471BB26}"/>
              </a:ext>
            </a:extLst>
          </p:cNvPr>
          <p:cNvSpPr txBox="1"/>
          <p:nvPr/>
        </p:nvSpPr>
        <p:spPr>
          <a:xfrm>
            <a:off x="2241082" y="4345837"/>
            <a:ext cx="761743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com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l’adjunta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transposada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dels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cofactors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/>
              <p:nvPr/>
            </p:nvSpPr>
            <p:spPr>
              <a:xfrm>
                <a:off x="4714360" y="2616988"/>
                <a:ext cx="2858814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5BADFF85-F0E1-45AC-A4E9-E6FC3803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360" y="2616988"/>
                <a:ext cx="2858814" cy="502958"/>
              </a:xfrm>
              <a:prstGeom prst="rect">
                <a:avLst/>
              </a:prstGeom>
              <a:blipFill>
                <a:blip r:embed="rId1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/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8FFF6095-54C6-4FC6-AEF9-C92E8088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573" y="2581661"/>
                <a:ext cx="2517171" cy="501356"/>
              </a:xfrm>
              <a:prstGeom prst="rect">
                <a:avLst/>
              </a:prstGeom>
              <a:blipFill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/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28E0C187-05DF-47E8-B900-6D3B8FAE4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378" y="2584530"/>
                <a:ext cx="2357178" cy="502958"/>
              </a:xfrm>
              <a:prstGeom prst="rect">
                <a:avLst/>
              </a:prstGeom>
              <a:blipFill>
                <a:blip r:embed="rId1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/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4" name="CaixaDeTexto 53">
                <a:extLst>
                  <a:ext uri="{FF2B5EF4-FFF2-40B4-BE49-F238E27FC236}">
                    <a16:creationId xmlns:a16="http://schemas.microsoft.com/office/drawing/2014/main" id="{346D5EFF-04A8-43BE-B6F8-1FFE5FCC0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143023"/>
                <a:ext cx="2825422" cy="507960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/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1B9B641C-3843-4F74-B804-FFE9EFFD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132972"/>
                <a:ext cx="2604977" cy="506357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/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CaixaDeTexto 55">
                <a:extLst>
                  <a:ext uri="{FF2B5EF4-FFF2-40B4-BE49-F238E27FC236}">
                    <a16:creationId xmlns:a16="http://schemas.microsoft.com/office/drawing/2014/main" id="{0F7C3774-9C06-431C-98BD-513F54029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1" y="3143183"/>
                <a:ext cx="2215225" cy="507960"/>
              </a:xfrm>
              <a:prstGeom prst="rect">
                <a:avLst/>
              </a:prstGeom>
              <a:blipFill>
                <a:blip r:embed="rId20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/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5718003-FD8E-491F-B506-0A7E92E20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58" y="3686934"/>
                <a:ext cx="2793001" cy="506357"/>
              </a:xfrm>
              <a:prstGeom prst="rect">
                <a:avLst/>
              </a:prstGeom>
              <a:blipFill>
                <a:blip r:embed="rId2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/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16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1600" b="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16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16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pt-PT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=−19</m:t>
                      </m:r>
                    </m:oMath>
                  </m:oMathPara>
                </a14:m>
                <a:endParaRPr kumimoji="0" lang="pt-PT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AEA16A2-3A53-404C-9EBB-D84A7C67F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96" y="3701700"/>
                <a:ext cx="2718546" cy="506357"/>
              </a:xfrm>
              <a:prstGeom prst="rect">
                <a:avLst/>
              </a:prstGeom>
              <a:blipFill>
                <a:blip r:embed="rId2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/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b="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6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r>
                      <a:rPr lang="pt-PT" sz="1600" b="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=+</m:t>
                    </m:r>
                    <m:d>
                      <m:dPr>
                        <m:begChr m:val="|"/>
                        <m:endChr m:val="|"/>
                        <m:ctrlPr>
                          <a:rPr lang="pt-PT" sz="16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</m:m>
                      </m:e>
                    </m:d>
                    <m:r>
                      <a:rPr kumimoji="0" lang="pt-PT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pt-PT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5</a:t>
                </a: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621E716E-BC92-4383-A18F-9FFE1B71F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750" y="3709127"/>
                <a:ext cx="2297805" cy="506357"/>
              </a:xfrm>
              <a:prstGeom prst="rect">
                <a:avLst/>
              </a:prstGeom>
              <a:blipFill>
                <a:blip r:embed="rId2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/>
              <p:nvPr/>
            </p:nvSpPr>
            <p:spPr>
              <a:xfrm>
                <a:off x="2242857" y="4828709"/>
                <a:ext cx="3839890" cy="87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adj</m:t>
                      </m:r>
                      <m:d>
                        <m:d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s-E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0" lang="pt-P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pt-PT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C2B8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pt-PT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kumimoji="0" lang="pt-PT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C2B8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0" lang="pt-P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B8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−19</m:t>
                                    </m:r>
                                  </m:e>
                                  <m:e>
                                    <m:r>
                                      <a:rPr lang="es-ES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kumimoji="0" lang="pt-P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C2B8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pt-PT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1" name="CaixaDeTexto 33">
                <a:extLst>
                  <a:ext uri="{FF2B5EF4-FFF2-40B4-BE49-F238E27FC236}">
                    <a16:creationId xmlns:a16="http://schemas.microsoft.com/office/drawing/2014/main" id="{05B72874-4501-444A-8DA9-EC2D194E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57" y="4828709"/>
                <a:ext cx="3839890" cy="87979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: Cantos Arredondados 63">
            <a:hlinkClick r:id="rId25" action="ppaction://hlinksldjump"/>
            <a:extLst>
              <a:ext uri="{FF2B5EF4-FFF2-40B4-BE49-F238E27FC236}">
                <a16:creationId xmlns:a16="http://schemas.microsoft.com/office/drawing/2014/main" id="{758D7F43-C2A5-4626-85DF-B5FC3AB590D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6" action="ppaction://hlinksldjump"/>
            <a:extLst>
              <a:ext uri="{FF2B5EF4-FFF2-40B4-BE49-F238E27FC236}">
                <a16:creationId xmlns:a16="http://schemas.microsoft.com/office/drawing/2014/main" id="{FFBB59E1-9651-42A2-8460-BB0A7838DCB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6" name="Retângulo: Cantos Arredondados 65">
            <a:hlinkClick r:id="rId27" action="ppaction://hlinksldjump"/>
            <a:extLst>
              <a:ext uri="{FF2B5EF4-FFF2-40B4-BE49-F238E27FC236}">
                <a16:creationId xmlns:a16="http://schemas.microsoft.com/office/drawing/2014/main" id="{61F7FFE9-18F6-4C9E-9CAA-75FF61161A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7" name="Retângulo: Cantos Arredondados 66">
            <a:hlinkClick r:id="rId28" action="ppaction://hlinksldjump"/>
            <a:extLst>
              <a:ext uri="{FF2B5EF4-FFF2-40B4-BE49-F238E27FC236}">
                <a16:creationId xmlns:a16="http://schemas.microsoft.com/office/drawing/2014/main" id="{789F9FDC-3016-443C-9313-D0163999DC9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693F4A91-45C9-415B-8DD0-6AF7F2F52AE8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4" name="CuadroTexto 5">
                <a:extLst>
                  <a:ext uri="{FF2B5EF4-FFF2-40B4-BE49-F238E27FC236}">
                    <a16:creationId xmlns:a16="http://schemas.microsoft.com/office/drawing/2014/main" id="{08627004-C784-4992-9A32-92D9F680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1DFCC042-90CC-4C90-A5EB-FFF647BBC120}"/>
              </a:ext>
            </a:extLst>
          </p:cNvPr>
          <p:cNvCxnSpPr>
            <a:cxnSpLocks/>
          </p:cNvCxnSpPr>
          <p:nvPr/>
        </p:nvCxnSpPr>
        <p:spPr>
          <a:xfrm>
            <a:off x="7508922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BCA8FB2F-3DE2-4991-ABEE-706C25872454}"/>
              </a:ext>
            </a:extLst>
          </p:cNvPr>
          <p:cNvCxnSpPr>
            <a:cxnSpLocks/>
          </p:cNvCxnSpPr>
          <p:nvPr/>
        </p:nvCxnSpPr>
        <p:spPr>
          <a:xfrm flipH="1">
            <a:off x="7573174" y="1379062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99B1A933-9700-4EEB-B41E-7FC1366D42E8}"/>
              </a:ext>
            </a:extLst>
          </p:cNvPr>
          <p:cNvCxnSpPr>
            <a:cxnSpLocks/>
          </p:cNvCxnSpPr>
          <p:nvPr/>
        </p:nvCxnSpPr>
        <p:spPr>
          <a:xfrm>
            <a:off x="83624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52A10AE0-16F9-40DE-ADDC-D56670C379D0}"/>
              </a:ext>
            </a:extLst>
          </p:cNvPr>
          <p:cNvCxnSpPr>
            <a:cxnSpLocks/>
          </p:cNvCxnSpPr>
          <p:nvPr/>
        </p:nvCxnSpPr>
        <p:spPr>
          <a:xfrm>
            <a:off x="9200693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DEEF0164-D959-496E-A4E6-AB4CF4FA8969}"/>
              </a:ext>
            </a:extLst>
          </p:cNvPr>
          <p:cNvCxnSpPr>
            <a:cxnSpLocks/>
          </p:cNvCxnSpPr>
          <p:nvPr/>
        </p:nvCxnSpPr>
        <p:spPr>
          <a:xfrm flipH="1">
            <a:off x="7506859" y="1749041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>
            <a:extLst>
              <a:ext uri="{FF2B5EF4-FFF2-40B4-BE49-F238E27FC236}">
                <a16:creationId xmlns:a16="http://schemas.microsoft.com/office/drawing/2014/main" id="{AF0F56C0-C7CE-4C12-B107-92F8820075FB}"/>
              </a:ext>
            </a:extLst>
          </p:cNvPr>
          <p:cNvCxnSpPr>
            <a:cxnSpLocks/>
          </p:cNvCxnSpPr>
          <p:nvPr/>
        </p:nvCxnSpPr>
        <p:spPr>
          <a:xfrm>
            <a:off x="7506859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68">
            <a:extLst>
              <a:ext uri="{FF2B5EF4-FFF2-40B4-BE49-F238E27FC236}">
                <a16:creationId xmlns:a16="http://schemas.microsoft.com/office/drawing/2014/main" id="{1A49E4DE-CE20-48B6-9183-F24E1EC32988}"/>
              </a:ext>
            </a:extLst>
          </p:cNvPr>
          <p:cNvCxnSpPr>
            <a:cxnSpLocks/>
          </p:cNvCxnSpPr>
          <p:nvPr/>
        </p:nvCxnSpPr>
        <p:spPr>
          <a:xfrm>
            <a:off x="8362493" y="129184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6046EA6B-2C5A-4D77-919F-A9EB281A186E}"/>
              </a:ext>
            </a:extLst>
          </p:cNvPr>
          <p:cNvCxnSpPr>
            <a:cxnSpLocks/>
          </p:cNvCxnSpPr>
          <p:nvPr/>
        </p:nvCxnSpPr>
        <p:spPr>
          <a:xfrm>
            <a:off x="9211666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3CB36337-3CDF-4821-A53F-A6DE253B118D}"/>
              </a:ext>
            </a:extLst>
          </p:cNvPr>
          <p:cNvCxnSpPr>
            <a:cxnSpLocks/>
          </p:cNvCxnSpPr>
          <p:nvPr/>
        </p:nvCxnSpPr>
        <p:spPr>
          <a:xfrm flipH="1">
            <a:off x="7539280" y="2083734"/>
            <a:ext cx="167750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A489DD45-9D76-489A-88C6-5700EF2908FD}"/>
              </a:ext>
            </a:extLst>
          </p:cNvPr>
          <p:cNvCxnSpPr>
            <a:cxnSpLocks/>
          </p:cNvCxnSpPr>
          <p:nvPr/>
        </p:nvCxnSpPr>
        <p:spPr>
          <a:xfrm>
            <a:off x="7520993" y="1268651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41CCEBE5-E749-4E69-947D-4DAF3C04D409}"/>
              </a:ext>
            </a:extLst>
          </p:cNvPr>
          <p:cNvCxnSpPr>
            <a:cxnSpLocks/>
          </p:cNvCxnSpPr>
          <p:nvPr/>
        </p:nvCxnSpPr>
        <p:spPr>
          <a:xfrm>
            <a:off x="8345612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E069DB11-0394-490B-998E-45D2F6E7A562}"/>
              </a:ext>
            </a:extLst>
          </p:cNvPr>
          <p:cNvCxnSpPr>
            <a:cxnSpLocks/>
          </p:cNvCxnSpPr>
          <p:nvPr/>
        </p:nvCxnSpPr>
        <p:spPr>
          <a:xfrm>
            <a:off x="9211666" y="1249093"/>
            <a:ext cx="0" cy="9144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CuadroTexto 11">
                <a:extLst>
                  <a:ext uri="{FF2B5EF4-FFF2-40B4-BE49-F238E27FC236}">
                    <a16:creationId xmlns:a16="http://schemas.microsoft.com/office/drawing/2014/main" id="{9AB27DEF-1FA9-4FD8-88CA-48A228E7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Conexão reta unidirecional 75">
            <a:extLst>
              <a:ext uri="{FF2B5EF4-FFF2-40B4-BE49-F238E27FC236}">
                <a16:creationId xmlns:a16="http://schemas.microsoft.com/office/drawing/2014/main" id="{2E2F7BE2-AD6B-491D-99DB-F40A52ABFEC6}"/>
              </a:ext>
            </a:extLst>
          </p:cNvPr>
          <p:cNvCxnSpPr>
            <a:cxnSpLocks/>
          </p:cNvCxnSpPr>
          <p:nvPr/>
        </p:nvCxnSpPr>
        <p:spPr>
          <a:xfrm flipH="1" flipV="1">
            <a:off x="8486621" y="2201947"/>
            <a:ext cx="232255" cy="2774273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4B30D8C-FEC3-4E2A-A37D-96A7A37BA1E1}"/>
              </a:ext>
            </a:extLst>
          </p:cNvPr>
          <p:cNvSpPr txBox="1"/>
          <p:nvPr/>
        </p:nvSpPr>
        <p:spPr>
          <a:xfrm>
            <a:off x="5737975" y="5032793"/>
            <a:ext cx="1386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com 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/>
              <p:nvPr/>
            </p:nvSpPr>
            <p:spPr>
              <a:xfrm>
                <a:off x="6865002" y="4976220"/>
                <a:ext cx="3025059" cy="558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s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s-ES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497BE67B-321B-426E-BE83-55C47883A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02" y="4976220"/>
                <a:ext cx="3025059" cy="558551"/>
              </a:xfrm>
              <a:prstGeom prst="rect">
                <a:avLst/>
              </a:prstGeom>
              <a:blipFill>
                <a:blip r:embed="rId31"/>
                <a:stretch>
                  <a:fillRect l="-2016" r="-1210" b="-217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7629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6" grpId="0"/>
      <p:bldP spid="41" grpId="0"/>
      <p:bldP spid="47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43" grpId="1" animBg="1"/>
      <p:bldP spid="44" grpId="1"/>
      <p:bldP spid="75" grpId="0" animBg="1"/>
      <p:bldP spid="6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73533" y="330622"/>
            <a:ext cx="10170683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893602" y="535816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020291" y="546571"/>
            <a:ext cx="955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6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CAE8A688-BFBA-4BCD-9464-690F756EBB6D}"/>
              </a:ext>
            </a:extLst>
          </p:cNvPr>
          <p:cNvSpPr/>
          <p:nvPr/>
        </p:nvSpPr>
        <p:spPr>
          <a:xfrm>
            <a:off x="9937703" y="4700124"/>
            <a:ext cx="1986855" cy="1036379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2400" b="1" dirty="0"/>
              <a:t>ADJUNTA</a:t>
            </a:r>
          </a:p>
          <a:p>
            <a:pPr algn="ctr"/>
            <a:r>
              <a:rPr lang="pt-PT" sz="1600" dirty="0"/>
              <a:t>Feu clic aquí per a veureu-ho!</a:t>
            </a:r>
            <a:endParaRPr lang="en-GB" sz="1600" dirty="0"/>
          </a:p>
          <a:p>
            <a:pPr algn="ctr"/>
            <a:endParaRPr lang="en-GB" sz="16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1873533" y="5869283"/>
            <a:ext cx="10051025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1. </a:t>
            </a:r>
            <a:r>
              <a:rPr lang="pt-PT" sz="2000" b="1" dirty="0"/>
              <a:t>N</a:t>
            </a:r>
            <a:r>
              <a:rPr lang="pt-PT" sz="2000" b="1" dirty="0">
                <a:solidFill>
                  <a:schemeClr val="tx1"/>
                </a:solidFill>
              </a:rPr>
              <a:t>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329530" y="5869283"/>
                <a:ext cx="2614559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530" y="5869283"/>
                <a:ext cx="2614559" cy="450408"/>
              </a:xfrm>
              <a:prstGeom prst="round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732147" y="5877339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147" y="5877339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1765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/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63DAC590-7AC4-4E06-AFB3-EDCBCB686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2409224"/>
                <a:ext cx="3496598" cy="912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adroTexto 40">
            <a:extLst>
              <a:ext uri="{FF2B5EF4-FFF2-40B4-BE49-F238E27FC236}">
                <a16:creationId xmlns:a16="http://schemas.microsoft.com/office/drawing/2014/main" id="{376540F3-0920-48AB-BA96-51F91962648F}"/>
              </a:ext>
            </a:extLst>
          </p:cNvPr>
          <p:cNvSpPr txBox="1"/>
          <p:nvPr/>
        </p:nvSpPr>
        <p:spPr>
          <a:xfrm>
            <a:off x="5845630" y="25122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/>
              <p:nvPr/>
            </p:nvSpPr>
            <p:spPr>
              <a:xfrm>
                <a:off x="4839178" y="2686787"/>
                <a:ext cx="1477777" cy="1396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s-ES" sz="1400" i="1" baseline="-250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EE1AEE3F-BE3E-4E6F-A1A4-746F3FE53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78" y="2686787"/>
                <a:ext cx="1477777" cy="13967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/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uadroTexto 39">
                <a:extLst>
                  <a:ext uri="{FF2B5EF4-FFF2-40B4-BE49-F238E27FC236}">
                    <a16:creationId xmlns:a16="http://schemas.microsoft.com/office/drawing/2014/main" id="{065FF1EE-B9BD-4478-AE3F-46F437B8D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85" y="2252845"/>
                <a:ext cx="2846613" cy="11224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/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s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pt-PT" sz="1400" b="0" i="1" baseline="-250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4ADC681-0F88-4407-A6DB-9CE493E9C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419" y="2664878"/>
                <a:ext cx="1426994" cy="11576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/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uadroTexto 39">
                <a:extLst>
                  <a:ext uri="{FF2B5EF4-FFF2-40B4-BE49-F238E27FC236}">
                    <a16:creationId xmlns:a16="http://schemas.microsoft.com/office/drawing/2014/main" id="{4D73321D-8495-421C-8BB8-6FCE2A2D5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83" y="2291254"/>
                <a:ext cx="3231334" cy="11224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/>
              <p:nvPr/>
            </p:nvSpPr>
            <p:spPr>
              <a:xfrm>
                <a:off x="1998055" y="4991362"/>
                <a:ext cx="1426994" cy="1328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pt-PT" sz="1400" i="1" baseline="-2500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−19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E4245DD5-826F-4E97-B2BF-460341165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055" y="4991362"/>
                <a:ext cx="1426994" cy="13281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/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s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s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s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uadroTexto 39">
                <a:extLst>
                  <a:ext uri="{FF2B5EF4-FFF2-40B4-BE49-F238E27FC236}">
                    <a16:creationId xmlns:a16="http://schemas.microsoft.com/office/drawing/2014/main" id="{0130EDDA-DF76-4417-8792-1D50BF527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655" y="4169276"/>
                <a:ext cx="3636893" cy="10831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/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s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box>
                                        <m:boxPr>
                                          <m:ctrlPr>
                                            <a:rPr lang="es-ES" sz="1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s-ES" sz="140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sz="1400" b="0" i="1" smtClean="0">
                                                  <a:solidFill>
                                                    <a:srgbClr val="0C2B8E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s-ES" sz="1400" i="1" baseline="-2500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s-ES" sz="14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←</m:t>
                                      </m:r>
                                      <m:r>
                                        <a:rPr lang="pt-PT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pt-PT" sz="1400" b="0" i="1" baseline="-25000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CD007C6E-4EA2-40BB-A6EA-66ABE4887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794" y="4781604"/>
                <a:ext cx="933654" cy="14940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/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uadroTexto 39">
                <a:extLst>
                  <a:ext uri="{FF2B5EF4-FFF2-40B4-BE49-F238E27FC236}">
                    <a16:creationId xmlns:a16="http://schemas.microsoft.com/office/drawing/2014/main" id="{A2A1DD4E-CB08-450D-8455-8C26F879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07" y="4214808"/>
                <a:ext cx="3297826" cy="9124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F035502B-606C-4F39-A726-481224DD9E43}"/>
              </a:ext>
            </a:extLst>
          </p:cNvPr>
          <p:cNvSpPr/>
          <p:nvPr/>
        </p:nvSpPr>
        <p:spPr>
          <a:xfrm>
            <a:off x="2427407" y="45691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8CACE562-207C-4F9B-AB2F-6EBB989DD0A5}"/>
              </a:ext>
            </a:extLst>
          </p:cNvPr>
          <p:cNvSpPr/>
          <p:nvPr/>
        </p:nvSpPr>
        <p:spPr>
          <a:xfrm>
            <a:off x="6221164" y="451117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35C3930-6BD3-4610-8AC7-1E108FAC5842}"/>
              </a:ext>
            </a:extLst>
          </p:cNvPr>
          <p:cNvSpPr/>
          <p:nvPr/>
        </p:nvSpPr>
        <p:spPr>
          <a:xfrm>
            <a:off x="5439885" y="262479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A744F783-74AA-4A7B-BEC6-36A7EAB27981}"/>
              </a:ext>
            </a:extLst>
          </p:cNvPr>
          <p:cNvSpPr/>
          <p:nvPr/>
        </p:nvSpPr>
        <p:spPr>
          <a:xfrm>
            <a:off x="8562875" y="25380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C2B8E"/>
                </a:solidFill>
              </a:rPr>
              <a:t>~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2A7BC79D-7548-4703-A556-8113DAC2D8D8}"/>
              </a:ext>
            </a:extLst>
          </p:cNvPr>
          <p:cNvCxnSpPr>
            <a:cxnSpLocks/>
          </p:cNvCxnSpPr>
          <p:nvPr/>
        </p:nvCxnSpPr>
        <p:spPr>
          <a:xfrm flipV="1">
            <a:off x="8477384" y="2201947"/>
            <a:ext cx="0" cy="1881569"/>
          </a:xfrm>
          <a:prstGeom prst="straightConnector1">
            <a:avLst/>
          </a:prstGeom>
          <a:ln w="28575"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00F183B6-F096-4463-8C21-299E7CED8609}"/>
              </a:ext>
            </a:extLst>
          </p:cNvPr>
          <p:cNvSpPr/>
          <p:nvPr/>
        </p:nvSpPr>
        <p:spPr>
          <a:xfrm>
            <a:off x="7790504" y="4196127"/>
            <a:ext cx="1789430" cy="1034374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Retângulo: Cantos Arredondados 67">
            <a:hlinkClick r:id="rId20" action="ppaction://hlinksldjump"/>
            <a:extLst>
              <a:ext uri="{FF2B5EF4-FFF2-40B4-BE49-F238E27FC236}">
                <a16:creationId xmlns:a16="http://schemas.microsoft.com/office/drawing/2014/main" id="{F6531C96-E630-4724-A80A-AEF7C1DE8CD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68">
            <a:hlinkClick r:id="rId21" action="ppaction://hlinksldjump"/>
            <a:extLst>
              <a:ext uri="{FF2B5EF4-FFF2-40B4-BE49-F238E27FC236}">
                <a16:creationId xmlns:a16="http://schemas.microsoft.com/office/drawing/2014/main" id="{AEDAE3B0-9366-4592-BAEF-23E63271AC4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0" name="Retângulo: Cantos Arredondados 69">
            <a:hlinkClick r:id="rId22" action="ppaction://hlinksldjump"/>
            <a:extLst>
              <a:ext uri="{FF2B5EF4-FFF2-40B4-BE49-F238E27FC236}">
                <a16:creationId xmlns:a16="http://schemas.microsoft.com/office/drawing/2014/main" id="{8FE178BC-0F00-4595-B9C2-056EDD2396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1" name="Retângulo: Cantos Arredondados 70">
            <a:hlinkClick r:id="rId23" action="ppaction://hlinksldjump"/>
            <a:extLst>
              <a:ext uri="{FF2B5EF4-FFF2-40B4-BE49-F238E27FC236}">
                <a16:creationId xmlns:a16="http://schemas.microsoft.com/office/drawing/2014/main" id="{DF0182D2-59C3-4D1C-B34B-52DFE64290A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E37A045B-9314-4EE4-BFC1-50F4CD878FF2}"/>
              </a:ext>
            </a:extLst>
          </p:cNvPr>
          <p:cNvSpPr/>
          <p:nvPr/>
        </p:nvSpPr>
        <p:spPr>
          <a:xfrm>
            <a:off x="6500568" y="1602072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/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uadroTexto 5">
                <a:extLst>
                  <a:ext uri="{FF2B5EF4-FFF2-40B4-BE49-F238E27FC236}">
                    <a16:creationId xmlns:a16="http://schemas.microsoft.com/office/drawing/2014/main" id="{D3374B6B-76F7-44BC-942B-D4F66322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192" y="1168069"/>
                <a:ext cx="4901150" cy="107644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73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5" grpId="0"/>
      <p:bldP spid="3" grpId="0"/>
      <p:bldP spid="47" grpId="0"/>
      <p:bldP spid="53" grpId="0"/>
      <p:bldP spid="54" grpId="0"/>
      <p:bldP spid="55" grpId="0"/>
      <p:bldP spid="56" grpId="0"/>
      <p:bldP spid="57" grpId="0"/>
      <p:bldP spid="58" grpId="0"/>
      <p:bldP spid="4" grpId="0"/>
      <p:bldP spid="59" grpId="0"/>
      <p:bldP spid="60" grpId="0"/>
      <p:bldP spid="61" grpId="0"/>
      <p:bldP spid="65" grpId="0" animBg="1"/>
      <p:bldP spid="67" grpId="0" animBg="1"/>
      <p:bldP spid="42" grpId="1" animBg="1"/>
      <p:bldP spid="4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B278B5F-3E90-4764-8AEF-8D30B7FD47F4}"/>
              </a:ext>
            </a:extLst>
          </p:cNvPr>
          <p:cNvSpPr/>
          <p:nvPr/>
        </p:nvSpPr>
        <p:spPr>
          <a:xfrm>
            <a:off x="2519916" y="650993"/>
            <a:ext cx="9197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 </a:t>
            </a:r>
            <a:r>
              <a:rPr lang="en-US" sz="2400" dirty="0" err="1"/>
              <a:t>vam</a:t>
            </a:r>
            <a:r>
              <a:rPr lang="en-US" sz="2400" dirty="0"/>
              <a:t> </a:t>
            </a:r>
            <a:r>
              <a:rPr lang="en-US" sz="2400" dirty="0" err="1"/>
              <a:t>veure</a:t>
            </a:r>
            <a:r>
              <a:rPr lang="en-US" sz="2400" dirty="0"/>
              <a:t> a la </a:t>
            </a:r>
            <a:r>
              <a:rPr lang="en-US" sz="2400" b="1" i="1" dirty="0" err="1"/>
              <a:t>Lliçó</a:t>
            </a:r>
            <a:r>
              <a:rPr lang="en-US" sz="2400" b="1" i="1" dirty="0"/>
              <a:t> 23</a:t>
            </a:r>
            <a:r>
              <a:rPr lang="en-US" sz="2400" dirty="0"/>
              <a:t>, </a:t>
            </a:r>
            <a:r>
              <a:rPr lang="en-US" sz="2400" dirty="0" err="1"/>
              <a:t>qualsevol</a:t>
            </a:r>
            <a:r>
              <a:rPr lang="en-US" sz="2400" dirty="0"/>
              <a:t> </a:t>
            </a:r>
            <a:r>
              <a:rPr lang="en-GB" sz="2400" b="1" dirty="0"/>
              <a:t>Sistema Lineal </a:t>
            </a:r>
            <a:r>
              <a:rPr lang="en-GB" sz="2400" dirty="0"/>
              <a:t>de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dirty="0"/>
              <a:t> </a:t>
            </a:r>
            <a:r>
              <a:rPr lang="en-GB" sz="2400" dirty="0" err="1"/>
              <a:t>equacions</a:t>
            </a:r>
            <a:r>
              <a:rPr lang="en-GB" sz="2400" dirty="0"/>
              <a:t> </a:t>
            </a:r>
            <a:r>
              <a:rPr lang="en-GB" sz="2400" dirty="0" err="1"/>
              <a:t>amb</a:t>
            </a:r>
            <a:r>
              <a:rPr lang="en-GB" sz="2400" dirty="0"/>
              <a:t>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/>
              <a:t> </a:t>
            </a:r>
            <a:r>
              <a:rPr lang="en-GB" sz="2400" dirty="0" err="1"/>
              <a:t>incògnites</a:t>
            </a:r>
            <a:endParaRPr lang="en-US" sz="2400" dirty="0"/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66E2EFF3-7CBE-409F-A5A6-66831EAB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97612"/>
              </p:ext>
            </p:extLst>
          </p:nvPr>
        </p:nvGraphicFramePr>
        <p:xfrm>
          <a:off x="4789488" y="1277938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" name="Equation" r:id="rId9" imgW="3238200" imgH="1358640" progId="Equation.DSMT4">
                  <p:embed/>
                </p:oleObj>
              </mc:Choice>
              <mc:Fallback>
                <p:oleObj name="Equation" r:id="rId9" imgW="3238200" imgH="1358640" progId="Equation.DSMT4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9488" y="1277938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1D5F9934-6C2B-4771-A82E-6410DF98641A}"/>
              </a:ext>
            </a:extLst>
          </p:cNvPr>
          <p:cNvSpPr/>
          <p:nvPr/>
        </p:nvSpPr>
        <p:spPr>
          <a:xfrm>
            <a:off x="2243421" y="3443012"/>
            <a:ext cx="5592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es pot </a:t>
            </a:r>
            <a:r>
              <a:rPr lang="en-GB" sz="2400" dirty="0" err="1"/>
              <a:t>escriure</a:t>
            </a:r>
            <a:r>
              <a:rPr lang="en-GB" sz="2400" dirty="0"/>
              <a:t> com una </a:t>
            </a:r>
            <a:r>
              <a:rPr lang="en-US" sz="2400" b="1" dirty="0"/>
              <a:t> </a:t>
            </a:r>
            <a:r>
              <a:rPr lang="en-US" sz="2400" b="1" dirty="0" err="1"/>
              <a:t>Equació</a:t>
            </a:r>
            <a:r>
              <a:rPr lang="en-US" sz="2400" b="1" dirty="0"/>
              <a:t> </a:t>
            </a:r>
            <a:r>
              <a:rPr lang="en-US" sz="2400" b="1" dirty="0" err="1"/>
              <a:t>Matricial</a:t>
            </a:r>
            <a:r>
              <a:rPr lang="en-US" sz="2400" dirty="0"/>
              <a:t>:</a:t>
            </a:r>
            <a:endParaRPr lang="en-GB" sz="2400" dirty="0"/>
          </a:p>
        </p:txBody>
      </p:sp>
      <p:sp>
        <p:nvSpPr>
          <p:cNvPr id="30" name="CuadroTexto 15">
            <a:extLst>
              <a:ext uri="{FF2B5EF4-FFF2-40B4-BE49-F238E27FC236}">
                <a16:creationId xmlns:a16="http://schemas.microsoft.com/office/drawing/2014/main" id="{9E1198C3-F815-4CC8-A511-E1558B501B54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205205-2B55-4010-986A-E7C053C27F95}"/>
              </a:ext>
            </a:extLst>
          </p:cNvPr>
          <p:cNvSpPr/>
          <p:nvPr/>
        </p:nvSpPr>
        <p:spPr>
          <a:xfrm>
            <a:off x="3828627" y="4734463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on</a:t>
            </a:r>
          </a:p>
        </p:txBody>
      </p:sp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87904"/>
              </p:ext>
            </p:extLst>
          </p:nvPr>
        </p:nvGraphicFramePr>
        <p:xfrm>
          <a:off x="4890667" y="4064172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"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0667" y="4064172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982DAF5C-E170-4C76-971E-37F0611C8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97720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"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E4255C01-BFC0-46E9-B4D7-89FEBA23B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00941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"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14" name="Objeto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id="{184A398F-CB52-46A8-AE81-030EB18CF031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7C84713-EAE0-4C96-9FE6-C133D2427D7C}"/>
              </a:ext>
            </a:extLst>
          </p:cNvPr>
          <p:cNvSpPr/>
          <p:nvPr/>
        </p:nvSpPr>
        <p:spPr>
          <a:xfrm>
            <a:off x="9585600" y="474071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err="1"/>
              <a:t>i</a:t>
            </a:r>
            <a:endParaRPr lang="en-GB" sz="2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DF4356-2B93-48C2-9651-0AA0C8FC12B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39"/>
          <a:stretch/>
        </p:blipFill>
        <p:spPr>
          <a:xfrm>
            <a:off x="2559825" y="1413739"/>
            <a:ext cx="1288732" cy="18635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EF32626-22E0-4032-ADB3-7F687F788D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8"/>
          <a:stretch/>
        </p:blipFill>
        <p:spPr>
          <a:xfrm>
            <a:off x="2737490" y="1399319"/>
            <a:ext cx="1180147" cy="1907511"/>
          </a:xfrm>
          <a:prstGeom prst="rect">
            <a:avLst/>
          </a:prstGeom>
        </p:spPr>
      </p:pic>
      <p:sp>
        <p:nvSpPr>
          <p:cNvPr id="37" name="CuadroTexto 15">
            <a:extLst>
              <a:ext uri="{FF2B5EF4-FFF2-40B4-BE49-F238E27FC236}">
                <a16:creationId xmlns:a16="http://schemas.microsoft.com/office/drawing/2014/main" id="{B353B202-88CD-4EC2-AC42-DBD8E5E07574}"/>
              </a:ext>
            </a:extLst>
          </p:cNvPr>
          <p:cNvSpPr txBox="1"/>
          <p:nvPr/>
        </p:nvSpPr>
        <p:spPr>
          <a:xfrm rot="19362406">
            <a:off x="5313866" y="4704837"/>
            <a:ext cx="3013634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matriu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coeficients</a:t>
            </a:r>
            <a:endParaRPr lang="en-GB" sz="2400" dirty="0"/>
          </a:p>
        </p:txBody>
      </p:sp>
      <p:sp>
        <p:nvSpPr>
          <p:cNvPr id="38" name="CuadroTexto 15">
            <a:extLst>
              <a:ext uri="{FF2B5EF4-FFF2-40B4-BE49-F238E27FC236}">
                <a16:creationId xmlns:a16="http://schemas.microsoft.com/office/drawing/2014/main" id="{1A173B47-289F-4F40-BC7F-62D19F79316F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25E4F"/>
                </a:solidFill>
              </a:rPr>
              <a:t> </a:t>
            </a:r>
            <a:r>
              <a:rPr lang="en-GB" sz="1400" b="1" dirty="0" err="1">
                <a:solidFill>
                  <a:srgbClr val="F25E4F"/>
                </a:solidFill>
              </a:rPr>
              <a:t>matriu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r>
              <a:rPr lang="en-GB" sz="1400" b="1" dirty="0"/>
              <a:t> </a:t>
            </a:r>
          </a:p>
          <a:p>
            <a:pPr algn="ctr"/>
            <a:r>
              <a:rPr lang="en-GB" sz="1400" dirty="0"/>
              <a:t>de </a:t>
            </a:r>
            <a:r>
              <a:rPr lang="en-GB" sz="1400" b="1" dirty="0"/>
              <a:t>variables</a:t>
            </a:r>
            <a:endParaRPr lang="en-GB" sz="1400" dirty="0"/>
          </a:p>
        </p:txBody>
      </p:sp>
      <p:sp>
        <p:nvSpPr>
          <p:cNvPr id="39" name="CuadroTexto 15">
            <a:extLst>
              <a:ext uri="{FF2B5EF4-FFF2-40B4-BE49-F238E27FC236}">
                <a16:creationId xmlns:a16="http://schemas.microsoft.com/office/drawing/2014/main" id="{DD51E07E-B91F-4B20-BE4A-21CB57AEAAC3}"/>
              </a:ext>
            </a:extLst>
          </p:cNvPr>
          <p:cNvSpPr txBox="1"/>
          <p:nvPr/>
        </p:nvSpPr>
        <p:spPr>
          <a:xfrm rot="18887964">
            <a:off x="10086034" y="4656124"/>
            <a:ext cx="1909433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matriu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endParaRPr lang="en-GB" sz="1400" b="1" dirty="0"/>
          </a:p>
          <a:p>
            <a:pPr algn="ctr"/>
            <a:r>
              <a:rPr lang="en-GB" sz="1400" dirty="0" err="1"/>
              <a:t>dels</a:t>
            </a:r>
            <a:r>
              <a:rPr lang="en-GB" sz="1400" dirty="0"/>
              <a:t> </a:t>
            </a:r>
            <a:r>
              <a:rPr lang="en-GB" sz="1400" b="1" dirty="0" err="1"/>
              <a:t>termes</a:t>
            </a:r>
            <a:r>
              <a:rPr lang="en-GB" sz="1400" b="1" dirty="0"/>
              <a:t> constants</a:t>
            </a:r>
          </a:p>
        </p:txBody>
      </p:sp>
      <p:sp>
        <p:nvSpPr>
          <p:cNvPr id="40" name="Retângulo: Cantos Arredondados 39">
            <a:hlinkClick r:id="rId19" action="ppaction://hlinksldjump"/>
            <a:extLst>
              <a:ext uri="{FF2B5EF4-FFF2-40B4-BE49-F238E27FC236}">
                <a16:creationId xmlns:a16="http://schemas.microsoft.com/office/drawing/2014/main" id="{4054A54E-F48B-4E5E-8BBD-47735C5ACFE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0" action="ppaction://hlinksldjump"/>
            <a:extLst>
              <a:ext uri="{FF2B5EF4-FFF2-40B4-BE49-F238E27FC236}">
                <a16:creationId xmlns:a16="http://schemas.microsoft.com/office/drawing/2014/main" id="{23A4FB65-8C9C-4C86-A86A-04651F3FD68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1" action="ppaction://hlinksldjump"/>
            <a:extLst>
              <a:ext uri="{FF2B5EF4-FFF2-40B4-BE49-F238E27FC236}">
                <a16:creationId xmlns:a16="http://schemas.microsoft.com/office/drawing/2014/main" id="{91DA2BD6-C4B6-4DE2-A60C-ACC4E20E36C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2" action="ppaction://hlinksldjump"/>
            <a:extLst>
              <a:ext uri="{FF2B5EF4-FFF2-40B4-BE49-F238E27FC236}">
                <a16:creationId xmlns:a16="http://schemas.microsoft.com/office/drawing/2014/main" id="{3A5D877D-4876-4058-BA9A-90D09F6858A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93602" y="345945"/>
            <a:ext cx="10196798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879201" y="525828"/>
            <a:ext cx="156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2992583" y="546571"/>
            <a:ext cx="958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3)</a:t>
                </a:r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+56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=35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−41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=−26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=−7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4107086" cy="1271438"/>
              </a:xfrm>
              <a:prstGeom prst="rect">
                <a:avLst/>
              </a:prstGeom>
              <a:blipFill>
                <a:blip r:embed="rId7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5CDB09A4-B47C-443F-8B8A-51926FC3CA90}"/>
              </a:ext>
            </a:extLst>
          </p:cNvPr>
          <p:cNvSpPr/>
          <p:nvPr/>
        </p:nvSpPr>
        <p:spPr>
          <a:xfrm>
            <a:off x="2003853" y="5869283"/>
            <a:ext cx="9920706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4271A5C6-391E-46C9-9120-9F64BE857C95}"/>
              </a:ext>
            </a:extLst>
          </p:cNvPr>
          <p:cNvSpPr/>
          <p:nvPr/>
        </p:nvSpPr>
        <p:spPr>
          <a:xfrm>
            <a:off x="5062008" y="5879510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     1. </a:t>
            </a:r>
            <a:r>
              <a:rPr lang="pt-PT" sz="2000" b="1" dirty="0"/>
              <a:t>N</a:t>
            </a:r>
            <a:r>
              <a:rPr lang="pt-PT" sz="2000" b="1" dirty="0">
                <a:solidFill>
                  <a:schemeClr val="tx1"/>
                </a:solidFill>
              </a:rPr>
              <a:t>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/>
              <p:nvPr/>
            </p:nvSpPr>
            <p:spPr>
              <a:xfrm>
                <a:off x="9410767" y="5869283"/>
                <a:ext cx="2614018" cy="450408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3.</a:t>
                </a:r>
                <a:r>
                  <a:rPr lang="en-GB" sz="2000" b="1" dirty="0"/>
                  <a:t> </a:t>
                </a:r>
                <a:r>
                  <a:rPr lang="en-GB" sz="2000" b="1" dirty="0" err="1"/>
                  <a:t>Multiplicar</a:t>
                </a:r>
                <a:r>
                  <a:rPr lang="en-GB" sz="2000" b="1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a-ES" sz="2000" b="1" i="0" smtClean="0">
                        <a:latin typeface="Cambria Math" panose="02040503050406030204" pitchFamily="18" charset="0"/>
                      </a:rPr>
                      <m:t>·</m:t>
                    </m:r>
                    <m:r>
                      <a:rPr lang="pt-PT" sz="2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/>
                  <a:t>   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4F8D1FB5-B9E3-4566-A68B-FD1EFA323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67" y="5869283"/>
                <a:ext cx="2614018" cy="450408"/>
              </a:xfrm>
              <a:prstGeom prst="roundRect">
                <a:avLst/>
              </a:prstGeom>
              <a:blipFill>
                <a:blip r:embed="rId8"/>
                <a:stretch>
                  <a:fillRect l="-466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/>
              <p:nvPr/>
            </p:nvSpPr>
            <p:spPr>
              <a:xfrm>
                <a:off x="7652631" y="5864087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A6FD9DC8-1FDF-44F3-B42F-698328EE4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631" y="5864087"/>
                <a:ext cx="2073075" cy="450408"/>
              </a:xfrm>
              <a:prstGeom prst="roundRect">
                <a:avLst/>
              </a:prstGeom>
              <a:blipFill>
                <a:blip r:embed="rId9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/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5" name="CuadroTexto 11">
                <a:extLst>
                  <a:ext uri="{FF2B5EF4-FFF2-40B4-BE49-F238E27FC236}">
                    <a16:creationId xmlns:a16="http://schemas.microsoft.com/office/drawing/2014/main" id="{8A9DDBEE-7DE3-4B7B-9AA2-4519B0E62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78" y="1188000"/>
                <a:ext cx="2765043" cy="91273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/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−19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−26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2∙35−3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35+1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(−26)−19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35+0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(−26)+5</m:t>
                                </m:r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(−7)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42" name="CuadroTexto 28">
                <a:extLst>
                  <a:ext uri="{FF2B5EF4-FFF2-40B4-BE49-F238E27FC236}">
                    <a16:creationId xmlns:a16="http://schemas.microsoft.com/office/drawing/2014/main" id="{4E66D0C5-1E43-4A89-A5D9-5DD917FF3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52" y="3126395"/>
                <a:ext cx="10067318" cy="1083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/>
              <p:nvPr/>
            </p:nvSpPr>
            <p:spPr>
              <a:xfrm>
                <a:off x="2001501" y="4446311"/>
                <a:ext cx="4736005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Aleshores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la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solució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 </a:t>
                </a:r>
              </a:p>
            </p:txBody>
          </p:sp>
        </mc:Choice>
        <mc:Fallback xmlns="">
          <p:sp>
            <p:nvSpPr>
              <p:cNvPr id="43" name="CuadroTexto 29">
                <a:extLst>
                  <a:ext uri="{FF2B5EF4-FFF2-40B4-BE49-F238E27FC236}">
                    <a16:creationId xmlns:a16="http://schemas.microsoft.com/office/drawing/2014/main" id="{DA17EFBA-803A-4807-AC70-AD5A9FF4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01" y="4446311"/>
                <a:ext cx="4736005" cy="1068947"/>
              </a:xfrm>
              <a:prstGeom prst="rect">
                <a:avLst/>
              </a:prstGeom>
              <a:blipFill>
                <a:blip r:embed="rId12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/>
              <p:nvPr/>
            </p:nvSpPr>
            <p:spPr>
              <a:xfrm>
                <a:off x="2241082" y="2543059"/>
                <a:ext cx="3869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solidFill>
                      <a:srgbClr val="0C2B8E"/>
                    </a:solidFill>
                  </a:rPr>
                  <a:t>Com que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C2B8E"/>
                    </a:solidFill>
                  </a:rPr>
                  <a:t>, es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té</a:t>
                </a:r>
                <a:r>
                  <a:rPr lang="en-GB" sz="24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4" name="CuadroTexto 27">
                <a:extLst>
                  <a:ext uri="{FF2B5EF4-FFF2-40B4-BE49-F238E27FC236}">
                    <a16:creationId xmlns:a16="http://schemas.microsoft.com/office/drawing/2014/main" id="{C57B1F33-2511-4A69-B973-8428EF0D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2543059"/>
                <a:ext cx="3869714" cy="461665"/>
              </a:xfrm>
              <a:prstGeom prst="rect">
                <a:avLst/>
              </a:prstGeom>
              <a:blipFill>
                <a:blip r:embed="rId13"/>
                <a:stretch>
                  <a:fillRect l="-2524" t="-10526" r="-1420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79BC9C06-5DEC-4D31-9D29-A9D5914D070E}"/>
              </a:ext>
            </a:extLst>
          </p:cNvPr>
          <p:cNvSpPr/>
          <p:nvPr/>
        </p:nvSpPr>
        <p:spPr>
          <a:xfrm>
            <a:off x="7206477" y="4361151"/>
            <a:ext cx="1305375" cy="1271438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/>
              <p:nvPr/>
            </p:nvSpPr>
            <p:spPr>
              <a:xfrm>
                <a:off x="6227283" y="4345065"/>
                <a:ext cx="2177134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err="1">
                    <a:solidFill>
                      <a:srgbClr val="0C2B8E"/>
                    </a:solidFill>
                  </a:rPr>
                  <a:t>això</a:t>
                </a:r>
                <a:r>
                  <a:rPr lang="en-GB" sz="2400" dirty="0">
                    <a:solidFill>
                      <a:srgbClr val="0C2B8E"/>
                    </a:solidFill>
                  </a:rPr>
                  <a:t> </a:t>
                </a:r>
                <a:r>
                  <a:rPr lang="en-GB" sz="2400" dirty="0" err="1">
                    <a:solidFill>
                      <a:srgbClr val="0C2B8E"/>
                    </a:solidFill>
                  </a:rPr>
                  <a:t>és</a:t>
                </a:r>
                <a:r>
                  <a:rPr lang="en-GB" sz="2400" dirty="0">
                    <a:solidFill>
                      <a:srgbClr val="0C2B8E"/>
                    </a:solidFill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uadroTexto 29">
                <a:extLst>
                  <a:ext uri="{FF2B5EF4-FFF2-40B4-BE49-F238E27FC236}">
                    <a16:creationId xmlns:a16="http://schemas.microsoft.com/office/drawing/2014/main" id="{0F794DB0-94EA-4626-A2ED-C90BEAE4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83" y="4345065"/>
                <a:ext cx="2177134" cy="1271438"/>
              </a:xfrm>
              <a:prstGeom prst="rect">
                <a:avLst/>
              </a:prstGeom>
              <a:blipFill>
                <a:blip r:embed="rId14"/>
                <a:stretch>
                  <a:fillRect l="-448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23">
            <a:extLst>
              <a:ext uri="{FF2B5EF4-FFF2-40B4-BE49-F238E27FC236}">
                <a16:creationId xmlns:a16="http://schemas.microsoft.com/office/drawing/2014/main" id="{CFCA177A-DEAD-461F-9D3E-53F846A60EF0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8659352" y="4713118"/>
            <a:ext cx="466242" cy="345985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0" name="Retângulo: Cantos Arredondados 49">
            <a:hlinkClick r:id="rId15" action="ppaction://hlinksldjump"/>
            <a:extLst>
              <a:ext uri="{FF2B5EF4-FFF2-40B4-BE49-F238E27FC236}">
                <a16:creationId xmlns:a16="http://schemas.microsoft.com/office/drawing/2014/main" id="{501A2536-F076-4D5F-BA8A-91E89E12E47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16" action="ppaction://hlinksldjump"/>
            <a:extLst>
              <a:ext uri="{FF2B5EF4-FFF2-40B4-BE49-F238E27FC236}">
                <a16:creationId xmlns:a16="http://schemas.microsoft.com/office/drawing/2014/main" id="{A21DCB40-C09A-4876-B9EB-8E70D401416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17" action="ppaction://hlinksldjump"/>
            <a:extLst>
              <a:ext uri="{FF2B5EF4-FFF2-40B4-BE49-F238E27FC236}">
                <a16:creationId xmlns:a16="http://schemas.microsoft.com/office/drawing/2014/main" id="{64A42961-A9B0-4D8B-AD96-B3CE4326A04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2" name="Retângulo: Cantos Arredondados 61">
            <a:hlinkClick r:id="rId18" action="ppaction://hlinksldjump"/>
            <a:extLst>
              <a:ext uri="{FF2B5EF4-FFF2-40B4-BE49-F238E27FC236}">
                <a16:creationId xmlns:a16="http://schemas.microsoft.com/office/drawing/2014/main" id="{14A321F6-2B16-4E4C-8522-2F51056E210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36">
            <a:hlinkClick r:id="rId19" action="ppaction://hlinksldjump"/>
            <a:extLst>
              <a:ext uri="{FF2B5EF4-FFF2-40B4-BE49-F238E27FC236}">
                <a16:creationId xmlns:a16="http://schemas.microsoft.com/office/drawing/2014/main" id="{17D286AB-BD06-4A02-9498-6AF728461215}"/>
              </a:ext>
            </a:extLst>
          </p:cNvPr>
          <p:cNvSpPr/>
          <p:nvPr/>
        </p:nvSpPr>
        <p:spPr>
          <a:xfrm>
            <a:off x="7999419" y="4652364"/>
            <a:ext cx="3925140" cy="1083181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 err="1"/>
              <a:t>Torneu</a:t>
            </a:r>
            <a:r>
              <a:rPr lang="en-GB" sz="2400" dirty="0"/>
              <a:t> a </a:t>
            </a:r>
            <a:r>
              <a:rPr lang="en-GB" sz="2400" b="1" dirty="0"/>
              <a:t>TRIAR  LA VOSTRA OPCIÓ </a:t>
            </a:r>
            <a:r>
              <a:rPr lang="en-GB" sz="2400" dirty="0"/>
              <a:t>per a </a:t>
            </a:r>
            <a:r>
              <a:rPr lang="en-GB" sz="2400" dirty="0" err="1"/>
              <a:t>calcular</a:t>
            </a:r>
            <a:r>
              <a:rPr lang="en-GB" sz="2400" dirty="0"/>
              <a:t>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="1" baseline="30000" dirty="0"/>
              <a:t>-1</a:t>
            </a:r>
          </a:p>
          <a:p>
            <a:pPr algn="ctr"/>
            <a:r>
              <a:rPr lang="en-GB" sz="1600" b="1" dirty="0"/>
              <a:t>Feu </a:t>
            </a:r>
            <a:r>
              <a:rPr lang="en-GB" sz="1600" b="1" dirty="0" err="1"/>
              <a:t>clic</a:t>
            </a:r>
            <a:r>
              <a:rPr lang="en-GB" sz="1600" b="1" dirty="0"/>
              <a:t> </a:t>
            </a:r>
            <a:r>
              <a:rPr lang="en-GB" sz="1600" b="1" dirty="0" err="1"/>
              <a:t>aquí</a:t>
            </a:r>
            <a:r>
              <a:rPr lang="en-GB" sz="1600" b="1" dirty="0"/>
              <a:t> per a </a:t>
            </a:r>
            <a:r>
              <a:rPr lang="en-GB" sz="1600" b="1" dirty="0" err="1"/>
              <a:t>tornar</a:t>
            </a:r>
            <a:r>
              <a:rPr lang="en-GB" sz="1600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7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44" grpId="0"/>
      <p:bldP spid="46" grpId="0" animBg="1"/>
      <p:bldP spid="48" grpId="0"/>
      <p:bldP spid="49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2"/>
            <a:ext cx="9914021" cy="2838111"/>
          </a:xfrm>
          <a:prstGeom prst="roundRect">
            <a:avLst>
              <a:gd name="adj" fmla="val 5601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427157" y="777334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Per </a:t>
            </a:r>
            <a:r>
              <a:rPr lang="en-GB" sz="2400" b="1" dirty="0" err="1">
                <a:solidFill>
                  <a:srgbClr val="F25E4F"/>
                </a:solidFill>
              </a:rPr>
              <a:t>què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i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quan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/>
              <a:t>s’utilitza</a:t>
            </a:r>
            <a:r>
              <a:rPr lang="en-GB" sz="2400" b="1" dirty="0"/>
              <a:t>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inversa</a:t>
            </a:r>
            <a:r>
              <a:rPr lang="en-GB" sz="2400" b="1" dirty="0"/>
              <a:t> per a </a:t>
            </a:r>
            <a:r>
              <a:rPr lang="en-GB" sz="2400" b="1" dirty="0" err="1"/>
              <a:t>resoldre</a:t>
            </a:r>
            <a:r>
              <a:rPr lang="en-GB" sz="2400" b="1" dirty="0"/>
              <a:t> </a:t>
            </a:r>
            <a:r>
              <a:rPr lang="en-GB" sz="2400" b="1" dirty="0" err="1"/>
              <a:t>Sistemes</a:t>
            </a:r>
            <a:r>
              <a:rPr lang="en-GB" sz="2400" b="1" dirty="0"/>
              <a:t> </a:t>
            </a:r>
            <a:r>
              <a:rPr lang="en-GB" sz="2400" b="1" dirty="0" err="1"/>
              <a:t>Lineals</a:t>
            </a:r>
            <a:r>
              <a:rPr lang="en-GB" sz="2400" b="1" dirty="0"/>
              <a:t>?</a:t>
            </a:r>
            <a:endParaRPr lang="en-US" sz="240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967FBF9-A807-4CC1-867C-54444228964D}"/>
              </a:ext>
            </a:extLst>
          </p:cNvPr>
          <p:cNvSpPr/>
          <p:nvPr/>
        </p:nvSpPr>
        <p:spPr>
          <a:xfrm>
            <a:off x="2413904" y="1483006"/>
            <a:ext cx="9476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Aquest no </a:t>
            </a:r>
            <a:r>
              <a:rPr lang="en-GB" sz="2400" dirty="0" err="1"/>
              <a:t>és</a:t>
            </a:r>
            <a:r>
              <a:rPr lang="en-GB" sz="2400" dirty="0"/>
              <a:t> un </a:t>
            </a:r>
            <a:r>
              <a:rPr lang="en-GB" sz="2400" dirty="0" err="1"/>
              <a:t>mètode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“</a:t>
            </a:r>
            <a:r>
              <a:rPr lang="en-GB" sz="2400" b="1" dirty="0" err="1">
                <a:solidFill>
                  <a:srgbClr val="F25E4F"/>
                </a:solidFill>
              </a:rPr>
              <a:t>fàcil</a:t>
            </a:r>
            <a:r>
              <a:rPr lang="en-GB" sz="2400" b="1" dirty="0">
                <a:solidFill>
                  <a:srgbClr val="F25E4F"/>
                </a:solidFill>
              </a:rPr>
              <a:t>” </a:t>
            </a:r>
            <a:r>
              <a:rPr lang="en-GB" sz="2400" dirty="0" err="1"/>
              <a:t>d’utilitzar</a:t>
            </a:r>
            <a:r>
              <a:rPr lang="en-GB" sz="2400" dirty="0"/>
              <a:t>, </a:t>
            </a:r>
            <a:r>
              <a:rPr lang="en-GB" sz="2400" dirty="0" err="1"/>
              <a:t>ja</a:t>
            </a:r>
            <a:r>
              <a:rPr lang="en-GB" sz="2400" dirty="0"/>
              <a:t> que </a:t>
            </a:r>
            <a:r>
              <a:rPr lang="en-GB" sz="2400" dirty="0" err="1"/>
              <a:t>implica</a:t>
            </a:r>
            <a:r>
              <a:rPr lang="en-GB" sz="2400" dirty="0"/>
              <a:t> una de les </a:t>
            </a:r>
            <a:r>
              <a:rPr lang="en-GB" sz="2400" dirty="0" err="1"/>
              <a:t>operacions</a:t>
            </a:r>
            <a:r>
              <a:rPr lang="en-GB" sz="2400" dirty="0"/>
              <a:t> </a:t>
            </a:r>
            <a:r>
              <a:rPr lang="en-GB" sz="2400" dirty="0" err="1"/>
              <a:t>amb</a:t>
            </a:r>
            <a:r>
              <a:rPr lang="en-GB" sz="2400" dirty="0"/>
              <a:t> </a:t>
            </a:r>
            <a:r>
              <a:rPr lang="en-GB" sz="2400" dirty="0" err="1"/>
              <a:t>matrius</a:t>
            </a:r>
            <a:r>
              <a:rPr lang="en-GB" sz="2400" dirty="0"/>
              <a:t> que </a:t>
            </a:r>
            <a:r>
              <a:rPr lang="en-GB" sz="2400" dirty="0" err="1"/>
              <a:t>consumeix</a:t>
            </a:r>
            <a:r>
              <a:rPr lang="en-GB" sz="2400" dirty="0"/>
              <a:t> </a:t>
            </a:r>
            <a:r>
              <a:rPr lang="en-GB" sz="2400" dirty="0" err="1"/>
              <a:t>més</a:t>
            </a:r>
            <a:r>
              <a:rPr lang="en-GB" sz="2400" dirty="0"/>
              <a:t> temps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feixuga</a:t>
            </a:r>
            <a:r>
              <a:rPr lang="en-GB" sz="2400" dirty="0"/>
              <a:t>: </a:t>
            </a:r>
            <a:r>
              <a:rPr lang="en-GB" sz="2400" b="1" dirty="0"/>
              <a:t>la </a:t>
            </a:r>
            <a:r>
              <a:rPr lang="en-GB" sz="2400" b="1" dirty="0" err="1"/>
              <a:t>inversió</a:t>
            </a:r>
            <a:endParaRPr lang="en-US" sz="2400" b="1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79C37B3-B311-4D99-BF8E-1B358D112EFC}"/>
              </a:ext>
            </a:extLst>
          </p:cNvPr>
          <p:cNvSpPr/>
          <p:nvPr/>
        </p:nvSpPr>
        <p:spPr>
          <a:xfrm>
            <a:off x="2427157" y="2239962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No </a:t>
            </a:r>
            <a:r>
              <a:rPr lang="en-GB" sz="2400" dirty="0" err="1"/>
              <a:t>obstant</a:t>
            </a:r>
            <a:r>
              <a:rPr lang="en-GB" sz="2400" dirty="0"/>
              <a:t> </a:t>
            </a:r>
            <a:r>
              <a:rPr lang="en-GB" sz="2400" dirty="0" err="1"/>
              <a:t>això</a:t>
            </a:r>
            <a:r>
              <a:rPr lang="en-GB" sz="2400" dirty="0"/>
              <a:t>, hi ha </a:t>
            </a:r>
            <a:r>
              <a:rPr lang="en-GB" sz="2400" dirty="0" err="1"/>
              <a:t>problemes</a:t>
            </a:r>
            <a:r>
              <a:rPr lang="en-GB" sz="2400" dirty="0"/>
              <a:t> </a:t>
            </a:r>
            <a:r>
              <a:rPr lang="en-GB" sz="2400" dirty="0" err="1"/>
              <a:t>específics</a:t>
            </a:r>
            <a:r>
              <a:rPr lang="en-GB" sz="2400" dirty="0"/>
              <a:t> per </a:t>
            </a:r>
            <a:r>
              <a:rPr lang="en-GB" sz="2400" dirty="0" err="1"/>
              <a:t>als</a:t>
            </a:r>
            <a:r>
              <a:rPr lang="en-GB" sz="2400" dirty="0"/>
              <a:t> quals el </a:t>
            </a:r>
            <a:r>
              <a:rPr lang="en-GB" sz="2400" dirty="0" err="1"/>
              <a:t>mètode</a:t>
            </a:r>
            <a:r>
              <a:rPr lang="en-GB" sz="2400" dirty="0"/>
              <a:t> de </a:t>
            </a:r>
            <a:r>
              <a:rPr lang="en-GB" sz="2400" dirty="0" err="1"/>
              <a:t>resolució</a:t>
            </a:r>
            <a:r>
              <a:rPr lang="en-GB" sz="2400" dirty="0"/>
              <a:t> </a:t>
            </a:r>
            <a:r>
              <a:rPr lang="en-GB" sz="2400" dirty="0" err="1"/>
              <a:t>més</a:t>
            </a:r>
            <a:r>
              <a:rPr lang="en-GB" sz="2400" dirty="0"/>
              <a:t> </a:t>
            </a:r>
            <a:r>
              <a:rPr lang="en-GB" sz="2400" dirty="0" err="1"/>
              <a:t>recomanat</a:t>
            </a:r>
            <a:r>
              <a:rPr lang="en-GB" sz="2400" dirty="0"/>
              <a:t> </a:t>
            </a:r>
            <a:r>
              <a:rPr lang="en-GB" sz="2400" dirty="0" err="1"/>
              <a:t>sí</a:t>
            </a:r>
            <a:r>
              <a:rPr lang="en-GB" sz="2400" dirty="0"/>
              <a:t> que </a:t>
            </a:r>
            <a:r>
              <a:rPr lang="en-GB" sz="2400" dirty="0" err="1"/>
              <a:t>és</a:t>
            </a:r>
            <a:r>
              <a:rPr lang="en-GB" sz="2400" dirty="0"/>
              <a:t> </a:t>
            </a:r>
            <a:r>
              <a:rPr lang="en-GB" sz="2400" dirty="0" err="1"/>
              <a:t>aquest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28" name="Rectángulo redondeado 11">
            <a:extLst>
              <a:ext uri="{FF2B5EF4-FFF2-40B4-BE49-F238E27FC236}">
                <a16:creationId xmlns:a16="http://schemas.microsoft.com/office/drawing/2014/main" id="{25AEA3BC-95CC-4404-9838-99995DAAD5E2}"/>
              </a:ext>
            </a:extLst>
          </p:cNvPr>
          <p:cNvSpPr/>
          <p:nvPr/>
        </p:nvSpPr>
        <p:spPr>
          <a:xfrm>
            <a:off x="2088682" y="3615446"/>
            <a:ext cx="9914021" cy="2891680"/>
          </a:xfrm>
          <a:prstGeom prst="roundRect">
            <a:avLst>
              <a:gd name="adj" fmla="val 5828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E25748B-B523-4F92-B1CD-E83D1A17638B}"/>
              </a:ext>
            </a:extLst>
          </p:cNvPr>
          <p:cNvSpPr/>
          <p:nvPr/>
        </p:nvSpPr>
        <p:spPr>
          <a:xfrm>
            <a:off x="2427157" y="4954391"/>
            <a:ext cx="9241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aquest</a:t>
            </a:r>
            <a:r>
              <a:rPr lang="en-GB" sz="2400" dirty="0"/>
              <a:t> </a:t>
            </a:r>
            <a:r>
              <a:rPr lang="en-GB" sz="2400" dirty="0" err="1"/>
              <a:t>cas</a:t>
            </a:r>
            <a:r>
              <a:rPr lang="en-GB" sz="2400" dirty="0"/>
              <a:t>, </a:t>
            </a:r>
            <a:r>
              <a:rPr lang="en-GB" sz="2400" dirty="0" err="1"/>
              <a:t>aquest</a:t>
            </a:r>
            <a:r>
              <a:rPr lang="en-GB" sz="2400" dirty="0"/>
              <a:t> </a:t>
            </a:r>
            <a:r>
              <a:rPr lang="en-GB" sz="2400" dirty="0" err="1"/>
              <a:t>mètode</a:t>
            </a:r>
            <a:r>
              <a:rPr lang="en-GB" sz="2400" dirty="0"/>
              <a:t> –</a:t>
            </a:r>
            <a:r>
              <a:rPr lang="en-GB" sz="2400" b="1" dirty="0">
                <a:solidFill>
                  <a:srgbClr val="29A6FF"/>
                </a:solidFill>
              </a:rPr>
              <a:t>el de la </a:t>
            </a:r>
            <a:r>
              <a:rPr lang="en-GB" sz="2400" b="1" dirty="0" err="1">
                <a:solidFill>
                  <a:srgbClr val="29A6FF"/>
                </a:solidFill>
              </a:rPr>
              <a:t>matriu</a:t>
            </a:r>
            <a:r>
              <a:rPr lang="en-GB" sz="2400" b="1" dirty="0">
                <a:solidFill>
                  <a:srgbClr val="29A6FF"/>
                </a:solidFill>
              </a:rPr>
              <a:t> </a:t>
            </a:r>
            <a:r>
              <a:rPr lang="en-GB" sz="2400" b="1" dirty="0" err="1">
                <a:solidFill>
                  <a:srgbClr val="29A6FF"/>
                </a:solidFill>
              </a:rPr>
              <a:t>Inversa</a:t>
            </a:r>
            <a:r>
              <a:rPr lang="en-GB" sz="2400" dirty="0"/>
              <a:t>– </a:t>
            </a:r>
            <a:r>
              <a:rPr lang="en-GB" sz="2400" dirty="0" err="1"/>
              <a:t>és</a:t>
            </a:r>
            <a:r>
              <a:rPr lang="en-GB" sz="2400" dirty="0"/>
              <a:t> que </a:t>
            </a:r>
            <a:r>
              <a:rPr lang="en-GB" sz="2400" dirty="0" err="1"/>
              <a:t>s’hauria</a:t>
            </a:r>
            <a:r>
              <a:rPr lang="en-GB" sz="2400" dirty="0"/>
              <a:t> </a:t>
            </a:r>
            <a:r>
              <a:rPr lang="en-GB" sz="2400" dirty="0" err="1"/>
              <a:t>d’aplicar</a:t>
            </a:r>
            <a:r>
              <a:rPr lang="en-GB" sz="2400" dirty="0"/>
              <a:t>, </a:t>
            </a:r>
            <a:r>
              <a:rPr lang="en-GB" sz="2400" dirty="0" err="1"/>
              <a:t>ja</a:t>
            </a:r>
            <a:r>
              <a:rPr lang="en-GB" sz="2400" dirty="0"/>
              <a:t> que la </a:t>
            </a:r>
            <a:r>
              <a:rPr lang="en-GB" sz="2400" dirty="0" err="1"/>
              <a:t>solució</a:t>
            </a:r>
            <a:r>
              <a:rPr lang="en-GB" sz="2400" dirty="0"/>
              <a:t> de </a:t>
            </a:r>
            <a:r>
              <a:rPr lang="en-GB" sz="2400" dirty="0" err="1"/>
              <a:t>cada</a:t>
            </a:r>
            <a:r>
              <a:rPr lang="en-GB" sz="2400" dirty="0"/>
              <a:t> </a:t>
            </a:r>
            <a:r>
              <a:rPr lang="en-GB" sz="2400" dirty="0" err="1"/>
              <a:t>sistema</a:t>
            </a:r>
            <a:r>
              <a:rPr lang="en-GB" sz="2400" dirty="0"/>
              <a:t> es </a:t>
            </a:r>
            <a:r>
              <a:rPr lang="en-GB" sz="2400" dirty="0" err="1"/>
              <a:t>redueix</a:t>
            </a:r>
            <a:r>
              <a:rPr lang="en-GB" sz="2400" dirty="0"/>
              <a:t> a una </a:t>
            </a:r>
            <a:r>
              <a:rPr lang="en-GB" sz="2400" dirty="0" err="1"/>
              <a:t>multiplicació</a:t>
            </a:r>
            <a:r>
              <a:rPr lang="en-GB" sz="2400" dirty="0"/>
              <a:t> per una </a:t>
            </a:r>
            <a:r>
              <a:rPr lang="en-GB" sz="2400" dirty="0" err="1"/>
              <a:t>mateixa</a:t>
            </a:r>
            <a:r>
              <a:rPr lang="en-GB" sz="2400" dirty="0"/>
              <a:t> </a:t>
            </a:r>
            <a:r>
              <a:rPr lang="en-GB" sz="2400" dirty="0" err="1"/>
              <a:t>matriu</a:t>
            </a:r>
            <a:r>
              <a:rPr lang="en-GB" sz="2400" dirty="0"/>
              <a:t>, un cop </a:t>
            </a:r>
            <a:r>
              <a:rPr lang="en-GB" sz="2400" dirty="0" err="1"/>
              <a:t>calculada</a:t>
            </a:r>
            <a:r>
              <a:rPr lang="en-GB" sz="2400" dirty="0"/>
              <a:t> la </a:t>
            </a:r>
            <a:r>
              <a:rPr lang="en-GB" sz="2400" dirty="0" err="1"/>
              <a:t>inversa</a:t>
            </a:r>
            <a:r>
              <a:rPr lang="en-GB" sz="2400" dirty="0"/>
              <a:t> de la </a:t>
            </a:r>
            <a:r>
              <a:rPr lang="en-GB" sz="2400" dirty="0" err="1"/>
              <a:t>matriu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3CB3E00B-D896-4DDC-8E91-011F941B27AB}"/>
              </a:ext>
            </a:extLst>
          </p:cNvPr>
          <p:cNvSpPr/>
          <p:nvPr/>
        </p:nvSpPr>
        <p:spPr>
          <a:xfrm>
            <a:off x="2427157" y="3984895"/>
            <a:ext cx="924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Per </a:t>
            </a:r>
            <a:r>
              <a:rPr lang="en-GB" sz="2400" dirty="0" err="1"/>
              <a:t>exemple</a:t>
            </a:r>
            <a:r>
              <a:rPr lang="en-GB" sz="2400" dirty="0"/>
              <a:t>, </a:t>
            </a:r>
            <a:r>
              <a:rPr lang="en-GB" sz="2400" dirty="0" err="1"/>
              <a:t>suposem</a:t>
            </a:r>
            <a:r>
              <a:rPr lang="en-GB" sz="2400" dirty="0"/>
              <a:t> que </a:t>
            </a:r>
            <a:r>
              <a:rPr lang="en-GB" sz="2400" dirty="0" err="1"/>
              <a:t>heu</a:t>
            </a:r>
            <a:r>
              <a:rPr lang="en-GB" sz="2400" dirty="0"/>
              <a:t> de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diversos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amb</a:t>
            </a:r>
            <a:r>
              <a:rPr lang="en-GB" sz="2400" dirty="0"/>
              <a:t> la </a:t>
            </a:r>
            <a:r>
              <a:rPr lang="en-GB" sz="2400" b="1" dirty="0" err="1"/>
              <a:t>mateixa</a:t>
            </a:r>
            <a:r>
              <a:rPr lang="en-GB" sz="2400" b="1" dirty="0"/>
              <a:t>  </a:t>
            </a:r>
            <a:r>
              <a:rPr lang="en-GB" sz="2400" b="1" dirty="0" err="1"/>
              <a:t>Matriu</a:t>
            </a:r>
            <a:r>
              <a:rPr lang="en-GB" sz="2400" b="1" dirty="0"/>
              <a:t> de </a:t>
            </a:r>
            <a:r>
              <a:rPr lang="en-GB" sz="2400" b="1" dirty="0" err="1"/>
              <a:t>Coeficients</a:t>
            </a:r>
            <a:r>
              <a:rPr lang="en-GB" sz="2400" dirty="0"/>
              <a:t> </a:t>
            </a:r>
            <a:r>
              <a:rPr lang="en-GB" sz="2400" dirty="0" err="1"/>
              <a:t>però</a:t>
            </a:r>
            <a:r>
              <a:rPr lang="en-GB" sz="2400" dirty="0"/>
              <a:t> </a:t>
            </a:r>
            <a:r>
              <a:rPr lang="en-GB" sz="2400" dirty="0" err="1"/>
              <a:t>amb</a:t>
            </a:r>
            <a:r>
              <a:rPr lang="en-GB" sz="2400" dirty="0"/>
              <a:t> </a:t>
            </a:r>
            <a:r>
              <a:rPr lang="en-GB" sz="2400" b="1" dirty="0" err="1"/>
              <a:t>termes</a:t>
            </a:r>
            <a:r>
              <a:rPr lang="en-GB" sz="2400" b="1" dirty="0"/>
              <a:t> constants </a:t>
            </a:r>
            <a:r>
              <a:rPr lang="en-GB" sz="2400" b="1" dirty="0" err="1"/>
              <a:t>diferents</a:t>
            </a:r>
            <a:r>
              <a:rPr lang="en-GB" sz="2400" dirty="0"/>
              <a:t>. </a:t>
            </a:r>
            <a:endParaRPr lang="en-US" sz="2400" dirty="0"/>
          </a:p>
        </p:txBody>
      </p:sp>
      <p:sp>
        <p:nvSpPr>
          <p:cNvPr id="47" name="Retângulo: Cantos Arredondados 46">
            <a:hlinkClick r:id="rId6" action="ppaction://hlinksldjump"/>
            <a:extLst>
              <a:ext uri="{FF2B5EF4-FFF2-40B4-BE49-F238E27FC236}">
                <a16:creationId xmlns:a16="http://schemas.microsoft.com/office/drawing/2014/main" id="{A2A9A0AC-45E6-41AA-8B25-5E1368393AF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8" name="Retângulo: Cantos Arredondados 47">
            <a:hlinkClick r:id="rId7" action="ppaction://hlinksldjump"/>
            <a:extLst>
              <a:ext uri="{FF2B5EF4-FFF2-40B4-BE49-F238E27FC236}">
                <a16:creationId xmlns:a16="http://schemas.microsoft.com/office/drawing/2014/main" id="{9250E05C-3076-4954-B7EE-A9F26171532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49">
            <a:hlinkClick r:id="rId8" action="ppaction://hlinksldjump"/>
            <a:extLst>
              <a:ext uri="{FF2B5EF4-FFF2-40B4-BE49-F238E27FC236}">
                <a16:creationId xmlns:a16="http://schemas.microsoft.com/office/drawing/2014/main" id="{172BB564-4848-48BE-9C81-5CE32F151D3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9" action="ppaction://hlinksldjump"/>
            <a:extLst>
              <a:ext uri="{FF2B5EF4-FFF2-40B4-BE49-F238E27FC236}">
                <a16:creationId xmlns:a16="http://schemas.microsoft.com/office/drawing/2014/main" id="{235BCC3B-7A1D-4891-9579-C75B750E082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5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31" grpId="0"/>
      <p:bldP spid="28" grpId="0" animBg="1"/>
      <p:bldP spid="36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redondeado 11">
            <a:extLst>
              <a:ext uri="{FF2B5EF4-FFF2-40B4-BE49-F238E27FC236}">
                <a16:creationId xmlns:a16="http://schemas.microsoft.com/office/drawing/2014/main" id="{E2B371E0-3C7B-4172-8572-DC1AD36FB134}"/>
              </a:ext>
            </a:extLst>
          </p:cNvPr>
          <p:cNvSpPr/>
          <p:nvPr/>
        </p:nvSpPr>
        <p:spPr>
          <a:xfrm>
            <a:off x="1801117" y="-154014"/>
            <a:ext cx="10129170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6" name="Rectángulo 5">
            <a:extLst>
              <a:ext uri="{FF2B5EF4-FFF2-40B4-BE49-F238E27FC236}">
                <a16:creationId xmlns:a16="http://schemas.microsoft.com/office/drawing/2014/main" id="{4BB93100-A23E-4C4C-ADEB-03F723BE8F2B}"/>
              </a:ext>
            </a:extLst>
          </p:cNvPr>
          <p:cNvSpPr/>
          <p:nvPr/>
        </p:nvSpPr>
        <p:spPr>
          <a:xfrm>
            <a:off x="2241082" y="440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4F0328C0-4493-421D-A9BB-89F1B147C772}"/>
              </a:ext>
            </a:extLst>
          </p:cNvPr>
          <p:cNvSpPr/>
          <p:nvPr/>
        </p:nvSpPr>
        <p:spPr>
          <a:xfrm>
            <a:off x="2193285" y="964517"/>
            <a:ext cx="9556742" cy="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fàbrica</a:t>
            </a:r>
            <a:r>
              <a:rPr lang="en-GB" sz="2000" dirty="0"/>
              <a:t> </a:t>
            </a:r>
            <a:r>
              <a:rPr lang="en-GB" sz="2000" dirty="0" err="1"/>
              <a:t>produeix</a:t>
            </a:r>
            <a:r>
              <a:rPr lang="en-GB" sz="2000" dirty="0"/>
              <a:t> dos </a:t>
            </a:r>
            <a:r>
              <a:rPr lang="en-GB" sz="2000" dirty="0" err="1"/>
              <a:t>tipus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: X </a:t>
            </a:r>
            <a:r>
              <a:rPr lang="en-GB" sz="2000" dirty="0" err="1"/>
              <a:t>i</a:t>
            </a:r>
            <a:r>
              <a:rPr lang="en-GB" sz="2000" dirty="0"/>
              <a:t> Y. </a:t>
            </a:r>
            <a:r>
              <a:rPr lang="en-GB" sz="2000" dirty="0" err="1"/>
              <a:t>Cada</a:t>
            </a:r>
            <a:r>
              <a:rPr lang="en-GB" sz="2000" dirty="0"/>
              <a:t> model X </a:t>
            </a:r>
            <a:r>
              <a:rPr lang="en-GB" sz="2000" dirty="0" err="1"/>
              <a:t>requereix</a:t>
            </a:r>
            <a:r>
              <a:rPr lang="en-GB" sz="2000" dirty="0"/>
              <a:t> 4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polit,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requereix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5 </a:t>
            </a:r>
            <a:r>
              <a:rPr lang="en-GB" sz="2000" dirty="0" err="1"/>
              <a:t>hores</a:t>
            </a:r>
            <a:r>
              <a:rPr lang="en-GB" sz="2000" dirty="0"/>
              <a:t> de polit. </a:t>
            </a:r>
            <a:r>
              <a:rPr lang="en-GB" sz="2000" dirty="0" err="1"/>
              <a:t>Sabent</a:t>
            </a:r>
            <a:r>
              <a:rPr lang="en-GB" sz="2000" dirty="0"/>
              <a:t> que les  </a:t>
            </a:r>
            <a:r>
              <a:rPr lang="en-GB" sz="2000" dirty="0" err="1"/>
              <a:t>talladores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les </a:t>
            </a:r>
            <a:r>
              <a:rPr lang="en-GB" sz="2000" dirty="0" err="1"/>
              <a:t>polidores</a:t>
            </a:r>
            <a:r>
              <a:rPr lang="en-GB" sz="2000" dirty="0"/>
              <a:t> </a:t>
            </a:r>
            <a:r>
              <a:rPr lang="en-GB" sz="2000" dirty="0" err="1"/>
              <a:t>treballen</a:t>
            </a:r>
            <a:r>
              <a:rPr lang="en-GB" sz="2000" dirty="0"/>
              <a:t> una </a:t>
            </a:r>
            <a:r>
              <a:rPr lang="en-GB" sz="2000" dirty="0" err="1"/>
              <a:t>mitjana</a:t>
            </a:r>
            <a:r>
              <a:rPr lang="en-GB" sz="2000" dirty="0"/>
              <a:t> de 32 </a:t>
            </a:r>
            <a:r>
              <a:rPr lang="en-GB" sz="2000" dirty="0" err="1"/>
              <a:t>i</a:t>
            </a:r>
            <a:r>
              <a:rPr lang="en-GB" sz="2000" dirty="0"/>
              <a:t> 40 </a:t>
            </a:r>
            <a:r>
              <a:rPr lang="en-GB" sz="2000" dirty="0" err="1"/>
              <a:t>hores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. </a:t>
            </a:r>
            <a:r>
              <a:rPr lang="en-GB" sz="2000" dirty="0" err="1"/>
              <a:t>Calculeu</a:t>
            </a:r>
            <a:r>
              <a:rPr lang="en-GB" sz="2000" dirty="0"/>
              <a:t> el </a:t>
            </a:r>
            <a:r>
              <a:rPr lang="en-GB" sz="2000" dirty="0" err="1"/>
              <a:t>nombre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que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setmanalment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F5A597E1-34AF-47CF-A7C3-6C797ADD4E82}"/>
                  </a:ext>
                </a:extLst>
              </p:cNvPr>
              <p:cNvSpPr/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F5A597E1-34AF-47CF-A7C3-6C797ADD4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FC698F88-7921-4840-950F-F4A35487EDBE}"/>
              </a:ext>
            </a:extLst>
          </p:cNvPr>
          <p:cNvSpPr/>
          <p:nvPr/>
        </p:nvSpPr>
        <p:spPr>
          <a:xfrm>
            <a:off x="1893601" y="2645890"/>
            <a:ext cx="2986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0" name="Retângulo: Cantos Arredondados 49">
            <a:hlinkClick r:id="rId7" action="ppaction://hlinksldjump"/>
            <a:extLst>
              <a:ext uri="{FF2B5EF4-FFF2-40B4-BE49-F238E27FC236}">
                <a16:creationId xmlns:a16="http://schemas.microsoft.com/office/drawing/2014/main" id="{1E093149-BECA-4FCF-9C99-9C557DBFFA1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50">
            <a:hlinkClick r:id="rId8" action="ppaction://hlinksldjump"/>
            <a:extLst>
              <a:ext uri="{FF2B5EF4-FFF2-40B4-BE49-F238E27FC236}">
                <a16:creationId xmlns:a16="http://schemas.microsoft.com/office/drawing/2014/main" id="{53420612-166A-4CE5-A63B-C796294D57B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51">
            <a:hlinkClick r:id="rId9" action="ppaction://hlinksldjump"/>
            <a:extLst>
              <a:ext uri="{FF2B5EF4-FFF2-40B4-BE49-F238E27FC236}">
                <a16:creationId xmlns:a16="http://schemas.microsoft.com/office/drawing/2014/main" id="{A74950B5-E986-4338-93CF-C2F759FA0FEB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52">
            <a:hlinkClick r:id="rId10" action="ppaction://hlinksldjump"/>
            <a:extLst>
              <a:ext uri="{FF2B5EF4-FFF2-40B4-BE49-F238E27FC236}">
                <a16:creationId xmlns:a16="http://schemas.microsoft.com/office/drawing/2014/main" id="{37D6E1E5-D43B-4CB7-98B9-0D2D9F7B226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670A0F9-E362-47E9-8572-EACE3E8A5784}"/>
              </a:ext>
            </a:extLst>
          </p:cNvPr>
          <p:cNvSpPr/>
          <p:nvPr/>
        </p:nvSpPr>
        <p:spPr>
          <a:xfrm>
            <a:off x="6556474" y="1251338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DB87F4D-13C7-48F0-BFD5-F740BBA9951E}"/>
              </a:ext>
            </a:extLst>
          </p:cNvPr>
          <p:cNvSpPr/>
          <p:nvPr/>
        </p:nvSpPr>
        <p:spPr>
          <a:xfrm>
            <a:off x="10004191" y="927549"/>
            <a:ext cx="215756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BA7DDFB-A7ED-4377-9911-C0EEC7194112}"/>
              </a:ext>
            </a:extLst>
          </p:cNvPr>
          <p:cNvCxnSpPr>
            <a:cxnSpLocks/>
          </p:cNvCxnSpPr>
          <p:nvPr/>
        </p:nvCxnSpPr>
        <p:spPr>
          <a:xfrm>
            <a:off x="10282349" y="1265122"/>
            <a:ext cx="1171749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4B01DCC-D757-432B-AC4A-B5FCA08C9B8C}"/>
              </a:ext>
            </a:extLst>
          </p:cNvPr>
          <p:cNvSpPr/>
          <p:nvPr/>
        </p:nvSpPr>
        <p:spPr>
          <a:xfrm>
            <a:off x="7472336" y="1570751"/>
            <a:ext cx="386315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BF69FDF9-193E-4EF2-BEF4-40F2C40B8EC0}"/>
              </a:ext>
            </a:extLst>
          </p:cNvPr>
          <p:cNvCxnSpPr>
            <a:cxnSpLocks/>
          </p:cNvCxnSpPr>
          <p:nvPr/>
        </p:nvCxnSpPr>
        <p:spPr>
          <a:xfrm>
            <a:off x="8240916" y="1895071"/>
            <a:ext cx="701836" cy="1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EFB63CC-8265-44AF-AB20-A2331F903ACE}"/>
              </a:ext>
            </a:extLst>
          </p:cNvPr>
          <p:cNvCxnSpPr>
            <a:cxnSpLocks/>
          </p:cNvCxnSpPr>
          <p:nvPr/>
        </p:nvCxnSpPr>
        <p:spPr>
          <a:xfrm flipH="1">
            <a:off x="5126182" y="1246543"/>
            <a:ext cx="4977136" cy="13993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51359013-8861-4F57-9825-B2234978B542}"/>
              </a:ext>
            </a:extLst>
          </p:cNvPr>
          <p:cNvCxnSpPr>
            <a:cxnSpLocks/>
          </p:cNvCxnSpPr>
          <p:nvPr/>
        </p:nvCxnSpPr>
        <p:spPr>
          <a:xfrm flipH="1">
            <a:off x="5745018" y="1574356"/>
            <a:ext cx="799019" cy="10715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8FE23CD6-5707-4DCE-8998-035CD0F966B9}"/>
              </a:ext>
            </a:extLst>
          </p:cNvPr>
          <p:cNvCxnSpPr>
            <a:cxnSpLocks/>
          </p:cNvCxnSpPr>
          <p:nvPr/>
        </p:nvCxnSpPr>
        <p:spPr>
          <a:xfrm flipH="1">
            <a:off x="6602218" y="1918186"/>
            <a:ext cx="940515" cy="7848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DB9C245-C2AF-4676-8B2F-4D12E7659861}"/>
              </a:ext>
            </a:extLst>
          </p:cNvPr>
          <p:cNvCxnSpPr>
            <a:cxnSpLocks/>
          </p:cNvCxnSpPr>
          <p:nvPr/>
        </p:nvCxnSpPr>
        <p:spPr>
          <a:xfrm>
            <a:off x="6865702" y="1593815"/>
            <a:ext cx="1214558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115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29" grpId="0" animBg="1"/>
      <p:bldP spid="30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46">
            <a:extLst>
              <a:ext uri="{FF2B5EF4-FFF2-40B4-BE49-F238E27FC236}">
                <a16:creationId xmlns:a16="http://schemas.microsoft.com/office/drawing/2014/main" id="{352875EE-7C73-4B47-BC38-B5750CF1E12B}"/>
              </a:ext>
            </a:extLst>
          </p:cNvPr>
          <p:cNvSpPr/>
          <p:nvPr/>
        </p:nvSpPr>
        <p:spPr>
          <a:xfrm>
            <a:off x="2193285" y="964517"/>
            <a:ext cx="9556742" cy="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fàbrica</a:t>
            </a:r>
            <a:r>
              <a:rPr lang="en-GB" sz="2000" dirty="0"/>
              <a:t> </a:t>
            </a:r>
            <a:r>
              <a:rPr lang="en-GB" sz="2000" dirty="0" err="1"/>
              <a:t>produeix</a:t>
            </a:r>
            <a:r>
              <a:rPr lang="en-GB" sz="2000" dirty="0"/>
              <a:t> dos </a:t>
            </a:r>
            <a:r>
              <a:rPr lang="en-GB" sz="2000" dirty="0" err="1"/>
              <a:t>tipus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: X </a:t>
            </a:r>
            <a:r>
              <a:rPr lang="en-GB" sz="2000" dirty="0" err="1"/>
              <a:t>i</a:t>
            </a:r>
            <a:r>
              <a:rPr lang="en-GB" sz="2000" dirty="0"/>
              <a:t> Y. </a:t>
            </a:r>
            <a:r>
              <a:rPr lang="en-GB" sz="2000" dirty="0" err="1"/>
              <a:t>Cada</a:t>
            </a:r>
            <a:r>
              <a:rPr lang="en-GB" sz="2000" dirty="0"/>
              <a:t> model X </a:t>
            </a:r>
            <a:r>
              <a:rPr lang="en-GB" sz="2000" dirty="0" err="1"/>
              <a:t>requereix</a:t>
            </a:r>
            <a:r>
              <a:rPr lang="en-GB" sz="2000" dirty="0"/>
              <a:t> 4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polit,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requereix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5 </a:t>
            </a:r>
            <a:r>
              <a:rPr lang="en-GB" sz="2000" dirty="0" err="1"/>
              <a:t>hores</a:t>
            </a:r>
            <a:r>
              <a:rPr lang="en-GB" sz="2000" dirty="0"/>
              <a:t> de polit. </a:t>
            </a:r>
            <a:r>
              <a:rPr lang="en-GB" sz="2000" dirty="0" err="1"/>
              <a:t>Sabent</a:t>
            </a:r>
            <a:r>
              <a:rPr lang="en-GB" sz="2000" dirty="0"/>
              <a:t> que les  </a:t>
            </a:r>
            <a:r>
              <a:rPr lang="en-GB" sz="2000" dirty="0" err="1"/>
              <a:t>talladores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les </a:t>
            </a:r>
            <a:r>
              <a:rPr lang="en-GB" sz="2000" dirty="0" err="1"/>
              <a:t>polidores</a:t>
            </a:r>
            <a:r>
              <a:rPr lang="en-GB" sz="2000" dirty="0"/>
              <a:t> </a:t>
            </a:r>
            <a:r>
              <a:rPr lang="en-GB" sz="2000" dirty="0" err="1"/>
              <a:t>treballen</a:t>
            </a:r>
            <a:r>
              <a:rPr lang="en-GB" sz="2000" dirty="0"/>
              <a:t> una </a:t>
            </a:r>
            <a:r>
              <a:rPr lang="en-GB" sz="2000" dirty="0" err="1"/>
              <a:t>mitjana</a:t>
            </a:r>
            <a:r>
              <a:rPr lang="en-GB" sz="2000" dirty="0"/>
              <a:t> de 32 </a:t>
            </a:r>
            <a:r>
              <a:rPr lang="en-GB" sz="2000" dirty="0" err="1"/>
              <a:t>i</a:t>
            </a:r>
            <a:r>
              <a:rPr lang="en-GB" sz="2000" dirty="0"/>
              <a:t> 40 </a:t>
            </a:r>
            <a:r>
              <a:rPr lang="en-GB" sz="2000" dirty="0" err="1"/>
              <a:t>hores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. </a:t>
            </a:r>
            <a:r>
              <a:rPr lang="en-GB" sz="2000" dirty="0" err="1"/>
              <a:t>Calculeu</a:t>
            </a:r>
            <a:r>
              <a:rPr lang="en-GB" sz="2000" dirty="0"/>
              <a:t> el </a:t>
            </a:r>
            <a:r>
              <a:rPr lang="en-GB" sz="2000" dirty="0" err="1"/>
              <a:t>nombre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que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setmanalment</a:t>
            </a:r>
            <a:r>
              <a:rPr lang="en-GB" sz="2000" dirty="0"/>
              <a:t>.</a:t>
            </a:r>
          </a:p>
        </p:txBody>
      </p:sp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3" name="Rectángulo 5">
            <a:extLst>
              <a:ext uri="{FF2B5EF4-FFF2-40B4-BE49-F238E27FC236}">
                <a16:creationId xmlns:a16="http://schemas.microsoft.com/office/drawing/2014/main" id="{1FAE1ABB-CA41-4066-ABB7-4D940B3D7060}"/>
              </a:ext>
            </a:extLst>
          </p:cNvPr>
          <p:cNvSpPr/>
          <p:nvPr/>
        </p:nvSpPr>
        <p:spPr>
          <a:xfrm>
            <a:off x="2241082" y="440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/>
              <p:nvPr/>
            </p:nvSpPr>
            <p:spPr>
              <a:xfrm>
                <a:off x="4798226" y="2590529"/>
                <a:ext cx="1761864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DBF8D60-1409-44FF-B426-274853457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226" y="2590529"/>
                <a:ext cx="1761864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tângulo 55">
            <a:extLst>
              <a:ext uri="{FF2B5EF4-FFF2-40B4-BE49-F238E27FC236}">
                <a16:creationId xmlns:a16="http://schemas.microsoft.com/office/drawing/2014/main" id="{72071DF7-A0D0-4BA1-995E-2CDC065A1C8B}"/>
              </a:ext>
            </a:extLst>
          </p:cNvPr>
          <p:cNvSpPr/>
          <p:nvPr/>
        </p:nvSpPr>
        <p:spPr>
          <a:xfrm>
            <a:off x="1998681" y="2645890"/>
            <a:ext cx="3089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7" name="Retângulo: Cantos Arredondados 56">
            <a:hlinkClick r:id="rId7" action="ppaction://hlinksldjump"/>
            <a:extLst>
              <a:ext uri="{FF2B5EF4-FFF2-40B4-BE49-F238E27FC236}">
                <a16:creationId xmlns:a16="http://schemas.microsoft.com/office/drawing/2014/main" id="{1B8D1012-BD0C-430B-9064-41271437B284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8" action="ppaction://hlinksldjump"/>
            <a:extLst>
              <a:ext uri="{FF2B5EF4-FFF2-40B4-BE49-F238E27FC236}">
                <a16:creationId xmlns:a16="http://schemas.microsoft.com/office/drawing/2014/main" id="{BB2AE74C-6F81-4C75-A339-F8867AEBA65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9" action="ppaction://hlinksldjump"/>
            <a:extLst>
              <a:ext uri="{FF2B5EF4-FFF2-40B4-BE49-F238E27FC236}">
                <a16:creationId xmlns:a16="http://schemas.microsoft.com/office/drawing/2014/main" id="{4AFBDF47-D62C-4710-89CF-480AA229751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10" action="ppaction://hlinksldjump"/>
            <a:extLst>
              <a:ext uri="{FF2B5EF4-FFF2-40B4-BE49-F238E27FC236}">
                <a16:creationId xmlns:a16="http://schemas.microsoft.com/office/drawing/2014/main" id="{5EA43487-EF9F-466B-9675-63F1BC0A1FC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2" name="Rectángulo redondeado 11">
            <a:extLst>
              <a:ext uri="{FF2B5EF4-FFF2-40B4-BE49-F238E27FC236}">
                <a16:creationId xmlns:a16="http://schemas.microsoft.com/office/drawing/2014/main" id="{CA39625E-3F3D-4F61-A2B3-5121337764BB}"/>
              </a:ext>
            </a:extLst>
          </p:cNvPr>
          <p:cNvSpPr/>
          <p:nvPr/>
        </p:nvSpPr>
        <p:spPr>
          <a:xfrm>
            <a:off x="1784068" y="205400"/>
            <a:ext cx="10109102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2400" b="1" u="sng" dirty="0">
                <a:solidFill>
                  <a:srgbClr val="FF2929"/>
                </a:solidFill>
              </a:rPr>
              <a:t>                                </a:t>
            </a:r>
          </a:p>
        </p:txBody>
      </p:sp>
      <p:sp>
        <p:nvSpPr>
          <p:cNvPr id="27" name="Rectángulo 5">
            <a:extLst>
              <a:ext uri="{FF2B5EF4-FFF2-40B4-BE49-F238E27FC236}">
                <a16:creationId xmlns:a16="http://schemas.microsoft.com/office/drawing/2014/main" id="{CA633CFC-A9FB-4833-942D-EDA77913123F}"/>
              </a:ext>
            </a:extLst>
          </p:cNvPr>
          <p:cNvSpPr/>
          <p:nvPr/>
        </p:nvSpPr>
        <p:spPr>
          <a:xfrm>
            <a:off x="2241082" y="440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28" name="Retângulo 46">
            <a:extLst>
              <a:ext uri="{FF2B5EF4-FFF2-40B4-BE49-F238E27FC236}">
                <a16:creationId xmlns:a16="http://schemas.microsoft.com/office/drawing/2014/main" id="{D0896968-116C-465D-A6D3-5848900CC954}"/>
              </a:ext>
            </a:extLst>
          </p:cNvPr>
          <p:cNvSpPr/>
          <p:nvPr/>
        </p:nvSpPr>
        <p:spPr>
          <a:xfrm>
            <a:off x="2193285" y="977779"/>
            <a:ext cx="9556742" cy="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fàbrica</a:t>
            </a:r>
            <a:r>
              <a:rPr lang="en-GB" sz="2000" dirty="0"/>
              <a:t> </a:t>
            </a:r>
            <a:r>
              <a:rPr lang="en-GB" sz="2000" dirty="0" err="1"/>
              <a:t>produeix</a:t>
            </a:r>
            <a:r>
              <a:rPr lang="en-GB" sz="2000" dirty="0"/>
              <a:t> dos </a:t>
            </a:r>
            <a:r>
              <a:rPr lang="en-GB" sz="2000" dirty="0" err="1"/>
              <a:t>tipus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: X </a:t>
            </a:r>
            <a:r>
              <a:rPr lang="en-GB" sz="2000" dirty="0" err="1"/>
              <a:t>i</a:t>
            </a:r>
            <a:r>
              <a:rPr lang="en-GB" sz="2000" dirty="0"/>
              <a:t> Y. </a:t>
            </a:r>
            <a:r>
              <a:rPr lang="en-GB" sz="2000" dirty="0" err="1"/>
              <a:t>Cada</a:t>
            </a:r>
            <a:r>
              <a:rPr lang="en-GB" sz="2000" dirty="0"/>
              <a:t> model X </a:t>
            </a:r>
            <a:r>
              <a:rPr lang="en-GB" sz="2000" dirty="0" err="1"/>
              <a:t>requereix</a:t>
            </a:r>
            <a:r>
              <a:rPr lang="en-GB" sz="2000" dirty="0"/>
              <a:t> 4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polit,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requereix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5 </a:t>
            </a:r>
            <a:r>
              <a:rPr lang="en-GB" sz="2000" dirty="0" err="1"/>
              <a:t>hores</a:t>
            </a:r>
            <a:r>
              <a:rPr lang="en-GB" sz="2000" dirty="0"/>
              <a:t> de polit. </a:t>
            </a:r>
            <a:r>
              <a:rPr lang="en-GB" sz="2000" dirty="0" err="1"/>
              <a:t>Sabent</a:t>
            </a:r>
            <a:r>
              <a:rPr lang="en-GB" sz="2000" dirty="0"/>
              <a:t> que les  </a:t>
            </a:r>
            <a:r>
              <a:rPr lang="en-GB" sz="2000" dirty="0" err="1"/>
              <a:t>talladores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les </a:t>
            </a:r>
            <a:r>
              <a:rPr lang="en-GB" sz="2000" dirty="0" err="1"/>
              <a:t>polidores</a:t>
            </a:r>
            <a:r>
              <a:rPr lang="en-GB" sz="2000" dirty="0"/>
              <a:t> </a:t>
            </a:r>
            <a:r>
              <a:rPr lang="en-GB" sz="2000" dirty="0" err="1"/>
              <a:t>treballen</a:t>
            </a:r>
            <a:r>
              <a:rPr lang="en-GB" sz="2000" dirty="0"/>
              <a:t> una </a:t>
            </a:r>
            <a:r>
              <a:rPr lang="en-GB" sz="2000" dirty="0" err="1"/>
              <a:t>mitjana</a:t>
            </a:r>
            <a:r>
              <a:rPr lang="en-GB" sz="2000" dirty="0"/>
              <a:t> de 32 </a:t>
            </a:r>
            <a:r>
              <a:rPr lang="en-GB" sz="2000" dirty="0" err="1"/>
              <a:t>i</a:t>
            </a:r>
            <a:r>
              <a:rPr lang="en-GB" sz="2000" dirty="0"/>
              <a:t> 40 </a:t>
            </a:r>
            <a:r>
              <a:rPr lang="en-GB" sz="2000" dirty="0" err="1"/>
              <a:t>hores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. </a:t>
            </a:r>
            <a:r>
              <a:rPr lang="en-GB" sz="2000" dirty="0" err="1"/>
              <a:t>Calculeu</a:t>
            </a:r>
            <a:r>
              <a:rPr lang="en-GB" sz="2000" dirty="0"/>
              <a:t> el </a:t>
            </a:r>
            <a:r>
              <a:rPr lang="en-GB" sz="2000" dirty="0" err="1"/>
              <a:t>nombre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que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setmanalment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47">
                <a:extLst>
                  <a:ext uri="{FF2B5EF4-FFF2-40B4-BE49-F238E27FC236}">
                    <a16:creationId xmlns:a16="http://schemas.microsoft.com/office/drawing/2014/main" id="{67029699-4723-4F61-AEE6-3EA6FA29CA02}"/>
                  </a:ext>
                </a:extLst>
              </p:cNvPr>
              <p:cNvSpPr/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Retângulo 47">
                <a:extLst>
                  <a:ext uri="{FF2B5EF4-FFF2-40B4-BE49-F238E27FC236}">
                    <a16:creationId xmlns:a16="http://schemas.microsoft.com/office/drawing/2014/main" id="{67029699-4723-4F61-AEE6-3EA6FA29C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48">
            <a:extLst>
              <a:ext uri="{FF2B5EF4-FFF2-40B4-BE49-F238E27FC236}">
                <a16:creationId xmlns:a16="http://schemas.microsoft.com/office/drawing/2014/main" id="{48456AF7-48E7-4ACC-AEA5-3C0450813B24}"/>
              </a:ext>
            </a:extLst>
          </p:cNvPr>
          <p:cNvSpPr/>
          <p:nvPr/>
        </p:nvSpPr>
        <p:spPr>
          <a:xfrm>
            <a:off x="1893601" y="2645890"/>
            <a:ext cx="2986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670A0F9-E362-47E9-8572-EACE3E8A5784}"/>
              </a:ext>
            </a:extLst>
          </p:cNvPr>
          <p:cNvSpPr/>
          <p:nvPr/>
        </p:nvSpPr>
        <p:spPr>
          <a:xfrm>
            <a:off x="8260403" y="1254159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DB87F4D-13C7-48F0-BFD5-F740BBA9951E}"/>
              </a:ext>
            </a:extLst>
          </p:cNvPr>
          <p:cNvSpPr/>
          <p:nvPr/>
        </p:nvSpPr>
        <p:spPr>
          <a:xfrm>
            <a:off x="2199872" y="1261015"/>
            <a:ext cx="268137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2BA7DDFB-A7ED-4377-9911-C0EEC7194112}"/>
              </a:ext>
            </a:extLst>
          </p:cNvPr>
          <p:cNvCxnSpPr>
            <a:cxnSpLocks/>
          </p:cNvCxnSpPr>
          <p:nvPr/>
        </p:nvCxnSpPr>
        <p:spPr>
          <a:xfrm>
            <a:off x="8589818" y="1579994"/>
            <a:ext cx="1322213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ADB9C245-C2AF-4676-8B2F-4D12E7659861}"/>
              </a:ext>
            </a:extLst>
          </p:cNvPr>
          <p:cNvCxnSpPr>
            <a:cxnSpLocks/>
          </p:cNvCxnSpPr>
          <p:nvPr/>
        </p:nvCxnSpPr>
        <p:spPr>
          <a:xfrm flipV="1">
            <a:off x="2453793" y="1579994"/>
            <a:ext cx="1566836" cy="6971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4B01DCC-D757-432B-AC4A-B5FCA08C9B8C}"/>
              </a:ext>
            </a:extLst>
          </p:cNvPr>
          <p:cNvSpPr/>
          <p:nvPr/>
        </p:nvSpPr>
        <p:spPr>
          <a:xfrm>
            <a:off x="7937425" y="1565987"/>
            <a:ext cx="386315" cy="350825"/>
          </a:xfrm>
          <a:prstGeom prst="roundRec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1" name="Conexão reta 40">
            <a:extLst>
              <a:ext uri="{FF2B5EF4-FFF2-40B4-BE49-F238E27FC236}">
                <a16:creationId xmlns:a16="http://schemas.microsoft.com/office/drawing/2014/main" id="{BF69FDF9-193E-4EF2-BEF4-40F2C40B8EC0}"/>
              </a:ext>
            </a:extLst>
          </p:cNvPr>
          <p:cNvCxnSpPr>
            <a:cxnSpLocks/>
          </p:cNvCxnSpPr>
          <p:nvPr/>
        </p:nvCxnSpPr>
        <p:spPr>
          <a:xfrm>
            <a:off x="8309385" y="1877815"/>
            <a:ext cx="622176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>
            <a:extLst>
              <a:ext uri="{FF2B5EF4-FFF2-40B4-BE49-F238E27FC236}">
                <a16:creationId xmlns:a16="http://schemas.microsoft.com/office/drawing/2014/main" id="{0EFB63CC-8265-44AF-AB20-A2331F903ACE}"/>
              </a:ext>
            </a:extLst>
          </p:cNvPr>
          <p:cNvCxnSpPr>
            <a:cxnSpLocks/>
          </p:cNvCxnSpPr>
          <p:nvPr/>
        </p:nvCxnSpPr>
        <p:spPr>
          <a:xfrm>
            <a:off x="2548106" y="1579994"/>
            <a:ext cx="2332238" cy="13487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>
            <a:extLst>
              <a:ext uri="{FF2B5EF4-FFF2-40B4-BE49-F238E27FC236}">
                <a16:creationId xmlns:a16="http://schemas.microsoft.com/office/drawing/2014/main" id="{51359013-8861-4F57-9825-B2234978B542}"/>
              </a:ext>
            </a:extLst>
          </p:cNvPr>
          <p:cNvCxnSpPr>
            <a:cxnSpLocks/>
          </p:cNvCxnSpPr>
          <p:nvPr/>
        </p:nvCxnSpPr>
        <p:spPr>
          <a:xfrm flipH="1">
            <a:off x="6560090" y="1877815"/>
            <a:ext cx="1377963" cy="10509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8FE23CD6-5707-4DCE-8998-035CD0F966B9}"/>
              </a:ext>
            </a:extLst>
          </p:cNvPr>
          <p:cNvCxnSpPr>
            <a:cxnSpLocks/>
          </p:cNvCxnSpPr>
          <p:nvPr/>
        </p:nvCxnSpPr>
        <p:spPr>
          <a:xfrm flipH="1">
            <a:off x="5791200" y="1544247"/>
            <a:ext cx="2475628" cy="13844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821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1" grpId="0"/>
      <p:bldP spid="32" grpId="0"/>
      <p:bldP spid="29" grpId="0" animBg="1"/>
      <p:bldP spid="30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1985818" y="287851"/>
            <a:ext cx="10016885" cy="6400028"/>
          </a:xfrm>
          <a:prstGeom prst="roundRect">
            <a:avLst>
              <a:gd name="adj" fmla="val 2453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1" name="Rectángulo 5">
            <a:extLst>
              <a:ext uri="{FF2B5EF4-FFF2-40B4-BE49-F238E27FC236}">
                <a16:creationId xmlns:a16="http://schemas.microsoft.com/office/drawing/2014/main" id="{F9C5A4F8-174D-4A0D-9B8A-8B8822A20E31}"/>
              </a:ext>
            </a:extLst>
          </p:cNvPr>
          <p:cNvSpPr/>
          <p:nvPr/>
        </p:nvSpPr>
        <p:spPr>
          <a:xfrm>
            <a:off x="2241082" y="44011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/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=32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B99A1D-84F0-4328-BCDB-E992C4459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61" y="2477360"/>
                <a:ext cx="1874616" cy="778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17D93D1-9558-4C09-A98B-145A9DD3759D}"/>
              </a:ext>
            </a:extLst>
          </p:cNvPr>
          <p:cNvSpPr/>
          <p:nvPr/>
        </p:nvSpPr>
        <p:spPr>
          <a:xfrm>
            <a:off x="1999983" y="2626330"/>
            <a:ext cx="3088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dirty="0" err="1">
                <a:solidFill>
                  <a:srgbClr val="0C2B8E"/>
                </a:solidFill>
              </a:rPr>
              <a:t>Representació</a:t>
            </a:r>
            <a:r>
              <a:rPr lang="en-GB" sz="2000" dirty="0">
                <a:solidFill>
                  <a:srgbClr val="0C2B8E"/>
                </a:solidFill>
              </a:rPr>
              <a:t> del </a:t>
            </a:r>
            <a:r>
              <a:rPr lang="en-GB" sz="2000" dirty="0" err="1">
                <a:solidFill>
                  <a:srgbClr val="0C2B8E"/>
                </a:solidFill>
              </a:rPr>
              <a:t>sistema</a:t>
            </a:r>
            <a:r>
              <a:rPr lang="en-GB" sz="2000" dirty="0">
                <a:solidFill>
                  <a:srgbClr val="0C2B8E"/>
                </a:solidFill>
              </a:rPr>
              <a:t>:</a:t>
            </a:r>
            <a:endParaRPr lang="en-US" sz="2000" dirty="0">
              <a:solidFill>
                <a:srgbClr val="0C2B8E"/>
              </a:solidFill>
            </a:endParaRPr>
          </a:p>
          <a:p>
            <a:pPr algn="just">
              <a:buClr>
                <a:srgbClr val="F25E4F"/>
              </a:buClr>
            </a:pPr>
            <a:r>
              <a:rPr lang="en-GB" sz="2000" dirty="0">
                <a:solidFill>
                  <a:srgbClr val="0C2B8E"/>
                </a:solidFill>
              </a:rPr>
              <a:t> </a:t>
            </a:r>
            <a:endParaRPr lang="en-US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/>
              <p:nvPr/>
            </p:nvSpPr>
            <p:spPr>
              <a:xfrm>
                <a:off x="9100260" y="2324440"/>
                <a:ext cx="2258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0−4=16</m:t>
                      </m:r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3" name="CuadroTexto 25">
                <a:extLst>
                  <a:ext uri="{FF2B5EF4-FFF2-40B4-BE49-F238E27FC236}">
                    <a16:creationId xmlns:a16="http://schemas.microsoft.com/office/drawing/2014/main" id="{5AEC535F-0B66-4D84-8CA1-99583475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60" y="2324440"/>
                <a:ext cx="22585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/>
              <p:nvPr/>
            </p:nvSpPr>
            <p:spPr>
              <a:xfrm>
                <a:off x="9192121" y="2758552"/>
                <a:ext cx="2393797" cy="611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dirty="0">
                    <a:solidFill>
                      <a:srgbClr val="0C2B8E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34" name="CuadroTexto 25">
                <a:extLst>
                  <a:ext uri="{FF2B5EF4-FFF2-40B4-BE49-F238E27FC236}">
                    <a16:creationId xmlns:a16="http://schemas.microsoft.com/office/drawing/2014/main" id="{D452B017-E336-4A77-A2EB-C68CEBCDB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21" y="2758552"/>
                <a:ext cx="2393797" cy="611834"/>
              </a:xfrm>
              <a:prstGeom prst="rect">
                <a:avLst/>
              </a:prstGeom>
              <a:blipFill>
                <a:blip r:embed="rId8"/>
                <a:stretch>
                  <a:fillRect l="-2799" b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749BBEAA-60F8-4E68-A9A4-0AE8A7422901}"/>
              </a:ext>
            </a:extLst>
          </p:cNvPr>
          <p:cNvSpPr/>
          <p:nvPr/>
        </p:nvSpPr>
        <p:spPr>
          <a:xfrm>
            <a:off x="6666359" y="2727287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C980FE86-BBAD-4C5C-A4C8-DBF1187C6D7C}"/>
              </a:ext>
            </a:extLst>
          </p:cNvPr>
          <p:cNvSpPr/>
          <p:nvPr/>
        </p:nvSpPr>
        <p:spPr>
          <a:xfrm>
            <a:off x="8623230" y="272455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/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</p:txBody>
          </p:sp>
        </mc:Choice>
        <mc:Fallback xmlns="">
          <p:sp>
            <p:nvSpPr>
              <p:cNvPr id="39" name="CuadroTexto 25">
                <a:extLst>
                  <a:ext uri="{FF2B5EF4-FFF2-40B4-BE49-F238E27FC236}">
                    <a16:creationId xmlns:a16="http://schemas.microsoft.com/office/drawing/2014/main" id="{CA8ADA87-D2DA-40E4-ABB9-06371F3FA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55" y="3488556"/>
                <a:ext cx="2431307" cy="6097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/>
              <p:nvPr/>
            </p:nvSpPr>
            <p:spPr>
              <a:xfrm>
                <a:off x="6880243" y="2563407"/>
                <a:ext cx="1910928" cy="60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511E52-27D5-43EE-98D8-EADDA7C2A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243" y="2563407"/>
                <a:ext cx="1910928" cy="6054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arêntese esquerdo 9">
            <a:extLst>
              <a:ext uri="{FF2B5EF4-FFF2-40B4-BE49-F238E27FC236}">
                <a16:creationId xmlns:a16="http://schemas.microsoft.com/office/drawing/2014/main" id="{D622FBAC-63EF-41E3-ADF0-CBB327E642BB}"/>
              </a:ext>
            </a:extLst>
          </p:cNvPr>
          <p:cNvSpPr/>
          <p:nvPr/>
        </p:nvSpPr>
        <p:spPr>
          <a:xfrm>
            <a:off x="9100260" y="2324440"/>
            <a:ext cx="215556" cy="1045946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eta: Para a Direita 46">
            <a:extLst>
              <a:ext uri="{FF2B5EF4-FFF2-40B4-BE49-F238E27FC236}">
                <a16:creationId xmlns:a16="http://schemas.microsoft.com/office/drawing/2014/main" id="{0729ADA7-50CC-4348-A3A8-56A93F9F8B68}"/>
              </a:ext>
            </a:extLst>
          </p:cNvPr>
          <p:cNvSpPr/>
          <p:nvPr/>
        </p:nvSpPr>
        <p:spPr>
          <a:xfrm>
            <a:off x="4961748" y="3653940"/>
            <a:ext cx="402622" cy="279014"/>
          </a:xfrm>
          <a:prstGeom prst="rightArrow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/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48" name="CuadroTexto 25">
                <a:extLst>
                  <a:ext uri="{FF2B5EF4-FFF2-40B4-BE49-F238E27FC236}">
                    <a16:creationId xmlns:a16="http://schemas.microsoft.com/office/drawing/2014/main" id="{3FF0D7A6-4AE9-468B-8C72-9D0EBC426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434" y="3493823"/>
                <a:ext cx="2917658" cy="6097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/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49" name="CuadroTexto 25">
                <a:extLst>
                  <a:ext uri="{FF2B5EF4-FFF2-40B4-BE49-F238E27FC236}">
                    <a16:creationId xmlns:a16="http://schemas.microsoft.com/office/drawing/2014/main" id="{8CE9DD18-3244-41F8-9778-BDA26CA9A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492" y="3488556"/>
                <a:ext cx="2231508" cy="9196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tângulo 49">
            <a:extLst>
              <a:ext uri="{FF2B5EF4-FFF2-40B4-BE49-F238E27FC236}">
                <a16:creationId xmlns:a16="http://schemas.microsoft.com/office/drawing/2014/main" id="{9616D250-B90A-4BE3-B70A-C05AC6352F9D}"/>
              </a:ext>
            </a:extLst>
          </p:cNvPr>
          <p:cNvSpPr/>
          <p:nvPr/>
        </p:nvSpPr>
        <p:spPr>
          <a:xfrm>
            <a:off x="2362356" y="4173406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u="sng" dirty="0" err="1">
                <a:solidFill>
                  <a:srgbClr val="0C2B8E"/>
                </a:solidFill>
              </a:rPr>
              <a:t>Resposta</a:t>
            </a:r>
            <a:r>
              <a:rPr lang="en-GB" sz="2000" dirty="0">
                <a:solidFill>
                  <a:srgbClr val="0C2B8E"/>
                </a:solidFill>
              </a:rPr>
              <a:t>: 5 del X </a:t>
            </a:r>
            <a:r>
              <a:rPr lang="en-GB" sz="2000" dirty="0" err="1">
                <a:solidFill>
                  <a:srgbClr val="0C2B8E"/>
                </a:solidFill>
              </a:rPr>
              <a:t>i</a:t>
            </a:r>
            <a:r>
              <a:rPr lang="en-GB" sz="2000" dirty="0">
                <a:solidFill>
                  <a:srgbClr val="0C2B8E"/>
                </a:solidFill>
              </a:rPr>
              <a:t> 6 del Y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4157A3F-C7DC-456D-A627-934097D11B1D}"/>
              </a:ext>
            </a:extLst>
          </p:cNvPr>
          <p:cNvSpPr/>
          <p:nvPr/>
        </p:nvSpPr>
        <p:spPr>
          <a:xfrm>
            <a:off x="2129834" y="4521144"/>
            <a:ext cx="9654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err="1"/>
              <a:t>En</a:t>
            </a:r>
            <a:r>
              <a:rPr lang="en-GB" sz="2000" dirty="0"/>
              <a:t> una </a:t>
            </a:r>
            <a:r>
              <a:rPr lang="en-GB" sz="2000" dirty="0" err="1"/>
              <a:t>certa</a:t>
            </a:r>
            <a:r>
              <a:rPr lang="en-GB" sz="2000" dirty="0"/>
              <a:t> </a:t>
            </a:r>
            <a:r>
              <a:rPr lang="en-GB" sz="2000" dirty="0" err="1"/>
              <a:t>setmana</a:t>
            </a:r>
            <a:r>
              <a:rPr lang="en-GB" sz="2000" dirty="0"/>
              <a:t>, una de les </a:t>
            </a:r>
            <a:r>
              <a:rPr lang="en-GB" sz="2000" dirty="0" err="1"/>
              <a:t>polidores</a:t>
            </a:r>
            <a:r>
              <a:rPr lang="en-GB" sz="2000" dirty="0"/>
              <a:t> es </a:t>
            </a:r>
            <a:r>
              <a:rPr lang="en-GB" sz="2000" dirty="0" err="1"/>
              <a:t>va</a:t>
            </a:r>
            <a:r>
              <a:rPr lang="en-GB" sz="2000" dirty="0"/>
              <a:t> </a:t>
            </a:r>
            <a:r>
              <a:rPr lang="en-GB" sz="2000" dirty="0" err="1"/>
              <a:t>espatllar</a:t>
            </a:r>
            <a:r>
              <a:rPr lang="en-GB" sz="2000" dirty="0"/>
              <a:t> </a:t>
            </a:r>
            <a:r>
              <a:rPr lang="ca-ES" sz="2000" dirty="0"/>
              <a:t>i només va funcionar</a:t>
            </a:r>
            <a:r>
              <a:rPr lang="en-GB" sz="2000" dirty="0"/>
              <a:t> 24 </a:t>
            </a:r>
            <a:r>
              <a:rPr lang="en-GB" sz="2000" dirty="0" err="1"/>
              <a:t>hores</a:t>
            </a:r>
            <a:r>
              <a:rPr lang="en-GB" sz="2000" dirty="0"/>
              <a:t>. </a:t>
            </a:r>
            <a:r>
              <a:rPr lang="en-GB" sz="2000" dirty="0" err="1"/>
              <a:t>Suposant</a:t>
            </a:r>
            <a:r>
              <a:rPr lang="en-GB" sz="2000" dirty="0"/>
              <a:t> que es van </a:t>
            </a:r>
            <a:r>
              <a:rPr lang="en-GB" sz="2000" dirty="0" err="1"/>
              <a:t>mantenir</a:t>
            </a:r>
            <a:r>
              <a:rPr lang="en-GB" sz="2000" dirty="0"/>
              <a:t> les 32 </a:t>
            </a:r>
            <a:r>
              <a:rPr lang="en-GB" sz="2000" dirty="0" err="1"/>
              <a:t>hores</a:t>
            </a:r>
            <a:r>
              <a:rPr lang="en-GB" sz="2000" dirty="0"/>
              <a:t> de  </a:t>
            </a:r>
            <a:r>
              <a:rPr lang="en-GB" sz="2000" dirty="0" err="1"/>
              <a:t>talladores</a:t>
            </a:r>
            <a:r>
              <a:rPr lang="en-GB" sz="2000" dirty="0"/>
              <a:t>, quants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es van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aquella</a:t>
            </a:r>
            <a:r>
              <a:rPr lang="en-GB" sz="2000" dirty="0"/>
              <a:t> </a:t>
            </a:r>
            <a:r>
              <a:rPr lang="en-GB" sz="2000" dirty="0" err="1"/>
              <a:t>setmana</a:t>
            </a:r>
            <a:r>
              <a:rPr lang="en-GB" sz="20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/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s-ES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ES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</m:e>
                    </m:box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mr>
                          <m:m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52" name="CuadroTexto 25">
                <a:extLst>
                  <a:ext uri="{FF2B5EF4-FFF2-40B4-BE49-F238E27FC236}">
                    <a16:creationId xmlns:a16="http://schemas.microsoft.com/office/drawing/2014/main" id="{D4A5682D-B745-4BF5-A8AE-34FC9CFF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12" y="5444782"/>
                <a:ext cx="2917658" cy="6097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/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s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s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112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000" dirty="0"/>
              </a:p>
              <a:p>
                <a:endParaRPr lang="es-ES" sz="2000" dirty="0"/>
              </a:p>
            </p:txBody>
          </p:sp>
        </mc:Choice>
        <mc:Fallback xmlns="">
          <p:sp>
            <p:nvSpPr>
              <p:cNvPr id="53" name="CuadroTexto 25">
                <a:extLst>
                  <a:ext uri="{FF2B5EF4-FFF2-40B4-BE49-F238E27FC236}">
                    <a16:creationId xmlns:a16="http://schemas.microsoft.com/office/drawing/2014/main" id="{38A19A05-EABE-4E06-8A93-2EDDC5F77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70" y="5439515"/>
                <a:ext cx="2231508" cy="9196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1605EF55-E194-43AB-9733-A17B8D02EE74}"/>
              </a:ext>
            </a:extLst>
          </p:cNvPr>
          <p:cNvSpPr/>
          <p:nvPr/>
        </p:nvSpPr>
        <p:spPr>
          <a:xfrm>
            <a:off x="2370655" y="6091495"/>
            <a:ext cx="3421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u="sng" dirty="0" err="1">
                <a:solidFill>
                  <a:srgbClr val="0C2B8E"/>
                </a:solidFill>
              </a:rPr>
              <a:t>Resposta</a:t>
            </a:r>
            <a:r>
              <a:rPr lang="en-GB" sz="2000" dirty="0">
                <a:solidFill>
                  <a:srgbClr val="0C2B8E"/>
                </a:solidFill>
              </a:rPr>
              <a:t>: 7 del X </a:t>
            </a:r>
            <a:r>
              <a:rPr lang="en-GB" sz="2000" dirty="0" err="1">
                <a:solidFill>
                  <a:srgbClr val="0C2B8E"/>
                </a:solidFill>
              </a:rPr>
              <a:t>i</a:t>
            </a:r>
            <a:r>
              <a:rPr lang="en-GB" sz="2000" dirty="0">
                <a:solidFill>
                  <a:srgbClr val="0C2B8E"/>
                </a:solidFill>
              </a:rPr>
              <a:t> 2 del Y </a:t>
            </a:r>
            <a:endParaRPr lang="en-US" sz="20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B6F6D403-4082-4602-8EDF-490079822B44}"/>
              </a:ext>
            </a:extLst>
          </p:cNvPr>
          <p:cNvSpPr/>
          <p:nvPr/>
        </p:nvSpPr>
        <p:spPr>
          <a:xfrm>
            <a:off x="7426043" y="5371458"/>
            <a:ext cx="452417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endParaRPr lang="en-GB" sz="2000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sz="2000" b="1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4CC5D040-5B25-4D6D-BC56-08808866E0E0}"/>
              </a:ext>
            </a:extLst>
          </p:cNvPr>
          <p:cNvSpPr/>
          <p:nvPr/>
        </p:nvSpPr>
        <p:spPr>
          <a:xfrm>
            <a:off x="7498958" y="5670701"/>
            <a:ext cx="450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La </a:t>
            </a:r>
            <a:r>
              <a:rPr lang="en-GB" sz="2000" b="1" dirty="0" err="1"/>
              <a:t>matriu</a:t>
            </a:r>
            <a:r>
              <a:rPr lang="en-GB" sz="2000" b="1" dirty="0"/>
              <a:t> de </a:t>
            </a:r>
            <a:r>
              <a:rPr lang="en-GB" sz="2000" b="1" dirty="0" err="1"/>
              <a:t>coeficients</a:t>
            </a:r>
            <a:r>
              <a:rPr lang="en-GB" sz="2000" b="1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la </a:t>
            </a:r>
            <a:r>
              <a:rPr lang="en-GB" sz="2000" dirty="0" err="1"/>
              <a:t>mateixa</a:t>
            </a:r>
            <a:r>
              <a:rPr lang="en-GB" sz="2000" dirty="0"/>
              <a:t>!... </a:t>
            </a:r>
            <a:r>
              <a:rPr lang="en-GB" sz="2000" dirty="0" err="1"/>
              <a:t>Amb</a:t>
            </a:r>
            <a:r>
              <a:rPr lang="en-GB" sz="2000" dirty="0"/>
              <a:t> un sol </a:t>
            </a:r>
            <a:r>
              <a:rPr lang="en-GB" sz="2000" u="sng" dirty="0" err="1"/>
              <a:t>producte</a:t>
            </a:r>
            <a:r>
              <a:rPr lang="en-GB" sz="2000" dirty="0"/>
              <a:t> de </a:t>
            </a:r>
            <a:r>
              <a:rPr lang="en-GB" sz="2000" dirty="0" err="1"/>
              <a:t>matrius</a:t>
            </a:r>
            <a:r>
              <a:rPr lang="en-GB" sz="2000" dirty="0"/>
              <a:t>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resoldre</a:t>
            </a:r>
            <a:r>
              <a:rPr lang="en-GB" sz="2000" dirty="0"/>
              <a:t> </a:t>
            </a:r>
            <a:r>
              <a:rPr lang="en-GB" sz="2000" dirty="0" err="1"/>
              <a:t>més</a:t>
            </a:r>
            <a:r>
              <a:rPr lang="en-GB" sz="2000" dirty="0"/>
              <a:t> </a:t>
            </a:r>
            <a:r>
              <a:rPr lang="en-GB" sz="2000" dirty="0" err="1"/>
              <a:t>sistemes</a:t>
            </a:r>
            <a:r>
              <a:rPr lang="en-GB" sz="2000" dirty="0"/>
              <a:t>!</a:t>
            </a:r>
          </a:p>
        </p:txBody>
      </p:sp>
      <p:sp>
        <p:nvSpPr>
          <p:cNvPr id="57" name="Retângulo: Cantos Arredondados 56">
            <a:hlinkClick r:id="rId15" action="ppaction://hlinksldjump"/>
            <a:extLst>
              <a:ext uri="{FF2B5EF4-FFF2-40B4-BE49-F238E27FC236}">
                <a16:creationId xmlns:a16="http://schemas.microsoft.com/office/drawing/2014/main" id="{8543C562-749B-4141-992B-04725EAAE2BD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8" name="Retângulo: Cantos Arredondados 57">
            <a:hlinkClick r:id="rId16" action="ppaction://hlinksldjump"/>
            <a:extLst>
              <a:ext uri="{FF2B5EF4-FFF2-40B4-BE49-F238E27FC236}">
                <a16:creationId xmlns:a16="http://schemas.microsoft.com/office/drawing/2014/main" id="{95517EDE-D7DA-407F-847D-5144CF0AD41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9" name="Retângulo: Cantos Arredondados 58">
            <a:hlinkClick r:id="rId17" action="ppaction://hlinksldjump"/>
            <a:extLst>
              <a:ext uri="{FF2B5EF4-FFF2-40B4-BE49-F238E27FC236}">
                <a16:creationId xmlns:a16="http://schemas.microsoft.com/office/drawing/2014/main" id="{DD5D51AB-7506-494D-820A-03308EDB26E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Retângulo: Cantos Arredondados 59">
            <a:hlinkClick r:id="rId18" action="ppaction://hlinksldjump"/>
            <a:extLst>
              <a:ext uri="{FF2B5EF4-FFF2-40B4-BE49-F238E27FC236}">
                <a16:creationId xmlns:a16="http://schemas.microsoft.com/office/drawing/2014/main" id="{C2BEA215-6052-46D5-9E79-0B5AFCF9C7F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 46">
            <a:extLst>
              <a:ext uri="{FF2B5EF4-FFF2-40B4-BE49-F238E27FC236}">
                <a16:creationId xmlns:a16="http://schemas.microsoft.com/office/drawing/2014/main" id="{94919097-7F7B-4937-ABBD-32642D3F6DE5}"/>
              </a:ext>
            </a:extLst>
          </p:cNvPr>
          <p:cNvSpPr/>
          <p:nvPr/>
        </p:nvSpPr>
        <p:spPr>
          <a:xfrm>
            <a:off x="2193285" y="977779"/>
            <a:ext cx="9556742" cy="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Una </a:t>
            </a:r>
            <a:r>
              <a:rPr lang="en-GB" sz="2000" dirty="0" err="1"/>
              <a:t>fàbrica</a:t>
            </a:r>
            <a:r>
              <a:rPr lang="en-GB" sz="2000" dirty="0"/>
              <a:t> </a:t>
            </a:r>
            <a:r>
              <a:rPr lang="en-GB" sz="2000" dirty="0" err="1"/>
              <a:t>produeix</a:t>
            </a:r>
            <a:r>
              <a:rPr lang="en-GB" sz="2000" dirty="0"/>
              <a:t> dos </a:t>
            </a:r>
            <a:r>
              <a:rPr lang="en-GB" sz="2000" dirty="0" err="1"/>
              <a:t>tipus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: X </a:t>
            </a:r>
            <a:r>
              <a:rPr lang="en-GB" sz="2000" dirty="0" err="1"/>
              <a:t>i</a:t>
            </a:r>
            <a:r>
              <a:rPr lang="en-GB" sz="2000" dirty="0"/>
              <a:t> Y. </a:t>
            </a:r>
            <a:r>
              <a:rPr lang="en-GB" sz="2000" dirty="0" err="1"/>
              <a:t>Cada</a:t>
            </a:r>
            <a:r>
              <a:rPr lang="en-GB" sz="2000" dirty="0"/>
              <a:t> model X </a:t>
            </a:r>
            <a:r>
              <a:rPr lang="en-GB" sz="2000" dirty="0" err="1"/>
              <a:t>requereix</a:t>
            </a:r>
            <a:r>
              <a:rPr lang="en-GB" sz="2000" dirty="0"/>
              <a:t> 4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polit, </a:t>
            </a:r>
            <a:r>
              <a:rPr lang="en-GB" sz="2000" dirty="0" err="1"/>
              <a:t>cada</a:t>
            </a:r>
            <a:r>
              <a:rPr lang="en-GB" sz="2000" dirty="0"/>
              <a:t> model Y </a:t>
            </a:r>
            <a:r>
              <a:rPr lang="en-GB" sz="2000" dirty="0" err="1"/>
              <a:t>requereix</a:t>
            </a:r>
            <a:r>
              <a:rPr lang="en-GB" sz="2000" dirty="0"/>
              <a:t> 2 </a:t>
            </a:r>
            <a:r>
              <a:rPr lang="en-GB" sz="2000" dirty="0" err="1"/>
              <a:t>hores</a:t>
            </a:r>
            <a:r>
              <a:rPr lang="en-GB" sz="2000" dirty="0"/>
              <a:t> de tall </a:t>
            </a:r>
            <a:r>
              <a:rPr lang="en-GB" sz="2000" dirty="0" err="1"/>
              <a:t>i</a:t>
            </a:r>
            <a:r>
              <a:rPr lang="en-GB" sz="2000" dirty="0"/>
              <a:t> 5 </a:t>
            </a:r>
            <a:r>
              <a:rPr lang="en-GB" sz="2000" dirty="0" err="1"/>
              <a:t>hores</a:t>
            </a:r>
            <a:r>
              <a:rPr lang="en-GB" sz="2000" dirty="0"/>
              <a:t> de polit. </a:t>
            </a:r>
            <a:r>
              <a:rPr lang="en-GB" sz="2000" dirty="0" err="1"/>
              <a:t>Sabent</a:t>
            </a:r>
            <a:r>
              <a:rPr lang="en-GB" sz="2000" dirty="0"/>
              <a:t> que les  </a:t>
            </a:r>
            <a:r>
              <a:rPr lang="en-GB" sz="2000" dirty="0" err="1"/>
              <a:t>talladores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les </a:t>
            </a:r>
            <a:r>
              <a:rPr lang="en-GB" sz="2000" dirty="0" err="1"/>
              <a:t>polidores</a:t>
            </a:r>
            <a:r>
              <a:rPr lang="en-GB" sz="2000" dirty="0"/>
              <a:t> </a:t>
            </a:r>
            <a:r>
              <a:rPr lang="en-GB" sz="2000" dirty="0" err="1"/>
              <a:t>treballen</a:t>
            </a:r>
            <a:r>
              <a:rPr lang="en-GB" sz="2000" dirty="0"/>
              <a:t> una </a:t>
            </a:r>
            <a:r>
              <a:rPr lang="en-GB" sz="2000" dirty="0" err="1"/>
              <a:t>mitjana</a:t>
            </a:r>
            <a:r>
              <a:rPr lang="en-GB" sz="2000" dirty="0"/>
              <a:t> de 32 </a:t>
            </a:r>
            <a:r>
              <a:rPr lang="en-GB" sz="2000" dirty="0" err="1"/>
              <a:t>i</a:t>
            </a:r>
            <a:r>
              <a:rPr lang="en-GB" sz="2000" dirty="0"/>
              <a:t> 40 </a:t>
            </a:r>
            <a:r>
              <a:rPr lang="en-GB" sz="2000" dirty="0" err="1"/>
              <a:t>hores</a:t>
            </a:r>
            <a:r>
              <a:rPr lang="en-GB" sz="2000" dirty="0"/>
              <a:t>, </a:t>
            </a:r>
            <a:r>
              <a:rPr lang="en-GB" sz="2000" dirty="0" err="1"/>
              <a:t>respectivament</a:t>
            </a:r>
            <a:r>
              <a:rPr lang="en-GB" sz="2000" dirty="0"/>
              <a:t>. </a:t>
            </a:r>
            <a:r>
              <a:rPr lang="en-GB" sz="2000" dirty="0" err="1"/>
              <a:t>Calculeu</a:t>
            </a:r>
            <a:r>
              <a:rPr lang="en-GB" sz="2000" dirty="0"/>
              <a:t> el </a:t>
            </a:r>
            <a:r>
              <a:rPr lang="en-GB" sz="2000" dirty="0" err="1"/>
              <a:t>nombre</a:t>
            </a:r>
            <a:r>
              <a:rPr lang="en-GB" sz="2000" dirty="0"/>
              <a:t> de </a:t>
            </a:r>
            <a:r>
              <a:rPr lang="en-GB" sz="2000" dirty="0" err="1"/>
              <a:t>productes</a:t>
            </a:r>
            <a:r>
              <a:rPr lang="en-GB" sz="2000" dirty="0"/>
              <a:t> de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tipus</a:t>
            </a:r>
            <a:r>
              <a:rPr lang="en-GB" sz="2000" dirty="0"/>
              <a:t> que es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produir</a:t>
            </a:r>
            <a:r>
              <a:rPr lang="en-GB" sz="2000" dirty="0"/>
              <a:t> </a:t>
            </a:r>
            <a:r>
              <a:rPr lang="en-GB" sz="2000" dirty="0" err="1"/>
              <a:t>setmanalment</a:t>
            </a:r>
            <a:r>
              <a:rPr lang="en-GB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4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 animBg="1"/>
      <p:bldP spid="38" grpId="0" animBg="1"/>
      <p:bldP spid="39" grpId="0"/>
      <p:bldP spid="46" grpId="0"/>
      <p:bldP spid="10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4" name="Imagem 15" descr="Uma imagem com edifício&#10;&#10;Descrição gerada automaticamente">
            <a:extLst>
              <a:ext uri="{FF2B5EF4-FFF2-40B4-BE49-F238E27FC236}">
                <a16:creationId xmlns:a16="http://schemas.microsoft.com/office/drawing/2014/main" id="{987B432D-FF51-41D2-95FB-6FB399108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sp>
        <p:nvSpPr>
          <p:cNvPr id="16" name="Bolha de Pensamento: Nuvem 3">
            <a:extLst>
              <a:ext uri="{FF2B5EF4-FFF2-40B4-BE49-F238E27FC236}">
                <a16:creationId xmlns:a16="http://schemas.microsoft.com/office/drawing/2014/main" id="{43A5FC8D-AC2D-4AF7-9ACC-685D6D11D5AE}"/>
              </a:ext>
            </a:extLst>
          </p:cNvPr>
          <p:cNvSpPr/>
          <p:nvPr/>
        </p:nvSpPr>
        <p:spPr>
          <a:xfrm>
            <a:off x="7836812" y="81178"/>
            <a:ext cx="2974311" cy="1446963"/>
          </a:xfrm>
          <a:prstGeom prst="cloudCallout">
            <a:avLst>
              <a:gd name="adj1" fmla="val 36599"/>
              <a:gd name="adj2" fmla="val 50695"/>
            </a:avLst>
          </a:prstGeom>
          <a:solidFill>
            <a:srgbClr val="F68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Fem-ho!</a:t>
            </a:r>
            <a:r>
              <a:rPr lang="en-GB" sz="2000" dirty="0"/>
              <a:t>… </a:t>
            </a:r>
          </a:p>
          <a:p>
            <a:pPr algn="ctr"/>
            <a:r>
              <a:rPr lang="en-GB" sz="2000" dirty="0" err="1"/>
              <a:t>És</a:t>
            </a:r>
            <a:r>
              <a:rPr lang="en-GB" sz="2000" dirty="0"/>
              <a:t> curt…</a:t>
            </a:r>
            <a:r>
              <a:rPr lang="en-GB" sz="2000" dirty="0" err="1"/>
              <a:t>només</a:t>
            </a:r>
            <a:r>
              <a:rPr lang="en-GB" sz="2000" dirty="0"/>
              <a:t> 3 </a:t>
            </a:r>
            <a:r>
              <a:rPr lang="en-GB" sz="2000" dirty="0" err="1"/>
              <a:t>preguntes</a:t>
            </a:r>
            <a:r>
              <a:rPr lang="en-GB" sz="2000" dirty="0"/>
              <a:t>!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F8C862-FA35-4667-A189-FE4DED42F4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38000" y="1504741"/>
            <a:ext cx="1263015" cy="4572000"/>
          </a:xfrm>
          <a:prstGeom prst="rect">
            <a:avLst/>
          </a:prstGeom>
        </p:spPr>
      </p:pic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5DCB9A12-F4C9-4B6A-AA99-DA42F50DFBE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10" action="ppaction://hlinksldjump"/>
            <a:extLst>
              <a:ext uri="{FF2B5EF4-FFF2-40B4-BE49-F238E27FC236}">
                <a16:creationId xmlns:a16="http://schemas.microsoft.com/office/drawing/2014/main" id="{417CBE68-DC9E-4C96-AD42-D9E0D7AAC0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962082FB-7DCD-4D0B-983D-C17C1C6BCE8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12" action="ppaction://hlinksldjump"/>
            <a:extLst>
              <a:ext uri="{FF2B5EF4-FFF2-40B4-BE49-F238E27FC236}">
                <a16:creationId xmlns:a16="http://schemas.microsoft.com/office/drawing/2014/main" id="{C09C81BB-7609-4E6F-AD5B-31A2249643B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6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3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5DCB9A12-F4C9-4B6A-AA99-DA42F50DFBE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417CBE68-DC9E-4C96-AD42-D9E0D7AAC0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962082FB-7DCD-4D0B-983D-C17C1C6BCE8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25">
            <a:hlinkClick r:id="rId9" action="ppaction://hlinksldjump"/>
            <a:extLst>
              <a:ext uri="{FF2B5EF4-FFF2-40B4-BE49-F238E27FC236}">
                <a16:creationId xmlns:a16="http://schemas.microsoft.com/office/drawing/2014/main" id="{C09C81BB-7609-4E6F-AD5B-31A2249643B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ISPRING_QUIZ_SHAPE0">
            <a:extLst>
              <a:ext uri="{FF2B5EF4-FFF2-40B4-BE49-F238E27FC236}">
                <a16:creationId xmlns:a16="http://schemas.microsoft.com/office/drawing/2014/main" id="{159BC730-B9FA-40A1-B4BF-83A5A966A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SPRING_QUIZ_SHAPE1">
            <a:extLst>
              <a:ext uri="{FF2B5EF4-FFF2-40B4-BE49-F238E27FC236}">
                <a16:creationId xmlns:a16="http://schemas.microsoft.com/office/drawing/2014/main" id="{D225A19F-F385-415B-A5E7-5B7BAA3E7AA4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4" name="ISPRING_QUIZ_SHAPE2">
            <a:extLst>
              <a:ext uri="{FF2B5EF4-FFF2-40B4-BE49-F238E27FC236}">
                <a16:creationId xmlns:a16="http://schemas.microsoft.com/office/drawing/2014/main" id="{03BE6F57-0191-4B9B-B104-47EBD6F4BBF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8" name="ISPRING_QUIZ_SHAPE3">
            <a:extLst>
              <a:ext uri="{FF2B5EF4-FFF2-40B4-BE49-F238E27FC236}">
                <a16:creationId xmlns:a16="http://schemas.microsoft.com/office/drawing/2014/main" id="{9A19C385-BCC4-4DB9-886E-E03D34049C9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9" name="ISPRING_QUIZ_SHAPE4">
            <a:extLst>
              <a:ext uri="{FF2B5EF4-FFF2-40B4-BE49-F238E27FC236}">
                <a16:creationId xmlns:a16="http://schemas.microsoft.com/office/drawing/2014/main" id="{B1DCD812-271A-4564-8320-258F949EB0F6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542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5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1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12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13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14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420932" y="437671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4F6B74-3B21-4B4C-808F-745A725F31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24" y="1298117"/>
            <a:ext cx="1288732" cy="4572000"/>
          </a:xfrm>
          <a:prstGeom prst="rect">
            <a:avLst/>
          </a:prstGeom>
        </p:spPr>
      </p:pic>
      <p:sp>
        <p:nvSpPr>
          <p:cNvPr id="18" name="Retângulo: Cantos Arredondados 17">
            <a:hlinkClick r:id="rId10" action="ppaction://hlinksldjump"/>
            <a:extLst>
              <a:ext uri="{FF2B5EF4-FFF2-40B4-BE49-F238E27FC236}">
                <a16:creationId xmlns:a16="http://schemas.microsoft.com/office/drawing/2014/main" id="{4BDD524E-7114-455D-B2BD-680EA59917F5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1" action="ppaction://hlinksldjump"/>
            <a:extLst>
              <a:ext uri="{FF2B5EF4-FFF2-40B4-BE49-F238E27FC236}">
                <a16:creationId xmlns:a16="http://schemas.microsoft.com/office/drawing/2014/main" id="{6896B771-11CF-4953-8D2C-B553165712CB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2" action="ppaction://hlinksldjump"/>
            <a:extLst>
              <a:ext uri="{FF2B5EF4-FFF2-40B4-BE49-F238E27FC236}">
                <a16:creationId xmlns:a16="http://schemas.microsoft.com/office/drawing/2014/main" id="{213798DF-76CB-484B-9A72-4C671A3696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3" action="ppaction://hlinksldjump"/>
            <a:extLst>
              <a:ext uri="{FF2B5EF4-FFF2-40B4-BE49-F238E27FC236}">
                <a16:creationId xmlns:a16="http://schemas.microsoft.com/office/drawing/2014/main" id="{A2B684D7-56C9-4237-A6F5-C82E1CA3D2B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0BABA739-1DE4-408F-8EB1-91775A29E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7655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7" name="Equation" r:id="rId5" imgW="1041120" imgH="1371600" progId="Equation.DSMT4">
                  <p:embed/>
                </p:oleObj>
              </mc:Choice>
              <mc:Fallback>
                <p:oleObj name="Equation" r:id="rId5" imgW="1041120" imgH="137160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77CB4FBB-30A5-4EBD-8222-45C1782F3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20C8A427-945B-4FB3-9A22-9D4A3DE43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33287"/>
              </p:ext>
            </p:extLst>
          </p:nvPr>
        </p:nvGraphicFramePr>
        <p:xfrm>
          <a:off x="4929039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8" name="Equation" r:id="rId7" imgW="2539800" imgH="1371600" progId="Equation.DSMT4">
                  <p:embed/>
                </p:oleObj>
              </mc:Choice>
              <mc:Fallback>
                <p:oleObj name="Equation" r:id="rId7" imgW="253980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9039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7" name="CuadroTexto 15">
            <a:extLst>
              <a:ext uri="{FF2B5EF4-FFF2-40B4-BE49-F238E27FC236}">
                <a16:creationId xmlns:a16="http://schemas.microsoft.com/office/drawing/2014/main" id="{CC944980-7576-470A-914B-1DC5D97C43B0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5D3C170-346B-46A3-9A52-5D5784C7A20A}"/>
              </a:ext>
            </a:extLst>
          </p:cNvPr>
          <p:cNvSpPr/>
          <p:nvPr/>
        </p:nvSpPr>
        <p:spPr>
          <a:xfrm>
            <a:off x="3828627" y="4734463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on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8FB9B0F-75B4-40A0-8A2A-B8BCC5731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48439"/>
              </p:ext>
            </p:extLst>
          </p:nvPr>
        </p:nvGraphicFramePr>
        <p:xfrm>
          <a:off x="4890667" y="4064172"/>
          <a:ext cx="3649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9" name="Equation" r:id="rId11" imgW="2641320" imgH="1371600" progId="Equation.DSMT4">
                  <p:embed/>
                </p:oleObj>
              </mc:Choice>
              <mc:Fallback>
                <p:oleObj name="Equation" r:id="rId11" imgW="264132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0667" y="4064172"/>
                        <a:ext cx="3649662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BE35EA6F-0102-46A4-AD82-E5D4FC5ABE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42564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0" name="Equation" r:id="rId13" imgW="901440" imgH="1358640" progId="Equation.DSMT4">
                  <p:embed/>
                </p:oleObj>
              </mc:Choice>
              <mc:Fallback>
                <p:oleObj name="Equation" r:id="rId13" imgW="901440" imgH="1358640" progId="Equation.DSMT4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982DAF5C-E170-4C76-971E-37F0611C8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DFEA6312-545E-45F3-8BCE-ED669BC7E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20687"/>
              </p:ext>
            </p:extLst>
          </p:nvPr>
        </p:nvGraphicFramePr>
        <p:xfrm>
          <a:off x="10207746" y="4046710"/>
          <a:ext cx="150971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1" name="Equation" r:id="rId15" imgW="1091880" imgH="1371600" progId="Equation.DSMT4">
                  <p:embed/>
                </p:oleObj>
              </mc:Choice>
              <mc:Fallback>
                <p:oleObj name="Equation" r:id="rId15" imgW="1091880" imgH="1371600" progId="Equation.DSMT4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E4255C01-BFC0-46E9-B4D7-89FEBA23BE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207746" y="4046710"/>
                        <a:ext cx="1509713" cy="189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26">
            <a:extLst>
              <a:ext uri="{FF2B5EF4-FFF2-40B4-BE49-F238E27FC236}">
                <a16:creationId xmlns:a16="http://schemas.microsoft.com/office/drawing/2014/main" id="{565244FA-5467-49CC-B6D1-F0C3368F2A0C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E808BCD-43FD-4FDC-9C3E-0540D0371892}"/>
              </a:ext>
            </a:extLst>
          </p:cNvPr>
          <p:cNvSpPr/>
          <p:nvPr/>
        </p:nvSpPr>
        <p:spPr>
          <a:xfrm>
            <a:off x="9585600" y="4740718"/>
            <a:ext cx="32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 </a:t>
            </a:r>
            <a:r>
              <a:rPr lang="en-GB" sz="2400" dirty="0" err="1"/>
              <a:t>i</a:t>
            </a:r>
            <a:endParaRPr lang="en-GB" sz="2400" dirty="0"/>
          </a:p>
        </p:txBody>
      </p:sp>
      <p:sp>
        <p:nvSpPr>
          <p:cNvPr id="29" name="CuadroTexto 15">
            <a:extLst>
              <a:ext uri="{FF2B5EF4-FFF2-40B4-BE49-F238E27FC236}">
                <a16:creationId xmlns:a16="http://schemas.microsoft.com/office/drawing/2014/main" id="{5E3A0522-766D-4384-8C07-EC0512553A62}"/>
              </a:ext>
            </a:extLst>
          </p:cNvPr>
          <p:cNvSpPr txBox="1"/>
          <p:nvPr/>
        </p:nvSpPr>
        <p:spPr>
          <a:xfrm rot="19362406">
            <a:off x="5313866" y="4704837"/>
            <a:ext cx="3013634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matriu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coeficients</a:t>
            </a:r>
            <a:endParaRPr lang="en-GB" sz="2400" dirty="0"/>
          </a:p>
        </p:txBody>
      </p:sp>
      <p:sp>
        <p:nvSpPr>
          <p:cNvPr id="30" name="CuadroTexto 15">
            <a:extLst>
              <a:ext uri="{FF2B5EF4-FFF2-40B4-BE49-F238E27FC236}">
                <a16:creationId xmlns:a16="http://schemas.microsoft.com/office/drawing/2014/main" id="{5BB74B54-B7EB-455A-A197-B075058ABF51}"/>
              </a:ext>
            </a:extLst>
          </p:cNvPr>
          <p:cNvSpPr txBox="1"/>
          <p:nvPr/>
        </p:nvSpPr>
        <p:spPr>
          <a:xfrm rot="18967782">
            <a:off x="8450046" y="4722468"/>
            <a:ext cx="1674592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matriu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endParaRPr lang="en-GB" sz="1400" b="1" dirty="0"/>
          </a:p>
          <a:p>
            <a:pPr algn="ctr"/>
            <a:r>
              <a:rPr lang="en-GB" sz="1400" dirty="0"/>
              <a:t>de </a:t>
            </a:r>
            <a:r>
              <a:rPr lang="en-GB" sz="1400" b="1" dirty="0"/>
              <a:t>variables</a:t>
            </a:r>
            <a:endParaRPr lang="en-GB" sz="1400" dirty="0"/>
          </a:p>
        </p:txBody>
      </p:sp>
      <p:sp>
        <p:nvSpPr>
          <p:cNvPr id="31" name="CuadroTexto 15">
            <a:extLst>
              <a:ext uri="{FF2B5EF4-FFF2-40B4-BE49-F238E27FC236}">
                <a16:creationId xmlns:a16="http://schemas.microsoft.com/office/drawing/2014/main" id="{168F24AB-F090-4402-82BC-0E00F9407708}"/>
              </a:ext>
            </a:extLst>
          </p:cNvPr>
          <p:cNvSpPr txBox="1"/>
          <p:nvPr/>
        </p:nvSpPr>
        <p:spPr>
          <a:xfrm rot="18887964">
            <a:off x="10086034" y="4656124"/>
            <a:ext cx="1909433" cy="5788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25E4F"/>
                </a:solidFill>
              </a:rPr>
              <a:t>matriu</a:t>
            </a:r>
            <a:r>
              <a:rPr lang="en-GB" sz="1400" b="1" dirty="0">
                <a:solidFill>
                  <a:srgbClr val="F25E4F"/>
                </a:solidFill>
              </a:rPr>
              <a:t> vector</a:t>
            </a:r>
            <a:r>
              <a:rPr lang="en-GB" sz="1400" b="1" dirty="0"/>
              <a:t> </a:t>
            </a:r>
          </a:p>
          <a:p>
            <a:pPr algn="ctr"/>
            <a:r>
              <a:rPr lang="en-GB" sz="1400" dirty="0"/>
              <a:t>De </a:t>
            </a:r>
            <a:r>
              <a:rPr lang="en-GB" sz="1400" b="1" dirty="0" err="1"/>
              <a:t>termes</a:t>
            </a:r>
            <a:r>
              <a:rPr lang="en-GB" sz="1400" b="1" dirty="0"/>
              <a:t> constants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F5B3A957-6DDA-435A-B19A-03B5CB83AE7E}"/>
              </a:ext>
            </a:extLst>
          </p:cNvPr>
          <p:cNvSpPr/>
          <p:nvPr/>
        </p:nvSpPr>
        <p:spPr>
          <a:xfrm>
            <a:off x="2243421" y="650993"/>
            <a:ext cx="9654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Si el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b="1" dirty="0" err="1"/>
              <a:t>és</a:t>
            </a:r>
            <a:r>
              <a:rPr lang="en-GB" sz="2400" b="1" dirty="0"/>
              <a:t>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d’incògnites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6DF4FD4F-2805-4B03-81A2-858E2F521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36124"/>
              </p:ext>
            </p:extLst>
          </p:nvPr>
        </p:nvGraphicFramePr>
        <p:xfrm>
          <a:off x="4789061" y="1278349"/>
          <a:ext cx="4513262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2" name="Equation" r:id="rId17" imgW="3238200" imgH="1358640" progId="Equation.DSMT4">
                  <p:embed/>
                </p:oleObj>
              </mc:Choice>
              <mc:Fallback>
                <p:oleObj name="Equation" r:id="rId17" imgW="3238200" imgH="1358640" progId="Equation.DSMT4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26611586-3CB6-4878-9047-E47B5D786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789061" y="1278349"/>
                        <a:ext cx="4513262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 35">
            <a:extLst>
              <a:ext uri="{FF2B5EF4-FFF2-40B4-BE49-F238E27FC236}">
                <a16:creationId xmlns:a16="http://schemas.microsoft.com/office/drawing/2014/main" id="{A1F9A68D-ED5C-4594-938F-17D652804E5E}"/>
              </a:ext>
            </a:extLst>
          </p:cNvPr>
          <p:cNvSpPr/>
          <p:nvPr/>
        </p:nvSpPr>
        <p:spPr>
          <a:xfrm>
            <a:off x="2243421" y="3436251"/>
            <a:ext cx="7998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la </a:t>
            </a:r>
            <a:r>
              <a:rPr lang="en-US" sz="2400" b="1" dirty="0" err="1"/>
              <a:t>Matriu</a:t>
            </a:r>
            <a:r>
              <a:rPr lang="en-US" sz="2400" b="1" dirty="0"/>
              <a:t> de </a:t>
            </a:r>
            <a:r>
              <a:rPr lang="en-US" sz="2400" b="1" dirty="0" err="1"/>
              <a:t>Coeficients</a:t>
            </a:r>
            <a:r>
              <a:rPr lang="en-US" sz="2400" b="1" dirty="0"/>
              <a:t> </a:t>
            </a:r>
            <a:r>
              <a:rPr lang="en-US" sz="2400" dirty="0"/>
              <a:t>del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una </a:t>
            </a:r>
            <a:r>
              <a:rPr lang="en-US" sz="2400" b="1" dirty="0" err="1"/>
              <a:t>Matriu</a:t>
            </a:r>
            <a:r>
              <a:rPr lang="en-US" sz="2400" b="1" dirty="0"/>
              <a:t> </a:t>
            </a:r>
            <a:r>
              <a:rPr lang="en-US" sz="2400" b="1" dirty="0" err="1"/>
              <a:t>Quadrada</a:t>
            </a:r>
            <a:endParaRPr lang="en-GB" sz="2400" b="1" dirty="0"/>
          </a:p>
        </p:txBody>
      </p:sp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ADB77B43-F2CD-4CF5-A610-F6CE94EE3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17780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3" name="Equation" r:id="rId19" imgW="3124080" imgH="1358640" progId="Equation.DSMT4">
                  <p:embed/>
                </p:oleObj>
              </mc:Choice>
              <mc:Fallback>
                <p:oleObj name="Equation" r:id="rId19" imgW="3124080" imgH="135864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860722DB-9667-4B74-A3E1-3DE44E500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tângulo: Cantos Arredondados 31">
            <a:hlinkClick r:id="rId21" action="ppaction://hlinksldjump"/>
            <a:extLst>
              <a:ext uri="{FF2B5EF4-FFF2-40B4-BE49-F238E27FC236}">
                <a16:creationId xmlns:a16="http://schemas.microsoft.com/office/drawing/2014/main" id="{0315C2C1-D34D-4F07-88C0-8EBD2F1AEE9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3" name="Retângulo: Cantos Arredondados 32">
            <a:hlinkClick r:id="rId22" action="ppaction://hlinksldjump"/>
            <a:extLst>
              <a:ext uri="{FF2B5EF4-FFF2-40B4-BE49-F238E27FC236}">
                <a16:creationId xmlns:a16="http://schemas.microsoft.com/office/drawing/2014/main" id="{9565F60E-552A-4575-820E-E1375DBC341A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23" action="ppaction://hlinksldjump"/>
            <a:extLst>
              <a:ext uri="{FF2B5EF4-FFF2-40B4-BE49-F238E27FC236}">
                <a16:creationId xmlns:a16="http://schemas.microsoft.com/office/drawing/2014/main" id="{7D77E76C-3016-4CAF-AE2B-BC86896FB9A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24" action="ppaction://hlinksldjump"/>
            <a:extLst>
              <a:ext uri="{FF2B5EF4-FFF2-40B4-BE49-F238E27FC236}">
                <a16:creationId xmlns:a16="http://schemas.microsoft.com/office/drawing/2014/main" id="{8A15B919-22A9-40FB-88F5-621EEE4AD83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378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775158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A8A4CCF6-8C55-4B89-BD46-DEA369178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49493"/>
              </p:ext>
            </p:extLst>
          </p:nvPr>
        </p:nvGraphicFramePr>
        <p:xfrm>
          <a:off x="4928400" y="4064000"/>
          <a:ext cx="35083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7" name="Equation" r:id="rId7" imgW="2539800" imgH="1371600" progId="Equation.DSMT4">
                  <p:embed/>
                </p:oleObj>
              </mc:Choice>
              <mc:Fallback>
                <p:oleObj name="Equation" r:id="rId7" imgW="2539800" imgH="13716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A8A4CCF6-8C55-4B89-BD46-DEA369178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8400" y="4064000"/>
                        <a:ext cx="3508375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 Si el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b="1" dirty="0" err="1"/>
              <a:t>és</a:t>
            </a:r>
            <a:r>
              <a:rPr lang="en-GB" sz="2400" b="1" dirty="0"/>
              <a:t>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d’incògnites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  <a:p>
            <a:pPr algn="just"/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43198"/>
              </p:ext>
            </p:extLst>
          </p:nvPr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8" name="Equation" r:id="rId9" imgW="3124080" imgH="1358640" progId="Equation.DSMT4">
                  <p:embed/>
                </p:oleObj>
              </mc:Choice>
              <mc:Fallback>
                <p:oleObj name="Equation" r:id="rId9" imgW="3124080" imgH="135864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66E2EFF3-7CBE-409F-A5A6-66831EAB4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tângulo 39">
            <a:extLst>
              <a:ext uri="{FF2B5EF4-FFF2-40B4-BE49-F238E27FC236}">
                <a16:creationId xmlns:a16="http://schemas.microsoft.com/office/drawing/2014/main" id="{A29A7B81-5F6A-4DC7-9A15-96BB54C8B5BF}"/>
              </a:ext>
            </a:extLst>
          </p:cNvPr>
          <p:cNvSpPr/>
          <p:nvPr/>
        </p:nvSpPr>
        <p:spPr>
          <a:xfrm>
            <a:off x="2243421" y="3436251"/>
            <a:ext cx="7853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la </a:t>
            </a:r>
            <a:r>
              <a:rPr lang="en-US" sz="2400" b="1" dirty="0" err="1"/>
              <a:t>Matriu</a:t>
            </a:r>
            <a:r>
              <a:rPr lang="en-US" sz="2400" b="1" dirty="0"/>
              <a:t> de </a:t>
            </a:r>
            <a:r>
              <a:rPr lang="en-US" sz="2400" b="1" dirty="0" err="1"/>
              <a:t>Coeficients</a:t>
            </a:r>
            <a:r>
              <a:rPr lang="en-US" sz="2400" b="1" dirty="0"/>
              <a:t> </a:t>
            </a:r>
            <a:r>
              <a:rPr lang="en-US" sz="2400" dirty="0"/>
              <a:t>del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una </a:t>
            </a:r>
            <a:r>
              <a:rPr lang="en-US" sz="2400" b="1" dirty="0" err="1"/>
              <a:t>Matriu</a:t>
            </a:r>
            <a:r>
              <a:rPr lang="en-US" sz="2400" b="1" dirty="0"/>
              <a:t> </a:t>
            </a:r>
            <a:r>
              <a:rPr lang="en-US" sz="2400" b="1" dirty="0" err="1"/>
              <a:t>Quadrada</a:t>
            </a:r>
            <a:endParaRPr lang="en-GB" sz="2400" b="1" dirty="0"/>
          </a:p>
          <a:p>
            <a:endParaRPr lang="en-GB" sz="2400" b="1" dirty="0"/>
          </a:p>
        </p:txBody>
      </p:sp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99A05B25-19A8-4A1E-9357-169A08E4F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5367"/>
              </p:ext>
            </p:extLst>
          </p:nvPr>
        </p:nvGraphicFramePr>
        <p:xfrm>
          <a:off x="8383568" y="4064172"/>
          <a:ext cx="1246187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9" name="Equation" r:id="rId11" imgW="901440" imgH="1358640" progId="Equation.DSMT4">
                  <p:embed/>
                </p:oleObj>
              </mc:Choice>
              <mc:Fallback>
                <p:oleObj name="Equation" r:id="rId11" imgW="901440" imgH="1358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BE35EA6F-0102-46A4-AD82-E5D4FC5AB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83568" y="4064172"/>
                        <a:ext cx="1246187" cy="187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77CB4FBB-30A5-4EBD-8222-45C1782F3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1813"/>
              </p:ext>
            </p:extLst>
          </p:nvPr>
        </p:nvGraphicFramePr>
        <p:xfrm>
          <a:off x="10242550" y="4046538"/>
          <a:ext cx="1439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" name="Equation" r:id="rId13" imgW="1041120" imgH="1371600" progId="Equation.DSMT4">
                  <p:embed/>
                </p:oleObj>
              </mc:Choice>
              <mc:Fallback>
                <p:oleObj name="Equation" r:id="rId13" imgW="1041120" imgH="13716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DFEA6312-545E-45F3-8BCE-ED669BC7E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42550" y="4046538"/>
                        <a:ext cx="1439863" cy="18954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uadroTexto 15">
            <a:extLst>
              <a:ext uri="{FF2B5EF4-FFF2-40B4-BE49-F238E27FC236}">
                <a16:creationId xmlns:a16="http://schemas.microsoft.com/office/drawing/2014/main" id="{7476DA09-8E02-43E1-AB95-57C53CB51329}"/>
              </a:ext>
            </a:extLst>
          </p:cNvPr>
          <p:cNvSpPr txBox="1"/>
          <p:nvPr/>
        </p:nvSpPr>
        <p:spPr>
          <a:xfrm>
            <a:off x="2243421" y="4670787"/>
            <a:ext cx="1500485" cy="578882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A.X = B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6935C883-83A1-47A1-BD7E-B766C07CE1E6}"/>
              </a:ext>
            </a:extLst>
          </p:cNvPr>
          <p:cNvSpPr/>
          <p:nvPr/>
        </p:nvSpPr>
        <p:spPr>
          <a:xfrm>
            <a:off x="3828627" y="4734463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on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8FED0F6-AAC8-493E-8CD5-95634E32D848}"/>
              </a:ext>
            </a:extLst>
          </p:cNvPr>
          <p:cNvSpPr/>
          <p:nvPr/>
        </p:nvSpPr>
        <p:spPr>
          <a:xfrm>
            <a:off x="8111876" y="472939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,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234E0C4-86C2-4E4A-9DCD-60A43B6B3AE2}"/>
              </a:ext>
            </a:extLst>
          </p:cNvPr>
          <p:cNvSpPr/>
          <p:nvPr/>
        </p:nvSpPr>
        <p:spPr>
          <a:xfrm>
            <a:off x="9585600" y="4740718"/>
            <a:ext cx="255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i</a:t>
            </a:r>
            <a:endParaRPr lang="en-GB" sz="2400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28F644F-BAD8-490C-B590-E1E580D30EC6}"/>
              </a:ext>
            </a:extLst>
          </p:cNvPr>
          <p:cNvSpPr/>
          <p:nvPr/>
        </p:nvSpPr>
        <p:spPr>
          <a:xfrm>
            <a:off x="7719631" y="3360595"/>
            <a:ext cx="2228948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83842" y="1293954"/>
            <a:ext cx="2553168" cy="18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78487" y="1731644"/>
            <a:ext cx="2558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 err="1"/>
              <a:t>Només</a:t>
            </a:r>
            <a:r>
              <a:rPr lang="en-GB" sz="2000" b="1" dirty="0"/>
              <a:t> </a:t>
            </a:r>
            <a:r>
              <a:rPr lang="en-GB" sz="2000" dirty="0"/>
              <a:t>les </a:t>
            </a:r>
            <a:r>
              <a:rPr lang="en-GB" sz="2000" dirty="0" err="1"/>
              <a:t>matrius</a:t>
            </a:r>
            <a:r>
              <a:rPr lang="en-GB" sz="2000" dirty="0"/>
              <a:t> </a:t>
            </a:r>
            <a:r>
              <a:rPr lang="en-GB" sz="2000" dirty="0" err="1"/>
              <a:t>quadrades</a:t>
            </a:r>
            <a:r>
              <a:rPr lang="en-GB" sz="2000" dirty="0"/>
              <a:t>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tenir</a:t>
            </a:r>
            <a:r>
              <a:rPr lang="en-GB" sz="2000" dirty="0"/>
              <a:t> </a:t>
            </a:r>
            <a:r>
              <a:rPr lang="en-GB" sz="2000" b="1" dirty="0"/>
              <a:t>MATRIU INVERSA </a:t>
            </a:r>
            <a:r>
              <a:rPr lang="en-GB" sz="2000" dirty="0"/>
              <a:t>i no totes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tenen</a:t>
            </a:r>
            <a:r>
              <a:rPr lang="en-GB" sz="2000" dirty="0"/>
              <a:t>…</a:t>
            </a:r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13085"/>
              <a:gd name="adj2" fmla="val -33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790891"/>
            <a:ext cx="255852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>
                <a:solidFill>
                  <a:srgbClr val="F25E4F"/>
                </a:solidFill>
              </a:rPr>
              <a:t>MATRIU INVERSA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i="1" dirty="0"/>
              <a:t>LLIÇÓ 9</a:t>
            </a:r>
            <a:r>
              <a:rPr lang="en-GB" sz="2400" dirty="0"/>
              <a:t>!...</a:t>
            </a:r>
          </a:p>
        </p:txBody>
      </p:sp>
      <p:sp>
        <p:nvSpPr>
          <p:cNvPr id="27" name="Retângulo: Cantos Arredondados 26">
            <a:hlinkClick r:id="rId15" action="ppaction://hlinksldjump"/>
            <a:extLst>
              <a:ext uri="{FF2B5EF4-FFF2-40B4-BE49-F238E27FC236}">
                <a16:creationId xmlns:a16="http://schemas.microsoft.com/office/drawing/2014/main" id="{DEDC2499-062C-43A9-96D1-55671EFD2F0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16" action="ppaction://hlinksldjump"/>
            <a:extLst>
              <a:ext uri="{FF2B5EF4-FFF2-40B4-BE49-F238E27FC236}">
                <a16:creationId xmlns:a16="http://schemas.microsoft.com/office/drawing/2014/main" id="{B55DAFBE-87A6-4526-B2F7-1793BC5633C7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17" action="ppaction://hlinksldjump"/>
            <a:extLst>
              <a:ext uri="{FF2B5EF4-FFF2-40B4-BE49-F238E27FC236}">
                <a16:creationId xmlns:a16="http://schemas.microsoft.com/office/drawing/2014/main" id="{9247E195-AA2E-4AD5-8CDF-5C7ACE727D1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8" action="ppaction://hlinksldjump"/>
            <a:extLst>
              <a:ext uri="{FF2B5EF4-FFF2-40B4-BE49-F238E27FC236}">
                <a16:creationId xmlns:a16="http://schemas.microsoft.com/office/drawing/2014/main" id="{CE50B2BC-3239-4276-A9E3-B40EA6BCF1FA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552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4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/>
      <p:bldP spid="10" grpId="0" animBg="1"/>
      <p:bldP spid="10" grpId="1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3444166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3421" y="650993"/>
            <a:ext cx="965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Si el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d’equacions</a:t>
            </a:r>
            <a:r>
              <a:rPr lang="en-GB" sz="2400" b="1" dirty="0"/>
              <a:t> </a:t>
            </a:r>
            <a:r>
              <a:rPr lang="en-GB" sz="2400" b="1" dirty="0" err="1"/>
              <a:t>és</a:t>
            </a:r>
            <a:r>
              <a:rPr lang="en-GB" sz="2400" b="1" dirty="0"/>
              <a:t> </a:t>
            </a:r>
            <a:r>
              <a:rPr lang="en-GB" sz="2400" b="1" dirty="0" err="1"/>
              <a:t>igual</a:t>
            </a:r>
            <a:r>
              <a:rPr lang="en-GB" sz="2400" b="1" dirty="0"/>
              <a:t> </a:t>
            </a:r>
            <a:r>
              <a:rPr lang="en-GB" sz="2400" dirty="0"/>
              <a:t>al </a:t>
            </a:r>
            <a:r>
              <a:rPr lang="en-GB" sz="2400" b="1" dirty="0" err="1"/>
              <a:t>nombre</a:t>
            </a:r>
            <a:r>
              <a:rPr lang="en-GB" sz="2400" b="1" dirty="0"/>
              <a:t> </a:t>
            </a:r>
            <a:r>
              <a:rPr lang="en-GB" sz="2400" b="1" dirty="0" err="1"/>
              <a:t>d’incògnites</a:t>
            </a:r>
            <a:r>
              <a:rPr lang="en-US" sz="2400" dirty="0"/>
              <a:t>,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= n</a:t>
            </a:r>
            <a:endParaRPr lang="en-US" sz="2400" dirty="0"/>
          </a:p>
          <a:p>
            <a:pPr algn="just"/>
            <a:endParaRPr lang="en-US" sz="2400" dirty="0"/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1A497B47-89D7-4C43-BE2A-A3E0DF08C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9061" y="1271588"/>
          <a:ext cx="4352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" name="Equation" r:id="rId7" imgW="3124080" imgH="1358640" progId="Equation.DSMT4">
                  <p:embed/>
                </p:oleObj>
              </mc:Choice>
              <mc:Fallback>
                <p:oleObj name="Equation" r:id="rId7" imgW="3124080" imgH="135864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1A497B47-89D7-4C43-BE2A-A3E0DF08C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9061" y="1271588"/>
                        <a:ext cx="4352925" cy="18923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tângulo 49">
            <a:extLst>
              <a:ext uri="{FF2B5EF4-FFF2-40B4-BE49-F238E27FC236}">
                <a16:creationId xmlns:a16="http://schemas.microsoft.com/office/drawing/2014/main" id="{3927EBB8-2C95-48B6-82A1-8179B381DFD2}"/>
              </a:ext>
            </a:extLst>
          </p:cNvPr>
          <p:cNvSpPr/>
          <p:nvPr/>
        </p:nvSpPr>
        <p:spPr>
          <a:xfrm>
            <a:off x="9283842" y="1293954"/>
            <a:ext cx="2553168" cy="18699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7119F20-CCF2-4CB2-9305-2512B51DA48D}"/>
              </a:ext>
            </a:extLst>
          </p:cNvPr>
          <p:cNvSpPr/>
          <p:nvPr/>
        </p:nvSpPr>
        <p:spPr>
          <a:xfrm>
            <a:off x="9278487" y="1731644"/>
            <a:ext cx="255852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 err="1"/>
              <a:t>Només</a:t>
            </a:r>
            <a:r>
              <a:rPr lang="en-GB" sz="2000" b="1" dirty="0"/>
              <a:t> </a:t>
            </a:r>
            <a:r>
              <a:rPr lang="en-GB" sz="2000" dirty="0"/>
              <a:t>les </a:t>
            </a:r>
            <a:r>
              <a:rPr lang="en-GB" sz="2000" dirty="0" err="1"/>
              <a:t>matrius</a:t>
            </a:r>
            <a:r>
              <a:rPr lang="en-GB" sz="2000" dirty="0"/>
              <a:t> </a:t>
            </a:r>
            <a:r>
              <a:rPr lang="en-GB" sz="2000" dirty="0" err="1"/>
              <a:t>quadrades</a:t>
            </a:r>
            <a:r>
              <a:rPr lang="en-GB" sz="2000" dirty="0"/>
              <a:t> </a:t>
            </a:r>
            <a:r>
              <a:rPr lang="en-GB" sz="2000" dirty="0" err="1"/>
              <a:t>poden</a:t>
            </a:r>
            <a:r>
              <a:rPr lang="en-GB" sz="2000" dirty="0"/>
              <a:t> </a:t>
            </a:r>
            <a:r>
              <a:rPr lang="en-GB" sz="2000" dirty="0" err="1"/>
              <a:t>tenir</a:t>
            </a:r>
            <a:r>
              <a:rPr lang="en-GB" sz="2000" dirty="0"/>
              <a:t> </a:t>
            </a:r>
            <a:r>
              <a:rPr lang="en-GB" sz="2000" b="1" dirty="0"/>
              <a:t>MATRIU INVERSA </a:t>
            </a:r>
            <a:r>
              <a:rPr lang="en-GB" sz="2000" dirty="0" err="1"/>
              <a:t>i</a:t>
            </a:r>
            <a:r>
              <a:rPr lang="en-GB" sz="2000" dirty="0"/>
              <a:t> no totes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tenen</a:t>
            </a:r>
            <a:r>
              <a:rPr lang="en-GB" sz="2000" dirty="0"/>
              <a:t>…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en-GB" sz="2000" dirty="0"/>
          </a:p>
        </p:txBody>
      </p:sp>
      <p:sp>
        <p:nvSpPr>
          <p:cNvPr id="10" name="Bolha de Pensamento: Nuvem 9">
            <a:extLst>
              <a:ext uri="{FF2B5EF4-FFF2-40B4-BE49-F238E27FC236}">
                <a16:creationId xmlns:a16="http://schemas.microsoft.com/office/drawing/2014/main" id="{FFFA81C8-18B2-4D82-829E-E2449E1D08F3}"/>
              </a:ext>
            </a:extLst>
          </p:cNvPr>
          <p:cNvSpPr/>
          <p:nvPr/>
        </p:nvSpPr>
        <p:spPr>
          <a:xfrm rot="20073946">
            <a:off x="2127170" y="1354586"/>
            <a:ext cx="2713923" cy="1769379"/>
          </a:xfrm>
          <a:prstGeom prst="cloudCallout">
            <a:avLst>
              <a:gd name="adj1" fmla="val 2411"/>
              <a:gd name="adj2" fmla="val 1153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85B94CC1-AD26-46A5-9C8E-960402D199C1}"/>
              </a:ext>
            </a:extLst>
          </p:cNvPr>
          <p:cNvSpPr/>
          <p:nvPr/>
        </p:nvSpPr>
        <p:spPr>
          <a:xfrm rot="19563569">
            <a:off x="2261045" y="1567753"/>
            <a:ext cx="25585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dirty="0">
                <a:solidFill>
                  <a:srgbClr val="F25E4F"/>
                </a:solidFill>
              </a:rPr>
              <a:t>MATRIU INVERSA</a:t>
            </a:r>
            <a:endParaRPr lang="en-GB" sz="2400" dirty="0">
              <a:solidFill>
                <a:srgbClr val="F25E4F"/>
              </a:solidFill>
            </a:endParaRP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en-GB" sz="2400" b="1" i="1" dirty="0"/>
              <a:t>LLIÇÓ 9</a:t>
            </a:r>
            <a:r>
              <a:rPr lang="en-GB" sz="2400" dirty="0"/>
              <a:t>!...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</a:pPr>
            <a:endParaRPr lang="en-GB" sz="2400" dirty="0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9252FF6-B638-4EBB-9BE7-52BC7C3DCE0B}"/>
              </a:ext>
            </a:extLst>
          </p:cNvPr>
          <p:cNvSpPr/>
          <p:nvPr/>
        </p:nvSpPr>
        <p:spPr>
          <a:xfrm>
            <a:off x="2070648" y="4477969"/>
            <a:ext cx="9859639" cy="1184915"/>
          </a:xfrm>
          <a:prstGeom prst="roundRect">
            <a:avLst>
              <a:gd name="adj" fmla="val 11968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/>
              <p:nvPr/>
            </p:nvSpPr>
            <p:spPr>
              <a:xfrm>
                <a:off x="8346793" y="4536258"/>
                <a:ext cx="155021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8" name="Retângulo: Cantos Arredondados 27">
                <a:extLst>
                  <a:ext uri="{FF2B5EF4-FFF2-40B4-BE49-F238E27FC236}">
                    <a16:creationId xmlns:a16="http://schemas.microsoft.com/office/drawing/2014/main" id="{0B84CFD1-32E9-415F-A357-2180213A7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93" y="4536258"/>
                <a:ext cx="1550211" cy="52000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>
            <a:extLst>
              <a:ext uri="{FF2B5EF4-FFF2-40B4-BE49-F238E27FC236}">
                <a16:creationId xmlns:a16="http://schemas.microsoft.com/office/drawing/2014/main" id="{186CEB43-0B4B-48C8-9472-AB8617EB0A4F}"/>
              </a:ext>
            </a:extLst>
          </p:cNvPr>
          <p:cNvSpPr/>
          <p:nvPr/>
        </p:nvSpPr>
        <p:spPr>
          <a:xfrm>
            <a:off x="2265010" y="4536258"/>
            <a:ext cx="1169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err="1">
                <a:solidFill>
                  <a:srgbClr val="F25E4F"/>
                </a:solidFill>
              </a:rPr>
              <a:t>Resum</a:t>
            </a:r>
            <a:endParaRPr lang="en-GB" sz="2400" b="1" dirty="0">
              <a:solidFill>
                <a:srgbClr val="F25E4F"/>
              </a:solidFill>
            </a:endParaRPr>
          </a:p>
          <a:p>
            <a:pPr algn="ctr"/>
            <a:r>
              <a:rPr lang="en-GB" sz="2000" dirty="0"/>
              <a:t>(</a:t>
            </a:r>
            <a:r>
              <a:rPr lang="en-GB" sz="2000" dirty="0" err="1"/>
              <a:t>pràctica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/>
              <p:nvPr/>
            </p:nvSpPr>
            <p:spPr>
              <a:xfrm>
                <a:off x="10317723" y="4536258"/>
                <a:ext cx="1550211" cy="52000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400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id="{DF1DA20C-E620-44F0-BCF0-BC27753F4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23" y="4536258"/>
                <a:ext cx="1550211" cy="52000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/>
              <p:nvPr/>
            </p:nvSpPr>
            <p:spPr>
              <a:xfrm>
                <a:off x="2243421" y="4381543"/>
                <a:ext cx="9859629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 defTabSz="893763"/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invertible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regular 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                       o  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D9C4964B-861A-419D-8C9B-6A8F08189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421" y="4381543"/>
                <a:ext cx="9859629" cy="630942"/>
              </a:xfrm>
              <a:prstGeom prst="rect">
                <a:avLst/>
              </a:prstGeom>
              <a:blipFill>
                <a:blip r:embed="rId14"/>
                <a:stretch>
                  <a:fillRect b="-2233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/>
              <p:nvPr/>
            </p:nvSpPr>
            <p:spPr>
              <a:xfrm>
                <a:off x="2294996" y="4987429"/>
                <a:ext cx="7854083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GB" sz="1100" dirty="0">
                  <a:solidFill>
                    <a:sysClr val="windowText" lastClr="000000"/>
                  </a:solidFill>
                </a:endParaRPr>
              </a:p>
              <a:p>
                <a:pPr indent="1255713" algn="just"/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∄</m:t>
                        </m:r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és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singular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no invertible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A8C6E6AF-13E9-4C39-959C-70BC6E544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996" y="4987429"/>
                <a:ext cx="7854083" cy="630942"/>
              </a:xfrm>
              <a:prstGeom prst="rect">
                <a:avLst/>
              </a:prstGeom>
              <a:blipFill>
                <a:blip r:embed="rId15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7BFF75C-7D77-4223-BA10-F778812CC3D2}"/>
              </a:ext>
            </a:extLst>
          </p:cNvPr>
          <p:cNvSpPr/>
          <p:nvPr/>
        </p:nvSpPr>
        <p:spPr>
          <a:xfrm rot="5400000">
            <a:off x="2139677" y="3565657"/>
            <a:ext cx="1420216" cy="61668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ângulo: Cantos Arredondados 31">
            <a:hlinkClick r:id="rId16" action="ppaction://hlinksldjump"/>
            <a:extLst>
              <a:ext uri="{FF2B5EF4-FFF2-40B4-BE49-F238E27FC236}">
                <a16:creationId xmlns:a16="http://schemas.microsoft.com/office/drawing/2014/main" id="{0E07495E-7F32-4D14-863B-E05703820AE3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4" name="Retângulo: Cantos Arredondados 33">
            <a:hlinkClick r:id="rId17" action="ppaction://hlinksldjump"/>
            <a:extLst>
              <a:ext uri="{FF2B5EF4-FFF2-40B4-BE49-F238E27FC236}">
                <a16:creationId xmlns:a16="http://schemas.microsoft.com/office/drawing/2014/main" id="{43598CFB-F7B6-4472-BA7F-701511EABC3E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8" action="ppaction://hlinksldjump"/>
            <a:extLst>
              <a:ext uri="{FF2B5EF4-FFF2-40B4-BE49-F238E27FC236}">
                <a16:creationId xmlns:a16="http://schemas.microsoft.com/office/drawing/2014/main" id="{5B14905E-1519-44B5-88CE-CBA50332013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19" action="ppaction://hlinksldjump"/>
            <a:extLst>
              <a:ext uri="{FF2B5EF4-FFF2-40B4-BE49-F238E27FC236}">
                <a16:creationId xmlns:a16="http://schemas.microsoft.com/office/drawing/2014/main" id="{E041DDBF-29E0-45F8-97AA-8B495004978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73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 animBg="1"/>
      <p:bldP spid="31" grpId="0"/>
      <p:bldP spid="3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3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242268" y="777334"/>
            <a:ext cx="9510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err="1"/>
              <a:t>Aleshores</a:t>
            </a:r>
            <a:r>
              <a:rPr lang="en-GB" sz="2400" dirty="0"/>
              <a:t>, </a:t>
            </a:r>
            <a:r>
              <a:rPr lang="en-GB" sz="2400" dirty="0" err="1"/>
              <a:t>si</a:t>
            </a:r>
            <a:r>
              <a:rPr lang="en-GB" sz="2400" dirty="0"/>
              <a:t> </a:t>
            </a:r>
            <a:r>
              <a:rPr lang="en-GB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A·X = B  </a:t>
            </a:r>
            <a:r>
              <a:rPr lang="en-GB" sz="2400" dirty="0" err="1"/>
              <a:t>representa</a:t>
            </a:r>
            <a:r>
              <a:rPr lang="en-GB" sz="2400" dirty="0"/>
              <a:t> un </a:t>
            </a:r>
            <a:r>
              <a:rPr lang="en-GB" sz="2400" dirty="0" err="1"/>
              <a:t>sistema</a:t>
            </a:r>
            <a:r>
              <a:rPr lang="en-GB" sz="2400" dirty="0"/>
              <a:t> lineal on </a:t>
            </a:r>
            <a:r>
              <a:rPr lang="en-GB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dirty="0"/>
              <a:t> </a:t>
            </a:r>
            <a:r>
              <a:rPr lang="en-GB" sz="2400" dirty="0" err="1"/>
              <a:t>és</a:t>
            </a:r>
            <a:r>
              <a:rPr lang="en-GB" sz="2400" dirty="0"/>
              <a:t> una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quadrada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F25E4F"/>
                </a:solidFill>
              </a:rPr>
              <a:t>regular</a:t>
            </a:r>
            <a:r>
              <a:rPr lang="en-GB" sz="2400" dirty="0"/>
              <a:t>, es pot </a:t>
            </a:r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l’equació</a:t>
            </a:r>
            <a:r>
              <a:rPr lang="en-GB" sz="2400" dirty="0"/>
              <a:t> </a:t>
            </a:r>
            <a:r>
              <a:rPr lang="en-GB" sz="2400" dirty="0" err="1"/>
              <a:t>matricial</a:t>
            </a:r>
            <a:r>
              <a:rPr lang="en-GB" sz="2400" dirty="0"/>
              <a:t> de la </a:t>
            </a:r>
            <a:r>
              <a:rPr lang="en-GB" sz="2400" dirty="0" err="1"/>
              <a:t>següent</a:t>
            </a:r>
            <a:r>
              <a:rPr lang="en-GB" sz="2400" dirty="0"/>
              <a:t> </a:t>
            </a:r>
            <a:r>
              <a:rPr lang="en-GB" sz="2400" dirty="0" err="1"/>
              <a:t>manera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/>
              <p:nvPr/>
            </p:nvSpPr>
            <p:spPr>
              <a:xfrm>
                <a:off x="8516630" y="1848429"/>
                <a:ext cx="2137194" cy="578882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a-ES" sz="28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CuadroTexto 15">
                <a:extLst>
                  <a:ext uri="{FF2B5EF4-FFF2-40B4-BE49-F238E27FC236}">
                    <a16:creationId xmlns:a16="http://schemas.microsoft.com/office/drawing/2014/main" id="{7476DA09-8E02-43E1-AB95-57C53CB5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630" y="1848429"/>
                <a:ext cx="2137194" cy="57888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278376" y="2007645"/>
                <a:ext cx="5271743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Es </a:t>
                </a:r>
                <a:r>
                  <a:rPr lang="en-GB" sz="2400" dirty="0" err="1"/>
                  <a:t>multiplica</a:t>
                </a:r>
                <a:r>
                  <a:rPr lang="en-GB" sz="2400" dirty="0"/>
                  <a:t>, per </a:t>
                </a:r>
                <a:r>
                  <a:rPr lang="en-GB" sz="2400" dirty="0" err="1"/>
                  <a:t>l’esquerra</a:t>
                </a:r>
                <a:r>
                  <a:rPr lang="en-GB" sz="2400" dirty="0"/>
                  <a:t>, </a:t>
                </a:r>
                <a:r>
                  <a:rPr lang="en-GB" sz="2400" dirty="0" err="1"/>
                  <a:t>cada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costat</a:t>
                </a:r>
                <a:r>
                  <a:rPr lang="en-GB" sz="2400" dirty="0"/>
                  <a:t> de </a:t>
                </a:r>
                <a:r>
                  <a:rPr lang="en-GB" sz="2400" dirty="0" err="1"/>
                  <a:t>l’equació</a:t>
                </a:r>
                <a:r>
                  <a:rPr lang="en-GB" sz="2400" dirty="0"/>
                  <a:t>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76" y="2007645"/>
                <a:ext cx="5271743" cy="839332"/>
              </a:xfrm>
              <a:prstGeom prst="rect">
                <a:avLst/>
              </a:prstGeom>
              <a:blipFill>
                <a:blip r:embed="rId7"/>
                <a:stretch>
                  <a:fillRect l="-1618" t="-5797" r="-1734" b="-1594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1CE0AD0D-D23A-417D-ABE2-AEE32A60AF53}"/>
              </a:ext>
            </a:extLst>
          </p:cNvPr>
          <p:cNvSpPr/>
          <p:nvPr/>
        </p:nvSpPr>
        <p:spPr>
          <a:xfrm>
            <a:off x="2310853" y="5107023"/>
            <a:ext cx="9510866" cy="1121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C687FB6-A141-4EA9-AF51-469E6FD76C57}"/>
              </a:ext>
            </a:extLst>
          </p:cNvPr>
          <p:cNvSpPr/>
          <p:nvPr/>
        </p:nvSpPr>
        <p:spPr>
          <a:xfrm>
            <a:off x="2316132" y="5470602"/>
            <a:ext cx="9516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dirty="0"/>
              <a:t>La </a:t>
            </a:r>
            <a:r>
              <a:rPr lang="en-GB" sz="2000" dirty="0" err="1"/>
              <a:t>multiplicació</a:t>
            </a:r>
            <a:r>
              <a:rPr lang="en-GB" sz="2000" dirty="0"/>
              <a:t> de </a:t>
            </a:r>
            <a:r>
              <a:rPr lang="en-GB" sz="2000" dirty="0" err="1"/>
              <a:t>matrius</a:t>
            </a:r>
            <a:r>
              <a:rPr lang="en-GB" sz="2000" dirty="0"/>
              <a:t>  </a:t>
            </a:r>
            <a:r>
              <a:rPr lang="en-GB" sz="2000" b="1" dirty="0"/>
              <a:t>no </a:t>
            </a:r>
            <a:r>
              <a:rPr lang="en-GB" sz="2000" b="1" dirty="0" err="1"/>
              <a:t>és</a:t>
            </a:r>
            <a:r>
              <a:rPr lang="en-GB" sz="2000" b="1" dirty="0"/>
              <a:t> </a:t>
            </a:r>
            <a:r>
              <a:rPr lang="en-GB" sz="2000" b="1" dirty="0" err="1"/>
              <a:t>commutativa</a:t>
            </a:r>
            <a:r>
              <a:rPr lang="en-GB" sz="2000" dirty="0"/>
              <a:t>, de </a:t>
            </a:r>
            <a:r>
              <a:rPr lang="en-GB" sz="2000" dirty="0" err="1"/>
              <a:t>manera</a:t>
            </a:r>
            <a:r>
              <a:rPr lang="en-GB" sz="2000" dirty="0"/>
              <a:t> que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costat</a:t>
            </a:r>
            <a:r>
              <a:rPr lang="en-GB" sz="2000" dirty="0"/>
              <a:t> de </a:t>
            </a:r>
            <a:r>
              <a:rPr lang="en-GB" sz="2000" dirty="0" err="1"/>
              <a:t>l’equació</a:t>
            </a:r>
            <a:r>
              <a:rPr lang="en-GB" sz="2000" dirty="0"/>
              <a:t> </a:t>
            </a:r>
            <a:r>
              <a:rPr lang="en-GB" sz="2000" dirty="0" err="1"/>
              <a:t>s’ha</a:t>
            </a:r>
            <a:r>
              <a:rPr lang="en-GB" sz="2000" dirty="0"/>
              <a:t> de </a:t>
            </a:r>
            <a:r>
              <a:rPr lang="en-GB" sz="2000" dirty="0" err="1"/>
              <a:t>multiplicar</a:t>
            </a:r>
            <a:r>
              <a:rPr lang="en-GB" sz="2000" dirty="0"/>
              <a:t>  </a:t>
            </a:r>
            <a:r>
              <a:rPr lang="en-GB" sz="2000" b="1" dirty="0"/>
              <a:t>per </a:t>
            </a:r>
            <a:r>
              <a:rPr lang="en-GB" sz="2000" b="1" dirty="0" err="1"/>
              <a:t>l’esquerra</a:t>
            </a:r>
            <a:r>
              <a:rPr lang="en-GB" sz="2000" b="1" dirty="0"/>
              <a:t> </a:t>
            </a:r>
            <a:r>
              <a:rPr lang="en-GB" sz="2000" dirty="0"/>
              <a:t>(o per la </a:t>
            </a:r>
            <a:r>
              <a:rPr lang="en-GB" sz="2000" dirty="0" err="1"/>
              <a:t>dreta</a:t>
            </a:r>
            <a:r>
              <a:rPr lang="en-GB" sz="2000" dirty="0"/>
              <a:t>) per </a:t>
            </a:r>
            <a:r>
              <a:rPr lang="en-GB" sz="2000" dirty="0" err="1"/>
              <a:t>mantenir</a:t>
            </a:r>
            <a:r>
              <a:rPr lang="en-GB" sz="2000" dirty="0"/>
              <a:t> </a:t>
            </a:r>
            <a:r>
              <a:rPr lang="en-GB" sz="2000" dirty="0" err="1"/>
              <a:t>l’equivalència</a:t>
            </a:r>
            <a:r>
              <a:rPr lang="en-GB" sz="2000" dirty="0"/>
              <a:t> de </a:t>
            </a:r>
            <a:r>
              <a:rPr lang="en-GB" sz="2000" dirty="0" err="1"/>
              <a:t>l’equació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/>
              <p:nvPr/>
            </p:nvSpPr>
            <p:spPr>
              <a:xfrm>
                <a:off x="8052499" y="2377968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ca-ES" sz="2800" b="1" i="1" dirty="0" smtClean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2800" b="1" i="1" dirty="0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CuadroTexto 15">
                <a:extLst>
                  <a:ext uri="{FF2B5EF4-FFF2-40B4-BE49-F238E27FC236}">
                    <a16:creationId xmlns:a16="http://schemas.microsoft.com/office/drawing/2014/main" id="{65072B00-EAC3-45C2-8F9E-37AB0FA6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2377968"/>
                <a:ext cx="3271175" cy="589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74276D3C-57B3-4710-A15F-84B1473145CC}"/>
              </a:ext>
            </a:extLst>
          </p:cNvPr>
          <p:cNvCxnSpPr>
            <a:cxnSpLocks/>
          </p:cNvCxnSpPr>
          <p:nvPr/>
        </p:nvCxnSpPr>
        <p:spPr>
          <a:xfrm>
            <a:off x="6427304" y="2690037"/>
            <a:ext cx="1501046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extLst>
              <a:ext uri="{FF2B5EF4-FFF2-40B4-BE49-F238E27FC236}">
                <a16:creationId xmlns:a16="http://schemas.microsoft.com/office/drawing/2014/main" id="{2AA93C1A-1330-4DAC-BE7A-EC1D79057470}"/>
              </a:ext>
            </a:extLst>
          </p:cNvPr>
          <p:cNvSpPr/>
          <p:nvPr/>
        </p:nvSpPr>
        <p:spPr>
          <a:xfrm>
            <a:off x="2241629" y="2984595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/>
              <a:t>Utilitzar</a:t>
            </a:r>
            <a:r>
              <a:rPr lang="en-GB" sz="2400" dirty="0"/>
              <a:t> la </a:t>
            </a:r>
            <a:r>
              <a:rPr lang="en-GB" sz="2400" dirty="0" err="1"/>
              <a:t>propietat</a:t>
            </a:r>
            <a:r>
              <a:rPr lang="en-GB" sz="2400" dirty="0"/>
              <a:t> </a:t>
            </a:r>
            <a:r>
              <a:rPr lang="en-GB" sz="2400" dirty="0" err="1"/>
              <a:t>associativa</a:t>
            </a:r>
            <a:r>
              <a:rPr lang="en-GB" sz="2400" dirty="0"/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/>
              <p:nvPr/>
            </p:nvSpPr>
            <p:spPr>
              <a:xfrm>
                <a:off x="8052499" y="2943469"/>
                <a:ext cx="3271175" cy="640247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pt-PT" sz="2800" b="1" i="1" dirty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ca-ES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·</m:t>
                          </m:r>
                          <m:r>
                            <m:rPr>
                              <m:nor/>
                            </m:r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CuadroTexto 15">
                <a:extLst>
                  <a:ext uri="{FF2B5EF4-FFF2-40B4-BE49-F238E27FC236}">
                    <a16:creationId xmlns:a16="http://schemas.microsoft.com/office/drawing/2014/main" id="{D0E47A23-C6E3-49DC-8A50-E62AA632F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2943469"/>
                <a:ext cx="3271175" cy="64024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3220F69A-0F33-4C55-A2E2-A64F66F99826}"/>
              </a:ext>
            </a:extLst>
          </p:cNvPr>
          <p:cNvCxnSpPr>
            <a:cxnSpLocks/>
          </p:cNvCxnSpPr>
          <p:nvPr/>
        </p:nvCxnSpPr>
        <p:spPr>
          <a:xfrm>
            <a:off x="6815470" y="3262950"/>
            <a:ext cx="1112880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BC3A8D45-A16B-4B24-AAA0-62BFC3011750}"/>
              </a:ext>
            </a:extLst>
          </p:cNvPr>
          <p:cNvSpPr/>
          <p:nvPr/>
        </p:nvSpPr>
        <p:spPr>
          <a:xfrm>
            <a:off x="2241629" y="3625808"/>
            <a:ext cx="5162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/>
              <a:t>Definició</a:t>
            </a:r>
            <a:r>
              <a:rPr lang="en-GB" sz="2400" dirty="0"/>
              <a:t> de </a:t>
            </a:r>
            <a:r>
              <a:rPr lang="en-GB" sz="2400" dirty="0" err="1"/>
              <a:t>matriu</a:t>
            </a:r>
            <a:r>
              <a:rPr lang="en-GB" sz="2400" dirty="0"/>
              <a:t> </a:t>
            </a:r>
            <a:r>
              <a:rPr lang="en-GB" sz="2400" dirty="0" err="1"/>
              <a:t>inversa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/>
              <p:nvPr/>
            </p:nvSpPr>
            <p:spPr>
              <a:xfrm>
                <a:off x="8052499" y="3584682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PT" sz="2800" b="1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ca-ES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CuadroTexto 15">
                <a:extLst>
                  <a:ext uri="{FF2B5EF4-FFF2-40B4-BE49-F238E27FC236}">
                    <a16:creationId xmlns:a16="http://schemas.microsoft.com/office/drawing/2014/main" id="{37B7195F-A6BE-4D5D-9108-E3E5EC6F0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3584682"/>
                <a:ext cx="3271175" cy="5896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E434D6A-649B-4399-B667-F4C121E66A16}"/>
              </a:ext>
            </a:extLst>
          </p:cNvPr>
          <p:cNvCxnSpPr>
            <a:cxnSpLocks/>
          </p:cNvCxnSpPr>
          <p:nvPr/>
        </p:nvCxnSpPr>
        <p:spPr>
          <a:xfrm>
            <a:off x="6321287" y="3904163"/>
            <a:ext cx="1607063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>
            <a:extLst>
              <a:ext uri="{FF2B5EF4-FFF2-40B4-BE49-F238E27FC236}">
                <a16:creationId xmlns:a16="http://schemas.microsoft.com/office/drawing/2014/main" id="{8E0FA0E3-6D21-40A0-BD15-4FF75E3000E4}"/>
              </a:ext>
            </a:extLst>
          </p:cNvPr>
          <p:cNvSpPr/>
          <p:nvPr/>
        </p:nvSpPr>
        <p:spPr>
          <a:xfrm>
            <a:off x="2242268" y="4267020"/>
            <a:ext cx="548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/>
              <a:t>Identitat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la </a:t>
            </a:r>
            <a:r>
              <a:rPr lang="en-GB" sz="2400" dirty="0" err="1"/>
              <a:t>multiplicació</a:t>
            </a:r>
            <a:r>
              <a:rPr lang="en-GB" sz="2400" dirty="0"/>
              <a:t> de </a:t>
            </a:r>
            <a:r>
              <a:rPr lang="en-GB" sz="2400" dirty="0" err="1"/>
              <a:t>matrius</a:t>
            </a:r>
            <a:r>
              <a:rPr lang="en-GB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/>
              <p:nvPr/>
            </p:nvSpPr>
            <p:spPr>
              <a:xfrm>
                <a:off x="8052499" y="4225894"/>
                <a:ext cx="3271175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uadroTexto 15">
                <a:extLst>
                  <a:ext uri="{FF2B5EF4-FFF2-40B4-BE49-F238E27FC236}">
                    <a16:creationId xmlns:a16="http://schemas.microsoft.com/office/drawing/2014/main" id="{1747A3BF-44EE-48F4-B0B0-CE6D35768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9" y="4225894"/>
                <a:ext cx="3271175" cy="589665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74CD7F80-65A3-4CE6-9E30-4BFE863055A8}"/>
              </a:ext>
            </a:extLst>
          </p:cNvPr>
          <p:cNvCxnSpPr>
            <a:cxnSpLocks/>
          </p:cNvCxnSpPr>
          <p:nvPr/>
        </p:nvCxnSpPr>
        <p:spPr>
          <a:xfrm>
            <a:off x="7589875" y="4545375"/>
            <a:ext cx="522255" cy="0"/>
          </a:xfrm>
          <a:prstGeom prst="straightConnector1">
            <a:avLst/>
          </a:prstGeom>
          <a:ln w="28575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6E31AF7B-7D02-46AA-873B-69561B6D3A7F}"/>
              </a:ext>
            </a:extLst>
          </p:cNvPr>
          <p:cNvSpPr/>
          <p:nvPr/>
        </p:nvSpPr>
        <p:spPr>
          <a:xfrm>
            <a:off x="8516630" y="4223957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Retângulo: Cantos Arredondados 28">
            <a:hlinkClick r:id="rId15" action="ppaction://hlinksldjump"/>
            <a:extLst>
              <a:ext uri="{FF2B5EF4-FFF2-40B4-BE49-F238E27FC236}">
                <a16:creationId xmlns:a16="http://schemas.microsoft.com/office/drawing/2014/main" id="{01EEF3A4-B171-4D57-B93E-58693B427A79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6" action="ppaction://hlinksldjump"/>
            <a:extLst>
              <a:ext uri="{FF2B5EF4-FFF2-40B4-BE49-F238E27FC236}">
                <a16:creationId xmlns:a16="http://schemas.microsoft.com/office/drawing/2014/main" id="{4DAE66D1-FCC1-4FEA-AE51-B286A57C4B68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30">
            <a:hlinkClick r:id="rId17" action="ppaction://hlinksldjump"/>
            <a:extLst>
              <a:ext uri="{FF2B5EF4-FFF2-40B4-BE49-F238E27FC236}">
                <a16:creationId xmlns:a16="http://schemas.microsoft.com/office/drawing/2014/main" id="{C50D7B5C-780D-4F77-B15F-CE92CA5685F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hlinkClick r:id="rId18" action="ppaction://hlinksldjump"/>
            <a:extLst>
              <a:ext uri="{FF2B5EF4-FFF2-40B4-BE49-F238E27FC236}">
                <a16:creationId xmlns:a16="http://schemas.microsoft.com/office/drawing/2014/main" id="{F4D4BBA8-8D58-440E-B6B4-D7AD9EBD958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5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34" grpId="0"/>
      <p:bldP spid="35" grpId="0" animBg="1"/>
      <p:bldP spid="36" grpId="0"/>
      <p:bldP spid="41" grpId="0"/>
      <p:bldP spid="49" grpId="0"/>
      <p:bldP spid="52" grpId="0"/>
      <p:bldP spid="55" grpId="0"/>
      <p:bldP spid="56" grpId="0"/>
      <p:bldP spid="58" grpId="0"/>
      <p:bldP spid="59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6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088682" y="500512"/>
            <a:ext cx="9914021" cy="5904000"/>
          </a:xfrm>
          <a:prstGeom prst="roundRect">
            <a:avLst>
              <a:gd name="adj" fmla="val 4434"/>
            </a:avLst>
          </a:prstGeom>
          <a:ln>
            <a:solidFill>
              <a:srgbClr val="F25E4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s-ES" sz="2400" b="1" u="sng" dirty="0">
              <a:solidFill>
                <a:srgbClr val="FF2929"/>
              </a:solidFill>
            </a:endParaRPr>
          </a:p>
        </p:txBody>
      </p:sp>
      <p:pic>
        <p:nvPicPr>
          <p:cNvPr id="26" name="Imagem 6">
            <a:extLst>
              <a:ext uri="{FF2B5EF4-FFF2-40B4-BE49-F238E27FC236}">
                <a16:creationId xmlns:a16="http://schemas.microsoft.com/office/drawing/2014/main" id="{6B9749EF-CE10-41B8-B25A-502F87A97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07467AA0-6AF0-4623-8E2B-C98E1B3EEE77}"/>
              </a:ext>
            </a:extLst>
          </p:cNvPr>
          <p:cNvSpPr/>
          <p:nvPr/>
        </p:nvSpPr>
        <p:spPr>
          <a:xfrm>
            <a:off x="2427157" y="777334"/>
            <a:ext cx="924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MÈTODE – </a:t>
            </a:r>
            <a:r>
              <a:rPr lang="en-GB" sz="2400" b="1" dirty="0" err="1"/>
              <a:t>Resolució</a:t>
            </a:r>
            <a:r>
              <a:rPr lang="en-GB" sz="2400" b="1" dirty="0"/>
              <a:t> de </a:t>
            </a:r>
            <a:r>
              <a:rPr lang="en-GB" sz="2400" b="1" dirty="0" err="1"/>
              <a:t>sistemes</a:t>
            </a:r>
            <a:r>
              <a:rPr lang="en-GB" sz="2400" b="1" dirty="0"/>
              <a:t> </a:t>
            </a:r>
            <a:r>
              <a:rPr lang="en-GB" sz="2400" b="1" dirty="0" err="1"/>
              <a:t>lineals</a:t>
            </a:r>
            <a:r>
              <a:rPr lang="en-GB" sz="2400" b="1" dirty="0"/>
              <a:t> </a:t>
            </a:r>
            <a:r>
              <a:rPr lang="en-GB" sz="2400" b="1" dirty="0" err="1"/>
              <a:t>mitjançant</a:t>
            </a:r>
            <a:r>
              <a:rPr lang="en-GB" sz="2400" b="1" dirty="0"/>
              <a:t> la </a:t>
            </a:r>
            <a:r>
              <a:rPr lang="en-GB" sz="2400" b="1" dirty="0" err="1"/>
              <a:t>Matriu</a:t>
            </a:r>
            <a:r>
              <a:rPr lang="en-GB" sz="2400" b="1" dirty="0"/>
              <a:t> </a:t>
            </a:r>
            <a:r>
              <a:rPr lang="en-GB" sz="2400" b="1" dirty="0" err="1"/>
              <a:t>Inversa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/>
              <p:nvPr/>
            </p:nvSpPr>
            <p:spPr>
              <a:xfrm>
                <a:off x="2427157" y="1490669"/>
                <a:ext cx="957554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en-GB" sz="2400" dirty="0"/>
                  <a:t>Donat un </a:t>
                </a:r>
                <a:r>
                  <a:rPr lang="en-GB" sz="2400" dirty="0" err="1"/>
                  <a:t>sistema</a:t>
                </a:r>
                <a:r>
                  <a:rPr lang="en-GB" sz="2400" dirty="0"/>
                  <a:t> lineal </a:t>
                </a:r>
                <a:r>
                  <a:rPr lang="en-GB" sz="2400" dirty="0" err="1"/>
                  <a:t>d’equacions</a:t>
                </a:r>
                <a:r>
                  <a:rPr lang="en-GB" sz="2400" dirty="0"/>
                  <a:t>, </a:t>
                </a:r>
                <a:r>
                  <a:rPr lang="en-GB" sz="2400" b="1" dirty="0" err="1">
                    <a:solidFill>
                      <a:srgbClr val="F25E4F"/>
                    </a:solidFill>
                  </a:rPr>
                  <a:t>determineu</a:t>
                </a:r>
                <a:r>
                  <a:rPr lang="en-GB" sz="2400" dirty="0"/>
                  <a:t> les </a:t>
                </a:r>
                <a:r>
                  <a:rPr lang="en-GB" sz="2400" dirty="0" err="1"/>
                  <a:t>matrius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8967FBF9-A807-4CC1-867C-5444422896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1490669"/>
                <a:ext cx="9575546" cy="461665"/>
              </a:xfrm>
              <a:prstGeom prst="rect">
                <a:avLst/>
              </a:prstGeom>
              <a:blipFill>
                <a:blip r:embed="rId6"/>
                <a:stretch>
                  <a:fillRect l="-1018" t="-13333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/>
              <p:nvPr/>
            </p:nvSpPr>
            <p:spPr>
              <a:xfrm>
                <a:off x="2889781" y="2058512"/>
                <a:ext cx="38688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GB" sz="2400" dirty="0"/>
                  <a:t>Matriu de </a:t>
                </a:r>
                <a:r>
                  <a:rPr lang="en-GB" sz="2400" b="1" dirty="0" err="1"/>
                  <a:t>Coeficients</a:t>
                </a:r>
                <a:r>
                  <a:rPr lang="pt-PT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2AA93C1A-1330-4DAC-BE7A-EC1D79057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81" y="2058512"/>
                <a:ext cx="3868828" cy="461665"/>
              </a:xfrm>
              <a:prstGeom prst="rect">
                <a:avLst/>
              </a:prstGeom>
              <a:blipFill>
                <a:blip r:embed="rId7"/>
                <a:stretch>
                  <a:fillRect l="-2047"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/>
              <p:nvPr/>
            </p:nvSpPr>
            <p:spPr>
              <a:xfrm>
                <a:off x="2901732" y="2663727"/>
                <a:ext cx="61362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a-ES" sz="2400" b="1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GB" sz="2400" dirty="0"/>
                  <a:t>Matriu Vector de </a:t>
                </a:r>
                <a:r>
                  <a:rPr lang="en-GB" sz="2400" b="1" dirty="0"/>
                  <a:t>Variables o </a:t>
                </a:r>
                <a:r>
                  <a:rPr lang="en-GB" sz="2400" b="1" dirty="0" err="1"/>
                  <a:t>Incògnites</a:t>
                </a:r>
                <a:endParaRPr lang="en-US" sz="2400" dirty="0"/>
              </a:p>
            </p:txBody>
          </p:sp>
        </mc:Choice>
        <mc:Fallback xmlns=""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CB42C50-27EA-4E5D-A5EC-4B15092EA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2663727"/>
                <a:ext cx="6136251" cy="461665"/>
              </a:xfrm>
              <a:prstGeom prst="rect">
                <a:avLst/>
              </a:prstGeom>
              <a:blipFill>
                <a:blip r:embed="rId8"/>
                <a:stretch>
                  <a:fillRect l="-1291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/>
              <p:nvPr/>
            </p:nvSpPr>
            <p:spPr>
              <a:xfrm>
                <a:off x="2901732" y="3262845"/>
                <a:ext cx="56148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Matriu</a:t>
                </a:r>
                <a:r>
                  <a:rPr lang="en-GB" sz="2400" dirty="0"/>
                  <a:t> Vector de Termes </a:t>
                </a:r>
                <a:r>
                  <a:rPr lang="en-GB" sz="2400" b="1" dirty="0"/>
                  <a:t>Constants </a:t>
                </a:r>
                <a:endParaRPr lang="en-GB" sz="24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1CBD0AEF-9751-4CE2-88BA-CC385E2BD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32" y="3262845"/>
                <a:ext cx="5614897" cy="461665"/>
              </a:xfrm>
              <a:prstGeom prst="rect">
                <a:avLst/>
              </a:prstGeom>
              <a:blipFill>
                <a:blip r:embed="rId9"/>
                <a:stretch>
                  <a:fillRect l="-1412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/>
              <p:nvPr/>
            </p:nvSpPr>
            <p:spPr>
              <a:xfrm>
                <a:off x="2427156" y="4343496"/>
                <a:ext cx="7936043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en-GB" sz="2400" b="1" dirty="0" err="1">
                    <a:solidFill>
                      <a:srgbClr val="F25E4F"/>
                    </a:solidFill>
                  </a:rPr>
                  <a:t>Calculeu</a:t>
                </a:r>
                <a:r>
                  <a:rPr lang="en-GB" sz="2400" dirty="0"/>
                  <a:t> la </a:t>
                </a:r>
                <a:r>
                  <a:rPr lang="en-GB" sz="2400" dirty="0" err="1"/>
                  <a:t>matriu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, la </a:t>
                </a:r>
                <a:r>
                  <a:rPr lang="en-GB" sz="2400" dirty="0" err="1"/>
                  <a:t>inversa</a:t>
                </a:r>
                <a:r>
                  <a:rPr lang="en-GB" sz="2400" dirty="0"/>
                  <a:t> de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pt-PT" sz="2400" dirty="0"/>
                  <a:t>, si és possible.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679C37B3-B311-4D99-BF8E-1B358D112E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6" y="4343496"/>
                <a:ext cx="7936043" cy="470000"/>
              </a:xfrm>
              <a:prstGeom prst="rect">
                <a:avLst/>
              </a:prstGeom>
              <a:blipFill>
                <a:blip r:embed="rId10"/>
                <a:stretch>
                  <a:fillRect l="-1229" t="-10390" b="-2987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/>
              <p:nvPr/>
            </p:nvSpPr>
            <p:spPr>
              <a:xfrm>
                <a:off x="2427157" y="4993700"/>
                <a:ext cx="9141066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Clr>
                    <a:srgbClr val="F25E4F"/>
                  </a:buClr>
                  <a:buFont typeface="+mj-lt"/>
                  <a:buAutoNum type="arabicPeriod" startAt="3"/>
                </a:pPr>
                <a:r>
                  <a:rPr lang="en-GB" sz="2400" b="1" dirty="0" err="1">
                    <a:solidFill>
                      <a:srgbClr val="F25E4F"/>
                    </a:solidFill>
                  </a:rPr>
                  <a:t>Multipliqueu</a:t>
                </a:r>
                <a:r>
                  <a:rPr lang="en-GB" sz="2400" dirty="0"/>
                  <a:t> la </a:t>
                </a:r>
                <a:r>
                  <a:rPr lang="en-GB" sz="2400" dirty="0" err="1"/>
                  <a:t>matriu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400" dirty="0"/>
                  <a:t> per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pt-PT" sz="2400" dirty="0"/>
                  <a:t>, per a trobar la solució del sistema,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pt-PT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3E04A5CB-F271-41DC-B75B-AF521657C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7" y="4993700"/>
                <a:ext cx="9141066" cy="839332"/>
              </a:xfrm>
              <a:prstGeom prst="rect">
                <a:avLst/>
              </a:prstGeom>
              <a:blipFill>
                <a:blip r:embed="rId11"/>
                <a:stretch>
                  <a:fillRect l="-1067" t="-5072" r="-1000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/>
              <p:nvPr/>
            </p:nvSpPr>
            <p:spPr>
              <a:xfrm>
                <a:off x="6298892" y="5675688"/>
                <a:ext cx="1499241" cy="589665"/>
              </a:xfrm>
              <a:prstGeom prst="round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t-PT" sz="2800" b="1" i="1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2800" b="1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GB" sz="2800" b="1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uadroTexto 15">
                <a:extLst>
                  <a:ext uri="{FF2B5EF4-FFF2-40B4-BE49-F238E27FC236}">
                    <a16:creationId xmlns:a16="http://schemas.microsoft.com/office/drawing/2014/main" id="{23BF809F-4981-46BB-948B-DB6148D7E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892" y="5675688"/>
                <a:ext cx="1499241" cy="589665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2394C59-69D5-430A-8CAC-E6D9AFA8566F}"/>
              </a:ext>
            </a:extLst>
          </p:cNvPr>
          <p:cNvSpPr/>
          <p:nvPr/>
        </p:nvSpPr>
        <p:spPr>
          <a:xfrm>
            <a:off x="6283793" y="5631219"/>
            <a:ext cx="1499240" cy="567223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DADEEBD-A70D-4F2C-BE33-F3D7BA7371F5}"/>
              </a:ext>
            </a:extLst>
          </p:cNvPr>
          <p:cNvSpPr/>
          <p:nvPr/>
        </p:nvSpPr>
        <p:spPr>
          <a:xfrm>
            <a:off x="8762572" y="2039703"/>
            <a:ext cx="3206219" cy="2268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Observeu</a:t>
            </a:r>
            <a:endParaRPr lang="en-GB" sz="2000" b="1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/>
              <p:nvPr/>
            </p:nvSpPr>
            <p:spPr>
              <a:xfrm>
                <a:off x="8802328" y="3207126"/>
                <a:ext cx="320621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dirty="0"/>
                  <a:t>Si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és regular</a:t>
                </a:r>
                <a:r>
                  <a:rPr lang="en-GB" sz="2000" dirty="0"/>
                  <a:t>, el </a:t>
                </a:r>
                <a:r>
                  <a:rPr lang="en-GB" sz="2000" dirty="0" err="1"/>
                  <a:t>sistema</a:t>
                </a:r>
                <a:r>
                  <a:rPr lang="en-GB" sz="2000" dirty="0"/>
                  <a:t> lineal </a:t>
                </a:r>
                <a:r>
                  <a:rPr lang="en-GB" sz="2000" dirty="0" err="1"/>
                  <a:t>és</a:t>
                </a:r>
                <a:r>
                  <a:rPr lang="en-GB" sz="2000" dirty="0"/>
                  <a:t>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compatible</a:t>
                </a:r>
                <a:r>
                  <a:rPr lang="en-GB" sz="2000" b="1" dirty="0"/>
                  <a:t> </a:t>
                </a:r>
                <a:r>
                  <a:rPr lang="en-GB" sz="2000" dirty="0" err="1"/>
                  <a:t>amb</a:t>
                </a:r>
                <a:r>
                  <a:rPr lang="en-GB" sz="2000" dirty="0"/>
                  <a:t>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una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única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solució</a:t>
                </a:r>
                <a:r>
                  <a:rPr lang="en-GB" sz="2000" b="1" dirty="0"/>
                  <a:t>.</a:t>
                </a:r>
                <a:endParaRPr lang="en-GB" sz="2000" dirty="0"/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D173A338-7545-4C46-9712-FEEB524C5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28" y="3207126"/>
                <a:ext cx="3206219" cy="1015663"/>
              </a:xfrm>
              <a:prstGeom prst="rect">
                <a:avLst/>
              </a:prstGeom>
              <a:blipFill>
                <a:blip r:embed="rId16"/>
                <a:stretch>
                  <a:fillRect l="-2091" t="-2994" r="-1901" b="-9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/>
              <p:nvPr/>
            </p:nvSpPr>
            <p:spPr>
              <a:xfrm>
                <a:off x="8802328" y="2413534"/>
                <a:ext cx="32062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dirty="0"/>
                  <a:t>Aquest </a:t>
                </a:r>
                <a:r>
                  <a:rPr lang="en-GB" sz="2000" dirty="0" err="1"/>
                  <a:t>mètode</a:t>
                </a:r>
                <a:r>
                  <a:rPr lang="en-GB" sz="2000" dirty="0"/>
                  <a:t> no </a:t>
                </a:r>
                <a:r>
                  <a:rPr lang="en-GB" sz="2000" dirty="0" err="1"/>
                  <a:t>s’aplica</a:t>
                </a:r>
                <a:r>
                  <a:rPr lang="en-GB" sz="2000" dirty="0"/>
                  <a:t> </a:t>
                </a:r>
                <a:r>
                  <a:rPr lang="en-GB" sz="2000" dirty="0" err="1"/>
                  <a:t>si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és</a:t>
                </a:r>
                <a:r>
                  <a:rPr lang="en-GB" sz="2000" b="1" dirty="0"/>
                  <a:t> rectangular </a:t>
                </a:r>
                <a:r>
                  <a:rPr lang="en-GB" sz="2000" dirty="0"/>
                  <a:t>o </a:t>
                </a:r>
                <a:r>
                  <a:rPr lang="en-GB" sz="2000" b="1" dirty="0"/>
                  <a:t>singular</a:t>
                </a:r>
                <a:endParaRPr lang="en-GB" sz="20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8AB3EDBE-0C29-4033-BB5C-015B02D08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328" y="2413534"/>
                <a:ext cx="3206219" cy="707886"/>
              </a:xfrm>
              <a:prstGeom prst="rect">
                <a:avLst/>
              </a:prstGeom>
              <a:blipFill>
                <a:blip r:embed="rId17"/>
                <a:stretch>
                  <a:fillRect l="-2091" t="-5172" r="-1901" b="-146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BC7E58E6-0B35-4739-91D0-48A1FC2859E9}"/>
              </a:ext>
            </a:extLst>
          </p:cNvPr>
          <p:cNvSpPr/>
          <p:nvPr/>
        </p:nvSpPr>
        <p:spPr>
          <a:xfrm>
            <a:off x="2901732" y="3761017"/>
            <a:ext cx="9575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400" dirty="0"/>
              <a:t>o </a:t>
            </a:r>
            <a:r>
              <a:rPr lang="en-GB" sz="2400" dirty="0" err="1"/>
              <a:t>escriviu</a:t>
            </a:r>
            <a:r>
              <a:rPr lang="en-GB" sz="2400" dirty="0"/>
              <a:t> la </a:t>
            </a:r>
            <a:r>
              <a:rPr lang="en-GB" sz="2400" b="1" dirty="0" err="1">
                <a:solidFill>
                  <a:srgbClr val="F25E4F"/>
                </a:solidFill>
              </a:rPr>
              <a:t>notació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matricial</a:t>
            </a:r>
            <a:r>
              <a:rPr lang="en-GB" sz="2400" dirty="0"/>
              <a:t> del </a:t>
            </a:r>
            <a:r>
              <a:rPr lang="en-GB" sz="2400" dirty="0" err="1"/>
              <a:t>sistema</a:t>
            </a:r>
            <a:endParaRPr lang="en-US" sz="2400" dirty="0"/>
          </a:p>
        </p:txBody>
      </p:sp>
      <p:sp>
        <p:nvSpPr>
          <p:cNvPr id="28" name="Retângulo: Cantos Arredondados 27">
            <a:hlinkClick r:id="rId18" action="ppaction://hlinksldjump"/>
            <a:extLst>
              <a:ext uri="{FF2B5EF4-FFF2-40B4-BE49-F238E27FC236}">
                <a16:creationId xmlns:a16="http://schemas.microsoft.com/office/drawing/2014/main" id="{A1DE21D9-9228-47BD-BCB4-FF5395C3EBF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34">
            <a:hlinkClick r:id="rId19" action="ppaction://hlinksldjump"/>
            <a:extLst>
              <a:ext uri="{FF2B5EF4-FFF2-40B4-BE49-F238E27FC236}">
                <a16:creationId xmlns:a16="http://schemas.microsoft.com/office/drawing/2014/main" id="{7FAE5D1C-4899-4686-A643-7ADD14BEF71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20" action="ppaction://hlinksldjump"/>
            <a:extLst>
              <a:ext uri="{FF2B5EF4-FFF2-40B4-BE49-F238E27FC236}">
                <a16:creationId xmlns:a16="http://schemas.microsoft.com/office/drawing/2014/main" id="{41A6CE40-A1A0-4E2E-8271-78EA40AAF3BF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1" action="ppaction://hlinksldjump"/>
            <a:extLst>
              <a:ext uri="{FF2B5EF4-FFF2-40B4-BE49-F238E27FC236}">
                <a16:creationId xmlns:a16="http://schemas.microsoft.com/office/drawing/2014/main" id="{82553B38-12F0-4F6B-A4B7-6C378953020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8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4" grpId="0"/>
      <p:bldP spid="49" grpId="0"/>
      <p:bldP spid="29" grpId="0"/>
      <p:bldP spid="30" grpId="0"/>
      <p:bldP spid="31" grpId="0"/>
      <p:bldP spid="32" grpId="0"/>
      <p:bldP spid="33" grpId="0"/>
      <p:bldP spid="38" grpId="0" animBg="1"/>
      <p:bldP spid="39" grpId="0" animBg="1"/>
      <p:bldP spid="40" grpId="0"/>
      <p:bldP spid="4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1893601" y="275252"/>
            <a:ext cx="10200333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1893602" y="535816"/>
            <a:ext cx="161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101009" y="546571"/>
            <a:ext cx="94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9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objectiu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98047" y="1698842"/>
            <a:ext cx="101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Equació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0211B47C-0AD5-486F-9A96-C2502FF7F2A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4"/>
          <a:stretch/>
        </p:blipFill>
        <p:spPr>
          <a:xfrm>
            <a:off x="7597202" y="3776752"/>
            <a:ext cx="2067537" cy="2075377"/>
          </a:xfrm>
          <a:prstGeom prst="rect">
            <a:avLst/>
          </a:prstGeom>
        </p:spPr>
      </p:pic>
      <p:sp>
        <p:nvSpPr>
          <p:cNvPr id="8" name="Bolha de Pensamento: Nuvem 7">
            <a:extLst>
              <a:ext uri="{FF2B5EF4-FFF2-40B4-BE49-F238E27FC236}">
                <a16:creationId xmlns:a16="http://schemas.microsoft.com/office/drawing/2014/main" id="{33771B4A-1C20-4675-A376-7314BC6265CD}"/>
              </a:ext>
            </a:extLst>
          </p:cNvPr>
          <p:cNvSpPr/>
          <p:nvPr/>
        </p:nvSpPr>
        <p:spPr>
          <a:xfrm>
            <a:off x="7940082" y="3270802"/>
            <a:ext cx="2690037" cy="1292582"/>
          </a:xfrm>
          <a:prstGeom prst="cloudCallout">
            <a:avLst>
              <a:gd name="adj1" fmla="val -54035"/>
              <a:gd name="adj2" fmla="val 6414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b="1" dirty="0">
                <a:solidFill>
                  <a:schemeClr val="tx1"/>
                </a:solidFill>
              </a:rPr>
              <a:t>COM?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38" name="Bolha de Pensamento: Nuvem 37">
            <a:extLst>
              <a:ext uri="{FF2B5EF4-FFF2-40B4-BE49-F238E27FC236}">
                <a16:creationId xmlns:a16="http://schemas.microsoft.com/office/drawing/2014/main" id="{35030735-79B4-41FB-9DEA-7CD9925F874A}"/>
              </a:ext>
            </a:extLst>
          </p:cNvPr>
          <p:cNvSpPr/>
          <p:nvPr/>
        </p:nvSpPr>
        <p:spPr>
          <a:xfrm>
            <a:off x="6117426" y="3321995"/>
            <a:ext cx="2690037" cy="1292582"/>
          </a:xfrm>
          <a:prstGeom prst="cloudCallout">
            <a:avLst>
              <a:gd name="adj1" fmla="val 43198"/>
              <a:gd name="adj2" fmla="val 7812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Us </a:t>
            </a:r>
            <a:r>
              <a:rPr lang="en-GB" sz="2400" b="1" dirty="0" err="1">
                <a:solidFill>
                  <a:schemeClr val="tx1"/>
                </a:solidFill>
              </a:rPr>
              <a:t>en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recordeu</a:t>
            </a:r>
            <a:r>
              <a:rPr lang="en-GB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9079345" y="2704868"/>
            <a:ext cx="2898154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9030297" y="2854164"/>
            <a:ext cx="3063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En</a:t>
            </a:r>
            <a:r>
              <a:rPr lang="en-GB" sz="2000" i="1" dirty="0"/>
              <a:t> les </a:t>
            </a:r>
            <a:r>
              <a:rPr lang="en-GB" sz="2000" i="1" dirty="0" err="1"/>
              <a:t>Lliçons</a:t>
            </a:r>
            <a:r>
              <a:rPr lang="en-GB" sz="2000" i="1" dirty="0"/>
              <a:t> </a:t>
            </a:r>
            <a:r>
              <a:rPr lang="en-GB" sz="2000" i="1" dirty="0" err="1"/>
              <a:t>anteriors</a:t>
            </a:r>
            <a:r>
              <a:rPr lang="en-GB" sz="2000" i="1" dirty="0"/>
              <a:t> </a:t>
            </a:r>
            <a:r>
              <a:rPr lang="en-GB" sz="2000" i="1" dirty="0" err="1"/>
              <a:t>heu</a:t>
            </a:r>
            <a:r>
              <a:rPr lang="en-GB" sz="2000" i="1" dirty="0"/>
              <a:t> </a:t>
            </a:r>
            <a:r>
              <a:rPr lang="en-GB" sz="2000" i="1" dirty="0" err="1"/>
              <a:t>vist</a:t>
            </a:r>
            <a:r>
              <a:rPr lang="en-GB" sz="2000" i="1" dirty="0"/>
              <a:t> </a:t>
            </a:r>
            <a:r>
              <a:rPr lang="en-GB" sz="2400" b="1" i="1" dirty="0"/>
              <a:t>3 </a:t>
            </a:r>
            <a:r>
              <a:rPr lang="en-GB" sz="2400" b="1" i="1" dirty="0" err="1"/>
              <a:t>maneres</a:t>
            </a:r>
            <a:r>
              <a:rPr lang="en-GB" sz="2400" b="1" i="1" dirty="0"/>
              <a:t> </a:t>
            </a:r>
            <a:r>
              <a:rPr lang="en-GB" sz="2000" i="1" dirty="0"/>
              <a:t>de </a:t>
            </a:r>
            <a:r>
              <a:rPr lang="en-GB" sz="2000" i="1" dirty="0" err="1"/>
              <a:t>calcular</a:t>
            </a:r>
            <a:r>
              <a:rPr lang="en-GB" sz="2000" i="1" dirty="0"/>
              <a:t> </a:t>
            </a:r>
            <a:r>
              <a:rPr lang="en-GB" sz="2000" i="1" dirty="0" err="1"/>
              <a:t>aquesta</a:t>
            </a:r>
            <a:r>
              <a:rPr lang="en-GB" sz="2000" i="1" dirty="0"/>
              <a:t> </a:t>
            </a:r>
            <a:r>
              <a:rPr lang="en-GB" sz="2000" i="1" dirty="0" err="1"/>
              <a:t>matriu</a:t>
            </a:r>
            <a:r>
              <a:rPr lang="en-GB" sz="2000" i="1" dirty="0"/>
              <a:t>!...</a:t>
            </a:r>
            <a:endParaRPr lang="en-GB" sz="2000" i="1" u="sng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61C9EBA-D579-4508-99F2-BDD3161AB224}"/>
              </a:ext>
            </a:extLst>
          </p:cNvPr>
          <p:cNvSpPr/>
          <p:nvPr/>
        </p:nvSpPr>
        <p:spPr>
          <a:xfrm>
            <a:off x="2048576" y="5935661"/>
            <a:ext cx="10045358" cy="445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 dirty="0" err="1">
                <a:solidFill>
                  <a:srgbClr val="F25E4F"/>
                </a:solidFill>
              </a:rPr>
              <a:t>Mètode</a:t>
            </a:r>
            <a:r>
              <a:rPr lang="en-GB" sz="2000" b="1" dirty="0">
                <a:solidFill>
                  <a:srgbClr val="F25E4F"/>
                </a:solidFill>
              </a:rPr>
              <a:t> de la </a:t>
            </a:r>
            <a:r>
              <a:rPr lang="en-GB" sz="2000" b="1" dirty="0" err="1">
                <a:solidFill>
                  <a:srgbClr val="F25E4F"/>
                </a:solidFill>
              </a:rPr>
              <a:t>Inversa</a:t>
            </a:r>
            <a:r>
              <a:rPr lang="en-GB" sz="2000" b="1" dirty="0">
                <a:solidFill>
                  <a:srgbClr val="F25E4F"/>
                </a:solidFill>
              </a:rPr>
              <a:t> </a:t>
            </a:r>
            <a:r>
              <a:rPr lang="en-GB" sz="2000" dirty="0"/>
              <a:t>(3 </a:t>
            </a:r>
            <a:r>
              <a:rPr lang="en-GB" sz="2000" dirty="0" err="1"/>
              <a:t>passos</a:t>
            </a:r>
            <a:r>
              <a:rPr lang="en-GB" sz="20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/>
              <p:nvPr/>
            </p:nvSpPr>
            <p:spPr>
              <a:xfrm>
                <a:off x="8448229" y="5903322"/>
                <a:ext cx="2073075" cy="450408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buClr>
                    <a:schemeClr val="tx1"/>
                  </a:buClr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3" name="Retângulo: Cantos Arredondados 32">
                <a:extLst>
                  <a:ext uri="{FF2B5EF4-FFF2-40B4-BE49-F238E27FC236}">
                    <a16:creationId xmlns:a16="http://schemas.microsoft.com/office/drawing/2014/main" id="{3602F848-3D32-427E-BE94-4744CE2B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229" y="5903322"/>
                <a:ext cx="2073075" cy="450408"/>
              </a:xfrm>
              <a:prstGeom prst="roundRect">
                <a:avLst/>
              </a:prstGeom>
              <a:blipFill>
                <a:blip r:embed="rId21"/>
                <a:stretch>
                  <a:fillRect l="-2059" b="-2027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9B5161B-21CD-429F-A232-687B102C366D}"/>
              </a:ext>
            </a:extLst>
          </p:cNvPr>
          <p:cNvSpPr/>
          <p:nvPr/>
        </p:nvSpPr>
        <p:spPr>
          <a:xfrm>
            <a:off x="5753397" y="5926234"/>
            <a:ext cx="2937411" cy="442674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</a:pPr>
            <a:r>
              <a:rPr lang="en-GB" sz="2000" b="1" dirty="0">
                <a:solidFill>
                  <a:srgbClr val="F25E4F"/>
                </a:solidFill>
              </a:rPr>
              <a:t>1. </a:t>
            </a:r>
            <a:r>
              <a:rPr lang="pt-PT" sz="2000" b="1" dirty="0"/>
              <a:t>Notació Matricial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22" action="ppaction://hlinksldjump"/>
            <a:extLst>
              <a:ext uri="{FF2B5EF4-FFF2-40B4-BE49-F238E27FC236}">
                <a16:creationId xmlns:a16="http://schemas.microsoft.com/office/drawing/2014/main" id="{6852D598-9D41-4A5E-A974-D8E3F7F3F352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23" action="ppaction://hlinksldjump"/>
            <a:extLst>
              <a:ext uri="{FF2B5EF4-FFF2-40B4-BE49-F238E27FC236}">
                <a16:creationId xmlns:a16="http://schemas.microsoft.com/office/drawing/2014/main" id="{1021B05F-0E3A-435A-84DE-4A25C06F603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24" action="ppaction://hlinksldjump"/>
            <a:extLst>
              <a:ext uri="{FF2B5EF4-FFF2-40B4-BE49-F238E27FC236}">
                <a16:creationId xmlns:a16="http://schemas.microsoft.com/office/drawing/2014/main" id="{C5F4E8B9-A09A-426E-B167-E573E76D3954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3" name="Retângulo: Cantos Arredondados 42">
            <a:hlinkClick r:id="rId25" action="ppaction://hlinksldjump"/>
            <a:extLst>
              <a:ext uri="{FF2B5EF4-FFF2-40B4-BE49-F238E27FC236}">
                <a16:creationId xmlns:a16="http://schemas.microsoft.com/office/drawing/2014/main" id="{66F960A0-A921-4BE0-BD9B-1BD933E3695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4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08359 -0.14629 " pathEditMode="relative" rAng="0" ptsTypes="AA">
                                      <p:cBhvr>
                                        <p:cTn id="8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8099 -0.13055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/>
      <p:bldP spid="37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4" grpId="0"/>
      <p:bldP spid="59" grpId="0"/>
      <p:bldP spid="60" grpId="0"/>
      <p:bldP spid="5" grpId="0"/>
      <p:bldP spid="8" grpId="0" animBg="1"/>
      <p:bldP spid="8" grpId="1" animBg="1"/>
      <p:bldP spid="8" grpId="2" animBg="1"/>
      <p:bldP spid="38" grpId="0" animBg="1"/>
      <p:bldP spid="38" grpId="1" animBg="1"/>
      <p:bldP spid="38" grpId="2" animBg="1"/>
      <p:bldP spid="11" grpId="0" animBg="1"/>
      <p:bldP spid="39" grpId="0"/>
      <p:bldP spid="32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2088682" y="316088"/>
            <a:ext cx="10067317" cy="6166110"/>
          </a:xfrm>
          <a:prstGeom prst="roundRect">
            <a:avLst>
              <a:gd name="adj" fmla="val 3622"/>
            </a:avLst>
          </a:prstGeom>
          <a:ln>
            <a:solidFill>
              <a:srgbClr val="29A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sz="24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C13EA4-7BCB-43FC-B746-902979F5AC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6657770" y="3692266"/>
            <a:ext cx="2711695" cy="2169929"/>
          </a:xfrm>
          <a:prstGeom prst="rect">
            <a:avLst/>
          </a:prstGeom>
        </p:spPr>
      </p:pic>
      <p:cxnSp>
        <p:nvCxnSpPr>
          <p:cNvPr id="14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231008"/>
            <a:ext cx="17840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24 </a:t>
            </a:r>
          </a:p>
        </p:txBody>
      </p:sp>
      <p:pic>
        <p:nvPicPr>
          <p:cNvPr id="1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83DBC46-5804-AE41-A097-37087A266B2E}"/>
              </a:ext>
            </a:extLst>
          </p:cNvPr>
          <p:cNvSpPr/>
          <p:nvPr/>
        </p:nvSpPr>
        <p:spPr>
          <a:xfrm>
            <a:off x="2088682" y="535816"/>
            <a:ext cx="1422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dirty="0">
              <a:solidFill>
                <a:srgbClr val="29A6F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235185-FB16-6844-BB6B-6A68879422FD}"/>
              </a:ext>
            </a:extLst>
          </p:cNvPr>
          <p:cNvSpPr txBox="1"/>
          <p:nvPr/>
        </p:nvSpPr>
        <p:spPr>
          <a:xfrm>
            <a:off x="3205019" y="546571"/>
            <a:ext cx="9373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Resoldre</a:t>
            </a:r>
            <a:r>
              <a:rPr lang="en-GB" sz="2400" dirty="0"/>
              <a:t> </a:t>
            </a:r>
            <a:r>
              <a:rPr lang="en-GB" sz="2400" dirty="0" err="1"/>
              <a:t>els</a:t>
            </a:r>
            <a:r>
              <a:rPr lang="en-GB" sz="2400" dirty="0"/>
              <a:t> </a:t>
            </a:r>
            <a:r>
              <a:rPr lang="en-GB" sz="2400" dirty="0" err="1"/>
              <a:t>sistemes</a:t>
            </a:r>
            <a:r>
              <a:rPr lang="en-GB" sz="2400" dirty="0"/>
              <a:t> </a:t>
            </a:r>
            <a:r>
              <a:rPr lang="en-GB" sz="2400" dirty="0" err="1"/>
              <a:t>lineals</a:t>
            </a:r>
            <a:r>
              <a:rPr lang="en-GB" sz="2400" dirty="0"/>
              <a:t>  </a:t>
            </a:r>
            <a:r>
              <a:rPr lang="en-GB" sz="2400" u="sng" dirty="0" err="1"/>
              <a:t>mitjançant</a:t>
            </a:r>
            <a:r>
              <a:rPr lang="en-GB" sz="2400" u="sng" dirty="0"/>
              <a:t> el </a:t>
            </a:r>
            <a:r>
              <a:rPr lang="en-GB" sz="2400" u="sng" dirty="0" err="1"/>
              <a:t>mètode</a:t>
            </a:r>
            <a:r>
              <a:rPr lang="en-GB" sz="2400" u="sng" dirty="0"/>
              <a:t> de la </a:t>
            </a:r>
            <a:r>
              <a:rPr lang="en-GB" sz="2400" u="sng" dirty="0" err="1"/>
              <a:t>matriu</a:t>
            </a:r>
            <a:r>
              <a:rPr lang="en-GB" sz="2400" u="sng" dirty="0"/>
              <a:t> </a:t>
            </a:r>
            <a:r>
              <a:rPr lang="en-GB" sz="2400" u="sng" dirty="0" err="1"/>
              <a:t>inversa</a:t>
            </a:r>
            <a:endParaRPr lang="en-GB" sz="2400" u="sng" dirty="0"/>
          </a:p>
          <a:p>
            <a:endParaRPr lang="en-GB" sz="2400" u="sng" dirty="0"/>
          </a:p>
        </p:txBody>
      </p:sp>
      <p:pic>
        <p:nvPicPr>
          <p:cNvPr id="29" name="Imagem 6">
            <a:extLst>
              <a:ext uri="{FF2B5EF4-FFF2-40B4-BE49-F238E27FC236}">
                <a16:creationId xmlns:a16="http://schemas.microsoft.com/office/drawing/2014/main" id="{E6FE520D-E8CD-46FA-93BE-DCD7FFEF0A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/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29A6FF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6">
                <a:extLst>
                  <a:ext uri="{FF2B5EF4-FFF2-40B4-BE49-F238E27FC236}">
                    <a16:creationId xmlns:a16="http://schemas.microsoft.com/office/drawing/2014/main" id="{43DF5928-2310-4F76-BB36-4438633BA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082" y="1105860"/>
                <a:ext cx="2280945" cy="916148"/>
              </a:xfrm>
              <a:prstGeom prst="rect">
                <a:avLst/>
              </a:prstGeom>
              <a:blipFill>
                <a:blip r:embed="rId10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/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uadroTexto 7">
                <a:extLst>
                  <a:ext uri="{FF2B5EF4-FFF2-40B4-BE49-F238E27FC236}">
                    <a16:creationId xmlns:a16="http://schemas.microsoft.com/office/drawing/2014/main" id="{035B8EF6-FF65-497F-B0C9-033296591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752" y="1152061"/>
                <a:ext cx="2879124" cy="7143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/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s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s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uadroTexto 7">
                <a:extLst>
                  <a:ext uri="{FF2B5EF4-FFF2-40B4-BE49-F238E27FC236}">
                    <a16:creationId xmlns:a16="http://schemas.microsoft.com/office/drawing/2014/main" id="{8CB6385E-55E3-4D3E-8474-DC25E66A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71" y="1084159"/>
                <a:ext cx="3297246" cy="782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Curvada Para a Direita 51">
            <a:extLst>
              <a:ext uri="{FF2B5EF4-FFF2-40B4-BE49-F238E27FC236}">
                <a16:creationId xmlns:a16="http://schemas.microsoft.com/office/drawing/2014/main" id="{2B583615-50BF-4F5A-BE30-FEBE742EA330}"/>
              </a:ext>
            </a:extLst>
          </p:cNvPr>
          <p:cNvSpPr/>
          <p:nvPr/>
        </p:nvSpPr>
        <p:spPr>
          <a:xfrm rot="5400000" flipH="1" flipV="1">
            <a:off x="8726559" y="1087584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2C6F4C08-6496-45DC-B079-2DC0F09C000B}"/>
              </a:ext>
            </a:extLst>
          </p:cNvPr>
          <p:cNvSpPr txBox="1"/>
          <p:nvPr/>
        </p:nvSpPr>
        <p:spPr>
          <a:xfrm>
            <a:off x="8434330" y="195962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C2B8E"/>
                </a:solidFill>
              </a:rPr>
              <a:t>objectiu</a:t>
            </a:r>
            <a:endParaRPr lang="en-GB" u="sng" dirty="0">
              <a:solidFill>
                <a:srgbClr val="0C2B8E"/>
              </a:solidFill>
            </a:endParaRPr>
          </a:p>
        </p:txBody>
      </p:sp>
      <p:sp>
        <p:nvSpPr>
          <p:cNvPr id="54" name="CuadroTexto 6">
            <a:extLst>
              <a:ext uri="{FF2B5EF4-FFF2-40B4-BE49-F238E27FC236}">
                <a16:creationId xmlns:a16="http://schemas.microsoft.com/office/drawing/2014/main" id="{0CBEE510-4754-4C76-8851-08A94F9E8358}"/>
              </a:ext>
            </a:extLst>
          </p:cNvPr>
          <p:cNvSpPr txBox="1"/>
          <p:nvPr/>
        </p:nvSpPr>
        <p:spPr>
          <a:xfrm>
            <a:off x="4698044" y="1698842"/>
            <a:ext cx="1014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C2B8E"/>
                </a:solidFill>
              </a:rPr>
              <a:t>Equació</a:t>
            </a:r>
            <a:r>
              <a:rPr lang="en-GB" dirty="0">
                <a:solidFill>
                  <a:srgbClr val="0C2B8E"/>
                </a:solidFill>
              </a:rPr>
              <a:t> </a:t>
            </a:r>
          </a:p>
          <a:p>
            <a:pPr algn="ctr"/>
            <a:r>
              <a:rPr lang="en-GB" dirty="0" err="1">
                <a:solidFill>
                  <a:srgbClr val="0C2B8E"/>
                </a:solidFill>
              </a:rPr>
              <a:t>Matricial</a:t>
            </a:r>
            <a:endParaRPr lang="en-GB" dirty="0">
              <a:solidFill>
                <a:srgbClr val="0C2B8E"/>
              </a:solidFill>
            </a:endParaRPr>
          </a:p>
          <a:p>
            <a:pPr algn="ctr"/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55" name="Seta: Curvada Para a Direita 54">
            <a:extLst>
              <a:ext uri="{FF2B5EF4-FFF2-40B4-BE49-F238E27FC236}">
                <a16:creationId xmlns:a16="http://schemas.microsoft.com/office/drawing/2014/main" id="{F28A6B82-5CE5-4F98-A673-1ACF02F296A2}"/>
              </a:ext>
            </a:extLst>
          </p:cNvPr>
          <p:cNvSpPr/>
          <p:nvPr/>
        </p:nvSpPr>
        <p:spPr>
          <a:xfrm rot="5400000" flipH="1" flipV="1">
            <a:off x="4988869" y="1095323"/>
            <a:ext cx="465041" cy="2224507"/>
          </a:xfrm>
          <a:prstGeom prst="curvedRightArrow">
            <a:avLst>
              <a:gd name="adj1" fmla="val 25000"/>
              <a:gd name="adj2" fmla="val 50000"/>
              <a:gd name="adj3" fmla="val 18260"/>
            </a:avLst>
          </a:prstGeom>
          <a:solidFill>
            <a:srgbClr val="29A6FF"/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A4DB9F35-D4F4-4024-82FA-1507E9A9F151}"/>
              </a:ext>
            </a:extLst>
          </p:cNvPr>
          <p:cNvSpPr/>
          <p:nvPr/>
        </p:nvSpPr>
        <p:spPr>
          <a:xfrm>
            <a:off x="8123274" y="1154620"/>
            <a:ext cx="507697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473F200C-2D27-411B-9B9B-240C59E805D7}"/>
              </a:ext>
            </a:extLst>
          </p:cNvPr>
          <p:cNvSpPr/>
          <p:nvPr/>
        </p:nvSpPr>
        <p:spPr>
          <a:xfrm>
            <a:off x="7232246" y="1154620"/>
            <a:ext cx="557712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B12CE55-D60F-4E68-9B9A-5A32C1AD150A}"/>
              </a:ext>
            </a:extLst>
          </p:cNvPr>
          <p:cNvSpPr/>
          <p:nvPr/>
        </p:nvSpPr>
        <p:spPr>
          <a:xfrm>
            <a:off x="6095999" y="1154620"/>
            <a:ext cx="987263" cy="722031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/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D33ECA10-467A-49AC-9B88-E436ECAA7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65" y="1886878"/>
                <a:ext cx="4026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/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b="1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7FA28F7-92A4-476E-A525-ABDB55FE3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85" y="1889267"/>
                <a:ext cx="40427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/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25E4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1E4916DE-3612-4742-8455-35FC1662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76" y="1893610"/>
                <a:ext cx="40267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/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s-ES" sz="2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128410A-A3EA-4567-B34F-25373EDA8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098" y="2568293"/>
                <a:ext cx="1910928" cy="7057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3749BDCE-D640-4246-AE2F-36D719DAA4D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21"/>
          <a:stretch/>
        </p:blipFill>
        <p:spPr>
          <a:xfrm>
            <a:off x="7958555" y="3670890"/>
            <a:ext cx="1440620" cy="2187308"/>
          </a:xfrm>
          <a:prstGeom prst="rect">
            <a:avLst/>
          </a:prstGeom>
        </p:spPr>
      </p:pic>
      <p:sp>
        <p:nvSpPr>
          <p:cNvPr id="11" name="Bolha de Discurso: Retângulo com Cantos Arredondados 10">
            <a:extLst>
              <a:ext uri="{FF2B5EF4-FFF2-40B4-BE49-F238E27FC236}">
                <a16:creationId xmlns:a16="http://schemas.microsoft.com/office/drawing/2014/main" id="{BB0CB2B6-CF82-46D7-A609-109C936EC943}"/>
              </a:ext>
            </a:extLst>
          </p:cNvPr>
          <p:cNvSpPr/>
          <p:nvPr/>
        </p:nvSpPr>
        <p:spPr>
          <a:xfrm>
            <a:off x="8959079" y="2637476"/>
            <a:ext cx="2820395" cy="1413533"/>
          </a:xfrm>
          <a:prstGeom prst="wedgeRoundRectCallout">
            <a:avLst>
              <a:gd name="adj1" fmla="val -40787"/>
              <a:gd name="adj2" fmla="val 6325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uadroTexto 6">
            <a:extLst>
              <a:ext uri="{FF2B5EF4-FFF2-40B4-BE49-F238E27FC236}">
                <a16:creationId xmlns:a16="http://schemas.microsoft.com/office/drawing/2014/main" id="{FFE710C2-D4F4-469A-A90E-D6D9DF4D5C06}"/>
              </a:ext>
            </a:extLst>
          </p:cNvPr>
          <p:cNvSpPr txBox="1"/>
          <p:nvPr/>
        </p:nvSpPr>
        <p:spPr>
          <a:xfrm>
            <a:off x="8871178" y="2609846"/>
            <a:ext cx="2984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En</a:t>
            </a:r>
            <a:r>
              <a:rPr lang="en-GB" sz="2000" i="1" dirty="0"/>
              <a:t> les </a:t>
            </a:r>
            <a:r>
              <a:rPr lang="en-GB" sz="2000" i="1" dirty="0" err="1"/>
              <a:t>Lliçons</a:t>
            </a:r>
            <a:r>
              <a:rPr lang="en-GB" sz="2000" i="1" dirty="0"/>
              <a:t> </a:t>
            </a:r>
            <a:r>
              <a:rPr lang="en-GB" sz="2000" i="1" dirty="0" err="1"/>
              <a:t>anteriors</a:t>
            </a:r>
            <a:r>
              <a:rPr lang="en-GB" sz="2000" i="1" dirty="0"/>
              <a:t> </a:t>
            </a:r>
            <a:r>
              <a:rPr lang="en-GB" sz="2000" i="1" dirty="0" err="1"/>
              <a:t>heu</a:t>
            </a:r>
            <a:r>
              <a:rPr lang="en-GB" sz="2000" i="1" dirty="0"/>
              <a:t> </a:t>
            </a:r>
            <a:r>
              <a:rPr lang="en-GB" sz="2000" i="1" dirty="0" err="1"/>
              <a:t>vist</a:t>
            </a:r>
            <a:r>
              <a:rPr lang="en-GB" sz="2000" i="1" dirty="0"/>
              <a:t> </a:t>
            </a:r>
            <a:r>
              <a:rPr lang="en-GB" sz="2400" b="1" i="1" dirty="0"/>
              <a:t>3 </a:t>
            </a:r>
            <a:r>
              <a:rPr lang="en-GB" sz="2400" b="1" i="1" dirty="0" err="1"/>
              <a:t>maneres</a:t>
            </a:r>
            <a:r>
              <a:rPr lang="en-GB" sz="2400" b="1" i="1" dirty="0"/>
              <a:t> </a:t>
            </a:r>
            <a:r>
              <a:rPr lang="en-GB" sz="2000" i="1" dirty="0"/>
              <a:t>de </a:t>
            </a:r>
            <a:r>
              <a:rPr lang="en-GB" sz="2000" i="1" dirty="0" err="1"/>
              <a:t>calcular</a:t>
            </a:r>
            <a:r>
              <a:rPr lang="en-GB" sz="2000" i="1" dirty="0"/>
              <a:t> </a:t>
            </a:r>
            <a:r>
              <a:rPr lang="en-GB" sz="2000" i="1" dirty="0" err="1"/>
              <a:t>aquesta</a:t>
            </a:r>
            <a:r>
              <a:rPr lang="en-GB" sz="2000" i="1" dirty="0"/>
              <a:t> </a:t>
            </a:r>
            <a:r>
              <a:rPr lang="en-GB" sz="2000" i="1" dirty="0" err="1"/>
              <a:t>matriu</a:t>
            </a:r>
            <a:r>
              <a:rPr lang="en-GB" sz="2000" i="1" dirty="0"/>
              <a:t>!...</a:t>
            </a:r>
            <a:endParaRPr lang="en-GB" sz="2000" i="1" u="sng" dirty="0"/>
          </a:p>
          <a:p>
            <a:pPr algn="ctr"/>
            <a:endParaRPr lang="en-GB" sz="2000" i="1" u="sng" dirty="0"/>
          </a:p>
        </p:txBody>
      </p:sp>
      <p:sp>
        <p:nvSpPr>
          <p:cNvPr id="40" name="CuadroTexto 6">
            <a:extLst>
              <a:ext uri="{FF2B5EF4-FFF2-40B4-BE49-F238E27FC236}">
                <a16:creationId xmlns:a16="http://schemas.microsoft.com/office/drawing/2014/main" id="{EAA1B2B4-7DB3-4FFF-8B99-88A823BDF51D}"/>
              </a:ext>
            </a:extLst>
          </p:cNvPr>
          <p:cNvSpPr txBox="1"/>
          <p:nvPr/>
        </p:nvSpPr>
        <p:spPr>
          <a:xfrm>
            <a:off x="4843320" y="3791862"/>
            <a:ext cx="2855354" cy="1600438"/>
          </a:xfrm>
          <a:custGeom>
            <a:avLst/>
            <a:gdLst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0 w 3277757"/>
              <a:gd name="connsiteY3" fmla="*/ 1200329 h 1200329"/>
              <a:gd name="connsiteX4" fmla="*/ 0 w 3277757"/>
              <a:gd name="connsiteY4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00329"/>
              <a:gd name="connsiteX1" fmla="*/ 3277757 w 3277757"/>
              <a:gd name="connsiteY1" fmla="*/ 0 h 1200329"/>
              <a:gd name="connsiteX2" fmla="*/ 3277757 w 3277757"/>
              <a:gd name="connsiteY2" fmla="*/ 1200329 h 1200329"/>
              <a:gd name="connsiteX3" fmla="*/ 2189402 w 3277757"/>
              <a:gd name="connsiteY3" fmla="*/ 1200139 h 1200329"/>
              <a:gd name="connsiteX4" fmla="*/ 0 w 3277757"/>
              <a:gd name="connsiteY4" fmla="*/ 1200329 h 1200329"/>
              <a:gd name="connsiteX5" fmla="*/ 0 w 3277757"/>
              <a:gd name="connsiteY5" fmla="*/ 0 h 1200329"/>
              <a:gd name="connsiteX0" fmla="*/ 0 w 3277757"/>
              <a:gd name="connsiteY0" fmla="*/ 0 h 1247458"/>
              <a:gd name="connsiteX1" fmla="*/ 3277757 w 3277757"/>
              <a:gd name="connsiteY1" fmla="*/ 0 h 1247458"/>
              <a:gd name="connsiteX2" fmla="*/ 3277757 w 3277757"/>
              <a:gd name="connsiteY2" fmla="*/ 1200329 h 1247458"/>
              <a:gd name="connsiteX3" fmla="*/ 2189402 w 3277757"/>
              <a:gd name="connsiteY3" fmla="*/ 1200139 h 1247458"/>
              <a:gd name="connsiteX4" fmla="*/ 0 w 3277757"/>
              <a:gd name="connsiteY4" fmla="*/ 1200329 h 1247458"/>
              <a:gd name="connsiteX5" fmla="*/ 0 w 3277757"/>
              <a:gd name="connsiteY5" fmla="*/ 0 h 1247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7757" h="1247458">
                <a:moveTo>
                  <a:pt x="0" y="0"/>
                </a:moveTo>
                <a:lnTo>
                  <a:pt x="3277757" y="0"/>
                </a:lnTo>
                <a:lnTo>
                  <a:pt x="3277757" y="1200329"/>
                </a:lnTo>
                <a:cubicBezTo>
                  <a:pt x="2914972" y="1200266"/>
                  <a:pt x="2467126" y="1306528"/>
                  <a:pt x="2189402" y="1200139"/>
                </a:cubicBez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endParaRPr lang="en-GB" sz="2000" b="1" dirty="0">
              <a:solidFill>
                <a:srgbClr val="F25E4F"/>
              </a:solidFill>
            </a:endParaRPr>
          </a:p>
          <a:p>
            <a:pPr algn="just">
              <a:buClr>
                <a:srgbClr val="F25E4F"/>
              </a:buClr>
            </a:pPr>
            <a:r>
              <a:rPr lang="en-GB" b="1" i="1" dirty="0" err="1"/>
              <a:t>Càlcul</a:t>
            </a:r>
            <a:r>
              <a:rPr lang="en-GB" b="1" i="1" dirty="0"/>
              <a:t> de la </a:t>
            </a:r>
            <a:r>
              <a:rPr lang="en-GB" b="1" i="1" dirty="0" err="1"/>
              <a:t>matriu</a:t>
            </a:r>
            <a:r>
              <a:rPr lang="en-GB" b="1" i="1" dirty="0"/>
              <a:t> </a:t>
            </a:r>
            <a:r>
              <a:rPr lang="en-GB" b="1" i="1" dirty="0" err="1"/>
              <a:t>inversa</a:t>
            </a:r>
            <a:r>
              <a:rPr lang="en-GB" dirty="0"/>
              <a:t>: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Definició</a:t>
            </a:r>
            <a:r>
              <a:rPr lang="en-GB" sz="2000" dirty="0"/>
              <a:t> – </a:t>
            </a:r>
            <a:r>
              <a:rPr lang="en-GB" sz="2000" i="1" dirty="0" err="1"/>
              <a:t>Lliçó</a:t>
            </a:r>
            <a:r>
              <a:rPr lang="en-GB" sz="2000" b="1" i="1" dirty="0"/>
              <a:t> 9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/>
              <a:t>OEFs </a:t>
            </a:r>
            <a:r>
              <a:rPr lang="en-GB" sz="2000" dirty="0"/>
              <a:t>– </a:t>
            </a:r>
            <a:r>
              <a:rPr lang="en-GB" sz="2000" i="1" dirty="0" err="1"/>
              <a:t>Lliçó</a:t>
            </a:r>
            <a:r>
              <a:rPr lang="en-GB" sz="2000" b="1" i="1" dirty="0"/>
              <a:t> 14</a:t>
            </a:r>
          </a:p>
          <a:p>
            <a:pPr marL="265113" indent="-265113">
              <a:buClr>
                <a:srgbClr val="F25E4F"/>
              </a:buClr>
              <a:buFont typeface="+mj-lt"/>
              <a:buAutoNum type="arabicPeriod"/>
            </a:pPr>
            <a:r>
              <a:rPr lang="en-GB" sz="2000" b="1" dirty="0" err="1"/>
              <a:t>Adjunta</a:t>
            </a:r>
            <a:r>
              <a:rPr lang="en-GB" sz="2000" dirty="0"/>
              <a:t> – </a:t>
            </a:r>
            <a:r>
              <a:rPr lang="en-GB" sz="2000" i="1" dirty="0" err="1"/>
              <a:t>Lliçó</a:t>
            </a:r>
            <a:r>
              <a:rPr lang="en-GB" sz="2000" i="1" dirty="0"/>
              <a:t> </a:t>
            </a:r>
            <a:r>
              <a:rPr lang="en-GB" sz="2000" b="1" i="1" dirty="0"/>
              <a:t>22</a:t>
            </a:r>
          </a:p>
        </p:txBody>
      </p:sp>
      <p:sp>
        <p:nvSpPr>
          <p:cNvPr id="45" name="CuadroTexto 6">
            <a:extLst>
              <a:ext uri="{FF2B5EF4-FFF2-40B4-BE49-F238E27FC236}">
                <a16:creationId xmlns:a16="http://schemas.microsoft.com/office/drawing/2014/main" id="{02BD0347-1A01-4973-828E-80FCD7E880DE}"/>
              </a:ext>
            </a:extLst>
          </p:cNvPr>
          <p:cNvSpPr txBox="1"/>
          <p:nvPr/>
        </p:nvSpPr>
        <p:spPr>
          <a:xfrm>
            <a:off x="8959079" y="2724724"/>
            <a:ext cx="2820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err="1"/>
              <a:t>Anem</a:t>
            </a:r>
            <a:r>
              <a:rPr lang="en-GB" sz="2000" i="1" dirty="0"/>
              <a:t> a </a:t>
            </a:r>
            <a:r>
              <a:rPr lang="en-GB" sz="2000" i="1" dirty="0" err="1"/>
              <a:t>treballar</a:t>
            </a:r>
            <a:r>
              <a:rPr lang="en-GB" sz="2000" i="1" dirty="0"/>
              <a:t> </a:t>
            </a:r>
            <a:r>
              <a:rPr lang="en-GB" sz="2000" i="1" dirty="0" err="1"/>
              <a:t>aquest</a:t>
            </a:r>
            <a:r>
              <a:rPr lang="en-GB" sz="2000" i="1" dirty="0"/>
              <a:t> </a:t>
            </a:r>
            <a:r>
              <a:rPr lang="en-GB" sz="2000" i="1" dirty="0" err="1"/>
              <a:t>exemple</a:t>
            </a:r>
            <a:r>
              <a:rPr lang="en-GB" sz="2000" i="1" dirty="0"/>
              <a:t> </a:t>
            </a:r>
            <a:r>
              <a:rPr lang="en-GB" sz="2000" i="1" dirty="0" err="1"/>
              <a:t>amb</a:t>
            </a:r>
            <a:r>
              <a:rPr lang="en-GB" sz="2000" i="1" dirty="0"/>
              <a:t> </a:t>
            </a:r>
            <a:r>
              <a:rPr lang="en-GB" sz="2000" i="1" dirty="0" err="1"/>
              <a:t>l’última</a:t>
            </a:r>
            <a:r>
              <a:rPr lang="en-GB" sz="2000" i="1" dirty="0"/>
              <a:t>–  </a:t>
            </a:r>
            <a:r>
              <a:rPr lang="en-GB" sz="2000" i="1" dirty="0" err="1"/>
              <a:t>l’</a:t>
            </a:r>
            <a:r>
              <a:rPr lang="en-GB" sz="2000" b="1" i="1" dirty="0" err="1"/>
              <a:t>Adjunta</a:t>
            </a:r>
            <a:r>
              <a:rPr lang="en-GB" sz="2000" i="1" dirty="0"/>
              <a:t>  –</a:t>
            </a:r>
            <a:endParaRPr lang="en-GB" sz="2000" i="1" u="sng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071B4FE-3E58-4DE8-9685-6DE0A5990D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9"/>
          <a:stretch/>
        </p:blipFill>
        <p:spPr>
          <a:xfrm>
            <a:off x="7909350" y="3700500"/>
            <a:ext cx="1469703" cy="2144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/>
              <p:nvPr/>
            </p:nvSpPr>
            <p:spPr>
              <a:xfrm>
                <a:off x="2196215" y="6036985"/>
                <a:ext cx="9774093" cy="44521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GB" sz="2000" b="1" dirty="0" err="1">
                    <a:solidFill>
                      <a:srgbClr val="F25E4F"/>
                    </a:solidFill>
                  </a:rPr>
                  <a:t>Mètode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de la </a:t>
                </a:r>
                <a:r>
                  <a:rPr lang="en-GB" sz="2000" b="1" dirty="0" err="1">
                    <a:solidFill>
                      <a:srgbClr val="F25E4F"/>
                    </a:solidFill>
                  </a:rPr>
                  <a:t>Inversa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 </a:t>
                </a:r>
                <a:r>
                  <a:rPr lang="en-GB" sz="2000" dirty="0"/>
                  <a:t>(3 </a:t>
                </a:r>
                <a:r>
                  <a:rPr lang="en-GB" sz="2000" dirty="0" err="1"/>
                  <a:t>passos</a:t>
                </a:r>
                <a:r>
                  <a:rPr lang="en-GB" sz="2000" dirty="0"/>
                  <a:t>):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1. </a:t>
                </a:r>
                <a:r>
                  <a:rPr lang="pt-PT" sz="2000" b="1" dirty="0"/>
                  <a:t>Notació Matricial  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2. </a:t>
                </a:r>
                <a:r>
                  <a:rPr lang="en-GB" sz="2000" b="1" dirty="0" err="1"/>
                  <a:t>Calcular</a:t>
                </a:r>
                <a:r>
                  <a:rPr lang="en-GB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2000" b="1" dirty="0"/>
              </a:p>
              <a:p>
                <a:pPr algn="just">
                  <a:spcAft>
                    <a:spcPts val="600"/>
                  </a:spcAft>
                </a:pPr>
                <a:endParaRPr lang="en-GB" sz="2000" b="1" dirty="0"/>
              </a:p>
              <a:p>
                <a:pPr algn="just">
                  <a:spcAft>
                    <a:spcPts val="600"/>
                  </a:spcAft>
                </a:pPr>
                <a:r>
                  <a:rPr lang="en-GB" sz="2000" dirty="0"/>
                  <a:t>  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4DC22F30-4B68-4E79-87F1-9C66147B7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15" y="6036985"/>
                <a:ext cx="9774093" cy="4452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: Cantos Arredondados 61">
            <a:hlinkClick r:id="rId22" action="ppaction://hlinksldjump"/>
            <a:extLst>
              <a:ext uri="{FF2B5EF4-FFF2-40B4-BE49-F238E27FC236}">
                <a16:creationId xmlns:a16="http://schemas.microsoft.com/office/drawing/2014/main" id="{78917EAB-CF64-4A1D-81AA-CA9388FA9B2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3" name="Retângulo: Cantos Arredondados 62">
            <a:hlinkClick r:id="rId23" action="ppaction://hlinksldjump"/>
            <a:extLst>
              <a:ext uri="{FF2B5EF4-FFF2-40B4-BE49-F238E27FC236}">
                <a16:creationId xmlns:a16="http://schemas.microsoft.com/office/drawing/2014/main" id="{6E43A241-6715-4B87-9B9D-AC0B40FD34C9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 err="1">
                <a:solidFill>
                  <a:schemeClr val="tx1"/>
                </a:solidFill>
              </a:rPr>
              <a:t>Resolució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sistemes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lineals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mitjançant</a:t>
            </a:r>
            <a:r>
              <a:rPr lang="en-GB" b="1" dirty="0">
                <a:solidFill>
                  <a:schemeClr val="tx1"/>
                </a:solidFill>
              </a:rPr>
              <a:t> la </a:t>
            </a:r>
            <a:r>
              <a:rPr lang="en-GB" b="1" dirty="0" err="1">
                <a:solidFill>
                  <a:schemeClr val="tx1"/>
                </a:solidFill>
              </a:rPr>
              <a:t>Matriu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Inversa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4" name="Retângulo: Cantos Arredondados 63">
            <a:hlinkClick r:id="rId24" action="ppaction://hlinksldjump"/>
            <a:extLst>
              <a:ext uri="{FF2B5EF4-FFF2-40B4-BE49-F238E27FC236}">
                <a16:creationId xmlns:a16="http://schemas.microsoft.com/office/drawing/2014/main" id="{862F2CC7-44DA-439F-A1DE-9B4841DAC50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 err="1">
                <a:solidFill>
                  <a:schemeClr val="tx1"/>
                </a:solidFill>
              </a:rPr>
              <a:t>Exemples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hlinkClick r:id="rId25" action="ppaction://hlinksldjump"/>
            <a:extLst>
              <a:ext uri="{FF2B5EF4-FFF2-40B4-BE49-F238E27FC236}">
                <a16:creationId xmlns:a16="http://schemas.microsoft.com/office/drawing/2014/main" id="{3DAA7284-A3CC-4054-9816-64EAB8DADF1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 err="1">
                <a:solidFill>
                  <a:schemeClr val="tx1"/>
                </a:solidFill>
              </a:rPr>
              <a:t>Aplicació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7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0" grpId="1" animBg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ULTRA_SCORM_COURSE_ID" val="F0465F15-AD31-40B3-8E83-537CB4151089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PRESENTATION_COURSE_TITLE" val="Lesson_24"/>
  <p:tag name="ISPRING_LMS_API_VERSION" val="SCORM 1.2"/>
  <p:tag name="ISPRING_ULTRA_SCORM_SLIDE_COUNT" val="23"/>
  <p:tag name="ISPRING_PLAYERS_CUSTOMIZATION_2" val="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NZU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TWVEU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NZUR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TWVEUjr9lbtuAwAAoAwAACEAAAB1bml2ZXJzYWwvZmxhc2hfc2tpbl9zZXR0aW5ncy54bWyVV21v2jAQ/t5fgdj3slI2WilF4q1SNdZWg/HdIQdYOHZkO3T8+51jh9iQFNqoUn13j+/t8Z0aqR3lrT1IRQV/anfbg5tWK1rlUgLXC0gzRjS0YqLgJXlqP/+dzdodayKYkHPQmvKNMpJS1qJoGOdaC367ElzjPbdcyJSw9uDbc/ETdQrLSyiBYV2LWZMVVG5+dB9Gk6sgzkdv1J+MH5sAK5FmhB9mYiNuY7LabaTIeWJCuzdfE2x7yEAyyncXI2JU6RcNaRDT9G7anXavg2QSlAIT0uNk2B3+vIhiJAZ2zL7fe+gNr8RUrj5vzAlsTxXVBazf7d/3e02wjGwgLPJ4Ormb3Dfbc7w97MqncVmAhn/6YuZI/gPIL10usjz7CkcyKTamoCeYvvkuYpggCT4/BEwezXcRYBIyji4SUjGaYBuETCwVv5uvybiplu5Pf0hE5m1Lwd5NE06mh2FIzGCgZQ5RpzxZndqKj7dc42Mq9b6ksnnHBN9JrmCwJkw5s0pYGf6BD8oT7y4nqCyWguUpjG28/nWhogKMx6NisPi2R5kXooS9E1bePWFl+Yp1PbP0hJXl3LTrjbPDmfmpxmJKQoyI66ZXfhd9UH9UAyd4LCtWnkqtcTUz71x5vp2gtElFAoOCWAuagmlc1ClkNqbOWVARJ3u6IRo3029jFx/mGjIVdU7kjmr1xIo01Qzq+LYSuVQYC6qXYe41Gguxm0MN9QzWurQOhVVTzLrwuVCcby7WunRyrJs9tzRuk6d2SuQO5EIIptoth8MXiDW3e/kcYeY1blOQL3wtPEzhuwnEhQZ1rbGwz/Bac6I1WW1TjKkphWNNbWvrOxg5t3Wt5Xkag5wiIyiUjAxl1m5LN1uGv3pJ4QOSENCgtEi9xes4oUfCewJHASBytS2fgz1YTZozTRnsgTmtJygSbsosUvh46vI19ApJ6UmuYqQbQhVTggEaKGoAS4yrHmE1V7Bek1gVqQUzpZzw3tXB0C8npaGrPySLs+NScDPq62qI3QoKSnIt5ppI7S6tzi57sochp2kxhFDhua/RWAwTInN1KZRlUmfyKgSzuY6XqRJQo2mCmEk76NZBCs3pmF3gAx2sJYA/YwvhjbcEfsEhFkQmr0eTYCvUqC0ac8TFWYxsnPVppqOOJ7LNObYB/8b/TAb/AVBLAwQUAAIACABNZUR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NZURSS9r1lq4BAABtBgAAHwAAAHVuaXZlcnNhbC9odG1sX3NraW5fc2V0dGluZ3MuanONlMFPwjAUxu/8FWReDdGBDrwBw8TEg4ncjIduPMdC19e0BUXC/+46BLruTVkv9MuP7/W9rd+u0y2fIA26D91d9bvav9T3lQZWM2oN13Wdt+iF1QPN8wXM8wJ4LiDwkI1FPhjXcNL3Z4RyDkTlmmxfDUjt+AVIwPLk74iKADWhbQjtkzL8osTv4787TleHjpw5J2tjUPRSFAaE6QlUBauY4OqxetwOPRg3oP5BP1gKNdO7cDiJW8mz42ASxdORy6VYSCa2z5hhL2HpKlO4Fovf+n27XHq5laDKN75qK8tzbZ4MFH7h2e0snIXtpFSgNfzWHcXjcHxPwpwlwN2GosFwMP4DrRk3B+rRm1zn5khHYdSPBi4tWQaNKU1n8W3cr2Oi9GpMs1H8wBn4Mm3NSM62oC6xQrmWF7xAqTCzE2mikV0kypEtcpEduHhkF8nZw1rbtm+jioxegmpx+ipu7HKZxjBq1wy9a7YkrnLRFi4XRIMhL7f2qj5TucApkaqLFEgGmpeix+MYP2vs/q1snKkVqDkiL/OzGzBjWLosykQpz//uJgN51PTipvxjdfY/UEsDBBQAAgAIAE1lRFKUE7MiaQAAAG4AAAAcAAAAdW5pdmVyc2FsL2xvY2FsX3NldHRpbmdzLnhtbA3MMQ6DMAxA0Z1TWN4p7daBwMZWltIDWMRFkRwbkYDg9mT7w9Nv+zMKHLylYOrw9XgisM7mgy4Of9NQvxFSJvUkpuxQDaHvqlZsJvlyzgUmWIUu3iaOJTKPFIscdhGo4VNe/8Aem666AVBLAwQUAAIACABOZURSqp+OWRYKAAAWGQAAFwAAAHVuaXZlcnNhbC91bml2ZXJzYWwucG5n7ZhrVFNXFsePAoooBexyfCHBodZ2YaWICAQCQqnoYGHGcQrIS0QSlUfAAAECRB6rohVo0RICJLGvQSuQYoQQIKD4SC0xKWCDMQ+I0FwghICBG0JIMhdt58PMrFkz83X4cNdd99zf2f99ztl373PupT+GhdjabLMBANgeORx8DACLUgBWD1qvQVrCbvPvIrdVhGMhQaBZ4DiBPFjiAj8KBKClcv1SghXyvC79cBQBgI2Zy9cqORaVA8CWW0eCA4/nxKllLZ+6GnIvKJbKbw42EBn+nwlibUpCie9umJjaO9IrU8d4e617O4a/y72NU3MybKFZ6Lbh1J2qQwOXsoehokpSNhG733cgTvnzmVby/DoALrwVaA2A/S7rVQB8ZbkTgIPXnC0BKNuIuAz+VGwPgPMf7FcDELwuCIHf+Uf46UeBC/ND8dsTr7g/2pJ4Jbef8/OTZeauyuE/M/Bfqa3AK/AKvAKvwCvwCrwCr8Ar8Aq8Aq/A/5/w083rgn49ebozvYYLDWrofKf8o1cHUN7Of2N0Uum8dJ9INs1dJeuZ4WTdVfPSHNu8gGKYFlGm+V1YOAk+C6fCDuBCM8P0kjjM2C5YemJnTtUt9cfQUUsLXsOo+yiTFh9gXKwLKPDvYNdptSjjlMTcGQ6n9UkPqCIFGdwGcppNL95kIMsf2j2dGp1yBQDzpjsJKlOa9A+ZpgX9O/H4oGPXAojKBSdbuK44nb71maQool4cAcAJ5Y8jcs6XufyjOdJJjXmiTpZK5QkcIRfEpO44HOLUCEAXPq5iYUk/OdxjyL/DZLFttfU+L/7qLO3sj3BCLHTFzOkJqr5DurYEukfIWMlMP76KMPckNS4pAAC5R4Q1I6DZvnva8fM3enE9RwQphlovdu4XRgByNJYKbcivr9xm3/YZ6uI8uTW1Ftwl7UY6Fc9kQWWZ9v7a76S1nPLQ1+Z8AxeWHEqZviHflKTjaTj+LpLKLxEAf/Rv7da9bu9TpLcFGDc3K7Aw/pvCTms3/lIRLzdZljuCKm8JbY6F5MOelgjhtLVUMkMla977s2NgTj7dWIN+cTOwfapgukyd3UwNhUVRHuT7yqHhpQltFdmd3JuAF4cSHnuqHLlqNQD5mZU2vcsrIoxe6mOs7fxFWGyco/QYTKfJ2L17+LlSfvZ2QjOnmhrVx7e6oD6vnc3meBK2s6SLORrMu4WmnzU95ucxI97G5xgPSddD+YFpqnoWY5SLMmhJIkiO/oQgFfEaJLWVQ0PKjFZTQVqbil7HEbaRN6Y54Uh9O2gulgoB3yLRgNumHCbsZsR9Weeb3n2AQVaVJ+zlYGm5I1LDxY9XAf+OEEtFPSFVtu04Qd6OE0Ain9EpyEdSQz0sZa0+TWPR6Q1hOXskd/Mf1BtMArHkEYbFNepN7PhoXtYOBjWUl16h85aJ0G3aefY0M6lzOtqjsqGJJJxlE0opV6b5cOABu+vcJKxyK6Mp93dYzRvcsUy9Gs16kmQI+NzFAsz0Y35vzWZurNNyuUny2qy9PlAG4WWPbZVeuodle6WVD3fhP5SeIMJnRVEsgU8Ev1HdTD3oyJLD2soaNeelJ9yWIayXm+D8gh1Dm0gelAoFfOqn56ITOP+AeEaUKpXphGez0zS14uwHLpqvkWl53IiiZyyWZKGhFNQ1/HvsFIqsmUWfEE8P+p2sOLQT3A0hqi7pJxrtt4QwrsTfu43ZHdPCDkqCCchS7VEZIg0s23p1o2sRiykRMke8uecXynxsb4cu+9EoiTfLOl92YOIQN/gd57wkz7sbCZrJGY5huppqjGW7hxkU40jQhWONM404C7ia6sN96kscl35Oooy5+cQWKucuEun3aiQ1PnlRW8HI1527rdm7F0fH2z6+MWWl6HjRvnmTREiL21lPGNTratXdT6xKWl4kCRIoLoGksyIdsYmbKvVQwdDkOJxE07ZmbdAVzzQlerPUF1qmbw2KOzUV/Gzf0UxyBd/BzehbKpmv4O/CN7GcjkNY0hFyV9ZNXRU3C8YGzZzZIFiOYl39ceb326BTI7VR9/YluJvla57mDZj3r2lrYx6Ldiec8++pjnJLiIGYqt6HmOH70SxjYXMLu5yElZkcS9Qf1l4az4rBUVuXPHnpWAGLLaAR8ZpOLnN4n2sQzyUOnVfq7McSTFiMZYos0g1AEp2mRPSbaVzXKmjN6+FrcnH96imrwRQ86Z4ixp5u+nEAPVQfWZMlStGlmjBvH4RGsxQvtrptpuV+6ywt9MtorVDF2XdnbcApTWI0seiM7NEzw2KrBzug8tNfHDTeeUhY0qOggU29npK1AvkQbq84GqqlomAu5TM66YAFolp3dZ6rvZ4MOUSkfHydz3l+uXKQkkY/9PBytQ9bsrfTv8e2nhsV4YXrdN1Hnz3fT503xibjt+v4HcZNpRJXkuqy4pUDbElkXyVXOzlomB5vNKT4TZ6bdiieOS2ySMHcP39WtEMvMr+/LD6QgiqTvFNvFvAa+oTLk06ouEN0ylQfDW66vs0VnUYdPCmu496IhL5gP+Lz897sbS0fdC2vrP9NVj4bu/msSGOW5W0YyohOaKNveebLIwfbNxdsawhfLfVAct/VqICjo02oF1R1cvVwxwPSYzl6iJ8dDxXtRzHNRer37JDvULa91ENC6GohfjHeJF5fPSj+9PL8A1MkVC1Jf4Yur1t3uUnv1BZPHmvUaE6QJO04uEJz9gd8pfDbxPbubluWGg7T8Egl6dNQU4g8IqRrTGOfRulZnl0cFsN6PwwFkpUV0XZV6hIcfnnUz8WHFCL5bQBQMpfidKzRSV5zKxhPU9EEcd/XCzg3Int43hBF64ulnML6qr4TNZIWW0MEi6bmViS8lNJZGX0zIh7NSzeQ8lkmOSwqaPEnh9sLRs/EljtWdleRSp2lVDXLI3H6Tq5zk7i7LT/mu0UkbXOSYKcxUt+q1ynaJ2M47q122LjLRmveUarJbdME7KtkRtPPtGMrZqr6PTyEq1NUBcLgUU/zIOc0npYM7Y+jcJNeJU6rL31eFSPrwIVHR1uESQY164NEf3rHcBy6MPlVVPlsLknE54ILlWH2/mRLhUqArP/6f65N3yC1kSmW1f2rajYzRyulu0Nyq0zVX2AkOLlvlgpRgQsdhGC0NWNW4C+hpjJMJgU9QmwHLuj+rjPh7KgN+0q4gOKlaAc6r6VxfyxECjaueEbvYh1PrPhhLbItQV10zjdZ9w7Rlos6rrtxtt/DYAMO9lFy8J8sShdvHR4y3TxAGOZn+CNVPT884KQ82Apch6B4Y6FO+pMftiL44mHzPsKd5W0Grkf/+OtHdTcAyDSO8HrEmJD9OqFb4TxPGKLP03y7U66VDgZ4WSlyRHUMv3NdlxAdCarbwLp1zI7O2Zfz1hpKBL5M56eDha9/3/Oc/8ct2UBDuHl9S8sH5Lm688s9wJEPw4Kbg04W/w1QSwMEFAACAAgATmVEUuVlxrFLAAAAagAAABsAAAB1bml2ZXJzYWwvdW5pdmVyc2FsLnBuZy54bWyzsa/IzVEoSy0qzszPs1Uy1DNQsrfj5bIpKEoty0wtV6gAigEFIUBJoRLINUJwyzNTSjJslSzMzRBiGamZ6RkltkpmpuZwQX2gkQBQSwECAAAUAAIACACTvpZQNmFYAkcDAADhCQAAFAAAAAAAAAABAAAAAAAAAAAAdW5pdmVyc2FsL3BsYXllci54bWxQSwECAAAUAAIACABNZURSnF4yCBQGAAA3FwAAHQAAAAAAAAABAAAAAAB5AwAAdW5pdmVyc2FsL2NvbW1vbl9tZXNzYWdlcy5sbmdQSwECAAAUAAIACABNZURSFR5gG6MAAAB/AQAALgAAAAAAAAABAAAAAADICQAAdW5pdmVyc2FsL3BsYXliYWNrX2FuZF9uYXZpZ2F0aW9uX3NldHRpbmdzLnhtbFBLAQIAABQAAgAIAE1lRFLQvS+0TgQAAIcVAAAnAAAAAAAAAAEAAAAAALcKAAB1bml2ZXJzYWwvZmxhc2hfcHVibGlzaGluZ19zZXR0aW5ncy54bWxQSwECAAAUAAIACABNZURSOv2Vu24DAACgDAAAIQAAAAAAAAABAAAAAABKDwAAdW5pdmVyc2FsL2ZsYXNoX3NraW5fc2V0dGluZ3MueG1sUEsBAgAAFAACAAgATWVEUuZFxhFIBAAAERUAACYAAAAAAAAAAQAAAAAA9xIAAHVuaXZlcnNhbC9odG1sX3B1Ymxpc2hpbmdfc2V0dGluZ3MueG1sUEsBAgAAFAACAAgATWVEUkva9ZauAQAAbQYAAB8AAAAAAAAAAQAAAAAAgxcAAHVuaXZlcnNhbC9odG1sX3NraW5fc2V0dGluZ3MuanNQSwECAAAUAAIACABNZURSlBOzImkAAABuAAAAHAAAAAAAAAABAAAAAABuGQAAdW5pdmVyc2FsL2xvY2FsX3NldHRpbmdzLnhtbFBLAQIAABQAAgAIAE5lRFKqn45ZFgoAABYZAAAXAAAAAAAAAAAAAAAAABEaAAB1bml2ZXJzYWwvdW5pdmVyc2FsLnBuZ1BLAQIAABQAAgAIAE5lRFLlZcaxSwAAAGoAAAAbAAAAAAAAAAEAAAAAAFwkAAB1bml2ZXJzYWwvdW5pdmVyc2FsLnBuZy54bWxQSwUGAAAAAAoACgAGAwAA4CQAAAAA"/>
  <p:tag name="ISPRING_ULTRA_SCORM_COURCE_TITLE" val="Lliçó_24_N1_CT"/>
  <p:tag name="ISPRING_PRESENTATION_TITLE" val="Lliçó_24_N1_CT"/>
  <p:tag name="ISPRING_UUID" val="{03D3C2F2-AA32-4FEE-ABA3-7BCB6C260E68}"/>
  <p:tag name="ISPRING_RESOURCE_FOLDER" val="C:\Users\Carles Serrat\Desktop\EngiMath-UPC\Execution\LLIÇONS_DEF\LLIÇÓ 24\Lliçó_24_N1_CT\"/>
  <p:tag name="ISPRING_PRESENTATION_PATH" val="C:\Users\Carles Serrat\Desktop\EngiMath-UPC\Execution\LLIÇONS_DEF\LLIÇÓ 24\Lliçó_24_N1_CT.pptx"/>
  <p:tag name="ISPRING_OUTPUT_FOLDER" val="[[&quot;\uFFFDd\u0013*{0FCB5101-AEB5-4723-8DCE-7D5C9063266D}&quot;,&quot;C:\\Users\\Carles Serrat\\Desktop\\EngiMath-UPC\\Execution\\LLIÇONS_DEF\\LLIÇÓ 24&quot;],[&quot;다\uFFFD{50CDBE22-C278-4471-A834-0F47937607E8}&quot;,&quot;C:\\Users\\Usuario\\OneDrive\\Escritorio\\Engi-Math-Chara\\CatalaAmbserrells\\LLIÇÓ 24 Chara&quot;],[&quot;*\uFFFD\uFFFD\uFFFD{BB4CDCA5-F38E-475C-8C53-186BBAA01A72}&quot;,&quot;C:\\Users\\filom\\Documents\\ENGIMATH\\LESSONS\\MATRICES\\LESSON 24 P&quot;],[&quot;\uFFFD\uFFFD.n{2C718A9B-BCB4-4807-BC20-6AE6832F03A6}&quot;,&quot;E:\\Hasiera\\Proy\\Europa\\Education\\ErasmusPlus\\2018-Estonia\\IO2\\material\\LESSONS - MATRICES and DETERMINANTS\\LESSON 24&quot;],[&quot;\uFFFD\u0017\uFFFD\uFFFD{611CD699-D877-4A71-B932-93ACB765141C}&quot;,&quot;C:\\Users\\mapbrsee\\Documents\\Erasmus+\\temas 23 a 26\\tema 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Carles Serrat\Desktop\EngiMath-UPC\Execution\LLIÇONS_DEF\LLIÇÓ 24\Lliçó_24_N1_CT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3D5999-BB9D-480B-9E80-7E52D70E938E}:2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B0DEB-B570-4354-8BFF-7D5AF54E9847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MBJkrohaH5NJ1JHjGrXTw&quot;,&quot;gi&quot;:&quot;f6XzewjubCzpwuXtB7YmfA&quot;,&quot;ti&quot;:&quot;characters&quot;,&quot;vs&quot;:{&quot;f&quot;:[1479,674],&quot;i&quot;:{&quot;d&quot;:&quot;zMBJkrohaH5NJ1JHjGrXT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EA8307-3FF4-44D2-A1D1-99B2F4BE6FCF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pJj-9wu7gC-BVg7zwg&quot;,&quot;gi&quot;:&quot;f6XzewjubCzpwuXtB7YmfA&quot;,&quot;ti&quot;:&quot;characters&quot;,&quot;vs&quot;:{&quot;f&quot;:[1479,674],&quot;i&quot;:{&quot;d&quot;:&quot;vI9vpJj-9wu7gC-BVg7zwg&quot;,&quot;p&quot;:true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FBD13-BE59-472F-B6ED-F74DCC22106D}:2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20BF92-9988-492D-ADDF-343AFFF25FC7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920F14-388D-46FE-874D-DA0832B46DD9}: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29229F-40B2-4DC8-ABFF-66ABDD857F5D}:29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097314-9F13-4BDC-A83C-28F03C1A8F2A}:29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510015-309E-4ACD-98D5-4746E45A0649}: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ZIOMtKD7dTdfFJKUkBM6g&quot;,&quot;gi&quot;:&quot;FGqgo8LJlWW1vXT3-lNxyg&quot;,&quot;ti&quot;:&quot;ui_elements&quot;,&quot;vs&quot;:{&quot;f&quot;:[1233],&quot;i&quot;:{&quot;d&quot;:&quot;lZIOMtKD7dTdfFJKUkBM6g&quot;,&quot;p&quot;:true}}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D5C989-8C15-48B1-85F2-25A2AAB3FD51}:30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427A0C-DC33-4B73-B51B-0DB7C1CBC4CD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AF318C-628E-47DF-AD2B-2E35EA00EA22}:2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QMXBohGVpWf09Fi3zGwqIA&quot;,&quot;gi&quot;:&quot;f6XzewjubCzpwuXtB7YmfA&quot;,&quot;ti&quot;:&quot;characters&quot;,&quot;vs&quot;:{&quot;f&quot;:[1479,674],&quot;i&quot;:{&quot;d&quot;:&quot;QMXBohGVpWf09Fi3zGwqIA&quot;,&quot;p&quot;:true}}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v6KOPaXVHSDRo0lDGX2nQ&quot;,&quot;gi&quot;:&quot;f6XzewjubCzpwuXtB7YmfA&quot;,&quot;ti&quot;:&quot;characters&quot;,&quot;vs&quot;:{&quot;f&quot;:[1479,674],&quot;i&quot;:{&quot;d&quot;:&quot;Cv6KOPaXVHSDRo0lDGX2nQ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51AC90-DDE3-4D2E-BD92-EF070CB6AFAB}:2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535DC9-5AB9-496E-9DFA-6F49223C75DB}:29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8B978F-5083-4B1B-822E-00B500F47D01}:2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563879-1DDE-4EB9-B78C-594C3FAFA414}:29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irYvJcXk9Z8zyKO7Z8mfg&quot;,&quot;gi&quot;:&quot;FGqgo8LJlWW1vXT3-lNxyg&quot;,&quot;ti&quot;:&quot;ui_elements&quot;,&quot;vs&quot;:{&quot;f&quot;:[10],&quot;i&quot;:{&quot;d&quot;:&quot;XirYvJcXk9Z8zyKO7Z8mfg&quot;,&quot;p&quot;:true}}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661391-D325-40F8-90C1-9A4E75B4A685}:3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A31F1-9C2B-4757-AEB2-36D707AF52ED}: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FF20FD-65ED-45A3-A566-0436F8201BB8}:3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DEF269-13ED-4A1E-9039-78A1F5B0DDC4}:3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4FD330-A8E3-437A-8726-2EB9877DDDEC}:2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],&quot;i&quot;:{&quot;d&quot;:&quot;cbBAJOkv06xeTEXaS4KY7w&quot;,&quot;p&quot;:true}}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4FD330-A8E3-437A-8726-2EB9877DDDEC}:26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Carles Serrat\Desktop\EngiMath-UPC\Execution\LLIÇONS_DEF\LLIÇÓ 24\Lliçó_24_N1_CT\quiz\quiz2.quiz"/>
  <p:tag name="ISPRING_QUIZ_RELATIVE_PATH" val="Lliçó_24_N1_CT\quiz\quiz2.quiz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92B52C-0424-442F-9EE0-808BED385CB6}:2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zZUhBHECFe-hYa8HBL5zQ&quot;,&quot;gi&quot;:&quot;f6XzewjubCzpwuXtB7YmfA&quot;,&quot;ti&quot;:&quot;characters&quot;,&quot;vs&quot;:{&quot;f&quot;:[1479,674],&quot;i&quot;:{&quot;d&quot;:&quot;KzZUhBHECFe-hYa8HBL5z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EDFC44-D7F3-4FFF-8127-50E0DC433F21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79EC2B-ACD0-4B25-A17A-988EE957D13B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DD0F15-4DB3-49B1-983E-9E920EB3DE89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F9F52A-5505-4F2D-A58C-EFE3B6E08643}:28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1FCC2-23AE-4273-983C-3B1D1C1C3C25}"/>
</file>

<file path=customXml/itemProps2.xml><?xml version="1.0" encoding="utf-8"?>
<ds:datastoreItem xmlns:ds="http://schemas.openxmlformats.org/officeDocument/2006/customXml" ds:itemID="{DCDD6CDC-6605-4BC5-8ADA-9508118775DB}"/>
</file>

<file path=customXml/itemProps3.xml><?xml version="1.0" encoding="utf-8"?>
<ds:datastoreItem xmlns:ds="http://schemas.openxmlformats.org/officeDocument/2006/customXml" ds:itemID="{DB129EBC-5544-42EB-A94E-1458F4599E83}"/>
</file>

<file path=docProps/app.xml><?xml version="1.0" encoding="utf-8"?>
<Properties xmlns="http://schemas.openxmlformats.org/officeDocument/2006/extended-properties" xmlns:vt="http://schemas.openxmlformats.org/officeDocument/2006/docPropsVTypes">
  <TotalTime>11061</TotalTime>
  <Words>2773</Words>
  <Application>Microsoft Office PowerPoint</Application>
  <PresentationFormat>Pantalla panoràmica</PresentationFormat>
  <Paragraphs>532</Paragraphs>
  <Slides>27</Slides>
  <Notes>27</Notes>
  <HiddenSlides>4</HiddenSlides>
  <MMClips>0</MMClips>
  <ScaleCrop>false</ScaleCrop>
  <HeadingPairs>
    <vt:vector size="8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Segoe UI</vt:lpstr>
      <vt:lpstr>Segoe UI Semibold</vt:lpstr>
      <vt:lpstr>Symbol</vt:lpstr>
      <vt:lpstr>Times New Roman</vt:lpstr>
      <vt:lpstr>Tema de Office</vt:lpstr>
      <vt:lpstr>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Lliçó_24_N1_CT</dc:title>
  <dc:creator>EUGENIO BRAVO</dc:creator>
  <cp:lastModifiedBy>Administrator</cp:lastModifiedBy>
  <cp:revision>418</cp:revision>
  <dcterms:created xsi:type="dcterms:W3CDTF">2020-02-05T17:06:21Z</dcterms:created>
  <dcterms:modified xsi:type="dcterms:W3CDTF">2021-08-17T21:12:08Z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