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notesSlides/notesSlide22.xml" ContentType="application/vnd.openxmlformats-officedocument.presentationml.notesSlide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tags/tag41.xml" ContentType="application/vnd.openxmlformats-officedocument.presentationml.tags+xml"/>
  <Override PartName="/ppt/notesSlides/notesSlide2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5.xml" ContentType="application/vnd.openxmlformats-officedocument.presentationml.notesSlide+xml"/>
  <Override PartName="/ppt/tags/tag44.xml" ContentType="application/vnd.openxmlformats-officedocument.presentationml.tags+xml"/>
  <Override PartName="/ppt/notesSlides/notesSlide2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282" r:id="rId5"/>
    <p:sldId id="285" r:id="rId6"/>
    <p:sldId id="284" r:id="rId7"/>
    <p:sldId id="286" r:id="rId8"/>
    <p:sldId id="258" r:id="rId9"/>
    <p:sldId id="288" r:id="rId10"/>
    <p:sldId id="290" r:id="rId11"/>
    <p:sldId id="291" r:id="rId12"/>
    <p:sldId id="292" r:id="rId13"/>
    <p:sldId id="293" r:id="rId14"/>
    <p:sldId id="294" r:id="rId15"/>
    <p:sldId id="305" r:id="rId16"/>
    <p:sldId id="295" r:id="rId17"/>
    <p:sldId id="296" r:id="rId18"/>
    <p:sldId id="297" r:id="rId19"/>
    <p:sldId id="298" r:id="rId20"/>
    <p:sldId id="299" r:id="rId21"/>
    <p:sldId id="300" r:id="rId22"/>
    <p:sldId id="308" r:id="rId23"/>
    <p:sldId id="307" r:id="rId24"/>
    <p:sldId id="304" r:id="rId25"/>
    <p:sldId id="266" r:id="rId26"/>
    <p:sldId id="311" r:id="rId27"/>
    <p:sldId id="267" r:id="rId28"/>
  </p:sldIdLst>
  <p:sldSz cx="12192000" cy="6858000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omena Soares" initials="FS" lastIdx="2" clrIdx="0">
    <p:extLst>
      <p:ext uri="{19B8F6BF-5375-455C-9EA6-DF929625EA0E}">
        <p15:presenceInfo xmlns:p15="http://schemas.microsoft.com/office/powerpoint/2012/main" userId="74ea35e0d9e0a2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4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6E7E-2B4B-449A-82CB-9E89B670CFBB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B4DF4-53A8-4C7F-98C1-AF8DE5522FF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32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87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52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19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6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43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37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748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7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5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97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57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736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174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533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03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68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213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814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20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00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77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2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40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63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87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9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10/10/2021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slide" Target="slide21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61.png"/><Relationship Id="rId7" Type="http://schemas.openxmlformats.org/officeDocument/2006/relationships/image" Target="../media/image2.png"/><Relationship Id="rId17" Type="http://schemas.openxmlformats.org/officeDocument/2006/relationships/image" Target="../media/image35.png"/><Relationship Id="rId25" Type="http://schemas.openxmlformats.org/officeDocument/2006/relationships/image" Target="../media/image49.png"/><Relationship Id="rId2" Type="http://schemas.openxmlformats.org/officeDocument/2006/relationships/tags" Target="../tags/tag19.xml"/><Relationship Id="rId16" Type="http://schemas.openxmlformats.org/officeDocument/2006/relationships/image" Target="../media/image34.png"/><Relationship Id="rId29" Type="http://schemas.openxmlformats.org/officeDocument/2006/relationships/slide" Target="slide21.xml"/><Relationship Id="rId1" Type="http://schemas.openxmlformats.org/officeDocument/2006/relationships/tags" Target="../tags/tag18.xml"/><Relationship Id="rId6" Type="http://schemas.openxmlformats.org/officeDocument/2006/relationships/image" Target="../media/image440.png"/><Relationship Id="rId24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33.png"/><Relationship Id="rId23" Type="http://schemas.openxmlformats.org/officeDocument/2006/relationships/image" Target="../media/image47.png"/><Relationship Id="rId28" Type="http://schemas.openxmlformats.org/officeDocument/2006/relationships/slide" Target="slide8.xml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0.png"/><Relationship Id="rId27" Type="http://schemas.openxmlformats.org/officeDocument/2006/relationships/slide" Target="slide2.xml"/><Relationship Id="rId30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60.png"/><Relationship Id="rId7" Type="http://schemas.openxmlformats.org/officeDocument/2006/relationships/image" Target="../media/image2.png"/><Relationship Id="rId17" Type="http://schemas.openxmlformats.org/officeDocument/2006/relationships/image" Target="../media/image35.png"/><Relationship Id="rId25" Type="http://schemas.openxmlformats.org/officeDocument/2006/relationships/image" Target="../media/image53.png"/><Relationship Id="rId2" Type="http://schemas.openxmlformats.org/officeDocument/2006/relationships/tags" Target="../tags/tag21.xml"/><Relationship Id="rId16" Type="http://schemas.openxmlformats.org/officeDocument/2006/relationships/image" Target="../media/image34.png"/><Relationship Id="rId20" Type="http://schemas.openxmlformats.org/officeDocument/2006/relationships/image" Target="../media/image52.png"/><Relationship Id="rId29" Type="http://schemas.openxmlformats.org/officeDocument/2006/relationships/slide" Target="slide8.xml"/><Relationship Id="rId1" Type="http://schemas.openxmlformats.org/officeDocument/2006/relationships/tags" Target="../tags/tag20.xml"/><Relationship Id="rId6" Type="http://schemas.openxmlformats.org/officeDocument/2006/relationships/image" Target="../media/image51.png"/><Relationship Id="rId24" Type="http://schemas.openxmlformats.org/officeDocument/2006/relationships/image" Target="../media/image520.png"/><Relationship Id="rId5" Type="http://schemas.openxmlformats.org/officeDocument/2006/relationships/image" Target="../media/image490.png"/><Relationship Id="rId15" Type="http://schemas.openxmlformats.org/officeDocument/2006/relationships/image" Target="../media/image33.png"/><Relationship Id="rId23" Type="http://schemas.openxmlformats.org/officeDocument/2006/relationships/image" Target="../media/image500.png"/><Relationship Id="rId28" Type="http://schemas.openxmlformats.org/officeDocument/2006/relationships/slide" Target="slide2.xml"/><Relationship Id="rId19" Type="http://schemas.openxmlformats.org/officeDocument/2006/relationships/image" Target="../media/image50.png"/><Relationship Id="rId31" Type="http://schemas.openxmlformats.org/officeDocument/2006/relationships/slide" Target="slide25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521.png"/><Relationship Id="rId27" Type="http://schemas.openxmlformats.org/officeDocument/2006/relationships/image" Target="../media/image55.png"/><Relationship Id="rId30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slide" Target="slide2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1" Type="http://schemas.openxmlformats.org/officeDocument/2006/relationships/tags" Target="../tags/tag2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3.jpeg"/><Relationship Id="rId15" Type="http://schemas.openxmlformats.org/officeDocument/2006/relationships/slide" Target="slide21.xml"/><Relationship Id="rId10" Type="http://schemas.openxmlformats.org/officeDocument/2006/relationships/image" Target="../media/image580.png"/><Relationship Id="rId4" Type="http://schemas.openxmlformats.org/officeDocument/2006/relationships/image" Target="../media/image2.png"/><Relationship Id="rId9" Type="http://schemas.openxmlformats.org/officeDocument/2006/relationships/image" Target="../media/image570.png"/><Relationship Id="rId1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30.png"/><Relationship Id="rId18" Type="http://schemas.openxmlformats.org/officeDocument/2006/relationships/image" Target="../media/image68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1.png"/><Relationship Id="rId7" Type="http://schemas.openxmlformats.org/officeDocument/2006/relationships/image" Target="../media/image61.png"/><Relationship Id="rId12" Type="http://schemas.openxmlformats.org/officeDocument/2006/relationships/image" Target="../media/image43.png"/><Relationship Id="rId17" Type="http://schemas.openxmlformats.org/officeDocument/2006/relationships/image" Target="../media/image67.png"/><Relationship Id="rId25" Type="http://schemas.openxmlformats.org/officeDocument/2006/relationships/slide" Target="slide2.xml"/><Relationship Id="rId2" Type="http://schemas.openxmlformats.org/officeDocument/2006/relationships/tags" Target="../tags/tag24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11" Type="http://schemas.openxmlformats.org/officeDocument/2006/relationships/image" Target="../media/image60.png"/><Relationship Id="rId24" Type="http://schemas.openxmlformats.org/officeDocument/2006/relationships/image" Target="../media/image59.png"/><Relationship Id="rId5" Type="http://schemas.openxmlformats.org/officeDocument/2006/relationships/image" Target="../media/image2.png"/><Relationship Id="rId15" Type="http://schemas.openxmlformats.org/officeDocument/2006/relationships/image" Target="../media/image65.png"/><Relationship Id="rId23" Type="http://schemas.openxmlformats.org/officeDocument/2006/relationships/image" Target="../media/image580.png"/><Relationship Id="rId28" Type="http://schemas.openxmlformats.org/officeDocument/2006/relationships/slide" Target="slide25.xml"/><Relationship Id="rId10" Type="http://schemas.openxmlformats.org/officeDocument/2006/relationships/image" Target="../media/image620.png"/><Relationship Id="rId19" Type="http://schemas.openxmlformats.org/officeDocument/2006/relationships/image" Target="../media/image6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3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8.png"/><Relationship Id="rId18" Type="http://schemas.openxmlformats.org/officeDocument/2006/relationships/image" Target="../media/image59.png"/><Relationship Id="rId26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5.png"/><Relationship Id="rId7" Type="http://schemas.openxmlformats.org/officeDocument/2006/relationships/image" Target="../media/image73.png"/><Relationship Id="rId12" Type="http://schemas.openxmlformats.org/officeDocument/2006/relationships/image" Target="../media/image66.png"/><Relationship Id="rId17" Type="http://schemas.openxmlformats.org/officeDocument/2006/relationships/image" Target="../media/image580.png"/><Relationship Id="rId25" Type="http://schemas.openxmlformats.org/officeDocument/2006/relationships/image" Target="../media/image70.png"/><Relationship Id="rId2" Type="http://schemas.openxmlformats.org/officeDocument/2006/relationships/tags" Target="../tags/tag26.xml"/><Relationship Id="rId16" Type="http://schemas.openxmlformats.org/officeDocument/2006/relationships/image" Target="../media/image60.png"/><Relationship Id="rId20" Type="http://schemas.openxmlformats.org/officeDocument/2006/relationships/image" Target="../media/image740.png"/><Relationship Id="rId29" Type="http://schemas.openxmlformats.org/officeDocument/2006/relationships/slide" Target="slide8.xml"/><Relationship Id="rId1" Type="http://schemas.openxmlformats.org/officeDocument/2006/relationships/tags" Target="../tags/tag25.xml"/><Relationship Id="rId6" Type="http://schemas.openxmlformats.org/officeDocument/2006/relationships/image" Target="../media/image3.jpeg"/><Relationship Id="rId11" Type="http://schemas.openxmlformats.org/officeDocument/2006/relationships/image" Target="../media/image65.png"/><Relationship Id="rId24" Type="http://schemas.openxmlformats.org/officeDocument/2006/relationships/image" Target="../media/image69.png"/><Relationship Id="rId5" Type="http://schemas.openxmlformats.org/officeDocument/2006/relationships/image" Target="../media/image2.png"/><Relationship Id="rId15" Type="http://schemas.openxmlformats.org/officeDocument/2006/relationships/image" Target="../media/image620.png"/><Relationship Id="rId23" Type="http://schemas.openxmlformats.org/officeDocument/2006/relationships/image" Target="../media/image67.png"/><Relationship Id="rId28" Type="http://schemas.openxmlformats.org/officeDocument/2006/relationships/slide" Target="slide2.xml"/><Relationship Id="rId10" Type="http://schemas.openxmlformats.org/officeDocument/2006/relationships/image" Target="../media/image64.png"/><Relationship Id="rId19" Type="http://schemas.openxmlformats.org/officeDocument/2006/relationships/image" Target="../media/image730.png"/><Relationship Id="rId31" Type="http://schemas.openxmlformats.org/officeDocument/2006/relationships/slide" Target="slide25.xm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30.png"/><Relationship Id="rId14" Type="http://schemas.openxmlformats.org/officeDocument/2006/relationships/image" Target="../media/image61.png"/><Relationship Id="rId22" Type="http://schemas.openxmlformats.org/officeDocument/2006/relationships/image" Target="../media/image76.png"/><Relationship Id="rId27" Type="http://schemas.openxmlformats.org/officeDocument/2006/relationships/image" Target="../media/image72.png"/><Relationship Id="rId30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4.png"/><Relationship Id="rId3" Type="http://schemas.openxmlformats.org/officeDocument/2006/relationships/tags" Target="../tags/tag29.xml"/><Relationship Id="rId21" Type="http://schemas.openxmlformats.org/officeDocument/2006/relationships/slide" Target="slide21.xml"/><Relationship Id="rId7" Type="http://schemas.openxmlformats.org/officeDocument/2006/relationships/image" Target="../media/image3.jpeg"/><Relationship Id="rId12" Type="http://schemas.openxmlformats.org/officeDocument/2006/relationships/image" Target="../media/image81.png"/><Relationship Id="rId17" Type="http://schemas.openxmlformats.org/officeDocument/2006/relationships/image" Target="../media/image83.png"/><Relationship Id="rId2" Type="http://schemas.openxmlformats.org/officeDocument/2006/relationships/tags" Target="../tags/tag28.xml"/><Relationship Id="rId16" Type="http://schemas.openxmlformats.org/officeDocument/2006/relationships/image" Target="../media/image42.png"/><Relationship Id="rId20" Type="http://schemas.openxmlformats.org/officeDocument/2006/relationships/slide" Target="slide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11" Type="http://schemas.openxmlformats.org/officeDocument/2006/relationships/image" Target="../media/image80.png"/><Relationship Id="rId5" Type="http://schemas.openxmlformats.org/officeDocument/2006/relationships/notesSlide" Target="../notesSlides/notesSlide15.xml"/><Relationship Id="rId15" Type="http://schemas.openxmlformats.org/officeDocument/2006/relationships/slide" Target="slide17.xml"/><Relationship Id="rId10" Type="http://schemas.openxmlformats.org/officeDocument/2006/relationships/image" Target="../media/image79.png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png"/><Relationship Id="rId14" Type="http://schemas.openxmlformats.org/officeDocument/2006/relationships/slide" Target="slide19.xml"/><Relationship Id="rId22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6.png"/><Relationship Id="rId3" Type="http://schemas.openxmlformats.org/officeDocument/2006/relationships/tags" Target="../tags/tag32.xml"/><Relationship Id="rId21" Type="http://schemas.openxmlformats.org/officeDocument/2006/relationships/slide" Target="slide21.xml"/><Relationship Id="rId7" Type="http://schemas.openxmlformats.org/officeDocument/2006/relationships/image" Target="../media/image3.jpe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tags" Target="../tags/tag31.xml"/><Relationship Id="rId16" Type="http://schemas.openxmlformats.org/officeDocument/2006/relationships/image" Target="../media/image42.png"/><Relationship Id="rId20" Type="http://schemas.openxmlformats.org/officeDocument/2006/relationships/slide" Target="slide8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11" Type="http://schemas.openxmlformats.org/officeDocument/2006/relationships/image" Target="../media/image80.png"/><Relationship Id="rId5" Type="http://schemas.openxmlformats.org/officeDocument/2006/relationships/notesSlide" Target="../notesSlides/notesSlide16.xml"/><Relationship Id="rId15" Type="http://schemas.openxmlformats.org/officeDocument/2006/relationships/slide" Target="slide17.xml"/><Relationship Id="rId10" Type="http://schemas.openxmlformats.org/officeDocument/2006/relationships/image" Target="../media/image79.png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png"/><Relationship Id="rId14" Type="http://schemas.openxmlformats.org/officeDocument/2006/relationships/slide" Target="slide19.xml"/><Relationship Id="rId22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84.wmf"/><Relationship Id="rId26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18.bin"/><Relationship Id="rId17" Type="http://schemas.openxmlformats.org/officeDocument/2006/relationships/slide" Target="slide19.xml"/><Relationship Id="rId25" Type="http://schemas.openxmlformats.org/officeDocument/2006/relationships/slide" Target="slide21.xml"/><Relationship Id="rId2" Type="http://schemas.openxmlformats.org/officeDocument/2006/relationships/tags" Target="../tags/tag33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11" Type="http://schemas.openxmlformats.org/officeDocument/2006/relationships/image" Target="../media/image83.wmf"/><Relationship Id="rId24" Type="http://schemas.openxmlformats.org/officeDocument/2006/relationships/slide" Target="slide8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9.bin"/><Relationship Id="rId23" Type="http://schemas.openxmlformats.org/officeDocument/2006/relationships/slide" Target="slide2.xml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91.png"/><Relationship Id="rId14" Type="http://schemas.openxmlformats.org/officeDocument/2006/relationships/image" Target="../media/image860.png"/><Relationship Id="rId22" Type="http://schemas.openxmlformats.org/officeDocument/2006/relationships/image" Target="../media/image9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86.wmf"/><Relationship Id="rId18" Type="http://schemas.openxmlformats.org/officeDocument/2006/relationships/image" Target="../media/image8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5.png"/><Relationship Id="rId34" Type="http://schemas.openxmlformats.org/officeDocument/2006/relationships/slide" Target="slide21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910.png"/><Relationship Id="rId33" Type="http://schemas.openxmlformats.org/officeDocument/2006/relationships/slide" Target="slide8.xml"/><Relationship Id="rId2" Type="http://schemas.openxmlformats.org/officeDocument/2006/relationships/tags" Target="../tags/tag34.xml"/><Relationship Id="rId16" Type="http://schemas.openxmlformats.org/officeDocument/2006/relationships/image" Target="../media/image900.png"/><Relationship Id="rId20" Type="http://schemas.openxmlformats.org/officeDocument/2006/relationships/image" Target="../media/image940.png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image" Target="../media/image860.png"/><Relationship Id="rId24" Type="http://schemas.openxmlformats.org/officeDocument/2006/relationships/image" Target="../media/image98.png"/><Relationship Id="rId32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96.png"/><Relationship Id="rId23" Type="http://schemas.openxmlformats.org/officeDocument/2006/relationships/image" Target="../media/image97.png"/><Relationship Id="rId10" Type="http://schemas.openxmlformats.org/officeDocument/2006/relationships/image" Target="../media/image94.png"/><Relationship Id="rId19" Type="http://schemas.openxmlformats.org/officeDocument/2006/relationships/image" Target="../media/image930.png"/><Relationship Id="rId31" Type="http://schemas.openxmlformats.org/officeDocument/2006/relationships/image" Target="../media/image92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93.png"/><Relationship Id="rId14" Type="http://schemas.openxmlformats.org/officeDocument/2006/relationships/image" Target="../media/image87.jpeg"/><Relationship Id="rId22" Type="http://schemas.openxmlformats.org/officeDocument/2006/relationships/image" Target="../media/image960.png"/><Relationship Id="rId30" Type="http://schemas.openxmlformats.org/officeDocument/2006/relationships/image" Target="../media/image99.png"/><Relationship Id="rId35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18" Type="http://schemas.openxmlformats.org/officeDocument/2006/relationships/image" Target="../media/image108.png"/><Relationship Id="rId26" Type="http://schemas.openxmlformats.org/officeDocument/2006/relationships/slide" Target="slide8.xml"/><Relationship Id="rId3" Type="http://schemas.openxmlformats.org/officeDocument/2006/relationships/notesSlide" Target="../notesSlides/notesSlide19.xml"/><Relationship Id="rId7" Type="http://schemas.openxmlformats.org/officeDocument/2006/relationships/slide" Target="slide17.xml"/><Relationship Id="rId12" Type="http://schemas.openxmlformats.org/officeDocument/2006/relationships/image" Target="../media/image1020.png"/><Relationship Id="rId17" Type="http://schemas.openxmlformats.org/officeDocument/2006/relationships/image" Target="../media/image107.png"/><Relationship Id="rId25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.png"/><Relationship Id="rId1" Type="http://schemas.openxmlformats.org/officeDocument/2006/relationships/tags" Target="../tags/tag35.xml"/><Relationship Id="rId6" Type="http://schemas.openxmlformats.org/officeDocument/2006/relationships/image" Target="../media/image77.png"/><Relationship Id="rId11" Type="http://schemas.openxmlformats.org/officeDocument/2006/relationships/image" Target="../media/image103.png"/><Relationship Id="rId24" Type="http://schemas.openxmlformats.org/officeDocument/2006/relationships/image" Target="../media/image87.png"/><Relationship Id="rId5" Type="http://schemas.openxmlformats.org/officeDocument/2006/relationships/image" Target="../media/image3.jpeg"/><Relationship Id="rId15" Type="http://schemas.openxmlformats.org/officeDocument/2006/relationships/image" Target="../media/image105.png"/><Relationship Id="rId28" Type="http://schemas.openxmlformats.org/officeDocument/2006/relationships/slide" Target="slide25.xml"/><Relationship Id="rId10" Type="http://schemas.openxmlformats.org/officeDocument/2006/relationships/image" Target="../media/image1000.png"/><Relationship Id="rId19" Type="http://schemas.openxmlformats.org/officeDocument/2006/relationships/image" Target="../media/image990.png"/><Relationship Id="rId4" Type="http://schemas.openxmlformats.org/officeDocument/2006/relationships/image" Target="../media/image2.png"/><Relationship Id="rId9" Type="http://schemas.openxmlformats.org/officeDocument/2006/relationships/image" Target="../media/image101.png"/><Relationship Id="rId14" Type="http://schemas.openxmlformats.org/officeDocument/2006/relationships/image" Target="../media/image1040.png"/><Relationship Id="rId27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slide" Target="slide21.xml"/><Relationship Id="rId7" Type="http://schemas.openxmlformats.org/officeDocument/2006/relationships/image" Target="../media/image2.png"/><Relationship Id="rId12" Type="http://schemas.openxmlformats.org/officeDocument/2006/relationships/image" Target="../media/image5.wmf"/><Relationship Id="rId17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image" Target="../media/image7.wmf"/><Relationship Id="rId20" Type="http://schemas.openxmlformats.org/officeDocument/2006/relationships/slide" Target="slide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4.wmf"/><Relationship Id="rId19" Type="http://schemas.openxmlformats.org/officeDocument/2006/relationships/slide" Target="slide2.xml"/><Relationship Id="rId4" Type="http://schemas.openxmlformats.org/officeDocument/2006/relationships/tags" Target="../tags/tag5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.wmf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9.png"/><Relationship Id="rId18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7.png"/><Relationship Id="rId12" Type="http://schemas.openxmlformats.org/officeDocument/2006/relationships/image" Target="../media/image110.png"/><Relationship Id="rId17" Type="http://schemas.openxmlformats.org/officeDocument/2006/relationships/slide" Target="slide8.xml"/><Relationship Id="rId2" Type="http://schemas.openxmlformats.org/officeDocument/2006/relationships/tags" Target="../tags/tag37.xml"/><Relationship Id="rId16" Type="http://schemas.openxmlformats.org/officeDocument/2006/relationships/slide" Target="slide2.xml"/><Relationship Id="rId1" Type="http://schemas.openxmlformats.org/officeDocument/2006/relationships/tags" Target="../tags/tag36.xml"/><Relationship Id="rId6" Type="http://schemas.openxmlformats.org/officeDocument/2006/relationships/image" Target="../media/image3.jpeg"/><Relationship Id="rId11" Type="http://schemas.openxmlformats.org/officeDocument/2006/relationships/image" Target="../media/image1090.png"/><Relationship Id="rId5" Type="http://schemas.openxmlformats.org/officeDocument/2006/relationships/image" Target="../media/image2.png"/><Relationship Id="rId15" Type="http://schemas.openxmlformats.org/officeDocument/2006/relationships/slide" Target="slide16.xml"/><Relationship Id="rId10" Type="http://schemas.openxmlformats.org/officeDocument/2006/relationships/image" Target="../media/image990.png"/><Relationship Id="rId19" Type="http://schemas.openxmlformats.org/officeDocument/2006/relationships/slide" Target="slide25.xml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09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notesSlide" Target="../notesSlides/notesSlide21.xml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13.png"/><Relationship Id="rId5" Type="http://schemas.openxmlformats.org/officeDocument/2006/relationships/image" Target="../media/image3.jpeg"/><Relationship Id="rId10" Type="http://schemas.openxmlformats.org/officeDocument/2006/relationships/slide" Target="slide25.xml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14.png"/><Relationship Id="rId11" Type="http://schemas.openxmlformats.org/officeDocument/2006/relationships/slide" Target="slide25.xml"/><Relationship Id="rId5" Type="http://schemas.openxmlformats.org/officeDocument/2006/relationships/image" Target="../media/image3.jpeg"/><Relationship Id="rId10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0.png"/><Relationship Id="rId18" Type="http://schemas.openxmlformats.org/officeDocument/2006/relationships/slide" Target="slide25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7.png"/><Relationship Id="rId12" Type="http://schemas.openxmlformats.org/officeDocument/2006/relationships/image" Target="../media/image1190.png"/><Relationship Id="rId17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1" Type="http://schemas.openxmlformats.org/officeDocument/2006/relationships/tags" Target="../tags/tag41.xml"/><Relationship Id="rId6" Type="http://schemas.openxmlformats.org/officeDocument/2006/relationships/image" Target="../media/image116.png"/><Relationship Id="rId11" Type="http://schemas.openxmlformats.org/officeDocument/2006/relationships/image" Target="../media/image1180.png"/><Relationship Id="rId5" Type="http://schemas.openxmlformats.org/officeDocument/2006/relationships/image" Target="../media/image3.jpeg"/><Relationship Id="rId15" Type="http://schemas.openxmlformats.org/officeDocument/2006/relationships/slide" Target="slide2.xml"/><Relationship Id="rId10" Type="http://schemas.openxmlformats.org/officeDocument/2006/relationships/image" Target="../media/image119.png"/><Relationship Id="rId4" Type="http://schemas.openxmlformats.org/officeDocument/2006/relationships/image" Target="../media/image2.png"/><Relationship Id="rId9" Type="http://schemas.openxmlformats.org/officeDocument/2006/relationships/image" Target="../media/image1160.png"/><Relationship Id="rId1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1.png"/><Relationship Id="rId12" Type="http://schemas.openxmlformats.org/officeDocument/2006/relationships/slide" Target="slide2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0.jpeg"/><Relationship Id="rId11" Type="http://schemas.openxmlformats.org/officeDocument/2006/relationships/slide" Target="slide21.xml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notesSlide" Target="../notesSlides/notesSlide25.xml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notesSlide" Target="../notesSlides/notesSlide26.xml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slide" Target="slide2.xml"/><Relationship Id="rId11" Type="http://schemas.openxmlformats.org/officeDocument/2006/relationships/image" Target="../media/image124.png"/><Relationship Id="rId5" Type="http://schemas.openxmlformats.org/officeDocument/2006/relationships/image" Target="../media/image90.jpeg"/><Relationship Id="rId10" Type="http://schemas.openxmlformats.org/officeDocument/2006/relationships/image" Target="../media/image123.png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5.png"/><Relationship Id="rId12" Type="http://schemas.openxmlformats.org/officeDocument/2006/relationships/slide" Target="slide8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90.jpe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21.xml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21" Type="http://schemas.openxmlformats.org/officeDocument/2006/relationships/slide" Target="slide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0.bin"/><Relationship Id="rId2" Type="http://schemas.openxmlformats.org/officeDocument/2006/relationships/tags" Target="../tags/tag6.xml"/><Relationship Id="rId16" Type="http://schemas.openxmlformats.org/officeDocument/2006/relationships/image" Target="../media/image7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24" Type="http://schemas.openxmlformats.org/officeDocument/2006/relationships/slide" Target="slide25.xml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9.bin"/><Relationship Id="rId23" Type="http://schemas.openxmlformats.org/officeDocument/2006/relationships/slide" Target="slide21.xml"/><Relationship Id="rId10" Type="http://schemas.openxmlformats.org/officeDocument/2006/relationships/image" Target="../media/image3.jpeg"/><Relationship Id="rId19" Type="http://schemas.openxmlformats.org/officeDocument/2006/relationships/oleObject" Target="../embeddings/oleObject1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Relationship Id="rId14" Type="http://schemas.openxmlformats.org/officeDocument/2006/relationships/image" Target="../media/image6.wmf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5.bin"/><Relationship Id="rId18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.wmf"/><Relationship Id="rId17" Type="http://schemas.openxmlformats.org/officeDocument/2006/relationships/slide" Target="slide21.xml"/><Relationship Id="rId2" Type="http://schemas.openxmlformats.org/officeDocument/2006/relationships/tags" Target="../tags/tag7.xml"/><Relationship Id="rId16" Type="http://schemas.openxmlformats.org/officeDocument/2006/relationships/slide" Target="slide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12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png"/><Relationship Id="rId18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3.png"/><Relationship Id="rId17" Type="http://schemas.openxmlformats.org/officeDocument/2006/relationships/slide" Target="slide8.xml"/><Relationship Id="rId2" Type="http://schemas.openxmlformats.org/officeDocument/2006/relationships/tags" Target="../tags/tag8.xml"/><Relationship Id="rId16" Type="http://schemas.openxmlformats.org/officeDocument/2006/relationships/slide" Target="slide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9" Type="http://schemas.openxmlformats.org/officeDocument/2006/relationships/slide" Target="slide25.xml"/><Relationship Id="rId4" Type="http://schemas.openxmlformats.org/officeDocument/2006/relationships/notesSlide" Target="../notesSlides/notesSlide5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8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slide" Target="slide25.xml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slide" Target="slide25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3.jpeg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3" Type="http://schemas.openxmlformats.org/officeDocument/2006/relationships/tags" Target="../tags/tag13.xml"/><Relationship Id="rId21" Type="http://schemas.openxmlformats.org/officeDocument/2006/relationships/image" Target="../media/image41.png"/><Relationship Id="rId7" Type="http://schemas.openxmlformats.org/officeDocument/2006/relationships/image" Target="../media/image3.jpeg"/><Relationship Id="rId17" Type="http://schemas.openxmlformats.org/officeDocument/2006/relationships/image" Target="../media/image35.png"/><Relationship Id="rId25" Type="http://schemas.openxmlformats.org/officeDocument/2006/relationships/slide" Target="slide25.xml"/><Relationship Id="rId2" Type="http://schemas.openxmlformats.org/officeDocument/2006/relationships/tags" Target="../tags/tag12.xml"/><Relationship Id="rId16" Type="http://schemas.openxmlformats.org/officeDocument/2006/relationships/image" Target="../media/image34.png"/><Relationship Id="rId20" Type="http://schemas.openxmlformats.org/officeDocument/2006/relationships/image" Target="../media/image40.png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24" Type="http://schemas.openxmlformats.org/officeDocument/2006/relationships/slide" Target="slide21.xml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3.png"/><Relationship Id="rId23" Type="http://schemas.openxmlformats.org/officeDocument/2006/relationships/slide" Target="slide8.xml"/><Relationship Id="rId19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3" Type="http://schemas.openxmlformats.org/officeDocument/2006/relationships/tags" Target="../tags/tag16.xml"/><Relationship Id="rId21" Type="http://schemas.openxmlformats.org/officeDocument/2006/relationships/image" Target="../media/image44.png"/><Relationship Id="rId7" Type="http://schemas.openxmlformats.org/officeDocument/2006/relationships/image" Target="../media/image42.png"/><Relationship Id="rId17" Type="http://schemas.openxmlformats.org/officeDocument/2006/relationships/image" Target="../media/image35.png"/><Relationship Id="rId25" Type="http://schemas.openxmlformats.org/officeDocument/2006/relationships/slide" Target="slide25.xml"/><Relationship Id="rId2" Type="http://schemas.openxmlformats.org/officeDocument/2006/relationships/tags" Target="../tags/tag15.xml"/><Relationship Id="rId16" Type="http://schemas.openxmlformats.org/officeDocument/2006/relationships/image" Target="../media/image34.png"/><Relationship Id="rId20" Type="http://schemas.openxmlformats.org/officeDocument/2006/relationships/image" Target="../media/image43.png"/><Relationship Id="rId1" Type="http://schemas.openxmlformats.org/officeDocument/2006/relationships/tags" Target="../tags/tag14.xml"/><Relationship Id="rId6" Type="http://schemas.openxmlformats.org/officeDocument/2006/relationships/notesSlide" Target="../notesSlides/notesSlide9.xml"/><Relationship Id="rId24" Type="http://schemas.openxmlformats.org/officeDocument/2006/relationships/slide" Target="slide21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23" Type="http://schemas.openxmlformats.org/officeDocument/2006/relationships/slide" Target="slide8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tags" Target="../tags/tag17.xml"/><Relationship Id="rId9" Type="http://schemas.openxmlformats.org/officeDocument/2006/relationships/image" Target="../media/image3.jpeg"/><Relationship Id="rId14" Type="http://schemas.openxmlformats.org/officeDocument/2006/relationships/image" Target="../media/image37.png"/><Relationship Id="rId2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38648" y="88597"/>
            <a:ext cx="10067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sólo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46BA03EC-4CEC-4016-B1FE-62BD11BA4E1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1F45B4B3-ABE3-4366-AC21-D30B4F37B370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05732BFF-3A63-479C-A447-11FF4AA9345A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F387C397-67FD-43F3-9DDB-FEA31F6D1ACB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01004" y="345945"/>
            <a:ext cx="10014156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/>
              <p:nvPr/>
            </p:nvSpPr>
            <p:spPr>
              <a:xfrm>
                <a:off x="5342879" y="3173320"/>
                <a:ext cx="1844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−4=2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879" y="3173320"/>
                <a:ext cx="18442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/>
              <p:nvPr/>
            </p:nvSpPr>
            <p:spPr>
              <a:xfrm>
                <a:off x="4822059" y="2723889"/>
                <a:ext cx="280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3−4×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9" y="2723889"/>
                <a:ext cx="28057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01004" y="434004"/>
            <a:ext cx="1591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44334" y="436193"/>
            <a:ext cx="953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objetivo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66529" y="1698842"/>
            <a:ext cx="107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ecuación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  <a:p>
            <a:pPr algn="ctr"/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9019391" y="2477983"/>
            <a:ext cx="2736000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02BD0347-1A01-4973-828E-80FCD7E880DE}"/>
              </a:ext>
            </a:extLst>
          </p:cNvPr>
          <p:cNvSpPr txBox="1"/>
          <p:nvPr/>
        </p:nvSpPr>
        <p:spPr>
          <a:xfrm>
            <a:off x="8912551" y="2590790"/>
            <a:ext cx="2820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Vamos</a:t>
            </a:r>
            <a:r>
              <a:rPr lang="en-GB" sz="2000" i="1" dirty="0"/>
              <a:t> a </a:t>
            </a:r>
            <a:r>
              <a:rPr lang="en-GB" sz="2000" i="1" dirty="0" err="1"/>
              <a:t>trabajar</a:t>
            </a:r>
            <a:r>
              <a:rPr lang="en-GB" sz="2000" i="1" dirty="0"/>
              <a:t> </a:t>
            </a:r>
            <a:r>
              <a:rPr lang="en-GB" sz="2000" i="1" dirty="0" err="1"/>
              <a:t>este</a:t>
            </a:r>
            <a:r>
              <a:rPr lang="en-GB" sz="2000" i="1" dirty="0"/>
              <a:t> </a:t>
            </a:r>
            <a:r>
              <a:rPr lang="en-GB" sz="2000" i="1" dirty="0" err="1"/>
              <a:t>ejemplo</a:t>
            </a:r>
            <a:r>
              <a:rPr lang="en-GB" sz="2000" i="1" dirty="0"/>
              <a:t> con la </a:t>
            </a:r>
            <a:r>
              <a:rPr lang="en-GB" sz="2000" i="1" dirty="0" err="1"/>
              <a:t>última</a:t>
            </a:r>
            <a:r>
              <a:rPr lang="en-GB" sz="2000" i="1" dirty="0"/>
              <a:t>–  la </a:t>
            </a:r>
            <a:r>
              <a:rPr lang="en-GB" sz="2000" b="1" i="1" dirty="0" err="1"/>
              <a:t>Adjunta</a:t>
            </a:r>
            <a:r>
              <a:rPr lang="en-GB" sz="2000" i="1" dirty="0"/>
              <a:t>  –</a:t>
            </a:r>
            <a:endParaRPr lang="en-GB" sz="2000" i="1" u="sng" dirty="0"/>
          </a:p>
          <a:p>
            <a:pPr algn="ctr"/>
            <a:endParaRPr lang="en-GB" sz="20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/>
              <p:nvPr/>
            </p:nvSpPr>
            <p:spPr>
              <a:xfrm>
                <a:off x="2150465" y="5869283"/>
                <a:ext cx="9774093" cy="4452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000" b="1" dirty="0" err="1">
                    <a:solidFill>
                      <a:srgbClr val="F25E4F"/>
                    </a:solidFill>
                  </a:rPr>
                  <a:t>Método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de la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Inversa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000" dirty="0"/>
                  <a:t>(3 </a:t>
                </a:r>
                <a:r>
                  <a:rPr lang="en-GB" sz="2000" dirty="0" err="1"/>
                  <a:t>pasos</a:t>
                </a:r>
                <a:r>
                  <a:rPr lang="en-GB" sz="2000" dirty="0"/>
                  <a:t>):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1. </a:t>
                </a:r>
                <a:r>
                  <a:rPr lang="pt-PT" sz="2000" b="1" dirty="0"/>
                  <a:t>Notación Matricial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465" y="5869283"/>
                <a:ext cx="9774093" cy="4452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31E76DEF-BDC2-4DD6-9692-D9A0E7BAE8EE}"/>
              </a:ext>
            </a:extLst>
          </p:cNvPr>
          <p:cNvSpPr/>
          <p:nvPr/>
        </p:nvSpPr>
        <p:spPr>
          <a:xfrm>
            <a:off x="7506859" y="5864087"/>
            <a:ext cx="2073075" cy="45040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/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C090184F-1CAA-4048-B943-E41AB814D0EE}"/>
              </a:ext>
            </a:extLst>
          </p:cNvPr>
          <p:cNvSpPr/>
          <p:nvPr/>
        </p:nvSpPr>
        <p:spPr>
          <a:xfrm>
            <a:off x="4368981" y="4041570"/>
            <a:ext cx="3261821" cy="164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endParaRPr lang="en-GB" sz="20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850455D-170E-4CE8-9D85-E5E49A854394}"/>
                  </a:ext>
                </a:extLst>
              </p:cNvPr>
              <p:cNvSpPr/>
              <p:nvPr/>
            </p:nvSpPr>
            <p:spPr>
              <a:xfrm>
                <a:off x="4358762" y="4481215"/>
                <a:ext cx="3261821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850455D-170E-4CE8-9D85-E5E49A85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762" y="4481215"/>
                <a:ext cx="3261821" cy="5848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21902311-04A5-45E9-B6A8-16B02118F826}"/>
                  </a:ext>
                </a:extLst>
              </p:cNvPr>
              <p:cNvSpPr/>
              <p:nvPr/>
            </p:nvSpPr>
            <p:spPr>
              <a:xfrm>
                <a:off x="4379199" y="5115486"/>
                <a:ext cx="3261822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s-ES" sz="1600" dirty="0">
                          <a:solidFill>
                            <a:schemeClr val="tx1"/>
                          </a:solidFill>
                        </a:rPr>
                        <m:t>adj</m:t>
                      </m:r>
                      <m:d>
                        <m:d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21902311-04A5-45E9-B6A8-16B02118F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99" y="5115486"/>
                <a:ext cx="3261822" cy="5848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/>
              <p:nvPr/>
            </p:nvSpPr>
            <p:spPr>
              <a:xfrm>
                <a:off x="8830094" y="2584042"/>
                <a:ext cx="282981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094" y="2584042"/>
                <a:ext cx="2829814" cy="708143"/>
              </a:xfrm>
              <a:prstGeom prst="rect">
                <a:avLst/>
              </a:prstGeom>
              <a:blipFill>
                <a:blip r:embed="rId24"/>
                <a:stretch>
                  <a:fillRect l="-3448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0EDEDC7B-05E2-4ED6-856F-D8275543F957}"/>
              </a:ext>
            </a:extLst>
          </p:cNvPr>
          <p:cNvSpPr/>
          <p:nvPr/>
        </p:nvSpPr>
        <p:spPr>
          <a:xfrm>
            <a:off x="4119405" y="281013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eta: Para a Direita 69">
            <a:extLst>
              <a:ext uri="{FF2B5EF4-FFF2-40B4-BE49-F238E27FC236}">
                <a16:creationId xmlns:a16="http://schemas.microsoft.com/office/drawing/2014/main" id="{9186C82D-FBC8-4EA5-A2E3-4BE7EE3CE91E}"/>
              </a:ext>
            </a:extLst>
          </p:cNvPr>
          <p:cNvSpPr/>
          <p:nvPr/>
        </p:nvSpPr>
        <p:spPr>
          <a:xfrm>
            <a:off x="8317265" y="279944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/>
              <p:nvPr/>
            </p:nvSpPr>
            <p:spPr>
              <a:xfrm>
                <a:off x="2333628" y="3640008"/>
                <a:ext cx="4659609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28" y="3640008"/>
                <a:ext cx="4659609" cy="10468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8FDDECEA-9782-48D2-ACD1-97C99BB23DE0}"/>
              </a:ext>
            </a:extLst>
          </p:cNvPr>
          <p:cNvSpPr/>
          <p:nvPr/>
        </p:nvSpPr>
        <p:spPr>
          <a:xfrm rot="5400000">
            <a:off x="2582994" y="3356908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Imagem 16">
            <a:extLst>
              <a:ext uri="{FF2B5EF4-FFF2-40B4-BE49-F238E27FC236}">
                <a16:creationId xmlns:a16="http://schemas.microsoft.com/office/drawing/2014/main" id="{6DF5C6D8-F91F-4337-90FF-DC84D11F82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7909350" y="3700500"/>
            <a:ext cx="1469703" cy="2144604"/>
          </a:xfrm>
          <a:prstGeom prst="rect">
            <a:avLst/>
          </a:prstGeom>
        </p:spPr>
      </p:pic>
      <p:sp>
        <p:nvSpPr>
          <p:cNvPr id="61" name="Retângulo: Cantos Arredondados 19">
            <a:hlinkClick r:id="rId27" action="ppaction://hlinksldjump"/>
            <a:extLst>
              <a:ext uri="{FF2B5EF4-FFF2-40B4-BE49-F238E27FC236}">
                <a16:creationId xmlns:a16="http://schemas.microsoft.com/office/drawing/2014/main" id="{435CC177-337C-4652-A5E2-D5A4F793256C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20">
            <a:hlinkClick r:id="rId28" action="ppaction://hlinksldjump"/>
            <a:extLst>
              <a:ext uri="{FF2B5EF4-FFF2-40B4-BE49-F238E27FC236}">
                <a16:creationId xmlns:a16="http://schemas.microsoft.com/office/drawing/2014/main" id="{6D75C1DD-31A8-40E2-958F-B8FC6BF3EB14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3" name="Retângulo: Cantos Arredondados 21">
            <a:hlinkClick r:id="rId29" action="ppaction://hlinksldjump"/>
            <a:extLst>
              <a:ext uri="{FF2B5EF4-FFF2-40B4-BE49-F238E27FC236}">
                <a16:creationId xmlns:a16="http://schemas.microsoft.com/office/drawing/2014/main" id="{36200660-C862-4EB2-A75D-95A6CD604C7E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4" name="Retângulo: Cantos Arredondados 18">
            <a:hlinkClick r:id="rId30" action="ppaction://hlinksldjump"/>
            <a:extLst>
              <a:ext uri="{FF2B5EF4-FFF2-40B4-BE49-F238E27FC236}">
                <a16:creationId xmlns:a16="http://schemas.microsoft.com/office/drawing/2014/main" id="{B03E7729-612B-46E1-BDB7-214B21C0D75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9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1" grpId="0"/>
      <p:bldP spid="11" grpId="0" animBg="1"/>
      <p:bldP spid="45" grpId="0"/>
      <p:bldP spid="66" grpId="0" animBg="1"/>
      <p:bldP spid="66" grpId="1" animBg="1"/>
      <p:bldP spid="67" grpId="0"/>
      <p:bldP spid="67" grpId="1"/>
      <p:bldP spid="68" grpId="0"/>
      <p:bldP spid="68" grpId="1"/>
      <p:bldP spid="69" grpId="0"/>
      <p:bldP spid="2" grpId="0" animBg="1"/>
      <p:bldP spid="70" grpId="0" animBg="1"/>
      <p:bldP spid="44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57344" y="341016"/>
            <a:ext cx="10045359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/>
              <p:nvPr/>
            </p:nvSpPr>
            <p:spPr>
              <a:xfrm>
                <a:off x="5341530" y="3173320"/>
                <a:ext cx="1844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−4=2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30" y="3173320"/>
                <a:ext cx="18442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/>
              <p:nvPr/>
            </p:nvSpPr>
            <p:spPr>
              <a:xfrm>
                <a:off x="4823130" y="2723889"/>
                <a:ext cx="280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3−4×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0" y="2723889"/>
                <a:ext cx="28057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45643" y="540296"/>
            <a:ext cx="161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88789" y="546279"/>
            <a:ext cx="888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objetivo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66531" y="1698842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ecuación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045642" y="5968625"/>
            <a:ext cx="992518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682084" y="5959549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084" y="5959549"/>
                <a:ext cx="2073075" cy="450408"/>
              </a:xfrm>
              <a:prstGeom prst="roundRect">
                <a:avLst/>
              </a:prstGeom>
              <a:blipFill>
                <a:blip r:embed="rId19"/>
                <a:stretch>
                  <a:fillRect l="-2059" b="-189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393396" y="5969894"/>
            <a:ext cx="2492548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379053" y="5966027"/>
                <a:ext cx="256688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3" y="5966027"/>
                <a:ext cx="2566889" cy="450408"/>
              </a:xfrm>
              <a:prstGeom prst="roundRect">
                <a:avLst/>
              </a:prstGeom>
              <a:blipFill>
                <a:blip r:embed="rId20"/>
                <a:stretch>
                  <a:fillRect l="-1188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/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/>
              <p:nvPr/>
            </p:nvSpPr>
            <p:spPr>
              <a:xfrm>
                <a:off x="8830800" y="2584042"/>
                <a:ext cx="282981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00" y="2584042"/>
                <a:ext cx="2829814" cy="708143"/>
              </a:xfrm>
              <a:prstGeom prst="rect">
                <a:avLst/>
              </a:prstGeom>
              <a:blipFill>
                <a:blip r:embed="rId22"/>
                <a:stretch>
                  <a:fillRect l="-3448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0EDEDC7B-05E2-4ED6-856F-D8275543F957}"/>
              </a:ext>
            </a:extLst>
          </p:cNvPr>
          <p:cNvSpPr/>
          <p:nvPr/>
        </p:nvSpPr>
        <p:spPr>
          <a:xfrm>
            <a:off x="4119405" y="281013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eta: Para a Direita 69">
            <a:extLst>
              <a:ext uri="{FF2B5EF4-FFF2-40B4-BE49-F238E27FC236}">
                <a16:creationId xmlns:a16="http://schemas.microsoft.com/office/drawing/2014/main" id="{9186C82D-FBC8-4EA5-A2E3-4BE7EE3CE91E}"/>
              </a:ext>
            </a:extLst>
          </p:cNvPr>
          <p:cNvSpPr/>
          <p:nvPr/>
        </p:nvSpPr>
        <p:spPr>
          <a:xfrm>
            <a:off x="8316000" y="279944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/>
              <p:nvPr/>
            </p:nvSpPr>
            <p:spPr>
              <a:xfrm>
                <a:off x="2052767" y="3558224"/>
                <a:ext cx="4659609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67" y="3558224"/>
                <a:ext cx="4659609" cy="1046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8FDDECEA-9782-48D2-ACD1-97C99BB23DE0}"/>
              </a:ext>
            </a:extLst>
          </p:cNvPr>
          <p:cNvSpPr/>
          <p:nvPr/>
        </p:nvSpPr>
        <p:spPr>
          <a:xfrm rot="5400000">
            <a:off x="2582994" y="3356908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27">
                <a:extLst>
                  <a:ext uri="{FF2B5EF4-FFF2-40B4-BE49-F238E27FC236}">
                    <a16:creationId xmlns:a16="http://schemas.microsoft.com/office/drawing/2014/main" id="{77FA725D-FD80-4E5E-BA02-142212A1902B}"/>
                  </a:ext>
                </a:extLst>
              </p:cNvPr>
              <p:cNvSpPr txBox="1"/>
              <p:nvPr/>
            </p:nvSpPr>
            <p:spPr>
              <a:xfrm>
                <a:off x="2161098" y="4605114"/>
                <a:ext cx="4105290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uadroTexto 27">
                <a:extLst>
                  <a:ext uri="{FF2B5EF4-FFF2-40B4-BE49-F238E27FC236}">
                    <a16:creationId xmlns:a16="http://schemas.microsoft.com/office/drawing/2014/main" id="{77FA725D-FD80-4E5E-BA02-142212A1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4605114"/>
                <a:ext cx="4105290" cy="10468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ángulo 1">
                <a:extLst>
                  <a:ext uri="{FF2B5EF4-FFF2-40B4-BE49-F238E27FC236}">
                    <a16:creationId xmlns:a16="http://schemas.microsoft.com/office/drawing/2014/main" id="{75BD25F6-6ED7-4A99-BAB8-AC87DF709BD7}"/>
                  </a:ext>
                </a:extLst>
              </p:cNvPr>
              <p:cNvSpPr/>
              <p:nvPr/>
            </p:nvSpPr>
            <p:spPr>
              <a:xfrm>
                <a:off x="9823945" y="4476174"/>
                <a:ext cx="1629677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ctángulo 1">
                <a:extLst>
                  <a:ext uri="{FF2B5EF4-FFF2-40B4-BE49-F238E27FC236}">
                    <a16:creationId xmlns:a16="http://schemas.microsoft.com/office/drawing/2014/main" id="{75BD25F6-6ED7-4A99-BAB8-AC87DF70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945" y="4476174"/>
                <a:ext cx="1629677" cy="12714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Рисунок 16">
            <a:extLst>
              <a:ext uri="{FF2B5EF4-FFF2-40B4-BE49-F238E27FC236}">
                <a16:creationId xmlns:a16="http://schemas.microsoft.com/office/drawing/2014/main" id="{01649ADF-72D3-48FF-9F05-EC87DE3BAA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33333" y="3764332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415C0DF6-C0AE-48A3-9C03-099B19B36EE7}"/>
              </a:ext>
            </a:extLst>
          </p:cNvPr>
          <p:cNvSpPr/>
          <p:nvPr/>
        </p:nvSpPr>
        <p:spPr>
          <a:xfrm>
            <a:off x="10363200" y="4497805"/>
            <a:ext cx="130537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27">
                <a:extLst>
                  <a:ext uri="{FF2B5EF4-FFF2-40B4-BE49-F238E27FC236}">
                    <a16:creationId xmlns:a16="http://schemas.microsoft.com/office/drawing/2014/main" id="{C64EE4C1-EC46-4E50-BAF4-E673229F6BA5}"/>
                  </a:ext>
                </a:extLst>
              </p:cNvPr>
              <p:cNvSpPr txBox="1"/>
              <p:nvPr/>
            </p:nvSpPr>
            <p:spPr>
              <a:xfrm>
                <a:off x="8774090" y="4636706"/>
                <a:ext cx="1073243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CuadroTexto 27">
                <a:extLst>
                  <a:ext uri="{FF2B5EF4-FFF2-40B4-BE49-F238E27FC236}">
                    <a16:creationId xmlns:a16="http://schemas.microsoft.com/office/drawing/2014/main" id="{C64EE4C1-EC46-4E50-BAF4-E673229F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90" y="4636706"/>
                <a:ext cx="1073243" cy="10468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33B1395D-FD88-4A07-8ABE-912B410CBAC2}"/>
              </a:ext>
            </a:extLst>
          </p:cNvPr>
          <p:cNvSpPr/>
          <p:nvPr/>
        </p:nvSpPr>
        <p:spPr>
          <a:xfrm>
            <a:off x="4072026" y="4642708"/>
            <a:ext cx="1201723" cy="48341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853028C6-B148-4DDE-A329-C9DDDB1924DC}"/>
              </a:ext>
            </a:extLst>
          </p:cNvPr>
          <p:cNvSpPr/>
          <p:nvPr/>
        </p:nvSpPr>
        <p:spPr>
          <a:xfrm>
            <a:off x="4072026" y="5168592"/>
            <a:ext cx="1201723" cy="4834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BE3EB9EE-569D-40ED-84F1-3350EB4DFE43}"/>
              </a:ext>
            </a:extLst>
          </p:cNvPr>
          <p:cNvSpPr/>
          <p:nvPr/>
        </p:nvSpPr>
        <p:spPr>
          <a:xfrm>
            <a:off x="5671908" y="4772508"/>
            <a:ext cx="324856" cy="72203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Seta: Curvada Para a Direita 76">
            <a:extLst>
              <a:ext uri="{FF2B5EF4-FFF2-40B4-BE49-F238E27FC236}">
                <a16:creationId xmlns:a16="http://schemas.microsoft.com/office/drawing/2014/main" id="{BEC09279-18F0-41C8-BB83-30D7C2617505}"/>
              </a:ext>
            </a:extLst>
          </p:cNvPr>
          <p:cNvSpPr/>
          <p:nvPr/>
        </p:nvSpPr>
        <p:spPr>
          <a:xfrm rot="16200000" flipH="1">
            <a:off x="5480679" y="4278162"/>
            <a:ext cx="160138" cy="618808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Seta: Curvada Para a Direita 77">
            <a:extLst>
              <a:ext uri="{FF2B5EF4-FFF2-40B4-BE49-F238E27FC236}">
                <a16:creationId xmlns:a16="http://schemas.microsoft.com/office/drawing/2014/main" id="{AC4E8589-1D9C-4615-8365-AAEB867C1592}"/>
              </a:ext>
            </a:extLst>
          </p:cNvPr>
          <p:cNvSpPr/>
          <p:nvPr/>
        </p:nvSpPr>
        <p:spPr>
          <a:xfrm rot="5400000" flipH="1" flipV="1">
            <a:off x="5517196" y="5386875"/>
            <a:ext cx="160138" cy="618808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EB955150-75B1-4BF3-AE05-B1700921AA01}"/>
                  </a:ext>
                </a:extLst>
              </p:cNvPr>
              <p:cNvSpPr txBox="1"/>
              <p:nvPr/>
            </p:nvSpPr>
            <p:spPr>
              <a:xfrm>
                <a:off x="6040265" y="4620910"/>
                <a:ext cx="2891176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5−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5+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EB955150-75B1-4BF3-AE05-B1700921A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65" y="4620910"/>
                <a:ext cx="2891176" cy="104689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DA5F4F3E-EF07-4CB3-95F5-C74DC18C1C0D}"/>
              </a:ext>
            </a:extLst>
          </p:cNvPr>
          <p:cNvSpPr/>
          <p:nvPr/>
        </p:nvSpPr>
        <p:spPr>
          <a:xfrm>
            <a:off x="6701878" y="4645147"/>
            <a:ext cx="1802588" cy="48341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D69D434F-48F2-498E-A1A5-A8C08AFF787C}"/>
              </a:ext>
            </a:extLst>
          </p:cNvPr>
          <p:cNvSpPr/>
          <p:nvPr/>
        </p:nvSpPr>
        <p:spPr>
          <a:xfrm>
            <a:off x="6639670" y="5172871"/>
            <a:ext cx="1940392" cy="4834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Retângulo: Cantos Arredondados 19">
            <a:hlinkClick r:id="rId28" action="ppaction://hlinksldjump"/>
            <a:extLst>
              <a:ext uri="{FF2B5EF4-FFF2-40B4-BE49-F238E27FC236}">
                <a16:creationId xmlns:a16="http://schemas.microsoft.com/office/drawing/2014/main" id="{A9B7C0F3-5137-400E-8A10-A7F33E73F0E3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20">
            <a:hlinkClick r:id="rId29" action="ppaction://hlinksldjump"/>
            <a:extLst>
              <a:ext uri="{FF2B5EF4-FFF2-40B4-BE49-F238E27FC236}">
                <a16:creationId xmlns:a16="http://schemas.microsoft.com/office/drawing/2014/main" id="{240A0200-7367-4EE0-AED6-F15DA344E13A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21">
            <a:hlinkClick r:id="rId30" action="ppaction://hlinksldjump"/>
            <a:extLst>
              <a:ext uri="{FF2B5EF4-FFF2-40B4-BE49-F238E27FC236}">
                <a16:creationId xmlns:a16="http://schemas.microsoft.com/office/drawing/2014/main" id="{C68CD2BC-5A58-4621-9E0F-EE83715237DF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6" name="Retângulo: Cantos Arredondados 18">
            <a:hlinkClick r:id="rId31" action="ppaction://hlinksldjump"/>
            <a:extLst>
              <a:ext uri="{FF2B5EF4-FFF2-40B4-BE49-F238E27FC236}">
                <a16:creationId xmlns:a16="http://schemas.microsoft.com/office/drawing/2014/main" id="{44A424DD-A1F3-42FA-8079-D1AEA4D9D41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3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1" grpId="0" animBg="1"/>
      <p:bldP spid="47" grpId="0"/>
      <p:bldP spid="62" grpId="0"/>
      <p:bldP spid="64" grpId="0" animBg="1"/>
      <p:bldP spid="65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67347" y="316715"/>
            <a:ext cx="10043854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12739" y="530610"/>
            <a:ext cx="154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03055" y="530610"/>
            <a:ext cx="889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6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021563" y="5946022"/>
            <a:ext cx="9935421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806716" y="5931090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16" y="5931090"/>
                <a:ext cx="2073075" cy="450408"/>
              </a:xfrm>
              <a:prstGeom prst="roundRect">
                <a:avLst/>
              </a:prstGeom>
              <a:blipFill>
                <a:blip r:embed="rId7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366938" y="5945228"/>
            <a:ext cx="2537666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>
                <a:solidFill>
                  <a:schemeClr val="tx1"/>
                </a:solidFill>
              </a:rPr>
              <a:t>Notación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1458" y="5945228"/>
                <a:ext cx="2679633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58" y="5945228"/>
                <a:ext cx="2679633" cy="450408"/>
              </a:xfrm>
              <a:prstGeom prst="roundRect">
                <a:avLst/>
              </a:prstGeom>
              <a:blipFill>
                <a:blip r:embed="rId8"/>
                <a:stretch>
                  <a:fillRect b="-2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19">
            <a:hlinkClick r:id="rId13" action="ppaction://hlinksldjump"/>
            <a:extLst>
              <a:ext uri="{FF2B5EF4-FFF2-40B4-BE49-F238E27FC236}">
                <a16:creationId xmlns:a16="http://schemas.microsoft.com/office/drawing/2014/main" id="{BD9A6757-A75B-4E57-AAE2-2454461BD88B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0">
            <a:hlinkClick r:id="rId14" action="ppaction://hlinksldjump"/>
            <a:extLst>
              <a:ext uri="{FF2B5EF4-FFF2-40B4-BE49-F238E27FC236}">
                <a16:creationId xmlns:a16="http://schemas.microsoft.com/office/drawing/2014/main" id="{EC7E12B7-A003-41F2-BB36-BFBD818EDA8F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1">
            <a:hlinkClick r:id="rId15" action="ppaction://hlinksldjump"/>
            <a:extLst>
              <a:ext uri="{FF2B5EF4-FFF2-40B4-BE49-F238E27FC236}">
                <a16:creationId xmlns:a16="http://schemas.microsoft.com/office/drawing/2014/main" id="{4C2925E0-51F6-4627-A7C5-3F16459C4691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18">
            <a:hlinkClick r:id="rId16" action="ppaction://hlinksldjump"/>
            <a:extLst>
              <a:ext uri="{FF2B5EF4-FFF2-40B4-BE49-F238E27FC236}">
                <a16:creationId xmlns:a16="http://schemas.microsoft.com/office/drawing/2014/main" id="{C34951DB-0D49-4307-8445-BA6F8E90B8C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7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fixed" rAng="0" ptsTypes="AA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/>
      <p:bldP spid="63" grpId="0"/>
      <p:bldP spid="75" grpId="0" animBg="1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72431" y="341016"/>
            <a:ext cx="10099489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47916" y="548328"/>
            <a:ext cx="154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96450" y="546872"/>
            <a:ext cx="891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7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1972431" y="5995411"/>
            <a:ext cx="1003095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655167" y="6003576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167" y="6003576"/>
                <a:ext cx="2073075" cy="450408"/>
              </a:xfrm>
              <a:prstGeom prst="roundRect">
                <a:avLst/>
              </a:prstGeom>
              <a:blipFill>
                <a:blip r:embed="rId8"/>
                <a:stretch>
                  <a:fillRect l="-2059" b="-189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310818" y="6007597"/>
            <a:ext cx="2500778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</a:t>
            </a:r>
            <a:r>
              <a:rPr lang="pt-PT" sz="2000" b="1" dirty="0">
                <a:solidFill>
                  <a:schemeClr val="tx1"/>
                </a:solidFill>
              </a:rPr>
              <a:t>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342239" y="5995725"/>
                <a:ext cx="266114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39" y="5995725"/>
                <a:ext cx="2661149" cy="450408"/>
              </a:xfrm>
              <a:prstGeom prst="roundRect">
                <a:avLst/>
              </a:prstGeom>
              <a:blipFill>
                <a:blip r:embed="rId9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olha de Discurso: Retângulo com Cantos Arredondados 25">
            <a:extLst>
              <a:ext uri="{FF2B5EF4-FFF2-40B4-BE49-F238E27FC236}">
                <a16:creationId xmlns:a16="http://schemas.microsoft.com/office/drawing/2014/main" id="{19CEC1ED-B546-4DD7-A039-74DEA1A28BE0}"/>
              </a:ext>
            </a:extLst>
          </p:cNvPr>
          <p:cNvSpPr/>
          <p:nvPr/>
        </p:nvSpPr>
        <p:spPr>
          <a:xfrm>
            <a:off x="8317048" y="2477983"/>
            <a:ext cx="3607509" cy="1413533"/>
          </a:xfrm>
          <a:prstGeom prst="wedgeRoundRectCallout">
            <a:avLst>
              <a:gd name="adj1" fmla="val -3480"/>
              <a:gd name="adj2" fmla="val 677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6">
            <a:extLst>
              <a:ext uri="{FF2B5EF4-FFF2-40B4-BE49-F238E27FC236}">
                <a16:creationId xmlns:a16="http://schemas.microsoft.com/office/drawing/2014/main" id="{4AF52FE8-0B88-45DA-81C2-F9FE57928A06}"/>
              </a:ext>
            </a:extLst>
          </p:cNvPr>
          <p:cNvSpPr txBox="1"/>
          <p:nvPr/>
        </p:nvSpPr>
        <p:spPr>
          <a:xfrm>
            <a:off x="8359765" y="2556925"/>
            <a:ext cx="3564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Hagámoslo</a:t>
            </a:r>
            <a:r>
              <a:rPr lang="en-GB" sz="2000" i="1" dirty="0"/>
              <a:t> </a:t>
            </a:r>
            <a:r>
              <a:rPr lang="en-GB" sz="2000" i="1" dirty="0" err="1"/>
              <a:t>mediante</a:t>
            </a:r>
            <a:r>
              <a:rPr lang="en-GB" sz="2000" i="1" dirty="0"/>
              <a:t> </a:t>
            </a:r>
            <a:r>
              <a:rPr lang="en-GB" sz="2000" b="1" i="1" dirty="0"/>
              <a:t>OEFs</a:t>
            </a:r>
            <a:r>
              <a:rPr lang="en-GB" sz="2000" i="1" dirty="0"/>
              <a:t>!...</a:t>
            </a:r>
          </a:p>
          <a:p>
            <a:pPr algn="ctr"/>
            <a:r>
              <a:rPr lang="en-GB" sz="2000" dirty="0"/>
              <a:t>(</a:t>
            </a:r>
            <a:r>
              <a:rPr lang="en-GB" sz="2000" i="1" dirty="0" err="1"/>
              <a:t>Lección</a:t>
            </a:r>
            <a:r>
              <a:rPr lang="en-GB" sz="2000" i="1" dirty="0"/>
              <a:t> 14</a:t>
            </a:r>
            <a:r>
              <a:rPr lang="en-GB" sz="2000" dirty="0"/>
              <a:t>)</a:t>
            </a:r>
          </a:p>
          <a:p>
            <a:pPr algn="ctr"/>
            <a:r>
              <a:rPr lang="en-GB" i="1" u="sng" dirty="0"/>
              <a:t>“</a:t>
            </a:r>
            <a:r>
              <a:rPr lang="en-GB" i="1" u="sng" dirty="0" err="1"/>
              <a:t>Operaciones</a:t>
            </a:r>
            <a:r>
              <a:rPr lang="en-GB" i="1" u="sng" dirty="0"/>
              <a:t> </a:t>
            </a:r>
            <a:r>
              <a:rPr lang="en-GB" i="1" u="sng" dirty="0" err="1"/>
              <a:t>elementales</a:t>
            </a:r>
            <a:r>
              <a:rPr lang="en-GB" i="1" u="sng" dirty="0"/>
              <a:t> por </a:t>
            </a:r>
            <a:r>
              <a:rPr lang="en-GB" i="1" u="sng" dirty="0" err="1"/>
              <a:t>Filas</a:t>
            </a:r>
            <a:r>
              <a:rPr lang="en-GB" i="1" u="sng" dirty="0"/>
              <a:t>”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5727A34-3ADB-4154-AF1C-29BE642548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 flipH="1">
            <a:off x="10195418" y="3700500"/>
            <a:ext cx="1469703" cy="2144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/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5274B233-2548-4CD4-BA52-8EE7F588808A}"/>
              </a:ext>
            </a:extLst>
          </p:cNvPr>
          <p:cNvCxnSpPr/>
          <p:nvPr/>
        </p:nvCxnSpPr>
        <p:spPr>
          <a:xfrm>
            <a:off x="3340730" y="2224499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/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4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/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/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êntese esquerdo 7">
            <a:extLst>
              <a:ext uri="{FF2B5EF4-FFF2-40B4-BE49-F238E27FC236}">
                <a16:creationId xmlns:a16="http://schemas.microsoft.com/office/drawing/2014/main" id="{DAC3295C-B44C-4091-A788-DD2F77FA4890}"/>
              </a:ext>
            </a:extLst>
          </p:cNvPr>
          <p:cNvSpPr/>
          <p:nvPr/>
        </p:nvSpPr>
        <p:spPr>
          <a:xfrm rot="16200000">
            <a:off x="3722421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arêntese esquerdo 36">
            <a:extLst>
              <a:ext uri="{FF2B5EF4-FFF2-40B4-BE49-F238E27FC236}">
                <a16:creationId xmlns:a16="http://schemas.microsoft.com/office/drawing/2014/main" id="{29586F3F-E80C-45CD-85A2-D8762AD53FDE}"/>
              </a:ext>
            </a:extLst>
          </p:cNvPr>
          <p:cNvSpPr/>
          <p:nvPr/>
        </p:nvSpPr>
        <p:spPr>
          <a:xfrm rot="16200000">
            <a:off x="2882450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7">
                <a:extLst>
                  <a:ext uri="{FF2B5EF4-FFF2-40B4-BE49-F238E27FC236}">
                    <a16:creationId xmlns:a16="http://schemas.microsoft.com/office/drawing/2014/main" id="{28BA0F5F-29FD-45FA-8EDC-DD34966F582A}"/>
                  </a:ext>
                </a:extLst>
              </p:cNvPr>
              <p:cNvSpPr txBox="1"/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  <m:lim>
                          <m:eqArr>
                            <m:eqArr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uadroTexto 7">
                <a:extLst>
                  <a:ext uri="{FF2B5EF4-FFF2-40B4-BE49-F238E27FC236}">
                    <a16:creationId xmlns:a16="http://schemas.microsoft.com/office/drawing/2014/main" id="{28BA0F5F-29FD-45FA-8EDC-DD34966F5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/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CEFE1EC-65D1-4E32-9C83-96A229F08A94}"/>
              </a:ext>
            </a:extLst>
          </p:cNvPr>
          <p:cNvCxnSpPr/>
          <p:nvPr/>
        </p:nvCxnSpPr>
        <p:spPr>
          <a:xfrm>
            <a:off x="6561207" y="2234965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7">
                <a:extLst>
                  <a:ext uri="{FF2B5EF4-FFF2-40B4-BE49-F238E27FC236}">
                    <a16:creationId xmlns:a16="http://schemas.microsoft.com/office/drawing/2014/main" id="{CEA2FB8F-372C-4CC9-B262-7623FDD57322}"/>
                  </a:ext>
                </a:extLst>
              </p:cNvPr>
              <p:cNvSpPr txBox="1"/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uadroTexto 7">
                <a:extLst>
                  <a:ext uri="{FF2B5EF4-FFF2-40B4-BE49-F238E27FC236}">
                    <a16:creationId xmlns:a16="http://schemas.microsoft.com/office/drawing/2014/main" id="{CEA2FB8F-372C-4CC9-B262-7623FDD57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87D87CC5-CBDF-4F8E-826B-01AEDC8F4F57}"/>
              </a:ext>
            </a:extLst>
          </p:cNvPr>
          <p:cNvCxnSpPr/>
          <p:nvPr/>
        </p:nvCxnSpPr>
        <p:spPr>
          <a:xfrm>
            <a:off x="6361295" y="3291680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637ED704-6025-4559-B240-A2029D00FA09}"/>
                  </a:ext>
                </a:extLst>
              </p:cNvPr>
              <p:cNvSpPr/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637ED704-6025-4559-B240-A2029D00F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E64C435-0CC3-4082-A7D9-4FEACAAB6B1C}"/>
                  </a:ext>
                </a:extLst>
              </p:cNvPr>
              <p:cNvSpPr/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E64C435-0CC3-4082-A7D9-4FEACAAB6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arêntese esquerdo 45">
            <a:extLst>
              <a:ext uri="{FF2B5EF4-FFF2-40B4-BE49-F238E27FC236}">
                <a16:creationId xmlns:a16="http://schemas.microsoft.com/office/drawing/2014/main" id="{A174BE10-80FF-4768-A0E6-B789B4FBA00E}"/>
              </a:ext>
            </a:extLst>
          </p:cNvPr>
          <p:cNvSpPr/>
          <p:nvPr/>
        </p:nvSpPr>
        <p:spPr>
          <a:xfrm rot="16200000">
            <a:off x="6918583" y="3421243"/>
            <a:ext cx="72000" cy="111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Parêntese esquerdo 46">
            <a:extLst>
              <a:ext uri="{FF2B5EF4-FFF2-40B4-BE49-F238E27FC236}">
                <a16:creationId xmlns:a16="http://schemas.microsoft.com/office/drawing/2014/main" id="{2A38242B-9E01-4270-B2E2-7BC52D39CDCB}"/>
              </a:ext>
            </a:extLst>
          </p:cNvPr>
          <p:cNvSpPr/>
          <p:nvPr/>
        </p:nvSpPr>
        <p:spPr>
          <a:xfrm rot="16200000">
            <a:off x="5898612" y="3601243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8DE9905-521E-4524-A95B-0F7E71F60308}"/>
              </a:ext>
            </a:extLst>
          </p:cNvPr>
          <p:cNvSpPr/>
          <p:nvPr/>
        </p:nvSpPr>
        <p:spPr>
          <a:xfrm>
            <a:off x="7854434" y="348743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7">
                <a:extLst>
                  <a:ext uri="{FF2B5EF4-FFF2-40B4-BE49-F238E27FC236}">
                    <a16:creationId xmlns:a16="http://schemas.microsoft.com/office/drawing/2014/main" id="{09F48822-47FB-4158-9C82-444A66FA59D4}"/>
                  </a:ext>
                </a:extLst>
              </p:cNvPr>
              <p:cNvSpPr txBox="1"/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uadroTexto 7">
                <a:extLst>
                  <a:ext uri="{FF2B5EF4-FFF2-40B4-BE49-F238E27FC236}">
                    <a16:creationId xmlns:a16="http://schemas.microsoft.com/office/drawing/2014/main" id="{09F48822-47FB-4158-9C82-444A66FA5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0CA97127-7BA0-4A74-9173-108969940E86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0CA97127-7BA0-4A74-9173-108969940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9248BE44-4808-4B0E-A87E-83BBEE7006D3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9248BE44-4808-4B0E-A87E-83BBEE700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19">
            <a:hlinkClick r:id="rId25" action="ppaction://hlinksldjump"/>
            <a:extLst>
              <a:ext uri="{FF2B5EF4-FFF2-40B4-BE49-F238E27FC236}">
                <a16:creationId xmlns:a16="http://schemas.microsoft.com/office/drawing/2014/main" id="{497838EC-D3BA-4479-9047-A20191FC6BAA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20">
            <a:hlinkClick r:id="rId26" action="ppaction://hlinksldjump"/>
            <a:extLst>
              <a:ext uri="{FF2B5EF4-FFF2-40B4-BE49-F238E27FC236}">
                <a16:creationId xmlns:a16="http://schemas.microsoft.com/office/drawing/2014/main" id="{5E409888-82B2-477E-9A48-DC02DC539C21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21">
            <a:hlinkClick r:id="rId27" action="ppaction://hlinksldjump"/>
            <a:extLst>
              <a:ext uri="{FF2B5EF4-FFF2-40B4-BE49-F238E27FC236}">
                <a16:creationId xmlns:a16="http://schemas.microsoft.com/office/drawing/2014/main" id="{3C09518B-E2E4-4E2F-A934-5231D1095EC6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18">
            <a:hlinkClick r:id="rId28" action="ppaction://hlinksldjump"/>
            <a:extLst>
              <a:ext uri="{FF2B5EF4-FFF2-40B4-BE49-F238E27FC236}">
                <a16:creationId xmlns:a16="http://schemas.microsoft.com/office/drawing/2014/main" id="{34C9DD61-D6EB-45D7-97F2-9C64E980FCB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4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902 L 2.91667E-6 -0.12938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1187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6" grpId="0" animBg="1"/>
      <p:bldP spid="26" grpId="1" animBg="1"/>
      <p:bldP spid="27" grpId="0"/>
      <p:bldP spid="27" grpId="1"/>
      <p:bldP spid="30" grpId="0"/>
      <p:bldP spid="32" grpId="0"/>
      <p:bldP spid="34" grpId="0"/>
      <p:bldP spid="35" grpId="0"/>
      <p:bldP spid="8" grpId="0" animBg="1"/>
      <p:bldP spid="37" grpId="0" animBg="1"/>
      <p:bldP spid="39" grpId="0"/>
      <p:bldP spid="40" grpId="0"/>
      <p:bldP spid="42" grpId="0"/>
      <p:bldP spid="44" grpId="0"/>
      <p:bldP spid="45" grpId="0"/>
      <p:bldP spid="46" grpId="0" animBg="1"/>
      <p:bldP spid="47" grpId="0" animBg="1"/>
      <p:bldP spid="51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51123" y="341016"/>
            <a:ext cx="1012080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66565" y="54965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69262" y="547556"/>
            <a:ext cx="889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023040" y="5995411"/>
            <a:ext cx="9998635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700310" y="5990775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10" y="5990775"/>
                <a:ext cx="2073075" cy="450408"/>
              </a:xfrm>
              <a:prstGeom prst="roundRect">
                <a:avLst/>
              </a:prstGeom>
              <a:blipFill>
                <a:blip r:embed="rId7"/>
                <a:stretch>
                  <a:fillRect l="-2059" b="-189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360671" y="6003145"/>
            <a:ext cx="249480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6" y="5978962"/>
                <a:ext cx="261090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6" y="5978962"/>
                <a:ext cx="2610909" cy="450408"/>
              </a:xfrm>
              <a:prstGeom prst="roundRect">
                <a:avLst/>
              </a:prstGeom>
              <a:blipFill>
                <a:blip r:embed="rId8"/>
                <a:stretch>
                  <a:fillRect l="-467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/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5274B233-2548-4CD4-BA52-8EE7F588808A}"/>
              </a:ext>
            </a:extLst>
          </p:cNvPr>
          <p:cNvCxnSpPr/>
          <p:nvPr/>
        </p:nvCxnSpPr>
        <p:spPr>
          <a:xfrm>
            <a:off x="3340730" y="2224499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/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4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/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/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êntese esquerdo 7">
            <a:extLst>
              <a:ext uri="{FF2B5EF4-FFF2-40B4-BE49-F238E27FC236}">
                <a16:creationId xmlns:a16="http://schemas.microsoft.com/office/drawing/2014/main" id="{DAC3295C-B44C-4091-A788-DD2F77FA4890}"/>
              </a:ext>
            </a:extLst>
          </p:cNvPr>
          <p:cNvSpPr/>
          <p:nvPr/>
        </p:nvSpPr>
        <p:spPr>
          <a:xfrm rot="16200000">
            <a:off x="3722421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arêntese esquerdo 36">
            <a:extLst>
              <a:ext uri="{FF2B5EF4-FFF2-40B4-BE49-F238E27FC236}">
                <a16:creationId xmlns:a16="http://schemas.microsoft.com/office/drawing/2014/main" id="{29586F3F-E80C-45CD-85A2-D8762AD53FDE}"/>
              </a:ext>
            </a:extLst>
          </p:cNvPr>
          <p:cNvSpPr/>
          <p:nvPr/>
        </p:nvSpPr>
        <p:spPr>
          <a:xfrm rot="16200000">
            <a:off x="2882450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/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CEFE1EC-65D1-4E32-9C83-96A229F08A94}"/>
              </a:ext>
            </a:extLst>
          </p:cNvPr>
          <p:cNvCxnSpPr/>
          <p:nvPr/>
        </p:nvCxnSpPr>
        <p:spPr>
          <a:xfrm>
            <a:off x="6561207" y="2234965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6">
                <a:extLst>
                  <a:ext uri="{FF2B5EF4-FFF2-40B4-BE49-F238E27FC236}">
                    <a16:creationId xmlns:a16="http://schemas.microsoft.com/office/drawing/2014/main" id="{CC689420-294B-40D7-BB43-FB520BDEF7D4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uadroTexto 6">
                <a:extLst>
                  <a:ext uri="{FF2B5EF4-FFF2-40B4-BE49-F238E27FC236}">
                    <a16:creationId xmlns:a16="http://schemas.microsoft.com/office/drawing/2014/main" id="{CC689420-294B-40D7-BB43-FB520BDEF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14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7">
                <a:extLst>
                  <a:ext uri="{FF2B5EF4-FFF2-40B4-BE49-F238E27FC236}">
                    <a16:creationId xmlns:a16="http://schemas.microsoft.com/office/drawing/2014/main" id="{B1C61FD2-8833-42F1-A3E5-F746B18DE28F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uadroTexto 7">
                <a:extLst>
                  <a:ext uri="{FF2B5EF4-FFF2-40B4-BE49-F238E27FC236}">
                    <a16:creationId xmlns:a16="http://schemas.microsoft.com/office/drawing/2014/main" id="{B1C61FD2-8833-42F1-A3E5-F746B18DE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B3706765-8261-4C94-BC15-44273956644D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5B5F6E2-268A-416C-B541-B68233500CB5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5B5F6E2-268A-416C-B541-B68233500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6F0E3303-14E5-40F0-992A-55F8AB185B03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6F0E3303-14E5-40F0-992A-55F8AB185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C04C29D3-19EE-4CA6-A4C7-4C44FB076D7B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C04C29D3-19EE-4CA6-A4C7-4C44FB076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8A6F4E7D-77F4-4EEC-A5B0-16FD4DEAD837}"/>
                  </a:ext>
                </a:extLst>
              </p:cNvPr>
              <p:cNvSpPr txBox="1"/>
              <p:nvPr/>
            </p:nvSpPr>
            <p:spPr>
              <a:xfrm>
                <a:off x="2372474" y="4535710"/>
                <a:ext cx="4072012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8A6F4E7D-77F4-4EEC-A5B0-16FD4DEAD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474" y="4535710"/>
                <a:ext cx="4072012" cy="7057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uadroTexto 27">
                <a:extLst>
                  <a:ext uri="{FF2B5EF4-FFF2-40B4-BE49-F238E27FC236}">
                    <a16:creationId xmlns:a16="http://schemas.microsoft.com/office/drawing/2014/main" id="{01B50F87-6E5E-4DA0-AD00-B87C91B0588A}"/>
                  </a:ext>
                </a:extLst>
              </p:cNvPr>
              <p:cNvSpPr txBox="1"/>
              <p:nvPr/>
            </p:nvSpPr>
            <p:spPr>
              <a:xfrm>
                <a:off x="6271361" y="4569114"/>
                <a:ext cx="2857898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brk m:alnAt="63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brk m:alnAt="63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CuadroTexto 27">
                <a:extLst>
                  <a:ext uri="{FF2B5EF4-FFF2-40B4-BE49-F238E27FC236}">
                    <a16:creationId xmlns:a16="http://schemas.microsoft.com/office/drawing/2014/main" id="{01B50F87-6E5E-4DA0-AD00-B87C91B05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1" y="4569114"/>
                <a:ext cx="2857898" cy="7081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uadroTexto 27">
                <a:extLst>
                  <a:ext uri="{FF2B5EF4-FFF2-40B4-BE49-F238E27FC236}">
                    <a16:creationId xmlns:a16="http://schemas.microsoft.com/office/drawing/2014/main" id="{45A94909-238F-4FF3-9795-44F54B698DDA}"/>
                  </a:ext>
                </a:extLst>
              </p:cNvPr>
              <p:cNvSpPr txBox="1"/>
              <p:nvPr/>
            </p:nvSpPr>
            <p:spPr>
              <a:xfrm>
                <a:off x="8971683" y="4569114"/>
                <a:ext cx="126919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CuadroTexto 27">
                <a:extLst>
                  <a:ext uri="{FF2B5EF4-FFF2-40B4-BE49-F238E27FC236}">
                    <a16:creationId xmlns:a16="http://schemas.microsoft.com/office/drawing/2014/main" id="{45A94909-238F-4FF3-9795-44F54B69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83" y="4569114"/>
                <a:ext cx="1269194" cy="7081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ángulo 1">
                <a:extLst>
                  <a:ext uri="{FF2B5EF4-FFF2-40B4-BE49-F238E27FC236}">
                    <a16:creationId xmlns:a16="http://schemas.microsoft.com/office/drawing/2014/main" id="{CFFD3A57-A78A-4088-9605-1E039DBD9D75}"/>
                  </a:ext>
                </a:extLst>
              </p:cNvPr>
              <p:cNvSpPr/>
              <p:nvPr/>
            </p:nvSpPr>
            <p:spPr>
              <a:xfrm>
                <a:off x="10005145" y="4492463"/>
                <a:ext cx="1865254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2" name="Rectángulo 1">
                <a:extLst>
                  <a:ext uri="{FF2B5EF4-FFF2-40B4-BE49-F238E27FC236}">
                    <a16:creationId xmlns:a16="http://schemas.microsoft.com/office/drawing/2014/main" id="{CFFD3A57-A78A-4088-9605-1E039DBD9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145" y="4492463"/>
                <a:ext cx="1865254" cy="91614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Рисунок 16">
            <a:extLst>
              <a:ext uri="{FF2B5EF4-FFF2-40B4-BE49-F238E27FC236}">
                <a16:creationId xmlns:a16="http://schemas.microsoft.com/office/drawing/2014/main" id="{6385D7B9-D201-4871-B11A-59CD48C9C2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814533" y="3664800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1C9C18F2-F775-4022-93D0-F72C59B26AA8}"/>
              </a:ext>
            </a:extLst>
          </p:cNvPr>
          <p:cNvSpPr/>
          <p:nvPr/>
        </p:nvSpPr>
        <p:spPr>
          <a:xfrm>
            <a:off x="10544400" y="4392767"/>
            <a:ext cx="1305375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uadroTexto 7">
                <a:extLst>
                  <a:ext uri="{FF2B5EF4-FFF2-40B4-BE49-F238E27FC236}">
                    <a16:creationId xmlns:a16="http://schemas.microsoft.com/office/drawing/2014/main" id="{A916B5AF-1FD9-459F-BD9D-0CFB52DFDAEA}"/>
                  </a:ext>
                </a:extLst>
              </p:cNvPr>
              <p:cNvSpPr txBox="1"/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  <m:lim>
                          <m:eqArr>
                            <m:eqArr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CuadroTexto 7">
                <a:extLst>
                  <a:ext uri="{FF2B5EF4-FFF2-40B4-BE49-F238E27FC236}">
                    <a16:creationId xmlns:a16="http://schemas.microsoft.com/office/drawing/2014/main" id="{A916B5AF-1FD9-459F-BD9D-0CFB52DF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blipFill>
                <a:blip r:embed="rId23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uadroTexto 7">
                <a:extLst>
                  <a:ext uri="{FF2B5EF4-FFF2-40B4-BE49-F238E27FC236}">
                    <a16:creationId xmlns:a16="http://schemas.microsoft.com/office/drawing/2014/main" id="{62B04AAB-7218-45D1-AE6D-B8032939B739}"/>
                  </a:ext>
                </a:extLst>
              </p:cNvPr>
              <p:cNvSpPr txBox="1"/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6" name="CuadroTexto 7">
                <a:extLst>
                  <a:ext uri="{FF2B5EF4-FFF2-40B4-BE49-F238E27FC236}">
                    <a16:creationId xmlns:a16="http://schemas.microsoft.com/office/drawing/2014/main" id="{62B04AAB-7218-45D1-AE6D-B8032939B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Conexão reta 86">
            <a:extLst>
              <a:ext uri="{FF2B5EF4-FFF2-40B4-BE49-F238E27FC236}">
                <a16:creationId xmlns:a16="http://schemas.microsoft.com/office/drawing/2014/main" id="{E3C92729-005E-414F-9946-EC217F71B03E}"/>
              </a:ext>
            </a:extLst>
          </p:cNvPr>
          <p:cNvCxnSpPr/>
          <p:nvPr/>
        </p:nvCxnSpPr>
        <p:spPr>
          <a:xfrm>
            <a:off x="6361295" y="3291680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C3328F32-78C5-460E-9900-CC24A11A5F7F}"/>
                  </a:ext>
                </a:extLst>
              </p:cNvPr>
              <p:cNvSpPr/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C3328F32-78C5-460E-9900-CC24A11A5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FC59233-A0A1-4EBE-98DD-890247F21A55}"/>
                  </a:ext>
                </a:extLst>
              </p:cNvPr>
              <p:cNvSpPr/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FC59233-A0A1-4EBE-98DD-890247F2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Parêntese esquerdo 89">
            <a:extLst>
              <a:ext uri="{FF2B5EF4-FFF2-40B4-BE49-F238E27FC236}">
                <a16:creationId xmlns:a16="http://schemas.microsoft.com/office/drawing/2014/main" id="{3C26400E-1F54-4658-BB92-1F2FB390176A}"/>
              </a:ext>
            </a:extLst>
          </p:cNvPr>
          <p:cNvSpPr/>
          <p:nvPr/>
        </p:nvSpPr>
        <p:spPr>
          <a:xfrm rot="16200000">
            <a:off x="6918583" y="3421243"/>
            <a:ext cx="72000" cy="111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Parêntese esquerdo 90">
            <a:extLst>
              <a:ext uri="{FF2B5EF4-FFF2-40B4-BE49-F238E27FC236}">
                <a16:creationId xmlns:a16="http://schemas.microsoft.com/office/drawing/2014/main" id="{190FEEBB-B7C4-4304-8885-6FDB84E7B68B}"/>
              </a:ext>
            </a:extLst>
          </p:cNvPr>
          <p:cNvSpPr/>
          <p:nvPr/>
        </p:nvSpPr>
        <p:spPr>
          <a:xfrm rot="16200000">
            <a:off x="5898612" y="3601243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Seta: Para a Direita 91">
            <a:extLst>
              <a:ext uri="{FF2B5EF4-FFF2-40B4-BE49-F238E27FC236}">
                <a16:creationId xmlns:a16="http://schemas.microsoft.com/office/drawing/2014/main" id="{D876FC96-8E3A-4CBD-B5A7-3B3F6B8E3F43}"/>
              </a:ext>
            </a:extLst>
          </p:cNvPr>
          <p:cNvSpPr/>
          <p:nvPr/>
        </p:nvSpPr>
        <p:spPr>
          <a:xfrm>
            <a:off x="7854434" y="348743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7">
                <a:extLst>
                  <a:ext uri="{FF2B5EF4-FFF2-40B4-BE49-F238E27FC236}">
                    <a16:creationId xmlns:a16="http://schemas.microsoft.com/office/drawing/2014/main" id="{22B2587D-1CAB-4F86-88F1-30D8E476ABBC}"/>
                  </a:ext>
                </a:extLst>
              </p:cNvPr>
              <p:cNvSpPr txBox="1"/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CuadroTexto 7">
                <a:extLst>
                  <a:ext uri="{FF2B5EF4-FFF2-40B4-BE49-F238E27FC236}">
                    <a16:creationId xmlns:a16="http://schemas.microsoft.com/office/drawing/2014/main" id="{22B2587D-1CAB-4F86-88F1-30D8E476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19">
            <a:hlinkClick r:id="rId28" action="ppaction://hlinksldjump"/>
            <a:extLst>
              <a:ext uri="{FF2B5EF4-FFF2-40B4-BE49-F238E27FC236}">
                <a16:creationId xmlns:a16="http://schemas.microsoft.com/office/drawing/2014/main" id="{10FC9BCB-710C-4DE6-A149-BC318B005495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20">
            <a:hlinkClick r:id="rId29" action="ppaction://hlinksldjump"/>
            <a:extLst>
              <a:ext uri="{FF2B5EF4-FFF2-40B4-BE49-F238E27FC236}">
                <a16:creationId xmlns:a16="http://schemas.microsoft.com/office/drawing/2014/main" id="{FAAC8E8A-893B-4BFC-ADC3-3438FA9BF9C7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21">
            <a:hlinkClick r:id="rId30" action="ppaction://hlinksldjump"/>
            <a:extLst>
              <a:ext uri="{FF2B5EF4-FFF2-40B4-BE49-F238E27FC236}">
                <a16:creationId xmlns:a16="http://schemas.microsoft.com/office/drawing/2014/main" id="{2EDEE6A1-A268-4216-BA69-15355866E33D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18">
            <a:hlinkClick r:id="rId31" action="ppaction://hlinksldjump"/>
            <a:extLst>
              <a:ext uri="{FF2B5EF4-FFF2-40B4-BE49-F238E27FC236}">
                <a16:creationId xmlns:a16="http://schemas.microsoft.com/office/drawing/2014/main" id="{B62ECF5E-8FAC-47D1-8E6B-8591B498E931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8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3.54167E-6 -0.11875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3.75E-6 -0.11968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3.75E-6 -0.11944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1" grpId="0"/>
      <p:bldP spid="61" grpId="1"/>
      <p:bldP spid="79" grpId="0"/>
      <p:bldP spid="80" grpId="0"/>
      <p:bldP spid="81" grpId="0"/>
      <p:bldP spid="82" grpId="0"/>
      <p:bldP spid="83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redondeado 11">
            <a:extLst>
              <a:ext uri="{FF2B5EF4-FFF2-40B4-BE49-F238E27FC236}">
                <a16:creationId xmlns:a16="http://schemas.microsoft.com/office/drawing/2014/main" id="{F348ED95-FBBB-4CA6-BF93-F5B5DB8449EC}"/>
              </a:ext>
            </a:extLst>
          </p:cNvPr>
          <p:cNvSpPr/>
          <p:nvPr/>
        </p:nvSpPr>
        <p:spPr>
          <a:xfrm>
            <a:off x="1967347" y="316715"/>
            <a:ext cx="10043854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76106" y="523395"/>
            <a:ext cx="146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42269" y="539936"/>
            <a:ext cx="892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8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59628B11-D816-48A8-A03D-2117AAD970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4"/>
          <a:stretch/>
        </p:blipFill>
        <p:spPr>
          <a:xfrm>
            <a:off x="4345034" y="3557408"/>
            <a:ext cx="2220495" cy="2322102"/>
          </a:xfrm>
          <a:prstGeom prst="rect">
            <a:avLst/>
          </a:prstGeom>
        </p:spPr>
      </p:pic>
      <p:sp>
        <p:nvSpPr>
          <p:cNvPr id="32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5578540" y="2744556"/>
            <a:ext cx="2182749" cy="104627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¡Haga clic aquí para ver esto!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35" name="Retângulo: Cantos Arredondados 36">
            <a:hlinkClick r:id="rId15" action="ppaction://hlinksldjump"/>
            <a:extLst>
              <a:ext uri="{FF2B5EF4-FFF2-40B4-BE49-F238E27FC236}">
                <a16:creationId xmlns:a16="http://schemas.microsoft.com/office/drawing/2014/main" id="{97424A44-B431-4C30-A495-662B5B402D4E}"/>
              </a:ext>
            </a:extLst>
          </p:cNvPr>
          <p:cNvSpPr/>
          <p:nvPr/>
        </p:nvSpPr>
        <p:spPr>
          <a:xfrm>
            <a:off x="3166221" y="2744556"/>
            <a:ext cx="2210313" cy="976123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ADJUNTA</a:t>
            </a:r>
          </a:p>
          <a:p>
            <a:pPr algn="ctr"/>
            <a:r>
              <a:rPr lang="pt-PT" sz="1600" dirty="0"/>
              <a:t>¡Haga clic aquí para ver esto!</a:t>
            </a:r>
            <a:endParaRPr lang="en-GB" sz="160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795B444-867A-4ED3-B218-D3C175843F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9149647" y="3686470"/>
            <a:ext cx="2711695" cy="2169929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046181" y="5963879"/>
            <a:ext cx="995720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418745" y="5976126"/>
            <a:ext cx="2505084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>
                <a:solidFill>
                  <a:schemeClr val="tx1"/>
                </a:solidFill>
              </a:rPr>
              <a:t>Notación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57829" y="5948976"/>
                <a:ext cx="2614015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829" y="5948976"/>
                <a:ext cx="2614015" cy="450408"/>
              </a:xfrm>
              <a:prstGeom prst="roundRect">
                <a:avLst/>
              </a:prstGeom>
              <a:blipFill>
                <a:blip r:embed="rId17"/>
                <a:stretch>
                  <a:fillRect l="-233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763655" y="5958684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655" y="5958684"/>
                <a:ext cx="2073075" cy="450408"/>
              </a:xfrm>
              <a:prstGeom prst="roundRect">
                <a:avLst/>
              </a:prstGeom>
              <a:blipFill>
                <a:blip r:embed="rId18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olha de Discurso: Retângulo com Cantos Arredondados 40">
            <a:extLst>
              <a:ext uri="{FF2B5EF4-FFF2-40B4-BE49-F238E27FC236}">
                <a16:creationId xmlns:a16="http://schemas.microsoft.com/office/drawing/2014/main" id="{56BA294E-DE29-49F6-A453-3774FE17EFFD}"/>
              </a:ext>
            </a:extLst>
          </p:cNvPr>
          <p:cNvSpPr/>
          <p:nvPr/>
        </p:nvSpPr>
        <p:spPr>
          <a:xfrm>
            <a:off x="8644270" y="2636904"/>
            <a:ext cx="2073075" cy="1153927"/>
          </a:xfrm>
          <a:prstGeom prst="wedgeRoundRectCallout">
            <a:avLst>
              <a:gd name="adj1" fmla="val 44778"/>
              <a:gd name="adj2" fmla="val 775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adroTexto 6">
            <a:extLst>
              <a:ext uri="{FF2B5EF4-FFF2-40B4-BE49-F238E27FC236}">
                <a16:creationId xmlns:a16="http://schemas.microsoft.com/office/drawing/2014/main" id="{78FEABBF-77CF-4182-A111-3D1D38A5B787}"/>
              </a:ext>
            </a:extLst>
          </p:cNvPr>
          <p:cNvSpPr txBox="1"/>
          <p:nvPr/>
        </p:nvSpPr>
        <p:spPr>
          <a:xfrm>
            <a:off x="8653546" y="2744556"/>
            <a:ext cx="205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/>
              <a:t>Elija</a:t>
            </a:r>
            <a:r>
              <a:rPr lang="en-GB" sz="2400" i="1" dirty="0"/>
              <a:t> </a:t>
            </a:r>
            <a:r>
              <a:rPr lang="en-GB" sz="2400" i="1" dirty="0" err="1"/>
              <a:t>opción</a:t>
            </a:r>
            <a:r>
              <a:rPr lang="en-GB" sz="2400" i="1" dirty="0"/>
              <a:t> para…</a:t>
            </a:r>
            <a:endParaRPr lang="en-GB" sz="2000" i="1" u="sng" dirty="0"/>
          </a:p>
        </p:txBody>
      </p:sp>
      <p:sp>
        <p:nvSpPr>
          <p:cNvPr id="30" name="Retângulo: Cantos Arredondados 19">
            <a:hlinkClick r:id="rId19" action="ppaction://hlinksldjump"/>
            <a:extLst>
              <a:ext uri="{FF2B5EF4-FFF2-40B4-BE49-F238E27FC236}">
                <a16:creationId xmlns:a16="http://schemas.microsoft.com/office/drawing/2014/main" id="{31544EB3-AB5B-4BBD-952A-7D10E50BE537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0">
            <a:hlinkClick r:id="rId20" action="ppaction://hlinksldjump"/>
            <a:extLst>
              <a:ext uri="{FF2B5EF4-FFF2-40B4-BE49-F238E27FC236}">
                <a16:creationId xmlns:a16="http://schemas.microsoft.com/office/drawing/2014/main" id="{8060E6EB-B0BB-4AE4-A26C-148AF9E0EA77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1">
            <a:hlinkClick r:id="rId21" action="ppaction://hlinksldjump"/>
            <a:extLst>
              <a:ext uri="{FF2B5EF4-FFF2-40B4-BE49-F238E27FC236}">
                <a16:creationId xmlns:a16="http://schemas.microsoft.com/office/drawing/2014/main" id="{C7E591E3-1503-449D-8C46-924A2FC3A7E0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18">
            <a:hlinkClick r:id="rId22" action="ppaction://hlinksldjump"/>
            <a:extLst>
              <a:ext uri="{FF2B5EF4-FFF2-40B4-BE49-F238E27FC236}">
                <a16:creationId xmlns:a16="http://schemas.microsoft.com/office/drawing/2014/main" id="{B087AE97-70C9-492B-8675-A40BF90D648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4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1388 L -0.01146 -0.13424 " pathEditMode="fixed" rAng="0" ptsTypes="AA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4.79167E-6 -0.1187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4.58333E-6 -0.12037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5" grpId="0" animBg="1"/>
      <p:bldP spid="76" grpId="0"/>
      <p:bldP spid="77" grpId="0"/>
      <p:bldP spid="78" grpId="0"/>
      <p:bldP spid="25" grpId="0"/>
      <p:bldP spid="32" grpId="0" animBg="1"/>
      <p:bldP spid="35" grpId="0" animBg="1"/>
      <p:bldP spid="38" grpId="0"/>
      <p:bldP spid="38" grpId="1"/>
      <p:bldP spid="40" grpId="0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48019" y="341016"/>
            <a:ext cx="10118364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04777" y="519099"/>
            <a:ext cx="1505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51205" y="543504"/>
            <a:ext cx="894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8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59628B11-D816-48A8-A03D-2117AAD970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4"/>
          <a:stretch/>
        </p:blipFill>
        <p:spPr>
          <a:xfrm>
            <a:off x="4310218" y="3602557"/>
            <a:ext cx="2220495" cy="2322102"/>
          </a:xfrm>
          <a:prstGeom prst="rect">
            <a:avLst/>
          </a:prstGeom>
        </p:spPr>
      </p:pic>
      <p:sp>
        <p:nvSpPr>
          <p:cNvPr id="32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5547167" y="2689788"/>
            <a:ext cx="1986855" cy="103342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¡Haga clic aquí para ver esto!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35" name="Retângulo: Cantos Arredondados 36">
            <a:hlinkClick r:id="rId15" action="ppaction://hlinksldjump"/>
            <a:extLst>
              <a:ext uri="{FF2B5EF4-FFF2-40B4-BE49-F238E27FC236}">
                <a16:creationId xmlns:a16="http://schemas.microsoft.com/office/drawing/2014/main" id="{97424A44-B431-4C30-A495-662B5B402D4E}"/>
              </a:ext>
            </a:extLst>
          </p:cNvPr>
          <p:cNvSpPr/>
          <p:nvPr/>
        </p:nvSpPr>
        <p:spPr>
          <a:xfrm>
            <a:off x="3210152" y="2644107"/>
            <a:ext cx="2210313" cy="1089023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ADJUNTA</a:t>
            </a:r>
          </a:p>
          <a:p>
            <a:pPr algn="ctr"/>
            <a:r>
              <a:rPr lang="pt-PT" sz="1600" dirty="0"/>
              <a:t>¡Haga clic aquí para ver esto!</a:t>
            </a:r>
            <a:endParaRPr lang="en-GB" sz="1600" dirty="0"/>
          </a:p>
          <a:p>
            <a:pPr algn="ctr"/>
            <a:endParaRPr lang="en-GB" sz="160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795B444-867A-4ED3-B218-D3C175843F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9149647" y="3765300"/>
            <a:ext cx="2711695" cy="2169929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995317" y="5978070"/>
            <a:ext cx="10024346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366089" y="5970587"/>
            <a:ext cx="2268958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 Matriz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947458"/>
                <a:ext cx="2559995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947458"/>
                <a:ext cx="2559995" cy="450408"/>
              </a:xfrm>
              <a:prstGeom prst="roundRect">
                <a:avLst/>
              </a:prstGeom>
              <a:blipFill>
                <a:blip r:embed="rId17"/>
                <a:stretch>
                  <a:fillRect l="-1429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88281" y="5947458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281" y="5947458"/>
                <a:ext cx="2073075" cy="450408"/>
              </a:xfrm>
              <a:prstGeom prst="roundRect">
                <a:avLst/>
              </a:prstGeom>
              <a:blipFill>
                <a:blip r:embed="rId18"/>
                <a:stretch>
                  <a:fillRect l="-2059" b="-189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olha de Discurso: Retângulo com Cantos Arredondados 40">
            <a:extLst>
              <a:ext uri="{FF2B5EF4-FFF2-40B4-BE49-F238E27FC236}">
                <a16:creationId xmlns:a16="http://schemas.microsoft.com/office/drawing/2014/main" id="{56BA294E-DE29-49F6-A453-3774FE17EFFD}"/>
              </a:ext>
            </a:extLst>
          </p:cNvPr>
          <p:cNvSpPr/>
          <p:nvPr/>
        </p:nvSpPr>
        <p:spPr>
          <a:xfrm>
            <a:off x="8644270" y="2636904"/>
            <a:ext cx="2073075" cy="1153927"/>
          </a:xfrm>
          <a:prstGeom prst="wedgeRoundRectCallout">
            <a:avLst>
              <a:gd name="adj1" fmla="val 44778"/>
              <a:gd name="adj2" fmla="val 775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adroTexto 6">
            <a:extLst>
              <a:ext uri="{FF2B5EF4-FFF2-40B4-BE49-F238E27FC236}">
                <a16:creationId xmlns:a16="http://schemas.microsoft.com/office/drawing/2014/main" id="{78FEABBF-77CF-4182-A111-3D1D38A5B787}"/>
              </a:ext>
            </a:extLst>
          </p:cNvPr>
          <p:cNvSpPr txBox="1"/>
          <p:nvPr/>
        </p:nvSpPr>
        <p:spPr>
          <a:xfrm>
            <a:off x="8653546" y="2744556"/>
            <a:ext cx="2054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Elige</a:t>
            </a:r>
            <a:r>
              <a:rPr lang="en-GB" sz="2000" i="1" dirty="0"/>
              <a:t> </a:t>
            </a:r>
            <a:r>
              <a:rPr lang="en-GB" sz="2000" i="1" dirty="0" err="1"/>
              <a:t>opción</a:t>
            </a:r>
            <a:r>
              <a:rPr lang="en-GB" sz="2000" i="1" dirty="0"/>
              <a:t> para…</a:t>
            </a:r>
            <a:endParaRPr lang="en-GB" i="1" u="sng" dirty="0"/>
          </a:p>
          <a:p>
            <a:pPr algn="ctr"/>
            <a:endParaRPr lang="en-GB" sz="2000" i="1" u="sng" dirty="0"/>
          </a:p>
        </p:txBody>
      </p:sp>
      <p:sp>
        <p:nvSpPr>
          <p:cNvPr id="30" name="Retângulo: Cantos Arredondados 19">
            <a:hlinkClick r:id="rId19" action="ppaction://hlinksldjump"/>
            <a:extLst>
              <a:ext uri="{FF2B5EF4-FFF2-40B4-BE49-F238E27FC236}">
                <a16:creationId xmlns:a16="http://schemas.microsoft.com/office/drawing/2014/main" id="{092AD834-FCC6-4D56-9A30-05F9E25E3AA1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0">
            <a:hlinkClick r:id="rId20" action="ppaction://hlinksldjump"/>
            <a:extLst>
              <a:ext uri="{FF2B5EF4-FFF2-40B4-BE49-F238E27FC236}">
                <a16:creationId xmlns:a16="http://schemas.microsoft.com/office/drawing/2014/main" id="{82CEE07B-BBBE-407A-B075-ABEFE5AF338E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1">
            <a:hlinkClick r:id="rId21" action="ppaction://hlinksldjump"/>
            <a:extLst>
              <a:ext uri="{FF2B5EF4-FFF2-40B4-BE49-F238E27FC236}">
                <a16:creationId xmlns:a16="http://schemas.microsoft.com/office/drawing/2014/main" id="{806CBDF0-35C4-420C-92FA-A24D9DC76C72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18">
            <a:hlinkClick r:id="rId22" action="ppaction://hlinksldjump"/>
            <a:extLst>
              <a:ext uri="{FF2B5EF4-FFF2-40B4-BE49-F238E27FC236}">
                <a16:creationId xmlns:a16="http://schemas.microsoft.com/office/drawing/2014/main" id="{1842B9ED-823D-41FA-9252-7CBA60847B9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26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86456" y="341016"/>
            <a:ext cx="10026253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93469" y="521347"/>
            <a:ext cx="1544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56501" y="530253"/>
            <a:ext cx="899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993469" y="5948113"/>
            <a:ext cx="1000991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372688" y="5942411"/>
            <a:ext cx="2534133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</a:t>
            </a:r>
            <a:r>
              <a:rPr lang="pt-PT" sz="2000" b="1" dirty="0">
                <a:solidFill>
                  <a:schemeClr val="tx1"/>
                </a:solidFill>
              </a:rPr>
              <a:t>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26000" y="5919590"/>
                <a:ext cx="2593722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000" y="5919590"/>
                <a:ext cx="2593722" cy="450408"/>
              </a:xfrm>
              <a:prstGeom prst="roundRect">
                <a:avLst/>
              </a:prstGeom>
              <a:blipFill>
                <a:blip r:embed="rId8"/>
                <a:stretch>
                  <a:fillRect l="-704" b="-2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656250" y="590692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250" y="5906927"/>
                <a:ext cx="2073075" cy="450408"/>
              </a:xfrm>
              <a:prstGeom prst="roundRect">
                <a:avLst/>
              </a:prstGeom>
              <a:blipFill>
                <a:blip r:embed="rId9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5D36397F-32FC-434D-B5E3-B4908C2B6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318279"/>
              </p:ext>
            </p:extLst>
          </p:nvPr>
        </p:nvGraphicFramePr>
        <p:xfrm>
          <a:off x="6510338" y="936554"/>
          <a:ext cx="5329237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" name="Equation" r:id="rId10" imgW="2666880" imgH="1193760" progId="Equation.DSMT4">
                  <p:embed/>
                </p:oleObj>
              </mc:Choice>
              <mc:Fallback>
                <p:oleObj name="Equation" r:id="rId10" imgW="2666880" imgH="119376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1A300612-2547-4B0D-95D9-A36721AA0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936554"/>
                        <a:ext cx="5329237" cy="23891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08E271-40F3-4406-B00E-229B214A9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06925"/>
              </p:ext>
            </p:extLst>
          </p:nvPr>
        </p:nvGraphicFramePr>
        <p:xfrm>
          <a:off x="4846768" y="3577422"/>
          <a:ext cx="69847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7" name="Equation" r:id="rId12" imgW="3492360" imgH="507960" progId="Equation.DSMT4">
                  <p:embed/>
                </p:oleObj>
              </mc:Choice>
              <mc:Fallback>
                <p:oleObj name="Equation" r:id="rId12" imgW="3492360" imgH="50796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5D36397F-32FC-434D-B5E3-B4908C2B6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768" y="3577422"/>
                        <a:ext cx="6984720" cy="10159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/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5C75835-ABEE-4710-93F7-E4816625FC31}"/>
              </a:ext>
            </a:extLst>
          </p:cNvPr>
          <p:cNvSpPr/>
          <p:nvPr/>
        </p:nvSpPr>
        <p:spPr>
          <a:xfrm>
            <a:off x="3277856" y="2835517"/>
            <a:ext cx="369111" cy="36059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BDAF3851-C73D-4B08-9683-EEACF033475F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796915" y="2131014"/>
            <a:ext cx="2701201" cy="79703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6">
            <a:extLst>
              <a:ext uri="{FF2B5EF4-FFF2-40B4-BE49-F238E27FC236}">
                <a16:creationId xmlns:a16="http://schemas.microsoft.com/office/drawing/2014/main" id="{A8BDCA56-9205-46DE-8CE9-DB934F05D81D}"/>
              </a:ext>
            </a:extLst>
          </p:cNvPr>
          <p:cNvSpPr txBox="1"/>
          <p:nvPr/>
        </p:nvSpPr>
        <p:spPr>
          <a:xfrm rot="20586320">
            <a:off x="4351082" y="2527668"/>
            <a:ext cx="218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9A6FF"/>
                </a:solidFill>
              </a:rPr>
              <a:t>Laplace por la 1ª </a:t>
            </a:r>
            <a:r>
              <a:rPr lang="en-GB" sz="1400" dirty="0" err="1">
                <a:solidFill>
                  <a:srgbClr val="29A6FF"/>
                </a:solidFill>
              </a:rPr>
              <a:t>columna</a:t>
            </a:r>
            <a:r>
              <a:rPr lang="en-GB" sz="1400" dirty="0">
                <a:solidFill>
                  <a:srgbClr val="29A6FF"/>
                </a:solidFill>
              </a:rPr>
              <a:t> </a:t>
            </a:r>
            <a:endParaRPr lang="en-GB" sz="1400" u="sng" dirty="0">
              <a:solidFill>
                <a:srgbClr val="29A6FF"/>
              </a:solidFill>
            </a:endParaRPr>
          </a:p>
        </p:txBody>
      </p: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9838E3A5-F20B-4CE1-AF00-9C04B8B30F4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537737" y="3224658"/>
            <a:ext cx="1309031" cy="86072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6">
            <a:extLst>
              <a:ext uri="{FF2B5EF4-FFF2-40B4-BE49-F238E27FC236}">
                <a16:creationId xmlns:a16="http://schemas.microsoft.com/office/drawing/2014/main" id="{FD49FEE5-CEB8-4F44-9F58-C9FE1378405C}"/>
              </a:ext>
            </a:extLst>
          </p:cNvPr>
          <p:cNvSpPr txBox="1"/>
          <p:nvPr/>
        </p:nvSpPr>
        <p:spPr>
          <a:xfrm rot="2080621">
            <a:off x="3990774" y="3423533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29A6FF"/>
                </a:solidFill>
              </a:rPr>
              <a:t>Sarrus</a:t>
            </a:r>
            <a:r>
              <a:rPr lang="en-GB" sz="1400" dirty="0">
                <a:solidFill>
                  <a:srgbClr val="29A6FF"/>
                </a:solidFill>
              </a:rPr>
              <a:t> </a:t>
            </a:r>
            <a:endParaRPr lang="en-GB" sz="1400" u="sng" dirty="0">
              <a:solidFill>
                <a:srgbClr val="29A6FF"/>
              </a:solidFill>
            </a:endParaRPr>
          </a:p>
        </p:txBody>
      </p: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DF052899-610F-42E4-AE67-E8411BCEC6C5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082902" y="4085382"/>
            <a:ext cx="763866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4200BF32-6FDE-4937-9366-5478FD1840BD}"/>
              </a:ext>
            </a:extLst>
          </p:cNvPr>
          <p:cNvCxnSpPr>
            <a:cxnSpLocks/>
          </p:cNvCxnSpPr>
          <p:nvPr/>
        </p:nvCxnSpPr>
        <p:spPr>
          <a:xfrm flipH="1">
            <a:off x="4000437" y="2474922"/>
            <a:ext cx="2472137" cy="1433798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0F93B50A-FBF9-48DE-8562-72CCEF195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89386"/>
              </p:ext>
            </p:extLst>
          </p:nvPr>
        </p:nvGraphicFramePr>
        <p:xfrm>
          <a:off x="2370684" y="3438894"/>
          <a:ext cx="785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8" name="Equation" r:id="rId15" imgW="393480" imgH="253800" progId="Equation.DSMT4">
                  <p:embed/>
                </p:oleObj>
              </mc:Choice>
              <mc:Fallback>
                <p:oleObj name="Equation" r:id="rId15" imgW="393480" imgH="2538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5D36397F-32FC-434D-B5E3-B4908C2B6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684" y="3438894"/>
                        <a:ext cx="7858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tângulo: Cantos Arredondados 36">
            <a:hlinkClick r:id="rId17" action="ppaction://hlinksldjump"/>
            <a:extLst>
              <a:ext uri="{FF2B5EF4-FFF2-40B4-BE49-F238E27FC236}">
                <a16:creationId xmlns:a16="http://schemas.microsoft.com/office/drawing/2014/main" id="{E854ED31-120D-4031-8D9F-AB86F6255F5A}"/>
              </a:ext>
            </a:extLst>
          </p:cNvPr>
          <p:cNvSpPr/>
          <p:nvPr/>
        </p:nvSpPr>
        <p:spPr>
          <a:xfrm>
            <a:off x="9937703" y="4729081"/>
            <a:ext cx="1986855" cy="1076449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¡Haga clic aquí para ver esto!</a:t>
            </a:r>
            <a:endParaRPr lang="en-GB" sz="1600" dirty="0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3DF0D587-2D7F-43AF-8FB6-A803F6987EDD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5">
                <a:extLst>
                  <a:ext uri="{FF2B5EF4-FFF2-40B4-BE49-F238E27FC236}">
                    <a16:creationId xmlns:a16="http://schemas.microsoft.com/office/drawing/2014/main" id="{32DCF5CF-D104-4122-99D4-15B9E9E40E25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uadroTexto 5">
                <a:extLst>
                  <a:ext uri="{FF2B5EF4-FFF2-40B4-BE49-F238E27FC236}">
                    <a16:creationId xmlns:a16="http://schemas.microsoft.com/office/drawing/2014/main" id="{32DCF5CF-D104-4122-99D4-15B9E9E4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: Cantos Arredondados 19">
            <a:hlinkClick r:id="rId23" action="ppaction://hlinksldjump"/>
            <a:extLst>
              <a:ext uri="{FF2B5EF4-FFF2-40B4-BE49-F238E27FC236}">
                <a16:creationId xmlns:a16="http://schemas.microsoft.com/office/drawing/2014/main" id="{6709E16D-B739-4E91-BB7E-A6AE0BB7B396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0">
            <a:hlinkClick r:id="rId24" action="ppaction://hlinksldjump"/>
            <a:extLst>
              <a:ext uri="{FF2B5EF4-FFF2-40B4-BE49-F238E27FC236}">
                <a16:creationId xmlns:a16="http://schemas.microsoft.com/office/drawing/2014/main" id="{61D7095B-ED82-4C52-AF92-3475C1899188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21">
            <a:hlinkClick r:id="rId25" action="ppaction://hlinksldjump"/>
            <a:extLst>
              <a:ext uri="{FF2B5EF4-FFF2-40B4-BE49-F238E27FC236}">
                <a16:creationId xmlns:a16="http://schemas.microsoft.com/office/drawing/2014/main" id="{298C961B-27B7-4728-ADA3-5E904B505C1A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18">
            <a:hlinkClick r:id="rId26" action="ppaction://hlinksldjump"/>
            <a:extLst>
              <a:ext uri="{FF2B5EF4-FFF2-40B4-BE49-F238E27FC236}">
                <a16:creationId xmlns:a16="http://schemas.microsoft.com/office/drawing/2014/main" id="{A955FBA7-7BAC-49B3-9EA7-C26A7FE3E9E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77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4" grpId="0" animBg="1"/>
      <p:bldP spid="2" grpId="0" animBg="1"/>
      <p:bldP spid="2" grpId="1" animBg="1"/>
      <p:bldP spid="43" grpId="0"/>
      <p:bldP spid="43" grpId="1"/>
      <p:bldP spid="45" grpId="0"/>
      <p:bldP spid="45" grpId="1"/>
      <p:bldP spid="32" grpId="1" animBg="1"/>
      <p:bldP spid="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47999" y="341016"/>
            <a:ext cx="10070558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68265" y="522480"/>
            <a:ext cx="165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43755" y="530594"/>
            <a:ext cx="899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6">
            <a:hlinkClick r:id="rId8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9937703" y="4677323"/>
            <a:ext cx="1986855" cy="1059181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¡Haga clic aquí para ver esto!</a:t>
            </a:r>
            <a:endParaRPr lang="en-GB" sz="16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968265" y="5980289"/>
            <a:ext cx="10014290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237010" y="5973681"/>
            <a:ext cx="252711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344877" y="5951147"/>
                <a:ext cx="2693946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77" y="5951147"/>
                <a:ext cx="2693946" cy="450408"/>
              </a:xfrm>
              <a:prstGeom prst="roundRect">
                <a:avLst/>
              </a:prstGeom>
              <a:blipFill>
                <a:blip r:embed="rId9"/>
                <a:stretch>
                  <a:fillRect b="-2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682338" y="595854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38" y="5958547"/>
                <a:ext cx="2073075" cy="450408"/>
              </a:xfrm>
              <a:prstGeom prst="roundRect">
                <a:avLst/>
              </a:prstGeom>
              <a:blipFill>
                <a:blip r:embed="rId10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/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0F93B50A-FBF9-48DE-8562-72CCEF195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39210"/>
              </p:ext>
            </p:extLst>
          </p:nvPr>
        </p:nvGraphicFramePr>
        <p:xfrm>
          <a:off x="2370684" y="3438894"/>
          <a:ext cx="785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Equation" r:id="rId12" imgW="393480" imgH="253800" progId="Equation.DSMT4">
                  <p:embed/>
                </p:oleObj>
              </mc:Choice>
              <mc:Fallback>
                <p:oleObj name="Equation" r:id="rId12" imgW="39348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0F93B50A-FBF9-48DE-8562-72CCEF195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684" y="3438894"/>
                        <a:ext cx="7858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m 34">
            <a:extLst>
              <a:ext uri="{FF2B5EF4-FFF2-40B4-BE49-F238E27FC236}">
                <a16:creationId xmlns:a16="http://schemas.microsoft.com/office/drawing/2014/main" id="{631CC818-7158-493D-8DFE-BA5D23B7A5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05F535D1-7272-4588-A20F-DFA0ADF8A094}"/>
              </a:ext>
            </a:extLst>
          </p:cNvPr>
          <p:cNvSpPr txBox="1"/>
          <p:nvPr/>
        </p:nvSpPr>
        <p:spPr>
          <a:xfrm>
            <a:off x="3340528" y="2204273"/>
            <a:ext cx="882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Para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encontrar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la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adjunta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de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esta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matriz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b="1" dirty="0">
                <a:solidFill>
                  <a:srgbClr val="0C2B8E"/>
                </a:solidFill>
                <a:latin typeface="Calibri" panose="020F0502020204030204"/>
              </a:rPr>
              <a:t>primero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se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de los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cofactores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91DDB6C-3544-4C70-95A3-E2B36471BB26}"/>
              </a:ext>
            </a:extLst>
          </p:cNvPr>
          <p:cNvSpPr txBox="1"/>
          <p:nvPr/>
        </p:nvSpPr>
        <p:spPr>
          <a:xfrm>
            <a:off x="2241082" y="4345837"/>
            <a:ext cx="76174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Entonces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la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es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transpuesta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de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matriz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de los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cofactores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se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tiene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BADFF85-F0E1-45AC-A4E9-E6FC3803264B}"/>
                  </a:ext>
                </a:extLst>
              </p:cNvPr>
              <p:cNvSpPr txBox="1"/>
              <p:nvPr/>
            </p:nvSpPr>
            <p:spPr>
              <a:xfrm>
                <a:off x="4714360" y="2616988"/>
                <a:ext cx="2858814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BADFF85-F0E1-45AC-A4E9-E6FC38032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60" y="2616988"/>
                <a:ext cx="2858814" cy="502958"/>
              </a:xfrm>
              <a:prstGeom prst="rect">
                <a:avLst/>
              </a:prstGeom>
              <a:blipFill>
                <a:blip r:embed="rId1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FFF6095-54C6-4FC6-AEF9-C92E8088D4DA}"/>
                  </a:ext>
                </a:extLst>
              </p:cNvPr>
              <p:cNvSpPr txBox="1"/>
              <p:nvPr/>
            </p:nvSpPr>
            <p:spPr>
              <a:xfrm>
                <a:off x="7178573" y="2581661"/>
                <a:ext cx="2517171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FFF6095-54C6-4FC6-AEF9-C92E8088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73" y="2581661"/>
                <a:ext cx="2517171" cy="501356"/>
              </a:xfrm>
              <a:prstGeom prst="rect">
                <a:avLst/>
              </a:prstGeom>
              <a:blipFill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28E0C187-05DF-47E8-B900-6D3B8FAE4354}"/>
                  </a:ext>
                </a:extLst>
              </p:cNvPr>
              <p:cNvSpPr txBox="1"/>
              <p:nvPr/>
            </p:nvSpPr>
            <p:spPr>
              <a:xfrm>
                <a:off x="9661378" y="2584530"/>
                <a:ext cx="2357178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28E0C187-05DF-47E8-B900-6D3B8FAE4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378" y="2584530"/>
                <a:ext cx="2357178" cy="502958"/>
              </a:xfrm>
              <a:prstGeom prst="rect">
                <a:avLst/>
              </a:prstGeom>
              <a:blipFill>
                <a:blip r:embed="rId1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346D5EFF-04A8-43BE-B6F8-1FFE5FCC0F36}"/>
                  </a:ext>
                </a:extLst>
              </p:cNvPr>
              <p:cNvSpPr txBox="1"/>
              <p:nvPr/>
            </p:nvSpPr>
            <p:spPr>
              <a:xfrm>
                <a:off x="4713858" y="3143023"/>
                <a:ext cx="2825422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346D5EFF-04A8-43BE-B6F8-1FFE5FCC0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8" y="3143023"/>
                <a:ext cx="2825422" cy="507960"/>
              </a:xfrm>
              <a:prstGeom prst="rect">
                <a:avLst/>
              </a:prstGeom>
              <a:blipFill>
                <a:blip r:embed="rId1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9B641C-3843-4F74-B804-FFE9EFFD0EF1}"/>
                  </a:ext>
                </a:extLst>
              </p:cNvPr>
              <p:cNvSpPr txBox="1"/>
              <p:nvPr/>
            </p:nvSpPr>
            <p:spPr>
              <a:xfrm>
                <a:off x="7174896" y="3132972"/>
                <a:ext cx="2604977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9B641C-3843-4F74-B804-FFE9EFFD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96" y="3132972"/>
                <a:ext cx="2604977" cy="506357"/>
              </a:xfrm>
              <a:prstGeom prst="rect">
                <a:avLst/>
              </a:prstGeom>
              <a:blipFill>
                <a:blip r:embed="rId19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F7C3774-9C06-431C-98BD-513F54029A28}"/>
                  </a:ext>
                </a:extLst>
              </p:cNvPr>
              <p:cNvSpPr txBox="1"/>
              <p:nvPr/>
            </p:nvSpPr>
            <p:spPr>
              <a:xfrm>
                <a:off x="9684751" y="3143183"/>
                <a:ext cx="2215225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F7C3774-9C06-431C-98BD-513F54029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51" y="3143183"/>
                <a:ext cx="2215225" cy="507960"/>
              </a:xfrm>
              <a:prstGeom prst="rect">
                <a:avLst/>
              </a:prstGeom>
              <a:blipFill>
                <a:blip r:embed="rId20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5718003-FD8E-491F-B506-0A7E92E20BC2}"/>
                  </a:ext>
                </a:extLst>
              </p:cNvPr>
              <p:cNvSpPr txBox="1"/>
              <p:nvPr/>
            </p:nvSpPr>
            <p:spPr>
              <a:xfrm>
                <a:off x="4713858" y="3686934"/>
                <a:ext cx="2793001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5718003-FD8E-491F-B506-0A7E92E20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8" y="3686934"/>
                <a:ext cx="2793001" cy="506357"/>
              </a:xfrm>
              <a:prstGeom prst="rect">
                <a:avLst/>
              </a:prstGeom>
              <a:blipFill>
                <a:blip r:embed="rId21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AEA16A2-3A53-404C-9EBB-D84A7C67F98E}"/>
                  </a:ext>
                </a:extLst>
              </p:cNvPr>
              <p:cNvSpPr txBox="1"/>
              <p:nvPr/>
            </p:nvSpPr>
            <p:spPr>
              <a:xfrm>
                <a:off x="7174896" y="3701700"/>
                <a:ext cx="2718546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=−19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AEA16A2-3A53-404C-9EBB-D84A7C67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96" y="3701700"/>
                <a:ext cx="271854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621E716E-BC92-4383-A18F-9FFE1B71FD66}"/>
                  </a:ext>
                </a:extLst>
              </p:cNvPr>
              <p:cNvSpPr txBox="1"/>
              <p:nvPr/>
            </p:nvSpPr>
            <p:spPr>
              <a:xfrm>
                <a:off x="9684750" y="3709127"/>
                <a:ext cx="2297805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6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pt-PT" sz="1600" b="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=+</m:t>
                    </m:r>
                    <m:d>
                      <m:dPr>
                        <m:begChr m:val="|"/>
                        <m:endChr m:val="|"/>
                        <m:ctrlPr>
                          <a:rPr lang="pt-PT" sz="16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pt-PT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5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621E716E-BC92-4383-A18F-9FFE1B71F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50" y="3709127"/>
                <a:ext cx="2297805" cy="506357"/>
              </a:xfrm>
              <a:prstGeom prst="rect">
                <a:avLst/>
              </a:prstGeom>
              <a:blipFill>
                <a:blip r:embed="rId2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33">
                <a:extLst>
                  <a:ext uri="{FF2B5EF4-FFF2-40B4-BE49-F238E27FC236}">
                    <a16:creationId xmlns:a16="http://schemas.microsoft.com/office/drawing/2014/main" id="{05B72874-4501-444A-8DA9-EC2D194E5AC5}"/>
                  </a:ext>
                </a:extLst>
              </p:cNvPr>
              <p:cNvSpPr txBox="1"/>
              <p:nvPr/>
            </p:nvSpPr>
            <p:spPr>
              <a:xfrm>
                <a:off x="2242857" y="4828709"/>
                <a:ext cx="3839890" cy="87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P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kumimoji="0" lang="pt-PT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s-E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0" lang="pt-P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pt-PT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pt-PT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PT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0" lang="pt-PT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0" lang="pt-P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−19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pt-PT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1" name="CaixaDeTexto 33">
                <a:extLst>
                  <a:ext uri="{FF2B5EF4-FFF2-40B4-BE49-F238E27FC236}">
                    <a16:creationId xmlns:a16="http://schemas.microsoft.com/office/drawing/2014/main" id="{05B72874-4501-444A-8DA9-EC2D194E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57" y="4828709"/>
                <a:ext cx="3839890" cy="87979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693F4A91-45C9-415B-8DD0-6AF7F2F52AE8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5">
                <a:extLst>
                  <a:ext uri="{FF2B5EF4-FFF2-40B4-BE49-F238E27FC236}">
                    <a16:creationId xmlns:a16="http://schemas.microsoft.com/office/drawing/2014/main" id="{08627004-C784-4992-9A32-92D9F6805955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uadroTexto 5">
                <a:extLst>
                  <a:ext uri="{FF2B5EF4-FFF2-40B4-BE49-F238E27FC236}">
                    <a16:creationId xmlns:a16="http://schemas.microsoft.com/office/drawing/2014/main" id="{08627004-C784-4992-9A32-92D9F680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1DFCC042-90CC-4C90-A5EB-FFF647BBC120}"/>
              </a:ext>
            </a:extLst>
          </p:cNvPr>
          <p:cNvCxnSpPr>
            <a:cxnSpLocks/>
          </p:cNvCxnSpPr>
          <p:nvPr/>
        </p:nvCxnSpPr>
        <p:spPr>
          <a:xfrm>
            <a:off x="7508922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BCA8FB2F-3DE2-4991-ABEE-706C25872454}"/>
              </a:ext>
            </a:extLst>
          </p:cNvPr>
          <p:cNvCxnSpPr>
            <a:cxnSpLocks/>
          </p:cNvCxnSpPr>
          <p:nvPr/>
        </p:nvCxnSpPr>
        <p:spPr>
          <a:xfrm flipH="1">
            <a:off x="7573174" y="1379062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99B1A933-9700-4EEB-B41E-7FC1366D42E8}"/>
              </a:ext>
            </a:extLst>
          </p:cNvPr>
          <p:cNvCxnSpPr>
            <a:cxnSpLocks/>
          </p:cNvCxnSpPr>
          <p:nvPr/>
        </p:nvCxnSpPr>
        <p:spPr>
          <a:xfrm>
            <a:off x="8362493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52A10AE0-16F9-40DE-ADDC-D56670C379D0}"/>
              </a:ext>
            </a:extLst>
          </p:cNvPr>
          <p:cNvCxnSpPr>
            <a:cxnSpLocks/>
          </p:cNvCxnSpPr>
          <p:nvPr/>
        </p:nvCxnSpPr>
        <p:spPr>
          <a:xfrm>
            <a:off x="9200693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DEEF0164-D959-496E-A4E6-AB4CF4FA8969}"/>
              </a:ext>
            </a:extLst>
          </p:cNvPr>
          <p:cNvCxnSpPr>
            <a:cxnSpLocks/>
          </p:cNvCxnSpPr>
          <p:nvPr/>
        </p:nvCxnSpPr>
        <p:spPr>
          <a:xfrm flipH="1">
            <a:off x="7506859" y="1749041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>
            <a:extLst>
              <a:ext uri="{FF2B5EF4-FFF2-40B4-BE49-F238E27FC236}">
                <a16:creationId xmlns:a16="http://schemas.microsoft.com/office/drawing/2014/main" id="{AF0F56C0-C7CE-4C12-B107-92F8820075FB}"/>
              </a:ext>
            </a:extLst>
          </p:cNvPr>
          <p:cNvCxnSpPr>
            <a:cxnSpLocks/>
          </p:cNvCxnSpPr>
          <p:nvPr/>
        </p:nvCxnSpPr>
        <p:spPr>
          <a:xfrm>
            <a:off x="7506859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>
            <a:extLst>
              <a:ext uri="{FF2B5EF4-FFF2-40B4-BE49-F238E27FC236}">
                <a16:creationId xmlns:a16="http://schemas.microsoft.com/office/drawing/2014/main" id="{1A49E4DE-CE20-48B6-9183-F24E1EC32988}"/>
              </a:ext>
            </a:extLst>
          </p:cNvPr>
          <p:cNvCxnSpPr>
            <a:cxnSpLocks/>
          </p:cNvCxnSpPr>
          <p:nvPr/>
        </p:nvCxnSpPr>
        <p:spPr>
          <a:xfrm>
            <a:off x="8362493" y="129184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6046EA6B-2C5A-4D77-919F-A9EB281A186E}"/>
              </a:ext>
            </a:extLst>
          </p:cNvPr>
          <p:cNvCxnSpPr>
            <a:cxnSpLocks/>
          </p:cNvCxnSpPr>
          <p:nvPr/>
        </p:nvCxnSpPr>
        <p:spPr>
          <a:xfrm>
            <a:off x="9211666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3CB36337-3CDF-4821-A53F-A6DE253B118D}"/>
              </a:ext>
            </a:extLst>
          </p:cNvPr>
          <p:cNvCxnSpPr>
            <a:cxnSpLocks/>
          </p:cNvCxnSpPr>
          <p:nvPr/>
        </p:nvCxnSpPr>
        <p:spPr>
          <a:xfrm flipH="1">
            <a:off x="7539280" y="2083734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A489DD45-9D76-489A-88C6-5700EF2908FD}"/>
              </a:ext>
            </a:extLst>
          </p:cNvPr>
          <p:cNvCxnSpPr>
            <a:cxnSpLocks/>
          </p:cNvCxnSpPr>
          <p:nvPr/>
        </p:nvCxnSpPr>
        <p:spPr>
          <a:xfrm>
            <a:off x="7520993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41CCEBE5-E749-4E69-947D-4DAF3C04D409}"/>
              </a:ext>
            </a:extLst>
          </p:cNvPr>
          <p:cNvCxnSpPr>
            <a:cxnSpLocks/>
          </p:cNvCxnSpPr>
          <p:nvPr/>
        </p:nvCxnSpPr>
        <p:spPr>
          <a:xfrm>
            <a:off x="8345612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E069DB11-0394-490B-998E-45D2F6E7A562}"/>
              </a:ext>
            </a:extLst>
          </p:cNvPr>
          <p:cNvCxnSpPr>
            <a:cxnSpLocks/>
          </p:cNvCxnSpPr>
          <p:nvPr/>
        </p:nvCxnSpPr>
        <p:spPr>
          <a:xfrm>
            <a:off x="9211666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11">
                <a:extLst>
                  <a:ext uri="{FF2B5EF4-FFF2-40B4-BE49-F238E27FC236}">
                    <a16:creationId xmlns:a16="http://schemas.microsoft.com/office/drawing/2014/main" id="{9AB27DEF-1FA9-4FD8-88CA-48A228E752EE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CuadroTexto 11">
                <a:extLst>
                  <a:ext uri="{FF2B5EF4-FFF2-40B4-BE49-F238E27FC236}">
                    <a16:creationId xmlns:a16="http://schemas.microsoft.com/office/drawing/2014/main" id="{9AB27DEF-1FA9-4FD8-88CA-48A228E7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exão reta unidirecional 75">
            <a:extLst>
              <a:ext uri="{FF2B5EF4-FFF2-40B4-BE49-F238E27FC236}">
                <a16:creationId xmlns:a16="http://schemas.microsoft.com/office/drawing/2014/main" id="{2E2F7BE2-AD6B-491D-99DB-F40A52ABFEC6}"/>
              </a:ext>
            </a:extLst>
          </p:cNvPr>
          <p:cNvCxnSpPr>
            <a:cxnSpLocks/>
          </p:cNvCxnSpPr>
          <p:nvPr/>
        </p:nvCxnSpPr>
        <p:spPr>
          <a:xfrm flipH="1" flipV="1">
            <a:off x="8486621" y="2201947"/>
            <a:ext cx="232255" cy="2774273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4B30D8C-FEC3-4E2A-A37D-96A7A37BA1E1}"/>
              </a:ext>
            </a:extLst>
          </p:cNvPr>
          <p:cNvSpPr txBox="1"/>
          <p:nvPr/>
        </p:nvSpPr>
        <p:spPr>
          <a:xfrm>
            <a:off x="5618956" y="5032793"/>
            <a:ext cx="150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97BE67B-321B-426E-BE83-55C47883A58A}"/>
                  </a:ext>
                </a:extLst>
              </p:cNvPr>
              <p:cNvSpPr/>
              <p:nvPr/>
            </p:nvSpPr>
            <p:spPr>
              <a:xfrm>
                <a:off x="6974091" y="4976220"/>
                <a:ext cx="3025059" cy="558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dirty="0">
                    <a:solidFill>
                      <a:srgbClr val="0C2B8E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97BE67B-321B-426E-BE83-55C47883A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91" y="4976220"/>
                <a:ext cx="3025059" cy="558551"/>
              </a:xfrm>
              <a:prstGeom prst="rect">
                <a:avLst/>
              </a:prstGeom>
              <a:blipFill>
                <a:blip r:embed="rId31"/>
                <a:stretch>
                  <a:fillRect l="-2016" r="-1210" b="-217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: Cantos Arredondados 19">
            <a:hlinkClick r:id="rId32" action="ppaction://hlinksldjump"/>
            <a:extLst>
              <a:ext uri="{FF2B5EF4-FFF2-40B4-BE49-F238E27FC236}">
                <a16:creationId xmlns:a16="http://schemas.microsoft.com/office/drawing/2014/main" id="{0A564BD5-CECB-43FB-9362-1D9685E540CD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7" name="Retângulo: Cantos Arredondados 20">
            <a:hlinkClick r:id="rId33" action="ppaction://hlinksldjump"/>
            <a:extLst>
              <a:ext uri="{FF2B5EF4-FFF2-40B4-BE49-F238E27FC236}">
                <a16:creationId xmlns:a16="http://schemas.microsoft.com/office/drawing/2014/main" id="{67CB8A2D-8C81-4E48-B57E-1AC769B7C384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8" name="Retângulo: Cantos Arredondados 21">
            <a:hlinkClick r:id="rId34" action="ppaction://hlinksldjump"/>
            <a:extLst>
              <a:ext uri="{FF2B5EF4-FFF2-40B4-BE49-F238E27FC236}">
                <a16:creationId xmlns:a16="http://schemas.microsoft.com/office/drawing/2014/main" id="{CBBDB5C7-9DAD-4737-82C3-0562E5FD301F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9" name="Retângulo: Cantos Arredondados 18">
            <a:hlinkClick r:id="rId35" action="ppaction://hlinksldjump"/>
            <a:extLst>
              <a:ext uri="{FF2B5EF4-FFF2-40B4-BE49-F238E27FC236}">
                <a16:creationId xmlns:a16="http://schemas.microsoft.com/office/drawing/2014/main" id="{521D7705-136D-4E9B-9633-247E7F04124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29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6" grpId="0"/>
      <p:bldP spid="41" grpId="0"/>
      <p:bldP spid="47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43" grpId="1" animBg="1"/>
      <p:bldP spid="44" grpId="1"/>
      <p:bldP spid="75" grpId="0" animBg="1"/>
      <p:bldP spid="6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93191" y="330622"/>
            <a:ext cx="10067428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19082" y="521740"/>
            <a:ext cx="161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32202" y="515115"/>
            <a:ext cx="892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6">
            <a:hlinkClick r:id="rId7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9969721" y="4304808"/>
            <a:ext cx="1986855" cy="1122423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ADJUNTA</a:t>
            </a:r>
          </a:p>
          <a:p>
            <a:pPr algn="ctr"/>
            <a:r>
              <a:rPr lang="pt-PT" sz="1600" dirty="0"/>
              <a:t>¡Haga clic aquí para ver esto!</a:t>
            </a:r>
            <a:endParaRPr lang="en-GB" sz="16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019082" y="5980538"/>
            <a:ext cx="10051025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449350" y="5988713"/>
            <a:ext cx="2505058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</a:t>
            </a:r>
            <a:r>
              <a:rPr lang="pt-PT" sz="2000" b="1" dirty="0">
                <a:solidFill>
                  <a:schemeClr val="tx1"/>
                </a:solidFill>
              </a:rPr>
              <a:t>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85998" y="5949462"/>
                <a:ext cx="261455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998" y="5949462"/>
                <a:ext cx="2614559" cy="450408"/>
              </a:xfrm>
              <a:prstGeom prst="roundRect">
                <a:avLst/>
              </a:prstGeom>
              <a:blipFill>
                <a:blip r:embed="rId8"/>
                <a:stretch>
                  <a:fillRect l="-233" b="-2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773702" y="5973173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702" y="5973173"/>
                <a:ext cx="2073075" cy="450408"/>
              </a:xfrm>
              <a:prstGeom prst="roundRect">
                <a:avLst/>
              </a:prstGeom>
              <a:blipFill>
                <a:blip r:embed="rId9"/>
                <a:stretch>
                  <a:fillRect l="-2059" b="-189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63DAC590-7AC4-4E06-AFB3-EDCBCB6869F7}"/>
                  </a:ext>
                </a:extLst>
              </p:cNvPr>
              <p:cNvSpPr txBox="1"/>
              <p:nvPr/>
            </p:nvSpPr>
            <p:spPr>
              <a:xfrm>
                <a:off x="1998055" y="2409224"/>
                <a:ext cx="3496598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63DAC590-7AC4-4E06-AFB3-EDCBCB686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55" y="2409224"/>
                <a:ext cx="3496598" cy="912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uadroTexto 40">
            <a:extLst>
              <a:ext uri="{FF2B5EF4-FFF2-40B4-BE49-F238E27FC236}">
                <a16:creationId xmlns:a16="http://schemas.microsoft.com/office/drawing/2014/main" id="{376540F3-0920-48AB-BA96-51F91962648F}"/>
              </a:ext>
            </a:extLst>
          </p:cNvPr>
          <p:cNvSpPr txBox="1"/>
          <p:nvPr/>
        </p:nvSpPr>
        <p:spPr>
          <a:xfrm>
            <a:off x="5845630" y="251223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E1AEE3F-BE3E-4E6F-A1A4-746F3FE5344B}"/>
                  </a:ext>
                </a:extLst>
              </p:cNvPr>
              <p:cNvSpPr/>
              <p:nvPr/>
            </p:nvSpPr>
            <p:spPr>
              <a:xfrm>
                <a:off x="4839178" y="2686787"/>
                <a:ext cx="1477777" cy="1396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E1AEE3F-BE3E-4E6F-A1A4-746F3FE53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78" y="2686787"/>
                <a:ext cx="1477777" cy="13967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9">
                <a:extLst>
                  <a:ext uri="{FF2B5EF4-FFF2-40B4-BE49-F238E27FC236}">
                    <a16:creationId xmlns:a16="http://schemas.microsoft.com/office/drawing/2014/main" id="{065FF1EE-B9BD-4478-AE3F-46F437B8DED7}"/>
                  </a:ext>
                </a:extLst>
              </p:cNvPr>
              <p:cNvSpPr txBox="1"/>
              <p:nvPr/>
            </p:nvSpPr>
            <p:spPr>
              <a:xfrm>
                <a:off x="5745385" y="2252845"/>
                <a:ext cx="2846613" cy="11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uadroTexto 39">
                <a:extLst>
                  <a:ext uri="{FF2B5EF4-FFF2-40B4-BE49-F238E27FC236}">
                    <a16:creationId xmlns:a16="http://schemas.microsoft.com/office/drawing/2014/main" id="{065FF1EE-B9BD-4478-AE3F-46F437B8D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85" y="2252845"/>
                <a:ext cx="2846613" cy="1122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4ADC681-0F88-4407-A6DB-9CE493E9C11C}"/>
                  </a:ext>
                </a:extLst>
              </p:cNvPr>
              <p:cNvSpPr/>
              <p:nvPr/>
            </p:nvSpPr>
            <p:spPr>
              <a:xfrm>
                <a:off x="7999419" y="2664878"/>
                <a:ext cx="1426994" cy="1157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4ADC681-0F88-4407-A6DB-9CE493E9C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19" y="2664878"/>
                <a:ext cx="1426994" cy="11576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39">
                <a:extLst>
                  <a:ext uri="{FF2B5EF4-FFF2-40B4-BE49-F238E27FC236}">
                    <a16:creationId xmlns:a16="http://schemas.microsoft.com/office/drawing/2014/main" id="{4D73321D-8495-421C-8BB8-6FCE2A2D541E}"/>
                  </a:ext>
                </a:extLst>
              </p:cNvPr>
              <p:cNvSpPr txBox="1"/>
              <p:nvPr/>
            </p:nvSpPr>
            <p:spPr>
              <a:xfrm>
                <a:off x="8885383" y="2291254"/>
                <a:ext cx="3231334" cy="11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uadroTexto 39">
                <a:extLst>
                  <a:ext uri="{FF2B5EF4-FFF2-40B4-BE49-F238E27FC236}">
                    <a16:creationId xmlns:a16="http://schemas.microsoft.com/office/drawing/2014/main" id="{4D73321D-8495-421C-8BB8-6FCE2A2D5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83" y="2291254"/>
                <a:ext cx="3231334" cy="11224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E4245DD5-826F-4E97-B2BF-460341165C79}"/>
                  </a:ext>
                </a:extLst>
              </p:cNvPr>
              <p:cNvSpPr/>
              <p:nvPr/>
            </p:nvSpPr>
            <p:spPr>
              <a:xfrm>
                <a:off x="1998055" y="4991362"/>
                <a:ext cx="1426994" cy="132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−19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/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E4245DD5-826F-4E97-B2BF-460341165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55" y="4991362"/>
                <a:ext cx="1426994" cy="13281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39">
                <a:extLst>
                  <a:ext uri="{FF2B5EF4-FFF2-40B4-BE49-F238E27FC236}">
                    <a16:creationId xmlns:a16="http://schemas.microsoft.com/office/drawing/2014/main" id="{0130EDDA-DF76-4417-8792-1D50BF527BB3}"/>
                  </a:ext>
                </a:extLst>
              </p:cNvPr>
              <p:cNvSpPr txBox="1"/>
              <p:nvPr/>
            </p:nvSpPr>
            <p:spPr>
              <a:xfrm>
                <a:off x="2679655" y="4169276"/>
                <a:ext cx="3636893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CuadroTexto 39">
                <a:extLst>
                  <a:ext uri="{FF2B5EF4-FFF2-40B4-BE49-F238E27FC236}">
                    <a16:creationId xmlns:a16="http://schemas.microsoft.com/office/drawing/2014/main" id="{0130EDDA-DF76-4417-8792-1D50BF52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655" y="4169276"/>
                <a:ext cx="3636893" cy="10831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CD007C6E-4EA2-40BB-A6EA-66ABE4887137}"/>
                  </a:ext>
                </a:extLst>
              </p:cNvPr>
              <p:cNvSpPr/>
              <p:nvPr/>
            </p:nvSpPr>
            <p:spPr>
              <a:xfrm>
                <a:off x="5888794" y="4781604"/>
                <a:ext cx="933654" cy="1494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box>
                                        <m:boxPr>
                                          <m:ctrlPr>
                                            <a:rPr lang="es-ES" sz="1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s-ES" sz="140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sz="1400" b="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sz="1400" b="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/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CD007C6E-4EA2-40BB-A6EA-66ABE4887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794" y="4781604"/>
                <a:ext cx="933654" cy="14940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uadroTexto 39">
                <a:extLst>
                  <a:ext uri="{FF2B5EF4-FFF2-40B4-BE49-F238E27FC236}">
                    <a16:creationId xmlns:a16="http://schemas.microsoft.com/office/drawing/2014/main" id="{A2A1DD4E-CB08-450D-8455-8C26F8796510}"/>
                  </a:ext>
                </a:extLst>
              </p:cNvPr>
              <p:cNvSpPr txBox="1"/>
              <p:nvPr/>
            </p:nvSpPr>
            <p:spPr>
              <a:xfrm>
                <a:off x="6464907" y="4214808"/>
                <a:ext cx="3297826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CuadroTexto 39">
                <a:extLst>
                  <a:ext uri="{FF2B5EF4-FFF2-40B4-BE49-F238E27FC236}">
                    <a16:creationId xmlns:a16="http://schemas.microsoft.com/office/drawing/2014/main" id="{A2A1DD4E-CB08-450D-8455-8C26F879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07" y="4214808"/>
                <a:ext cx="3297826" cy="9124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F035502B-606C-4F39-A726-481224DD9E43}"/>
              </a:ext>
            </a:extLst>
          </p:cNvPr>
          <p:cNvSpPr/>
          <p:nvPr/>
        </p:nvSpPr>
        <p:spPr>
          <a:xfrm>
            <a:off x="2427407" y="45691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8CACE562-207C-4F9B-AB2F-6EBB989DD0A5}"/>
              </a:ext>
            </a:extLst>
          </p:cNvPr>
          <p:cNvSpPr/>
          <p:nvPr/>
        </p:nvSpPr>
        <p:spPr>
          <a:xfrm>
            <a:off x="6221164" y="451117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935C3930-6BD3-4610-8AC7-1E108FAC5842}"/>
              </a:ext>
            </a:extLst>
          </p:cNvPr>
          <p:cNvSpPr/>
          <p:nvPr/>
        </p:nvSpPr>
        <p:spPr>
          <a:xfrm>
            <a:off x="5439885" y="262479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A744F783-74AA-4A7B-BEC6-36A7EAB27981}"/>
              </a:ext>
            </a:extLst>
          </p:cNvPr>
          <p:cNvSpPr/>
          <p:nvPr/>
        </p:nvSpPr>
        <p:spPr>
          <a:xfrm>
            <a:off x="8562875" y="25380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2A7BC79D-7548-4703-A556-8113DAC2D8D8}"/>
              </a:ext>
            </a:extLst>
          </p:cNvPr>
          <p:cNvCxnSpPr>
            <a:cxnSpLocks/>
          </p:cNvCxnSpPr>
          <p:nvPr/>
        </p:nvCxnSpPr>
        <p:spPr>
          <a:xfrm flipV="1">
            <a:off x="8477384" y="2201947"/>
            <a:ext cx="0" cy="1881569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00F183B6-F096-4463-8C21-299E7CED8609}"/>
              </a:ext>
            </a:extLst>
          </p:cNvPr>
          <p:cNvSpPr/>
          <p:nvPr/>
        </p:nvSpPr>
        <p:spPr>
          <a:xfrm>
            <a:off x="7790504" y="4196127"/>
            <a:ext cx="1789430" cy="1034374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E37A045B-9314-4EE4-BFC1-50F4CD878FF2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5">
                <a:extLst>
                  <a:ext uri="{FF2B5EF4-FFF2-40B4-BE49-F238E27FC236}">
                    <a16:creationId xmlns:a16="http://schemas.microsoft.com/office/drawing/2014/main" id="{D3374B6B-76F7-44BC-942B-D4F663223C1C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uadroTexto 5">
                <a:extLst>
                  <a:ext uri="{FF2B5EF4-FFF2-40B4-BE49-F238E27FC236}">
                    <a16:creationId xmlns:a16="http://schemas.microsoft.com/office/drawing/2014/main" id="{D3374B6B-76F7-44BC-942B-D4F66322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19">
            <a:hlinkClick r:id="rId25" action="ppaction://hlinksldjump"/>
            <a:extLst>
              <a:ext uri="{FF2B5EF4-FFF2-40B4-BE49-F238E27FC236}">
                <a16:creationId xmlns:a16="http://schemas.microsoft.com/office/drawing/2014/main" id="{32C762F6-39B3-49FB-B17A-209491C25051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20">
            <a:hlinkClick r:id="rId26" action="ppaction://hlinksldjump"/>
            <a:extLst>
              <a:ext uri="{FF2B5EF4-FFF2-40B4-BE49-F238E27FC236}">
                <a16:creationId xmlns:a16="http://schemas.microsoft.com/office/drawing/2014/main" id="{4918B7EA-9F26-4B2A-A861-16D265BABA0F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21">
            <a:hlinkClick r:id="rId27" action="ppaction://hlinksldjump"/>
            <a:extLst>
              <a:ext uri="{FF2B5EF4-FFF2-40B4-BE49-F238E27FC236}">
                <a16:creationId xmlns:a16="http://schemas.microsoft.com/office/drawing/2014/main" id="{30904AB9-70FB-4297-B6EA-2258D4DF1076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18">
            <a:hlinkClick r:id="rId28" action="ppaction://hlinksldjump"/>
            <a:extLst>
              <a:ext uri="{FF2B5EF4-FFF2-40B4-BE49-F238E27FC236}">
                <a16:creationId xmlns:a16="http://schemas.microsoft.com/office/drawing/2014/main" id="{12246C6B-69A1-4A19-9C42-15AA156D8A8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3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5" grpId="0"/>
      <p:bldP spid="3" grpId="0"/>
      <p:bldP spid="47" grpId="0"/>
      <p:bldP spid="53" grpId="0"/>
      <p:bldP spid="54" grpId="0"/>
      <p:bldP spid="55" grpId="0"/>
      <p:bldP spid="56" grpId="0"/>
      <p:bldP spid="57" grpId="0"/>
      <p:bldP spid="58" grpId="0"/>
      <p:bldP spid="4" grpId="0"/>
      <p:bldP spid="59" grpId="0"/>
      <p:bldP spid="60" grpId="0"/>
      <p:bldP spid="61" grpId="0"/>
      <p:bldP spid="65" grpId="0" animBg="1"/>
      <p:bldP spid="67" grpId="0" animBg="1"/>
      <p:bldP spid="42" grpId="1" animBg="1"/>
      <p:bldP spid="4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8751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B278B5F-3E90-4764-8AEF-8D30B7FD47F4}"/>
              </a:ext>
            </a:extLst>
          </p:cNvPr>
          <p:cNvSpPr/>
          <p:nvPr/>
        </p:nvSpPr>
        <p:spPr>
          <a:xfrm>
            <a:off x="2243421" y="666122"/>
            <a:ext cx="9197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vimos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b="1" i="1" dirty="0" err="1"/>
              <a:t>Lección</a:t>
            </a:r>
            <a:r>
              <a:rPr lang="en-US" sz="2400" b="1" i="1" dirty="0"/>
              <a:t> 23</a:t>
            </a:r>
            <a:r>
              <a:rPr lang="en-US" sz="2400" dirty="0"/>
              <a:t>, </a:t>
            </a:r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GB" sz="2400" b="1" dirty="0"/>
              <a:t>Sistema Lineal </a:t>
            </a:r>
            <a:r>
              <a:rPr lang="en-GB" sz="2400" dirty="0"/>
              <a:t>de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dirty="0"/>
              <a:t> </a:t>
            </a:r>
            <a:r>
              <a:rPr lang="en-GB" sz="2400" dirty="0" err="1"/>
              <a:t>ecuaciones</a:t>
            </a:r>
            <a:r>
              <a:rPr lang="en-GB" sz="2400" dirty="0"/>
              <a:t> con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/>
              <a:t> </a:t>
            </a:r>
            <a:r>
              <a:rPr lang="en-GB" sz="2400" dirty="0" err="1"/>
              <a:t>incógnitas</a:t>
            </a:r>
            <a:endParaRPr lang="en-US" sz="2400" dirty="0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6E2EFF3-7CBE-409F-A5A6-66831EAB4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97612"/>
              </p:ext>
            </p:extLst>
          </p:nvPr>
        </p:nvGraphicFramePr>
        <p:xfrm>
          <a:off x="4789488" y="1277938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" name="Equation" r:id="rId9" imgW="3238200" imgH="1358640" progId="Equation.DSMT4">
                  <p:embed/>
                </p:oleObj>
              </mc:Choice>
              <mc:Fallback>
                <p:oleObj name="Equation" r:id="rId9" imgW="3238200" imgH="135864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9488" y="1277938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1D5F9934-6C2B-4771-A82E-6410DF98641A}"/>
              </a:ext>
            </a:extLst>
          </p:cNvPr>
          <p:cNvSpPr/>
          <p:nvPr/>
        </p:nvSpPr>
        <p:spPr>
          <a:xfrm>
            <a:off x="2243421" y="3443012"/>
            <a:ext cx="617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se </a:t>
            </a:r>
            <a:r>
              <a:rPr lang="en-GB" sz="2400" dirty="0" err="1"/>
              <a:t>puede</a:t>
            </a:r>
            <a:r>
              <a:rPr lang="en-GB" sz="2400" dirty="0"/>
              <a:t> </a:t>
            </a:r>
            <a:r>
              <a:rPr lang="en-GB" sz="2400" dirty="0" err="1"/>
              <a:t>escribir</a:t>
            </a:r>
            <a:r>
              <a:rPr lang="en-GB" sz="2400" dirty="0"/>
              <a:t> </a:t>
            </a:r>
            <a:r>
              <a:rPr lang="en-GB" sz="2400" dirty="0" err="1"/>
              <a:t>como</a:t>
            </a:r>
            <a:r>
              <a:rPr lang="en-GB" sz="2400" dirty="0"/>
              <a:t> una</a:t>
            </a:r>
            <a:r>
              <a:rPr lang="en-US" sz="2400" b="1" dirty="0"/>
              <a:t> </a:t>
            </a:r>
            <a:r>
              <a:rPr lang="en-US" sz="2400" b="1" dirty="0" err="1"/>
              <a:t>Ecuación</a:t>
            </a:r>
            <a:r>
              <a:rPr lang="en-US" sz="2400" b="1" dirty="0"/>
              <a:t> </a:t>
            </a:r>
            <a:r>
              <a:rPr lang="en-US" sz="2400" b="1" dirty="0" err="1"/>
              <a:t>Matricial</a:t>
            </a:r>
            <a:r>
              <a:rPr lang="en-US" sz="2400" dirty="0"/>
              <a:t>:</a:t>
            </a:r>
            <a:endParaRPr lang="en-GB" sz="2400" dirty="0"/>
          </a:p>
        </p:txBody>
      </p:sp>
      <p:sp>
        <p:nvSpPr>
          <p:cNvPr id="30" name="CuadroTexto 15">
            <a:extLst>
              <a:ext uri="{FF2B5EF4-FFF2-40B4-BE49-F238E27FC236}">
                <a16:creationId xmlns:a16="http://schemas.microsoft.com/office/drawing/2014/main" id="{9E1198C3-F815-4CC8-A511-E1558B501B54}"/>
              </a:ext>
            </a:extLst>
          </p:cNvPr>
          <p:cNvSpPr txBox="1"/>
          <p:nvPr/>
        </p:nvSpPr>
        <p:spPr>
          <a:xfrm>
            <a:off x="2243421" y="4670787"/>
            <a:ext cx="1500485" cy="578882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A·X = B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8205205-2B55-4010-986A-E7C053C27F95}"/>
              </a:ext>
            </a:extLst>
          </p:cNvPr>
          <p:cNvSpPr/>
          <p:nvPr/>
        </p:nvSpPr>
        <p:spPr>
          <a:xfrm>
            <a:off x="3828627" y="4734463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donde</a:t>
            </a:r>
            <a:endParaRPr lang="en-GB" sz="2400" dirty="0"/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8A4CCF6-8C55-4B89-BD46-DEA369178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87904"/>
              </p:ext>
            </p:extLst>
          </p:nvPr>
        </p:nvGraphicFramePr>
        <p:xfrm>
          <a:off x="4890667" y="4064172"/>
          <a:ext cx="3649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" name="Equation" r:id="rId11" imgW="2641320" imgH="1371600" progId="Equation.DSMT4">
                  <p:embed/>
                </p:oleObj>
              </mc:Choice>
              <mc:Fallback>
                <p:oleObj name="Equation" r:id="rId11" imgW="2641320" imgH="13716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0667" y="4064172"/>
                        <a:ext cx="3649662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982DAF5C-E170-4C76-971E-37F0611C8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7720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" name="Equation" r:id="rId13" imgW="901440" imgH="1358640" progId="Equation.DSMT4">
                  <p:embed/>
                </p:oleObj>
              </mc:Choice>
              <mc:Fallback>
                <p:oleObj name="Equation" r:id="rId13" imgW="901440" imgH="135864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E4255C01-BFC0-46E9-B4D7-89FEBA23B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00941"/>
              </p:ext>
            </p:extLst>
          </p:nvPr>
        </p:nvGraphicFramePr>
        <p:xfrm>
          <a:off x="10207746" y="4046710"/>
          <a:ext cx="150971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" name="Equation" r:id="rId15" imgW="1091880" imgH="1371600" progId="Equation.DSMT4">
                  <p:embed/>
                </p:oleObj>
              </mc:Choice>
              <mc:Fallback>
                <p:oleObj name="Equation" r:id="rId15" imgW="1091880" imgH="13716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07746" y="4046710"/>
                        <a:ext cx="1509713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>
            <a:extLst>
              <a:ext uri="{FF2B5EF4-FFF2-40B4-BE49-F238E27FC236}">
                <a16:creationId xmlns:a16="http://schemas.microsoft.com/office/drawing/2014/main" id="{184A398F-CB52-46A8-AE81-030EB18CF031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7C84713-EAE0-4C96-9FE6-C133D2427D7C}"/>
              </a:ext>
            </a:extLst>
          </p:cNvPr>
          <p:cNvSpPr/>
          <p:nvPr/>
        </p:nvSpPr>
        <p:spPr>
          <a:xfrm>
            <a:off x="9585600" y="4740718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 y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BDF4356-2B93-48C2-9651-0AA0C8FC12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9"/>
          <a:stretch/>
        </p:blipFill>
        <p:spPr>
          <a:xfrm>
            <a:off x="2559825" y="1413739"/>
            <a:ext cx="1288732" cy="18635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EF32626-22E0-4032-ADB3-7F687F788D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8"/>
          <a:stretch/>
        </p:blipFill>
        <p:spPr>
          <a:xfrm>
            <a:off x="2737490" y="1399319"/>
            <a:ext cx="1180147" cy="1907511"/>
          </a:xfrm>
          <a:prstGeom prst="rect">
            <a:avLst/>
          </a:prstGeom>
        </p:spPr>
      </p:pic>
      <p:sp>
        <p:nvSpPr>
          <p:cNvPr id="37" name="CuadroTexto 15">
            <a:extLst>
              <a:ext uri="{FF2B5EF4-FFF2-40B4-BE49-F238E27FC236}">
                <a16:creationId xmlns:a16="http://schemas.microsoft.com/office/drawing/2014/main" id="{B353B202-88CD-4EC2-AC42-DBD8E5E07574}"/>
              </a:ext>
            </a:extLst>
          </p:cNvPr>
          <p:cNvSpPr txBox="1"/>
          <p:nvPr/>
        </p:nvSpPr>
        <p:spPr>
          <a:xfrm rot="19362406">
            <a:off x="5313866" y="4500526"/>
            <a:ext cx="3013634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coeficientes</a:t>
            </a:r>
            <a:endParaRPr lang="en-GB" sz="2400" dirty="0"/>
          </a:p>
        </p:txBody>
      </p:sp>
      <p:sp>
        <p:nvSpPr>
          <p:cNvPr id="38" name="CuadroTexto 15">
            <a:extLst>
              <a:ext uri="{FF2B5EF4-FFF2-40B4-BE49-F238E27FC236}">
                <a16:creationId xmlns:a16="http://schemas.microsoft.com/office/drawing/2014/main" id="{1A173B47-289F-4F40-BC7F-62D19F79316F}"/>
              </a:ext>
            </a:extLst>
          </p:cNvPr>
          <p:cNvSpPr txBox="1"/>
          <p:nvPr/>
        </p:nvSpPr>
        <p:spPr>
          <a:xfrm rot="18967782">
            <a:off x="8450046" y="4722468"/>
            <a:ext cx="1674592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 </a:t>
            </a:r>
            <a:r>
              <a:rPr lang="en-GB" sz="1400" b="1" dirty="0" err="1">
                <a:solidFill>
                  <a:srgbClr val="F25E4F"/>
                </a:solidFill>
              </a:rPr>
              <a:t>matriz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r>
              <a:rPr lang="en-GB" sz="1400" b="1" dirty="0"/>
              <a:t> </a:t>
            </a:r>
          </a:p>
          <a:p>
            <a:pPr algn="ctr"/>
            <a:r>
              <a:rPr lang="en-GB" sz="1400" dirty="0"/>
              <a:t>de </a:t>
            </a:r>
            <a:r>
              <a:rPr lang="en-GB" sz="1400" b="1" dirty="0"/>
              <a:t>variables</a:t>
            </a:r>
            <a:endParaRPr lang="en-GB" sz="1400" dirty="0"/>
          </a:p>
        </p:txBody>
      </p:sp>
      <p:sp>
        <p:nvSpPr>
          <p:cNvPr id="39" name="CuadroTexto 15">
            <a:extLst>
              <a:ext uri="{FF2B5EF4-FFF2-40B4-BE49-F238E27FC236}">
                <a16:creationId xmlns:a16="http://schemas.microsoft.com/office/drawing/2014/main" id="{DD51E07E-B91F-4B20-BE4A-21CB57AEAAC3}"/>
              </a:ext>
            </a:extLst>
          </p:cNvPr>
          <p:cNvSpPr txBox="1"/>
          <p:nvPr/>
        </p:nvSpPr>
        <p:spPr>
          <a:xfrm rot="18887964">
            <a:off x="10086034" y="4536943"/>
            <a:ext cx="1909433" cy="817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matriz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endParaRPr lang="en-GB" sz="1400" b="1" dirty="0"/>
          </a:p>
          <a:p>
            <a:pPr algn="ctr"/>
            <a:r>
              <a:rPr lang="en-GB" sz="1400" dirty="0"/>
              <a:t>de los </a:t>
            </a:r>
            <a:r>
              <a:rPr lang="en-GB" sz="1400" b="1" dirty="0" err="1"/>
              <a:t>términos</a:t>
            </a:r>
            <a:r>
              <a:rPr lang="en-GB" sz="1400" b="1" dirty="0"/>
              <a:t> </a:t>
            </a:r>
            <a:r>
              <a:rPr lang="en-GB" sz="1400" b="1" dirty="0" err="1"/>
              <a:t>constantes</a:t>
            </a:r>
            <a:endParaRPr lang="en-GB" sz="1400" b="1" dirty="0"/>
          </a:p>
        </p:txBody>
      </p:sp>
      <p:sp>
        <p:nvSpPr>
          <p:cNvPr id="44" name="Retângulo: Cantos Arredondados 19">
            <a:hlinkClick r:id="rId19" action="ppaction://hlinksldjump"/>
            <a:extLst>
              <a:ext uri="{FF2B5EF4-FFF2-40B4-BE49-F238E27FC236}">
                <a16:creationId xmlns:a16="http://schemas.microsoft.com/office/drawing/2014/main" id="{00532411-320B-4D8B-881F-FA034A55971A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20">
            <a:hlinkClick r:id="rId20" action="ppaction://hlinksldjump"/>
            <a:extLst>
              <a:ext uri="{FF2B5EF4-FFF2-40B4-BE49-F238E27FC236}">
                <a16:creationId xmlns:a16="http://schemas.microsoft.com/office/drawing/2014/main" id="{4E016A60-4CC2-4218-B4D6-2DC4120FA52B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21">
            <a:hlinkClick r:id="rId21" action="ppaction://hlinksldjump"/>
            <a:extLst>
              <a:ext uri="{FF2B5EF4-FFF2-40B4-BE49-F238E27FC236}">
                <a16:creationId xmlns:a16="http://schemas.microsoft.com/office/drawing/2014/main" id="{D55A3752-81D0-4927-A84F-F18858B844F3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18">
            <a:hlinkClick r:id="rId22" action="ppaction://hlinksldjump"/>
            <a:extLst>
              <a:ext uri="{FF2B5EF4-FFF2-40B4-BE49-F238E27FC236}">
                <a16:creationId xmlns:a16="http://schemas.microsoft.com/office/drawing/2014/main" id="{C13D1238-C69F-443F-A3C5-DFD6811810A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76301" y="345945"/>
            <a:ext cx="10067318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01501" y="525828"/>
            <a:ext cx="156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24024" y="531024"/>
            <a:ext cx="893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077158" y="5965419"/>
            <a:ext cx="9920706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425695" y="5955363"/>
            <a:ext cx="2590623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</a:t>
            </a:r>
            <a:r>
              <a:rPr lang="pt-PT" sz="2000" b="1" dirty="0">
                <a:solidFill>
                  <a:schemeClr val="tx1"/>
                </a:solidFill>
              </a:rPr>
              <a:t>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1046" y="5951496"/>
                <a:ext cx="2614018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046" y="5951496"/>
                <a:ext cx="2614018" cy="450408"/>
              </a:xfrm>
              <a:prstGeom prst="roundRect">
                <a:avLst/>
              </a:prstGeom>
              <a:blipFill>
                <a:blip r:embed="rId8"/>
                <a:stretch>
                  <a:fillRect l="-466" b="-2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743336" y="5957794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336" y="5957794"/>
                <a:ext cx="2073075" cy="450408"/>
              </a:xfrm>
              <a:prstGeom prst="roundRect">
                <a:avLst/>
              </a:prstGeom>
              <a:blipFill>
                <a:blip r:embed="rId9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28">
                <a:extLst>
                  <a:ext uri="{FF2B5EF4-FFF2-40B4-BE49-F238E27FC236}">
                    <a16:creationId xmlns:a16="http://schemas.microsoft.com/office/drawing/2014/main" id="{4E66D0C5-1E43-4A89-A5D9-5DD917FF3D5F}"/>
                  </a:ext>
                </a:extLst>
              </p:cNvPr>
              <p:cNvSpPr txBox="1"/>
              <p:nvPr/>
            </p:nvSpPr>
            <p:spPr>
              <a:xfrm>
                <a:off x="2003852" y="3126395"/>
                <a:ext cx="10067318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2∙35−3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(−26)+1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35+1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(−26)−19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35+0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(−26)+5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42" name="CuadroTexto 28">
                <a:extLst>
                  <a:ext uri="{FF2B5EF4-FFF2-40B4-BE49-F238E27FC236}">
                    <a16:creationId xmlns:a16="http://schemas.microsoft.com/office/drawing/2014/main" id="{4E66D0C5-1E43-4A89-A5D9-5DD917FF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52" y="3126395"/>
                <a:ext cx="10067318" cy="1083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29">
                <a:extLst>
                  <a:ext uri="{FF2B5EF4-FFF2-40B4-BE49-F238E27FC236}">
                    <a16:creationId xmlns:a16="http://schemas.microsoft.com/office/drawing/2014/main" id="{DA17EFBA-803A-4807-AC70-AD5A9FF4805B}"/>
                  </a:ext>
                </a:extLst>
              </p:cNvPr>
              <p:cNvSpPr txBox="1"/>
              <p:nvPr/>
            </p:nvSpPr>
            <p:spPr>
              <a:xfrm>
                <a:off x="2039509" y="4446310"/>
                <a:ext cx="473600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Entonces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la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solución</a:t>
                </a:r>
                <a:r>
                  <a:rPr lang="en-GB" sz="2400" dirty="0">
                    <a:solidFill>
                      <a:srgbClr val="0C2B8E"/>
                    </a:solidFill>
                  </a:rPr>
                  <a:t> es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,  </a:t>
                </a:r>
              </a:p>
            </p:txBody>
          </p:sp>
        </mc:Choice>
        <mc:Fallback xmlns="">
          <p:sp>
            <p:nvSpPr>
              <p:cNvPr id="43" name="CuadroTexto 29">
                <a:extLst>
                  <a:ext uri="{FF2B5EF4-FFF2-40B4-BE49-F238E27FC236}">
                    <a16:creationId xmlns:a16="http://schemas.microsoft.com/office/drawing/2014/main" id="{DA17EFBA-803A-4807-AC70-AD5A9FF4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9" y="4446310"/>
                <a:ext cx="4736005" cy="1068947"/>
              </a:xfrm>
              <a:prstGeom prst="rect">
                <a:avLst/>
              </a:prstGeom>
              <a:blipFill>
                <a:blip r:embed="rId12"/>
                <a:stretch>
                  <a:fillRect l="-206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uadroTexto 27">
                <a:extLst>
                  <a:ext uri="{FF2B5EF4-FFF2-40B4-BE49-F238E27FC236}">
                    <a16:creationId xmlns:a16="http://schemas.microsoft.com/office/drawing/2014/main" id="{C57B1F33-2511-4A69-B973-8428EF0D774A}"/>
                  </a:ext>
                </a:extLst>
              </p:cNvPr>
              <p:cNvSpPr txBox="1"/>
              <p:nvPr/>
            </p:nvSpPr>
            <p:spPr>
              <a:xfrm>
                <a:off x="2039509" y="2596986"/>
                <a:ext cx="4285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Como que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, se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tiene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44" name="CuadroTexto 27">
                <a:extLst>
                  <a:ext uri="{FF2B5EF4-FFF2-40B4-BE49-F238E27FC236}">
                    <a16:creationId xmlns:a16="http://schemas.microsoft.com/office/drawing/2014/main" id="{C57B1F33-2511-4A69-B973-8428EF0D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9" y="2596986"/>
                <a:ext cx="4285019" cy="461665"/>
              </a:xfrm>
              <a:prstGeom prst="rect">
                <a:avLst/>
              </a:prstGeom>
              <a:blipFill>
                <a:blip r:embed="rId13"/>
                <a:stretch>
                  <a:fillRect l="-2279" t="-10526" r="-1140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79BC9C06-5DEC-4D31-9D29-A9D5914D070E}"/>
              </a:ext>
            </a:extLst>
          </p:cNvPr>
          <p:cNvSpPr/>
          <p:nvPr/>
        </p:nvSpPr>
        <p:spPr>
          <a:xfrm>
            <a:off x="7474499" y="4361151"/>
            <a:ext cx="130537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29">
                <a:extLst>
                  <a:ext uri="{FF2B5EF4-FFF2-40B4-BE49-F238E27FC236}">
                    <a16:creationId xmlns:a16="http://schemas.microsoft.com/office/drawing/2014/main" id="{0F794DB0-94EA-4626-A2ED-C90BEAE44952}"/>
                  </a:ext>
                </a:extLst>
              </p:cNvPr>
              <p:cNvSpPr txBox="1"/>
              <p:nvPr/>
            </p:nvSpPr>
            <p:spPr>
              <a:xfrm>
                <a:off x="6266784" y="4328368"/>
                <a:ext cx="2273508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esto</a:t>
                </a:r>
                <a:r>
                  <a:rPr lang="en-GB" sz="2400" dirty="0">
                    <a:solidFill>
                      <a:srgbClr val="0C2B8E"/>
                    </a:solidFill>
                  </a:rPr>
                  <a:t> es,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uadroTexto 29">
                <a:extLst>
                  <a:ext uri="{FF2B5EF4-FFF2-40B4-BE49-F238E27FC236}">
                    <a16:creationId xmlns:a16="http://schemas.microsoft.com/office/drawing/2014/main" id="{0F794DB0-94EA-4626-A2ED-C90BEAE4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784" y="4328368"/>
                <a:ext cx="2273508" cy="1271438"/>
              </a:xfrm>
              <a:prstGeom prst="rect">
                <a:avLst/>
              </a:prstGeom>
              <a:blipFill>
                <a:blip r:embed="rId14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23">
            <a:extLst>
              <a:ext uri="{FF2B5EF4-FFF2-40B4-BE49-F238E27FC236}">
                <a16:creationId xmlns:a16="http://schemas.microsoft.com/office/drawing/2014/main" id="{CFCA177A-DEAD-461F-9D3E-53F846A60EF0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8659352" y="4713118"/>
            <a:ext cx="466242" cy="345985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29A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Retângulo: Cantos Arredondados 36">
            <a:hlinkClick r:id="rId15" action="ppaction://hlinksldjump"/>
            <a:extLst>
              <a:ext uri="{FF2B5EF4-FFF2-40B4-BE49-F238E27FC236}">
                <a16:creationId xmlns:a16="http://schemas.microsoft.com/office/drawing/2014/main" id="{17D286AB-BD06-4A02-9498-6AF728461215}"/>
              </a:ext>
            </a:extLst>
          </p:cNvPr>
          <p:cNvSpPr/>
          <p:nvPr/>
        </p:nvSpPr>
        <p:spPr>
          <a:xfrm>
            <a:off x="7999419" y="4652364"/>
            <a:ext cx="3925140" cy="1083181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err="1"/>
              <a:t>Vuelva</a:t>
            </a:r>
            <a:r>
              <a:rPr lang="en-GB" sz="2400" dirty="0"/>
              <a:t> a </a:t>
            </a:r>
            <a:r>
              <a:rPr lang="en-GB" sz="2400" b="1" dirty="0"/>
              <a:t>ELEGIR  SEGÚN SU OPCIÓN </a:t>
            </a:r>
            <a:r>
              <a:rPr lang="en-GB" sz="2400" dirty="0"/>
              <a:t>para </a:t>
            </a:r>
            <a:r>
              <a:rPr lang="en-GB" sz="2400" dirty="0" err="1"/>
              <a:t>calcular</a:t>
            </a:r>
            <a:r>
              <a:rPr lang="en-GB" sz="2400" dirty="0"/>
              <a:t>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baseline="30000" dirty="0"/>
              <a:t>-1</a:t>
            </a:r>
          </a:p>
          <a:p>
            <a:pPr algn="ctr"/>
            <a:r>
              <a:rPr lang="en-GB" sz="1600" b="1" dirty="0"/>
              <a:t>¡</a:t>
            </a:r>
            <a:r>
              <a:rPr lang="en-GB" sz="1600" b="1" dirty="0" err="1"/>
              <a:t>Haga</a:t>
            </a:r>
            <a:r>
              <a:rPr lang="en-GB" sz="1600" b="1" dirty="0"/>
              <a:t> </a:t>
            </a:r>
            <a:r>
              <a:rPr lang="en-GB" sz="1600" b="1" dirty="0" err="1"/>
              <a:t>clic</a:t>
            </a:r>
            <a:r>
              <a:rPr lang="en-GB" sz="1600" b="1" dirty="0"/>
              <a:t> </a:t>
            </a:r>
            <a:r>
              <a:rPr lang="en-GB" sz="1600" b="1" dirty="0" err="1"/>
              <a:t>aquí</a:t>
            </a:r>
            <a:r>
              <a:rPr lang="en-GB" sz="1600" b="1" dirty="0"/>
              <a:t> para </a:t>
            </a:r>
            <a:r>
              <a:rPr lang="en-GB" sz="1600" b="1" dirty="0" err="1"/>
              <a:t>volver</a:t>
            </a:r>
            <a:r>
              <a:rPr lang="en-GB" sz="1600" dirty="0"/>
              <a:t>!</a:t>
            </a:r>
          </a:p>
        </p:txBody>
      </p:sp>
      <p:sp>
        <p:nvSpPr>
          <p:cNvPr id="27" name="Retângulo: Cantos Arredondados 19">
            <a:hlinkClick r:id="rId16" action="ppaction://hlinksldjump"/>
            <a:extLst>
              <a:ext uri="{FF2B5EF4-FFF2-40B4-BE49-F238E27FC236}">
                <a16:creationId xmlns:a16="http://schemas.microsoft.com/office/drawing/2014/main" id="{BCDBE418-64D3-4E17-8A9C-6C4662065091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0">
            <a:hlinkClick r:id="rId17" action="ppaction://hlinksldjump"/>
            <a:extLst>
              <a:ext uri="{FF2B5EF4-FFF2-40B4-BE49-F238E27FC236}">
                <a16:creationId xmlns:a16="http://schemas.microsoft.com/office/drawing/2014/main" id="{00B96F59-F8F1-4D0B-A6C2-EDB84AC095DF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1">
            <a:hlinkClick r:id="rId18" action="ppaction://hlinksldjump"/>
            <a:extLst>
              <a:ext uri="{FF2B5EF4-FFF2-40B4-BE49-F238E27FC236}">
                <a16:creationId xmlns:a16="http://schemas.microsoft.com/office/drawing/2014/main" id="{30AD6F0E-EAB9-46C3-96C9-BC2E3B5BD814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18">
            <a:hlinkClick r:id="rId19" action="ppaction://hlinksldjump"/>
            <a:extLst>
              <a:ext uri="{FF2B5EF4-FFF2-40B4-BE49-F238E27FC236}">
                <a16:creationId xmlns:a16="http://schemas.microsoft.com/office/drawing/2014/main" id="{9417ECA1-D9E2-41EA-80A3-4C6608747EC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7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44" grpId="0"/>
      <p:bldP spid="46" grpId="0" animBg="1"/>
      <p:bldP spid="48" grpId="0"/>
      <p:bldP spid="49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1969479" y="505091"/>
            <a:ext cx="10033213" cy="2838111"/>
          </a:xfrm>
          <a:prstGeom prst="roundRect">
            <a:avLst>
              <a:gd name="adj" fmla="val 56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088687" y="610875"/>
            <a:ext cx="9914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¿Por </a:t>
            </a:r>
            <a:r>
              <a:rPr lang="en-GB" sz="2400" b="1" dirty="0" err="1">
                <a:solidFill>
                  <a:srgbClr val="F25E4F"/>
                </a:solidFill>
              </a:rPr>
              <a:t>qué</a:t>
            </a:r>
            <a:r>
              <a:rPr lang="en-GB" sz="2400" b="1" dirty="0">
                <a:solidFill>
                  <a:srgbClr val="F25E4F"/>
                </a:solidFill>
              </a:rPr>
              <a:t> y </a:t>
            </a:r>
            <a:r>
              <a:rPr lang="en-GB" sz="2400" b="1" dirty="0" err="1">
                <a:solidFill>
                  <a:srgbClr val="F25E4F"/>
                </a:solidFill>
              </a:rPr>
              <a:t>cuando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/>
              <a:t>se </a:t>
            </a:r>
            <a:r>
              <a:rPr lang="en-GB" sz="2400" b="1" dirty="0" err="1"/>
              <a:t>utiliza</a:t>
            </a:r>
            <a:r>
              <a:rPr lang="en-GB" sz="2400" b="1" dirty="0"/>
              <a:t> la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inversa</a:t>
            </a:r>
            <a:r>
              <a:rPr lang="en-GB" sz="2400" b="1" dirty="0"/>
              <a:t> para resolver </a:t>
            </a:r>
            <a:r>
              <a:rPr lang="en-GB" sz="2400" b="1" dirty="0" err="1"/>
              <a:t>sistemas</a:t>
            </a:r>
            <a:r>
              <a:rPr lang="en-GB" sz="2400" b="1" dirty="0"/>
              <a:t> </a:t>
            </a:r>
            <a:r>
              <a:rPr lang="en-GB" sz="2400" b="1" dirty="0" err="1"/>
              <a:t>lineales</a:t>
            </a:r>
            <a:r>
              <a:rPr lang="en-GB" sz="2400" b="1" dirty="0"/>
              <a:t>?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967FBF9-A807-4CC1-867C-54444228964D}"/>
              </a:ext>
            </a:extLst>
          </p:cNvPr>
          <p:cNvSpPr/>
          <p:nvPr/>
        </p:nvSpPr>
        <p:spPr>
          <a:xfrm>
            <a:off x="2088682" y="1101437"/>
            <a:ext cx="9703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Este no es un </a:t>
            </a:r>
            <a:r>
              <a:rPr lang="en-GB" sz="2400" dirty="0" err="1"/>
              <a:t>método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25E4F"/>
                </a:solidFill>
              </a:rPr>
              <a:t>“</a:t>
            </a:r>
            <a:r>
              <a:rPr lang="en-GB" sz="2400" b="1" dirty="0" err="1">
                <a:solidFill>
                  <a:srgbClr val="F25E4F"/>
                </a:solidFill>
              </a:rPr>
              <a:t>fácil</a:t>
            </a:r>
            <a:r>
              <a:rPr lang="en-GB" sz="2400" b="1" dirty="0">
                <a:solidFill>
                  <a:srgbClr val="F25E4F"/>
                </a:solidFill>
              </a:rPr>
              <a:t>” </a:t>
            </a:r>
            <a:r>
              <a:rPr lang="en-GB" sz="2400" dirty="0"/>
              <a:t>de </a:t>
            </a:r>
            <a:r>
              <a:rPr lang="en-GB" sz="2400" dirty="0" err="1"/>
              <a:t>utilizar</a:t>
            </a:r>
            <a:r>
              <a:rPr lang="en-GB" sz="2400" dirty="0"/>
              <a:t>, </a:t>
            </a:r>
            <a:r>
              <a:rPr lang="en-GB" sz="2400" dirty="0" err="1"/>
              <a:t>ya</a:t>
            </a:r>
            <a:r>
              <a:rPr lang="en-GB" sz="2400" dirty="0"/>
              <a:t> que </a:t>
            </a:r>
            <a:r>
              <a:rPr lang="en-GB" sz="2400" dirty="0" err="1"/>
              <a:t>implica</a:t>
            </a:r>
            <a:r>
              <a:rPr lang="en-GB" sz="2400" dirty="0"/>
              <a:t> una de las </a:t>
            </a:r>
            <a:r>
              <a:rPr lang="en-GB" sz="2400" dirty="0" err="1"/>
              <a:t>operaciones</a:t>
            </a:r>
            <a:r>
              <a:rPr lang="en-GB" sz="2400" dirty="0"/>
              <a:t> con matrices que consume </a:t>
            </a:r>
            <a:r>
              <a:rPr lang="en-GB" sz="2400" dirty="0" err="1"/>
              <a:t>más</a:t>
            </a:r>
            <a:r>
              <a:rPr lang="en-GB" sz="2400" dirty="0"/>
              <a:t> </a:t>
            </a:r>
            <a:r>
              <a:rPr lang="en-GB" sz="2400" dirty="0" err="1"/>
              <a:t>tiempo</a:t>
            </a:r>
            <a:r>
              <a:rPr lang="en-GB" sz="2400" dirty="0"/>
              <a:t> y es </a:t>
            </a:r>
            <a:r>
              <a:rPr lang="en-GB" sz="2400" dirty="0" err="1"/>
              <a:t>trabajosa</a:t>
            </a:r>
            <a:r>
              <a:rPr lang="en-GB" sz="2400" dirty="0"/>
              <a:t>: </a:t>
            </a:r>
            <a:r>
              <a:rPr lang="en-GB" sz="2400" b="1" dirty="0"/>
              <a:t>la </a:t>
            </a:r>
            <a:r>
              <a:rPr lang="en-GB" sz="2400" b="1" dirty="0" err="1"/>
              <a:t>inversión</a:t>
            </a:r>
            <a:r>
              <a:rPr lang="en-GB" sz="2400" b="1" dirty="0"/>
              <a:t>.</a:t>
            </a:r>
            <a:endParaRPr lang="en-US" sz="2400" b="1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79C37B3-B311-4D99-BF8E-1B358D112EFC}"/>
              </a:ext>
            </a:extLst>
          </p:cNvPr>
          <p:cNvSpPr/>
          <p:nvPr/>
        </p:nvSpPr>
        <p:spPr>
          <a:xfrm>
            <a:off x="2088676" y="2254619"/>
            <a:ext cx="9703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Sin embargo, </a:t>
            </a:r>
            <a:r>
              <a:rPr lang="en-GB" sz="2400" dirty="0" err="1"/>
              <a:t>existen</a:t>
            </a:r>
            <a:r>
              <a:rPr lang="en-GB" sz="2400" dirty="0"/>
              <a:t> </a:t>
            </a:r>
            <a:r>
              <a:rPr lang="en-GB" sz="2400" dirty="0" err="1"/>
              <a:t>problemas</a:t>
            </a:r>
            <a:r>
              <a:rPr lang="en-GB" sz="2400" dirty="0"/>
              <a:t> </a:t>
            </a:r>
            <a:r>
              <a:rPr lang="en-GB" sz="2400" dirty="0" err="1"/>
              <a:t>específicos</a:t>
            </a:r>
            <a:r>
              <a:rPr lang="en-GB" sz="2400" dirty="0"/>
              <a:t> para los que el </a:t>
            </a:r>
            <a:r>
              <a:rPr lang="en-GB" sz="2400" dirty="0" err="1"/>
              <a:t>método</a:t>
            </a:r>
            <a:r>
              <a:rPr lang="en-GB" sz="2400" dirty="0"/>
              <a:t> de </a:t>
            </a:r>
            <a:r>
              <a:rPr lang="en-GB" sz="2400" dirty="0" err="1"/>
              <a:t>resolución</a:t>
            </a:r>
            <a:r>
              <a:rPr lang="en-GB" sz="2400" dirty="0"/>
              <a:t> </a:t>
            </a:r>
            <a:r>
              <a:rPr lang="en-GB" sz="2400" dirty="0" err="1"/>
              <a:t>más</a:t>
            </a:r>
            <a:r>
              <a:rPr lang="en-GB" sz="2400" dirty="0"/>
              <a:t> </a:t>
            </a:r>
            <a:r>
              <a:rPr lang="en-GB" sz="2400" dirty="0" err="1"/>
              <a:t>recomendado</a:t>
            </a:r>
            <a:r>
              <a:rPr lang="en-GB" sz="2400" dirty="0"/>
              <a:t> </a:t>
            </a:r>
            <a:r>
              <a:rPr lang="en-GB" sz="2400" dirty="0" err="1"/>
              <a:t>sí</a:t>
            </a:r>
            <a:r>
              <a:rPr lang="en-GB" sz="2400" dirty="0"/>
              <a:t> es </a:t>
            </a:r>
            <a:r>
              <a:rPr lang="en-GB" sz="2400" dirty="0" err="1"/>
              <a:t>éste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28" name="Rectángulo redondeado 11">
            <a:extLst>
              <a:ext uri="{FF2B5EF4-FFF2-40B4-BE49-F238E27FC236}">
                <a16:creationId xmlns:a16="http://schemas.microsoft.com/office/drawing/2014/main" id="{25AEA3BC-95CC-4404-9838-99995DAAD5E2}"/>
              </a:ext>
            </a:extLst>
          </p:cNvPr>
          <p:cNvSpPr/>
          <p:nvPr/>
        </p:nvSpPr>
        <p:spPr>
          <a:xfrm>
            <a:off x="1969480" y="3615446"/>
            <a:ext cx="10033209" cy="2891680"/>
          </a:xfrm>
          <a:prstGeom prst="roundRect">
            <a:avLst>
              <a:gd name="adj" fmla="val 5828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E25748B-B523-4F92-B1CD-E83D1A17638B}"/>
              </a:ext>
            </a:extLst>
          </p:cNvPr>
          <p:cNvSpPr/>
          <p:nvPr/>
        </p:nvSpPr>
        <p:spPr>
          <a:xfrm>
            <a:off x="2088676" y="4786280"/>
            <a:ext cx="9703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caso</a:t>
            </a:r>
            <a:r>
              <a:rPr lang="en-GB" sz="2400" dirty="0"/>
              <a:t>, </a:t>
            </a:r>
            <a:r>
              <a:rPr lang="en-GB" sz="2400" dirty="0" err="1"/>
              <a:t>este</a:t>
            </a:r>
            <a:r>
              <a:rPr lang="en-GB" sz="2400" dirty="0"/>
              <a:t> </a:t>
            </a:r>
            <a:r>
              <a:rPr lang="en-GB" sz="2400" dirty="0" err="1"/>
              <a:t>método</a:t>
            </a:r>
            <a:r>
              <a:rPr lang="en-GB" sz="2400" dirty="0"/>
              <a:t> –</a:t>
            </a:r>
            <a:r>
              <a:rPr lang="en-GB" sz="2400" b="1" dirty="0">
                <a:solidFill>
                  <a:srgbClr val="29A6FF"/>
                </a:solidFill>
              </a:rPr>
              <a:t>el de la </a:t>
            </a:r>
            <a:r>
              <a:rPr lang="en-GB" sz="2400" b="1" dirty="0" err="1">
                <a:solidFill>
                  <a:srgbClr val="29A6FF"/>
                </a:solidFill>
              </a:rPr>
              <a:t>matriz</a:t>
            </a:r>
            <a:r>
              <a:rPr lang="en-GB" sz="2400" b="1" dirty="0">
                <a:solidFill>
                  <a:srgbClr val="29A6FF"/>
                </a:solidFill>
              </a:rPr>
              <a:t> </a:t>
            </a:r>
            <a:r>
              <a:rPr lang="en-GB" sz="2400" b="1" dirty="0" err="1">
                <a:solidFill>
                  <a:srgbClr val="29A6FF"/>
                </a:solidFill>
              </a:rPr>
              <a:t>Inversa</a:t>
            </a:r>
            <a:r>
              <a:rPr lang="en-GB" sz="2400" dirty="0"/>
              <a:t>– </a:t>
            </a:r>
            <a:r>
              <a:rPr lang="en-GB" sz="2400" dirty="0" err="1"/>
              <a:t>sí</a:t>
            </a:r>
            <a:r>
              <a:rPr lang="en-GB" sz="2400" dirty="0"/>
              <a:t> que </a:t>
            </a:r>
            <a:r>
              <a:rPr lang="en-GB" sz="2400" dirty="0" err="1"/>
              <a:t>debería</a:t>
            </a:r>
            <a:r>
              <a:rPr lang="en-GB" sz="2400" dirty="0"/>
              <a:t> </a:t>
            </a:r>
            <a:r>
              <a:rPr lang="en-GB" sz="2400" dirty="0" err="1"/>
              <a:t>aplicarse</a:t>
            </a:r>
            <a:r>
              <a:rPr lang="en-GB" sz="2400" dirty="0"/>
              <a:t>, </a:t>
            </a:r>
            <a:r>
              <a:rPr lang="en-GB" sz="2400" dirty="0" err="1"/>
              <a:t>ya</a:t>
            </a:r>
            <a:r>
              <a:rPr lang="en-GB" sz="2400" dirty="0"/>
              <a:t> que la </a:t>
            </a:r>
            <a:r>
              <a:rPr lang="en-GB" sz="2400" dirty="0" err="1"/>
              <a:t>solución</a:t>
            </a:r>
            <a:r>
              <a:rPr lang="en-GB" sz="2400" dirty="0"/>
              <a:t> de </a:t>
            </a:r>
            <a:r>
              <a:rPr lang="en-GB" sz="2400" dirty="0" err="1"/>
              <a:t>cada</a:t>
            </a:r>
            <a:r>
              <a:rPr lang="en-GB" sz="2400" dirty="0"/>
              <a:t> </a:t>
            </a:r>
            <a:r>
              <a:rPr lang="en-GB" sz="2400" dirty="0" err="1"/>
              <a:t>sistema</a:t>
            </a:r>
            <a:r>
              <a:rPr lang="en-GB" sz="2400" dirty="0"/>
              <a:t> se reduce a una </a:t>
            </a:r>
            <a:r>
              <a:rPr lang="en-GB" sz="2400" dirty="0" err="1"/>
              <a:t>multiplicación</a:t>
            </a:r>
            <a:r>
              <a:rPr lang="en-GB" sz="2400" dirty="0"/>
              <a:t> por una </a:t>
            </a:r>
            <a:r>
              <a:rPr lang="en-GB" sz="2400" dirty="0" err="1"/>
              <a:t>misma</a:t>
            </a:r>
            <a:r>
              <a:rPr lang="en-GB" sz="2400" dirty="0"/>
              <a:t> </a:t>
            </a:r>
            <a:r>
              <a:rPr lang="en-GB" sz="2400" dirty="0" err="1"/>
              <a:t>matriz</a:t>
            </a:r>
            <a:r>
              <a:rPr lang="en-GB" sz="2400" dirty="0"/>
              <a:t>, una </a:t>
            </a:r>
            <a:r>
              <a:rPr lang="en-GB" sz="2400" dirty="0" err="1"/>
              <a:t>vez</a:t>
            </a:r>
            <a:r>
              <a:rPr lang="en-GB" sz="2400" dirty="0"/>
              <a:t> </a:t>
            </a:r>
            <a:r>
              <a:rPr lang="en-GB" sz="2400" dirty="0" err="1"/>
              <a:t>calculada</a:t>
            </a:r>
            <a:r>
              <a:rPr lang="en-GB" sz="2400" dirty="0"/>
              <a:t> la </a:t>
            </a:r>
            <a:r>
              <a:rPr lang="en-GB" sz="2400" dirty="0" err="1"/>
              <a:t>inversa</a:t>
            </a:r>
            <a:r>
              <a:rPr lang="en-GB" sz="2400" dirty="0"/>
              <a:t> de la </a:t>
            </a:r>
            <a:r>
              <a:rPr lang="en-GB" sz="2400" dirty="0" err="1"/>
              <a:t>matriz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3CB3E00B-D896-4DDC-8E91-011F941B27AB}"/>
              </a:ext>
            </a:extLst>
          </p:cNvPr>
          <p:cNvSpPr/>
          <p:nvPr/>
        </p:nvSpPr>
        <p:spPr>
          <a:xfrm>
            <a:off x="2088676" y="3755201"/>
            <a:ext cx="9703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Por </a:t>
            </a:r>
            <a:r>
              <a:rPr lang="en-GB" sz="2400" dirty="0" err="1"/>
              <a:t>ejemplo</a:t>
            </a:r>
            <a:r>
              <a:rPr lang="en-GB" sz="2400" dirty="0"/>
              <a:t>, </a:t>
            </a:r>
            <a:r>
              <a:rPr lang="en-GB" sz="2400" dirty="0" err="1"/>
              <a:t>supongamos</a:t>
            </a:r>
            <a:r>
              <a:rPr lang="en-GB" sz="2400" dirty="0"/>
              <a:t> que </a:t>
            </a:r>
            <a:r>
              <a:rPr lang="en-GB" sz="2400" dirty="0" err="1"/>
              <a:t>tiene</a:t>
            </a:r>
            <a:r>
              <a:rPr lang="en-GB" sz="2400" dirty="0"/>
              <a:t> que resolver </a:t>
            </a:r>
            <a:r>
              <a:rPr lang="en-GB" sz="2400" dirty="0" err="1"/>
              <a:t>varios</a:t>
            </a:r>
            <a:r>
              <a:rPr lang="en-GB" sz="2400" dirty="0"/>
              <a:t> </a:t>
            </a:r>
            <a:r>
              <a:rPr lang="en-GB" sz="2400" dirty="0" err="1"/>
              <a:t>sistemas</a:t>
            </a:r>
            <a:r>
              <a:rPr lang="en-GB" sz="2400" dirty="0"/>
              <a:t> con la </a:t>
            </a:r>
            <a:r>
              <a:rPr lang="en-GB" sz="2400" b="1" dirty="0" err="1"/>
              <a:t>misma</a:t>
            </a:r>
            <a:r>
              <a:rPr lang="en-GB" sz="2400" b="1" dirty="0"/>
              <a:t>  </a:t>
            </a:r>
            <a:r>
              <a:rPr lang="en-GB" sz="2400" b="1" dirty="0" err="1"/>
              <a:t>matriz</a:t>
            </a:r>
            <a:r>
              <a:rPr lang="en-GB" sz="2400" b="1" dirty="0"/>
              <a:t> de </a:t>
            </a:r>
            <a:r>
              <a:rPr lang="en-GB" sz="2400" b="1" dirty="0" err="1"/>
              <a:t>coeficientes</a:t>
            </a:r>
            <a:r>
              <a:rPr lang="en-GB" sz="2400" dirty="0"/>
              <a:t> </a:t>
            </a:r>
            <a:r>
              <a:rPr lang="en-GB" sz="2400" dirty="0" err="1"/>
              <a:t>pero</a:t>
            </a:r>
            <a:r>
              <a:rPr lang="en-GB" sz="2400" dirty="0"/>
              <a:t> con </a:t>
            </a:r>
            <a:r>
              <a:rPr lang="en-GB" sz="2400" b="1" dirty="0" err="1"/>
              <a:t>términos</a:t>
            </a:r>
            <a:r>
              <a:rPr lang="en-GB" sz="2400" b="1" dirty="0"/>
              <a:t> </a:t>
            </a:r>
            <a:r>
              <a:rPr lang="en-GB" sz="2400" b="1" dirty="0" err="1"/>
              <a:t>constantes</a:t>
            </a:r>
            <a:r>
              <a:rPr lang="en-GB" sz="2400" b="1" dirty="0"/>
              <a:t> </a:t>
            </a:r>
            <a:r>
              <a:rPr lang="en-GB" sz="2400" b="1" dirty="0" err="1"/>
              <a:t>diferentes</a:t>
            </a:r>
            <a:r>
              <a:rPr lang="en-GB" sz="2400" dirty="0"/>
              <a:t>. </a:t>
            </a:r>
            <a:endParaRPr lang="en-US" sz="2400" dirty="0"/>
          </a:p>
        </p:txBody>
      </p:sp>
      <p:sp>
        <p:nvSpPr>
          <p:cNvPr id="18" name="Retângulo: Cantos Arredondados 19">
            <a:hlinkClick r:id="rId6" action="ppaction://hlinksldjump"/>
            <a:extLst>
              <a:ext uri="{FF2B5EF4-FFF2-40B4-BE49-F238E27FC236}">
                <a16:creationId xmlns:a16="http://schemas.microsoft.com/office/drawing/2014/main" id="{CF47E412-BD72-45A1-B511-D94F182C9352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62B8EC99-803C-4196-B28A-6079222EAAED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7AACEB0-62A0-4201-8EC3-81BD69CDBAFC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F237C186-74DA-4871-BEEF-4E5D04B8333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5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31" grpId="0"/>
      <p:bldP spid="28" grpId="0" animBg="1"/>
      <p:bldP spid="36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redondeado 11">
            <a:extLst>
              <a:ext uri="{FF2B5EF4-FFF2-40B4-BE49-F238E27FC236}">
                <a16:creationId xmlns:a16="http://schemas.microsoft.com/office/drawing/2014/main" id="{E2B371E0-3C7B-4172-8572-DC1AD36FB134}"/>
              </a:ext>
            </a:extLst>
          </p:cNvPr>
          <p:cNvSpPr/>
          <p:nvPr/>
        </p:nvSpPr>
        <p:spPr>
          <a:xfrm>
            <a:off x="1938548" y="228599"/>
            <a:ext cx="10129170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ctángulo 5">
            <a:extLst>
              <a:ext uri="{FF2B5EF4-FFF2-40B4-BE49-F238E27FC236}">
                <a16:creationId xmlns:a16="http://schemas.microsoft.com/office/drawing/2014/main" id="{4BB93100-A23E-4C4C-ADEB-03F723BE8F2B}"/>
              </a:ext>
            </a:extLst>
          </p:cNvPr>
          <p:cNvSpPr/>
          <p:nvPr/>
        </p:nvSpPr>
        <p:spPr>
          <a:xfrm>
            <a:off x="2174964" y="421228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4F0328C0-4493-421D-A9BB-89F1B147C772}"/>
              </a:ext>
            </a:extLst>
          </p:cNvPr>
          <p:cNvSpPr/>
          <p:nvPr/>
        </p:nvSpPr>
        <p:spPr>
          <a:xfrm>
            <a:off x="2193284" y="964517"/>
            <a:ext cx="9663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fábrica</a:t>
            </a:r>
            <a:r>
              <a:rPr lang="en-GB" sz="2000" dirty="0"/>
              <a:t> produce dos </a:t>
            </a:r>
            <a:r>
              <a:rPr lang="en-GB" sz="2000" dirty="0" err="1"/>
              <a:t>tipos</a:t>
            </a:r>
            <a:r>
              <a:rPr lang="en-GB" sz="2000" dirty="0"/>
              <a:t> de </a:t>
            </a:r>
            <a:r>
              <a:rPr lang="en-GB" sz="2000" dirty="0" err="1"/>
              <a:t>productos</a:t>
            </a:r>
            <a:r>
              <a:rPr lang="en-GB" sz="2000" dirty="0"/>
              <a:t>: X e Y.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modelo</a:t>
            </a:r>
            <a:r>
              <a:rPr lang="en-GB" sz="2000" dirty="0"/>
              <a:t> X </a:t>
            </a:r>
            <a:r>
              <a:rPr lang="en-GB" sz="2000" dirty="0" err="1"/>
              <a:t>requiere</a:t>
            </a:r>
            <a:r>
              <a:rPr lang="en-GB" sz="2000" dirty="0"/>
              <a:t> 4 horas de </a:t>
            </a:r>
            <a:r>
              <a:rPr lang="en-GB" sz="2000" dirty="0" err="1"/>
              <a:t>corte</a:t>
            </a:r>
            <a:r>
              <a:rPr lang="en-GB" sz="2000" dirty="0"/>
              <a:t> y 2 horas de </a:t>
            </a:r>
            <a:r>
              <a:rPr lang="en-GB" sz="2000" dirty="0" err="1"/>
              <a:t>pulido</a:t>
            </a:r>
            <a:r>
              <a:rPr lang="en-GB" sz="2000" dirty="0"/>
              <a:t>,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modelo</a:t>
            </a:r>
            <a:r>
              <a:rPr lang="en-GB" sz="2000" dirty="0"/>
              <a:t> Y </a:t>
            </a:r>
            <a:r>
              <a:rPr lang="en-GB" sz="2000" dirty="0" err="1"/>
              <a:t>requiere</a:t>
            </a:r>
            <a:r>
              <a:rPr lang="en-GB" sz="2000" dirty="0"/>
              <a:t> 2 horas de </a:t>
            </a:r>
            <a:r>
              <a:rPr lang="en-GB" sz="2000" dirty="0" err="1"/>
              <a:t>corte</a:t>
            </a:r>
            <a:r>
              <a:rPr lang="en-GB" sz="2000" dirty="0"/>
              <a:t> y 5 horas de </a:t>
            </a:r>
            <a:r>
              <a:rPr lang="en-GB" sz="2000" dirty="0" err="1"/>
              <a:t>pulido</a:t>
            </a:r>
            <a:r>
              <a:rPr lang="en-GB" sz="2000" dirty="0"/>
              <a:t>. </a:t>
            </a:r>
            <a:r>
              <a:rPr lang="en-GB" sz="2000" dirty="0" err="1"/>
              <a:t>Sabiendo</a:t>
            </a:r>
            <a:r>
              <a:rPr lang="en-GB" sz="2000" dirty="0"/>
              <a:t> que las </a:t>
            </a:r>
            <a:r>
              <a:rPr lang="en-GB" sz="2000" dirty="0" err="1"/>
              <a:t>cortadoras</a:t>
            </a:r>
            <a:r>
              <a:rPr lang="en-GB" sz="2000" dirty="0"/>
              <a:t> y las </a:t>
            </a:r>
            <a:r>
              <a:rPr lang="en-GB" sz="2000" dirty="0" err="1"/>
              <a:t>pulidoras</a:t>
            </a:r>
            <a:r>
              <a:rPr lang="en-GB" sz="2000" dirty="0"/>
              <a:t> </a:t>
            </a:r>
            <a:r>
              <a:rPr lang="en-GB" sz="2000" dirty="0" err="1"/>
              <a:t>trabajan</a:t>
            </a:r>
            <a:r>
              <a:rPr lang="en-GB" sz="2000" dirty="0"/>
              <a:t> un </a:t>
            </a:r>
            <a:r>
              <a:rPr lang="en-GB" sz="2000" dirty="0" err="1"/>
              <a:t>promedio</a:t>
            </a:r>
            <a:r>
              <a:rPr lang="en-GB" sz="2000" dirty="0"/>
              <a:t> de 32 y 40 horas, </a:t>
            </a:r>
            <a:r>
              <a:rPr lang="en-GB" sz="2000" dirty="0" err="1"/>
              <a:t>respectivamente</a:t>
            </a:r>
            <a:r>
              <a:rPr lang="en-GB" sz="2000" dirty="0"/>
              <a:t>, </a:t>
            </a:r>
            <a:r>
              <a:rPr lang="en-GB" sz="2000" dirty="0" err="1"/>
              <a:t>calcular</a:t>
            </a:r>
            <a:r>
              <a:rPr lang="en-GB" sz="2000" dirty="0"/>
              <a:t> el </a:t>
            </a:r>
            <a:r>
              <a:rPr lang="en-GB" sz="2000" dirty="0" err="1"/>
              <a:t>número</a:t>
            </a:r>
            <a:r>
              <a:rPr lang="en-GB" sz="2000" dirty="0"/>
              <a:t> de </a:t>
            </a:r>
            <a:r>
              <a:rPr lang="en-GB" sz="2000" dirty="0" err="1"/>
              <a:t>productos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tipo</a:t>
            </a:r>
            <a:r>
              <a:rPr lang="en-GB" sz="2000" dirty="0"/>
              <a:t> que se </a:t>
            </a:r>
            <a:r>
              <a:rPr lang="en-GB" sz="2000" dirty="0" err="1"/>
              <a:t>pueden</a:t>
            </a:r>
            <a:r>
              <a:rPr lang="en-GB" sz="2000" dirty="0"/>
              <a:t> </a:t>
            </a:r>
            <a:r>
              <a:rPr lang="en-GB" sz="2000" dirty="0" err="1"/>
              <a:t>producir</a:t>
            </a:r>
            <a:r>
              <a:rPr lang="en-GB" sz="2000" dirty="0"/>
              <a:t> </a:t>
            </a:r>
            <a:r>
              <a:rPr lang="en-GB" sz="2000" dirty="0" err="1"/>
              <a:t>semanalmente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F5A597E1-34AF-47CF-A7C3-6C797ADD4E82}"/>
                  </a:ext>
                </a:extLst>
              </p:cNvPr>
              <p:cNvSpPr/>
              <p:nvPr/>
            </p:nvSpPr>
            <p:spPr>
              <a:xfrm>
                <a:off x="5067930" y="2798429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F5A597E1-34AF-47CF-A7C3-6C797ADD4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30" y="2798429"/>
                <a:ext cx="1874616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FC698F88-7921-4840-950F-F4A35487EDBE}"/>
              </a:ext>
            </a:extLst>
          </p:cNvPr>
          <p:cNvSpPr/>
          <p:nvPr/>
        </p:nvSpPr>
        <p:spPr>
          <a:xfrm>
            <a:off x="2193284" y="2372380"/>
            <a:ext cx="3099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Representación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670A0F9-E362-47E9-8572-EACE3E8A5784}"/>
              </a:ext>
            </a:extLst>
          </p:cNvPr>
          <p:cNvSpPr/>
          <p:nvPr/>
        </p:nvSpPr>
        <p:spPr>
          <a:xfrm>
            <a:off x="6840550" y="1304204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DB87F4D-13C7-48F0-BFD5-F740BBA9951E}"/>
              </a:ext>
            </a:extLst>
          </p:cNvPr>
          <p:cNvSpPr/>
          <p:nvPr/>
        </p:nvSpPr>
        <p:spPr>
          <a:xfrm>
            <a:off x="10035723" y="959081"/>
            <a:ext cx="215756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2BA7DDFB-A7ED-4377-9911-C0EEC7194112}"/>
              </a:ext>
            </a:extLst>
          </p:cNvPr>
          <p:cNvCxnSpPr>
            <a:cxnSpLocks/>
          </p:cNvCxnSpPr>
          <p:nvPr/>
        </p:nvCxnSpPr>
        <p:spPr>
          <a:xfrm>
            <a:off x="10300750" y="1293170"/>
            <a:ext cx="1502097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4B01DCC-D757-432B-AC4A-B5FCA08C9B8C}"/>
              </a:ext>
            </a:extLst>
          </p:cNvPr>
          <p:cNvSpPr/>
          <p:nvPr/>
        </p:nvSpPr>
        <p:spPr>
          <a:xfrm>
            <a:off x="8418237" y="1590010"/>
            <a:ext cx="386315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BF69FDF9-193E-4EF2-BEF4-40F2C40B8EC0}"/>
              </a:ext>
            </a:extLst>
          </p:cNvPr>
          <p:cNvCxnSpPr>
            <a:cxnSpLocks/>
          </p:cNvCxnSpPr>
          <p:nvPr/>
        </p:nvCxnSpPr>
        <p:spPr>
          <a:xfrm>
            <a:off x="8948926" y="1918185"/>
            <a:ext cx="909947" cy="1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0EFB63CC-8265-44AF-AB20-A2331F903ACE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470635" y="1309906"/>
            <a:ext cx="4672966" cy="14753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51359013-8861-4F57-9825-B2234978B542}"/>
              </a:ext>
            </a:extLst>
          </p:cNvPr>
          <p:cNvCxnSpPr>
            <a:cxnSpLocks/>
            <a:stCxn id="29" idx="2"/>
            <a:endCxn id="48" idx="0"/>
          </p:cNvCxnSpPr>
          <p:nvPr/>
        </p:nvCxnSpPr>
        <p:spPr>
          <a:xfrm flipH="1">
            <a:off x="6005238" y="1655029"/>
            <a:ext cx="969381" cy="1143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8FE23CD6-5707-4DCE-8998-035CD0F966B9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6693573" y="1940835"/>
            <a:ext cx="1917822" cy="8316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ADB9C245-C2AF-4676-8B2F-4D12E7659861}"/>
              </a:ext>
            </a:extLst>
          </p:cNvPr>
          <p:cNvCxnSpPr>
            <a:cxnSpLocks/>
          </p:cNvCxnSpPr>
          <p:nvPr/>
        </p:nvCxnSpPr>
        <p:spPr>
          <a:xfrm flipV="1">
            <a:off x="7088241" y="1570751"/>
            <a:ext cx="1519359" cy="7546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5186583E-AB7B-40E8-A217-2A8C2556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47BE86A9-6D50-4AC7-9861-ABE042EF39DE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C8F5D552-1D3C-4723-8E0F-BAC560767E63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0A300E8-86E6-4BA6-A1A1-41BB9E2811B4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18">
            <a:hlinkClick r:id="rId10" action="ppaction://hlinksldjump"/>
            <a:extLst>
              <a:ext uri="{FF2B5EF4-FFF2-40B4-BE49-F238E27FC236}">
                <a16:creationId xmlns:a16="http://schemas.microsoft.com/office/drawing/2014/main" id="{B59F5742-513B-401A-9E85-D38730513C6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5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29" grpId="0" animBg="1"/>
      <p:bldP spid="30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46">
            <a:extLst>
              <a:ext uri="{FF2B5EF4-FFF2-40B4-BE49-F238E27FC236}">
                <a16:creationId xmlns:a16="http://schemas.microsoft.com/office/drawing/2014/main" id="{352875EE-7C73-4B47-BC38-B5750CF1E12B}"/>
              </a:ext>
            </a:extLst>
          </p:cNvPr>
          <p:cNvSpPr/>
          <p:nvPr/>
        </p:nvSpPr>
        <p:spPr>
          <a:xfrm>
            <a:off x="2193285" y="964517"/>
            <a:ext cx="955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fàbrica</a:t>
            </a:r>
            <a:r>
              <a:rPr lang="en-GB" sz="2000" dirty="0"/>
              <a:t> </a:t>
            </a:r>
            <a:r>
              <a:rPr lang="en-GB" sz="2000" dirty="0" err="1"/>
              <a:t>produeix</a:t>
            </a:r>
            <a:r>
              <a:rPr lang="en-GB" sz="2000" dirty="0"/>
              <a:t> dos </a:t>
            </a:r>
            <a:r>
              <a:rPr lang="en-GB" sz="2000" dirty="0" err="1"/>
              <a:t>tipus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: X </a:t>
            </a:r>
            <a:r>
              <a:rPr lang="en-GB" sz="2000" dirty="0" err="1"/>
              <a:t>i</a:t>
            </a:r>
            <a:r>
              <a:rPr lang="en-GB" sz="2000" dirty="0"/>
              <a:t> Y. </a:t>
            </a:r>
            <a:r>
              <a:rPr lang="en-GB" sz="2000" dirty="0" err="1"/>
              <a:t>Cada</a:t>
            </a:r>
            <a:r>
              <a:rPr lang="en-GB" sz="2000" dirty="0"/>
              <a:t> model X </a:t>
            </a:r>
            <a:r>
              <a:rPr lang="en-GB" sz="2000" dirty="0" err="1"/>
              <a:t>requereix</a:t>
            </a:r>
            <a:r>
              <a:rPr lang="en-GB" sz="2000" dirty="0"/>
              <a:t> 4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polit, </a:t>
            </a:r>
            <a:r>
              <a:rPr lang="en-GB" sz="2000" dirty="0" err="1"/>
              <a:t>cada</a:t>
            </a:r>
            <a:r>
              <a:rPr lang="en-GB" sz="2000" dirty="0"/>
              <a:t> model Y </a:t>
            </a:r>
            <a:r>
              <a:rPr lang="en-GB" sz="2000" dirty="0" err="1"/>
              <a:t>requereix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5 </a:t>
            </a:r>
            <a:r>
              <a:rPr lang="en-GB" sz="2000" dirty="0" err="1"/>
              <a:t>hores</a:t>
            </a:r>
            <a:r>
              <a:rPr lang="en-GB" sz="2000" dirty="0"/>
              <a:t> de polit. </a:t>
            </a:r>
            <a:r>
              <a:rPr lang="en-GB" sz="2000" dirty="0" err="1"/>
              <a:t>Sabent</a:t>
            </a:r>
            <a:r>
              <a:rPr lang="en-GB" sz="2000" dirty="0"/>
              <a:t> que les  </a:t>
            </a:r>
            <a:r>
              <a:rPr lang="en-GB" sz="2000" dirty="0" err="1"/>
              <a:t>talladores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les </a:t>
            </a:r>
            <a:r>
              <a:rPr lang="en-GB" sz="2000" dirty="0" err="1"/>
              <a:t>polidores</a:t>
            </a:r>
            <a:r>
              <a:rPr lang="en-GB" sz="2000" dirty="0"/>
              <a:t> </a:t>
            </a:r>
            <a:r>
              <a:rPr lang="en-GB" sz="2000" dirty="0" err="1"/>
              <a:t>treballen</a:t>
            </a:r>
            <a:r>
              <a:rPr lang="en-GB" sz="2000" dirty="0"/>
              <a:t> una </a:t>
            </a:r>
            <a:r>
              <a:rPr lang="en-GB" sz="2000" dirty="0" err="1"/>
              <a:t>mitjana</a:t>
            </a:r>
            <a:r>
              <a:rPr lang="en-GB" sz="2000" dirty="0"/>
              <a:t> de 32 </a:t>
            </a:r>
            <a:r>
              <a:rPr lang="en-GB" sz="2000" dirty="0" err="1"/>
              <a:t>i</a:t>
            </a:r>
            <a:r>
              <a:rPr lang="en-GB" sz="2000" dirty="0"/>
              <a:t> 40 </a:t>
            </a:r>
            <a:r>
              <a:rPr lang="en-GB" sz="2000" dirty="0" err="1"/>
              <a:t>hores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. </a:t>
            </a:r>
            <a:r>
              <a:rPr lang="en-GB" sz="2000" dirty="0" err="1"/>
              <a:t>Calculeu</a:t>
            </a:r>
            <a:r>
              <a:rPr lang="en-GB" sz="2000" dirty="0"/>
              <a:t> el </a:t>
            </a:r>
            <a:r>
              <a:rPr lang="en-GB" sz="2000" dirty="0" err="1"/>
              <a:t>número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tipus</a:t>
            </a:r>
            <a:r>
              <a:rPr lang="en-GB" sz="2000" dirty="0"/>
              <a:t> que es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produir</a:t>
            </a:r>
            <a:r>
              <a:rPr lang="en-GB" sz="2000" dirty="0"/>
              <a:t> </a:t>
            </a:r>
            <a:r>
              <a:rPr lang="en-GB" sz="2000" dirty="0" err="1"/>
              <a:t>setmanalment</a:t>
            </a:r>
            <a:r>
              <a:rPr lang="en-GB" sz="2000" dirty="0"/>
              <a:t>.</a:t>
            </a: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3" name="Rectángulo 5">
            <a:extLst>
              <a:ext uri="{FF2B5EF4-FFF2-40B4-BE49-F238E27FC236}">
                <a16:creationId xmlns:a16="http://schemas.microsoft.com/office/drawing/2014/main" id="{1FAE1ABB-CA41-4066-ABB7-4D940B3D7060}"/>
              </a:ext>
            </a:extLst>
          </p:cNvPr>
          <p:cNvSpPr/>
          <p:nvPr/>
        </p:nvSpPr>
        <p:spPr>
          <a:xfrm>
            <a:off x="2241082" y="440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DBF8D60-1409-44FF-B426-274853457F25}"/>
                  </a:ext>
                </a:extLst>
              </p:cNvPr>
              <p:cNvSpPr/>
              <p:nvPr/>
            </p:nvSpPr>
            <p:spPr>
              <a:xfrm>
                <a:off x="4798226" y="2590529"/>
                <a:ext cx="1761864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DBF8D60-1409-44FF-B426-274853457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26" y="2590529"/>
                <a:ext cx="1761864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72071DF7-A0D0-4BA1-995E-2CDC065A1C8B}"/>
              </a:ext>
            </a:extLst>
          </p:cNvPr>
          <p:cNvSpPr/>
          <p:nvPr/>
        </p:nvSpPr>
        <p:spPr>
          <a:xfrm>
            <a:off x="1998681" y="2645890"/>
            <a:ext cx="3089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2" name="Rectángulo redondeado 11">
            <a:extLst>
              <a:ext uri="{FF2B5EF4-FFF2-40B4-BE49-F238E27FC236}">
                <a16:creationId xmlns:a16="http://schemas.microsoft.com/office/drawing/2014/main" id="{CA39625E-3F3D-4F61-A2B3-5121337764BB}"/>
              </a:ext>
            </a:extLst>
          </p:cNvPr>
          <p:cNvSpPr/>
          <p:nvPr/>
        </p:nvSpPr>
        <p:spPr>
          <a:xfrm>
            <a:off x="1973480" y="169383"/>
            <a:ext cx="10071375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2400" b="1" u="sng" dirty="0">
                <a:solidFill>
                  <a:srgbClr val="FF2929"/>
                </a:solidFill>
              </a:rPr>
              <a:t>                                </a:t>
            </a:r>
          </a:p>
        </p:txBody>
      </p:sp>
      <p:sp>
        <p:nvSpPr>
          <p:cNvPr id="27" name="Rectángulo 5">
            <a:extLst>
              <a:ext uri="{FF2B5EF4-FFF2-40B4-BE49-F238E27FC236}">
                <a16:creationId xmlns:a16="http://schemas.microsoft.com/office/drawing/2014/main" id="{CA633CFC-A9FB-4833-942D-EDA77913123F}"/>
              </a:ext>
            </a:extLst>
          </p:cNvPr>
          <p:cNvSpPr/>
          <p:nvPr/>
        </p:nvSpPr>
        <p:spPr>
          <a:xfrm>
            <a:off x="2101098" y="424413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28" name="Retângulo 46">
            <a:extLst>
              <a:ext uri="{FF2B5EF4-FFF2-40B4-BE49-F238E27FC236}">
                <a16:creationId xmlns:a16="http://schemas.microsoft.com/office/drawing/2014/main" id="{D0896968-116C-465D-A6D3-5848900CC954}"/>
              </a:ext>
            </a:extLst>
          </p:cNvPr>
          <p:cNvSpPr/>
          <p:nvPr/>
        </p:nvSpPr>
        <p:spPr>
          <a:xfrm>
            <a:off x="2095983" y="979488"/>
            <a:ext cx="9751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fábrica</a:t>
            </a:r>
            <a:r>
              <a:rPr lang="en-GB" sz="2000" dirty="0"/>
              <a:t> produce dos </a:t>
            </a:r>
            <a:r>
              <a:rPr lang="en-GB" sz="2000" dirty="0" err="1"/>
              <a:t>tipos</a:t>
            </a:r>
            <a:r>
              <a:rPr lang="en-GB" sz="2000" dirty="0"/>
              <a:t> de </a:t>
            </a:r>
            <a:r>
              <a:rPr lang="en-GB" sz="2000" dirty="0" err="1"/>
              <a:t>productos</a:t>
            </a:r>
            <a:r>
              <a:rPr lang="en-GB" sz="2000" dirty="0"/>
              <a:t>: X e Y.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modelo</a:t>
            </a:r>
            <a:r>
              <a:rPr lang="en-GB" sz="2000" dirty="0"/>
              <a:t> X </a:t>
            </a:r>
            <a:r>
              <a:rPr lang="en-GB" sz="2000" dirty="0" err="1"/>
              <a:t>requiere</a:t>
            </a:r>
            <a:r>
              <a:rPr lang="en-GB" sz="2000" dirty="0"/>
              <a:t> 4 horas de </a:t>
            </a:r>
            <a:r>
              <a:rPr lang="en-GB" sz="2000" dirty="0" err="1"/>
              <a:t>corte</a:t>
            </a:r>
            <a:r>
              <a:rPr lang="en-GB" sz="2000" dirty="0"/>
              <a:t> y 2 horas de </a:t>
            </a:r>
            <a:r>
              <a:rPr lang="en-GB" sz="2000" dirty="0" err="1"/>
              <a:t>pulido</a:t>
            </a:r>
            <a:r>
              <a:rPr lang="en-GB" sz="2000" dirty="0"/>
              <a:t>, </a:t>
            </a:r>
            <a:r>
              <a:rPr lang="en-GB" sz="2000" dirty="0" err="1"/>
              <a:t>cada</a:t>
            </a:r>
            <a:r>
              <a:rPr lang="en-GB" sz="2000" dirty="0"/>
              <a:t> model Y </a:t>
            </a:r>
            <a:r>
              <a:rPr lang="en-GB" sz="2000" dirty="0" err="1"/>
              <a:t>requiere</a:t>
            </a:r>
            <a:r>
              <a:rPr lang="en-GB" sz="2000" dirty="0"/>
              <a:t> 2 horas de </a:t>
            </a:r>
            <a:r>
              <a:rPr lang="en-GB" sz="2000" dirty="0" err="1"/>
              <a:t>corte</a:t>
            </a:r>
            <a:r>
              <a:rPr lang="en-GB" sz="2000" dirty="0"/>
              <a:t> y 5 horas de </a:t>
            </a:r>
            <a:r>
              <a:rPr lang="en-GB" sz="2000" dirty="0" err="1"/>
              <a:t>pulido</a:t>
            </a:r>
            <a:r>
              <a:rPr lang="en-GB" sz="2000" dirty="0"/>
              <a:t>. </a:t>
            </a:r>
            <a:r>
              <a:rPr lang="en-GB" sz="2000" dirty="0" err="1"/>
              <a:t>Sabiendo</a:t>
            </a:r>
            <a:r>
              <a:rPr lang="en-GB" sz="2000" dirty="0"/>
              <a:t> que las  </a:t>
            </a:r>
            <a:r>
              <a:rPr lang="en-GB" sz="2000" dirty="0" err="1"/>
              <a:t>cortadoras</a:t>
            </a:r>
            <a:r>
              <a:rPr lang="en-GB" sz="2000" dirty="0"/>
              <a:t> y las </a:t>
            </a:r>
            <a:r>
              <a:rPr lang="en-GB" sz="2000" dirty="0" err="1"/>
              <a:t>pulidoras</a:t>
            </a:r>
            <a:r>
              <a:rPr lang="en-GB" sz="2000" dirty="0"/>
              <a:t> </a:t>
            </a:r>
            <a:r>
              <a:rPr lang="en-GB" sz="2000" dirty="0" err="1"/>
              <a:t>trabajan</a:t>
            </a:r>
            <a:r>
              <a:rPr lang="en-GB" sz="2000" dirty="0"/>
              <a:t> un </a:t>
            </a:r>
            <a:r>
              <a:rPr lang="en-GB" sz="2000" dirty="0" err="1"/>
              <a:t>promedio</a:t>
            </a:r>
            <a:r>
              <a:rPr lang="en-GB" sz="2000" dirty="0"/>
              <a:t> de 32 y 40 horas, </a:t>
            </a:r>
            <a:r>
              <a:rPr lang="en-GB" sz="2000" dirty="0" err="1"/>
              <a:t>respectivamente</a:t>
            </a:r>
            <a:r>
              <a:rPr lang="en-GB" sz="2000" dirty="0"/>
              <a:t>, </a:t>
            </a:r>
            <a:r>
              <a:rPr lang="en-GB" sz="2000" dirty="0" err="1"/>
              <a:t>calcular</a:t>
            </a:r>
            <a:r>
              <a:rPr lang="en-GB" sz="2000" dirty="0"/>
              <a:t> el </a:t>
            </a:r>
            <a:r>
              <a:rPr lang="en-GB" sz="2000" dirty="0" err="1"/>
              <a:t>número</a:t>
            </a:r>
            <a:r>
              <a:rPr lang="en-GB" sz="2000" dirty="0"/>
              <a:t> de </a:t>
            </a:r>
            <a:r>
              <a:rPr lang="en-GB" sz="2000" dirty="0" err="1"/>
              <a:t>productos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tipo</a:t>
            </a:r>
            <a:r>
              <a:rPr lang="en-GB" sz="2000" dirty="0"/>
              <a:t> que se </a:t>
            </a:r>
            <a:r>
              <a:rPr lang="en-GB" sz="2000" dirty="0" err="1"/>
              <a:t>pueden</a:t>
            </a:r>
            <a:r>
              <a:rPr lang="en-GB" sz="2000" dirty="0"/>
              <a:t> </a:t>
            </a:r>
            <a:r>
              <a:rPr lang="en-GB" sz="2000" dirty="0" err="1"/>
              <a:t>producir</a:t>
            </a:r>
            <a:r>
              <a:rPr lang="en-GB" sz="2000" dirty="0"/>
              <a:t> </a:t>
            </a:r>
            <a:r>
              <a:rPr lang="en-GB" sz="2000" dirty="0" err="1"/>
              <a:t>semanalmente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47">
                <a:extLst>
                  <a:ext uri="{FF2B5EF4-FFF2-40B4-BE49-F238E27FC236}">
                    <a16:creationId xmlns:a16="http://schemas.microsoft.com/office/drawing/2014/main" id="{67029699-4723-4F61-AEE6-3EA6FA29CA02}"/>
                  </a:ext>
                </a:extLst>
              </p:cNvPr>
              <p:cNvSpPr/>
              <p:nvPr/>
            </p:nvSpPr>
            <p:spPr>
              <a:xfrm>
                <a:off x="4741850" y="2965624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Retângulo 47">
                <a:extLst>
                  <a:ext uri="{FF2B5EF4-FFF2-40B4-BE49-F238E27FC236}">
                    <a16:creationId xmlns:a16="http://schemas.microsoft.com/office/drawing/2014/main" id="{67029699-4723-4F61-AEE6-3EA6FA29C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50" y="2965624"/>
                <a:ext cx="1874616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48">
            <a:extLst>
              <a:ext uri="{FF2B5EF4-FFF2-40B4-BE49-F238E27FC236}">
                <a16:creationId xmlns:a16="http://schemas.microsoft.com/office/drawing/2014/main" id="{48456AF7-48E7-4ACC-AEA5-3C0450813B24}"/>
              </a:ext>
            </a:extLst>
          </p:cNvPr>
          <p:cNvSpPr/>
          <p:nvPr/>
        </p:nvSpPr>
        <p:spPr>
          <a:xfrm>
            <a:off x="2097534" y="2438726"/>
            <a:ext cx="3096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Representación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670A0F9-E362-47E9-8572-EACE3E8A5784}"/>
              </a:ext>
            </a:extLst>
          </p:cNvPr>
          <p:cNvSpPr/>
          <p:nvPr/>
        </p:nvSpPr>
        <p:spPr>
          <a:xfrm>
            <a:off x="8747639" y="1308313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DB87F4D-13C7-48F0-BFD5-F740BBA9951E}"/>
              </a:ext>
            </a:extLst>
          </p:cNvPr>
          <p:cNvSpPr/>
          <p:nvPr/>
        </p:nvSpPr>
        <p:spPr>
          <a:xfrm>
            <a:off x="2307643" y="1330387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2BA7DDFB-A7ED-4377-9911-C0EEC7194112}"/>
              </a:ext>
            </a:extLst>
          </p:cNvPr>
          <p:cNvCxnSpPr>
            <a:cxnSpLocks/>
          </p:cNvCxnSpPr>
          <p:nvPr/>
        </p:nvCxnSpPr>
        <p:spPr>
          <a:xfrm>
            <a:off x="9010391" y="1624308"/>
            <a:ext cx="1631335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ADB9C245-C2AF-4676-8B2F-4D12E7659861}"/>
              </a:ext>
            </a:extLst>
          </p:cNvPr>
          <p:cNvCxnSpPr>
            <a:cxnSpLocks/>
          </p:cNvCxnSpPr>
          <p:nvPr/>
        </p:nvCxnSpPr>
        <p:spPr>
          <a:xfrm flipV="1">
            <a:off x="2637290" y="1627292"/>
            <a:ext cx="1566836" cy="6971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4B01DCC-D757-432B-AC4A-B5FCA08C9B8C}"/>
              </a:ext>
            </a:extLst>
          </p:cNvPr>
          <p:cNvSpPr/>
          <p:nvPr/>
        </p:nvSpPr>
        <p:spPr>
          <a:xfrm>
            <a:off x="8872866" y="1655840"/>
            <a:ext cx="386315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BF69FDF9-193E-4EF2-BEF4-40F2C40B8EC0}"/>
              </a:ext>
            </a:extLst>
          </p:cNvPr>
          <p:cNvCxnSpPr>
            <a:cxnSpLocks/>
          </p:cNvCxnSpPr>
          <p:nvPr/>
        </p:nvCxnSpPr>
        <p:spPr>
          <a:xfrm>
            <a:off x="9240786" y="1906733"/>
            <a:ext cx="62217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0EFB63CC-8265-44AF-AB20-A2331F903ACE}"/>
              </a:ext>
            </a:extLst>
          </p:cNvPr>
          <p:cNvCxnSpPr>
            <a:cxnSpLocks/>
          </p:cNvCxnSpPr>
          <p:nvPr/>
        </p:nvCxnSpPr>
        <p:spPr>
          <a:xfrm>
            <a:off x="2473244" y="1681212"/>
            <a:ext cx="2615390" cy="1688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51359013-8861-4F57-9825-B2234978B542}"/>
              </a:ext>
            </a:extLst>
          </p:cNvPr>
          <p:cNvCxnSpPr>
            <a:cxnSpLocks/>
          </p:cNvCxnSpPr>
          <p:nvPr/>
        </p:nvCxnSpPr>
        <p:spPr>
          <a:xfrm flipH="1">
            <a:off x="6432331" y="1959367"/>
            <a:ext cx="2471931" cy="14100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8FE23CD6-5707-4DCE-8998-035CD0F966B9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710220" y="1483726"/>
            <a:ext cx="3037419" cy="18856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4753DC27-A3DD-43C1-A6AA-4E9726B47DF6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2097A5F3-BC8B-4D19-8273-8C04BA396E16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F7EBE057-E97E-43B4-93FF-94F694FB7B72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18">
            <a:hlinkClick r:id="rId11" action="ppaction://hlinksldjump"/>
            <a:extLst>
              <a:ext uri="{FF2B5EF4-FFF2-40B4-BE49-F238E27FC236}">
                <a16:creationId xmlns:a16="http://schemas.microsoft.com/office/drawing/2014/main" id="{30FFA6DC-31EA-43EB-A12C-62AD95B98F9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1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1" grpId="0"/>
      <p:bldP spid="32" grpId="0"/>
      <p:bldP spid="29" grpId="0" animBg="1"/>
      <p:bldP spid="30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1985818" y="287851"/>
            <a:ext cx="10016885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ctángulo 5">
            <a:extLst>
              <a:ext uri="{FF2B5EF4-FFF2-40B4-BE49-F238E27FC236}">
                <a16:creationId xmlns:a16="http://schemas.microsoft.com/office/drawing/2014/main" id="{F9C5A4F8-174D-4A0D-9B8A-8B8822A20E31}"/>
              </a:ext>
            </a:extLst>
          </p:cNvPr>
          <p:cNvSpPr/>
          <p:nvPr/>
        </p:nvSpPr>
        <p:spPr>
          <a:xfrm>
            <a:off x="2129834" y="37437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B99A1D-84F0-4328-BCDB-E992C4459CDE}"/>
                  </a:ext>
                </a:extLst>
              </p:cNvPr>
              <p:cNvSpPr/>
              <p:nvPr/>
            </p:nvSpPr>
            <p:spPr>
              <a:xfrm>
                <a:off x="4717335" y="2698821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B99A1D-84F0-4328-BCDB-E992C4459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335" y="2698821"/>
                <a:ext cx="1874616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B17D93D1-9558-4C09-A98B-145A9DD3759D}"/>
              </a:ext>
            </a:extLst>
          </p:cNvPr>
          <p:cNvSpPr/>
          <p:nvPr/>
        </p:nvSpPr>
        <p:spPr>
          <a:xfrm>
            <a:off x="2129236" y="2324440"/>
            <a:ext cx="3160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Representación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</a:t>
            </a:r>
            <a:endParaRPr lang="en-US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25">
                <a:extLst>
                  <a:ext uri="{FF2B5EF4-FFF2-40B4-BE49-F238E27FC236}">
                    <a16:creationId xmlns:a16="http://schemas.microsoft.com/office/drawing/2014/main" id="{5AEC535F-0B66-4D84-8CA1-99583475DFEC}"/>
                  </a:ext>
                </a:extLst>
              </p:cNvPr>
              <p:cNvSpPr txBox="1"/>
              <p:nvPr/>
            </p:nvSpPr>
            <p:spPr>
              <a:xfrm>
                <a:off x="9076930" y="2433287"/>
                <a:ext cx="2258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0−4=16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3" name="CuadroTexto 25">
                <a:extLst>
                  <a:ext uri="{FF2B5EF4-FFF2-40B4-BE49-F238E27FC236}">
                    <a16:creationId xmlns:a16="http://schemas.microsoft.com/office/drawing/2014/main" id="{5AEC535F-0B66-4D84-8CA1-99583475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930" y="2433287"/>
                <a:ext cx="225850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5">
                <a:extLst>
                  <a:ext uri="{FF2B5EF4-FFF2-40B4-BE49-F238E27FC236}">
                    <a16:creationId xmlns:a16="http://schemas.microsoft.com/office/drawing/2014/main" id="{D452B017-E336-4A77-A2EB-C68CEBCDB454}"/>
                  </a:ext>
                </a:extLst>
              </p:cNvPr>
              <p:cNvSpPr txBox="1"/>
              <p:nvPr/>
            </p:nvSpPr>
            <p:spPr>
              <a:xfrm>
                <a:off x="9132982" y="2820234"/>
                <a:ext cx="2393797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34" name="CuadroTexto 25">
                <a:extLst>
                  <a:ext uri="{FF2B5EF4-FFF2-40B4-BE49-F238E27FC236}">
                    <a16:creationId xmlns:a16="http://schemas.microsoft.com/office/drawing/2014/main" id="{D452B017-E336-4A77-A2EB-C68CEBCDB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982" y="2820234"/>
                <a:ext cx="2393797" cy="611834"/>
              </a:xfrm>
              <a:prstGeom prst="rect">
                <a:avLst/>
              </a:prstGeom>
              <a:blipFill>
                <a:blip r:embed="rId8"/>
                <a:stretch>
                  <a:fillRect l="-2545" b="-1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749BBEAA-60F8-4E68-A9A4-0AE8A7422901}"/>
              </a:ext>
            </a:extLst>
          </p:cNvPr>
          <p:cNvSpPr/>
          <p:nvPr/>
        </p:nvSpPr>
        <p:spPr>
          <a:xfrm>
            <a:off x="6587529" y="2948009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C980FE86-BBAD-4C5C-A4C8-DBF1187C6D7C}"/>
              </a:ext>
            </a:extLst>
          </p:cNvPr>
          <p:cNvSpPr/>
          <p:nvPr/>
        </p:nvSpPr>
        <p:spPr>
          <a:xfrm>
            <a:off x="8560166" y="2897976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25">
                <a:extLst>
                  <a:ext uri="{FF2B5EF4-FFF2-40B4-BE49-F238E27FC236}">
                    <a16:creationId xmlns:a16="http://schemas.microsoft.com/office/drawing/2014/main" id="{CA8ADA87-D2DA-40E4-ABB9-06371F3FA20A}"/>
                  </a:ext>
                </a:extLst>
              </p:cNvPr>
              <p:cNvSpPr txBox="1"/>
              <p:nvPr/>
            </p:nvSpPr>
            <p:spPr>
              <a:xfrm>
                <a:off x="2370655" y="3488556"/>
                <a:ext cx="2431307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9" name="CuadroTexto 25">
                <a:extLst>
                  <a:ext uri="{FF2B5EF4-FFF2-40B4-BE49-F238E27FC236}">
                    <a16:creationId xmlns:a16="http://schemas.microsoft.com/office/drawing/2014/main" id="{CA8ADA87-D2DA-40E4-ABB9-06371F3FA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55" y="3488556"/>
                <a:ext cx="2431307" cy="6097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3511E52-27D5-43EE-98D8-EADDA7C2AF58}"/>
                  </a:ext>
                </a:extLst>
              </p:cNvPr>
              <p:cNvSpPr/>
              <p:nvPr/>
            </p:nvSpPr>
            <p:spPr>
              <a:xfrm>
                <a:off x="6806510" y="2732958"/>
                <a:ext cx="1910928" cy="60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3511E52-27D5-43EE-98D8-EADDA7C2A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10" y="2732958"/>
                <a:ext cx="1910928" cy="605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êntese esquerdo 9">
            <a:extLst>
              <a:ext uri="{FF2B5EF4-FFF2-40B4-BE49-F238E27FC236}">
                <a16:creationId xmlns:a16="http://schemas.microsoft.com/office/drawing/2014/main" id="{D622FBAC-63EF-41E3-ADF0-CBB327E642BB}"/>
              </a:ext>
            </a:extLst>
          </p:cNvPr>
          <p:cNvSpPr/>
          <p:nvPr/>
        </p:nvSpPr>
        <p:spPr>
          <a:xfrm>
            <a:off x="9052962" y="2434802"/>
            <a:ext cx="215556" cy="1045946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0729ADA7-50CC-4348-A3A8-56A93F9F8B68}"/>
              </a:ext>
            </a:extLst>
          </p:cNvPr>
          <p:cNvSpPr/>
          <p:nvPr/>
        </p:nvSpPr>
        <p:spPr>
          <a:xfrm>
            <a:off x="4961748" y="365394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25">
                <a:extLst>
                  <a:ext uri="{FF2B5EF4-FFF2-40B4-BE49-F238E27FC236}">
                    <a16:creationId xmlns:a16="http://schemas.microsoft.com/office/drawing/2014/main" id="{3FF0D7A6-4AE9-468B-8C72-9D0EBC426B5C}"/>
                  </a:ext>
                </a:extLst>
              </p:cNvPr>
              <p:cNvSpPr txBox="1"/>
              <p:nvPr/>
            </p:nvSpPr>
            <p:spPr>
              <a:xfrm>
                <a:off x="5520434" y="3493823"/>
                <a:ext cx="2917658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s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s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s-ES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48" name="CuadroTexto 25">
                <a:extLst>
                  <a:ext uri="{FF2B5EF4-FFF2-40B4-BE49-F238E27FC236}">
                    <a16:creationId xmlns:a16="http://schemas.microsoft.com/office/drawing/2014/main" id="{3FF0D7A6-4AE9-468B-8C72-9D0EBC426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34" y="3493823"/>
                <a:ext cx="2917658" cy="6097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25">
                <a:extLst>
                  <a:ext uri="{FF2B5EF4-FFF2-40B4-BE49-F238E27FC236}">
                    <a16:creationId xmlns:a16="http://schemas.microsoft.com/office/drawing/2014/main" id="{8CE9DD18-3244-41F8-9778-BDA26CA9A619}"/>
                  </a:ext>
                </a:extLst>
              </p:cNvPr>
              <p:cNvSpPr txBox="1"/>
              <p:nvPr/>
            </p:nvSpPr>
            <p:spPr>
              <a:xfrm>
                <a:off x="8106492" y="3488556"/>
                <a:ext cx="2231508" cy="91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49" name="CuadroTexto 25">
                <a:extLst>
                  <a:ext uri="{FF2B5EF4-FFF2-40B4-BE49-F238E27FC236}">
                    <a16:creationId xmlns:a16="http://schemas.microsoft.com/office/drawing/2014/main" id="{8CE9DD18-3244-41F8-9778-BDA26CA9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492" y="3488556"/>
                <a:ext cx="2231508" cy="919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 49">
            <a:extLst>
              <a:ext uri="{FF2B5EF4-FFF2-40B4-BE49-F238E27FC236}">
                <a16:creationId xmlns:a16="http://schemas.microsoft.com/office/drawing/2014/main" id="{9616D250-B90A-4BE3-B70A-C05AC6352F9D}"/>
              </a:ext>
            </a:extLst>
          </p:cNvPr>
          <p:cNvSpPr/>
          <p:nvPr/>
        </p:nvSpPr>
        <p:spPr>
          <a:xfrm>
            <a:off x="2129236" y="4157161"/>
            <a:ext cx="3421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u="sng" dirty="0">
                <a:solidFill>
                  <a:srgbClr val="0C2B8E"/>
                </a:solidFill>
              </a:rPr>
              <a:t>Respuesta</a:t>
            </a:r>
            <a:r>
              <a:rPr lang="en-GB" sz="2000" dirty="0">
                <a:solidFill>
                  <a:srgbClr val="0C2B8E"/>
                </a:solidFill>
              </a:rPr>
              <a:t>: 5 del X y 6 del Y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4157A3F-C7DC-456D-A627-934097D11B1D}"/>
              </a:ext>
            </a:extLst>
          </p:cNvPr>
          <p:cNvSpPr/>
          <p:nvPr/>
        </p:nvSpPr>
        <p:spPr>
          <a:xfrm>
            <a:off x="2129834" y="4521144"/>
            <a:ext cx="9654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cierta</a:t>
            </a:r>
            <a:r>
              <a:rPr lang="en-GB" sz="2000" dirty="0"/>
              <a:t> </a:t>
            </a:r>
            <a:r>
              <a:rPr lang="en-GB" sz="2000" dirty="0" err="1"/>
              <a:t>semana</a:t>
            </a:r>
            <a:r>
              <a:rPr lang="en-GB" sz="2000" dirty="0"/>
              <a:t>, una de las </a:t>
            </a:r>
            <a:r>
              <a:rPr lang="en-GB" sz="2000" dirty="0" err="1"/>
              <a:t>pulidoras</a:t>
            </a:r>
            <a:r>
              <a:rPr lang="en-GB" sz="2000" dirty="0"/>
              <a:t> se </a:t>
            </a:r>
            <a:r>
              <a:rPr lang="en-GB" sz="2000" dirty="0" err="1"/>
              <a:t>estropeó</a:t>
            </a:r>
            <a:r>
              <a:rPr lang="en-GB" sz="2000" dirty="0"/>
              <a:t> </a:t>
            </a:r>
            <a:r>
              <a:rPr lang="ca-ES" sz="2000" dirty="0"/>
              <a:t>y </a:t>
            </a:r>
            <a:r>
              <a:rPr lang="ca-ES" sz="2000" dirty="0" err="1"/>
              <a:t>sólo</a:t>
            </a:r>
            <a:r>
              <a:rPr lang="ca-ES" sz="2000" dirty="0"/>
              <a:t> </a:t>
            </a:r>
            <a:r>
              <a:rPr lang="ca-ES" sz="2000" dirty="0" err="1"/>
              <a:t>funcionó</a:t>
            </a:r>
            <a:r>
              <a:rPr lang="en-GB" sz="2000" dirty="0"/>
              <a:t> 24 horas. </a:t>
            </a:r>
            <a:r>
              <a:rPr lang="en-GB" sz="2000" dirty="0" err="1"/>
              <a:t>Suponiendo</a:t>
            </a:r>
            <a:r>
              <a:rPr lang="en-GB" sz="2000" dirty="0"/>
              <a:t> que se </a:t>
            </a:r>
            <a:r>
              <a:rPr lang="en-GB" sz="2000" dirty="0" err="1"/>
              <a:t>mantuvieron</a:t>
            </a:r>
            <a:r>
              <a:rPr lang="en-GB" sz="2000" dirty="0"/>
              <a:t> las 32 horas de </a:t>
            </a:r>
            <a:r>
              <a:rPr lang="en-GB" sz="2000" dirty="0" err="1"/>
              <a:t>cortadoras</a:t>
            </a:r>
            <a:r>
              <a:rPr lang="en-GB" sz="2000" dirty="0"/>
              <a:t>, ¿</a:t>
            </a:r>
            <a:r>
              <a:rPr lang="en-GB" sz="2000" dirty="0" err="1"/>
              <a:t>cuántos</a:t>
            </a:r>
            <a:r>
              <a:rPr lang="en-GB" sz="2000" dirty="0"/>
              <a:t> </a:t>
            </a:r>
            <a:r>
              <a:rPr lang="en-GB" sz="2000" dirty="0" err="1"/>
              <a:t>productos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tipo</a:t>
            </a:r>
            <a:r>
              <a:rPr lang="en-GB" sz="2000" dirty="0"/>
              <a:t> se </a:t>
            </a:r>
            <a:r>
              <a:rPr lang="en-GB" sz="2000" dirty="0" err="1"/>
              <a:t>produjeron</a:t>
            </a:r>
            <a:r>
              <a:rPr lang="en-GB" sz="2000" dirty="0"/>
              <a:t> </a:t>
            </a:r>
            <a:r>
              <a:rPr lang="en-GB" sz="2000" dirty="0" err="1"/>
              <a:t>esa</a:t>
            </a:r>
            <a:r>
              <a:rPr lang="en-GB" sz="2000" dirty="0"/>
              <a:t> </a:t>
            </a:r>
            <a:r>
              <a:rPr lang="en-GB" sz="2000" dirty="0" err="1"/>
              <a:t>semana</a:t>
            </a:r>
            <a:r>
              <a:rPr lang="en-GB" sz="20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25">
                <a:extLst>
                  <a:ext uri="{FF2B5EF4-FFF2-40B4-BE49-F238E27FC236}">
                    <a16:creationId xmlns:a16="http://schemas.microsoft.com/office/drawing/2014/main" id="{D4A5682D-B745-4BF5-A8AE-34FC9CFFCF1C}"/>
                  </a:ext>
                </a:extLst>
              </p:cNvPr>
              <p:cNvSpPr txBox="1"/>
              <p:nvPr/>
            </p:nvSpPr>
            <p:spPr>
              <a:xfrm>
                <a:off x="2446712" y="5444782"/>
                <a:ext cx="2917658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s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s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s-ES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52" name="CuadroTexto 25">
                <a:extLst>
                  <a:ext uri="{FF2B5EF4-FFF2-40B4-BE49-F238E27FC236}">
                    <a16:creationId xmlns:a16="http://schemas.microsoft.com/office/drawing/2014/main" id="{D4A5682D-B745-4BF5-A8AE-34FC9CFFC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12" y="5444782"/>
                <a:ext cx="2917658" cy="6097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25">
                <a:extLst>
                  <a:ext uri="{FF2B5EF4-FFF2-40B4-BE49-F238E27FC236}">
                    <a16:creationId xmlns:a16="http://schemas.microsoft.com/office/drawing/2014/main" id="{38A19A05-EABE-4E06-8A93-2EDDC5F77280}"/>
                  </a:ext>
                </a:extLst>
              </p:cNvPr>
              <p:cNvSpPr txBox="1"/>
              <p:nvPr/>
            </p:nvSpPr>
            <p:spPr>
              <a:xfrm>
                <a:off x="5032770" y="5439515"/>
                <a:ext cx="2231508" cy="91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53" name="CuadroTexto 25">
                <a:extLst>
                  <a:ext uri="{FF2B5EF4-FFF2-40B4-BE49-F238E27FC236}">
                    <a16:creationId xmlns:a16="http://schemas.microsoft.com/office/drawing/2014/main" id="{38A19A05-EABE-4E06-8A93-2EDDC5F7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70" y="5439515"/>
                <a:ext cx="2231508" cy="9196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1605EF55-E194-43AB-9733-A17B8D02EE74}"/>
              </a:ext>
            </a:extLst>
          </p:cNvPr>
          <p:cNvSpPr/>
          <p:nvPr/>
        </p:nvSpPr>
        <p:spPr>
          <a:xfrm>
            <a:off x="2129236" y="6123393"/>
            <a:ext cx="3421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u="sng" dirty="0">
                <a:solidFill>
                  <a:srgbClr val="0C2B8E"/>
                </a:solidFill>
              </a:rPr>
              <a:t>Respuesta</a:t>
            </a:r>
            <a:r>
              <a:rPr lang="en-GB" sz="2000" dirty="0">
                <a:solidFill>
                  <a:srgbClr val="0C2B8E"/>
                </a:solidFill>
              </a:rPr>
              <a:t>: 7 del X y 2 del Y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B6F6D403-4082-4602-8EDF-490079822B44}"/>
              </a:ext>
            </a:extLst>
          </p:cNvPr>
          <p:cNvSpPr/>
          <p:nvPr/>
        </p:nvSpPr>
        <p:spPr>
          <a:xfrm>
            <a:off x="7426043" y="5308394"/>
            <a:ext cx="452417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Observe:</a:t>
            </a:r>
          </a:p>
          <a:p>
            <a:pPr algn="just">
              <a:spcAft>
                <a:spcPts val="600"/>
              </a:spcAft>
            </a:pPr>
            <a:endParaRPr lang="en-GB" sz="2000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4CC5D040-5B25-4D6D-BC56-08808866E0E0}"/>
              </a:ext>
            </a:extLst>
          </p:cNvPr>
          <p:cNvSpPr/>
          <p:nvPr/>
        </p:nvSpPr>
        <p:spPr>
          <a:xfrm>
            <a:off x="7401866" y="5625123"/>
            <a:ext cx="4503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dirty="0"/>
              <a:t>¡La </a:t>
            </a:r>
            <a:r>
              <a:rPr lang="en-GB" sz="2000" b="1" dirty="0" err="1"/>
              <a:t>matriz</a:t>
            </a:r>
            <a:r>
              <a:rPr lang="en-GB" sz="2000" b="1" dirty="0"/>
              <a:t> de </a:t>
            </a:r>
            <a:r>
              <a:rPr lang="en-GB" sz="2000" b="1" dirty="0" err="1"/>
              <a:t>coeficientes</a:t>
            </a:r>
            <a:r>
              <a:rPr lang="en-GB" sz="2000" b="1" dirty="0"/>
              <a:t> </a:t>
            </a:r>
            <a:r>
              <a:rPr lang="en-GB" sz="2000" dirty="0"/>
              <a:t>es la </a:t>
            </a:r>
            <a:r>
              <a:rPr lang="en-GB" sz="2000" dirty="0" err="1"/>
              <a:t>misma</a:t>
            </a:r>
            <a:r>
              <a:rPr lang="en-GB" sz="2000" dirty="0"/>
              <a:t>!... ¡Con un solo </a:t>
            </a:r>
            <a:r>
              <a:rPr lang="en-GB" sz="2000" u="sng" dirty="0" err="1"/>
              <a:t>producto</a:t>
            </a:r>
            <a:r>
              <a:rPr lang="en-GB" sz="2000" dirty="0"/>
              <a:t> de matrices se </a:t>
            </a:r>
            <a:r>
              <a:rPr lang="en-GB" sz="2000" dirty="0" err="1"/>
              <a:t>pueden</a:t>
            </a:r>
            <a:r>
              <a:rPr lang="en-GB" sz="2000" dirty="0"/>
              <a:t> resolver </a:t>
            </a:r>
            <a:r>
              <a:rPr lang="en-GB" sz="2000" dirty="0" err="1"/>
              <a:t>más</a:t>
            </a:r>
            <a:r>
              <a:rPr lang="en-GB" sz="2000" dirty="0"/>
              <a:t> </a:t>
            </a:r>
            <a:r>
              <a:rPr lang="en-GB" sz="2000" dirty="0" err="1"/>
              <a:t>sistemas</a:t>
            </a:r>
            <a:r>
              <a:rPr lang="en-GB" sz="2000" dirty="0"/>
              <a:t>!</a:t>
            </a:r>
          </a:p>
        </p:txBody>
      </p:sp>
      <p:sp>
        <p:nvSpPr>
          <p:cNvPr id="35" name="Retângulo 46">
            <a:extLst>
              <a:ext uri="{FF2B5EF4-FFF2-40B4-BE49-F238E27FC236}">
                <a16:creationId xmlns:a16="http://schemas.microsoft.com/office/drawing/2014/main" id="{94919097-7F7B-4937-ABBD-32642D3F6DE5}"/>
              </a:ext>
            </a:extLst>
          </p:cNvPr>
          <p:cNvSpPr/>
          <p:nvPr/>
        </p:nvSpPr>
        <p:spPr>
          <a:xfrm>
            <a:off x="2129834" y="948161"/>
            <a:ext cx="9654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fábrica</a:t>
            </a:r>
            <a:r>
              <a:rPr lang="en-GB" sz="2000" dirty="0"/>
              <a:t> produce dos </a:t>
            </a:r>
            <a:r>
              <a:rPr lang="en-GB" sz="2000" dirty="0" err="1"/>
              <a:t>tipos</a:t>
            </a:r>
            <a:r>
              <a:rPr lang="en-GB" sz="2000" dirty="0"/>
              <a:t> de </a:t>
            </a:r>
            <a:r>
              <a:rPr lang="en-GB" sz="2000" dirty="0" err="1"/>
              <a:t>productos</a:t>
            </a:r>
            <a:r>
              <a:rPr lang="en-GB" sz="2000" dirty="0"/>
              <a:t>: X e Y.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modelo</a:t>
            </a:r>
            <a:r>
              <a:rPr lang="en-GB" sz="2000" dirty="0"/>
              <a:t> X </a:t>
            </a:r>
            <a:r>
              <a:rPr lang="en-GB" sz="2000" dirty="0" err="1"/>
              <a:t>requiere</a:t>
            </a:r>
            <a:r>
              <a:rPr lang="en-GB" sz="2000" dirty="0"/>
              <a:t> 4 horas de </a:t>
            </a:r>
            <a:r>
              <a:rPr lang="en-GB" sz="2000" dirty="0" err="1"/>
              <a:t>corte</a:t>
            </a:r>
            <a:r>
              <a:rPr lang="en-GB" sz="2000" dirty="0"/>
              <a:t> y 2 horas de </a:t>
            </a:r>
            <a:r>
              <a:rPr lang="en-GB" sz="2000" dirty="0" err="1"/>
              <a:t>pulido</a:t>
            </a:r>
            <a:r>
              <a:rPr lang="en-GB" sz="2000" dirty="0"/>
              <a:t>, </a:t>
            </a:r>
            <a:r>
              <a:rPr lang="en-GB" sz="2000" dirty="0" err="1"/>
              <a:t>cada</a:t>
            </a:r>
            <a:r>
              <a:rPr lang="en-GB" sz="2000" dirty="0"/>
              <a:t> model Y </a:t>
            </a:r>
            <a:r>
              <a:rPr lang="en-GB" sz="2000" dirty="0" err="1"/>
              <a:t>requiere</a:t>
            </a:r>
            <a:r>
              <a:rPr lang="en-GB" sz="2000" dirty="0"/>
              <a:t> 2 horas de </a:t>
            </a:r>
            <a:r>
              <a:rPr lang="en-GB" sz="2000" dirty="0" err="1"/>
              <a:t>corte</a:t>
            </a:r>
            <a:r>
              <a:rPr lang="en-GB" sz="2000" dirty="0"/>
              <a:t> y 5 horas de </a:t>
            </a:r>
            <a:r>
              <a:rPr lang="en-GB" sz="2000" dirty="0" err="1"/>
              <a:t>pulido</a:t>
            </a:r>
            <a:r>
              <a:rPr lang="en-GB" sz="2000" dirty="0"/>
              <a:t>. </a:t>
            </a:r>
            <a:r>
              <a:rPr lang="en-GB" sz="2000" dirty="0" err="1"/>
              <a:t>Sabiendo</a:t>
            </a:r>
            <a:r>
              <a:rPr lang="en-GB" sz="2000" dirty="0"/>
              <a:t> que las  </a:t>
            </a:r>
            <a:r>
              <a:rPr lang="en-GB" sz="2000" dirty="0" err="1"/>
              <a:t>cortadoras</a:t>
            </a:r>
            <a:r>
              <a:rPr lang="en-GB" sz="2000" dirty="0"/>
              <a:t> y las </a:t>
            </a:r>
            <a:r>
              <a:rPr lang="en-GB" sz="2000" dirty="0" err="1"/>
              <a:t>pulidoras</a:t>
            </a:r>
            <a:r>
              <a:rPr lang="en-GB" sz="2000" dirty="0"/>
              <a:t> </a:t>
            </a:r>
            <a:r>
              <a:rPr lang="en-GB" sz="2000" dirty="0" err="1"/>
              <a:t>trabajan</a:t>
            </a:r>
            <a:r>
              <a:rPr lang="en-GB" sz="2000" dirty="0"/>
              <a:t> un </a:t>
            </a:r>
            <a:r>
              <a:rPr lang="en-GB" sz="2000" dirty="0" err="1"/>
              <a:t>promedio</a:t>
            </a:r>
            <a:r>
              <a:rPr lang="en-GB" sz="2000" dirty="0"/>
              <a:t> de 32 y 40 horas, </a:t>
            </a:r>
            <a:r>
              <a:rPr lang="en-GB" sz="2000" dirty="0" err="1"/>
              <a:t>respectivamente</a:t>
            </a:r>
            <a:r>
              <a:rPr lang="en-GB" sz="2000" dirty="0"/>
              <a:t>, </a:t>
            </a:r>
            <a:r>
              <a:rPr lang="en-GB" sz="2000" dirty="0" err="1"/>
              <a:t>calcular</a:t>
            </a:r>
            <a:r>
              <a:rPr lang="en-GB" sz="2000" dirty="0"/>
              <a:t> el </a:t>
            </a:r>
            <a:r>
              <a:rPr lang="en-GB" sz="2000" dirty="0" err="1"/>
              <a:t>número</a:t>
            </a:r>
            <a:r>
              <a:rPr lang="en-GB" sz="2000" dirty="0"/>
              <a:t> de </a:t>
            </a:r>
            <a:r>
              <a:rPr lang="en-GB" sz="2000" dirty="0" err="1"/>
              <a:t>productos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tipo</a:t>
            </a:r>
            <a:r>
              <a:rPr lang="en-GB" sz="2000" dirty="0"/>
              <a:t> que es </a:t>
            </a:r>
            <a:r>
              <a:rPr lang="en-GB" sz="2000" dirty="0" err="1"/>
              <a:t>pueden</a:t>
            </a:r>
            <a:r>
              <a:rPr lang="en-GB" sz="2000" dirty="0"/>
              <a:t> </a:t>
            </a:r>
            <a:r>
              <a:rPr lang="en-GB" sz="2000" dirty="0" err="1"/>
              <a:t>producir</a:t>
            </a:r>
            <a:r>
              <a:rPr lang="en-GB" sz="2000" dirty="0"/>
              <a:t> </a:t>
            </a:r>
            <a:r>
              <a:rPr lang="en-GB" sz="2000" dirty="0" err="1"/>
              <a:t>semanalmente</a:t>
            </a:r>
            <a:r>
              <a:rPr lang="en-GB" sz="2000" dirty="0"/>
              <a:t>.</a:t>
            </a:r>
          </a:p>
        </p:txBody>
      </p:sp>
      <p:sp>
        <p:nvSpPr>
          <p:cNvPr id="36" name="Retângulo: Cantos Arredondados 19">
            <a:hlinkClick r:id="rId15" action="ppaction://hlinksldjump"/>
            <a:extLst>
              <a:ext uri="{FF2B5EF4-FFF2-40B4-BE49-F238E27FC236}">
                <a16:creationId xmlns:a16="http://schemas.microsoft.com/office/drawing/2014/main" id="{CEE59CA2-BCB2-4060-86AD-D217D0DA4693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20">
            <a:hlinkClick r:id="rId16" action="ppaction://hlinksldjump"/>
            <a:extLst>
              <a:ext uri="{FF2B5EF4-FFF2-40B4-BE49-F238E27FC236}">
                <a16:creationId xmlns:a16="http://schemas.microsoft.com/office/drawing/2014/main" id="{19088E1D-EF02-4D35-A338-3AE27881A832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1">
            <a:hlinkClick r:id="rId17" action="ppaction://hlinksldjump"/>
            <a:extLst>
              <a:ext uri="{FF2B5EF4-FFF2-40B4-BE49-F238E27FC236}">
                <a16:creationId xmlns:a16="http://schemas.microsoft.com/office/drawing/2014/main" id="{D9E553F6-9B34-43C4-9E18-334EFD7A16DA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18">
            <a:hlinkClick r:id="rId18" action="ppaction://hlinksldjump"/>
            <a:extLst>
              <a:ext uri="{FF2B5EF4-FFF2-40B4-BE49-F238E27FC236}">
                <a16:creationId xmlns:a16="http://schemas.microsoft.com/office/drawing/2014/main" id="{74B47CA7-3E14-43DE-ABAF-FEF15514F9F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4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 animBg="1"/>
      <p:bldP spid="38" grpId="0" animBg="1"/>
      <p:bldP spid="39" grpId="0"/>
      <p:bldP spid="46" grpId="0"/>
      <p:bldP spid="10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6" name="Bolha de Pensamento: Nuvem 3">
            <a:extLst>
              <a:ext uri="{FF2B5EF4-FFF2-40B4-BE49-F238E27FC236}">
                <a16:creationId xmlns:a16="http://schemas.microsoft.com/office/drawing/2014/main" id="{43A5FC8D-AC2D-4AF7-9ACC-685D6D11D5AE}"/>
              </a:ext>
            </a:extLst>
          </p:cNvPr>
          <p:cNvSpPr/>
          <p:nvPr/>
        </p:nvSpPr>
        <p:spPr>
          <a:xfrm>
            <a:off x="7836812" y="81178"/>
            <a:ext cx="2974311" cy="1446963"/>
          </a:xfrm>
          <a:prstGeom prst="cloudCallout">
            <a:avLst>
              <a:gd name="adj1" fmla="val 36599"/>
              <a:gd name="adj2" fmla="val 50695"/>
            </a:avLst>
          </a:prstGeom>
          <a:solidFill>
            <a:srgbClr val="F68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¡</a:t>
            </a:r>
            <a:r>
              <a:rPr lang="en-GB" sz="2000" b="1" dirty="0" err="1"/>
              <a:t>Hagámoslo</a:t>
            </a:r>
            <a:r>
              <a:rPr lang="en-GB" sz="2000" b="1" dirty="0"/>
              <a:t>!</a:t>
            </a:r>
            <a:r>
              <a:rPr lang="en-GB" sz="2000" dirty="0"/>
              <a:t>… </a:t>
            </a:r>
          </a:p>
          <a:p>
            <a:pPr algn="ctr"/>
            <a:r>
              <a:rPr lang="en-GB" sz="2000" dirty="0"/>
              <a:t>¡Es </a:t>
            </a:r>
            <a:r>
              <a:rPr lang="en-GB" sz="2000" dirty="0" err="1"/>
              <a:t>corto</a:t>
            </a:r>
            <a:r>
              <a:rPr lang="en-GB" sz="2000" dirty="0"/>
              <a:t>…solo 3 </a:t>
            </a:r>
            <a:r>
              <a:rPr lang="en-GB" sz="2000" dirty="0" err="1"/>
              <a:t>preguntas</a:t>
            </a:r>
            <a:r>
              <a:rPr lang="en-GB" sz="2000" dirty="0"/>
              <a:t>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F8C862-FA35-4667-A189-FE4DED42F4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8000" y="1504741"/>
            <a:ext cx="1263015" cy="4572000"/>
          </a:xfrm>
          <a:prstGeom prst="rect">
            <a:avLst/>
          </a:prstGeom>
        </p:spPr>
      </p:pic>
      <p:sp>
        <p:nvSpPr>
          <p:cNvPr id="15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9E212D5D-4CFF-4EC2-88B5-6DEC856976CC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9A96A8F9-6887-465A-9A94-6508AAF093CE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1">
            <a:hlinkClick r:id="rId11" action="ppaction://hlinksldjump"/>
            <a:extLst>
              <a:ext uri="{FF2B5EF4-FFF2-40B4-BE49-F238E27FC236}">
                <a16:creationId xmlns:a16="http://schemas.microsoft.com/office/drawing/2014/main" id="{B1D97CA3-51CA-4359-83D6-C877E92AD11C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18">
            <a:hlinkClick r:id="rId12" action="ppaction://hlinksldjump"/>
            <a:extLst>
              <a:ext uri="{FF2B5EF4-FFF2-40B4-BE49-F238E27FC236}">
                <a16:creationId xmlns:a16="http://schemas.microsoft.com/office/drawing/2014/main" id="{F6523E46-C1FF-449E-9023-9B1304577E9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5" name="Retângulo: Cantos Arredondados 19">
            <a:hlinkClick r:id="rId6" action="ppaction://hlinksldjump"/>
            <a:extLst>
              <a:ext uri="{FF2B5EF4-FFF2-40B4-BE49-F238E27FC236}">
                <a16:creationId xmlns:a16="http://schemas.microsoft.com/office/drawing/2014/main" id="{9E212D5D-4CFF-4EC2-88B5-6DEC856976CC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9A96A8F9-6887-465A-9A94-6508AAF093CE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B1D97CA3-51CA-4359-83D6-C877E92AD11C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F6523E46-C1FF-449E-9023-9B1304577E9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ISPRING_QUIZ_SHAPE0">
            <a:extLst>
              <a:ext uri="{FF2B5EF4-FFF2-40B4-BE49-F238E27FC236}">
                <a16:creationId xmlns:a16="http://schemas.microsoft.com/office/drawing/2014/main" id="{7B27BF98-F7EE-45EA-A4DE-9EEBBE3F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SPRING_QUIZ_SHAPE1">
            <a:extLst>
              <a:ext uri="{FF2B5EF4-FFF2-40B4-BE49-F238E27FC236}">
                <a16:creationId xmlns:a16="http://schemas.microsoft.com/office/drawing/2014/main" id="{39FD6E32-39A2-4DDF-97E8-5729FE2BBDF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4" name="ISPRING_QUIZ_SHAPE2">
            <a:extLst>
              <a:ext uri="{FF2B5EF4-FFF2-40B4-BE49-F238E27FC236}">
                <a16:creationId xmlns:a16="http://schemas.microsoft.com/office/drawing/2014/main" id="{36DCEBC0-0B28-4E03-B2CA-0EDFB9708EE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0" name="ISPRING_QUIZ_SHAPE3">
            <a:extLst>
              <a:ext uri="{FF2B5EF4-FFF2-40B4-BE49-F238E27FC236}">
                <a16:creationId xmlns:a16="http://schemas.microsoft.com/office/drawing/2014/main" id="{40CC1045-E195-4570-981A-1A925F73366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2" name="ISPRING_QUIZ_SHAPE4">
            <a:extLst>
              <a:ext uri="{FF2B5EF4-FFF2-40B4-BE49-F238E27FC236}">
                <a16:creationId xmlns:a16="http://schemas.microsoft.com/office/drawing/2014/main" id="{0A36A3CF-26EA-4923-8B87-D5AE30D9049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26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32133" y="-37336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647934" y="437671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4F6B74-3B21-4B4C-808F-745A725F31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24" y="1298117"/>
            <a:ext cx="1288732" cy="4572000"/>
          </a:xfrm>
          <a:prstGeom prst="rect">
            <a:avLst/>
          </a:prstGeom>
        </p:spPr>
      </p:pic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A2B684D7-56C9-4237-A6F5-C82E1CA3D2B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9">
            <a:hlinkClick r:id="rId11" action="ppaction://hlinksldjump"/>
            <a:extLst>
              <a:ext uri="{FF2B5EF4-FFF2-40B4-BE49-F238E27FC236}">
                <a16:creationId xmlns:a16="http://schemas.microsoft.com/office/drawing/2014/main" id="{31EAF127-06E1-4A7A-B687-428246C62BBD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20">
            <a:hlinkClick r:id="rId12" action="ppaction://hlinksldjump"/>
            <a:extLst>
              <a:ext uri="{FF2B5EF4-FFF2-40B4-BE49-F238E27FC236}">
                <a16:creationId xmlns:a16="http://schemas.microsoft.com/office/drawing/2014/main" id="{DB49F2D4-755F-4A02-BDC3-6B9982B32C32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13" action="ppaction://hlinksldjump"/>
            <a:extLst>
              <a:ext uri="{FF2B5EF4-FFF2-40B4-BE49-F238E27FC236}">
                <a16:creationId xmlns:a16="http://schemas.microsoft.com/office/drawing/2014/main" id="{96BC3577-9F78-4B01-B59C-9F3392412FA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0BABA739-1DE4-408F-8EB1-91775A29E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7655"/>
              </p:ext>
            </p:extLst>
          </p:nvPr>
        </p:nvGraphicFramePr>
        <p:xfrm>
          <a:off x="10242550" y="4046538"/>
          <a:ext cx="1439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1" name="Equation" r:id="rId5" imgW="1041120" imgH="1371600" progId="Equation.DSMT4">
                  <p:embed/>
                </p:oleObj>
              </mc:Choice>
              <mc:Fallback>
                <p:oleObj name="Equation" r:id="rId5" imgW="1041120" imgH="1371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77CB4FBB-30A5-4EBD-8222-45C1782F3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42550" y="4046538"/>
                        <a:ext cx="1439863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0C8A427-945B-4FB3-9A22-9D4A3DE4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33287"/>
              </p:ext>
            </p:extLst>
          </p:nvPr>
        </p:nvGraphicFramePr>
        <p:xfrm>
          <a:off x="4929039" y="4064000"/>
          <a:ext cx="3508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" name="Equation" r:id="rId7" imgW="2539800" imgH="1371600" progId="Equation.DSMT4">
                  <p:embed/>
                </p:oleObj>
              </mc:Choice>
              <mc:Fallback>
                <p:oleObj name="Equation" r:id="rId7" imgW="253980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9039" y="4064000"/>
                        <a:ext cx="3508375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7" name="CuadroTexto 15">
            <a:extLst>
              <a:ext uri="{FF2B5EF4-FFF2-40B4-BE49-F238E27FC236}">
                <a16:creationId xmlns:a16="http://schemas.microsoft.com/office/drawing/2014/main" id="{CC944980-7576-470A-914B-1DC5D97C43B0}"/>
              </a:ext>
            </a:extLst>
          </p:cNvPr>
          <p:cNvSpPr txBox="1"/>
          <p:nvPr/>
        </p:nvSpPr>
        <p:spPr>
          <a:xfrm>
            <a:off x="2243421" y="4670787"/>
            <a:ext cx="1500485" cy="578882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A·X = B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5D3C170-346B-46A3-9A52-5D5784C7A20A}"/>
              </a:ext>
            </a:extLst>
          </p:cNvPr>
          <p:cNvSpPr/>
          <p:nvPr/>
        </p:nvSpPr>
        <p:spPr>
          <a:xfrm>
            <a:off x="3828627" y="4734463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donde</a:t>
            </a:r>
            <a:endParaRPr lang="en-GB" sz="2400" dirty="0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8FB9B0F-75B4-40A0-8A2A-B8BCC5731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12520"/>
              </p:ext>
            </p:extLst>
          </p:nvPr>
        </p:nvGraphicFramePr>
        <p:xfrm>
          <a:off x="4906963" y="4064000"/>
          <a:ext cx="3649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3" name="Equation" r:id="rId11" imgW="2641320" imgH="1371600" progId="Equation.DSMT4">
                  <p:embed/>
                </p:oleObj>
              </mc:Choice>
              <mc:Fallback>
                <p:oleObj name="Equation" r:id="rId11" imgW="264132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6963" y="4064000"/>
                        <a:ext cx="3649662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BE35EA6F-0102-46A4-AD82-E5D4FC5AB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25647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4" name="Equation" r:id="rId13" imgW="901440" imgH="1358640" progId="Equation.DSMT4">
                  <p:embed/>
                </p:oleObj>
              </mc:Choice>
              <mc:Fallback>
                <p:oleObj name="Equation" r:id="rId13" imgW="90144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982DAF5C-E170-4C76-971E-37F0611C8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DFEA6312-545E-45F3-8BCE-ED669BC7E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20687"/>
              </p:ext>
            </p:extLst>
          </p:nvPr>
        </p:nvGraphicFramePr>
        <p:xfrm>
          <a:off x="10207746" y="4046710"/>
          <a:ext cx="150971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5" name="Equation" r:id="rId15" imgW="1091880" imgH="1371600" progId="Equation.DSMT4">
                  <p:embed/>
                </p:oleObj>
              </mc:Choice>
              <mc:Fallback>
                <p:oleObj name="Equation" r:id="rId15" imgW="1091880" imgH="1371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E4255C01-BFC0-46E9-B4D7-89FEBA23B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07746" y="4046710"/>
                        <a:ext cx="1509713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565244FA-5467-49CC-B6D1-F0C3368F2A0C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E808BCD-43FD-4FDC-9C3E-0540D0371892}"/>
              </a:ext>
            </a:extLst>
          </p:cNvPr>
          <p:cNvSpPr/>
          <p:nvPr/>
        </p:nvSpPr>
        <p:spPr>
          <a:xfrm>
            <a:off x="9585600" y="4740718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 y</a:t>
            </a: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5E3A0522-766D-4384-8C07-EC0512553A62}"/>
              </a:ext>
            </a:extLst>
          </p:cNvPr>
          <p:cNvSpPr txBox="1"/>
          <p:nvPr/>
        </p:nvSpPr>
        <p:spPr>
          <a:xfrm rot="19362406">
            <a:off x="5313866" y="4704837"/>
            <a:ext cx="3013634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coeficientes</a:t>
            </a:r>
            <a:endParaRPr lang="en-GB" sz="2400" dirty="0"/>
          </a:p>
        </p:txBody>
      </p:sp>
      <p:sp>
        <p:nvSpPr>
          <p:cNvPr id="30" name="CuadroTexto 15">
            <a:extLst>
              <a:ext uri="{FF2B5EF4-FFF2-40B4-BE49-F238E27FC236}">
                <a16:creationId xmlns:a16="http://schemas.microsoft.com/office/drawing/2014/main" id="{5BB74B54-B7EB-455A-A197-B075058ABF51}"/>
              </a:ext>
            </a:extLst>
          </p:cNvPr>
          <p:cNvSpPr txBox="1"/>
          <p:nvPr/>
        </p:nvSpPr>
        <p:spPr>
          <a:xfrm rot="18967782">
            <a:off x="8450046" y="4722468"/>
            <a:ext cx="1674592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matriz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endParaRPr lang="en-GB" sz="1400" b="1" dirty="0"/>
          </a:p>
          <a:p>
            <a:pPr algn="ctr"/>
            <a:r>
              <a:rPr lang="en-GB" sz="1400" dirty="0"/>
              <a:t>de </a:t>
            </a:r>
            <a:r>
              <a:rPr lang="en-GB" sz="1400" b="1" dirty="0"/>
              <a:t>variables</a:t>
            </a:r>
            <a:endParaRPr lang="en-GB" sz="1400" dirty="0"/>
          </a:p>
        </p:txBody>
      </p:sp>
      <p:sp>
        <p:nvSpPr>
          <p:cNvPr id="31" name="CuadroTexto 15">
            <a:extLst>
              <a:ext uri="{FF2B5EF4-FFF2-40B4-BE49-F238E27FC236}">
                <a16:creationId xmlns:a16="http://schemas.microsoft.com/office/drawing/2014/main" id="{168F24AB-F090-4402-82BC-0E00F9407708}"/>
              </a:ext>
            </a:extLst>
          </p:cNvPr>
          <p:cNvSpPr txBox="1"/>
          <p:nvPr/>
        </p:nvSpPr>
        <p:spPr>
          <a:xfrm rot="18887964">
            <a:off x="10086034" y="4536943"/>
            <a:ext cx="1909433" cy="817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matriz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r>
              <a:rPr lang="en-GB" sz="1400" b="1" dirty="0"/>
              <a:t> </a:t>
            </a:r>
          </a:p>
          <a:p>
            <a:pPr algn="ctr"/>
            <a:r>
              <a:rPr lang="en-GB" sz="1400" dirty="0"/>
              <a:t>de </a:t>
            </a:r>
            <a:r>
              <a:rPr lang="en-GB" sz="1400" b="1" dirty="0" err="1"/>
              <a:t>términos</a:t>
            </a:r>
            <a:r>
              <a:rPr lang="en-GB" sz="1400" b="1" dirty="0"/>
              <a:t> </a:t>
            </a:r>
            <a:r>
              <a:rPr lang="en-GB" sz="1400" b="1" dirty="0" err="1"/>
              <a:t>constantes</a:t>
            </a:r>
            <a:endParaRPr lang="en-GB" sz="1400" b="1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5B3A957-6DDA-435A-B19A-03B5CB83AE7E}"/>
              </a:ext>
            </a:extLst>
          </p:cNvPr>
          <p:cNvSpPr/>
          <p:nvPr/>
        </p:nvSpPr>
        <p:spPr>
          <a:xfrm>
            <a:off x="2243421" y="682783"/>
            <a:ext cx="965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Si el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ecuaciones</a:t>
            </a:r>
            <a:r>
              <a:rPr lang="en-GB" sz="2400" b="1" dirty="0"/>
              <a:t> es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incógnitas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</p:txBody>
      </p: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6DF4FD4F-2805-4B03-81A2-858E2F521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36124"/>
              </p:ext>
            </p:extLst>
          </p:nvPr>
        </p:nvGraphicFramePr>
        <p:xfrm>
          <a:off x="4789061" y="1278349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6" name="Equation" r:id="rId17" imgW="3238200" imgH="1358640" progId="Equation.DSMT4">
                  <p:embed/>
                </p:oleObj>
              </mc:Choice>
              <mc:Fallback>
                <p:oleObj name="Equation" r:id="rId17" imgW="323820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26611586-3CB6-4878-9047-E47B5D786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89061" y="1278349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 35">
            <a:extLst>
              <a:ext uri="{FF2B5EF4-FFF2-40B4-BE49-F238E27FC236}">
                <a16:creationId xmlns:a16="http://schemas.microsoft.com/office/drawing/2014/main" id="{A1F9A68D-ED5C-4594-938F-17D652804E5E}"/>
              </a:ext>
            </a:extLst>
          </p:cNvPr>
          <p:cNvSpPr/>
          <p:nvPr/>
        </p:nvSpPr>
        <p:spPr>
          <a:xfrm>
            <a:off x="2243421" y="3436251"/>
            <a:ext cx="7831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la </a:t>
            </a:r>
            <a:r>
              <a:rPr lang="en-US" sz="2400" b="1" dirty="0" err="1"/>
              <a:t>matriz</a:t>
            </a:r>
            <a:r>
              <a:rPr lang="en-US" sz="2400" b="1" dirty="0"/>
              <a:t> de </a:t>
            </a:r>
            <a:r>
              <a:rPr lang="en-US" sz="2400" b="1" dirty="0" err="1"/>
              <a:t>coeficientes</a:t>
            </a:r>
            <a:r>
              <a:rPr lang="en-US" sz="2400" b="1" dirty="0"/>
              <a:t> </a:t>
            </a:r>
            <a:r>
              <a:rPr lang="en-US" sz="2400" dirty="0"/>
              <a:t>del </a:t>
            </a:r>
            <a:r>
              <a:rPr lang="en-US" sz="2400" dirty="0" err="1"/>
              <a:t>sistema</a:t>
            </a:r>
            <a:r>
              <a:rPr lang="en-US" sz="2400" dirty="0"/>
              <a:t> es una </a:t>
            </a:r>
            <a:r>
              <a:rPr lang="en-US" sz="2400" b="1" dirty="0" err="1"/>
              <a:t>matriz</a:t>
            </a:r>
            <a:r>
              <a:rPr lang="en-US" sz="2400" b="1" dirty="0"/>
              <a:t> </a:t>
            </a:r>
            <a:r>
              <a:rPr lang="en-US" sz="2400" b="1" dirty="0" err="1"/>
              <a:t>cuadrada</a:t>
            </a:r>
            <a:r>
              <a:rPr lang="en-US" sz="2400" b="1" dirty="0"/>
              <a:t>:</a:t>
            </a:r>
            <a:endParaRPr lang="en-GB" sz="2400" b="1" dirty="0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ADB77B43-F2CD-4CF5-A610-F6CE94EE3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17780"/>
              </p:ext>
            </p:extLst>
          </p:nvPr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7" name="Equation" r:id="rId19" imgW="3124080" imgH="1358640" progId="Equation.DSMT4">
                  <p:embed/>
                </p:oleObj>
              </mc:Choice>
              <mc:Fallback>
                <p:oleObj name="Equation" r:id="rId19" imgW="312408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860722DB-9667-4B74-A3E1-3DE44E500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tângulo: Cantos Arredondados 19">
            <a:hlinkClick r:id="rId21" action="ppaction://hlinksldjump"/>
            <a:extLst>
              <a:ext uri="{FF2B5EF4-FFF2-40B4-BE49-F238E27FC236}">
                <a16:creationId xmlns:a16="http://schemas.microsoft.com/office/drawing/2014/main" id="{3CD8919F-B9D9-48C9-BD29-3250CE28E3D3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20">
            <a:hlinkClick r:id="rId22" action="ppaction://hlinksldjump"/>
            <a:extLst>
              <a:ext uri="{FF2B5EF4-FFF2-40B4-BE49-F238E27FC236}">
                <a16:creationId xmlns:a16="http://schemas.microsoft.com/office/drawing/2014/main" id="{975AF0F8-F693-42D4-8BC1-C0420EE70F21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21">
            <a:hlinkClick r:id="rId23" action="ppaction://hlinksldjump"/>
            <a:extLst>
              <a:ext uri="{FF2B5EF4-FFF2-40B4-BE49-F238E27FC236}">
                <a16:creationId xmlns:a16="http://schemas.microsoft.com/office/drawing/2014/main" id="{EAAC17A8-A1E7-4A3D-A275-53F91300E772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18">
            <a:hlinkClick r:id="rId24" action="ppaction://hlinksldjump"/>
            <a:extLst>
              <a:ext uri="{FF2B5EF4-FFF2-40B4-BE49-F238E27FC236}">
                <a16:creationId xmlns:a16="http://schemas.microsoft.com/office/drawing/2014/main" id="{EA51B3E3-DB5F-4D43-99B7-B2AE88CA4F0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378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8A4CCF6-8C55-4B89-BD46-DEA369178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49493"/>
              </p:ext>
            </p:extLst>
          </p:nvPr>
        </p:nvGraphicFramePr>
        <p:xfrm>
          <a:off x="4928400" y="4064000"/>
          <a:ext cx="3508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" name="Equation" r:id="rId7" imgW="2539800" imgH="1371600" progId="Equation.DSMT4">
                  <p:embed/>
                </p:oleObj>
              </mc:Choice>
              <mc:Fallback>
                <p:oleObj name="Equation" r:id="rId7" imgW="253980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8400" y="4064000"/>
                        <a:ext cx="3508375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3421" y="650993"/>
            <a:ext cx="965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Si el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ecuaciones</a:t>
            </a:r>
            <a:r>
              <a:rPr lang="en-GB" sz="2400" b="1" dirty="0"/>
              <a:t> es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incógnitas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A497B47-89D7-4C43-BE2A-A3E0DF08C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643198"/>
              </p:ext>
            </p:extLst>
          </p:nvPr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" name="Equation" r:id="rId9" imgW="3124080" imgH="1358640" progId="Equation.DSMT4">
                  <p:embed/>
                </p:oleObj>
              </mc:Choice>
              <mc:Fallback>
                <p:oleObj name="Equation" r:id="rId9" imgW="3124080" imgH="1358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6E2EFF3-7CBE-409F-A5A6-66831EAB4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A29A7B81-5F6A-4DC7-9A15-96BB54C8B5BF}"/>
              </a:ext>
            </a:extLst>
          </p:cNvPr>
          <p:cNvSpPr/>
          <p:nvPr/>
        </p:nvSpPr>
        <p:spPr>
          <a:xfrm>
            <a:off x="2243421" y="3436251"/>
            <a:ext cx="7831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la </a:t>
            </a:r>
            <a:r>
              <a:rPr lang="en-US" sz="2400" b="1" dirty="0" err="1"/>
              <a:t>matriz</a:t>
            </a:r>
            <a:r>
              <a:rPr lang="en-US" sz="2400" b="1" dirty="0"/>
              <a:t> de </a:t>
            </a:r>
            <a:r>
              <a:rPr lang="en-US" sz="2400" b="1" dirty="0" err="1"/>
              <a:t>Coeficientes</a:t>
            </a:r>
            <a:r>
              <a:rPr lang="en-US" sz="2400" b="1" dirty="0"/>
              <a:t> </a:t>
            </a:r>
            <a:r>
              <a:rPr lang="en-US" sz="2400" dirty="0"/>
              <a:t>del </a:t>
            </a:r>
            <a:r>
              <a:rPr lang="en-US" sz="2400" dirty="0" err="1"/>
              <a:t>sistema</a:t>
            </a:r>
            <a:r>
              <a:rPr lang="en-US" sz="2400" dirty="0"/>
              <a:t> es una </a:t>
            </a:r>
            <a:r>
              <a:rPr lang="en-US" sz="2400" b="1" dirty="0" err="1"/>
              <a:t>matriz</a:t>
            </a:r>
            <a:r>
              <a:rPr lang="en-US" sz="2400" b="1" dirty="0"/>
              <a:t> </a:t>
            </a:r>
            <a:r>
              <a:rPr lang="en-US" sz="2400" b="1" dirty="0" err="1"/>
              <a:t>Cuadrada</a:t>
            </a:r>
            <a:endParaRPr lang="en-GB" sz="2400" b="1" dirty="0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99A05B25-19A8-4A1E-9357-169A08E4F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5367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" name="Equation" r:id="rId11" imgW="901440" imgH="1358640" progId="Equation.DSMT4">
                  <p:embed/>
                </p:oleObj>
              </mc:Choice>
              <mc:Fallback>
                <p:oleObj name="Equation" r:id="rId11" imgW="901440" imgH="1358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BE35EA6F-0102-46A4-AD82-E5D4FC5AB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77CB4FBB-30A5-4EBD-8222-45C1782F3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01813"/>
              </p:ext>
            </p:extLst>
          </p:nvPr>
        </p:nvGraphicFramePr>
        <p:xfrm>
          <a:off x="10242550" y="4046538"/>
          <a:ext cx="1439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" name="Equation" r:id="rId13" imgW="1041120" imgH="1371600" progId="Equation.DSMT4">
                  <p:embed/>
                </p:oleObj>
              </mc:Choice>
              <mc:Fallback>
                <p:oleObj name="Equation" r:id="rId13" imgW="1041120" imgH="13716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DFEA6312-545E-45F3-8BCE-ED669BC7E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42550" y="4046538"/>
                        <a:ext cx="1439863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uadroTexto 15">
            <a:extLst>
              <a:ext uri="{FF2B5EF4-FFF2-40B4-BE49-F238E27FC236}">
                <a16:creationId xmlns:a16="http://schemas.microsoft.com/office/drawing/2014/main" id="{7476DA09-8E02-43E1-AB95-57C53CB51329}"/>
              </a:ext>
            </a:extLst>
          </p:cNvPr>
          <p:cNvSpPr txBox="1"/>
          <p:nvPr/>
        </p:nvSpPr>
        <p:spPr>
          <a:xfrm>
            <a:off x="2243421" y="4670787"/>
            <a:ext cx="1500485" cy="578882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A·X = B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6935C883-83A1-47A1-BD7E-B766C07CE1E6}"/>
              </a:ext>
            </a:extLst>
          </p:cNvPr>
          <p:cNvSpPr/>
          <p:nvPr/>
        </p:nvSpPr>
        <p:spPr>
          <a:xfrm>
            <a:off x="3828627" y="4734463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donde</a:t>
            </a:r>
            <a:endParaRPr lang="en-GB" sz="2400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8FED0F6-AAC8-493E-8CD5-95634E32D848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234E0C4-86C2-4E4A-9DCD-60A43B6B3AE2}"/>
              </a:ext>
            </a:extLst>
          </p:cNvPr>
          <p:cNvSpPr/>
          <p:nvPr/>
        </p:nvSpPr>
        <p:spPr>
          <a:xfrm>
            <a:off x="9585600" y="4740718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y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28F644F-BAD8-490C-B590-E1E580D30EC6}"/>
              </a:ext>
            </a:extLst>
          </p:cNvPr>
          <p:cNvSpPr/>
          <p:nvPr/>
        </p:nvSpPr>
        <p:spPr>
          <a:xfrm>
            <a:off x="7819697" y="3406173"/>
            <a:ext cx="2097695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3927EBB8-2C95-48B6-82A1-8179B381DFD2}"/>
              </a:ext>
            </a:extLst>
          </p:cNvPr>
          <p:cNvSpPr/>
          <p:nvPr/>
        </p:nvSpPr>
        <p:spPr>
          <a:xfrm>
            <a:off x="9278487" y="1392218"/>
            <a:ext cx="2671781" cy="171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7119F20-CCF2-4CB2-9305-2512B51DA48D}"/>
              </a:ext>
            </a:extLst>
          </p:cNvPr>
          <p:cNvSpPr/>
          <p:nvPr/>
        </p:nvSpPr>
        <p:spPr>
          <a:xfrm>
            <a:off x="9252269" y="1729151"/>
            <a:ext cx="272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 err="1"/>
              <a:t>Solamente</a:t>
            </a:r>
            <a:r>
              <a:rPr lang="en-GB" sz="2000" b="1" dirty="0"/>
              <a:t> </a:t>
            </a:r>
            <a:r>
              <a:rPr lang="en-GB" sz="2000" dirty="0"/>
              <a:t>las matrices </a:t>
            </a:r>
            <a:r>
              <a:rPr lang="en-GB" sz="2000" dirty="0" err="1"/>
              <a:t>cuadradas</a:t>
            </a:r>
            <a:r>
              <a:rPr lang="en-GB" sz="2000" dirty="0"/>
              <a:t> </a:t>
            </a:r>
            <a:r>
              <a:rPr lang="en-GB" sz="2000" dirty="0" err="1"/>
              <a:t>pueden</a:t>
            </a:r>
            <a:r>
              <a:rPr lang="en-GB" sz="2000" dirty="0"/>
              <a:t> </a:t>
            </a:r>
            <a:r>
              <a:rPr lang="en-GB" sz="2000" dirty="0" err="1"/>
              <a:t>tener</a:t>
            </a:r>
            <a:r>
              <a:rPr lang="en-GB" sz="2000" dirty="0"/>
              <a:t> </a:t>
            </a:r>
            <a:r>
              <a:rPr lang="en-GB" sz="2000" b="1" dirty="0" err="1"/>
              <a:t>matriz</a:t>
            </a:r>
            <a:r>
              <a:rPr lang="en-GB" sz="2000" b="1" dirty="0"/>
              <a:t> INVERSA </a:t>
            </a:r>
            <a:r>
              <a:rPr lang="en-GB" sz="2000" dirty="0"/>
              <a:t>y no </a:t>
            </a:r>
            <a:r>
              <a:rPr lang="en-GB" sz="2000" dirty="0" err="1"/>
              <a:t>todas</a:t>
            </a:r>
            <a:r>
              <a:rPr lang="en-GB" sz="2000" dirty="0"/>
              <a:t> </a:t>
            </a:r>
            <a:r>
              <a:rPr lang="en-GB" sz="2000" dirty="0" err="1"/>
              <a:t>tienen</a:t>
            </a:r>
            <a:r>
              <a:rPr lang="en-GB" sz="2000" dirty="0"/>
              <a:t>…</a:t>
            </a:r>
          </a:p>
        </p:txBody>
      </p:sp>
      <p:sp>
        <p:nvSpPr>
          <p:cNvPr id="10" name="Bolha de Pensamento: Nuvem 9">
            <a:extLst>
              <a:ext uri="{FF2B5EF4-FFF2-40B4-BE49-F238E27FC236}">
                <a16:creationId xmlns:a16="http://schemas.microsoft.com/office/drawing/2014/main" id="{FFFA81C8-18B2-4D82-829E-E2449E1D08F3}"/>
              </a:ext>
            </a:extLst>
          </p:cNvPr>
          <p:cNvSpPr/>
          <p:nvPr/>
        </p:nvSpPr>
        <p:spPr>
          <a:xfrm rot="20073946">
            <a:off x="2127170" y="1354586"/>
            <a:ext cx="2713923" cy="1769379"/>
          </a:xfrm>
          <a:prstGeom prst="cloudCallout">
            <a:avLst>
              <a:gd name="adj1" fmla="val 13085"/>
              <a:gd name="adj2" fmla="val -33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5B94CC1-AD26-46A5-9C8E-960402D199C1}"/>
              </a:ext>
            </a:extLst>
          </p:cNvPr>
          <p:cNvSpPr/>
          <p:nvPr/>
        </p:nvSpPr>
        <p:spPr>
          <a:xfrm rot="19563569">
            <a:off x="2261045" y="1790891"/>
            <a:ext cx="255852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INVERSA</a:t>
            </a:r>
            <a:endParaRPr lang="en-GB" sz="2400" dirty="0">
              <a:solidFill>
                <a:srgbClr val="F25E4F"/>
              </a:solidFill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i="1" dirty="0"/>
              <a:t>¡</a:t>
            </a:r>
            <a:r>
              <a:rPr lang="en-GB" sz="2400" b="1" i="1" dirty="0" err="1"/>
              <a:t>Lección</a:t>
            </a:r>
            <a:r>
              <a:rPr lang="en-GB" sz="2400" b="1" i="1" dirty="0"/>
              <a:t> 9</a:t>
            </a:r>
            <a:r>
              <a:rPr lang="en-GB" sz="2400" dirty="0"/>
              <a:t>!...</a:t>
            </a:r>
          </a:p>
        </p:txBody>
      </p:sp>
      <p:sp>
        <p:nvSpPr>
          <p:cNvPr id="31" name="Retângulo: Cantos Arredondados 19">
            <a:hlinkClick r:id="rId15" action="ppaction://hlinksldjump"/>
            <a:extLst>
              <a:ext uri="{FF2B5EF4-FFF2-40B4-BE49-F238E27FC236}">
                <a16:creationId xmlns:a16="http://schemas.microsoft.com/office/drawing/2014/main" id="{06C64627-6186-4288-9788-0DB2981633AA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0">
            <a:hlinkClick r:id="rId16" action="ppaction://hlinksldjump"/>
            <a:extLst>
              <a:ext uri="{FF2B5EF4-FFF2-40B4-BE49-F238E27FC236}">
                <a16:creationId xmlns:a16="http://schemas.microsoft.com/office/drawing/2014/main" id="{E85F719A-FC4D-45DF-A97C-C2BDB026F084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21">
            <a:hlinkClick r:id="rId17" action="ppaction://hlinksldjump"/>
            <a:extLst>
              <a:ext uri="{FF2B5EF4-FFF2-40B4-BE49-F238E27FC236}">
                <a16:creationId xmlns:a16="http://schemas.microsoft.com/office/drawing/2014/main" id="{0C356D80-B6C8-4A3F-8327-CFC2D4C9DC1D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18">
            <a:hlinkClick r:id="rId18" action="ppaction://hlinksldjump"/>
            <a:extLst>
              <a:ext uri="{FF2B5EF4-FFF2-40B4-BE49-F238E27FC236}">
                <a16:creationId xmlns:a16="http://schemas.microsoft.com/office/drawing/2014/main" id="{506AB754-3366-45C1-8C2C-8079A790FDB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52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4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/>
      <p:bldP spid="10" grpId="0" animBg="1"/>
      <p:bldP spid="10" grpId="1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3444166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3421" y="650993"/>
            <a:ext cx="965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Si el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ecuaciones</a:t>
            </a:r>
            <a:r>
              <a:rPr lang="en-GB" sz="2400" b="1" dirty="0"/>
              <a:t> es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</a:t>
            </a:r>
            <a:r>
              <a:rPr lang="en-GB" sz="2400" b="1" dirty="0" err="1"/>
              <a:t>número</a:t>
            </a:r>
            <a:r>
              <a:rPr lang="en-GB" sz="2400" b="1" dirty="0"/>
              <a:t> de </a:t>
            </a:r>
            <a:r>
              <a:rPr lang="en-GB" sz="2400" b="1" dirty="0" err="1"/>
              <a:t>incógnitas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A497B47-89D7-4C43-BE2A-A3E0DF08C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A497B47-89D7-4C43-BE2A-A3E0DF08C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 49">
            <a:extLst>
              <a:ext uri="{FF2B5EF4-FFF2-40B4-BE49-F238E27FC236}">
                <a16:creationId xmlns:a16="http://schemas.microsoft.com/office/drawing/2014/main" id="{3927EBB8-2C95-48B6-82A1-8179B381DFD2}"/>
              </a:ext>
            </a:extLst>
          </p:cNvPr>
          <p:cNvSpPr/>
          <p:nvPr/>
        </p:nvSpPr>
        <p:spPr>
          <a:xfrm>
            <a:off x="9283841" y="1293954"/>
            <a:ext cx="2646445" cy="166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7119F20-CCF2-4CB2-9305-2512B51DA48D}"/>
              </a:ext>
            </a:extLst>
          </p:cNvPr>
          <p:cNvSpPr/>
          <p:nvPr/>
        </p:nvSpPr>
        <p:spPr>
          <a:xfrm>
            <a:off x="9241495" y="1640046"/>
            <a:ext cx="2731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 err="1"/>
              <a:t>Solamente</a:t>
            </a:r>
            <a:r>
              <a:rPr lang="en-GB" sz="2000" b="1" dirty="0"/>
              <a:t> </a:t>
            </a:r>
            <a:r>
              <a:rPr lang="en-GB" sz="2000" dirty="0"/>
              <a:t>las matrices </a:t>
            </a:r>
            <a:r>
              <a:rPr lang="en-GB" sz="2000" dirty="0" err="1"/>
              <a:t>cuadradas</a:t>
            </a:r>
            <a:r>
              <a:rPr lang="en-GB" sz="2000" dirty="0"/>
              <a:t> </a:t>
            </a:r>
            <a:r>
              <a:rPr lang="en-GB" sz="2000" dirty="0" err="1"/>
              <a:t>pueden</a:t>
            </a:r>
            <a:r>
              <a:rPr lang="en-GB" sz="2000" dirty="0"/>
              <a:t> </a:t>
            </a:r>
            <a:r>
              <a:rPr lang="en-GB" sz="2000" dirty="0" err="1"/>
              <a:t>tener</a:t>
            </a:r>
            <a:r>
              <a:rPr lang="en-GB" sz="2000" dirty="0"/>
              <a:t> </a:t>
            </a:r>
            <a:r>
              <a:rPr lang="en-GB" sz="2000" b="1" dirty="0" err="1"/>
              <a:t>matriz</a:t>
            </a:r>
            <a:r>
              <a:rPr lang="en-GB" sz="2000" b="1" dirty="0"/>
              <a:t> INVERSA </a:t>
            </a:r>
            <a:r>
              <a:rPr lang="en-GB" sz="2000" dirty="0"/>
              <a:t>y no </a:t>
            </a:r>
            <a:r>
              <a:rPr lang="en-GB" sz="2000" dirty="0" err="1"/>
              <a:t>todas</a:t>
            </a:r>
            <a:r>
              <a:rPr lang="en-GB" sz="2000" dirty="0"/>
              <a:t> </a:t>
            </a:r>
            <a:r>
              <a:rPr lang="en-GB" sz="2000" dirty="0" err="1"/>
              <a:t>tienen</a:t>
            </a:r>
            <a:r>
              <a:rPr lang="en-GB" sz="2000" dirty="0"/>
              <a:t>…</a:t>
            </a:r>
          </a:p>
        </p:txBody>
      </p:sp>
      <p:sp>
        <p:nvSpPr>
          <p:cNvPr id="10" name="Bolha de Pensamento: Nuvem 9">
            <a:extLst>
              <a:ext uri="{FF2B5EF4-FFF2-40B4-BE49-F238E27FC236}">
                <a16:creationId xmlns:a16="http://schemas.microsoft.com/office/drawing/2014/main" id="{FFFA81C8-18B2-4D82-829E-E2449E1D08F3}"/>
              </a:ext>
            </a:extLst>
          </p:cNvPr>
          <p:cNvSpPr/>
          <p:nvPr/>
        </p:nvSpPr>
        <p:spPr>
          <a:xfrm rot="20073946">
            <a:off x="2127170" y="1354586"/>
            <a:ext cx="2713923" cy="1769379"/>
          </a:xfrm>
          <a:prstGeom prst="cloudCallout">
            <a:avLst>
              <a:gd name="adj1" fmla="val 2411"/>
              <a:gd name="adj2" fmla="val 115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5B94CC1-AD26-46A5-9C8E-960402D199C1}"/>
              </a:ext>
            </a:extLst>
          </p:cNvPr>
          <p:cNvSpPr/>
          <p:nvPr/>
        </p:nvSpPr>
        <p:spPr>
          <a:xfrm rot="19563569">
            <a:off x="2261045" y="1567753"/>
            <a:ext cx="25585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b="1" dirty="0">
                <a:solidFill>
                  <a:srgbClr val="F25E4F"/>
                </a:solidFill>
              </a:rPr>
              <a:t> INVERSA</a:t>
            </a:r>
            <a:endParaRPr lang="en-GB" sz="2400" dirty="0">
              <a:solidFill>
                <a:srgbClr val="F25E4F"/>
              </a:solidFill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i="1" dirty="0"/>
              <a:t>¡</a:t>
            </a:r>
            <a:r>
              <a:rPr lang="en-GB" sz="2400" b="1" i="1" dirty="0" err="1"/>
              <a:t>Lección</a:t>
            </a:r>
            <a:r>
              <a:rPr lang="en-GB" sz="2400" b="1" i="1" dirty="0"/>
              <a:t> 9</a:t>
            </a:r>
            <a:r>
              <a:rPr lang="en-GB" sz="2400" dirty="0"/>
              <a:t>!...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en-GB" sz="2400" dirty="0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9252FF6-B638-4EBB-9BE7-52BC7C3DCE0B}"/>
              </a:ext>
            </a:extLst>
          </p:cNvPr>
          <p:cNvSpPr/>
          <p:nvPr/>
        </p:nvSpPr>
        <p:spPr>
          <a:xfrm>
            <a:off x="2070648" y="4477969"/>
            <a:ext cx="9859639" cy="1184915"/>
          </a:xfrm>
          <a:prstGeom prst="roundRect">
            <a:avLst>
              <a:gd name="adj" fmla="val 11968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0B84CFD1-32E9-415F-A357-2180213A7F1C}"/>
                  </a:ext>
                </a:extLst>
              </p:cNvPr>
              <p:cNvSpPr/>
              <p:nvPr/>
            </p:nvSpPr>
            <p:spPr>
              <a:xfrm>
                <a:off x="8346793" y="4536258"/>
                <a:ext cx="1550211" cy="52000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  <m:sup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0B84CFD1-32E9-415F-A357-2180213A7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793" y="4536258"/>
                <a:ext cx="1550211" cy="52000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>
            <a:extLst>
              <a:ext uri="{FF2B5EF4-FFF2-40B4-BE49-F238E27FC236}">
                <a16:creationId xmlns:a16="http://schemas.microsoft.com/office/drawing/2014/main" id="{186CEB43-0B4B-48C8-9472-AB8617EB0A4F}"/>
              </a:ext>
            </a:extLst>
          </p:cNvPr>
          <p:cNvSpPr/>
          <p:nvPr/>
        </p:nvSpPr>
        <p:spPr>
          <a:xfrm>
            <a:off x="2165785" y="4536258"/>
            <a:ext cx="1368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Resumen</a:t>
            </a:r>
            <a:endParaRPr lang="en-GB" sz="2400" b="1" dirty="0">
              <a:solidFill>
                <a:srgbClr val="F25E4F"/>
              </a:solidFill>
            </a:endParaRPr>
          </a:p>
          <a:p>
            <a:pPr algn="ctr"/>
            <a:r>
              <a:rPr lang="en-GB" sz="2000" dirty="0"/>
              <a:t>(</a:t>
            </a:r>
            <a:r>
              <a:rPr lang="en-GB" sz="2000" dirty="0" err="1"/>
              <a:t>práctica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DF1DA20C-E620-44F0-BCF0-BC27753F4218}"/>
                  </a:ext>
                </a:extLst>
              </p:cNvPr>
              <p:cNvSpPr/>
              <p:nvPr/>
            </p:nvSpPr>
            <p:spPr>
              <a:xfrm>
                <a:off x="10317723" y="4536258"/>
                <a:ext cx="1550211" cy="52000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DF1DA20C-E620-44F0-BCF0-BC27753F4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23" y="4536258"/>
                <a:ext cx="1550211" cy="52000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9C4964B-861A-419D-8C9B-6A8F0818911B}"/>
                  </a:ext>
                </a:extLst>
              </p:cNvPr>
              <p:cNvSpPr/>
              <p:nvPr/>
            </p:nvSpPr>
            <p:spPr>
              <a:xfrm>
                <a:off x="2243421" y="4381543"/>
                <a:ext cx="9859629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GB" sz="1100" dirty="0">
                  <a:solidFill>
                    <a:sysClr val="windowText" lastClr="000000"/>
                  </a:solidFill>
                </a:endParaRPr>
              </a:p>
              <a:p>
                <a:pPr indent="1255713" algn="just" defTabSz="893763"/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es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invertible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regular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                       o  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9C4964B-861A-419D-8C9B-6A8F08189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1" y="4381543"/>
                <a:ext cx="9859629" cy="630942"/>
              </a:xfrm>
              <a:prstGeom prst="rect">
                <a:avLst/>
              </a:prstGeom>
              <a:blipFill>
                <a:blip r:embed="rId14"/>
                <a:stretch>
                  <a:fillRect b="-2233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8C6E6AF-13E9-4C39-959C-70BC6E544415}"/>
                  </a:ext>
                </a:extLst>
              </p:cNvPr>
              <p:cNvSpPr/>
              <p:nvPr/>
            </p:nvSpPr>
            <p:spPr>
              <a:xfrm>
                <a:off x="2294996" y="4987429"/>
                <a:ext cx="7854083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GB" sz="1100" dirty="0">
                  <a:solidFill>
                    <a:sysClr val="windowText" lastClr="000000"/>
                  </a:solidFill>
                </a:endParaRPr>
              </a:p>
              <a:p>
                <a:pPr indent="1255713" algn="just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∄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es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singular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o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no invertible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8C6E6AF-13E9-4C39-959C-70BC6E544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96" y="4987429"/>
                <a:ext cx="7854083" cy="630942"/>
              </a:xfrm>
              <a:prstGeom prst="rect">
                <a:avLst/>
              </a:prstGeom>
              <a:blipFill>
                <a:blip r:embed="rId15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7BFF75C-7D77-4223-BA10-F778812CC3D2}"/>
              </a:ext>
            </a:extLst>
          </p:cNvPr>
          <p:cNvSpPr/>
          <p:nvPr/>
        </p:nvSpPr>
        <p:spPr>
          <a:xfrm rot="5400000">
            <a:off x="2139677" y="3565657"/>
            <a:ext cx="1420216" cy="6166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ângulo: Cantos Arredondados 19">
            <a:hlinkClick r:id="rId16" action="ppaction://hlinksldjump"/>
            <a:extLst>
              <a:ext uri="{FF2B5EF4-FFF2-40B4-BE49-F238E27FC236}">
                <a16:creationId xmlns:a16="http://schemas.microsoft.com/office/drawing/2014/main" id="{6F01A6AC-70FF-4A5E-BF86-123807C45284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0">
            <a:hlinkClick r:id="rId17" action="ppaction://hlinksldjump"/>
            <a:extLst>
              <a:ext uri="{FF2B5EF4-FFF2-40B4-BE49-F238E27FC236}">
                <a16:creationId xmlns:a16="http://schemas.microsoft.com/office/drawing/2014/main" id="{F671C662-7242-4B29-B846-2D61EBEFDD56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21">
            <a:hlinkClick r:id="rId18" action="ppaction://hlinksldjump"/>
            <a:extLst>
              <a:ext uri="{FF2B5EF4-FFF2-40B4-BE49-F238E27FC236}">
                <a16:creationId xmlns:a16="http://schemas.microsoft.com/office/drawing/2014/main" id="{5F199144-1328-419A-AC89-B275714C6CFE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18">
            <a:hlinkClick r:id="rId19" action="ppaction://hlinksldjump"/>
            <a:extLst>
              <a:ext uri="{FF2B5EF4-FFF2-40B4-BE49-F238E27FC236}">
                <a16:creationId xmlns:a16="http://schemas.microsoft.com/office/drawing/2014/main" id="{E6975CD3-66AE-46AF-B666-B2B5AE08A5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73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/>
      <p:bldP spid="3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904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1629" y="620354"/>
            <a:ext cx="959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Entonces</a:t>
            </a:r>
            <a:r>
              <a:rPr lang="en-GB" sz="2400" dirty="0"/>
              <a:t>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A·X = B  </a:t>
            </a:r>
            <a:r>
              <a:rPr lang="en-GB" sz="2400" dirty="0" err="1"/>
              <a:t>representa</a:t>
            </a:r>
            <a:r>
              <a:rPr lang="en-GB" sz="2400" dirty="0"/>
              <a:t> un </a:t>
            </a:r>
            <a:r>
              <a:rPr lang="en-GB" sz="2400" dirty="0" err="1"/>
              <a:t>sistema</a:t>
            </a:r>
            <a:r>
              <a:rPr lang="en-GB" sz="2400" dirty="0"/>
              <a:t> lineal </a:t>
            </a:r>
            <a:r>
              <a:rPr lang="en-GB" sz="2400" dirty="0" err="1"/>
              <a:t>donde</a:t>
            </a:r>
            <a:r>
              <a:rPr lang="en-GB" sz="2400" dirty="0"/>
              <a:t> </a:t>
            </a:r>
            <a:r>
              <a:rPr lang="en-GB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/>
              <a:t> es una </a:t>
            </a:r>
            <a:r>
              <a:rPr lang="en-GB" sz="2400" b="1" dirty="0" err="1"/>
              <a:t>matriz</a:t>
            </a:r>
            <a:r>
              <a:rPr lang="en-GB" sz="2400" b="1" dirty="0"/>
              <a:t> </a:t>
            </a:r>
            <a:r>
              <a:rPr lang="en-GB" sz="2400" b="1" dirty="0" err="1"/>
              <a:t>cuadrada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25E4F"/>
                </a:solidFill>
              </a:rPr>
              <a:t>regular</a:t>
            </a:r>
            <a:r>
              <a:rPr lang="en-GB" sz="2400" dirty="0"/>
              <a:t>, se </a:t>
            </a:r>
            <a:r>
              <a:rPr lang="en-GB" sz="2400" dirty="0" err="1"/>
              <a:t>puede</a:t>
            </a:r>
            <a:r>
              <a:rPr lang="en-GB" sz="2400" dirty="0"/>
              <a:t> resolver la </a:t>
            </a:r>
            <a:r>
              <a:rPr lang="en-GB" sz="2400" dirty="0" err="1"/>
              <a:t>ecuación</a:t>
            </a:r>
            <a:r>
              <a:rPr lang="en-GB" sz="2400" dirty="0"/>
              <a:t> </a:t>
            </a:r>
            <a:r>
              <a:rPr lang="en-GB" sz="2400" dirty="0" err="1"/>
              <a:t>matricial</a:t>
            </a:r>
            <a:r>
              <a:rPr lang="en-GB" sz="2400" dirty="0"/>
              <a:t> de la </a:t>
            </a:r>
            <a:r>
              <a:rPr lang="en-GB" sz="2400" dirty="0" err="1"/>
              <a:t>siguiente</a:t>
            </a:r>
            <a:r>
              <a:rPr lang="en-GB" sz="2400" dirty="0"/>
              <a:t> </a:t>
            </a:r>
            <a:r>
              <a:rPr lang="en-GB" sz="2400" dirty="0" err="1"/>
              <a:t>manera</a:t>
            </a:r>
            <a:r>
              <a:rPr lang="en-GB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/>
              <p:nvPr/>
            </p:nvSpPr>
            <p:spPr>
              <a:xfrm>
                <a:off x="8749803" y="1484385"/>
                <a:ext cx="1588197" cy="57888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a-ES" sz="28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03" y="1484385"/>
                <a:ext cx="1588197" cy="57888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/>
              <p:nvPr/>
            </p:nvSpPr>
            <p:spPr>
              <a:xfrm>
                <a:off x="2362354" y="1899646"/>
                <a:ext cx="5271743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Se </a:t>
                </a:r>
                <a:r>
                  <a:rPr lang="en-GB" sz="2400" dirty="0" err="1"/>
                  <a:t>multiplica</a:t>
                </a:r>
                <a:r>
                  <a:rPr lang="en-GB" sz="2400" dirty="0"/>
                  <a:t>, por la </a:t>
                </a:r>
                <a:r>
                  <a:rPr lang="en-GB" sz="2400" dirty="0" err="1"/>
                  <a:t>izquierda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cada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lado</a:t>
                </a:r>
                <a:r>
                  <a:rPr lang="en-GB" sz="2400" dirty="0"/>
                  <a:t> de la </a:t>
                </a:r>
                <a:r>
                  <a:rPr lang="en-GB" sz="2400" dirty="0" err="1"/>
                  <a:t>ecuación</a:t>
                </a:r>
                <a:r>
                  <a:rPr lang="en-GB" sz="2400" dirty="0"/>
                  <a:t>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4" y="1899646"/>
                <a:ext cx="5271743" cy="839332"/>
              </a:xfrm>
              <a:prstGeom prst="rect">
                <a:avLst/>
              </a:prstGeom>
              <a:blipFill>
                <a:blip r:embed="rId7"/>
                <a:stretch>
                  <a:fillRect l="-1620" t="-5839" r="-1852" b="-1678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CE0AD0D-D23A-417D-ABE2-AEE32A60AF53}"/>
              </a:ext>
            </a:extLst>
          </p:cNvPr>
          <p:cNvSpPr/>
          <p:nvPr/>
        </p:nvSpPr>
        <p:spPr>
          <a:xfrm>
            <a:off x="2362354" y="5025381"/>
            <a:ext cx="9510866" cy="1325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C687FB6-A141-4EA9-AF51-469E6FD76C57}"/>
              </a:ext>
            </a:extLst>
          </p:cNvPr>
          <p:cNvSpPr/>
          <p:nvPr/>
        </p:nvSpPr>
        <p:spPr>
          <a:xfrm>
            <a:off x="2362354" y="5361902"/>
            <a:ext cx="9516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dirty="0"/>
              <a:t>La </a:t>
            </a:r>
            <a:r>
              <a:rPr lang="en-GB" sz="2000" dirty="0" err="1"/>
              <a:t>multiplicación</a:t>
            </a:r>
            <a:r>
              <a:rPr lang="en-GB" sz="2000" dirty="0"/>
              <a:t> de matrices </a:t>
            </a:r>
            <a:r>
              <a:rPr lang="en-GB" sz="2000" b="1" dirty="0"/>
              <a:t>no es </a:t>
            </a:r>
            <a:r>
              <a:rPr lang="en-GB" sz="2000" b="1" dirty="0" err="1"/>
              <a:t>commutativa</a:t>
            </a:r>
            <a:r>
              <a:rPr lang="en-GB" sz="2000" dirty="0"/>
              <a:t>, de </a:t>
            </a:r>
            <a:r>
              <a:rPr lang="en-GB" sz="2000" dirty="0" err="1"/>
              <a:t>manera</a:t>
            </a:r>
            <a:r>
              <a:rPr lang="en-GB" sz="2000" dirty="0"/>
              <a:t> que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lado</a:t>
            </a:r>
            <a:r>
              <a:rPr lang="en-GB" sz="2000" dirty="0"/>
              <a:t> de la </a:t>
            </a:r>
            <a:r>
              <a:rPr lang="en-GB" sz="2000" dirty="0" err="1"/>
              <a:t>ecuación</a:t>
            </a:r>
            <a:r>
              <a:rPr lang="en-GB" sz="2000" dirty="0"/>
              <a:t> se </a:t>
            </a:r>
            <a:r>
              <a:rPr lang="en-GB" sz="2000" dirty="0" err="1"/>
              <a:t>tiene</a:t>
            </a:r>
            <a:r>
              <a:rPr lang="en-GB" sz="2000" dirty="0"/>
              <a:t> que </a:t>
            </a:r>
            <a:r>
              <a:rPr lang="en-GB" sz="2000" dirty="0" err="1"/>
              <a:t>multiplicar</a:t>
            </a:r>
            <a:r>
              <a:rPr lang="en-GB" sz="2000" dirty="0"/>
              <a:t> </a:t>
            </a:r>
            <a:r>
              <a:rPr lang="en-GB" sz="2000" b="1" dirty="0"/>
              <a:t>por la </a:t>
            </a:r>
            <a:r>
              <a:rPr lang="en-GB" sz="2000" b="1" dirty="0" err="1"/>
              <a:t>izquierda</a:t>
            </a:r>
            <a:r>
              <a:rPr lang="en-GB" sz="2000" b="1" dirty="0"/>
              <a:t> </a:t>
            </a:r>
            <a:r>
              <a:rPr lang="en-GB" sz="2000" dirty="0"/>
              <a:t>(o por la </a:t>
            </a:r>
            <a:r>
              <a:rPr lang="en-GB" sz="2000" dirty="0" err="1"/>
              <a:t>derecha</a:t>
            </a:r>
            <a:r>
              <a:rPr lang="en-GB" sz="2000" dirty="0"/>
              <a:t>) para </a:t>
            </a:r>
            <a:r>
              <a:rPr lang="en-GB" sz="2000" dirty="0" err="1"/>
              <a:t>mantener</a:t>
            </a:r>
            <a:r>
              <a:rPr lang="en-GB" sz="2000" dirty="0"/>
              <a:t> la </a:t>
            </a:r>
            <a:r>
              <a:rPr lang="en-GB" sz="2000" dirty="0" err="1"/>
              <a:t>equivalencia</a:t>
            </a:r>
            <a:r>
              <a:rPr lang="en-GB" sz="2000" dirty="0"/>
              <a:t> de la </a:t>
            </a:r>
            <a:r>
              <a:rPr lang="en-GB" sz="2000" dirty="0" err="1"/>
              <a:t>ecuación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15">
                <a:extLst>
                  <a:ext uri="{FF2B5EF4-FFF2-40B4-BE49-F238E27FC236}">
                    <a16:creationId xmlns:a16="http://schemas.microsoft.com/office/drawing/2014/main" id="{65072B00-EAC3-45C2-8F9E-37AB0FA6FDDD}"/>
                  </a:ext>
                </a:extLst>
              </p:cNvPr>
              <p:cNvSpPr txBox="1"/>
              <p:nvPr/>
            </p:nvSpPr>
            <p:spPr>
              <a:xfrm>
                <a:off x="7977992" y="2138791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GB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GB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ca-ES" sz="2800" b="1" i="1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GB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uadroTexto 15">
                <a:extLst>
                  <a:ext uri="{FF2B5EF4-FFF2-40B4-BE49-F238E27FC236}">
                    <a16:creationId xmlns:a16="http://schemas.microsoft.com/office/drawing/2014/main" id="{65072B00-EAC3-45C2-8F9E-37AB0FA6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992" y="2138791"/>
                <a:ext cx="3271175" cy="5896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74276D3C-57B3-4710-A15F-84B1473145CC}"/>
              </a:ext>
            </a:extLst>
          </p:cNvPr>
          <p:cNvCxnSpPr>
            <a:cxnSpLocks/>
          </p:cNvCxnSpPr>
          <p:nvPr/>
        </p:nvCxnSpPr>
        <p:spPr>
          <a:xfrm>
            <a:off x="6427304" y="2516612"/>
            <a:ext cx="1501046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extLst>
              <a:ext uri="{FF2B5EF4-FFF2-40B4-BE49-F238E27FC236}">
                <a16:creationId xmlns:a16="http://schemas.microsoft.com/office/drawing/2014/main" id="{2AA93C1A-1330-4DAC-BE7A-EC1D79057470}"/>
              </a:ext>
            </a:extLst>
          </p:cNvPr>
          <p:cNvSpPr/>
          <p:nvPr/>
        </p:nvSpPr>
        <p:spPr>
          <a:xfrm>
            <a:off x="2365194" y="2937095"/>
            <a:ext cx="516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/>
              <a:t>Utilizar</a:t>
            </a:r>
            <a:r>
              <a:rPr lang="en-GB" sz="2400" dirty="0"/>
              <a:t> la </a:t>
            </a:r>
            <a:r>
              <a:rPr lang="en-GB" sz="2400" dirty="0" err="1"/>
              <a:t>propiedad</a:t>
            </a:r>
            <a:r>
              <a:rPr lang="en-GB" sz="2400" dirty="0"/>
              <a:t> </a:t>
            </a:r>
            <a:r>
              <a:rPr lang="en-GB" sz="2400" dirty="0" err="1"/>
              <a:t>asociativa</a:t>
            </a:r>
            <a:r>
              <a:rPr lang="en-GB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15">
                <a:extLst>
                  <a:ext uri="{FF2B5EF4-FFF2-40B4-BE49-F238E27FC236}">
                    <a16:creationId xmlns:a16="http://schemas.microsoft.com/office/drawing/2014/main" id="{D0E47A23-C6E3-49DC-8A50-E62AA632FBCC}"/>
                  </a:ext>
                </a:extLst>
              </p:cNvPr>
              <p:cNvSpPr txBox="1"/>
              <p:nvPr/>
            </p:nvSpPr>
            <p:spPr>
              <a:xfrm>
                <a:off x="8038712" y="2847803"/>
                <a:ext cx="3271175" cy="64024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ca-ES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GB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CuadroTexto 15">
                <a:extLst>
                  <a:ext uri="{FF2B5EF4-FFF2-40B4-BE49-F238E27FC236}">
                    <a16:creationId xmlns:a16="http://schemas.microsoft.com/office/drawing/2014/main" id="{D0E47A23-C6E3-49DC-8A50-E62AA632F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712" y="2847803"/>
                <a:ext cx="3271175" cy="64024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3220F69A-0F33-4C55-A2E2-A64F66F99826}"/>
              </a:ext>
            </a:extLst>
          </p:cNvPr>
          <p:cNvCxnSpPr>
            <a:cxnSpLocks/>
          </p:cNvCxnSpPr>
          <p:nvPr/>
        </p:nvCxnSpPr>
        <p:spPr>
          <a:xfrm>
            <a:off x="6741821" y="3184120"/>
            <a:ext cx="129689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BC3A8D45-A16B-4B24-AAA0-62BFC3011750}"/>
              </a:ext>
            </a:extLst>
          </p:cNvPr>
          <p:cNvSpPr/>
          <p:nvPr/>
        </p:nvSpPr>
        <p:spPr>
          <a:xfrm>
            <a:off x="2365194" y="3625807"/>
            <a:ext cx="516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/>
              <a:t>Definición</a:t>
            </a:r>
            <a:r>
              <a:rPr lang="en-GB" sz="2400" dirty="0"/>
              <a:t> de </a:t>
            </a:r>
            <a:r>
              <a:rPr lang="en-GB" sz="2400" dirty="0" err="1"/>
              <a:t>matriz</a:t>
            </a:r>
            <a:r>
              <a:rPr lang="en-GB" sz="2400" dirty="0"/>
              <a:t> </a:t>
            </a:r>
            <a:r>
              <a:rPr lang="en-GB" sz="2400" dirty="0" err="1"/>
              <a:t>inversa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5">
                <a:extLst>
                  <a:ext uri="{FF2B5EF4-FFF2-40B4-BE49-F238E27FC236}">
                    <a16:creationId xmlns:a16="http://schemas.microsoft.com/office/drawing/2014/main" id="{37B7195F-A6BE-4D5D-9108-E3E5EC6F0648}"/>
                  </a:ext>
                </a:extLst>
              </p:cNvPr>
              <p:cNvSpPr txBox="1"/>
              <p:nvPr/>
            </p:nvSpPr>
            <p:spPr>
              <a:xfrm>
                <a:off x="7993174" y="3600852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PT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ca-ES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CuadroTexto 15">
                <a:extLst>
                  <a:ext uri="{FF2B5EF4-FFF2-40B4-BE49-F238E27FC236}">
                    <a16:creationId xmlns:a16="http://schemas.microsoft.com/office/drawing/2014/main" id="{37B7195F-A6BE-4D5D-9108-E3E5EC6F0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4" y="3600852"/>
                <a:ext cx="3271175" cy="5896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E434D6A-649B-4399-B667-F4C121E66A16}"/>
              </a:ext>
            </a:extLst>
          </p:cNvPr>
          <p:cNvCxnSpPr>
            <a:cxnSpLocks/>
          </p:cNvCxnSpPr>
          <p:nvPr/>
        </p:nvCxnSpPr>
        <p:spPr>
          <a:xfrm>
            <a:off x="6321287" y="3904163"/>
            <a:ext cx="1607063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:a16="http://schemas.microsoft.com/office/drawing/2014/main" id="{8E0FA0E3-6D21-40A0-BD15-4FF75E3000E4}"/>
              </a:ext>
            </a:extLst>
          </p:cNvPr>
          <p:cNvSpPr/>
          <p:nvPr/>
        </p:nvSpPr>
        <p:spPr>
          <a:xfrm>
            <a:off x="2364700" y="4249709"/>
            <a:ext cx="5485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Identidad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multiplicación</a:t>
            </a:r>
            <a:r>
              <a:rPr lang="en-GB" sz="2400" dirty="0"/>
              <a:t> de matrices: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15">
                <a:extLst>
                  <a:ext uri="{FF2B5EF4-FFF2-40B4-BE49-F238E27FC236}">
                    <a16:creationId xmlns:a16="http://schemas.microsoft.com/office/drawing/2014/main" id="{1747A3BF-44EE-48F4-B0B0-CE6D3576835A}"/>
                  </a:ext>
                </a:extLst>
              </p:cNvPr>
              <p:cNvSpPr txBox="1"/>
              <p:nvPr/>
            </p:nvSpPr>
            <p:spPr>
              <a:xfrm>
                <a:off x="8383581" y="4225894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uadroTexto 15">
                <a:extLst>
                  <a:ext uri="{FF2B5EF4-FFF2-40B4-BE49-F238E27FC236}">
                    <a16:creationId xmlns:a16="http://schemas.microsoft.com/office/drawing/2014/main" id="{1747A3BF-44EE-48F4-B0B0-CE6D35768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1" y="4225894"/>
                <a:ext cx="3271175" cy="5896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74CD7F80-65A3-4CE6-9E30-4BFE863055A8}"/>
              </a:ext>
            </a:extLst>
          </p:cNvPr>
          <p:cNvCxnSpPr>
            <a:cxnSpLocks/>
          </p:cNvCxnSpPr>
          <p:nvPr/>
        </p:nvCxnSpPr>
        <p:spPr>
          <a:xfrm>
            <a:off x="7850249" y="4545375"/>
            <a:ext cx="514137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6E31AF7B-7D02-46AA-873B-69561B6D3A7F}"/>
              </a:ext>
            </a:extLst>
          </p:cNvPr>
          <p:cNvSpPr/>
          <p:nvPr/>
        </p:nvSpPr>
        <p:spPr>
          <a:xfrm>
            <a:off x="8863960" y="4243030"/>
            <a:ext cx="1499240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tângulo: Cantos Arredondados 19">
            <a:hlinkClick r:id="rId12" action="ppaction://hlinksldjump"/>
            <a:extLst>
              <a:ext uri="{FF2B5EF4-FFF2-40B4-BE49-F238E27FC236}">
                <a16:creationId xmlns:a16="http://schemas.microsoft.com/office/drawing/2014/main" id="{4F3AC78E-3FB2-4DA2-8379-849133BCB63E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20">
            <a:hlinkClick r:id="rId13" action="ppaction://hlinksldjump"/>
            <a:extLst>
              <a:ext uri="{FF2B5EF4-FFF2-40B4-BE49-F238E27FC236}">
                <a16:creationId xmlns:a16="http://schemas.microsoft.com/office/drawing/2014/main" id="{3654301E-5022-4BA3-809F-12878600EE2C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1">
            <a:hlinkClick r:id="rId14" action="ppaction://hlinksldjump"/>
            <a:extLst>
              <a:ext uri="{FF2B5EF4-FFF2-40B4-BE49-F238E27FC236}">
                <a16:creationId xmlns:a16="http://schemas.microsoft.com/office/drawing/2014/main" id="{FBF6C6FC-8D97-40B0-8646-C58C35208181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8">
            <a:hlinkClick r:id="rId15" action="ppaction://hlinksldjump"/>
            <a:extLst>
              <a:ext uri="{FF2B5EF4-FFF2-40B4-BE49-F238E27FC236}">
                <a16:creationId xmlns:a16="http://schemas.microsoft.com/office/drawing/2014/main" id="{06683672-C1FB-4254-85FD-87CC0E61429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5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34" grpId="0"/>
      <p:bldP spid="35" grpId="0" animBg="1"/>
      <p:bldP spid="36" grpId="0"/>
      <p:bldP spid="41" grpId="0"/>
      <p:bldP spid="49" grpId="0"/>
      <p:bldP spid="52" grpId="0"/>
      <p:bldP spid="55" grpId="0"/>
      <p:bldP spid="56" grpId="0"/>
      <p:bldP spid="58" grpId="0"/>
      <p:bldP spid="59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2"/>
            <a:ext cx="9914021" cy="5904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326805" y="685187"/>
            <a:ext cx="924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MÉTODO – </a:t>
            </a:r>
            <a:r>
              <a:rPr lang="es-ES" sz="2400" b="1" dirty="0"/>
              <a:t>Resolución de sistemas lineales mediante la matriz Inversa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/>
              <p:nvPr/>
            </p:nvSpPr>
            <p:spPr>
              <a:xfrm>
                <a:off x="2430079" y="1301092"/>
                <a:ext cx="95755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en-GB" sz="2400" dirty="0"/>
                  <a:t>Dado un </a:t>
                </a:r>
                <a:r>
                  <a:rPr lang="en-GB" sz="2400" dirty="0" err="1"/>
                  <a:t>sistema</a:t>
                </a:r>
                <a:r>
                  <a:rPr lang="en-GB" sz="2400" dirty="0"/>
                  <a:t> lineal de </a:t>
                </a:r>
                <a:r>
                  <a:rPr lang="en-GB" sz="2400" dirty="0" err="1"/>
                  <a:t>ecuaciones</a:t>
                </a:r>
                <a:r>
                  <a:rPr lang="en-GB" sz="2400" dirty="0"/>
                  <a:t>,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determine</a:t>
                </a:r>
                <a:r>
                  <a:rPr lang="en-GB" sz="2400" dirty="0"/>
                  <a:t> las matrices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79" y="1301092"/>
                <a:ext cx="9575546" cy="461665"/>
              </a:xfrm>
              <a:prstGeom prst="rect">
                <a:avLst/>
              </a:prstGeom>
              <a:blipFill>
                <a:blip r:embed="rId6"/>
                <a:stretch>
                  <a:fillRect l="-1019" t="-11842" b="-3026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AA93C1A-1330-4DAC-BE7A-EC1D79057470}"/>
                  </a:ext>
                </a:extLst>
              </p:cNvPr>
              <p:cNvSpPr/>
              <p:nvPr/>
            </p:nvSpPr>
            <p:spPr>
              <a:xfrm>
                <a:off x="2901732" y="1883571"/>
                <a:ext cx="3868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400" dirty="0"/>
                  <a:t>matriz de </a:t>
                </a:r>
                <a:r>
                  <a:rPr lang="en-GB" sz="2400" b="1" dirty="0" err="1"/>
                  <a:t>Coeficientes</a:t>
                </a:r>
                <a:r>
                  <a:rPr lang="pt-PT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AA93C1A-1330-4DAC-BE7A-EC1D79057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2" y="1883571"/>
                <a:ext cx="3868828" cy="461665"/>
              </a:xfrm>
              <a:prstGeom prst="rect">
                <a:avLst/>
              </a:prstGeom>
              <a:blipFill>
                <a:blip r:embed="rId7"/>
                <a:stretch>
                  <a:fillRect l="-2047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B42C50-27EA-4E5D-A5EC-4B15092EA967}"/>
                  </a:ext>
                </a:extLst>
              </p:cNvPr>
              <p:cNvSpPr/>
              <p:nvPr/>
            </p:nvSpPr>
            <p:spPr>
              <a:xfrm>
                <a:off x="2901732" y="2458577"/>
                <a:ext cx="61362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GB" sz="2400" dirty="0"/>
                  <a:t>matriz Vector de </a:t>
                </a:r>
                <a:r>
                  <a:rPr lang="en-GB" sz="2400" b="1" dirty="0"/>
                  <a:t>Variables o </a:t>
                </a:r>
                <a:r>
                  <a:rPr lang="en-GB" sz="2400" b="1" dirty="0" err="1"/>
                  <a:t>incógnitas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B42C50-27EA-4E5D-A5EC-4B15092EA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2" y="2458577"/>
                <a:ext cx="6136251" cy="461665"/>
              </a:xfrm>
              <a:prstGeom prst="rect">
                <a:avLst/>
              </a:prstGeom>
              <a:blipFill>
                <a:blip r:embed="rId8"/>
                <a:stretch>
                  <a:fillRect l="-1291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1CBD0AEF-9751-4CE2-88BA-CC385E2BD6E1}"/>
                  </a:ext>
                </a:extLst>
              </p:cNvPr>
              <p:cNvSpPr/>
              <p:nvPr/>
            </p:nvSpPr>
            <p:spPr>
              <a:xfrm>
                <a:off x="2901732" y="3051827"/>
                <a:ext cx="57644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matriz Vector de </a:t>
                </a:r>
                <a:r>
                  <a:rPr lang="en-GB" sz="2400" dirty="0" err="1"/>
                  <a:t>términos</a:t>
                </a:r>
                <a:r>
                  <a:rPr lang="en-GB" sz="2400" dirty="0"/>
                  <a:t> </a:t>
                </a:r>
                <a:r>
                  <a:rPr lang="en-GB" sz="2400" b="1" dirty="0" err="1"/>
                  <a:t>Constantes</a:t>
                </a:r>
                <a:r>
                  <a:rPr lang="en-GB" sz="2400" b="1" dirty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1CBD0AEF-9751-4CE2-88BA-CC385E2BD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2" y="3051827"/>
                <a:ext cx="5764473" cy="461665"/>
              </a:xfrm>
              <a:prstGeom prst="rect">
                <a:avLst/>
              </a:prstGeom>
              <a:blipFill>
                <a:blip r:embed="rId9"/>
                <a:stretch>
                  <a:fillRect l="-1374"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9C37B3-B311-4D99-BF8E-1B358D112EFC}"/>
                  </a:ext>
                </a:extLst>
              </p:cNvPr>
              <p:cNvSpPr/>
              <p:nvPr/>
            </p:nvSpPr>
            <p:spPr>
              <a:xfrm>
                <a:off x="2427157" y="4216937"/>
                <a:ext cx="7936043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en-GB" sz="2400" b="1" dirty="0" err="1">
                    <a:solidFill>
                      <a:srgbClr val="F25E4F"/>
                    </a:solidFill>
                  </a:rPr>
                  <a:t>Calcule</a:t>
                </a:r>
                <a:r>
                  <a:rPr lang="en-GB" sz="2400" dirty="0"/>
                  <a:t> la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, la </a:t>
                </a:r>
                <a:r>
                  <a:rPr lang="en-GB" sz="2400" dirty="0" err="1"/>
                  <a:t>inversa</a:t>
                </a:r>
                <a:r>
                  <a:rPr lang="en-GB" sz="2400" dirty="0"/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sz="2400" dirty="0"/>
                  <a:t>, si es posible.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9C37B3-B311-4D99-BF8E-1B358D112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216937"/>
                <a:ext cx="7936043" cy="470000"/>
              </a:xfrm>
              <a:prstGeom prst="rect">
                <a:avLst/>
              </a:prstGeom>
              <a:blipFill>
                <a:blip r:embed="rId10"/>
                <a:stretch>
                  <a:fillRect l="-1229" t="-9091" b="-298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3E04A5CB-F271-41DC-B75B-AF521657C035}"/>
                  </a:ext>
                </a:extLst>
              </p:cNvPr>
              <p:cNvSpPr/>
              <p:nvPr/>
            </p:nvSpPr>
            <p:spPr>
              <a:xfrm>
                <a:off x="2427157" y="4836356"/>
                <a:ext cx="914106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 startAt="3"/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Multiplique</a:t>
                </a:r>
                <a:r>
                  <a:rPr lang="en-GB" sz="2400" dirty="0"/>
                  <a:t> la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 por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pt-PT" sz="2400" dirty="0"/>
                  <a:t>, para encontrar la solución del sistema,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pt-PT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3E04A5CB-F271-41DC-B75B-AF521657C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836356"/>
                <a:ext cx="9141066" cy="839332"/>
              </a:xfrm>
              <a:prstGeom prst="rect">
                <a:avLst/>
              </a:prstGeom>
              <a:blipFill>
                <a:blip r:embed="rId11"/>
                <a:stretch>
                  <a:fillRect l="-1067" t="-5072" r="-1000" b="-1521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15">
                <a:extLst>
                  <a:ext uri="{FF2B5EF4-FFF2-40B4-BE49-F238E27FC236}">
                    <a16:creationId xmlns:a16="http://schemas.microsoft.com/office/drawing/2014/main" id="{23BF809F-4981-46BB-948B-DB6148D7E5E1}"/>
                  </a:ext>
                </a:extLst>
              </p:cNvPr>
              <p:cNvSpPr txBox="1"/>
              <p:nvPr/>
            </p:nvSpPr>
            <p:spPr>
              <a:xfrm>
                <a:off x="6248069" y="5450434"/>
                <a:ext cx="1499241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uadroTexto 15">
                <a:extLst>
                  <a:ext uri="{FF2B5EF4-FFF2-40B4-BE49-F238E27FC236}">
                    <a16:creationId xmlns:a16="http://schemas.microsoft.com/office/drawing/2014/main" id="{23BF809F-4981-46BB-948B-DB6148D7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69" y="5450434"/>
                <a:ext cx="1499241" cy="58966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2394C59-69D5-430A-8CAC-E6D9AFA8566F}"/>
              </a:ext>
            </a:extLst>
          </p:cNvPr>
          <p:cNvSpPr/>
          <p:nvPr/>
        </p:nvSpPr>
        <p:spPr>
          <a:xfrm>
            <a:off x="6220730" y="5473562"/>
            <a:ext cx="1499240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DADEEBD-A70D-4F2C-BE33-F3D7BA7371F5}"/>
              </a:ext>
            </a:extLst>
          </p:cNvPr>
          <p:cNvSpPr/>
          <p:nvPr/>
        </p:nvSpPr>
        <p:spPr>
          <a:xfrm>
            <a:off x="8762572" y="1992405"/>
            <a:ext cx="3206219" cy="2268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173A338-7545-4C46-9712-FEEB524C56A8}"/>
                  </a:ext>
                </a:extLst>
              </p:cNvPr>
              <p:cNvSpPr/>
              <p:nvPr/>
            </p:nvSpPr>
            <p:spPr>
              <a:xfrm>
                <a:off x="8802328" y="3143934"/>
                <a:ext cx="320621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dirty="0"/>
                  <a:t>Si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/>
                  <a:t> es regular</a:t>
                </a:r>
                <a:r>
                  <a:rPr lang="en-GB" sz="2000" dirty="0"/>
                  <a:t>, el </a:t>
                </a:r>
                <a:r>
                  <a:rPr lang="en-GB" sz="2000" dirty="0" err="1"/>
                  <a:t>sistema</a:t>
                </a:r>
                <a:r>
                  <a:rPr lang="en-GB" sz="2000" dirty="0"/>
                  <a:t> lineal es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compatible</a:t>
                </a:r>
                <a:r>
                  <a:rPr lang="en-GB" sz="2000" b="1" dirty="0"/>
                  <a:t> </a:t>
                </a:r>
                <a:r>
                  <a:rPr lang="en-GB" sz="2000" dirty="0"/>
                  <a:t>con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una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única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solución</a:t>
                </a:r>
                <a:r>
                  <a:rPr lang="en-GB" sz="2000" b="1" dirty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173A338-7545-4C46-9712-FEEB524C5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28" y="3143934"/>
                <a:ext cx="3206219" cy="1015663"/>
              </a:xfrm>
              <a:prstGeom prst="rect">
                <a:avLst/>
              </a:prstGeom>
              <a:blipFill>
                <a:blip r:embed="rId13"/>
                <a:stretch>
                  <a:fillRect l="-2091" t="-3614" r="-1901" b="-1024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AB3EDBE-0C29-4033-BB5C-015B02D0811C}"/>
                  </a:ext>
                </a:extLst>
              </p:cNvPr>
              <p:cNvSpPr/>
              <p:nvPr/>
            </p:nvSpPr>
            <p:spPr>
              <a:xfrm>
                <a:off x="8802328" y="2381286"/>
                <a:ext cx="320621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dirty="0"/>
                  <a:t>Este </a:t>
                </a:r>
                <a:r>
                  <a:rPr lang="en-GB" sz="2000" dirty="0" err="1"/>
                  <a:t>método</a:t>
                </a:r>
                <a:r>
                  <a:rPr lang="en-GB" sz="2000" dirty="0"/>
                  <a:t> no se </a:t>
                </a:r>
                <a:r>
                  <a:rPr lang="en-GB" sz="2000" dirty="0" err="1"/>
                  <a:t>aplica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si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es</a:t>
                </a:r>
                <a:r>
                  <a:rPr lang="en-GB" sz="2000" b="1" dirty="0"/>
                  <a:t> rectangular </a:t>
                </a:r>
                <a:r>
                  <a:rPr lang="en-GB" sz="2000" dirty="0"/>
                  <a:t>o </a:t>
                </a:r>
                <a:r>
                  <a:rPr lang="en-GB" sz="2000" b="1" dirty="0"/>
                  <a:t>singular</a:t>
                </a:r>
                <a:endParaRPr lang="en-GB" sz="20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AB3EDBE-0C29-4033-BB5C-015B02D08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28" y="2381286"/>
                <a:ext cx="3206219" cy="707886"/>
              </a:xfrm>
              <a:prstGeom prst="rect">
                <a:avLst/>
              </a:prstGeom>
              <a:blipFill>
                <a:blip r:embed="rId14"/>
                <a:stretch>
                  <a:fillRect l="-2091" t="-5172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BC7E58E6-0B35-4739-91D0-48A1FC2859E9}"/>
              </a:ext>
            </a:extLst>
          </p:cNvPr>
          <p:cNvSpPr/>
          <p:nvPr/>
        </p:nvSpPr>
        <p:spPr>
          <a:xfrm>
            <a:off x="2901732" y="3617033"/>
            <a:ext cx="9575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o </a:t>
            </a:r>
            <a:r>
              <a:rPr lang="en-GB" sz="2400" dirty="0" err="1"/>
              <a:t>escribir</a:t>
            </a:r>
            <a:r>
              <a:rPr lang="en-GB" sz="2400" dirty="0"/>
              <a:t> la </a:t>
            </a:r>
            <a:r>
              <a:rPr lang="en-GB" sz="2400" b="1" dirty="0" err="1">
                <a:solidFill>
                  <a:srgbClr val="F25E4F"/>
                </a:solidFill>
              </a:rPr>
              <a:t>Notación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matricial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endParaRPr lang="en-US" sz="2400" dirty="0"/>
          </a:p>
        </p:txBody>
      </p:sp>
      <p:sp>
        <p:nvSpPr>
          <p:cNvPr id="25" name="Retângulo: Cantos Arredondados 19">
            <a:hlinkClick r:id="rId15" action="ppaction://hlinksldjump"/>
            <a:extLst>
              <a:ext uri="{FF2B5EF4-FFF2-40B4-BE49-F238E27FC236}">
                <a16:creationId xmlns:a16="http://schemas.microsoft.com/office/drawing/2014/main" id="{BC5498D0-9763-42DD-988D-EAB5AD8D7ED7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20">
            <a:hlinkClick r:id="rId16" action="ppaction://hlinksldjump"/>
            <a:extLst>
              <a:ext uri="{FF2B5EF4-FFF2-40B4-BE49-F238E27FC236}">
                <a16:creationId xmlns:a16="http://schemas.microsoft.com/office/drawing/2014/main" id="{E5F13B6F-BB27-48CE-A1C0-C4C5B2C13F07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21">
            <a:hlinkClick r:id="rId17" action="ppaction://hlinksldjump"/>
            <a:extLst>
              <a:ext uri="{FF2B5EF4-FFF2-40B4-BE49-F238E27FC236}">
                <a16:creationId xmlns:a16="http://schemas.microsoft.com/office/drawing/2014/main" id="{FA2F0551-1DB4-458F-A08C-9EC9C25A9D9E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18">
            <a:hlinkClick r:id="rId18" action="ppaction://hlinksldjump"/>
            <a:extLst>
              <a:ext uri="{FF2B5EF4-FFF2-40B4-BE49-F238E27FC236}">
                <a16:creationId xmlns:a16="http://schemas.microsoft.com/office/drawing/2014/main" id="{66866A71-BBFE-4672-8907-37388FCA062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8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49" grpId="0"/>
      <p:bldP spid="29" grpId="0"/>
      <p:bldP spid="30" grpId="0"/>
      <p:bldP spid="31" grpId="0"/>
      <p:bldP spid="32" grpId="0"/>
      <p:bldP spid="33" grpId="0"/>
      <p:bldP spid="38" grpId="0" animBg="1"/>
      <p:bldP spid="39" grpId="0" animBg="1"/>
      <p:bldP spid="40" grpId="0"/>
      <p:bldP spid="4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36373" y="261528"/>
            <a:ext cx="10045358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96268" y="470872"/>
            <a:ext cx="161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01570" y="468633"/>
            <a:ext cx="94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objetivo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66532" y="1698842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ecuación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0211B47C-0AD5-486F-9A96-C2502FF7F2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34"/>
          <a:stretch/>
        </p:blipFill>
        <p:spPr>
          <a:xfrm>
            <a:off x="7597202" y="3776752"/>
            <a:ext cx="2067537" cy="2075377"/>
          </a:xfrm>
          <a:prstGeom prst="rect">
            <a:avLst/>
          </a:prstGeom>
        </p:spPr>
      </p:pic>
      <p:sp>
        <p:nvSpPr>
          <p:cNvPr id="8" name="Bolha de Pensamento: Nuvem 7">
            <a:extLst>
              <a:ext uri="{FF2B5EF4-FFF2-40B4-BE49-F238E27FC236}">
                <a16:creationId xmlns:a16="http://schemas.microsoft.com/office/drawing/2014/main" id="{33771B4A-1C20-4675-A376-7314BC6265CD}"/>
              </a:ext>
            </a:extLst>
          </p:cNvPr>
          <p:cNvSpPr/>
          <p:nvPr/>
        </p:nvSpPr>
        <p:spPr>
          <a:xfrm>
            <a:off x="7940082" y="3270802"/>
            <a:ext cx="3297246" cy="1292582"/>
          </a:xfrm>
          <a:prstGeom prst="cloudCallout">
            <a:avLst>
              <a:gd name="adj1" fmla="val -54035"/>
              <a:gd name="adj2" fmla="val 641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chemeClr val="tx1"/>
                </a:solidFill>
              </a:rPr>
              <a:t>¿CÓMO?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49BDCE-D640-4246-AE2F-36D719DAA4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1"/>
          <a:stretch/>
        </p:blipFill>
        <p:spPr>
          <a:xfrm>
            <a:off x="7958555" y="3670890"/>
            <a:ext cx="1440620" cy="2187308"/>
          </a:xfrm>
          <a:prstGeom prst="rect">
            <a:avLst/>
          </a:prstGeom>
        </p:spPr>
      </p:pic>
      <p:sp>
        <p:nvSpPr>
          <p:cNvPr id="38" name="Bolha de Pensamento: Nuvem 37">
            <a:extLst>
              <a:ext uri="{FF2B5EF4-FFF2-40B4-BE49-F238E27FC236}">
                <a16:creationId xmlns:a16="http://schemas.microsoft.com/office/drawing/2014/main" id="{35030735-79B4-41FB-9DEA-7CD9925F874A}"/>
              </a:ext>
            </a:extLst>
          </p:cNvPr>
          <p:cNvSpPr/>
          <p:nvPr/>
        </p:nvSpPr>
        <p:spPr>
          <a:xfrm>
            <a:off x="5237799" y="3321995"/>
            <a:ext cx="3297246" cy="1292582"/>
          </a:xfrm>
          <a:prstGeom prst="cloudCallout">
            <a:avLst>
              <a:gd name="adj1" fmla="val 43198"/>
              <a:gd name="adj2" fmla="val 7812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¿Lo </a:t>
            </a:r>
            <a:r>
              <a:rPr lang="en-GB" sz="2400" b="1" dirty="0" err="1">
                <a:solidFill>
                  <a:schemeClr val="tx1"/>
                </a:solidFill>
              </a:rPr>
              <a:t>Recuerda</a:t>
            </a:r>
            <a:r>
              <a:rPr lang="en-GB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8700527" y="2774346"/>
            <a:ext cx="2898154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adroTexto 6">
            <a:extLst>
              <a:ext uri="{FF2B5EF4-FFF2-40B4-BE49-F238E27FC236}">
                <a16:creationId xmlns:a16="http://schemas.microsoft.com/office/drawing/2014/main" id="{FFE710C2-D4F4-469A-A90E-D6D9DF4D5C06}"/>
              </a:ext>
            </a:extLst>
          </p:cNvPr>
          <p:cNvSpPr txBox="1"/>
          <p:nvPr/>
        </p:nvSpPr>
        <p:spPr>
          <a:xfrm>
            <a:off x="8623024" y="2901617"/>
            <a:ext cx="3063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En</a:t>
            </a:r>
            <a:r>
              <a:rPr lang="en-GB" sz="2000" i="1" dirty="0"/>
              <a:t> las </a:t>
            </a:r>
            <a:r>
              <a:rPr lang="en-GB" sz="2000" i="1" dirty="0" err="1"/>
              <a:t>Lecciones</a:t>
            </a:r>
            <a:r>
              <a:rPr lang="en-GB" sz="2000" i="1" dirty="0"/>
              <a:t> </a:t>
            </a:r>
            <a:r>
              <a:rPr lang="en-GB" sz="2000" i="1" dirty="0" err="1"/>
              <a:t>anteriores</a:t>
            </a:r>
            <a:r>
              <a:rPr lang="en-GB" sz="2000" i="1" dirty="0"/>
              <a:t> ha visto </a:t>
            </a:r>
            <a:r>
              <a:rPr lang="en-GB" sz="2400" b="1" i="1" dirty="0"/>
              <a:t>3 </a:t>
            </a:r>
            <a:r>
              <a:rPr lang="en-GB" sz="2400" b="1" i="1" dirty="0" err="1"/>
              <a:t>maneras</a:t>
            </a:r>
            <a:r>
              <a:rPr lang="en-GB" sz="2400" b="1" i="1" dirty="0"/>
              <a:t> </a:t>
            </a:r>
            <a:r>
              <a:rPr lang="en-GB" sz="2000" i="1" dirty="0"/>
              <a:t>de </a:t>
            </a:r>
            <a:r>
              <a:rPr lang="en-GB" sz="2000" i="1" dirty="0" err="1"/>
              <a:t>calcular</a:t>
            </a:r>
            <a:r>
              <a:rPr lang="en-GB" sz="2000" i="1" dirty="0"/>
              <a:t> </a:t>
            </a:r>
            <a:r>
              <a:rPr lang="en-GB" sz="2000" i="1" dirty="0" err="1"/>
              <a:t>esta</a:t>
            </a:r>
            <a:r>
              <a:rPr lang="en-GB" sz="2000" i="1" dirty="0"/>
              <a:t> </a:t>
            </a:r>
            <a:r>
              <a:rPr lang="en-GB" sz="2000" i="1" dirty="0" err="1"/>
              <a:t>matriz</a:t>
            </a:r>
            <a:r>
              <a:rPr lang="en-GB" sz="2000" i="1" dirty="0"/>
              <a:t>!...</a:t>
            </a:r>
            <a:endParaRPr lang="en-GB" sz="2000" i="1" u="sng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61C9EBA-D579-4508-99F2-BDD3161AB224}"/>
              </a:ext>
            </a:extLst>
          </p:cNvPr>
          <p:cNvSpPr/>
          <p:nvPr/>
        </p:nvSpPr>
        <p:spPr>
          <a:xfrm>
            <a:off x="2034336" y="5820667"/>
            <a:ext cx="9849432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Método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pasos</a:t>
            </a:r>
            <a:r>
              <a:rPr lang="en-GB" sz="2000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3602F848-3D32-427E-BE94-4744CE2BD097}"/>
                  </a:ext>
                </a:extLst>
              </p:cNvPr>
              <p:cNvSpPr/>
              <p:nvPr/>
            </p:nvSpPr>
            <p:spPr>
              <a:xfrm>
                <a:off x="8491244" y="5824921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3602F848-3D32-427E-BE94-4744CE2B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44" y="5824921"/>
                <a:ext cx="2073075" cy="450408"/>
              </a:xfrm>
              <a:prstGeom prst="roundRect">
                <a:avLst/>
              </a:prstGeom>
              <a:blipFill>
                <a:blip r:embed="rId21"/>
                <a:stretch>
                  <a:fillRect l="-2059" b="-2054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9B5161B-21CD-429F-A232-687B102C366D}"/>
              </a:ext>
            </a:extLst>
          </p:cNvPr>
          <p:cNvSpPr/>
          <p:nvPr/>
        </p:nvSpPr>
        <p:spPr>
          <a:xfrm>
            <a:off x="5597634" y="5830068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Notación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19">
            <a:hlinkClick r:id="rId22" action="ppaction://hlinksldjump"/>
            <a:extLst>
              <a:ext uri="{FF2B5EF4-FFF2-40B4-BE49-F238E27FC236}">
                <a16:creationId xmlns:a16="http://schemas.microsoft.com/office/drawing/2014/main" id="{38B58BD2-9591-48E5-9860-677FBFEAB25B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20">
            <a:hlinkClick r:id="rId23" action="ppaction://hlinksldjump"/>
            <a:extLst>
              <a:ext uri="{FF2B5EF4-FFF2-40B4-BE49-F238E27FC236}">
                <a16:creationId xmlns:a16="http://schemas.microsoft.com/office/drawing/2014/main" id="{DB4DDD79-8C0F-483E-BC64-23A663501BDD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21">
            <a:hlinkClick r:id="rId24" action="ppaction://hlinksldjump"/>
            <a:extLst>
              <a:ext uri="{FF2B5EF4-FFF2-40B4-BE49-F238E27FC236}">
                <a16:creationId xmlns:a16="http://schemas.microsoft.com/office/drawing/2014/main" id="{D45AB200-1C91-417D-88CE-4439E3CDFE11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18">
            <a:hlinkClick r:id="rId25" action="ppaction://hlinksldjump"/>
            <a:extLst>
              <a:ext uri="{FF2B5EF4-FFF2-40B4-BE49-F238E27FC236}">
                <a16:creationId xmlns:a16="http://schemas.microsoft.com/office/drawing/2014/main" id="{E5643F5A-92E5-4E3E-BEF1-87B586882C7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4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8359 -0.14629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8099 -0.1305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/>
      <p:bldP spid="37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4" grpId="0"/>
      <p:bldP spid="59" grpId="0"/>
      <p:bldP spid="60" grpId="0"/>
      <p:bldP spid="5" grpId="0"/>
      <p:bldP spid="8" grpId="0" animBg="1"/>
      <p:bldP spid="8" grpId="1" animBg="1"/>
      <p:bldP spid="8" grpId="2" animBg="1"/>
      <p:bldP spid="38" grpId="0" animBg="1"/>
      <p:bldP spid="38" grpId="1" animBg="1"/>
      <p:bldP spid="38" grpId="2" animBg="1"/>
      <p:bldP spid="11" grpId="0" animBg="1"/>
      <p:bldP spid="39" grpId="0"/>
      <p:bldP spid="32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83670" y="272210"/>
            <a:ext cx="10067317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C13EA4-7BCB-43FC-B746-902979F5AC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6657770" y="3692266"/>
            <a:ext cx="2711695" cy="2169929"/>
          </a:xfrm>
          <a:prstGeom prst="rect">
            <a:avLst/>
          </a:prstGeom>
        </p:spPr>
      </p:pic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81267" y="477855"/>
            <a:ext cx="1422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36551" y="482968"/>
            <a:ext cx="894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Resolver los </a:t>
            </a:r>
            <a:r>
              <a:rPr lang="en-GB" sz="2400" dirty="0" err="1"/>
              <a:t>sistemas</a:t>
            </a:r>
            <a:r>
              <a:rPr lang="en-GB" sz="2400" dirty="0"/>
              <a:t> </a:t>
            </a:r>
            <a:r>
              <a:rPr lang="en-GB" sz="2400" dirty="0" err="1"/>
              <a:t>lineales</a:t>
            </a:r>
            <a:r>
              <a:rPr lang="en-GB" sz="2400" dirty="0"/>
              <a:t> </a:t>
            </a:r>
            <a:r>
              <a:rPr lang="en-GB" sz="2400" u="sng" dirty="0" err="1"/>
              <a:t>mediante</a:t>
            </a:r>
            <a:r>
              <a:rPr lang="en-GB" sz="2400" u="sng" dirty="0"/>
              <a:t> el </a:t>
            </a:r>
            <a:r>
              <a:rPr lang="en-GB" sz="2400" u="sng" dirty="0" err="1"/>
              <a:t>método</a:t>
            </a:r>
            <a:r>
              <a:rPr lang="en-GB" sz="2400" u="sng" dirty="0"/>
              <a:t> de la </a:t>
            </a:r>
            <a:r>
              <a:rPr lang="en-GB" sz="2400" u="sng" dirty="0" err="1"/>
              <a:t>matriz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10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objetivo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66529" y="1698842"/>
            <a:ext cx="107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ecuación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  <a:p>
            <a:pPr algn="ctr"/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3749BDCE-D640-4246-AE2F-36D719DAA4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1"/>
          <a:stretch/>
        </p:blipFill>
        <p:spPr>
          <a:xfrm>
            <a:off x="7958555" y="3670890"/>
            <a:ext cx="1440620" cy="2187308"/>
          </a:xfrm>
          <a:prstGeom prst="rect">
            <a:avLst/>
          </a:prstGeom>
        </p:spPr>
      </p:pic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8959079" y="2637476"/>
            <a:ext cx="2820395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adroTexto 6">
            <a:extLst>
              <a:ext uri="{FF2B5EF4-FFF2-40B4-BE49-F238E27FC236}">
                <a16:creationId xmlns:a16="http://schemas.microsoft.com/office/drawing/2014/main" id="{FFE710C2-D4F4-469A-A90E-D6D9DF4D5C06}"/>
              </a:ext>
            </a:extLst>
          </p:cNvPr>
          <p:cNvSpPr txBox="1"/>
          <p:nvPr/>
        </p:nvSpPr>
        <p:spPr>
          <a:xfrm>
            <a:off x="8799876" y="2804568"/>
            <a:ext cx="3065797" cy="140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¡</a:t>
            </a:r>
            <a:r>
              <a:rPr lang="en-GB" sz="2000" i="1" dirty="0" err="1"/>
              <a:t>En</a:t>
            </a:r>
            <a:r>
              <a:rPr lang="en-GB" sz="2000" i="1" dirty="0"/>
              <a:t> las </a:t>
            </a:r>
            <a:r>
              <a:rPr lang="en-GB" sz="2000" i="1" dirty="0" err="1"/>
              <a:t>Lecciones</a:t>
            </a:r>
            <a:r>
              <a:rPr lang="en-GB" sz="2000" i="1" dirty="0"/>
              <a:t> </a:t>
            </a:r>
            <a:r>
              <a:rPr lang="en-GB" sz="2000" i="1" dirty="0" err="1"/>
              <a:t>anteriores</a:t>
            </a:r>
            <a:r>
              <a:rPr lang="en-GB" sz="2000" i="1" dirty="0"/>
              <a:t> ha visto </a:t>
            </a:r>
            <a:r>
              <a:rPr lang="en-GB" sz="2400" b="1" i="1" dirty="0"/>
              <a:t>3 </a:t>
            </a:r>
            <a:r>
              <a:rPr lang="en-GB" sz="2400" b="1" i="1" dirty="0" err="1"/>
              <a:t>maneras</a:t>
            </a:r>
            <a:r>
              <a:rPr lang="en-GB" sz="2400" b="1" i="1" dirty="0"/>
              <a:t> </a:t>
            </a:r>
            <a:r>
              <a:rPr lang="en-GB" sz="2000" i="1" dirty="0"/>
              <a:t>de </a:t>
            </a:r>
            <a:r>
              <a:rPr lang="en-GB" sz="2000" i="1" dirty="0" err="1"/>
              <a:t>calcular</a:t>
            </a:r>
            <a:r>
              <a:rPr lang="en-GB" sz="2000" i="1" dirty="0"/>
              <a:t> </a:t>
            </a:r>
            <a:r>
              <a:rPr lang="en-GB" sz="2000" i="1" dirty="0" err="1"/>
              <a:t>esta</a:t>
            </a:r>
            <a:r>
              <a:rPr lang="en-GB" sz="2000" i="1" dirty="0"/>
              <a:t> </a:t>
            </a:r>
            <a:r>
              <a:rPr lang="en-GB" sz="2000" i="1" dirty="0" err="1"/>
              <a:t>matriz</a:t>
            </a:r>
            <a:r>
              <a:rPr lang="en-GB" sz="2000" i="1" dirty="0"/>
              <a:t>!...</a:t>
            </a:r>
            <a:endParaRPr lang="en-GB" sz="2000" i="1" u="sng" dirty="0"/>
          </a:p>
          <a:p>
            <a:pPr algn="ctr"/>
            <a:endParaRPr lang="en-GB" sz="2000" i="1" u="sng" dirty="0"/>
          </a:p>
        </p:txBody>
      </p:sp>
      <p:sp>
        <p:nvSpPr>
          <p:cNvPr id="40" name="CuadroTexto 6">
            <a:extLst>
              <a:ext uri="{FF2B5EF4-FFF2-40B4-BE49-F238E27FC236}">
                <a16:creationId xmlns:a16="http://schemas.microsoft.com/office/drawing/2014/main" id="{EAA1B2B4-7DB3-4FFF-8B99-88A823BDF51D}"/>
              </a:ext>
            </a:extLst>
          </p:cNvPr>
          <p:cNvSpPr txBox="1"/>
          <p:nvPr/>
        </p:nvSpPr>
        <p:spPr>
          <a:xfrm>
            <a:off x="4843320" y="3791862"/>
            <a:ext cx="2855354" cy="1600438"/>
          </a:xfrm>
          <a:custGeom>
            <a:avLst/>
            <a:gdLst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0 w 3277757"/>
              <a:gd name="connsiteY3" fmla="*/ 1200329 h 1200329"/>
              <a:gd name="connsiteX4" fmla="*/ 0 w 3277757"/>
              <a:gd name="connsiteY4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47458"/>
              <a:gd name="connsiteX1" fmla="*/ 3277757 w 3277757"/>
              <a:gd name="connsiteY1" fmla="*/ 0 h 1247458"/>
              <a:gd name="connsiteX2" fmla="*/ 3277757 w 3277757"/>
              <a:gd name="connsiteY2" fmla="*/ 1200329 h 1247458"/>
              <a:gd name="connsiteX3" fmla="*/ 2189402 w 3277757"/>
              <a:gd name="connsiteY3" fmla="*/ 1200139 h 1247458"/>
              <a:gd name="connsiteX4" fmla="*/ 0 w 3277757"/>
              <a:gd name="connsiteY4" fmla="*/ 1200329 h 1247458"/>
              <a:gd name="connsiteX5" fmla="*/ 0 w 3277757"/>
              <a:gd name="connsiteY5" fmla="*/ 0 h 124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7757" h="1247458">
                <a:moveTo>
                  <a:pt x="0" y="0"/>
                </a:moveTo>
                <a:lnTo>
                  <a:pt x="3277757" y="0"/>
                </a:lnTo>
                <a:lnTo>
                  <a:pt x="3277757" y="1200329"/>
                </a:lnTo>
                <a:cubicBezTo>
                  <a:pt x="2914972" y="1200266"/>
                  <a:pt x="2467126" y="1306528"/>
                  <a:pt x="2189402" y="1200139"/>
                </a:cubicBez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endParaRPr lang="en-GB" sz="2000" b="1" dirty="0">
              <a:solidFill>
                <a:srgbClr val="F25E4F"/>
              </a:solidFill>
            </a:endParaRPr>
          </a:p>
          <a:p>
            <a:pPr algn="just">
              <a:buClr>
                <a:srgbClr val="F25E4F"/>
              </a:buClr>
            </a:pPr>
            <a:r>
              <a:rPr lang="en-GB" b="1" i="1" dirty="0" err="1"/>
              <a:t>Cálculo</a:t>
            </a:r>
            <a:r>
              <a:rPr lang="en-GB" b="1" i="1" dirty="0"/>
              <a:t> de la </a:t>
            </a:r>
            <a:r>
              <a:rPr lang="en-GB" b="1" i="1" dirty="0" err="1"/>
              <a:t>matriz</a:t>
            </a:r>
            <a:r>
              <a:rPr lang="en-GB" b="1" i="1" dirty="0"/>
              <a:t> </a:t>
            </a:r>
            <a:r>
              <a:rPr lang="en-GB" b="1" i="1" dirty="0" err="1"/>
              <a:t>inversa</a:t>
            </a:r>
            <a:r>
              <a:rPr lang="en-GB" dirty="0"/>
              <a:t>: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 err="1"/>
              <a:t>Definición</a:t>
            </a:r>
            <a:r>
              <a:rPr lang="en-GB" sz="2000" dirty="0"/>
              <a:t> – </a:t>
            </a:r>
            <a:r>
              <a:rPr lang="en-GB" sz="2000" i="1" dirty="0" err="1"/>
              <a:t>Lección</a:t>
            </a:r>
            <a:r>
              <a:rPr lang="en-GB" sz="2000" b="1" i="1" dirty="0"/>
              <a:t> 9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/>
              <a:t>OEFs </a:t>
            </a:r>
            <a:r>
              <a:rPr lang="en-GB" sz="2000" dirty="0"/>
              <a:t>– </a:t>
            </a:r>
            <a:r>
              <a:rPr lang="en-GB" sz="2000" i="1" dirty="0" err="1"/>
              <a:t>Lección</a:t>
            </a:r>
            <a:r>
              <a:rPr lang="en-GB" sz="2000" b="1" i="1" dirty="0"/>
              <a:t> 14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 err="1"/>
              <a:t>Adjunta</a:t>
            </a:r>
            <a:r>
              <a:rPr lang="en-GB" sz="2000" dirty="0"/>
              <a:t> – </a:t>
            </a:r>
            <a:r>
              <a:rPr lang="en-GB" sz="2000" i="1" dirty="0" err="1"/>
              <a:t>Lección</a:t>
            </a:r>
            <a:r>
              <a:rPr lang="en-GB" sz="2000" i="1" dirty="0"/>
              <a:t> </a:t>
            </a:r>
            <a:r>
              <a:rPr lang="en-GB" sz="2000" b="1" i="1" dirty="0"/>
              <a:t>22</a:t>
            </a:r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02BD0347-1A01-4973-828E-80FCD7E880DE}"/>
              </a:ext>
            </a:extLst>
          </p:cNvPr>
          <p:cNvSpPr txBox="1"/>
          <p:nvPr/>
        </p:nvSpPr>
        <p:spPr>
          <a:xfrm>
            <a:off x="8813944" y="2850473"/>
            <a:ext cx="2820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Vamos</a:t>
            </a:r>
            <a:r>
              <a:rPr lang="en-GB" sz="2000" i="1" dirty="0"/>
              <a:t> a </a:t>
            </a:r>
            <a:r>
              <a:rPr lang="en-GB" sz="2000" i="1" dirty="0" err="1"/>
              <a:t>trabajar</a:t>
            </a:r>
            <a:r>
              <a:rPr lang="en-GB" sz="2000" i="1" dirty="0"/>
              <a:t> </a:t>
            </a:r>
            <a:r>
              <a:rPr lang="en-GB" sz="2000" i="1" dirty="0" err="1"/>
              <a:t>este</a:t>
            </a:r>
            <a:r>
              <a:rPr lang="en-GB" sz="2000" i="1" dirty="0"/>
              <a:t> </a:t>
            </a:r>
            <a:r>
              <a:rPr lang="en-GB" sz="2000" i="1" dirty="0" err="1"/>
              <a:t>ejemplo</a:t>
            </a:r>
            <a:r>
              <a:rPr lang="en-GB" sz="2000" i="1" dirty="0"/>
              <a:t> con la </a:t>
            </a:r>
            <a:r>
              <a:rPr lang="en-GB" sz="2000" i="1" dirty="0" err="1"/>
              <a:t>última</a:t>
            </a:r>
            <a:r>
              <a:rPr lang="en-GB" sz="2000" i="1" dirty="0"/>
              <a:t>–  la </a:t>
            </a:r>
            <a:r>
              <a:rPr lang="en-GB" sz="2000" b="1" i="1" dirty="0" err="1"/>
              <a:t>Adjunta</a:t>
            </a:r>
            <a:r>
              <a:rPr lang="en-GB" sz="2000" i="1" dirty="0"/>
              <a:t>  –</a:t>
            </a:r>
            <a:endParaRPr lang="en-GB" sz="2000" i="1" u="sng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071B4FE-3E58-4DE8-9685-6DE0A5990D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7909350" y="3700500"/>
            <a:ext cx="1469703" cy="2144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/>
              <p:nvPr/>
            </p:nvSpPr>
            <p:spPr>
              <a:xfrm>
                <a:off x="2130281" y="5907972"/>
                <a:ext cx="9774093" cy="4452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000" b="1" dirty="0" err="1">
                    <a:solidFill>
                      <a:srgbClr val="F25E4F"/>
                    </a:solidFill>
                  </a:rPr>
                  <a:t>Método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de la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Inversa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000" dirty="0"/>
                  <a:t>(3 </a:t>
                </a:r>
                <a:r>
                  <a:rPr lang="en-GB" sz="2000" dirty="0" err="1"/>
                  <a:t>pasos</a:t>
                </a:r>
                <a:r>
                  <a:rPr lang="en-GB" sz="2000" dirty="0"/>
                  <a:t>):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1. </a:t>
                </a:r>
                <a:r>
                  <a:rPr lang="pt-PT" sz="2000" b="1" dirty="0"/>
                  <a:t>Notación Matricial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  <a:p>
                <a:pPr algn="just">
                  <a:spcAft>
                    <a:spcPts val="600"/>
                  </a:spcAft>
                </a:pPr>
                <a:endParaRPr lang="en-GB" sz="2000" b="1" dirty="0"/>
              </a:p>
              <a:p>
                <a:pPr algn="just">
                  <a:spcAft>
                    <a:spcPts val="600"/>
                  </a:spcAft>
                </a:pPr>
                <a:r>
                  <a:rPr lang="en-GB" sz="2000" dirty="0"/>
                  <a:t>  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81" y="5907972"/>
                <a:ext cx="9774093" cy="4452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: Cantos Arredondados 19">
            <a:hlinkClick r:id="rId22" action="ppaction://hlinksldjump"/>
            <a:extLst>
              <a:ext uri="{FF2B5EF4-FFF2-40B4-BE49-F238E27FC236}">
                <a16:creationId xmlns:a16="http://schemas.microsoft.com/office/drawing/2014/main" id="{D764851A-6976-4030-890E-9D9C159EF912}"/>
              </a:ext>
            </a:extLst>
          </p:cNvPr>
          <p:cNvSpPr/>
          <p:nvPr/>
        </p:nvSpPr>
        <p:spPr>
          <a:xfrm>
            <a:off x="36000" y="916771"/>
            <a:ext cx="1727998" cy="13849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Resolución de sistemas lineales mediante la matriz 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20">
            <a:hlinkClick r:id="rId23" action="ppaction://hlinksldjump"/>
            <a:extLst>
              <a:ext uri="{FF2B5EF4-FFF2-40B4-BE49-F238E27FC236}">
                <a16:creationId xmlns:a16="http://schemas.microsoft.com/office/drawing/2014/main" id="{A2D6EB32-27CD-4924-B4A2-BEFD07F73FE8}"/>
              </a:ext>
            </a:extLst>
          </p:cNvPr>
          <p:cNvSpPr/>
          <p:nvPr/>
        </p:nvSpPr>
        <p:spPr>
          <a:xfrm>
            <a:off x="36000" y="2355766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Ejemplos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1">
            <a:hlinkClick r:id="rId24" action="ppaction://hlinksldjump"/>
            <a:extLst>
              <a:ext uri="{FF2B5EF4-FFF2-40B4-BE49-F238E27FC236}">
                <a16:creationId xmlns:a16="http://schemas.microsoft.com/office/drawing/2014/main" id="{9821772B-96B3-44B6-A86A-B659E31AD377}"/>
              </a:ext>
            </a:extLst>
          </p:cNvPr>
          <p:cNvSpPr/>
          <p:nvPr/>
        </p:nvSpPr>
        <p:spPr>
          <a:xfrm>
            <a:off x="36000" y="3704531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18">
            <a:hlinkClick r:id="rId25" action="ppaction://hlinksldjump"/>
            <a:extLst>
              <a:ext uri="{FF2B5EF4-FFF2-40B4-BE49-F238E27FC236}">
                <a16:creationId xmlns:a16="http://schemas.microsoft.com/office/drawing/2014/main" id="{1A2B08B7-5F3C-4B90-9D35-287494ECB25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7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0" grpId="1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F0465F15-AD31-40B3-8E83-537CB4151089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4"/>
  <p:tag name="ISPRING_LMS_API_VERSION" val="SCORM 1.2"/>
  <p:tag name="ISPRING_ULTRA_SCORM_SLIDE_COUNT" val="23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NZ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TWVE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NZU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TWVEUjr9lbtuAwAAoAwAACEAAAB1bml2ZXJzYWwvZmxhc2hfc2tpbl9zZXR0aW5ncy54bWyVV21v2jAQ/t5fgdj3slI2WilF4q1SNdZWg/HdIQdYOHZkO3T8+51jh9iQFNqoUn13j+/t8Z0aqR3lrT1IRQV/anfbg5tWK1rlUgLXC0gzRjS0YqLgJXlqP/+dzdodayKYkHPQmvKNMpJS1qJoGOdaC367ElzjPbdcyJSw9uDbc/ETdQrLSyiBYV2LWZMVVG5+dB9Gk6sgzkdv1J+MH5sAK5FmhB9mYiNuY7LabaTIeWJCuzdfE2x7yEAyyncXI2JU6RcNaRDT9G7anXavg2QSlAIT0uNk2B3+vIhiJAZ2zL7fe+gNr8RUrj5vzAlsTxXVBazf7d/3e02wjGwgLPJ4Ormb3Dfbc7w97MqncVmAhn/6YuZI/gPIL10usjz7CkcyKTamoCeYvvkuYpggCT4/BEwezXcRYBIyji4SUjGaYBuETCwVv5uvybiplu5Pf0hE5m1Lwd5NE06mh2FIzGCgZQ5RpzxZndqKj7dc42Mq9b6ksnnHBN9JrmCwJkw5s0pYGf6BD8oT7y4nqCyWguUpjG28/nWhogKMx6NisPi2R5kXooS9E1bePWFl+Yp1PbP0hJXl3LTrjbPDmfmpxmJKQoyI66ZXfhd9UH9UAyd4LCtWnkqtcTUz71x5vp2gtElFAoOCWAuagmlc1ClkNqbOWVARJ3u6IRo3029jFx/mGjIVdU7kjmr1xIo01Qzq+LYSuVQYC6qXYe41Gguxm0MN9QzWurQOhVVTzLrwuVCcby7WunRyrJs9tzRuk6d2SuQO5EIIptoth8MXiDW3e/kcYeY1blOQL3wtPEzhuwnEhQZ1rbGwz/Bac6I1WW1TjKkphWNNbWvrOxg5t3Wt5Xkag5wiIyiUjAxl1m5LN1uGv3pJ4QOSENCgtEi9xes4oUfCewJHASBytS2fgz1YTZozTRnsgTmtJygSbsosUvh46vI19ApJ6UmuYqQbQhVTggEaKGoAS4yrHmE1V7Bek1gVqQUzpZzw3tXB0C8npaGrPySLs+NScDPq62qI3QoKSnIt5ppI7S6tzi57sochp2kxhFDhua/RWAwTInN1KZRlUmfyKgSzuY6XqRJQo2mCmEk76NZBCs3pmF3gAx2sJYA/YwvhjbcEfsEhFkQmr0eTYCvUqC0ac8TFWYxsnPVppqOOJ7LNObYB/8b/TAb/AVBLAwQUAAIACABNZUR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NZURSS9r1lq4BAABtBgAAHwAAAHVuaXZlcnNhbC9odG1sX3NraW5fc2V0dGluZ3MuanONlMFPwjAUxu/8FWReDdGBDrwBw8TEg4ncjIduPMdC19e0BUXC/+46BLruTVkv9MuP7/W9rd+u0y2fIA26D91d9bvav9T3lQZWM2oN13Wdt+iF1QPN8wXM8wJ4LiDwkI1FPhjXcNL3Z4RyDkTlmmxfDUjt+AVIwPLk74iKADWhbQjtkzL8osTv4787TleHjpw5J2tjUPRSFAaE6QlUBauY4OqxetwOPRg3oP5BP1gKNdO7cDiJW8mz42ASxdORy6VYSCa2z5hhL2HpKlO4Fovf+n27XHq5laDKN75qK8tzbZ4MFH7h2e0snIXtpFSgNfzWHcXjcHxPwpwlwN2GosFwMP4DrRk3B+rRm1zn5khHYdSPBi4tWQaNKU1n8W3cr2Oi9GpMs1H8wBn4Mm3NSM62oC6xQrmWF7xAqTCzE2mikV0kypEtcpEduHhkF8nZw1rbtm+jioxegmpx+ipu7HKZxjBq1wy9a7YkrnLRFi4XRIMhL7f2qj5TucApkaqLFEgGmpeix+MYP2vs/q1snKkVqDkiL/OzGzBjWLosykQpz//uJgN51PTipvxjdfY/UEsDBBQAAgAIAE1lRFKUE7MiaQAAAG4AAAAcAAAAdW5pdmVyc2FsL2xvY2FsX3NldHRpbmdzLnhtbA3MMQ6DMAxA0Z1TWN4p7daBwMZWltIDWMRFkRwbkYDg9mT7w9Nv+zMKHLylYOrw9XgisM7mgy4Of9NQvxFSJvUkpuxQDaHvqlZsJvlyzgUmWIUu3iaOJTKPFIscdhGo4VNe/8Aem666AVBLAwQUAAIACABOZUR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TmVEUuVlxrFLAAAAagAAABsAAAB1bml2ZXJzYWwvdW5pdmVyc2FsLnBuZy54bWyzsa/IzVEoSy0qzszPs1Uy1DNQsrfj5bIpKEoty0wtV6gAigEFIUBJoRLINUJwyzNTSjJslSzMzRBiGamZ6RkltkpmpuZwQX2gkQBQSwECAAAUAAIACACTvpZQNmFYAkcDAADhCQAAFAAAAAAAAAABAAAAAAAAAAAAdW5pdmVyc2FsL3BsYXllci54bWxQSwECAAAUAAIACABNZURSnF4yCBQGAAA3FwAAHQAAAAAAAAABAAAAAAB5AwAAdW5pdmVyc2FsL2NvbW1vbl9tZXNzYWdlcy5sbmdQSwECAAAUAAIACABNZURSFR5gG6MAAAB/AQAALgAAAAAAAAABAAAAAADICQAAdW5pdmVyc2FsL3BsYXliYWNrX2FuZF9uYXZpZ2F0aW9uX3NldHRpbmdzLnhtbFBLAQIAABQAAgAIAE1lRFLQvS+0TgQAAIcVAAAnAAAAAAAAAAEAAAAAALcKAAB1bml2ZXJzYWwvZmxhc2hfcHVibGlzaGluZ19zZXR0aW5ncy54bWxQSwECAAAUAAIACABNZURSOv2Vu24DAACgDAAAIQAAAAAAAAABAAAAAABKDwAAdW5pdmVyc2FsL2ZsYXNoX3NraW5fc2V0dGluZ3MueG1sUEsBAgAAFAACAAgATWVEUuZFxhFIBAAAERUAACYAAAAAAAAAAQAAAAAA9xIAAHVuaXZlcnNhbC9odG1sX3B1Ymxpc2hpbmdfc2V0dGluZ3MueG1sUEsBAgAAFAACAAgATWVEUkva9ZauAQAAbQYAAB8AAAAAAAAAAQAAAAAAgxcAAHVuaXZlcnNhbC9odG1sX3NraW5fc2V0dGluZ3MuanNQSwECAAAUAAIACABNZURSlBOzImkAAABuAAAAHAAAAAAAAAABAAAAAABuGQAAdW5pdmVyc2FsL2xvY2FsX3NldHRpbmdzLnhtbFBLAQIAABQAAgAIAE5lRFKqn45ZFgoAABYZAAAXAAAAAAAAAAAAAAAAABEaAAB1bml2ZXJzYWwvdW5pdmVyc2FsLnBuZ1BLAQIAABQAAgAIAE5lRFLlZcaxSwAAAGoAAAAbAAAAAAAAAAEAAAAAAFwkAAB1bml2ZXJzYWwvdW5pdmVyc2FsLnBuZy54bWxQSwUGAAAAAAoACgAGAwAA4CQAAAAA"/>
  <p:tag name="ISPRING_SCREEN_RECS_UPDATED" val="C:\Users\Usuario\OneDrive\Escritorio\Engi-Math-Chara\Castella\Lección 24\Lección_24_N1_ES\"/>
  <p:tag name="ISPRING_UUID" val="{A204799E-7B8B-4D36-AFF9-F354128F010B}"/>
  <p:tag name="ISPRING_ULTRA_SCORM_COURCE_TITLE" val="Lección_24_N1_E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ECCIONES_DEF\\LECCIÓN 24&quot;],[&quot;다\uFFFD{50CDBE22-C278-4471-A834-0F47937607E8}&quot;,&quot;C:\\Users\\Usuario\\OneDrive\\Escritorio\\Engi-Math-Chara\\Castella\\Lección 24&quot;],[&quot;*\uFFFD\uFFFD\uFFFD{BB4CDCA5-F38E-475C-8C53-186BBAA01A72}&quot;,&quot;C:\\Users\\filom\\Documents\\ENGIMATH\\LESSONS\\MATRICES\\LESSON 24 P&quot;],[&quot;\uFFFD\uFFFD.n{2C718A9B-BCB4-4807-BC20-6AE6832F03A6}&quot;,&quot;E:\\Hasiera\\Proy\\Europa\\Education\\ErasmusPlus\\2018-Estonia\\IO2\\material\\LESSONS - MATRICES and DETERMINANTS\\LESSON 24&quot;],[&quot;\uFFFD\u0017\uFFFD\uFFFD{611CD699-D877-4A71-B932-93ACB765141C}&quot;,&quot;C:\\Users\\mapbrsee\\Documents\\Erasmus+\\temas 23 a 26\\tema 2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ección_24_N1_ES"/>
  <p:tag name="ISPRING_RESOURCE_FOLDER" val="C:\Users\Carles Serrat\Desktop\EngiMath-UPC\Execution\LECCIONES_DEF\LECCIÓN 24\Lección_24_N1_ES"/>
  <p:tag name="ISPRING_PRESENTATION_PATH" val="C:\Users\Carles Serrat\Desktop\EngiMath-UPC\Execution\LECCIONES_DEF\LECCIÓN 24\Lección_24_N1_ES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F67CA8-5B7E-4996-B924-5700D2AD9454}: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78D7B4-DBB6-454A-A4C1-925AB0649FBE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MBJkrohaH5NJ1JHjGrXTw&quot;,&quot;gi&quot;:&quot;f6XzewjubCzpwuXtB7YmfA&quot;,&quot;ti&quot;:&quot;characters&quot;,&quot;vs&quot;:{&quot;f&quot;:[1479,674],&quot;i&quot;:{&quot;d&quot;:&quot;zMBJkrohaH5NJ1JHjGrXTw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I9vpJj-9wu7gC-BVg7zwg&quot;,&quot;gi&quot;:&quot;f6XzewjubCzpwuXtB7YmfA&quot;,&quot;ti&quot;:&quot;characters&quot;,&quot;vs&quot;:{&quot;f&quot;:[1479,674],&quot;i&quot;:{&quot;d&quot;:&quot;vI9vpJj-9wu7gC-BVg7zw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C91B3C-E1C1-4D05-BC52-91A0F3D5B15C}: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I9vpJj-9wu7gC-BVg7zwg&quot;,&quot;gi&quot;:&quot;f6XzewjubCzpwuXtB7YmfA&quot;,&quot;ti&quot;:&quot;characters&quot;,&quot;vs&quot;:{&quot;f&quot;:[1479,674],&quot;i&quot;:{&quot;d&quot;:&quot;vI9vpJj-9wu7gC-BVg7zwg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2E652B-E61C-4799-9CDF-641D019E40ED}:2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A8488-5184-4661-A228-E06534069C30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FD6A50-5A1D-4886-9244-FF1D5BD878DB}:2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360E61-2EB7-4765-B174-6FCC9AE083E9}:2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8A3647-4C5F-49CA-A8D8-A39339162246}:2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017653-1538-433E-8BB1-BC570ADDD847}:2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1446C0-01C2-454D-B583-67379B90D6BA}:3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MXBohGVpWf09Fi3zGwqIA&quot;,&quot;gi&quot;:&quot;f6XzewjubCzpwuXtB7YmfA&quot;,&quot;ti&quot;:&quot;characters&quot;,&quot;vs&quot;:{&quot;f&quot;:[1479,674],&quot;i&quot;:{&quot;d&quot;:&quot;QMXBohGVpWf09Fi3zGwqIA&quot;,&quot;p&quot;:true}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355E2-DEEA-431D-964B-ABA1A9C29326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61D851-AFFB-4315-9C2B-24FB7899FB73}:2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MXBohGVpWf09Fi3zGwqIA&quot;,&quot;gi&quot;:&quot;f6XzewjubCzpwuXtB7YmfA&quot;,&quot;ti&quot;:&quot;characters&quot;,&quot;vs&quot;:{&quot;f&quot;:[1479,674],&quot;i&quot;:{&quot;d&quot;:&quot;QMXBohGVpWf09Fi3zGwqIA&quot;,&quot;p&quot;:true}}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5B4E04-CC96-4DB8-8DFC-E92FCD03EC4F}:2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47FD52-804B-46FB-AE11-9659CBD1A828}:2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A3560E-7890-42EB-B02D-EB170D47F423}:2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11B6F3-FAE9-4827-BF0A-20215359FA5A}:2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irYvJcXk9Z8zyKO7Z8mfg&quot;,&quot;gi&quot;:&quot;FGqgo8LJlWW1vXT3-lNxyg&quot;,&quot;ti&quot;:&quot;ui_elements&quot;,&quot;vs&quot;:{&quot;f&quot;:[10],&quot;i&quot;:{&quot;d&quot;:&quot;XirYvJcXk9Z8zyKO7Z8mfg&quot;,&quot;p&quot;:true}}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54C418-C212-47DB-9F0B-CB9C99D98267}:3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AD97C3-A9DC-4013-A0A8-99317C45D734}: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CC35D8-D18C-4BE6-8FA6-F30A8E9E3AA4}:30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A1A684-32AA-4B6F-8A59-8EB45604A3CA}:3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42E165-0FD5-492B-B5FE-73F2ECEA2F70}:2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42E165-0FD5-492B-B5FE-73F2ECEA2F70}:266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ección_24_N1_ES\quiz\quiz1.quiz"/>
  <p:tag name="ISPRING_QUIZ_FULL_PATH" val="C:\Users\Carles Serrat\Desktop\EngiMath-UPC\Execution\LECCIONES_DEF\LECCIÓN 24\Lección_24_N1_ES\quiz\quiz1.quiz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44AAE0-0846-4675-BD48-1E4FBD062842}:2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zZUhBHECFe-hYa8HBL5zQ&quot;,&quot;gi&quot;:&quot;f6XzewjubCzpwuXtB7YmfA&quot;,&quot;ti&quot;:&quot;characters&quot;,&quot;vs&quot;:{&quot;f&quot;:[1479,674],&quot;i&quot;:{&quot;d&quot;:&quot;KzZUhBHECFe-hYa8HBL5z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D13970-B121-4572-AB70-465758D9845F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613098-2DDF-48DB-B315-9E19F0ECD7CA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447CCC-834E-40B7-8DC6-90A5E6DDFE74}: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8787AD-196F-4076-A6A9-41010F4653E4}:28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11441</TotalTime>
  <Words>2773</Words>
  <Application>Microsoft Office PowerPoint</Application>
  <PresentationFormat>Pantalla panoràmica</PresentationFormat>
  <Paragraphs>531</Paragraphs>
  <Slides>27</Slides>
  <Notes>27</Notes>
  <HiddenSlides>4</HiddenSlides>
  <MMClips>0</MMClips>
  <ScaleCrop>false</ScaleCrop>
  <HeadingPairs>
    <vt:vector size="8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2</vt:i4>
      </vt:variant>
      <vt:variant>
        <vt:lpstr>Títols de les diapositives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Segoe UI</vt:lpstr>
      <vt:lpstr>Segoe UI Semibold</vt:lpstr>
      <vt:lpstr>Symbol</vt:lpstr>
      <vt:lpstr>Times New Roman</vt:lpstr>
      <vt:lpstr>Tema de Office</vt:lpstr>
      <vt:lpstr>Equation</vt:lpstr>
      <vt:lpstr>MathType 7.0 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Lección_24_N1_ES</dc:title>
  <dc:creator>EUGENIO BRAVO</dc:creator>
  <cp:lastModifiedBy>Administrator</cp:lastModifiedBy>
  <cp:revision>468</cp:revision>
  <dcterms:created xsi:type="dcterms:W3CDTF">2020-02-05T17:06:21Z</dcterms:created>
  <dcterms:modified xsi:type="dcterms:W3CDTF">2021-10-10T16:47:32Z</dcterms:modified>
</cp:coreProperties>
</file>