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30.xml" ContentType="application/vnd.openxmlformats-officedocument.presentationml.tags+xml"/>
  <Override PartName="/ppt/tags/tag32.xml" ContentType="application/vnd.openxmlformats-officedocument.presentationml.tags+xml"/>
  <Override PartName="/ppt/tags/tag29.xml" ContentType="application/vnd.openxmlformats-officedocument.presentationml.tags+xml"/>
  <Override PartName="/ppt/tags/tag31.xml" ContentType="application/vnd.openxmlformats-officedocument.presentationml.tags+xml"/>
  <Override PartName="/ppt/tags/tag27.xml" ContentType="application/vnd.openxmlformats-officedocument.presentationml.tags+xml"/>
  <Override PartName="/ppt/tags/tag33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8.xml" ContentType="application/vnd.openxmlformats-officedocument.presentationml.tags+xml"/>
  <Override PartName="/ppt/tags/tag35.xml" ContentType="application/vnd.openxmlformats-officedocument.presentationml.tags+xml"/>
  <Override PartName="/ppt/tags/tag23.xml" ContentType="application/vnd.openxmlformats-officedocument.presentationml.tags+xml"/>
  <Override PartName="/ppt/tags/tag44.xml" ContentType="application/vnd.openxmlformats-officedocument.presentationml.tag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4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.xml" ContentType="application/vnd.openxmlformats-officedocument.presentationml.tags+xml"/>
  <Override PartName="/ppt/tags/tag17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6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7" r:id="rId4"/>
    <p:sldId id="289" r:id="rId5"/>
    <p:sldId id="290" r:id="rId6"/>
    <p:sldId id="291" r:id="rId7"/>
    <p:sldId id="292" r:id="rId8"/>
    <p:sldId id="294" r:id="rId9"/>
    <p:sldId id="295" r:id="rId10"/>
    <p:sldId id="297" r:id="rId11"/>
    <p:sldId id="298" r:id="rId12"/>
    <p:sldId id="296" r:id="rId13"/>
    <p:sldId id="310" r:id="rId14"/>
    <p:sldId id="299" r:id="rId15"/>
    <p:sldId id="312" r:id="rId16"/>
    <p:sldId id="300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266" r:id="rId26"/>
    <p:sldId id="315" r:id="rId27"/>
    <p:sldId id="267" r:id="rId28"/>
  </p:sldIdLst>
  <p:sldSz cx="12192000" cy="6858000"/>
  <p:notesSz cx="6858000" cy="9144000"/>
  <p:custDataLst>
    <p:tags r:id="rId30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4F"/>
    <a:srgbClr val="29A6FF"/>
    <a:srgbClr val="0C2B8E"/>
    <a:srgbClr val="FF292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wmf"/><Relationship Id="rId3" Type="http://schemas.openxmlformats.org/officeDocument/2006/relationships/image" Target="../media/image21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0.wmf"/><Relationship Id="rId1" Type="http://schemas.openxmlformats.org/officeDocument/2006/relationships/image" Target="../media/image22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344DC-5282-4611-B4BC-099F9E0841D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40088-9973-4C5A-BFE4-9712C94040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3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8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8046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394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78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935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022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887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816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478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068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64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7797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830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914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167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210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079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47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6347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336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462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103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00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82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681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92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18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79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5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4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81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00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14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72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0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04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slide" Target="slide13.xml"/><Relationship Id="rId4" Type="http://schemas.openxmlformats.org/officeDocument/2006/relationships/image" Target="../media/image1.png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oleObject" Target="../embeddings/oleObject36.bin"/><Relationship Id="rId18" Type="http://schemas.openxmlformats.org/officeDocument/2006/relationships/oleObject" Target="../embeddings/oleObject37.bin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5.wmf"/><Relationship Id="rId7" Type="http://schemas.openxmlformats.org/officeDocument/2006/relationships/image" Target="../media/image48.png"/><Relationship Id="rId12" Type="http://schemas.openxmlformats.org/officeDocument/2006/relationships/image" Target="../media/image43.png"/><Relationship Id="rId17" Type="http://schemas.openxmlformats.org/officeDocument/2006/relationships/image" Target="../media/image53.png"/><Relationship Id="rId25" Type="http://schemas.openxmlformats.org/officeDocument/2006/relationships/slide" Target="slide25.xml"/><Relationship Id="rId2" Type="http://schemas.openxmlformats.org/officeDocument/2006/relationships/tags" Target="../tags/tag20.xml"/><Relationship Id="rId16" Type="http://schemas.openxmlformats.org/officeDocument/2006/relationships/image" Target="../media/image52.png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jpeg"/><Relationship Id="rId11" Type="http://schemas.openxmlformats.org/officeDocument/2006/relationships/image" Target="../media/image42.png"/><Relationship Id="rId24" Type="http://schemas.openxmlformats.org/officeDocument/2006/relationships/slide" Target="slide13.xml"/><Relationship Id="rId5" Type="http://schemas.openxmlformats.org/officeDocument/2006/relationships/image" Target="../media/image2.png"/><Relationship Id="rId15" Type="http://schemas.openxmlformats.org/officeDocument/2006/relationships/image" Target="../media/image51.png"/><Relationship Id="rId23" Type="http://schemas.openxmlformats.org/officeDocument/2006/relationships/slide" Target="slide8.xml"/><Relationship Id="rId10" Type="http://schemas.openxmlformats.org/officeDocument/2006/relationships/image" Target="../media/image45.png"/><Relationship Id="rId19" Type="http://schemas.openxmlformats.org/officeDocument/2006/relationships/image" Target="../media/image34.wmf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1.png"/><Relationship Id="rId14" Type="http://schemas.openxmlformats.org/officeDocument/2006/relationships/image" Target="../media/image33.wmf"/><Relationship Id="rId22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png"/><Relationship Id="rId18" Type="http://schemas.openxmlformats.org/officeDocument/2006/relationships/image" Target="../media/image36.wmf"/><Relationship Id="rId26" Type="http://schemas.openxmlformats.org/officeDocument/2006/relationships/image" Target="../media/image40.wmf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43.bin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2" Type="http://schemas.openxmlformats.org/officeDocument/2006/relationships/tags" Target="../tags/tag21.xml"/><Relationship Id="rId16" Type="http://schemas.openxmlformats.org/officeDocument/2006/relationships/image" Target="../media/image34.wmf"/><Relationship Id="rId20" Type="http://schemas.openxmlformats.org/officeDocument/2006/relationships/image" Target="../media/image37.wmf"/><Relationship Id="rId29" Type="http://schemas.openxmlformats.org/officeDocument/2006/relationships/slide" Target="slide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jpeg"/><Relationship Id="rId11" Type="http://schemas.openxmlformats.org/officeDocument/2006/relationships/image" Target="../media/image33.wmf"/><Relationship Id="rId24" Type="http://schemas.openxmlformats.org/officeDocument/2006/relationships/image" Target="../media/image39.wmf"/><Relationship Id="rId5" Type="http://schemas.openxmlformats.org/officeDocument/2006/relationships/image" Target="../media/image2.png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28" Type="http://schemas.openxmlformats.org/officeDocument/2006/relationships/slide" Target="slide2.xml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2.bin"/><Relationship Id="rId31" Type="http://schemas.openxmlformats.org/officeDocument/2006/relationships/slide" Target="slide25.xml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50.png"/><Relationship Id="rId14" Type="http://schemas.openxmlformats.org/officeDocument/2006/relationships/image" Target="../media/image53.png"/><Relationship Id="rId22" Type="http://schemas.openxmlformats.org/officeDocument/2006/relationships/image" Target="../media/image38.wmf"/><Relationship Id="rId27" Type="http://schemas.openxmlformats.org/officeDocument/2006/relationships/image" Target="../media/image54.png"/><Relationship Id="rId30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1.wmf"/><Relationship Id="rId18" Type="http://schemas.openxmlformats.org/officeDocument/2006/relationships/image" Target="../media/image42.wmf"/><Relationship Id="rId3" Type="http://schemas.openxmlformats.org/officeDocument/2006/relationships/tags" Target="../tags/tag23.xml"/><Relationship Id="rId21" Type="http://schemas.openxmlformats.org/officeDocument/2006/relationships/image" Target="../media/image59.png"/><Relationship Id="rId7" Type="http://schemas.openxmlformats.org/officeDocument/2006/relationships/image" Target="../media/image19.png"/><Relationship Id="rId12" Type="http://schemas.openxmlformats.org/officeDocument/2006/relationships/oleObject" Target="../embeddings/oleObject46.bin"/><Relationship Id="rId17" Type="http://schemas.openxmlformats.org/officeDocument/2006/relationships/oleObject" Target="../embeddings/oleObject47.bin"/><Relationship Id="rId25" Type="http://schemas.openxmlformats.org/officeDocument/2006/relationships/slide" Target="slide25.xml"/><Relationship Id="rId2" Type="http://schemas.openxmlformats.org/officeDocument/2006/relationships/tags" Target="../tags/tag22.xml"/><Relationship Id="rId16" Type="http://schemas.openxmlformats.org/officeDocument/2006/relationships/image" Target="../media/image66.png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460.png"/><Relationship Id="rId24" Type="http://schemas.openxmlformats.org/officeDocument/2006/relationships/slide" Target="slide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65.png"/><Relationship Id="rId23" Type="http://schemas.openxmlformats.org/officeDocument/2006/relationships/slide" Target="slide8.xml"/><Relationship Id="rId10" Type="http://schemas.openxmlformats.org/officeDocument/2006/relationships/image" Target="../media/image3.jpeg"/><Relationship Id="rId19" Type="http://schemas.openxmlformats.org/officeDocument/2006/relationships/oleObject" Target="../embeddings/oleObject48.bin"/><Relationship Id="rId4" Type="http://schemas.openxmlformats.org/officeDocument/2006/relationships/tags" Target="../tags/tag24.xml"/><Relationship Id="rId9" Type="http://schemas.openxmlformats.org/officeDocument/2006/relationships/image" Target="../media/image2.png"/><Relationship Id="rId14" Type="http://schemas.openxmlformats.org/officeDocument/2006/relationships/image" Target="../media/image64.png"/><Relationship Id="rId22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slide" Target="slide8.xml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49.bin"/><Relationship Id="rId12" Type="http://schemas.openxmlformats.org/officeDocument/2006/relationships/slide" Target="slide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jpeg"/><Relationship Id="rId11" Type="http://schemas.openxmlformats.org/officeDocument/2006/relationships/image" Target="../media/image61.png"/><Relationship Id="rId5" Type="http://schemas.openxmlformats.org/officeDocument/2006/relationships/image" Target="../media/image2.png"/><Relationship Id="rId15" Type="http://schemas.openxmlformats.org/officeDocument/2006/relationships/slide" Target="slide25.xml"/><Relationship Id="rId10" Type="http://schemas.openxmlformats.org/officeDocument/2006/relationships/image" Target="../media/image45.wmf"/><Relationship Id="rId4" Type="http://schemas.openxmlformats.org/officeDocument/2006/relationships/notesSlide" Target="../notesSlides/notesSlide13.xml"/><Relationship Id="rId9" Type="http://schemas.openxmlformats.org/officeDocument/2006/relationships/oleObject" Target="../embeddings/oleObject50.bin"/><Relationship Id="rId1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46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3.bin"/><Relationship Id="rId17" Type="http://schemas.openxmlformats.org/officeDocument/2006/relationships/slide" Target="slide25.xml"/><Relationship Id="rId2" Type="http://schemas.openxmlformats.org/officeDocument/2006/relationships/tags" Target="../tags/tag26.xml"/><Relationship Id="rId16" Type="http://schemas.openxmlformats.org/officeDocument/2006/relationships/slide" Target="slide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jpeg"/><Relationship Id="rId11" Type="http://schemas.openxmlformats.org/officeDocument/2006/relationships/image" Target="../media/image580.png"/><Relationship Id="rId5" Type="http://schemas.openxmlformats.org/officeDocument/2006/relationships/image" Target="../media/image2.png"/><Relationship Id="rId15" Type="http://schemas.openxmlformats.org/officeDocument/2006/relationships/slide" Target="slide8.xml"/><Relationship Id="rId10" Type="http://schemas.openxmlformats.org/officeDocument/2006/relationships/image" Target="../media/image45.wmf"/><Relationship Id="rId4" Type="http://schemas.openxmlformats.org/officeDocument/2006/relationships/notesSlide" Target="../notesSlides/notesSlide14.xml"/><Relationship Id="rId9" Type="http://schemas.openxmlformats.org/officeDocument/2006/relationships/oleObject" Target="../embeddings/oleObject52.bin"/><Relationship Id="rId1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67.png"/><Relationship Id="rId3" Type="http://schemas.openxmlformats.org/officeDocument/2006/relationships/tags" Target="../tags/tag28.xml"/><Relationship Id="rId21" Type="http://schemas.openxmlformats.org/officeDocument/2006/relationships/slide" Target="slide2.xml"/><Relationship Id="rId7" Type="http://schemas.openxmlformats.org/officeDocument/2006/relationships/image" Target="../media/image2.png"/><Relationship Id="rId12" Type="http://schemas.openxmlformats.org/officeDocument/2006/relationships/image" Target="../media/image48.wmf"/><Relationship Id="rId2" Type="http://schemas.openxmlformats.org/officeDocument/2006/relationships/tags" Target="../tags/tag27.xml"/><Relationship Id="rId20" Type="http://schemas.openxmlformats.org/officeDocument/2006/relationships/slide" Target="slide16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15.xml"/><Relationship Id="rId11" Type="http://schemas.openxmlformats.org/officeDocument/2006/relationships/oleObject" Target="../embeddings/oleObject55.bin"/><Relationship Id="rId24" Type="http://schemas.openxmlformats.org/officeDocument/2006/relationships/slide" Target="slide25.xml"/><Relationship Id="rId5" Type="http://schemas.openxmlformats.org/officeDocument/2006/relationships/slideLayout" Target="../slideLayouts/slideLayout7.xml"/><Relationship Id="rId23" Type="http://schemas.openxmlformats.org/officeDocument/2006/relationships/slide" Target="slide13.xml"/><Relationship Id="rId10" Type="http://schemas.openxmlformats.org/officeDocument/2006/relationships/image" Target="../media/image47.wmf"/><Relationship Id="rId19" Type="http://schemas.openxmlformats.org/officeDocument/2006/relationships/image" Target="../media/image63.png"/><Relationship Id="rId4" Type="http://schemas.openxmlformats.org/officeDocument/2006/relationships/tags" Target="../tags/tag29.xml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68.png"/><Relationship Id="rId22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9.bin"/><Relationship Id="rId18" Type="http://schemas.openxmlformats.org/officeDocument/2006/relationships/slide" Target="slide22.xml"/><Relationship Id="rId3" Type="http://schemas.openxmlformats.org/officeDocument/2006/relationships/slideLayout" Target="../slideLayouts/slideLayout7.xml"/><Relationship Id="rId21" Type="http://schemas.openxmlformats.org/officeDocument/2006/relationships/slide" Target="slide13.xml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1.wmf"/><Relationship Id="rId17" Type="http://schemas.openxmlformats.org/officeDocument/2006/relationships/image" Target="../media/image72.png"/><Relationship Id="rId2" Type="http://schemas.openxmlformats.org/officeDocument/2006/relationships/tags" Target="../tags/tag30.xml"/><Relationship Id="rId16" Type="http://schemas.openxmlformats.org/officeDocument/2006/relationships/image" Target="../media/image53.wmf"/><Relationship Id="rId20" Type="http://schemas.openxmlformats.org/officeDocument/2006/relationships/slide" Target="slide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58.bin"/><Relationship Id="rId5" Type="http://schemas.openxmlformats.org/officeDocument/2006/relationships/image" Target="../media/image2.png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50.wmf"/><Relationship Id="rId19" Type="http://schemas.openxmlformats.org/officeDocument/2006/relationships/slide" Target="slide2.xml"/><Relationship Id="rId4" Type="http://schemas.openxmlformats.org/officeDocument/2006/relationships/notesSlide" Target="../notesSlides/notesSlide16.xml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52.wmf"/><Relationship Id="rId22" Type="http://schemas.openxmlformats.org/officeDocument/2006/relationships/slide" Target="slide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4.png"/><Relationship Id="rId12" Type="http://schemas.openxmlformats.org/officeDocument/2006/relationships/slide" Target="slide22.xml"/><Relationship Id="rId2" Type="http://schemas.openxmlformats.org/officeDocument/2006/relationships/tags" Target="../tags/tag31.xml"/><Relationship Id="rId16" Type="http://schemas.openxmlformats.org/officeDocument/2006/relationships/slide" Target="slide2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jpeg"/><Relationship Id="rId11" Type="http://schemas.openxmlformats.org/officeDocument/2006/relationships/image" Target="../media/image55.wmf"/><Relationship Id="rId5" Type="http://schemas.openxmlformats.org/officeDocument/2006/relationships/image" Target="../media/image2.png"/><Relationship Id="rId15" Type="http://schemas.openxmlformats.org/officeDocument/2006/relationships/slide" Target="slide13.xml"/><Relationship Id="rId10" Type="http://schemas.openxmlformats.org/officeDocument/2006/relationships/oleObject" Target="../embeddings/oleObject62.bin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54.wmf"/><Relationship Id="rId1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79.png"/><Relationship Id="rId18" Type="http://schemas.openxmlformats.org/officeDocument/2006/relationships/slide" Target="slide13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7.png"/><Relationship Id="rId12" Type="http://schemas.openxmlformats.org/officeDocument/2006/relationships/image" Target="../media/image57.wmf"/><Relationship Id="rId17" Type="http://schemas.openxmlformats.org/officeDocument/2006/relationships/slide" Target="slide8.xml"/><Relationship Id="rId2" Type="http://schemas.openxmlformats.org/officeDocument/2006/relationships/tags" Target="../tags/tag32.xml"/><Relationship Id="rId16" Type="http://schemas.openxmlformats.org/officeDocument/2006/relationships/slide" Target="slide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64.bin"/><Relationship Id="rId5" Type="http://schemas.openxmlformats.org/officeDocument/2006/relationships/image" Target="../media/image2.png"/><Relationship Id="rId15" Type="http://schemas.openxmlformats.org/officeDocument/2006/relationships/slide" Target="slide22.xml"/><Relationship Id="rId10" Type="http://schemas.openxmlformats.org/officeDocument/2006/relationships/image" Target="../media/image56.wmf"/><Relationship Id="rId19" Type="http://schemas.openxmlformats.org/officeDocument/2006/relationships/slide" Target="slide25.xml"/><Relationship Id="rId4" Type="http://schemas.openxmlformats.org/officeDocument/2006/relationships/notesSlide" Target="../notesSlides/notesSlide18.xml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84.png"/><Relationship Id="rId18" Type="http://schemas.openxmlformats.org/officeDocument/2006/relationships/slide" Target="slide8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2.png"/><Relationship Id="rId12" Type="http://schemas.openxmlformats.org/officeDocument/2006/relationships/image" Target="../media/image60.wmf"/><Relationship Id="rId17" Type="http://schemas.openxmlformats.org/officeDocument/2006/relationships/slide" Target="slide2.xml"/><Relationship Id="rId2" Type="http://schemas.openxmlformats.org/officeDocument/2006/relationships/tags" Target="../tags/tag33.xml"/><Relationship Id="rId16" Type="http://schemas.openxmlformats.org/officeDocument/2006/relationships/slide" Target="slide22.xml"/><Relationship Id="rId20" Type="http://schemas.openxmlformats.org/officeDocument/2006/relationships/slide" Target="slide2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66.bin"/><Relationship Id="rId5" Type="http://schemas.openxmlformats.org/officeDocument/2006/relationships/image" Target="../media/image2.png"/><Relationship Id="rId15" Type="http://schemas.openxmlformats.org/officeDocument/2006/relationships/image" Target="../media/image81.png"/><Relationship Id="rId10" Type="http://schemas.openxmlformats.org/officeDocument/2006/relationships/image" Target="../media/image59.wmf"/><Relationship Id="rId19" Type="http://schemas.openxmlformats.org/officeDocument/2006/relationships/slide" Target="slide13.xml"/><Relationship Id="rId4" Type="http://schemas.openxmlformats.org/officeDocument/2006/relationships/notesSlide" Target="../notesSlides/notesSlide19.xml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6.wmf"/><Relationship Id="rId18" Type="http://schemas.openxmlformats.org/officeDocument/2006/relationships/slide" Target="slide25.xml"/><Relationship Id="rId3" Type="http://schemas.openxmlformats.org/officeDocument/2006/relationships/tags" Target="../tags/tag4.xml"/><Relationship Id="rId7" Type="http://schemas.openxmlformats.org/officeDocument/2006/relationships/image" Target="../media/image3.jpeg"/><Relationship Id="rId12" Type="http://schemas.openxmlformats.org/officeDocument/2006/relationships/oleObject" Target="../embeddings/oleObject3.bin"/><Relationship Id="rId17" Type="http://schemas.openxmlformats.org/officeDocument/2006/relationships/slide" Target="slide13.xml"/><Relationship Id="rId2" Type="http://schemas.openxmlformats.org/officeDocument/2006/relationships/tags" Target="../tags/tag3.xml"/><Relationship Id="rId16" Type="http://schemas.openxmlformats.org/officeDocument/2006/relationships/slide" Target="slide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5.wmf"/><Relationship Id="rId5" Type="http://schemas.openxmlformats.org/officeDocument/2006/relationships/notesSlide" Target="../notesSlides/notesSlide2.xml"/><Relationship Id="rId15" Type="http://schemas.openxmlformats.org/officeDocument/2006/relationships/slide" Target="slide2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wmf"/><Relationship Id="rId14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88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21" Type="http://schemas.openxmlformats.org/officeDocument/2006/relationships/slide" Target="slide25.xml"/><Relationship Id="rId7" Type="http://schemas.openxmlformats.org/officeDocument/2006/relationships/image" Target="../media/image86.png"/><Relationship Id="rId12" Type="http://schemas.openxmlformats.org/officeDocument/2006/relationships/image" Target="../media/image64.wmf"/><Relationship Id="rId17" Type="http://schemas.openxmlformats.org/officeDocument/2006/relationships/slide" Target="slide22.xml"/><Relationship Id="rId2" Type="http://schemas.openxmlformats.org/officeDocument/2006/relationships/tags" Target="../tags/tag34.xml"/><Relationship Id="rId16" Type="http://schemas.openxmlformats.org/officeDocument/2006/relationships/image" Target="../media/image85.png"/><Relationship Id="rId20" Type="http://schemas.openxmlformats.org/officeDocument/2006/relationships/slide" Target="slide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68.bin"/><Relationship Id="rId5" Type="http://schemas.openxmlformats.org/officeDocument/2006/relationships/image" Target="../media/image2.png"/><Relationship Id="rId15" Type="http://schemas.openxmlformats.org/officeDocument/2006/relationships/image" Target="../media/image81.png"/><Relationship Id="rId10" Type="http://schemas.openxmlformats.org/officeDocument/2006/relationships/image" Target="../media/image63.wmf"/><Relationship Id="rId19" Type="http://schemas.openxmlformats.org/officeDocument/2006/relationships/slide" Target="slide8.xml"/><Relationship Id="rId4" Type="http://schemas.openxmlformats.org/officeDocument/2006/relationships/notesSlide" Target="../notesSlides/notesSlide20.xml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oleObject" Target="../embeddings/oleObject70.bin"/><Relationship Id="rId1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21" Type="http://schemas.openxmlformats.org/officeDocument/2006/relationships/slide" Target="slide25.xml"/><Relationship Id="rId7" Type="http://schemas.openxmlformats.org/officeDocument/2006/relationships/image" Target="../media/image90.png"/><Relationship Id="rId12" Type="http://schemas.openxmlformats.org/officeDocument/2006/relationships/image" Target="../media/image85.png"/><Relationship Id="rId17" Type="http://schemas.openxmlformats.org/officeDocument/2006/relationships/slide" Target="slide22.xml"/><Relationship Id="rId2" Type="http://schemas.openxmlformats.org/officeDocument/2006/relationships/tags" Target="../tags/tag35.xml"/><Relationship Id="rId16" Type="http://schemas.openxmlformats.org/officeDocument/2006/relationships/image" Target="../media/image8.wmf"/><Relationship Id="rId20" Type="http://schemas.openxmlformats.org/officeDocument/2006/relationships/slide" Target="slide1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jpeg"/><Relationship Id="rId11" Type="http://schemas.openxmlformats.org/officeDocument/2006/relationships/image" Target="../media/image81.png"/><Relationship Id="rId5" Type="http://schemas.openxmlformats.org/officeDocument/2006/relationships/image" Target="../media/image2.png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89.png"/><Relationship Id="rId19" Type="http://schemas.openxmlformats.org/officeDocument/2006/relationships/slide" Target="slide8.xml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64.wmf"/><Relationship Id="rId14" Type="http://schemas.openxmlformats.org/officeDocument/2006/relationships/image" Target="../media/image6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92.png"/><Relationship Id="rId12" Type="http://schemas.openxmlformats.org/officeDocument/2006/relationships/slide" Target="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91.png"/><Relationship Id="rId11" Type="http://schemas.openxmlformats.org/officeDocument/2006/relationships/slide" Target="slide13.xml"/><Relationship Id="rId5" Type="http://schemas.openxmlformats.org/officeDocument/2006/relationships/image" Target="../media/image3.jpeg"/><Relationship Id="rId10" Type="http://schemas.openxmlformats.org/officeDocument/2006/relationships/slide" Target="slide8.xml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slide" Target="slide13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4.png"/><Relationship Id="rId12" Type="http://schemas.openxmlformats.org/officeDocument/2006/relationships/slide" Target="slide8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3.jpeg"/><Relationship Id="rId11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image" Target="../media/image69.pn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96.png"/><Relationship Id="rId1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74.wmf"/><Relationship Id="rId26" Type="http://schemas.openxmlformats.org/officeDocument/2006/relationships/slide" Target="slide25.xml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78.bin"/><Relationship Id="rId7" Type="http://schemas.openxmlformats.org/officeDocument/2006/relationships/image" Target="../media/image78.png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76.bin"/><Relationship Id="rId25" Type="http://schemas.openxmlformats.org/officeDocument/2006/relationships/slide" Target="slide13.xml"/><Relationship Id="rId2" Type="http://schemas.openxmlformats.org/officeDocument/2006/relationships/tags" Target="../tags/tag39.xml"/><Relationship Id="rId16" Type="http://schemas.openxmlformats.org/officeDocument/2006/relationships/image" Target="../media/image73.wmf"/><Relationship Id="rId20" Type="http://schemas.openxmlformats.org/officeDocument/2006/relationships/image" Target="../media/image75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73.bin"/><Relationship Id="rId24" Type="http://schemas.openxmlformats.org/officeDocument/2006/relationships/slide" Target="slide8.xml"/><Relationship Id="rId5" Type="http://schemas.openxmlformats.org/officeDocument/2006/relationships/image" Target="../media/image2.png"/><Relationship Id="rId15" Type="http://schemas.openxmlformats.org/officeDocument/2006/relationships/oleObject" Target="../embeddings/oleObject75.bin"/><Relationship Id="rId23" Type="http://schemas.openxmlformats.org/officeDocument/2006/relationships/slide" Target="slide2.xml"/><Relationship Id="rId10" Type="http://schemas.openxmlformats.org/officeDocument/2006/relationships/image" Target="../media/image70.wmf"/><Relationship Id="rId19" Type="http://schemas.openxmlformats.org/officeDocument/2006/relationships/oleObject" Target="../embeddings/oleObject77.bin"/><Relationship Id="rId4" Type="http://schemas.openxmlformats.org/officeDocument/2006/relationships/notesSlide" Target="../notesSlides/notesSlide24.xml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72.wmf"/><Relationship Id="rId22" Type="http://schemas.openxmlformats.org/officeDocument/2006/relationships/image" Target="../media/image7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0.png"/><Relationship Id="rId12" Type="http://schemas.openxmlformats.org/officeDocument/2006/relationships/slide" Target="slide25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79.jpeg"/><Relationship Id="rId11" Type="http://schemas.openxmlformats.org/officeDocument/2006/relationships/slide" Target="slide13.xml"/><Relationship Id="rId5" Type="http://schemas.openxmlformats.org/officeDocument/2006/relationships/image" Target="../media/image2.png"/><Relationship Id="rId10" Type="http://schemas.openxmlformats.org/officeDocument/2006/relationships/slide" Target="slide8.xml"/><Relationship Id="rId4" Type="http://schemas.openxmlformats.org/officeDocument/2006/relationships/notesSlide" Target="../notesSlides/notesSlide25.xml"/><Relationship Id="rId9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notesSlide" Target="../notesSlides/notesSlide26.xml"/><Relationship Id="rId7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slide" Target="slide2.xml"/><Relationship Id="rId11" Type="http://schemas.openxmlformats.org/officeDocument/2006/relationships/image" Target="../media/image98.png"/><Relationship Id="rId5" Type="http://schemas.openxmlformats.org/officeDocument/2006/relationships/image" Target="../media/image79.jpeg"/><Relationship Id="rId10" Type="http://schemas.openxmlformats.org/officeDocument/2006/relationships/image" Target="../media/image97.png"/><Relationship Id="rId4" Type="http://schemas.openxmlformats.org/officeDocument/2006/relationships/image" Target="../media/image2.png"/><Relationship Id="rId9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slide" Target="slide25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9.png"/><Relationship Id="rId12" Type="http://schemas.openxmlformats.org/officeDocument/2006/relationships/slide" Target="slide1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79.jpeg"/><Relationship Id="rId11" Type="http://schemas.openxmlformats.org/officeDocument/2006/relationships/slide" Target="slide8.xml"/><Relationship Id="rId5" Type="http://schemas.openxmlformats.org/officeDocument/2006/relationships/image" Target="../media/image2.png"/><Relationship Id="rId10" Type="http://schemas.openxmlformats.org/officeDocument/2006/relationships/slide" Target="slide2.xml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slide" Target="slide13.xml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5.bin"/><Relationship Id="rId12" Type="http://schemas.openxmlformats.org/officeDocument/2006/relationships/slide" Target="slide8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11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image" Target="../media/image7.w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6.bin"/><Relationship Id="rId14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7.bin"/><Relationship Id="rId12" Type="http://schemas.openxmlformats.org/officeDocument/2006/relationships/slide" Target="slide25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11" Type="http://schemas.openxmlformats.org/officeDocument/2006/relationships/slide" Target="slide13.xml"/><Relationship Id="rId5" Type="http://schemas.openxmlformats.org/officeDocument/2006/relationships/image" Target="../media/image2.png"/><Relationship Id="rId10" Type="http://schemas.openxmlformats.org/officeDocument/2006/relationships/slide" Target="slide8.xml"/><Relationship Id="rId4" Type="http://schemas.openxmlformats.org/officeDocument/2006/relationships/notesSlide" Target="../notesSlides/notesSlide4.xml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1.png"/><Relationship Id="rId18" Type="http://schemas.openxmlformats.org/officeDocument/2006/relationships/slide" Target="slide25.xml"/><Relationship Id="rId3" Type="http://schemas.openxmlformats.org/officeDocument/2006/relationships/tags" Target="../tags/tag8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10.png"/><Relationship Id="rId17" Type="http://schemas.openxmlformats.org/officeDocument/2006/relationships/slide" Target="slide13.xml"/><Relationship Id="rId2" Type="http://schemas.openxmlformats.org/officeDocument/2006/relationships/tags" Target="../tags/tag7.xml"/><Relationship Id="rId16" Type="http://schemas.openxmlformats.org/officeDocument/2006/relationships/slide" Target="slide8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.wmf"/><Relationship Id="rId5" Type="http://schemas.openxmlformats.org/officeDocument/2006/relationships/tags" Target="../tags/tag10.xml"/><Relationship Id="rId15" Type="http://schemas.openxmlformats.org/officeDocument/2006/relationships/slide" Target="slide2.xml"/><Relationship Id="rId10" Type="http://schemas.openxmlformats.org/officeDocument/2006/relationships/oleObject" Target="../embeddings/oleObject8.bin"/><Relationship Id="rId4" Type="http://schemas.openxmlformats.org/officeDocument/2006/relationships/tags" Target="../tags/tag9.xml"/><Relationship Id="rId9" Type="http://schemas.openxmlformats.org/officeDocument/2006/relationships/image" Target="../media/image3.jpe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6.wmf"/><Relationship Id="rId3" Type="http://schemas.openxmlformats.org/officeDocument/2006/relationships/tags" Target="../tags/tag12.xml"/><Relationship Id="rId21" Type="http://schemas.openxmlformats.org/officeDocument/2006/relationships/slide" Target="slide13.xml"/><Relationship Id="rId7" Type="http://schemas.openxmlformats.org/officeDocument/2006/relationships/image" Target="../media/image2.png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2.bin"/><Relationship Id="rId2" Type="http://schemas.openxmlformats.org/officeDocument/2006/relationships/tags" Target="../tags/tag11.xml"/><Relationship Id="rId16" Type="http://schemas.openxmlformats.org/officeDocument/2006/relationships/image" Target="../media/image15.wmf"/><Relationship Id="rId20" Type="http://schemas.openxmlformats.org/officeDocument/2006/relationships/slide" Target="slide8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6.xml"/><Relationship Id="rId11" Type="http://schemas.openxmlformats.org/officeDocument/2006/relationships/oleObject" Target="../embeddings/oleObject9.bin"/><Relationship Id="rId5" Type="http://schemas.openxmlformats.org/officeDocument/2006/relationships/slideLayout" Target="../slideLayouts/slideLayout7.xml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2.png"/><Relationship Id="rId19" Type="http://schemas.openxmlformats.org/officeDocument/2006/relationships/slide" Target="slide2.xml"/><Relationship Id="rId4" Type="http://schemas.openxmlformats.org/officeDocument/2006/relationships/tags" Target="../tags/tag13.xml"/><Relationship Id="rId9" Type="http://schemas.openxmlformats.org/officeDocument/2006/relationships/image" Target="../media/image11.png"/><Relationship Id="rId14" Type="http://schemas.openxmlformats.org/officeDocument/2006/relationships/image" Target="../media/image14.wmf"/><Relationship Id="rId22" Type="http://schemas.openxmlformats.org/officeDocument/2006/relationships/slide" Target="slide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8.wmf"/><Relationship Id="rId18" Type="http://schemas.openxmlformats.org/officeDocument/2006/relationships/slide" Target="slide8.xml"/><Relationship Id="rId3" Type="http://schemas.openxmlformats.org/officeDocument/2006/relationships/tags" Target="../tags/tag15.xml"/><Relationship Id="rId7" Type="http://schemas.openxmlformats.org/officeDocument/2006/relationships/image" Target="../media/image3.jpeg"/><Relationship Id="rId12" Type="http://schemas.openxmlformats.org/officeDocument/2006/relationships/oleObject" Target="../embeddings/oleObject15.bin"/><Relationship Id="rId17" Type="http://schemas.openxmlformats.org/officeDocument/2006/relationships/slide" Target="slide2.xml"/><Relationship Id="rId2" Type="http://schemas.openxmlformats.org/officeDocument/2006/relationships/tags" Target="../tags/tag14.xml"/><Relationship Id="rId16" Type="http://schemas.openxmlformats.org/officeDocument/2006/relationships/image" Target="../media/image19.png"/><Relationship Id="rId20" Type="http://schemas.openxmlformats.org/officeDocument/2006/relationships/slide" Target="slide2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11" Type="http://schemas.openxmlformats.org/officeDocument/2006/relationships/image" Target="../media/image17.wmf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4.bin"/><Relationship Id="rId19" Type="http://schemas.openxmlformats.org/officeDocument/2006/relationships/slide" Target="slide1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slide" Target="slide2.xml"/><Relationship Id="rId3" Type="http://schemas.openxmlformats.org/officeDocument/2006/relationships/tags" Target="../tags/tag17.xml"/><Relationship Id="rId21" Type="http://schemas.openxmlformats.org/officeDocument/2006/relationships/slide" Target="slide25.xml"/><Relationship Id="rId7" Type="http://schemas.openxmlformats.org/officeDocument/2006/relationships/image" Target="../media/image3.jpeg"/><Relationship Id="rId12" Type="http://schemas.openxmlformats.org/officeDocument/2006/relationships/image" Target="../media/image20.wmf"/><Relationship Id="rId17" Type="http://schemas.openxmlformats.org/officeDocument/2006/relationships/image" Target="../media/image21.wmf"/><Relationship Id="rId2" Type="http://schemas.openxmlformats.org/officeDocument/2006/relationships/tags" Target="../tags/tag16.xml"/><Relationship Id="rId16" Type="http://schemas.openxmlformats.org/officeDocument/2006/relationships/oleObject" Target="../embeddings/oleObject18.bin"/><Relationship Id="rId20" Type="http://schemas.openxmlformats.org/officeDocument/2006/relationships/slide" Target="slide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17.bin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19" Type="http://schemas.openxmlformats.org/officeDocument/2006/relationships/slide" Target="slide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1.wmf"/><Relationship Id="rId26" Type="http://schemas.openxmlformats.org/officeDocument/2006/relationships/oleObject" Target="../embeddings/oleObject25.bin"/><Relationship Id="rId39" Type="http://schemas.openxmlformats.org/officeDocument/2006/relationships/image" Target="../media/image330.png"/><Relationship Id="rId21" Type="http://schemas.openxmlformats.org/officeDocument/2006/relationships/image" Target="../media/image23.wmf"/><Relationship Id="rId34" Type="http://schemas.openxmlformats.org/officeDocument/2006/relationships/oleObject" Target="../embeddings/oleObject30.bin"/><Relationship Id="rId42" Type="http://schemas.openxmlformats.org/officeDocument/2006/relationships/oleObject" Target="../embeddings/oleObject33.bin"/><Relationship Id="rId47" Type="http://schemas.openxmlformats.org/officeDocument/2006/relationships/image" Target="../media/image32.wmf"/><Relationship Id="rId50" Type="http://schemas.openxmlformats.org/officeDocument/2006/relationships/slide" Target="slide2.xml"/><Relationship Id="rId7" Type="http://schemas.openxmlformats.org/officeDocument/2006/relationships/oleObject" Target="../embeddings/oleObject19.bin"/><Relationship Id="rId2" Type="http://schemas.openxmlformats.org/officeDocument/2006/relationships/tags" Target="../tags/tag18.xml"/><Relationship Id="rId16" Type="http://schemas.openxmlformats.org/officeDocument/2006/relationships/image" Target="../media/image25.png"/><Relationship Id="rId29" Type="http://schemas.openxmlformats.org/officeDocument/2006/relationships/image" Target="../media/image26.wmf"/><Relationship Id="rId11" Type="http://schemas.openxmlformats.org/officeDocument/2006/relationships/image" Target="../media/image21.png"/><Relationship Id="rId24" Type="http://schemas.openxmlformats.org/officeDocument/2006/relationships/oleObject" Target="../embeddings/oleObject24.bin"/><Relationship Id="rId32" Type="http://schemas.openxmlformats.org/officeDocument/2006/relationships/oleObject" Target="../embeddings/oleObject29.bin"/><Relationship Id="rId37" Type="http://schemas.openxmlformats.org/officeDocument/2006/relationships/image" Target="../media/image29.wmf"/><Relationship Id="rId40" Type="http://schemas.openxmlformats.org/officeDocument/2006/relationships/image" Target="../media/image37.png"/><Relationship Id="rId45" Type="http://schemas.openxmlformats.org/officeDocument/2006/relationships/image" Target="../media/image31.wmf"/><Relationship Id="rId53" Type="http://schemas.openxmlformats.org/officeDocument/2006/relationships/slide" Target="slide25.xml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3.jpeg"/><Relationship Id="rId19" Type="http://schemas.openxmlformats.org/officeDocument/2006/relationships/image" Target="../media/image34.png"/><Relationship Id="rId31" Type="http://schemas.openxmlformats.org/officeDocument/2006/relationships/oleObject" Target="../embeddings/oleObject28.bin"/><Relationship Id="rId44" Type="http://schemas.openxmlformats.org/officeDocument/2006/relationships/oleObject" Target="../embeddings/oleObject34.bin"/><Relationship Id="rId52" Type="http://schemas.openxmlformats.org/officeDocument/2006/relationships/slide" Target="slide1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Relationship Id="rId14" Type="http://schemas.openxmlformats.org/officeDocument/2006/relationships/image" Target="../media/image20.wmf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35.png"/><Relationship Id="rId30" Type="http://schemas.openxmlformats.org/officeDocument/2006/relationships/oleObject" Target="../embeddings/oleObject27.bin"/><Relationship Id="rId35" Type="http://schemas.openxmlformats.org/officeDocument/2006/relationships/image" Target="../media/image28.wmf"/><Relationship Id="rId43" Type="http://schemas.openxmlformats.org/officeDocument/2006/relationships/image" Target="../media/image30.wmf"/><Relationship Id="rId48" Type="http://schemas.openxmlformats.org/officeDocument/2006/relationships/image" Target="../media/image39.png"/><Relationship Id="rId8" Type="http://schemas.openxmlformats.org/officeDocument/2006/relationships/image" Target="../media/image22.wmf"/><Relationship Id="rId51" Type="http://schemas.openxmlformats.org/officeDocument/2006/relationships/slide" Target="slide8.xml"/><Relationship Id="rId3" Type="http://schemas.openxmlformats.org/officeDocument/2006/relationships/tags" Target="../tags/tag19.xml"/><Relationship Id="rId12" Type="http://schemas.openxmlformats.org/officeDocument/2006/relationships/image" Target="../media/image33.png"/><Relationship Id="rId17" Type="http://schemas.openxmlformats.org/officeDocument/2006/relationships/oleObject" Target="../embeddings/oleObject21.bin"/><Relationship Id="rId25" Type="http://schemas.openxmlformats.org/officeDocument/2006/relationships/image" Target="../media/image25.wmf"/><Relationship Id="rId33" Type="http://schemas.openxmlformats.org/officeDocument/2006/relationships/image" Target="../media/image27.wmf"/><Relationship Id="rId38" Type="http://schemas.openxmlformats.org/officeDocument/2006/relationships/oleObject" Target="../embeddings/oleObject32.bin"/><Relationship Id="rId46" Type="http://schemas.openxmlformats.org/officeDocument/2006/relationships/oleObject" Target="../embeddings/oleObject35.bin"/><Relationship Id="rId20" Type="http://schemas.openxmlformats.org/officeDocument/2006/relationships/oleObject" Target="../embeddings/oleObject22.bin"/><Relationship Id="rId41" Type="http://schemas.openxmlformats.org/officeDocument/2006/relationships/image" Target="../media/image36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png"/><Relationship Id="rId15" Type="http://schemas.openxmlformats.org/officeDocument/2006/relationships/image" Target="../media/image23.png"/><Relationship Id="rId23" Type="http://schemas.openxmlformats.org/officeDocument/2006/relationships/image" Target="../media/image24.wmf"/><Relationship Id="rId28" Type="http://schemas.openxmlformats.org/officeDocument/2006/relationships/oleObject" Target="../embeddings/oleObject26.bin"/><Relationship Id="rId36" Type="http://schemas.openxmlformats.org/officeDocument/2006/relationships/oleObject" Target="../embeddings/oleObject31.bin"/><Relationship Id="rId4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Índice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pic>
        <p:nvPicPr>
          <p:cNvPr id="11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2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1848334" y="15498"/>
            <a:ext cx="101038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¡</a:t>
            </a:r>
            <a:r>
              <a:rPr lang="en-GB" sz="2000" b="1" dirty="0" err="1">
                <a:solidFill>
                  <a:srgbClr val="F25E4F"/>
                </a:solidFill>
              </a:rPr>
              <a:t>Recuerde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Puede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recorrer</a:t>
            </a:r>
            <a:r>
              <a:rPr lang="ca-ES" b="1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todas</a:t>
            </a:r>
            <a:r>
              <a:rPr lang="ca-ES" b="1" dirty="0">
                <a:solidFill>
                  <a:srgbClr val="0C2B8E"/>
                </a:solidFill>
              </a:rPr>
              <a:t> las secciones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con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elegir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sección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le </a:t>
            </a:r>
            <a:r>
              <a:rPr lang="en-GB" dirty="0" err="1">
                <a:solidFill>
                  <a:srgbClr val="0C2B8E"/>
                </a:solidFill>
              </a:rPr>
              <a:t>interese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haciendo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sobre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ella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Escoja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>
                <a:solidFill>
                  <a:srgbClr val="0C2B8E"/>
                </a:solidFill>
              </a:rPr>
              <a:t>¡</a:t>
            </a:r>
            <a:r>
              <a:rPr lang="en-GB" b="1" dirty="0" err="1">
                <a:solidFill>
                  <a:srgbClr val="0C2B8E"/>
                </a:solidFill>
              </a:rPr>
              <a:t>Inténtelo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solo </a:t>
            </a:r>
            <a:r>
              <a:rPr lang="en-GB" u="sng" dirty="0" err="1">
                <a:solidFill>
                  <a:srgbClr val="0C2B8E"/>
                </a:solidFill>
              </a:rPr>
              <a:t>después</a:t>
            </a:r>
            <a:r>
              <a:rPr lang="en-GB" u="sng" dirty="0">
                <a:solidFill>
                  <a:srgbClr val="0C2B8E"/>
                </a:solidFill>
              </a:rPr>
              <a:t> de pasar por </a:t>
            </a:r>
            <a:r>
              <a:rPr lang="en-GB" u="sng" dirty="0" err="1">
                <a:solidFill>
                  <a:srgbClr val="0C2B8E"/>
                </a:solidFill>
              </a:rPr>
              <a:t>todos</a:t>
            </a:r>
            <a:r>
              <a:rPr lang="en-GB" u="sng" dirty="0">
                <a:solidFill>
                  <a:srgbClr val="0C2B8E"/>
                </a:solidFill>
              </a:rPr>
              <a:t> los </a:t>
            </a:r>
            <a:r>
              <a:rPr lang="en-GB" u="sng" dirty="0" err="1">
                <a:solidFill>
                  <a:srgbClr val="0C2B8E"/>
                </a:solidFill>
              </a:rPr>
              <a:t>contenidos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lección</a:t>
            </a:r>
            <a:r>
              <a:rPr lang="en-GB" u="sng" dirty="0">
                <a:solidFill>
                  <a:srgbClr val="0C2B8E"/>
                </a:solidFill>
              </a:rPr>
              <a:t>.</a:t>
            </a:r>
            <a:endParaRPr lang="en-GB" dirty="0">
              <a:solidFill>
                <a:srgbClr val="0C2B8E"/>
              </a:solidFill>
            </a:endParaRPr>
          </a:p>
          <a:p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13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14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5" name="Imagem 6">
            <a:extLst>
              <a:ext uri="{FF2B5EF4-FFF2-40B4-BE49-F238E27FC236}">
                <a16:creationId xmlns:a16="http://schemas.microsoft.com/office/drawing/2014/main" id="{2A174A8B-35A1-411D-9569-5B121F131A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59D19372-EA71-403A-B47E-437D7BCE78E5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9F632155-DCAE-4847-901E-CF8B6B46CCB0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699D459F-45F8-454A-8761-078C1EEE27E8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1E339ACE-22FD-4CFA-B772-2F4CE1D50FCA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8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1976147" y="381000"/>
            <a:ext cx="10051025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rgbClr val="29A6FF"/>
                </a:solidFill>
              </a:rPr>
              <a:t>Ejemplos</a:t>
            </a:r>
            <a:endParaRPr lang="en-US" sz="2400" dirty="0">
              <a:solidFill>
                <a:srgbClr val="29A6FF"/>
              </a:solidFill>
            </a:endParaRPr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769391" y="670121"/>
            <a:ext cx="828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Utilice</a:t>
            </a:r>
            <a:r>
              <a:rPr lang="en-GB" sz="2400" dirty="0"/>
              <a:t> la </a:t>
            </a:r>
            <a:r>
              <a:rPr lang="en-GB" sz="2400" dirty="0" err="1"/>
              <a:t>Regla</a:t>
            </a:r>
            <a:r>
              <a:rPr lang="en-GB" sz="2400" dirty="0"/>
              <a:t> de Cramer para resolver los </a:t>
            </a:r>
            <a:r>
              <a:rPr lang="en-GB" sz="2400" dirty="0" err="1"/>
              <a:t>sistemas</a:t>
            </a:r>
            <a:r>
              <a:rPr lang="en-GB" sz="2400" dirty="0"/>
              <a:t> </a:t>
            </a:r>
            <a:r>
              <a:rPr lang="en-GB" sz="2400" dirty="0" err="1"/>
              <a:t>siguientes</a:t>
            </a:r>
            <a:r>
              <a:rPr lang="en-GB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(2)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=−2</m:t>
                                  </m:r>
                                </m:e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blipFill>
                <a:blip r:embed="rId7"/>
                <a:stretch>
                  <a:fillRect l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51EFE76-1AFE-490A-ABDE-DCF46DF233E4}"/>
                  </a:ext>
                </a:extLst>
              </p:cNvPr>
              <p:cNvSpPr/>
              <p:nvPr/>
            </p:nvSpPr>
            <p:spPr>
              <a:xfrm>
                <a:off x="7208437" y="2147102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51EFE76-1AFE-490A-ABDE-DCF46DF23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437" y="2147102"/>
                <a:ext cx="40427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tângulo: Cantos Arredondados 69">
            <a:extLst>
              <a:ext uri="{FF2B5EF4-FFF2-40B4-BE49-F238E27FC236}">
                <a16:creationId xmlns:a16="http://schemas.microsoft.com/office/drawing/2014/main" id="{6D963C08-3DCA-456C-BF33-95679C259E2D}"/>
              </a:ext>
            </a:extLst>
          </p:cNvPr>
          <p:cNvSpPr/>
          <p:nvPr/>
        </p:nvSpPr>
        <p:spPr>
          <a:xfrm>
            <a:off x="6596185" y="1204737"/>
            <a:ext cx="5250179" cy="1465905"/>
          </a:xfrm>
          <a:prstGeom prst="roundRect">
            <a:avLst>
              <a:gd name="adj" fmla="val 11908"/>
            </a:avLst>
          </a:prstGeom>
          <a:solidFill>
            <a:schemeClr val="tx1">
              <a:lumMod val="75000"/>
              <a:lumOff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984250" indent="-984250" algn="just">
              <a:spcAft>
                <a:spcPts val="60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50080977-B0F4-4E6C-9CD0-5D46A02694F9}"/>
              </a:ext>
            </a:extLst>
          </p:cNvPr>
          <p:cNvSpPr/>
          <p:nvPr/>
        </p:nvSpPr>
        <p:spPr>
          <a:xfrm>
            <a:off x="7022118" y="1233441"/>
            <a:ext cx="4578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¡</a:t>
            </a:r>
            <a:r>
              <a:rPr lang="en-GB" b="1" dirty="0" err="1">
                <a:solidFill>
                  <a:srgbClr val="F25E4F"/>
                </a:solidFill>
              </a:rPr>
              <a:t>Conviene</a:t>
            </a:r>
            <a:r>
              <a:rPr lang="en-GB" b="1" dirty="0">
                <a:solidFill>
                  <a:srgbClr val="F25E4F"/>
                </a:solidFill>
              </a:rPr>
              <a:t> que </a:t>
            </a:r>
            <a:r>
              <a:rPr lang="en-GB" b="1" dirty="0" err="1">
                <a:solidFill>
                  <a:srgbClr val="F25E4F"/>
                </a:solidFill>
              </a:rPr>
              <a:t>recuerde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n-GB" b="1" dirty="0">
              <a:solidFill>
                <a:schemeClr val="bg1"/>
              </a:solidFill>
            </a:endParaRPr>
          </a:p>
          <a:p>
            <a:pPr marL="984250" indent="-984250" algn="just">
              <a:spcAft>
                <a:spcPts val="60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54E07C8E-FCFF-4BBD-BF5B-2D783395773A}"/>
              </a:ext>
            </a:extLst>
          </p:cNvPr>
          <p:cNvSpPr/>
          <p:nvPr/>
        </p:nvSpPr>
        <p:spPr>
          <a:xfrm>
            <a:off x="6533662" y="1546291"/>
            <a:ext cx="53127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 err="1">
                <a:solidFill>
                  <a:schemeClr val="bg1"/>
                </a:solidFill>
              </a:rPr>
              <a:t>En</a:t>
            </a:r>
            <a:r>
              <a:rPr lang="en-GB" dirty="0">
                <a:solidFill>
                  <a:schemeClr val="bg1"/>
                </a:solidFill>
              </a:rPr>
              <a:t> la </a:t>
            </a:r>
            <a:r>
              <a:rPr lang="en-GB" dirty="0" err="1">
                <a:solidFill>
                  <a:schemeClr val="bg1"/>
                </a:solidFill>
              </a:rPr>
              <a:t>práctica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puede</a:t>
            </a:r>
            <a:r>
              <a:rPr lang="en-GB" dirty="0">
                <a:solidFill>
                  <a:schemeClr val="bg1"/>
                </a:solidFill>
              </a:rPr>
              <a:t> “</a:t>
            </a:r>
            <a:r>
              <a:rPr lang="en-GB" dirty="0" err="1">
                <a:solidFill>
                  <a:schemeClr val="bg1"/>
                </a:solidFill>
              </a:rPr>
              <a:t>acortar</a:t>
            </a:r>
            <a:r>
              <a:rPr lang="en-GB" dirty="0">
                <a:solidFill>
                  <a:schemeClr val="bg1"/>
                </a:solidFill>
              </a:rPr>
              <a:t>” </a:t>
            </a:r>
            <a:r>
              <a:rPr lang="en-GB" dirty="0" err="1">
                <a:solidFill>
                  <a:schemeClr val="bg1"/>
                </a:solidFill>
              </a:rPr>
              <a:t>estos</a:t>
            </a:r>
            <a:r>
              <a:rPr lang="en-GB" dirty="0">
                <a:solidFill>
                  <a:schemeClr val="bg1"/>
                </a:solidFill>
              </a:rPr>
              <a:t> “</a:t>
            </a:r>
            <a:r>
              <a:rPr lang="en-GB" i="1" dirty="0">
                <a:solidFill>
                  <a:schemeClr val="bg1"/>
                </a:solidFill>
              </a:rPr>
              <a:t>3 </a:t>
            </a:r>
            <a:r>
              <a:rPr lang="en-GB" i="1" dirty="0" err="1">
                <a:solidFill>
                  <a:schemeClr val="bg1"/>
                </a:solidFill>
              </a:rPr>
              <a:t>pasos</a:t>
            </a:r>
            <a:r>
              <a:rPr lang="en-GB" dirty="0">
                <a:solidFill>
                  <a:schemeClr val="bg1"/>
                </a:solidFill>
              </a:rPr>
              <a:t>”: </a:t>
            </a:r>
          </a:p>
          <a:p>
            <a:pPr algn="just"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03ED43D2-A6F1-47FA-9222-CD509E7C43BE}"/>
                  </a:ext>
                </a:extLst>
              </p:cNvPr>
              <p:cNvSpPr/>
              <p:nvPr/>
            </p:nvSpPr>
            <p:spPr>
              <a:xfrm>
                <a:off x="7163130" y="1861556"/>
                <a:ext cx="468323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en-GB" b="1" dirty="0" err="1">
                    <a:solidFill>
                      <a:schemeClr val="bg1"/>
                    </a:solidFill>
                  </a:rPr>
                  <a:t>Notación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:r>
                  <a:rPr lang="en-GB" b="1" dirty="0" err="1">
                    <a:solidFill>
                      <a:schemeClr val="bg1"/>
                    </a:solidFill>
                  </a:rPr>
                  <a:t>Matricial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:r>
                  <a:rPr lang="en-GB" dirty="0">
                    <a:solidFill>
                      <a:schemeClr val="bg1"/>
                    </a:solidFill>
                  </a:rPr>
                  <a:t>+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:r>
                  <a:rPr lang="en-GB" b="1" dirty="0" err="1">
                    <a:solidFill>
                      <a:schemeClr val="bg1"/>
                    </a:solidFill>
                  </a:rPr>
                  <a:t>Cálculo</a:t>
                </a:r>
                <a:r>
                  <a:rPr lang="en-GB" b="1" dirty="0">
                    <a:solidFill>
                      <a:schemeClr val="bg1"/>
                    </a:solidFill>
                  </a:rPr>
                  <a:t> de</a:t>
                </a:r>
                <a:r>
                  <a:rPr lang="en-GB" dirty="0">
                    <a:solidFill>
                      <a:srgbClr val="F25E4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03ED43D2-A6F1-47FA-9222-CD509E7C4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130" y="1861556"/>
                <a:ext cx="4683233" cy="369332"/>
              </a:xfrm>
              <a:prstGeom prst="rect">
                <a:avLst/>
              </a:prstGeom>
              <a:blipFill>
                <a:blip r:embed="rId9"/>
                <a:stretch>
                  <a:fillRect l="-1042" t="-8197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3C809187-69B6-4F1C-BED7-C31FB315A767}"/>
                  </a:ext>
                </a:extLst>
              </p:cNvPr>
              <p:cNvSpPr/>
              <p:nvPr/>
            </p:nvSpPr>
            <p:spPr>
              <a:xfrm>
                <a:off x="7163130" y="2207093"/>
                <a:ext cx="3820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n-GB" b="1" dirty="0" err="1">
                    <a:solidFill>
                      <a:schemeClr val="bg1"/>
                    </a:solidFill>
                  </a:rPr>
                  <a:t>Calcular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</a:t>
                </a:r>
                <a:r>
                  <a:rPr lang="pt-PT" b="1" dirty="0">
                    <a:solidFill>
                      <a:schemeClr val="bg1"/>
                    </a:solidFill>
                  </a:rPr>
                  <a:t>División</a:t>
                </a:r>
                <a:r>
                  <a:rPr lang="pt-PT" dirty="0">
                    <a:solidFill>
                      <a:schemeClr val="bg1"/>
                    </a:solidFill>
                  </a:rPr>
                  <a:t>:</a:t>
                </a:r>
                <a:r>
                  <a:rPr lang="pt-PT" b="1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3C809187-69B6-4F1C-BED7-C31FB315A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130" y="2207093"/>
                <a:ext cx="3820180" cy="369332"/>
              </a:xfrm>
              <a:prstGeom prst="rect">
                <a:avLst/>
              </a:prstGeom>
              <a:blipFill>
                <a:blip r:embed="rId10"/>
                <a:stretch>
                  <a:fillRect l="-1276" t="-8197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tângulo 74">
            <a:extLst>
              <a:ext uri="{FF2B5EF4-FFF2-40B4-BE49-F238E27FC236}">
                <a16:creationId xmlns:a16="http://schemas.microsoft.com/office/drawing/2014/main" id="{6F1368D2-3ECC-4518-93CB-6653082D9BDC}"/>
              </a:ext>
            </a:extLst>
          </p:cNvPr>
          <p:cNvSpPr/>
          <p:nvPr/>
        </p:nvSpPr>
        <p:spPr>
          <a:xfrm>
            <a:off x="2064656" y="5897157"/>
            <a:ext cx="991492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Regla</a:t>
            </a:r>
            <a:r>
              <a:rPr lang="en-GB" b="1" dirty="0">
                <a:solidFill>
                  <a:srgbClr val="F25E4F"/>
                </a:solidFill>
              </a:rPr>
              <a:t> de Cramer: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FBC16E45-447B-4C66-8C78-F260BC834275}"/>
                  </a:ext>
                </a:extLst>
              </p:cNvPr>
              <p:cNvSpPr/>
              <p:nvPr/>
            </p:nvSpPr>
            <p:spPr>
              <a:xfrm>
                <a:off x="3743537" y="5946310"/>
                <a:ext cx="4780531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en-GB" b="1" dirty="0" err="1"/>
                  <a:t>Notación</a:t>
                </a:r>
                <a:r>
                  <a:rPr lang="en-GB" b="1" dirty="0"/>
                  <a:t> </a:t>
                </a:r>
                <a:r>
                  <a:rPr lang="en-GB" b="1" dirty="0" err="1"/>
                  <a:t>Matricial</a:t>
                </a:r>
                <a:r>
                  <a:rPr lang="en-GB" b="1" dirty="0"/>
                  <a:t> </a:t>
                </a:r>
                <a:r>
                  <a:rPr lang="en-GB" dirty="0"/>
                  <a:t>+</a:t>
                </a:r>
                <a:r>
                  <a:rPr lang="en-GB" b="1" dirty="0"/>
                  <a:t> </a:t>
                </a:r>
                <a:r>
                  <a:rPr lang="en-GB" b="1" dirty="0" err="1"/>
                  <a:t>Cálculo</a:t>
                </a:r>
                <a:r>
                  <a:rPr lang="en-GB" b="1" dirty="0"/>
                  <a:t> de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FBC16E45-447B-4C66-8C78-F260BC834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537" y="5946310"/>
                <a:ext cx="4780531" cy="408623"/>
              </a:xfrm>
              <a:prstGeom prst="roundRect">
                <a:avLst/>
              </a:prstGeom>
              <a:blipFill>
                <a:blip r:embed="rId11"/>
                <a:stretch>
                  <a:fillRect l="-638" t="-2985" b="-1940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8E33BE34-011D-4DD1-B9F1-B5C2263F2C3B}"/>
                  </a:ext>
                </a:extLst>
              </p:cNvPr>
              <p:cNvSpPr/>
              <p:nvPr/>
            </p:nvSpPr>
            <p:spPr>
              <a:xfrm>
                <a:off x="8267193" y="5973101"/>
                <a:ext cx="40990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n-GB" b="1" dirty="0" err="1">
                    <a:solidFill>
                      <a:schemeClr val="tx1"/>
                    </a:solidFill>
                  </a:rPr>
                  <a:t>Cálculo</a:t>
                </a:r>
                <a:r>
                  <a:rPr lang="en-GB" b="1" dirty="0">
                    <a:solidFill>
                      <a:schemeClr val="tx1"/>
                    </a:solidFill>
                  </a:rPr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pt-PT" b="1" dirty="0">
                    <a:solidFill>
                      <a:schemeClr val="tx1"/>
                    </a:solidFill>
                  </a:rPr>
                  <a:t>División</a:t>
                </a:r>
                <a:r>
                  <a:rPr lang="pt-PT" dirty="0">
                    <a:solidFill>
                      <a:schemeClr val="tx1"/>
                    </a:solidFill>
                  </a:rPr>
                  <a:t>:</a:t>
                </a:r>
                <a:r>
                  <a:rPr lang="pt-PT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8E33BE34-011D-4DD1-B9F1-B5C2263F2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193" y="5973101"/>
                <a:ext cx="4099026" cy="369332"/>
              </a:xfrm>
              <a:prstGeom prst="rect">
                <a:avLst/>
              </a:prstGeom>
              <a:blipFill>
                <a:blip r:embed="rId12"/>
                <a:stretch>
                  <a:fillRect l="-1189" t="-10000" b="-26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9" name="Objeto 78">
            <a:extLst>
              <a:ext uri="{FF2B5EF4-FFF2-40B4-BE49-F238E27FC236}">
                <a16:creationId xmlns:a16="http://schemas.microsoft.com/office/drawing/2014/main" id="{02F004BD-6851-472D-BDEA-8F2F15D353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857208"/>
              </p:ext>
            </p:extLst>
          </p:nvPr>
        </p:nvGraphicFramePr>
        <p:xfrm>
          <a:off x="5558472" y="1378482"/>
          <a:ext cx="2614613" cy="123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0" name="Equation" r:id="rId13" imgW="1625400" imgH="711000" progId="Equation.DSMT4">
                  <p:embed/>
                </p:oleObj>
              </mc:Choice>
              <mc:Fallback>
                <p:oleObj name="Equation" r:id="rId13" imgW="1625400" imgH="7110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ABCF5E10-6559-4324-9929-0C3183C97C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472" y="1378482"/>
                        <a:ext cx="2614613" cy="1238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Seta: Para a Direita 80">
            <a:extLst>
              <a:ext uri="{FF2B5EF4-FFF2-40B4-BE49-F238E27FC236}">
                <a16:creationId xmlns:a16="http://schemas.microsoft.com/office/drawing/2014/main" id="{4CB935B2-1B62-4259-9653-B34B8CADD144}"/>
              </a:ext>
            </a:extLst>
          </p:cNvPr>
          <p:cNvSpPr/>
          <p:nvPr/>
        </p:nvSpPr>
        <p:spPr>
          <a:xfrm>
            <a:off x="4884086" y="1820037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3137B831-2744-454A-B28E-9D7CA71E0EDA}"/>
                  </a:ext>
                </a:extLst>
              </p:cNvPr>
              <p:cNvSpPr/>
              <p:nvPr/>
            </p:nvSpPr>
            <p:spPr>
              <a:xfrm>
                <a:off x="6988762" y="102866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3137B831-2744-454A-B28E-9D7CA71E0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762" y="1028668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38668F3F-B724-411C-B566-35A36FA1D363}"/>
                  </a:ext>
                </a:extLst>
              </p:cNvPr>
              <p:cNvSpPr/>
              <p:nvPr/>
            </p:nvSpPr>
            <p:spPr>
              <a:xfrm>
                <a:off x="7707642" y="103105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38668F3F-B724-411C-B566-35A36FA1D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642" y="1031057"/>
                <a:ext cx="40427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86E7DE16-6051-4A8C-A2E2-5326E9B5043E}"/>
                  </a:ext>
                </a:extLst>
              </p:cNvPr>
              <p:cNvSpPr/>
              <p:nvPr/>
            </p:nvSpPr>
            <p:spPr>
              <a:xfrm>
                <a:off x="6057128" y="103540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86E7DE16-6051-4A8C-A2E2-5326E9B50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128" y="1035400"/>
                <a:ext cx="40267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5" name="Objeto 84">
            <a:extLst>
              <a:ext uri="{FF2B5EF4-FFF2-40B4-BE49-F238E27FC236}">
                <a16:creationId xmlns:a16="http://schemas.microsoft.com/office/drawing/2014/main" id="{28148BB1-07AD-4060-9EB7-308E3568D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283498"/>
              </p:ext>
            </p:extLst>
          </p:nvPr>
        </p:nvGraphicFramePr>
        <p:xfrm>
          <a:off x="2443886" y="2747963"/>
          <a:ext cx="214788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1" name="Equation" r:id="rId18" imgW="1282680" imgH="711000" progId="Equation.DSMT4">
                  <p:embed/>
                </p:oleObj>
              </mc:Choice>
              <mc:Fallback>
                <p:oleObj name="Equation" r:id="rId18" imgW="1282680" imgH="71100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50925956-F4DD-4179-95D7-9567BF6DC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886" y="2747963"/>
                        <a:ext cx="2147888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to 96">
            <a:extLst>
              <a:ext uri="{FF2B5EF4-FFF2-40B4-BE49-F238E27FC236}">
                <a16:creationId xmlns:a16="http://schemas.microsoft.com/office/drawing/2014/main" id="{9ACAC80E-F8F2-4524-8A33-B790F6702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759551"/>
              </p:ext>
            </p:extLst>
          </p:nvPr>
        </p:nvGraphicFramePr>
        <p:xfrm>
          <a:off x="4230688" y="2763838"/>
          <a:ext cx="2779712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" name="Equation" r:id="rId20" imgW="1663560" imgH="711000" progId="Equation.DSMT4">
                  <p:embed/>
                </p:oleObj>
              </mc:Choice>
              <mc:Fallback>
                <p:oleObj name="Equation" r:id="rId20" imgW="1663560" imgH="711000" progId="Equation.DSMT4">
                  <p:embed/>
                  <p:pic>
                    <p:nvPicPr>
                      <p:cNvPr id="85" name="Objeto 84">
                        <a:extLst>
                          <a:ext uri="{FF2B5EF4-FFF2-40B4-BE49-F238E27FC236}">
                            <a16:creationId xmlns:a16="http://schemas.microsoft.com/office/drawing/2014/main" id="{28148BB1-07AD-4060-9EB7-308E3568DA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2763838"/>
                        <a:ext cx="2779712" cy="1189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CuadroTexto 38">
            <a:extLst>
              <a:ext uri="{FF2B5EF4-FFF2-40B4-BE49-F238E27FC236}">
                <a16:creationId xmlns:a16="http://schemas.microsoft.com/office/drawing/2014/main" id="{28D9104D-983D-4274-9CF3-EE3C707CA280}"/>
              </a:ext>
            </a:extLst>
          </p:cNvPr>
          <p:cNvSpPr txBox="1"/>
          <p:nvPr/>
        </p:nvSpPr>
        <p:spPr>
          <a:xfrm>
            <a:off x="1933018" y="2516753"/>
            <a:ext cx="41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i="1" dirty="0">
                <a:solidFill>
                  <a:srgbClr val="0C2B8E"/>
                </a:solidFill>
              </a:rPr>
              <a:t>Pulse sobre el determinante</a:t>
            </a:r>
            <a:r>
              <a:rPr lang="en-GB" sz="1400" i="1" dirty="0">
                <a:solidFill>
                  <a:srgbClr val="0C2B8E"/>
                </a:solidFill>
              </a:rPr>
              <a:t> </a:t>
            </a:r>
            <a:r>
              <a:rPr lang="en-GB" sz="1400" i="1" dirty="0" err="1">
                <a:solidFill>
                  <a:srgbClr val="0C2B8E"/>
                </a:solidFill>
              </a:rPr>
              <a:t>si</a:t>
            </a:r>
            <a:r>
              <a:rPr lang="en-GB" sz="1400" i="1" dirty="0">
                <a:solidFill>
                  <a:srgbClr val="0C2B8E"/>
                </a:solidFill>
              </a:rPr>
              <a:t> </a:t>
            </a:r>
            <a:r>
              <a:rPr lang="en-GB" sz="1400" i="1" dirty="0" err="1">
                <a:solidFill>
                  <a:srgbClr val="0C2B8E"/>
                </a:solidFill>
              </a:rPr>
              <a:t>desea</a:t>
            </a:r>
            <a:r>
              <a:rPr lang="en-GB" sz="1400" i="1" dirty="0">
                <a:solidFill>
                  <a:srgbClr val="0C2B8E"/>
                </a:solidFill>
              </a:rPr>
              <a:t> </a:t>
            </a:r>
            <a:r>
              <a:rPr lang="en-GB" sz="1400" i="1" dirty="0" err="1">
                <a:solidFill>
                  <a:srgbClr val="0C2B8E"/>
                </a:solidFill>
              </a:rPr>
              <a:t>ver</a:t>
            </a:r>
            <a:r>
              <a:rPr lang="en-GB" sz="1400" i="1" dirty="0">
                <a:solidFill>
                  <a:srgbClr val="0C2B8E"/>
                </a:solidFill>
              </a:rPr>
              <a:t> </a:t>
            </a:r>
            <a:r>
              <a:rPr lang="en-GB" sz="1400" i="1" dirty="0" err="1">
                <a:solidFill>
                  <a:srgbClr val="0C2B8E"/>
                </a:solidFill>
              </a:rPr>
              <a:t>cómo</a:t>
            </a:r>
            <a:r>
              <a:rPr lang="en-GB" sz="1400" i="1" dirty="0">
                <a:solidFill>
                  <a:srgbClr val="0C2B8E"/>
                </a:solidFill>
              </a:rPr>
              <a:t> </a:t>
            </a:r>
            <a:r>
              <a:rPr lang="en-GB" sz="1400" i="1" dirty="0" err="1">
                <a:solidFill>
                  <a:srgbClr val="0C2B8E"/>
                </a:solidFill>
              </a:rPr>
              <a:t>hacerlo</a:t>
            </a:r>
            <a:endParaRPr lang="en-GB" sz="1400" i="1" dirty="0">
              <a:solidFill>
                <a:srgbClr val="0C2B8E"/>
              </a:solidFill>
            </a:endParaRPr>
          </a:p>
        </p:txBody>
      </p:sp>
      <p:sp>
        <p:nvSpPr>
          <p:cNvPr id="32" name="Retângulo: Cantos Arredondados 16">
            <a:hlinkClick r:id="rId22" action="ppaction://hlinksldjump"/>
            <a:extLst>
              <a:ext uri="{FF2B5EF4-FFF2-40B4-BE49-F238E27FC236}">
                <a16:creationId xmlns:a16="http://schemas.microsoft.com/office/drawing/2014/main" id="{49E7D665-86C3-4F00-B791-859350CFA2B2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21">
            <a:hlinkClick r:id="rId23" action="ppaction://hlinksldjump"/>
            <a:extLst>
              <a:ext uri="{FF2B5EF4-FFF2-40B4-BE49-F238E27FC236}">
                <a16:creationId xmlns:a16="http://schemas.microsoft.com/office/drawing/2014/main" id="{F5A08065-CFF0-4575-96BF-EBD0F471F70D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22">
            <a:hlinkClick r:id="rId24" action="ppaction://hlinksldjump"/>
            <a:extLst>
              <a:ext uri="{FF2B5EF4-FFF2-40B4-BE49-F238E27FC236}">
                <a16:creationId xmlns:a16="http://schemas.microsoft.com/office/drawing/2014/main" id="{404EDBC8-CED5-41A3-98C0-CA42BA08B89D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35" name="Retângulo: Cantos Arredondados 15">
            <a:hlinkClick r:id="rId25" action="ppaction://hlinksldjump"/>
            <a:extLst>
              <a:ext uri="{FF2B5EF4-FFF2-40B4-BE49-F238E27FC236}">
                <a16:creationId xmlns:a16="http://schemas.microsoft.com/office/drawing/2014/main" id="{7F384E6D-8271-49CC-A5F5-2BCF511AFA03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3334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-0.09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47" grpId="0"/>
      <p:bldP spid="69" grpId="0"/>
      <p:bldP spid="70" grpId="0" animBg="1"/>
      <p:bldP spid="71" grpId="0"/>
      <p:bldP spid="72" grpId="0"/>
      <p:bldP spid="73" grpId="0"/>
      <p:bldP spid="74" grpId="0"/>
      <p:bldP spid="75" grpId="0" animBg="1"/>
      <p:bldP spid="76" grpId="0"/>
      <p:bldP spid="76" grpId="1"/>
      <p:bldP spid="77" grpId="0"/>
      <p:bldP spid="81" grpId="0" animBg="1"/>
      <p:bldP spid="82" grpId="0"/>
      <p:bldP spid="83" grpId="0"/>
      <p:bldP spid="84" grpId="0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1980754" y="381000"/>
            <a:ext cx="10079841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rgbClr val="29A6FF"/>
                </a:solidFill>
              </a:rPr>
              <a:t>Ejemplos</a:t>
            </a:r>
            <a:endParaRPr lang="en-US" sz="2400" dirty="0">
              <a:solidFill>
                <a:srgbClr val="29A6FF"/>
              </a:solidFill>
            </a:endParaRPr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696101" y="670531"/>
            <a:ext cx="804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Utilice</a:t>
            </a:r>
            <a:r>
              <a:rPr lang="en-GB" sz="2400" dirty="0"/>
              <a:t> la </a:t>
            </a:r>
            <a:r>
              <a:rPr lang="en-GB" sz="2400" dirty="0" err="1"/>
              <a:t>Regla</a:t>
            </a:r>
            <a:r>
              <a:rPr lang="en-GB" sz="2400" dirty="0"/>
              <a:t> de Cramer para resolver los </a:t>
            </a:r>
            <a:r>
              <a:rPr lang="en-GB" sz="2400" dirty="0" err="1"/>
              <a:t>sistemas</a:t>
            </a:r>
            <a:r>
              <a:rPr lang="en-GB" sz="2400" dirty="0"/>
              <a:t> </a:t>
            </a:r>
            <a:r>
              <a:rPr lang="en-GB" sz="2400" dirty="0" err="1"/>
              <a:t>siguientes</a:t>
            </a:r>
            <a:r>
              <a:rPr lang="en-GB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(2)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=−2</m:t>
                                  </m:r>
                                </m:e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blipFill>
                <a:blip r:embed="rId7"/>
                <a:stretch>
                  <a:fillRect l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tângulo 74">
            <a:extLst>
              <a:ext uri="{FF2B5EF4-FFF2-40B4-BE49-F238E27FC236}">
                <a16:creationId xmlns:a16="http://schemas.microsoft.com/office/drawing/2014/main" id="{6F1368D2-3ECC-4518-93CB-6653082D9BDC}"/>
              </a:ext>
            </a:extLst>
          </p:cNvPr>
          <p:cNvSpPr/>
          <p:nvPr/>
        </p:nvSpPr>
        <p:spPr>
          <a:xfrm>
            <a:off x="2060680" y="5864965"/>
            <a:ext cx="9919999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Regla</a:t>
            </a:r>
            <a:r>
              <a:rPr lang="en-GB" b="1" dirty="0">
                <a:solidFill>
                  <a:srgbClr val="F25E4F"/>
                </a:solidFill>
              </a:rPr>
              <a:t> de Cramer: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FBC16E45-447B-4C66-8C78-F260BC834275}"/>
                  </a:ext>
                </a:extLst>
              </p:cNvPr>
              <p:cNvSpPr/>
              <p:nvPr/>
            </p:nvSpPr>
            <p:spPr>
              <a:xfrm>
                <a:off x="3736319" y="5883259"/>
                <a:ext cx="4703609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en-GB" b="1" dirty="0" err="1"/>
                  <a:t>Notación</a:t>
                </a:r>
                <a:r>
                  <a:rPr lang="en-GB" b="1" dirty="0"/>
                  <a:t> </a:t>
                </a:r>
                <a:r>
                  <a:rPr lang="en-GB" b="1" dirty="0" err="1"/>
                  <a:t>Matricial</a:t>
                </a:r>
                <a:r>
                  <a:rPr lang="en-GB" b="1" dirty="0"/>
                  <a:t> </a:t>
                </a:r>
                <a:r>
                  <a:rPr lang="en-GB" dirty="0"/>
                  <a:t>+</a:t>
                </a:r>
                <a:r>
                  <a:rPr lang="en-GB" b="1" dirty="0"/>
                  <a:t> </a:t>
                </a:r>
                <a:r>
                  <a:rPr lang="en-GB" b="1" dirty="0" err="1"/>
                  <a:t>Cálculo</a:t>
                </a:r>
                <a:r>
                  <a:rPr lang="en-GB" b="1" dirty="0"/>
                  <a:t> de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FBC16E45-447B-4C66-8C78-F260BC834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319" y="5883259"/>
                <a:ext cx="4703609" cy="408623"/>
              </a:xfrm>
              <a:prstGeom prst="roundRect">
                <a:avLst/>
              </a:prstGeom>
              <a:blipFill>
                <a:blip r:embed="rId8"/>
                <a:stretch>
                  <a:fillRect l="-648" t="-2985" b="-1791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8E33BE34-011D-4DD1-B9F1-B5C2263F2C3B}"/>
                  </a:ext>
                </a:extLst>
              </p:cNvPr>
              <p:cNvSpPr/>
              <p:nvPr/>
            </p:nvSpPr>
            <p:spPr>
              <a:xfrm>
                <a:off x="8274869" y="5900955"/>
                <a:ext cx="380123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n-GB" b="1" dirty="0" err="1"/>
                  <a:t>Cálculo</a:t>
                </a:r>
                <a:r>
                  <a:rPr lang="en-GB" b="1" dirty="0"/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GB" dirty="0"/>
                  <a:t> </a:t>
                </a:r>
                <a:r>
                  <a:rPr lang="pt-PT" b="1" dirty="0"/>
                  <a:t>División</a:t>
                </a:r>
                <a:r>
                  <a:rPr lang="pt-PT" dirty="0"/>
                  <a:t>:</a:t>
                </a:r>
                <a:r>
                  <a:rPr lang="pt-PT" b="1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8E33BE34-011D-4DD1-B9F1-B5C2263F2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69" y="5900955"/>
                <a:ext cx="3801235" cy="369332"/>
              </a:xfrm>
              <a:prstGeom prst="rect">
                <a:avLst/>
              </a:prstGeom>
              <a:blipFill>
                <a:blip r:embed="rId9"/>
                <a:stretch>
                  <a:fillRect l="-1282" t="-8197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9" name="Objeto 78">
            <a:extLst>
              <a:ext uri="{FF2B5EF4-FFF2-40B4-BE49-F238E27FC236}">
                <a16:creationId xmlns:a16="http://schemas.microsoft.com/office/drawing/2014/main" id="{02F004BD-6851-472D-BDEA-8F2F15D353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8472" y="1378482"/>
          <a:ext cx="2614613" cy="123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5" name="Equation" r:id="rId10" imgW="1625400" imgH="711000" progId="Equation.DSMT4">
                  <p:embed/>
                </p:oleObj>
              </mc:Choice>
              <mc:Fallback>
                <p:oleObj name="Equation" r:id="rId10" imgW="1625400" imgH="711000" progId="Equation.DSMT4">
                  <p:embed/>
                  <p:pic>
                    <p:nvPicPr>
                      <p:cNvPr id="79" name="Objeto 78">
                        <a:extLst>
                          <a:ext uri="{FF2B5EF4-FFF2-40B4-BE49-F238E27FC236}">
                            <a16:creationId xmlns:a16="http://schemas.microsoft.com/office/drawing/2014/main" id="{02F004BD-6851-472D-BDEA-8F2F15D353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472" y="1378482"/>
                        <a:ext cx="2614613" cy="1238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Seta: Para a Direita 80">
            <a:extLst>
              <a:ext uri="{FF2B5EF4-FFF2-40B4-BE49-F238E27FC236}">
                <a16:creationId xmlns:a16="http://schemas.microsoft.com/office/drawing/2014/main" id="{4CB935B2-1B62-4259-9653-B34B8CADD144}"/>
              </a:ext>
            </a:extLst>
          </p:cNvPr>
          <p:cNvSpPr/>
          <p:nvPr/>
        </p:nvSpPr>
        <p:spPr>
          <a:xfrm>
            <a:off x="4884086" y="1820037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3137B831-2744-454A-B28E-9D7CA71E0EDA}"/>
                  </a:ext>
                </a:extLst>
              </p:cNvPr>
              <p:cNvSpPr/>
              <p:nvPr/>
            </p:nvSpPr>
            <p:spPr>
              <a:xfrm>
                <a:off x="6988762" y="102866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3137B831-2744-454A-B28E-9D7CA71E0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762" y="1028668"/>
                <a:ext cx="402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38668F3F-B724-411C-B566-35A36FA1D363}"/>
                  </a:ext>
                </a:extLst>
              </p:cNvPr>
              <p:cNvSpPr/>
              <p:nvPr/>
            </p:nvSpPr>
            <p:spPr>
              <a:xfrm>
                <a:off x="7707642" y="103105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38668F3F-B724-411C-B566-35A36FA1D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642" y="1031057"/>
                <a:ext cx="40427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86E7DE16-6051-4A8C-A2E2-5326E9B5043E}"/>
                  </a:ext>
                </a:extLst>
              </p:cNvPr>
              <p:cNvSpPr/>
              <p:nvPr/>
            </p:nvSpPr>
            <p:spPr>
              <a:xfrm>
                <a:off x="6057128" y="103540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86E7DE16-6051-4A8C-A2E2-5326E9B50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128" y="1035400"/>
                <a:ext cx="40267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5" name="Objeto 84">
            <a:extLst>
              <a:ext uri="{FF2B5EF4-FFF2-40B4-BE49-F238E27FC236}">
                <a16:creationId xmlns:a16="http://schemas.microsoft.com/office/drawing/2014/main" id="{28148BB1-07AD-4060-9EB7-308E3568DA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3886" y="2747963"/>
          <a:ext cx="214788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6" name="Equation" r:id="rId15" imgW="1282680" imgH="711000" progId="Equation.DSMT4">
                  <p:embed/>
                </p:oleObj>
              </mc:Choice>
              <mc:Fallback>
                <p:oleObj name="Equation" r:id="rId15" imgW="1282680" imgH="711000" progId="Equation.DSMT4">
                  <p:embed/>
                  <p:pic>
                    <p:nvPicPr>
                      <p:cNvPr id="85" name="Objeto 84">
                        <a:extLst>
                          <a:ext uri="{FF2B5EF4-FFF2-40B4-BE49-F238E27FC236}">
                            <a16:creationId xmlns:a16="http://schemas.microsoft.com/office/drawing/2014/main" id="{28148BB1-07AD-4060-9EB7-308E3568DA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886" y="2747963"/>
                        <a:ext cx="2147888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to 90">
            <a:extLst>
              <a:ext uri="{FF2B5EF4-FFF2-40B4-BE49-F238E27FC236}">
                <a16:creationId xmlns:a16="http://schemas.microsoft.com/office/drawing/2014/main" id="{73D97D79-FFDD-48E1-B077-17F1E4D88F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1263" y="4076700"/>
          <a:ext cx="2625725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7" name="Equation" r:id="rId17" imgW="1549080" imgH="876240" progId="Equation.DSMT4">
                  <p:embed/>
                </p:oleObj>
              </mc:Choice>
              <mc:Fallback>
                <p:oleObj name="Equation" r:id="rId17" imgW="1549080" imgH="876240" progId="Equation.DSMT4">
                  <p:embed/>
                  <p:pic>
                    <p:nvPicPr>
                      <p:cNvPr id="91" name="Objeto 90">
                        <a:extLst>
                          <a:ext uri="{FF2B5EF4-FFF2-40B4-BE49-F238E27FC236}">
                            <a16:creationId xmlns:a16="http://schemas.microsoft.com/office/drawing/2014/main" id="{73D97D79-FFDD-48E1-B077-17F1E4D88F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4076700"/>
                        <a:ext cx="2625725" cy="1487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to 91">
            <a:extLst>
              <a:ext uri="{FF2B5EF4-FFF2-40B4-BE49-F238E27FC236}">
                <a16:creationId xmlns:a16="http://schemas.microsoft.com/office/drawing/2014/main" id="{4BEF8B59-D781-4E44-B6ED-F5CEB4627E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7086" y="4070677"/>
          <a:ext cx="2778125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8" name="Equation" r:id="rId19" imgW="1676160" imgH="876240" progId="Equation.DSMT4">
                  <p:embed/>
                </p:oleObj>
              </mc:Choice>
              <mc:Fallback>
                <p:oleObj name="Equation" r:id="rId19" imgW="1676160" imgH="876240" progId="Equation.DSMT4">
                  <p:embed/>
                  <p:pic>
                    <p:nvPicPr>
                      <p:cNvPr id="92" name="Objeto 91">
                        <a:extLst>
                          <a:ext uri="{FF2B5EF4-FFF2-40B4-BE49-F238E27FC236}">
                            <a16:creationId xmlns:a16="http://schemas.microsoft.com/office/drawing/2014/main" id="{4BEF8B59-D781-4E44-B6ED-F5CEB4627E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086" y="4070677"/>
                        <a:ext cx="2778125" cy="1449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to 92">
            <a:extLst>
              <a:ext uri="{FF2B5EF4-FFF2-40B4-BE49-F238E27FC236}">
                <a16:creationId xmlns:a16="http://schemas.microsoft.com/office/drawing/2014/main" id="{736DAE13-1939-47AD-B6B7-8813B8ABF1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454117"/>
              </p:ext>
            </p:extLst>
          </p:nvPr>
        </p:nvGraphicFramePr>
        <p:xfrm>
          <a:off x="9772608" y="1421994"/>
          <a:ext cx="8890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9" name="Equation" r:id="rId21" imgW="520560" imgH="711000" progId="Equation.DSMT4">
                  <p:embed/>
                </p:oleObj>
              </mc:Choice>
              <mc:Fallback>
                <p:oleObj name="Equation" r:id="rId21" imgW="520560" imgH="711000" progId="Equation.DSMT4">
                  <p:embed/>
                  <p:pic>
                    <p:nvPicPr>
                      <p:cNvPr id="93" name="Objeto 92">
                        <a:extLst>
                          <a:ext uri="{FF2B5EF4-FFF2-40B4-BE49-F238E27FC236}">
                            <a16:creationId xmlns:a16="http://schemas.microsoft.com/office/drawing/2014/main" id="{736DAE13-1939-47AD-B6B7-8813B8ABF1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2608" y="1421994"/>
                        <a:ext cx="889000" cy="1203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Rectángulo 54">
            <a:extLst>
              <a:ext uri="{FF2B5EF4-FFF2-40B4-BE49-F238E27FC236}">
                <a16:creationId xmlns:a16="http://schemas.microsoft.com/office/drawing/2014/main" id="{04E4E6F5-56DA-45C4-945A-1E051AECF47F}"/>
              </a:ext>
            </a:extLst>
          </p:cNvPr>
          <p:cNvSpPr/>
          <p:nvPr/>
        </p:nvSpPr>
        <p:spPr>
          <a:xfrm>
            <a:off x="8199171" y="1619914"/>
            <a:ext cx="1403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>
                <a:solidFill>
                  <a:srgbClr val="0C2B8E"/>
                </a:solidFill>
              </a:rPr>
              <a:t>Entonces</a:t>
            </a:r>
            <a:r>
              <a:rPr lang="en-GB" sz="2400" dirty="0">
                <a:solidFill>
                  <a:srgbClr val="0C2B8E"/>
                </a:solidFill>
              </a:rPr>
              <a:t>:</a:t>
            </a:r>
            <a:endParaRPr lang="es-ES" sz="2400" dirty="0">
              <a:solidFill>
                <a:srgbClr val="0C2B8E"/>
              </a:solidFill>
            </a:endParaRPr>
          </a:p>
        </p:txBody>
      </p:sp>
      <p:graphicFrame>
        <p:nvGraphicFramePr>
          <p:cNvPr id="95" name="Objeto 94">
            <a:extLst>
              <a:ext uri="{FF2B5EF4-FFF2-40B4-BE49-F238E27FC236}">
                <a16:creationId xmlns:a16="http://schemas.microsoft.com/office/drawing/2014/main" id="{4D591798-FD61-4B70-8DF1-AE735542F1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81572" y="4049959"/>
          <a:ext cx="2789238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0" name="Equation" r:id="rId23" imgW="1663560" imgH="876240" progId="Equation.DSMT4">
                  <p:embed/>
                </p:oleObj>
              </mc:Choice>
              <mc:Fallback>
                <p:oleObj name="Equation" r:id="rId23" imgW="1663560" imgH="876240" progId="Equation.DSMT4">
                  <p:embed/>
                  <p:pic>
                    <p:nvPicPr>
                      <p:cNvPr id="95" name="Objeto 94">
                        <a:extLst>
                          <a:ext uri="{FF2B5EF4-FFF2-40B4-BE49-F238E27FC236}">
                            <a16:creationId xmlns:a16="http://schemas.microsoft.com/office/drawing/2014/main" id="{4D591798-FD61-4B70-8DF1-AE735542F1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1572" y="4049959"/>
                        <a:ext cx="2789238" cy="1465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ángulo: esquinas redondeadas 42">
            <a:extLst>
              <a:ext uri="{FF2B5EF4-FFF2-40B4-BE49-F238E27FC236}">
                <a16:creationId xmlns:a16="http://schemas.microsoft.com/office/drawing/2014/main" id="{4C729AA3-24B8-40C5-BD4D-34B33D0E45B3}"/>
              </a:ext>
            </a:extLst>
          </p:cNvPr>
          <p:cNvSpPr/>
          <p:nvPr/>
        </p:nvSpPr>
        <p:spPr>
          <a:xfrm>
            <a:off x="6333752" y="4076700"/>
            <a:ext cx="402336" cy="1133856"/>
          </a:xfrm>
          <a:prstGeom prst="roundRect">
            <a:avLst/>
          </a:prstGeom>
          <a:noFill/>
          <a:ln w="19050">
            <a:solidFill>
              <a:srgbClr val="F25E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7" name="Objeto 96">
            <a:extLst>
              <a:ext uri="{FF2B5EF4-FFF2-40B4-BE49-F238E27FC236}">
                <a16:creationId xmlns:a16="http://schemas.microsoft.com/office/drawing/2014/main" id="{9ACAC80E-F8F2-4524-8A33-B790F6702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94829"/>
              </p:ext>
            </p:extLst>
          </p:nvPr>
        </p:nvGraphicFramePr>
        <p:xfrm>
          <a:off x="4246563" y="2763838"/>
          <a:ext cx="2779712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1" name="Equation" r:id="rId25" imgW="1663560" imgH="711000" progId="Equation.DSMT4">
                  <p:embed/>
                </p:oleObj>
              </mc:Choice>
              <mc:Fallback>
                <p:oleObj name="Equation" r:id="rId25" imgW="1663560" imgH="711000" progId="Equation.DSMT4">
                  <p:embed/>
                  <p:pic>
                    <p:nvPicPr>
                      <p:cNvPr id="97" name="Objeto 96">
                        <a:extLst>
                          <a:ext uri="{FF2B5EF4-FFF2-40B4-BE49-F238E27FC236}">
                            <a16:creationId xmlns:a16="http://schemas.microsoft.com/office/drawing/2014/main" id="{9ACAC80E-F8F2-4524-8A33-B790F6702A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3" y="2763838"/>
                        <a:ext cx="2779712" cy="1189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Rectángulo: esquinas redondeadas 2">
            <a:extLst>
              <a:ext uri="{FF2B5EF4-FFF2-40B4-BE49-F238E27FC236}">
                <a16:creationId xmlns:a16="http://schemas.microsoft.com/office/drawing/2014/main" id="{4D2B5D3E-0213-4C81-BCD1-0385EF166306}"/>
              </a:ext>
            </a:extLst>
          </p:cNvPr>
          <p:cNvSpPr/>
          <p:nvPr/>
        </p:nvSpPr>
        <p:spPr>
          <a:xfrm>
            <a:off x="2925925" y="4102583"/>
            <a:ext cx="402336" cy="1133856"/>
          </a:xfrm>
          <a:prstGeom prst="roundRect">
            <a:avLst/>
          </a:prstGeom>
          <a:noFill/>
          <a:ln w="19050">
            <a:solidFill>
              <a:srgbClr val="F25E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CuadroTexto 38">
            <a:extLst>
              <a:ext uri="{FF2B5EF4-FFF2-40B4-BE49-F238E27FC236}">
                <a16:creationId xmlns:a16="http://schemas.microsoft.com/office/drawing/2014/main" id="{28D9104D-983D-4274-9CF3-EE3C707CA280}"/>
              </a:ext>
            </a:extLst>
          </p:cNvPr>
          <p:cNvSpPr txBox="1"/>
          <p:nvPr/>
        </p:nvSpPr>
        <p:spPr>
          <a:xfrm>
            <a:off x="1921708" y="2539945"/>
            <a:ext cx="4174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i="1" dirty="0">
                <a:solidFill>
                  <a:srgbClr val="0C2B8E"/>
                </a:solidFill>
              </a:rPr>
              <a:t>Pulse sobre el determinante</a:t>
            </a:r>
            <a:r>
              <a:rPr lang="en-GB" sz="1400" i="1" dirty="0">
                <a:solidFill>
                  <a:srgbClr val="0C2B8E"/>
                </a:solidFill>
              </a:rPr>
              <a:t> </a:t>
            </a:r>
            <a:r>
              <a:rPr lang="en-GB" sz="1400" i="1" dirty="0" err="1">
                <a:solidFill>
                  <a:srgbClr val="0C2B8E"/>
                </a:solidFill>
              </a:rPr>
              <a:t>si</a:t>
            </a:r>
            <a:r>
              <a:rPr lang="en-GB" sz="1400" i="1" dirty="0">
                <a:solidFill>
                  <a:srgbClr val="0C2B8E"/>
                </a:solidFill>
              </a:rPr>
              <a:t> </a:t>
            </a:r>
            <a:r>
              <a:rPr lang="en-GB" sz="1400" i="1" dirty="0" err="1">
                <a:solidFill>
                  <a:srgbClr val="0C2B8E"/>
                </a:solidFill>
              </a:rPr>
              <a:t>desea</a:t>
            </a:r>
            <a:r>
              <a:rPr lang="en-GB" sz="1400" i="1" dirty="0">
                <a:solidFill>
                  <a:srgbClr val="0C2B8E"/>
                </a:solidFill>
              </a:rPr>
              <a:t> </a:t>
            </a:r>
            <a:r>
              <a:rPr lang="en-GB" sz="1400" i="1" dirty="0" err="1">
                <a:solidFill>
                  <a:srgbClr val="0C2B8E"/>
                </a:solidFill>
              </a:rPr>
              <a:t>ver</a:t>
            </a:r>
            <a:r>
              <a:rPr lang="en-GB" sz="1400" i="1" dirty="0">
                <a:solidFill>
                  <a:srgbClr val="0C2B8E"/>
                </a:solidFill>
              </a:rPr>
              <a:t> </a:t>
            </a:r>
            <a:r>
              <a:rPr lang="en-GB" sz="1400" i="1" dirty="0" err="1">
                <a:solidFill>
                  <a:srgbClr val="0C2B8E"/>
                </a:solidFill>
              </a:rPr>
              <a:t>cómo</a:t>
            </a:r>
            <a:r>
              <a:rPr lang="en-GB" sz="1400" i="1" dirty="0">
                <a:solidFill>
                  <a:srgbClr val="0C2B8E"/>
                </a:solidFill>
              </a:rPr>
              <a:t> </a:t>
            </a:r>
            <a:r>
              <a:rPr lang="en-GB" sz="1400" i="1" dirty="0" err="1">
                <a:solidFill>
                  <a:srgbClr val="0C2B8E"/>
                </a:solidFill>
              </a:rPr>
              <a:t>hacerlo</a:t>
            </a:r>
            <a:endParaRPr lang="en-GB" sz="1400" i="1" dirty="0">
              <a:solidFill>
                <a:srgbClr val="0C2B8E"/>
              </a:solidFill>
            </a:endParaRPr>
          </a:p>
          <a:p>
            <a:pPr algn="ctr"/>
            <a:endParaRPr lang="en-GB" sz="1400" i="1" dirty="0">
              <a:solidFill>
                <a:srgbClr val="0C2B8E"/>
              </a:solidFill>
            </a:endParaRPr>
          </a:p>
        </p:txBody>
      </p:sp>
      <p:sp>
        <p:nvSpPr>
          <p:cNvPr id="100" name="Rectángulo: esquinas redondeadas 43">
            <a:extLst>
              <a:ext uri="{FF2B5EF4-FFF2-40B4-BE49-F238E27FC236}">
                <a16:creationId xmlns:a16="http://schemas.microsoft.com/office/drawing/2014/main" id="{ED07EE52-C9BB-4016-AFD8-788E48C8A428}"/>
              </a:ext>
            </a:extLst>
          </p:cNvPr>
          <p:cNvSpPr/>
          <p:nvPr/>
        </p:nvSpPr>
        <p:spPr>
          <a:xfrm>
            <a:off x="7686622" y="1443704"/>
            <a:ext cx="402336" cy="1133856"/>
          </a:xfrm>
          <a:prstGeom prst="roundRect">
            <a:avLst/>
          </a:prstGeom>
          <a:noFill/>
          <a:ln w="19050">
            <a:solidFill>
              <a:srgbClr val="F25E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1" name="Rectángulo: esquinas redondeadas 43">
            <a:extLst>
              <a:ext uri="{FF2B5EF4-FFF2-40B4-BE49-F238E27FC236}">
                <a16:creationId xmlns:a16="http://schemas.microsoft.com/office/drawing/2014/main" id="{F9C92D09-698B-4BE4-885E-3F633AA27B72}"/>
              </a:ext>
            </a:extLst>
          </p:cNvPr>
          <p:cNvSpPr/>
          <p:nvPr/>
        </p:nvSpPr>
        <p:spPr>
          <a:xfrm>
            <a:off x="10035863" y="4076700"/>
            <a:ext cx="402336" cy="1133856"/>
          </a:xfrm>
          <a:prstGeom prst="roundRect">
            <a:avLst/>
          </a:prstGeom>
          <a:noFill/>
          <a:ln w="19050">
            <a:solidFill>
              <a:srgbClr val="F25E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0E22A076-7B2B-4015-9BE7-F5B5C48626C5}"/>
                  </a:ext>
                </a:extLst>
              </p:cNvPr>
              <p:cNvSpPr/>
              <p:nvPr/>
            </p:nvSpPr>
            <p:spPr>
              <a:xfrm>
                <a:off x="8371820" y="3233425"/>
                <a:ext cx="3820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n-GB" b="1" dirty="0" err="1">
                    <a:solidFill>
                      <a:schemeClr val="tx1"/>
                    </a:solidFill>
                  </a:rPr>
                  <a:t>Cálculo</a:t>
                </a:r>
                <a:r>
                  <a:rPr lang="en-GB" b="1" dirty="0">
                    <a:solidFill>
                      <a:schemeClr val="tx1"/>
                    </a:solidFill>
                  </a:rPr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pt-PT" b="1" dirty="0">
                    <a:solidFill>
                      <a:schemeClr val="tx1"/>
                    </a:solidFill>
                  </a:rPr>
                  <a:t>División</a:t>
                </a:r>
                <a:r>
                  <a:rPr lang="pt-PT" dirty="0">
                    <a:solidFill>
                      <a:schemeClr val="tx1"/>
                    </a:solidFill>
                  </a:rPr>
                  <a:t>:</a:t>
                </a:r>
                <a:r>
                  <a:rPr lang="pt-PT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0E22A076-7B2B-4015-9BE7-F5B5C4862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820" y="3233425"/>
                <a:ext cx="3820180" cy="369332"/>
              </a:xfrm>
              <a:prstGeom prst="rect">
                <a:avLst/>
              </a:prstGeom>
              <a:blipFill>
                <a:blip r:embed="rId27"/>
                <a:stretch>
                  <a:fillRect l="-1276" t="-8197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EA9A940F-9FAE-42EE-AA06-16CAF6FDBF73}"/>
              </a:ext>
            </a:extLst>
          </p:cNvPr>
          <p:cNvSpPr/>
          <p:nvPr/>
        </p:nvSpPr>
        <p:spPr>
          <a:xfrm>
            <a:off x="9695540" y="1369594"/>
            <a:ext cx="1043135" cy="127143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Retângulo: Cantos Arredondados 16">
            <a:hlinkClick r:id="rId28" action="ppaction://hlinksldjump"/>
            <a:extLst>
              <a:ext uri="{FF2B5EF4-FFF2-40B4-BE49-F238E27FC236}">
                <a16:creationId xmlns:a16="http://schemas.microsoft.com/office/drawing/2014/main" id="{E6AFE506-2BA2-49A6-B13A-8FDE1D8B070D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21">
            <a:hlinkClick r:id="rId29" action="ppaction://hlinksldjump"/>
            <a:extLst>
              <a:ext uri="{FF2B5EF4-FFF2-40B4-BE49-F238E27FC236}">
                <a16:creationId xmlns:a16="http://schemas.microsoft.com/office/drawing/2014/main" id="{73D0F05E-4909-43CC-8D25-537F4E521451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22">
            <a:hlinkClick r:id="rId30" action="ppaction://hlinksldjump"/>
            <a:extLst>
              <a:ext uri="{FF2B5EF4-FFF2-40B4-BE49-F238E27FC236}">
                <a16:creationId xmlns:a16="http://schemas.microsoft.com/office/drawing/2014/main" id="{72A4C316-6FBC-4DA9-9027-B79373CC7C1C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40" name="Retângulo: Cantos Arredondados 15">
            <a:hlinkClick r:id="rId31" action="ppaction://hlinksldjump"/>
            <a:extLst>
              <a:ext uri="{FF2B5EF4-FFF2-40B4-BE49-F238E27FC236}">
                <a16:creationId xmlns:a16="http://schemas.microsoft.com/office/drawing/2014/main" id="{AF26BBDD-5CE6-4788-BF5D-EE8AC1B4F4F6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492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-0.091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2.70833E-6 -0.38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2.70833E-6 -0.38889 " pathEditMode="relative" rAng="0" ptsTypes="AA">
                                      <p:cBhvr>
                                        <p:cTn id="45" dur="2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76" grpId="1"/>
      <p:bldP spid="77" grpId="0"/>
      <p:bldP spid="77" grpId="1"/>
      <p:bldP spid="94" grpId="0"/>
      <p:bldP spid="89" grpId="0" animBg="1"/>
      <p:bldP spid="98" grpId="0" animBg="1"/>
      <p:bldP spid="100" grpId="0" animBg="1"/>
      <p:bldP spid="101" grpId="0" animBg="1"/>
      <p:bldP spid="42" grpId="0"/>
      <p:bldP spid="42" grpId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10539" y="274175"/>
            <a:ext cx="10070558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E0084EA7-7B8F-44C7-B4BF-0342D86A50C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21"/>
          <a:stretch/>
        </p:blipFill>
        <p:spPr>
          <a:xfrm>
            <a:off x="9954480" y="3695455"/>
            <a:ext cx="1856328" cy="216520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6507FE2-F0AA-41D0-947D-0B17E3096D7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35"/>
          <a:stretch/>
        </p:blipFill>
        <p:spPr>
          <a:xfrm flipH="1">
            <a:off x="9955706" y="3724714"/>
            <a:ext cx="1712869" cy="2144569"/>
          </a:xfrm>
          <a:prstGeom prst="rect">
            <a:avLst/>
          </a:prstGeom>
        </p:spPr>
      </p:pic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190496" y="542623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9A6FF"/>
                </a:solidFill>
              </a:rPr>
              <a:t>Ejemplos</a:t>
            </a:r>
            <a:endParaRPr lang="en-US" sz="2400" dirty="0">
              <a:solidFill>
                <a:srgbClr val="29A6FF"/>
              </a:solidFill>
            </a:endParaRPr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742339" y="546941"/>
            <a:ext cx="82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Utilice</a:t>
            </a:r>
            <a:r>
              <a:rPr lang="en-GB" sz="2400" dirty="0"/>
              <a:t> la </a:t>
            </a:r>
            <a:r>
              <a:rPr lang="en-GB" sz="2400" dirty="0" err="1"/>
              <a:t>Regla</a:t>
            </a:r>
            <a:r>
              <a:rPr lang="en-GB" sz="2400" dirty="0"/>
              <a:t> de Cramer para resolver los </a:t>
            </a:r>
            <a:r>
              <a:rPr lang="en-GB" sz="2400" dirty="0" err="1"/>
              <a:t>sistemas</a:t>
            </a:r>
            <a:r>
              <a:rPr lang="en-GB" sz="2400" dirty="0"/>
              <a:t> </a:t>
            </a:r>
            <a:r>
              <a:rPr lang="en-GB" sz="2400" dirty="0" err="1"/>
              <a:t>siguientes</a:t>
            </a:r>
            <a:r>
              <a:rPr lang="en-GB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(3)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+2−2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blipFill>
                <a:blip r:embed="rId11"/>
                <a:stretch>
                  <a:fillRect l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862F1F0-AD25-45D6-8985-3EB996A9C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62698"/>
              </p:ext>
            </p:extLst>
          </p:nvPr>
        </p:nvGraphicFramePr>
        <p:xfrm>
          <a:off x="5756651" y="1446089"/>
          <a:ext cx="2854325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5" name="Equation" r:id="rId12" imgW="1549080" imgH="711000" progId="Equation.DSMT4">
                  <p:embed/>
                </p:oleObj>
              </mc:Choice>
              <mc:Fallback>
                <p:oleObj name="Equation" r:id="rId12" imgW="1549080" imgH="7110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862F1F0-AD25-45D6-8985-3EB996A9CD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651" y="1446089"/>
                        <a:ext cx="2854325" cy="1308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C676C5E1-0835-45B6-AFCA-35B47AA0ED97}"/>
              </a:ext>
            </a:extLst>
          </p:cNvPr>
          <p:cNvSpPr/>
          <p:nvPr/>
        </p:nvSpPr>
        <p:spPr>
          <a:xfrm>
            <a:off x="5219251" y="182187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/>
              <p:nvPr/>
            </p:nvSpPr>
            <p:spPr>
              <a:xfrm>
                <a:off x="7454441" y="109213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441" y="1092135"/>
                <a:ext cx="40267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015068C-D31E-47EA-B92B-6363AF1D90D6}"/>
                  </a:ext>
                </a:extLst>
              </p:cNvPr>
              <p:cNvSpPr/>
              <p:nvPr/>
            </p:nvSpPr>
            <p:spPr>
              <a:xfrm>
                <a:off x="8194341" y="1094524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015068C-D31E-47EA-B92B-6363AF1D9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341" y="1094524"/>
                <a:ext cx="40427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/>
              <p:nvPr/>
            </p:nvSpPr>
            <p:spPr>
              <a:xfrm>
                <a:off x="6312599" y="10988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599" y="1098867"/>
                <a:ext cx="40267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3CB70087-D320-45C1-BA98-A483226DFCC3}"/>
              </a:ext>
            </a:extLst>
          </p:cNvPr>
          <p:cNvSpPr/>
          <p:nvPr/>
        </p:nvSpPr>
        <p:spPr>
          <a:xfrm rot="5400000">
            <a:off x="6343035" y="2958610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627A99CA-CC1A-4C91-B5EE-F8E5E26FF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589500"/>
              </p:ext>
            </p:extLst>
          </p:nvPr>
        </p:nvGraphicFramePr>
        <p:xfrm>
          <a:off x="5329936" y="3377062"/>
          <a:ext cx="196532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6" name="Equation" r:id="rId17" imgW="1066680" imgH="698400" progId="Equation.DSMT4">
                  <p:embed/>
                </p:oleObj>
              </mc:Choice>
              <mc:Fallback>
                <p:oleObj name="Equation" r:id="rId17" imgW="1066680" imgH="69840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627A99CA-CC1A-4C91-B5EE-F8E5E26FF2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936" y="3377062"/>
                        <a:ext cx="1965325" cy="1284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33A6C76A-B261-4D2A-BC2B-A21FBE6636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987023"/>
              </p:ext>
            </p:extLst>
          </p:nvPr>
        </p:nvGraphicFramePr>
        <p:xfrm>
          <a:off x="7307692" y="3855693"/>
          <a:ext cx="4445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7" name="Equation" r:id="rId19" imgW="241200" imgH="177480" progId="Equation.DSMT4">
                  <p:embed/>
                </p:oleObj>
              </mc:Choice>
              <mc:Fallback>
                <p:oleObj name="Equation" r:id="rId19" imgW="241200" imgH="17748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627A99CA-CC1A-4C91-B5EE-F8E5E26FF2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692" y="3855693"/>
                        <a:ext cx="444500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41">
            <a:extLst>
              <a:ext uri="{FF2B5EF4-FFF2-40B4-BE49-F238E27FC236}">
                <a16:creationId xmlns:a16="http://schemas.microsoft.com/office/drawing/2014/main" id="{FEAFB38D-BFE4-4AAD-920B-828617D29B74}"/>
              </a:ext>
            </a:extLst>
          </p:cNvPr>
          <p:cNvSpPr/>
          <p:nvPr/>
        </p:nvSpPr>
        <p:spPr>
          <a:xfrm>
            <a:off x="7295261" y="3859130"/>
            <a:ext cx="524269" cy="3235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Bolha de Pensamento: Nuvem 42">
            <a:extLst>
              <a:ext uri="{FF2B5EF4-FFF2-40B4-BE49-F238E27FC236}">
                <a16:creationId xmlns:a16="http://schemas.microsoft.com/office/drawing/2014/main" id="{A81A4FB1-C6CE-43AD-8020-14B5443F6377}"/>
              </a:ext>
            </a:extLst>
          </p:cNvPr>
          <p:cNvSpPr/>
          <p:nvPr/>
        </p:nvSpPr>
        <p:spPr>
          <a:xfrm>
            <a:off x="8745754" y="1468199"/>
            <a:ext cx="2913326" cy="1658967"/>
          </a:xfrm>
          <a:prstGeom prst="cloudCallout">
            <a:avLst>
              <a:gd name="adj1" fmla="val 12994"/>
              <a:gd name="adj2" fmla="val 803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BE82BF7-740C-4309-9439-85FCA89C5877}"/>
              </a:ext>
            </a:extLst>
          </p:cNvPr>
          <p:cNvSpPr/>
          <p:nvPr/>
        </p:nvSpPr>
        <p:spPr>
          <a:xfrm>
            <a:off x="2305542" y="3031909"/>
            <a:ext cx="2893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¿</a:t>
            </a:r>
            <a:r>
              <a:rPr lang="en-GB" dirty="0" err="1"/>
              <a:t>Recuerda</a:t>
            </a:r>
            <a:r>
              <a:rPr lang="en-GB" dirty="0"/>
              <a:t> las </a:t>
            </a:r>
            <a:r>
              <a:rPr lang="en-GB" b="1" dirty="0" err="1"/>
              <a:t>propiedades</a:t>
            </a:r>
            <a:r>
              <a:rPr lang="en-GB" b="1" dirty="0"/>
              <a:t> de los </a:t>
            </a:r>
            <a:r>
              <a:rPr lang="en-GB" b="1" dirty="0" err="1"/>
              <a:t>determinantes</a:t>
            </a:r>
            <a:r>
              <a:rPr lang="en-GB" dirty="0"/>
              <a:t>?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EFE9F98-D149-4F1D-B3A5-7FAEB6CDB8ED}"/>
              </a:ext>
            </a:extLst>
          </p:cNvPr>
          <p:cNvSpPr/>
          <p:nvPr/>
        </p:nvSpPr>
        <p:spPr>
          <a:xfrm>
            <a:off x="8750459" y="1735801"/>
            <a:ext cx="2961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Lección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Determinantes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Propiedad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directamente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cero)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Bolha de Discurso: Retângulo com Cantos Arredondados 51">
            <a:extLst>
              <a:ext uri="{FF2B5EF4-FFF2-40B4-BE49-F238E27FC236}">
                <a16:creationId xmlns:a16="http://schemas.microsoft.com/office/drawing/2014/main" id="{2D3AAB87-B0F2-4031-A7C8-FBBED0970ED3}"/>
              </a:ext>
            </a:extLst>
          </p:cNvPr>
          <p:cNvSpPr/>
          <p:nvPr/>
        </p:nvSpPr>
        <p:spPr>
          <a:xfrm>
            <a:off x="8633504" y="2567682"/>
            <a:ext cx="3291054" cy="1066994"/>
          </a:xfrm>
          <a:prstGeom prst="wedgeRoundRectCallout">
            <a:avLst>
              <a:gd name="adj1" fmla="val -1219"/>
              <a:gd name="adj2" fmla="val 7788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uadroTexto 6">
            <a:extLst>
              <a:ext uri="{FF2B5EF4-FFF2-40B4-BE49-F238E27FC236}">
                <a16:creationId xmlns:a16="http://schemas.microsoft.com/office/drawing/2014/main" id="{4E60A1BE-E6D5-451D-9E99-949CCBF81CB9}"/>
              </a:ext>
            </a:extLst>
          </p:cNvPr>
          <p:cNvSpPr txBox="1"/>
          <p:nvPr/>
        </p:nvSpPr>
        <p:spPr>
          <a:xfrm>
            <a:off x="8778225" y="2585084"/>
            <a:ext cx="30175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Dos </a:t>
            </a:r>
            <a:r>
              <a:rPr lang="en-GB" dirty="0" err="1"/>
              <a:t>columnas</a:t>
            </a:r>
            <a:r>
              <a:rPr lang="en-GB" dirty="0"/>
              <a:t> </a:t>
            </a:r>
            <a:r>
              <a:rPr lang="en-GB" dirty="0" err="1"/>
              <a:t>proporcionales</a:t>
            </a:r>
            <a:r>
              <a:rPr lang="en-GB" dirty="0"/>
              <a:t>: </a:t>
            </a:r>
          </a:p>
          <a:p>
            <a:pPr algn="ctr"/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000" baseline="-25000" dirty="0"/>
              <a:t>2</a:t>
            </a:r>
            <a:r>
              <a:rPr lang="en-GB" sz="2000" dirty="0"/>
              <a:t> = -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000" baseline="-25000" dirty="0"/>
              <a:t>3</a:t>
            </a:r>
            <a:r>
              <a:rPr lang="en-GB" sz="2000" dirty="0"/>
              <a:t>  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6C0CBB3A-65CC-45B6-9778-DDF9FB0E998E}"/>
              </a:ext>
            </a:extLst>
          </p:cNvPr>
          <p:cNvSpPr/>
          <p:nvPr/>
        </p:nvSpPr>
        <p:spPr>
          <a:xfrm>
            <a:off x="2190496" y="5850184"/>
            <a:ext cx="9785195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Regla</a:t>
            </a:r>
            <a:r>
              <a:rPr lang="en-GB" b="1" dirty="0">
                <a:solidFill>
                  <a:srgbClr val="F25E4F"/>
                </a:solidFill>
              </a:rPr>
              <a:t> de Cramer: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/>
              <p:nvPr/>
            </p:nvSpPr>
            <p:spPr>
              <a:xfrm>
                <a:off x="4188439" y="5869283"/>
                <a:ext cx="4922877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en-GB" b="1" dirty="0" err="1"/>
                  <a:t>Notación</a:t>
                </a:r>
                <a:r>
                  <a:rPr lang="en-GB" b="1" dirty="0"/>
                  <a:t> </a:t>
                </a:r>
                <a:r>
                  <a:rPr lang="en-GB" b="1" dirty="0" err="1"/>
                  <a:t>Matricial</a:t>
                </a:r>
                <a:r>
                  <a:rPr lang="en-GB" b="1" dirty="0"/>
                  <a:t> </a:t>
                </a:r>
                <a:r>
                  <a:rPr lang="en-GB" dirty="0"/>
                  <a:t>+</a:t>
                </a:r>
                <a:r>
                  <a:rPr lang="en-GB" b="1" dirty="0"/>
                  <a:t> </a:t>
                </a:r>
                <a:r>
                  <a:rPr lang="en-GB" b="1" dirty="0" err="1"/>
                  <a:t>Cálculo</a:t>
                </a:r>
                <a:r>
                  <a:rPr lang="en-GB" b="1" dirty="0"/>
                  <a:t> de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39" y="5869283"/>
                <a:ext cx="4922877" cy="408623"/>
              </a:xfrm>
              <a:prstGeom prst="roundRect">
                <a:avLst/>
              </a:prstGeom>
              <a:blipFill>
                <a:blip r:embed="rId21"/>
                <a:stretch>
                  <a:fillRect l="-619" t="-2985" b="-1791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CuadroTexto 6">
            <a:extLst>
              <a:ext uri="{FF2B5EF4-FFF2-40B4-BE49-F238E27FC236}">
                <a16:creationId xmlns:a16="http://schemas.microsoft.com/office/drawing/2014/main" id="{8C262D3E-84CE-4A53-BBCF-CCA0E6F1085A}"/>
              </a:ext>
            </a:extLst>
          </p:cNvPr>
          <p:cNvSpPr txBox="1"/>
          <p:nvPr/>
        </p:nvSpPr>
        <p:spPr>
          <a:xfrm>
            <a:off x="8607991" y="3228516"/>
            <a:ext cx="3291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…¡pero la Regla de Sarrus funciona!</a:t>
            </a:r>
          </a:p>
          <a:p>
            <a:pPr algn="ctr"/>
            <a:r>
              <a:rPr lang="pt-PT" sz="1400" dirty="0"/>
              <a:t>¡Inténtelo!</a:t>
            </a:r>
            <a:endParaRPr lang="en-GB" sz="1600" dirty="0"/>
          </a:p>
        </p:txBody>
      </p:sp>
      <p:sp>
        <p:nvSpPr>
          <p:cNvPr id="57" name="CuadroTexto 38">
            <a:extLst>
              <a:ext uri="{FF2B5EF4-FFF2-40B4-BE49-F238E27FC236}">
                <a16:creationId xmlns:a16="http://schemas.microsoft.com/office/drawing/2014/main" id="{D0CE56E6-FCD5-48C0-82AF-28A4BE115B26}"/>
              </a:ext>
            </a:extLst>
          </p:cNvPr>
          <p:cNvSpPr txBox="1"/>
          <p:nvPr/>
        </p:nvSpPr>
        <p:spPr>
          <a:xfrm>
            <a:off x="2190495" y="4934868"/>
            <a:ext cx="867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C2B8E"/>
                </a:solidFill>
              </a:rPr>
              <a:t>No es </a:t>
            </a:r>
            <a:r>
              <a:rPr lang="en-GB" sz="2400" b="1" dirty="0" err="1">
                <a:solidFill>
                  <a:srgbClr val="0C2B8E"/>
                </a:solidFill>
              </a:rPr>
              <a:t>posible</a:t>
            </a:r>
            <a:r>
              <a:rPr lang="en-GB" sz="2400" b="1" dirty="0">
                <a:solidFill>
                  <a:srgbClr val="0C2B8E"/>
                </a:solidFill>
              </a:rPr>
              <a:t> </a:t>
            </a:r>
            <a:r>
              <a:rPr lang="en-GB" sz="2400" dirty="0" err="1">
                <a:solidFill>
                  <a:srgbClr val="0C2B8E"/>
                </a:solidFill>
              </a:rPr>
              <a:t>utilizar</a:t>
            </a:r>
            <a:r>
              <a:rPr lang="en-GB" sz="2400" dirty="0">
                <a:solidFill>
                  <a:srgbClr val="0C2B8E"/>
                </a:solidFill>
              </a:rPr>
              <a:t> la </a:t>
            </a:r>
            <a:r>
              <a:rPr lang="en-GB" sz="2400" dirty="0" err="1">
                <a:solidFill>
                  <a:srgbClr val="0C2B8E"/>
                </a:solidFill>
              </a:rPr>
              <a:t>Regla</a:t>
            </a:r>
            <a:r>
              <a:rPr lang="en-GB" sz="2400" dirty="0">
                <a:solidFill>
                  <a:srgbClr val="0C2B8E"/>
                </a:solidFill>
              </a:rPr>
              <a:t> de Cramer para resolver </a:t>
            </a:r>
            <a:r>
              <a:rPr lang="en-GB" sz="2400" dirty="0" err="1">
                <a:solidFill>
                  <a:srgbClr val="0C2B8E"/>
                </a:solidFill>
              </a:rPr>
              <a:t>este</a:t>
            </a:r>
            <a:r>
              <a:rPr lang="en-GB" sz="2400" dirty="0">
                <a:solidFill>
                  <a:srgbClr val="0C2B8E"/>
                </a:solidFill>
              </a:rPr>
              <a:t> Sistema.</a:t>
            </a:r>
          </a:p>
        </p:txBody>
      </p:sp>
      <p:cxnSp>
        <p:nvCxnSpPr>
          <p:cNvPr id="58" name="Conexão reta 57">
            <a:extLst>
              <a:ext uri="{FF2B5EF4-FFF2-40B4-BE49-F238E27FC236}">
                <a16:creationId xmlns:a16="http://schemas.microsoft.com/office/drawing/2014/main" id="{7028516A-B9D0-4E9C-AF7A-1441FF1EAA4D}"/>
              </a:ext>
            </a:extLst>
          </p:cNvPr>
          <p:cNvCxnSpPr>
            <a:cxnSpLocks/>
          </p:cNvCxnSpPr>
          <p:nvPr/>
        </p:nvCxnSpPr>
        <p:spPr>
          <a:xfrm>
            <a:off x="2296001" y="5290275"/>
            <a:ext cx="1688120" cy="0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5FC6B019-F09E-49FF-92B1-37836E21623B}"/>
              </a:ext>
            </a:extLst>
          </p:cNvPr>
          <p:cNvSpPr/>
          <p:nvPr/>
        </p:nvSpPr>
        <p:spPr>
          <a:xfrm>
            <a:off x="9729249" y="2908373"/>
            <a:ext cx="1138448" cy="320143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Conexão reta unidirecional 59">
            <a:extLst>
              <a:ext uri="{FF2B5EF4-FFF2-40B4-BE49-F238E27FC236}">
                <a16:creationId xmlns:a16="http://schemas.microsoft.com/office/drawing/2014/main" id="{1C4A292C-FC5D-4C9E-8DA5-67213EE2252B}"/>
              </a:ext>
            </a:extLst>
          </p:cNvPr>
          <p:cNvCxnSpPr>
            <a:cxnSpLocks/>
          </p:cNvCxnSpPr>
          <p:nvPr/>
        </p:nvCxnSpPr>
        <p:spPr>
          <a:xfrm flipH="1">
            <a:off x="7945821" y="3082837"/>
            <a:ext cx="1671146" cy="772856"/>
          </a:xfrm>
          <a:prstGeom prst="straightConnector1">
            <a:avLst/>
          </a:prstGeom>
          <a:ln w="190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: Cantos Arredondados 16">
            <a:hlinkClick r:id="rId22" action="ppaction://hlinksldjump"/>
            <a:extLst>
              <a:ext uri="{FF2B5EF4-FFF2-40B4-BE49-F238E27FC236}">
                <a16:creationId xmlns:a16="http://schemas.microsoft.com/office/drawing/2014/main" id="{45E63025-89AB-4DC0-B6E2-49A3ADB7E621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21">
            <a:hlinkClick r:id="rId23" action="ppaction://hlinksldjump"/>
            <a:extLst>
              <a:ext uri="{FF2B5EF4-FFF2-40B4-BE49-F238E27FC236}">
                <a16:creationId xmlns:a16="http://schemas.microsoft.com/office/drawing/2014/main" id="{FD9D1CC6-801F-434E-B502-A6AF6E8FC959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22">
            <a:hlinkClick r:id="rId24" action="ppaction://hlinksldjump"/>
            <a:extLst>
              <a:ext uri="{FF2B5EF4-FFF2-40B4-BE49-F238E27FC236}">
                <a16:creationId xmlns:a16="http://schemas.microsoft.com/office/drawing/2014/main" id="{F5BDCFF7-E182-439C-8E89-0668AEFFB2CA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50" name="Retângulo: Cantos Arredondados 15">
            <a:hlinkClick r:id="rId25" action="ppaction://hlinksldjump"/>
            <a:extLst>
              <a:ext uri="{FF2B5EF4-FFF2-40B4-BE49-F238E27FC236}">
                <a16:creationId xmlns:a16="http://schemas.microsoft.com/office/drawing/2014/main" id="{1B3A900C-4C4F-4CF9-848E-CDD5A9CC1982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cxnSp>
        <p:nvCxnSpPr>
          <p:cNvPr id="56" name="Conexão reta 32">
            <a:extLst>
              <a:ext uri="{FF2B5EF4-FFF2-40B4-BE49-F238E27FC236}">
                <a16:creationId xmlns:a16="http://schemas.microsoft.com/office/drawing/2014/main" id="{ED7F23D0-3572-4972-93AE-C57CB44DCBA4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32089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05443 0.22547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5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3" grpId="0" animBg="1"/>
      <p:bldP spid="34" grpId="0"/>
      <p:bldP spid="35" grpId="0"/>
      <p:bldP spid="38" grpId="0"/>
      <p:bldP spid="40" grpId="0" animBg="1"/>
      <p:bldP spid="42" grpId="0" animBg="1"/>
      <p:bldP spid="43" grpId="0" animBg="1"/>
      <p:bldP spid="43" grpId="1" animBg="1"/>
      <p:bldP spid="43" grpId="2" animBg="1"/>
      <p:bldP spid="8" grpId="0"/>
      <p:bldP spid="8" grpId="1"/>
      <p:bldP spid="9" grpId="0"/>
      <p:bldP spid="9" grpId="1"/>
      <p:bldP spid="52" grpId="0" animBg="1"/>
      <p:bldP spid="52" grpId="1" animBg="1"/>
      <p:bldP spid="53" grpId="0"/>
      <p:bldP spid="53" grpId="1"/>
      <p:bldP spid="48" grpId="0" animBg="1"/>
      <p:bldP spid="49" grpId="0"/>
      <p:bldP spid="55" grpId="0"/>
      <p:bldP spid="55" grpId="1"/>
      <p:bldP spid="57" grpId="0"/>
      <p:bldP spid="59" grpId="0" animBg="1"/>
      <p:bldP spid="5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1983786" y="500513"/>
            <a:ext cx="10018912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EEA7ECC-B782-496C-A337-174E38ED2CD9}"/>
              </a:ext>
            </a:extLst>
          </p:cNvPr>
          <p:cNvSpPr/>
          <p:nvPr/>
        </p:nvSpPr>
        <p:spPr>
          <a:xfrm>
            <a:off x="2211313" y="2587417"/>
            <a:ext cx="3135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Dado el Sistema Lineal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cuadrado</a:t>
            </a:r>
            <a:r>
              <a:rPr lang="en-GB" sz="2400" dirty="0"/>
              <a:t>:</a:t>
            </a:r>
          </a:p>
        </p:txBody>
      </p:sp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E2EE5FC2-2FBE-4CAF-A140-00E0D5BF73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39301" y="2029563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03" name="Equation" r:id="rId7" imgW="3124080" imgH="1358640" progId="Equation.DSMT4">
                  <p:embed/>
                </p:oleObj>
              </mc:Choice>
              <mc:Fallback>
                <p:oleObj name="Equation" r:id="rId7" imgW="3124080" imgH="1358640" progId="Equation.DSMT4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E2EE5FC2-2FBE-4CAF-A140-00E0D5BF7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39301" y="2029563"/>
                        <a:ext cx="4352925" cy="189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70551" y="687428"/>
            <a:ext cx="295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¿Com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  <a:p>
            <a:pPr algn="just"/>
            <a:endParaRPr lang="en-US" sz="2400" dirty="0"/>
          </a:p>
        </p:txBody>
      </p:sp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0BD0B180-851D-4438-A4FB-242BB378D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0813" y="4033838"/>
          <a:ext cx="3419475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04" name="Equation" r:id="rId9" imgW="2476440" imgH="1358640" progId="Equation.DSMT4">
                  <p:embed/>
                </p:oleObj>
              </mc:Choice>
              <mc:Fallback>
                <p:oleObj name="Equation" r:id="rId9" imgW="247644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0BD0B180-851D-4438-A4FB-242BB378D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00813" y="4033838"/>
                        <a:ext cx="3419475" cy="1878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E56E61C-E631-4AE2-B975-2D57C53B72A1}"/>
                  </a:ext>
                </a:extLst>
              </p:cNvPr>
              <p:cNvSpPr/>
              <p:nvPr/>
            </p:nvSpPr>
            <p:spPr>
              <a:xfrm>
                <a:off x="2211313" y="1167373"/>
                <a:ext cx="965718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/>
                  <a:t>Como </a:t>
                </a:r>
                <a:r>
                  <a:rPr lang="en-US" sz="2400" dirty="0" err="1"/>
                  <a:t>ya</a:t>
                </a:r>
                <a:r>
                  <a:rPr lang="en-US" sz="2400" dirty="0"/>
                  <a:t> se ha </a:t>
                </a:r>
                <a:r>
                  <a:rPr lang="en-US" sz="2400" dirty="0" err="1"/>
                  <a:t>dicho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esta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regla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sólo</a:t>
                </a:r>
                <a:r>
                  <a:rPr lang="en-US" sz="2400" dirty="0"/>
                  <a:t> se </a:t>
                </a:r>
                <a:r>
                  <a:rPr lang="en-US" sz="2400" dirty="0" err="1"/>
                  <a:t>puede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aplicar</a:t>
                </a:r>
                <a:r>
                  <a:rPr lang="en-US" sz="2400" dirty="0"/>
                  <a:t> para resolver</a:t>
                </a:r>
                <a:r>
                  <a:rPr lang="en-GB" sz="2400" dirty="0"/>
                  <a:t> un Sistema Lineal </a:t>
                </a:r>
                <a:r>
                  <a:rPr lang="en-GB" sz="2400" dirty="0" err="1"/>
                  <a:t>si</a:t>
                </a:r>
                <a:r>
                  <a:rPr lang="en-GB" sz="2400" dirty="0"/>
                  <a:t> la </a:t>
                </a:r>
                <a:r>
                  <a:rPr lang="en-US" sz="2400" b="1" dirty="0" err="1">
                    <a:solidFill>
                      <a:srgbClr val="F25E4F"/>
                    </a:solidFill>
                  </a:rPr>
                  <a:t>matriz</a:t>
                </a:r>
                <a:r>
                  <a:rPr lang="en-US" sz="2400" b="1" dirty="0">
                    <a:solidFill>
                      <a:srgbClr val="F25E4F"/>
                    </a:solidFill>
                  </a:rPr>
                  <a:t> de </a:t>
                </a:r>
                <a:r>
                  <a:rPr lang="en-US" sz="2400" b="1" dirty="0" err="1">
                    <a:solidFill>
                      <a:srgbClr val="F25E4F"/>
                    </a:solidFill>
                  </a:rPr>
                  <a:t>Coeficientes</a:t>
                </a:r>
                <a:r>
                  <a:rPr lang="en-US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US" sz="2400" dirty="0"/>
                  <a:t>es</a:t>
                </a:r>
                <a:r>
                  <a:rPr lang="en-US" sz="2400" b="1" dirty="0">
                    <a:solidFill>
                      <a:srgbClr val="F25E4F"/>
                    </a:solidFill>
                  </a:rPr>
                  <a:t> regular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 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).</a:t>
                </a:r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E56E61C-E631-4AE2-B975-2D57C53B7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3" y="1167373"/>
                <a:ext cx="9657183" cy="830997"/>
              </a:xfrm>
              <a:prstGeom prst="rect">
                <a:avLst/>
              </a:prstGeom>
              <a:blipFill>
                <a:blip r:embed="rId11"/>
                <a:stretch>
                  <a:fillRect l="-1010" t="-5839" r="-947" b="-1532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 31">
            <a:extLst>
              <a:ext uri="{FF2B5EF4-FFF2-40B4-BE49-F238E27FC236}">
                <a16:creationId xmlns:a16="http://schemas.microsoft.com/office/drawing/2014/main" id="{8FAF7084-EEEC-49D0-B054-ECD6353DB109}"/>
              </a:ext>
            </a:extLst>
          </p:cNvPr>
          <p:cNvSpPr/>
          <p:nvPr/>
        </p:nvSpPr>
        <p:spPr>
          <a:xfrm>
            <a:off x="2211313" y="4557530"/>
            <a:ext cx="4609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err="1"/>
              <a:t>Sólo</a:t>
            </a:r>
            <a:r>
              <a:rPr lang="en-GB" sz="2400" dirty="0"/>
              <a:t> se </a:t>
            </a:r>
            <a:r>
              <a:rPr lang="en-GB" sz="2400" dirty="0" err="1"/>
              <a:t>puede</a:t>
            </a:r>
            <a:r>
              <a:rPr lang="en-GB" sz="2400" dirty="0"/>
              <a:t> </a:t>
            </a:r>
            <a:r>
              <a:rPr lang="en-GB" sz="2400" dirty="0" err="1"/>
              <a:t>aplicar</a:t>
            </a:r>
            <a:r>
              <a:rPr lang="en-GB" sz="2400" dirty="0"/>
              <a:t> la </a:t>
            </a:r>
            <a:r>
              <a:rPr lang="en-GB" sz="2400" dirty="0" err="1"/>
              <a:t>Regla</a:t>
            </a:r>
            <a:r>
              <a:rPr lang="en-GB" sz="2400" dirty="0"/>
              <a:t> de Cramer </a:t>
            </a:r>
            <a:r>
              <a:rPr lang="en-GB" sz="2400" dirty="0" err="1"/>
              <a:t>si</a:t>
            </a:r>
            <a:r>
              <a:rPr lang="en-GB" sz="2400" dirty="0"/>
              <a:t> el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determinante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Sistema </a:t>
            </a:r>
            <a:r>
              <a:rPr lang="en-GB" sz="2400" dirty="0"/>
              <a:t>no es </a:t>
            </a:r>
            <a:r>
              <a:rPr lang="en-GB" sz="2400" dirty="0" err="1"/>
              <a:t>nulo</a:t>
            </a:r>
            <a:r>
              <a:rPr lang="en-GB" sz="2400" dirty="0"/>
              <a:t>:</a:t>
            </a:r>
          </a:p>
        </p:txBody>
      </p:sp>
      <p:sp>
        <p:nvSpPr>
          <p:cNvPr id="26" name="Retângulo: Cantos Arredondados 16">
            <a:hlinkClick r:id="rId12" action="ppaction://hlinksldjump"/>
            <a:extLst>
              <a:ext uri="{FF2B5EF4-FFF2-40B4-BE49-F238E27FC236}">
                <a16:creationId xmlns:a16="http://schemas.microsoft.com/office/drawing/2014/main" id="{A03A239B-3DAF-4EDD-991C-503395CCF1D5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1">
            <a:hlinkClick r:id="rId13" action="ppaction://hlinksldjump"/>
            <a:extLst>
              <a:ext uri="{FF2B5EF4-FFF2-40B4-BE49-F238E27FC236}">
                <a16:creationId xmlns:a16="http://schemas.microsoft.com/office/drawing/2014/main" id="{D5C36FC5-519E-4706-9085-313464DF3F61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2">
            <a:hlinkClick r:id="rId14" action="ppaction://hlinksldjump"/>
            <a:extLst>
              <a:ext uri="{FF2B5EF4-FFF2-40B4-BE49-F238E27FC236}">
                <a16:creationId xmlns:a16="http://schemas.microsoft.com/office/drawing/2014/main" id="{1C3FAECC-0D6E-4D3C-BFBC-52BBC515E527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29" name="Retângulo: Cantos Arredondados 15">
            <a:hlinkClick r:id="rId15" action="ppaction://hlinksldjump"/>
            <a:extLst>
              <a:ext uri="{FF2B5EF4-FFF2-40B4-BE49-F238E27FC236}">
                <a16:creationId xmlns:a16="http://schemas.microsoft.com/office/drawing/2014/main" id="{FBD5E037-120B-453E-91EC-ED14A49C33B1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5986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4" grpId="0"/>
      <p:bldP spid="2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1999299" y="442538"/>
            <a:ext cx="10042884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EEA7ECC-B782-496C-A337-174E38ED2CD9}"/>
              </a:ext>
            </a:extLst>
          </p:cNvPr>
          <p:cNvSpPr/>
          <p:nvPr/>
        </p:nvSpPr>
        <p:spPr>
          <a:xfrm>
            <a:off x="2211313" y="2683958"/>
            <a:ext cx="4352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Dado el Sistema Lineal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cuadrado</a:t>
            </a:r>
            <a:r>
              <a:rPr lang="en-GB" sz="2400" dirty="0"/>
              <a:t>:</a:t>
            </a:r>
          </a:p>
        </p:txBody>
      </p:sp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E2EE5FC2-2FBE-4CAF-A140-00E0D5BF7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769326"/>
              </p:ext>
            </p:extLst>
          </p:nvPr>
        </p:nvGraphicFramePr>
        <p:xfrm>
          <a:off x="6454799" y="2091555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98" name="Equation" r:id="rId7" imgW="3124080" imgH="1358640" progId="Equation.DSMT4">
                  <p:embed/>
                </p:oleObj>
              </mc:Choice>
              <mc:Fallback>
                <p:oleObj name="Equation" r:id="rId7" imgW="3124080" imgH="1358640" progId="Equation.DSMT4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E2EE5FC2-2FBE-4CAF-A140-00E0D5BF7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54799" y="2091555"/>
                        <a:ext cx="4352925" cy="189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95953" y="681493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</p:txBody>
      </p:sp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0BD0B180-851D-4438-A4FB-242BB378D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0813" y="4033838"/>
          <a:ext cx="3419475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99" name="Equation" r:id="rId9" imgW="2476440" imgH="1358640" progId="Equation.DSMT4">
                  <p:embed/>
                </p:oleObj>
              </mc:Choice>
              <mc:Fallback>
                <p:oleObj name="Equation" r:id="rId9" imgW="247644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0BD0B180-851D-4438-A4FB-242BB378D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00813" y="4033838"/>
                        <a:ext cx="3419475" cy="1878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ângulo 20">
            <a:extLst>
              <a:ext uri="{FF2B5EF4-FFF2-40B4-BE49-F238E27FC236}">
                <a16:creationId xmlns:a16="http://schemas.microsoft.com/office/drawing/2014/main" id="{DE56E61C-E631-4AE2-B975-2D57C53B72A1}"/>
              </a:ext>
            </a:extLst>
          </p:cNvPr>
          <p:cNvSpPr/>
          <p:nvPr/>
        </p:nvSpPr>
        <p:spPr>
          <a:xfrm>
            <a:off x="2211314" y="116737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Utilizando</a:t>
            </a:r>
            <a:r>
              <a:rPr lang="en-US" sz="2400" dirty="0"/>
              <a:t> la </a:t>
            </a:r>
            <a:r>
              <a:rPr lang="en-US" sz="2400" dirty="0" err="1"/>
              <a:t>notación</a:t>
            </a:r>
            <a:r>
              <a:rPr lang="en-US" sz="2400" dirty="0"/>
              <a:t> </a:t>
            </a:r>
            <a:r>
              <a:rPr lang="en-US" sz="2400" dirty="0" err="1"/>
              <a:t>matricial</a:t>
            </a:r>
            <a:r>
              <a:rPr lang="en-US" sz="2400" dirty="0"/>
              <a:t> se </a:t>
            </a:r>
            <a:r>
              <a:rPr lang="en-US" sz="2400" dirty="0" err="1"/>
              <a:t>tiene</a:t>
            </a:r>
            <a:endParaRPr lang="en-US" sz="2400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FAF7084-EEEC-49D0-B054-ECD6353DB109}"/>
              </a:ext>
            </a:extLst>
          </p:cNvPr>
          <p:cNvSpPr/>
          <p:nvPr/>
        </p:nvSpPr>
        <p:spPr>
          <a:xfrm>
            <a:off x="2211313" y="4639065"/>
            <a:ext cx="4609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err="1"/>
              <a:t>Sólo</a:t>
            </a:r>
            <a:r>
              <a:rPr lang="en-GB" sz="2400" dirty="0"/>
              <a:t> se </a:t>
            </a:r>
            <a:r>
              <a:rPr lang="en-GB" sz="2400" dirty="0" err="1"/>
              <a:t>puede</a:t>
            </a:r>
            <a:r>
              <a:rPr lang="en-GB" sz="2400" dirty="0"/>
              <a:t> </a:t>
            </a:r>
            <a:r>
              <a:rPr lang="en-GB" sz="2400" dirty="0" err="1"/>
              <a:t>aplicar</a:t>
            </a:r>
            <a:r>
              <a:rPr lang="en-GB" sz="2400" dirty="0"/>
              <a:t> la </a:t>
            </a:r>
            <a:r>
              <a:rPr lang="en-GB" sz="2400" dirty="0" err="1"/>
              <a:t>Regla</a:t>
            </a:r>
            <a:r>
              <a:rPr lang="en-GB" sz="2400" dirty="0"/>
              <a:t> de Cramer </a:t>
            </a:r>
            <a:r>
              <a:rPr lang="en-GB" sz="2400" dirty="0" err="1"/>
              <a:t>si</a:t>
            </a:r>
            <a:r>
              <a:rPr lang="en-GB" sz="2400" dirty="0"/>
              <a:t> el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determinante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Sistema </a:t>
            </a:r>
            <a:r>
              <a:rPr lang="en-GB" sz="2400" dirty="0"/>
              <a:t>no es </a:t>
            </a:r>
            <a:r>
              <a:rPr lang="en-GB" sz="2400" dirty="0" err="1"/>
              <a:t>nulo</a:t>
            </a:r>
            <a:r>
              <a:rPr lang="en-GB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to 19">
                <a:extLst>
                  <a:ext uri="{FF2B5EF4-FFF2-40B4-BE49-F238E27FC236}">
                    <a16:creationId xmlns:a16="http://schemas.microsoft.com/office/drawing/2014/main" id="{D82A84F7-5CFE-4F9B-AC17-821403649514}"/>
                  </a:ext>
                </a:extLst>
              </p:cNvPr>
              <p:cNvSpPr txBox="1"/>
              <p:nvPr/>
            </p:nvSpPr>
            <p:spPr>
              <a:xfrm>
                <a:off x="3128963" y="1765784"/>
                <a:ext cx="1345153" cy="31908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E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20" name="Objeto 19">
                <a:extLst>
                  <a:ext uri="{FF2B5EF4-FFF2-40B4-BE49-F238E27FC236}">
                    <a16:creationId xmlns:a16="http://schemas.microsoft.com/office/drawing/2014/main" id="{D82A84F7-5CFE-4F9B-AC17-82140364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963" y="1765784"/>
                <a:ext cx="1345153" cy="319087"/>
              </a:xfrm>
              <a:prstGeom prst="rect">
                <a:avLst/>
              </a:prstGeom>
              <a:blipFill>
                <a:blip r:embed="rId11"/>
                <a:stretch>
                  <a:fillRect b="-17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EF0930DC-64C1-4ED2-9A29-4338175418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886112"/>
              </p:ext>
            </p:extLst>
          </p:nvPr>
        </p:nvGraphicFramePr>
        <p:xfrm>
          <a:off x="5449888" y="1719263"/>
          <a:ext cx="1346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0" name="Equation" r:id="rId12" imgW="965160" imgH="266400" progId="Equation.DSMT4">
                  <p:embed/>
                </p:oleObj>
              </mc:Choice>
              <mc:Fallback>
                <p:oleObj name="Equation" r:id="rId12" imgW="965160" imgH="2664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D82A84F7-5CFE-4F9B-AC17-8214036495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49888" y="1719263"/>
                        <a:ext cx="1346200" cy="37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83996E29-D948-43D6-A1D5-093B69FF8AAF}"/>
              </a:ext>
            </a:extLst>
          </p:cNvPr>
          <p:cNvSpPr/>
          <p:nvPr/>
        </p:nvSpPr>
        <p:spPr>
          <a:xfrm>
            <a:off x="4760430" y="1821875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tângulo: Cantos Arredondados 16">
            <a:hlinkClick r:id="rId14" action="ppaction://hlinksldjump"/>
            <a:extLst>
              <a:ext uri="{FF2B5EF4-FFF2-40B4-BE49-F238E27FC236}">
                <a16:creationId xmlns:a16="http://schemas.microsoft.com/office/drawing/2014/main" id="{D39A4619-CD12-462D-B8E8-C9C2D9E54339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1">
            <a:hlinkClick r:id="rId15" action="ppaction://hlinksldjump"/>
            <a:extLst>
              <a:ext uri="{FF2B5EF4-FFF2-40B4-BE49-F238E27FC236}">
                <a16:creationId xmlns:a16="http://schemas.microsoft.com/office/drawing/2014/main" id="{E3D8AB27-ED0B-46FA-884B-5285B92E331D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2">
            <a:hlinkClick r:id="rId16" action="ppaction://hlinksldjump"/>
            <a:extLst>
              <a:ext uri="{FF2B5EF4-FFF2-40B4-BE49-F238E27FC236}">
                <a16:creationId xmlns:a16="http://schemas.microsoft.com/office/drawing/2014/main" id="{640B77DB-7EF9-4565-9679-539D4E15265F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30" name="Retângulo: Cantos Arredondados 15">
            <a:hlinkClick r:id="rId17" action="ppaction://hlinksldjump"/>
            <a:extLst>
              <a:ext uri="{FF2B5EF4-FFF2-40B4-BE49-F238E27FC236}">
                <a16:creationId xmlns:a16="http://schemas.microsoft.com/office/drawing/2014/main" id="{4999D537-B131-4D47-915F-AD21CEF635CB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6447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32" grpId="0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1985108" y="500512"/>
            <a:ext cx="10026075" cy="5940849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8678700-748F-40B3-A9CA-A287E5F818AE}"/>
              </a:ext>
            </a:extLst>
          </p:cNvPr>
          <p:cNvSpPr/>
          <p:nvPr/>
        </p:nvSpPr>
        <p:spPr>
          <a:xfrm>
            <a:off x="2363714" y="3574044"/>
            <a:ext cx="9304861" cy="1663113"/>
          </a:xfrm>
          <a:prstGeom prst="roundRect">
            <a:avLst/>
          </a:prstGeom>
          <a:noFill/>
          <a:ln w="952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58042" y="710465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E56E61C-E631-4AE2-B975-2D57C53B72A1}"/>
              </a:ext>
            </a:extLst>
          </p:cNvPr>
          <p:cNvSpPr/>
          <p:nvPr/>
        </p:nvSpPr>
        <p:spPr>
          <a:xfrm>
            <a:off x="2211314" y="1167373"/>
            <a:ext cx="7121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Utilizando</a:t>
            </a:r>
            <a:r>
              <a:rPr lang="en-US" sz="2400" dirty="0"/>
              <a:t> la </a:t>
            </a:r>
            <a:r>
              <a:rPr lang="en-US" sz="2400" dirty="0" err="1"/>
              <a:t>notación</a:t>
            </a:r>
            <a:r>
              <a:rPr lang="en-US" sz="2400" dirty="0"/>
              <a:t> </a:t>
            </a:r>
            <a:r>
              <a:rPr lang="en-US" sz="2400" dirty="0" err="1"/>
              <a:t>matricial</a:t>
            </a:r>
            <a:r>
              <a:rPr lang="en-US" sz="2400" dirty="0"/>
              <a:t> se </a:t>
            </a:r>
            <a:r>
              <a:rPr lang="en-US" sz="2400" dirty="0" err="1"/>
              <a:t>tiene</a:t>
            </a:r>
            <a:endParaRPr lang="en-US" sz="2400" dirty="0"/>
          </a:p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D82A84F7-5CFE-4F9B-AC17-821403649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463995"/>
              </p:ext>
            </p:extLst>
          </p:nvPr>
        </p:nvGraphicFramePr>
        <p:xfrm>
          <a:off x="3128963" y="1800225"/>
          <a:ext cx="11334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0" name="Equation" r:id="rId9" imgW="812520" imgH="215640" progId="Equation.DSMT4">
                  <p:embed/>
                </p:oleObj>
              </mc:Choice>
              <mc:Fallback>
                <p:oleObj name="Equation" r:id="rId9" imgW="812520" imgH="21564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D82A84F7-5CFE-4F9B-AC17-8214036495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28963" y="1800225"/>
                        <a:ext cx="1133475" cy="301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EF0930DC-64C1-4ED2-9A29-4338175418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328054"/>
              </p:ext>
            </p:extLst>
          </p:nvPr>
        </p:nvGraphicFramePr>
        <p:xfrm>
          <a:off x="5449888" y="1719263"/>
          <a:ext cx="1346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1" name="Equation" r:id="rId11" imgW="965160" imgH="266400" progId="Equation.DSMT4">
                  <p:embed/>
                </p:oleObj>
              </mc:Choice>
              <mc:Fallback>
                <p:oleObj name="Equation" r:id="rId11" imgW="965160" imgH="26640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EF0930DC-64C1-4ED2-9A29-4338175418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49888" y="1719263"/>
                        <a:ext cx="1346200" cy="37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83996E29-D948-43D6-A1D5-093B69FF8AAF}"/>
              </a:ext>
            </a:extLst>
          </p:cNvPr>
          <p:cNvSpPr/>
          <p:nvPr/>
        </p:nvSpPr>
        <p:spPr>
          <a:xfrm>
            <a:off x="4760430" y="1821875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2EBF0BD5-78E4-489D-BA46-4207978E9A99}"/>
                  </a:ext>
                </a:extLst>
              </p:cNvPr>
              <p:cNvSpPr/>
              <p:nvPr/>
            </p:nvSpPr>
            <p:spPr>
              <a:xfrm>
                <a:off x="2060998" y="2213027"/>
                <a:ext cx="9869289" cy="156966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/>
                  <a:t>Como </a:t>
                </a:r>
                <a:r>
                  <a:rPr lang="en-GB" sz="2400" dirty="0" err="1"/>
                  <a:t>puede</a:t>
                </a:r>
                <a:r>
                  <a:rPr lang="en-GB" sz="2400" dirty="0"/>
                  <a:t> ser un </a:t>
                </a:r>
                <a:r>
                  <a:rPr lang="en-GB" sz="2400" dirty="0" err="1"/>
                  <a:t>poco</a:t>
                </a:r>
                <a:r>
                  <a:rPr lang="en-GB" sz="2400" dirty="0"/>
                  <a:t> “</a:t>
                </a:r>
                <a:r>
                  <a:rPr lang="en-GB" sz="2400" dirty="0" err="1"/>
                  <a:t>farragoso</a:t>
                </a:r>
                <a:r>
                  <a:rPr lang="en-GB" sz="2400" dirty="0"/>
                  <a:t>” </a:t>
                </a:r>
                <a:r>
                  <a:rPr lang="en-GB" sz="2400" dirty="0" err="1"/>
                  <a:t>ver</a:t>
                </a:r>
                <a:r>
                  <a:rPr lang="en-GB" sz="2400" dirty="0"/>
                  <a:t> </a:t>
                </a:r>
                <a:r>
                  <a:rPr lang="en-GB" sz="2400" dirty="0" err="1"/>
                  <a:t>algunos</a:t>
                </a:r>
                <a:r>
                  <a:rPr lang="en-GB" sz="2400" dirty="0"/>
                  <a:t> </a:t>
                </a:r>
                <a:r>
                  <a:rPr lang="en-GB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detalles</a:t>
                </a:r>
                <a:r>
                  <a:rPr lang="en-GB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GB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teóricos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sobre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esta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regla</a:t>
                </a:r>
                <a:r>
                  <a:rPr lang="en-GB" sz="2400" dirty="0"/>
                  <a:t>, </a:t>
                </a:r>
                <a:r>
                  <a:rPr lang="en-GB" sz="2400" b="1" dirty="0" err="1"/>
                  <a:t>puede</a:t>
                </a:r>
                <a:r>
                  <a:rPr lang="en-GB" sz="2400" b="1" dirty="0"/>
                  <a:t> </a:t>
                </a:r>
                <a:r>
                  <a:rPr lang="en-GB" sz="2400" b="1" dirty="0" err="1"/>
                  <a:t>omitirla</a:t>
                </a:r>
                <a:r>
                  <a:rPr lang="en-GB" sz="2400" b="1" dirty="0"/>
                  <a:t> </a:t>
                </a:r>
                <a:r>
                  <a:rPr lang="en-GB" sz="2400" b="1" dirty="0" err="1"/>
                  <a:t>continuando</a:t>
                </a:r>
                <a:r>
                  <a:rPr lang="en-GB" sz="2400" dirty="0"/>
                  <a:t> con </a:t>
                </a:r>
                <a:r>
                  <a:rPr lang="en-GB" sz="2400" dirty="0" err="1"/>
                  <a:t>esta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Lección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como</a:t>
                </a:r>
                <a:r>
                  <a:rPr lang="en-GB" sz="2400" dirty="0"/>
                  <a:t> hasta </a:t>
                </a:r>
                <a:r>
                  <a:rPr lang="en-GB" sz="2400" dirty="0" err="1"/>
                  <a:t>ahora</a:t>
                </a:r>
                <a:r>
                  <a:rPr lang="en-GB" sz="2400" dirty="0"/>
                  <a:t>, </a:t>
                </a:r>
                <a:r>
                  <a:rPr lang="en-GB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aceptando</a:t>
                </a:r>
                <a:r>
                  <a:rPr lang="en-GB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la </a:t>
                </a:r>
                <a:r>
                  <a:rPr lang="en-GB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validez</a:t>
                </a:r>
                <a:r>
                  <a:rPr lang="en-GB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de la </a:t>
                </a:r>
                <a:r>
                  <a:rPr lang="en-GB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Regla</a:t>
                </a:r>
                <a:r>
                  <a:rPr lang="en-GB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de Cramer</a:t>
                </a:r>
                <a:r>
                  <a:rPr lang="en-GB" sz="2400" dirty="0"/>
                  <a:t>, </a:t>
                </a:r>
                <a:r>
                  <a:rPr lang="en-GB" sz="2400" dirty="0" err="1"/>
                  <a:t>donde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cada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solución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viene</a:t>
                </a:r>
                <a:r>
                  <a:rPr lang="en-GB" sz="2400" dirty="0"/>
                  <a:t> dada por: </a:t>
                </a: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2EBF0BD5-78E4-489D-BA46-4207978E9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998" y="2213027"/>
                <a:ext cx="9869289" cy="1569660"/>
              </a:xfrm>
              <a:prstGeom prst="rect">
                <a:avLst/>
              </a:prstGeom>
              <a:blipFill>
                <a:blip r:embed="rId13"/>
                <a:stretch>
                  <a:fillRect b="-246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15">
                <a:extLst>
                  <a:ext uri="{FF2B5EF4-FFF2-40B4-BE49-F238E27FC236}">
                    <a16:creationId xmlns:a16="http://schemas.microsoft.com/office/drawing/2014/main" id="{03C34D0C-89D8-4936-8287-33118D687DC3}"/>
                  </a:ext>
                </a:extLst>
              </p:cNvPr>
              <p:cNvSpPr txBox="1"/>
              <p:nvPr/>
            </p:nvSpPr>
            <p:spPr>
              <a:xfrm>
                <a:off x="2427157" y="4040510"/>
                <a:ext cx="9304861" cy="1046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⋯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s-ES" sz="24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PT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 donde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son las </a:t>
                </a:r>
                <a:r>
                  <a:rPr lang="en-US" sz="2400" dirty="0" err="1"/>
                  <a:t>columnas</a:t>
                </a:r>
                <a:r>
                  <a:rPr lang="en-US" sz="2400" dirty="0"/>
                  <a:t> de la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y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es el vector de los </a:t>
                </a:r>
                <a:r>
                  <a:rPr lang="en-US" sz="2400" dirty="0" err="1"/>
                  <a:t>términos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independientes</a:t>
                </a:r>
                <a:r>
                  <a:rPr lang="en-US" sz="2400" dirty="0"/>
                  <a:t> del </a:t>
                </a:r>
                <a:r>
                  <a:rPr lang="en-US" sz="2400" dirty="0" err="1"/>
                  <a:t>sistema</a:t>
                </a:r>
                <a:r>
                  <a:rPr lang="en-US" sz="2400" dirty="0"/>
                  <a:t> lineal. </a:t>
                </a:r>
              </a:p>
            </p:txBody>
          </p:sp>
        </mc:Choice>
        <mc:Fallback xmlns="">
          <p:sp>
            <p:nvSpPr>
              <p:cNvPr id="28" name="CuadroTexto 15">
                <a:extLst>
                  <a:ext uri="{FF2B5EF4-FFF2-40B4-BE49-F238E27FC236}">
                    <a16:creationId xmlns:a16="http://schemas.microsoft.com/office/drawing/2014/main" id="{03C34D0C-89D8-4936-8287-33118D687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157" y="4040510"/>
                <a:ext cx="9304861" cy="1046056"/>
              </a:xfrm>
              <a:prstGeom prst="rect">
                <a:avLst/>
              </a:prstGeom>
              <a:blipFill>
                <a:blip r:embed="rId14"/>
                <a:stretch>
                  <a:fillRect l="-982" b="-1286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echa doblada 24">
            <a:extLst>
              <a:ext uri="{FF2B5EF4-FFF2-40B4-BE49-F238E27FC236}">
                <a16:creationId xmlns:a16="http://schemas.microsoft.com/office/drawing/2014/main" id="{CF3092AB-90B8-4D10-89D1-CA24CC584905}"/>
              </a:ext>
            </a:extLst>
          </p:cNvPr>
          <p:cNvSpPr/>
          <p:nvPr/>
        </p:nvSpPr>
        <p:spPr>
          <a:xfrm rot="5400000" flipV="1">
            <a:off x="4354561" y="3648221"/>
            <a:ext cx="228804" cy="55577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5">
                <a:extLst>
                  <a:ext uri="{FF2B5EF4-FFF2-40B4-BE49-F238E27FC236}">
                    <a16:creationId xmlns:a16="http://schemas.microsoft.com/office/drawing/2014/main" id="{76F513FE-6B8A-4333-845F-22DAB4260581}"/>
                  </a:ext>
                </a:extLst>
              </p:cNvPr>
              <p:cNvSpPr txBox="1"/>
              <p:nvPr/>
            </p:nvSpPr>
            <p:spPr>
              <a:xfrm>
                <a:off x="4746851" y="3627040"/>
                <a:ext cx="2109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dirty="0" err="1"/>
                  <a:t>-ésima</a:t>
                </a:r>
                <a:r>
                  <a:rPr lang="en-GB" dirty="0"/>
                  <a:t> </a:t>
                </a:r>
                <a:r>
                  <a:rPr lang="en-GB" dirty="0" err="1"/>
                  <a:t>columna</a:t>
                </a:r>
                <a:r>
                  <a:rPr lang="en-GB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" name="CuadroTexto 25">
                <a:extLst>
                  <a:ext uri="{FF2B5EF4-FFF2-40B4-BE49-F238E27FC236}">
                    <a16:creationId xmlns:a16="http://schemas.microsoft.com/office/drawing/2014/main" id="{76F513FE-6B8A-4333-845F-22DAB4260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851" y="3627040"/>
                <a:ext cx="2109745" cy="369332"/>
              </a:xfrm>
              <a:prstGeom prst="rect">
                <a:avLst/>
              </a:prstGeom>
              <a:blipFill>
                <a:blip r:embed="rId19"/>
                <a:stretch>
                  <a:fillRect l="-2601" t="-11475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 25">
            <a:extLst>
              <a:ext uri="{FF2B5EF4-FFF2-40B4-BE49-F238E27FC236}">
                <a16:creationId xmlns:a16="http://schemas.microsoft.com/office/drawing/2014/main" id="{33C24A48-36C9-461B-ADB3-6D31826697DF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9178538" y="721674"/>
            <a:ext cx="1346199" cy="1346199"/>
          </a:xfrm>
          <a:custGeom>
            <a:avLst/>
            <a:gdLst>
              <a:gd name="T0" fmla="*/ 56 w 192"/>
              <a:gd name="T1" fmla="*/ 0 h 192"/>
              <a:gd name="T2" fmla="*/ 0 w 192"/>
              <a:gd name="T3" fmla="*/ 136 h 192"/>
              <a:gd name="T4" fmla="*/ 136 w 192"/>
              <a:gd name="T5" fmla="*/ 192 h 192"/>
              <a:gd name="T6" fmla="*/ 192 w 192"/>
              <a:gd name="T7" fmla="*/ 56 h 192"/>
              <a:gd name="T8" fmla="*/ 184 w 192"/>
              <a:gd name="T9" fmla="*/ 132 h 192"/>
              <a:gd name="T10" fmla="*/ 59 w 192"/>
              <a:gd name="T11" fmla="*/ 184 h 192"/>
              <a:gd name="T12" fmla="*/ 8 w 192"/>
              <a:gd name="T13" fmla="*/ 59 h 192"/>
              <a:gd name="T14" fmla="*/ 132 w 192"/>
              <a:gd name="T15" fmla="*/ 8 h 192"/>
              <a:gd name="T16" fmla="*/ 184 w 192"/>
              <a:gd name="T17" fmla="*/ 132 h 192"/>
              <a:gd name="T18" fmla="*/ 107 w 192"/>
              <a:gd name="T19" fmla="*/ 89 h 192"/>
              <a:gd name="T20" fmla="*/ 111 w 192"/>
              <a:gd name="T21" fmla="*/ 117 h 192"/>
              <a:gd name="T22" fmla="*/ 115 w 192"/>
              <a:gd name="T23" fmla="*/ 89 h 192"/>
              <a:gd name="T24" fmla="*/ 150 w 192"/>
              <a:gd name="T25" fmla="*/ 83 h 192"/>
              <a:gd name="T26" fmla="*/ 143 w 192"/>
              <a:gd name="T27" fmla="*/ 76 h 192"/>
              <a:gd name="T28" fmla="*/ 146 w 192"/>
              <a:gd name="T29" fmla="*/ 91 h 192"/>
              <a:gd name="T30" fmla="*/ 63 w 192"/>
              <a:gd name="T31" fmla="*/ 16 h 192"/>
              <a:gd name="T32" fmla="*/ 16 w 192"/>
              <a:gd name="T33" fmla="*/ 129 h 192"/>
              <a:gd name="T34" fmla="*/ 129 w 192"/>
              <a:gd name="T35" fmla="*/ 176 h 192"/>
              <a:gd name="T36" fmla="*/ 176 w 192"/>
              <a:gd name="T37" fmla="*/ 63 h 192"/>
              <a:gd name="T38" fmla="*/ 63 w 192"/>
              <a:gd name="T39" fmla="*/ 16 h 192"/>
              <a:gd name="T40" fmla="*/ 37 w 192"/>
              <a:gd name="T41" fmla="*/ 126 h 192"/>
              <a:gd name="T42" fmla="*/ 42 w 192"/>
              <a:gd name="T43" fmla="*/ 108 h 192"/>
              <a:gd name="T44" fmla="*/ 49 w 192"/>
              <a:gd name="T45" fmla="*/ 108 h 192"/>
              <a:gd name="T46" fmla="*/ 32 w 192"/>
              <a:gd name="T47" fmla="*/ 90 h 192"/>
              <a:gd name="T48" fmla="*/ 52 w 192"/>
              <a:gd name="T49" fmla="*/ 64 h 192"/>
              <a:gd name="T50" fmla="*/ 49 w 192"/>
              <a:gd name="T51" fmla="*/ 82 h 192"/>
              <a:gd name="T52" fmla="*/ 46 w 192"/>
              <a:gd name="T53" fmla="*/ 87 h 192"/>
              <a:gd name="T54" fmla="*/ 58 w 192"/>
              <a:gd name="T55" fmla="*/ 122 h 192"/>
              <a:gd name="T56" fmla="*/ 84 w 192"/>
              <a:gd name="T57" fmla="*/ 78 h 192"/>
              <a:gd name="T58" fmla="*/ 72 w 192"/>
              <a:gd name="T59" fmla="*/ 128 h 192"/>
              <a:gd name="T60" fmla="*/ 63 w 192"/>
              <a:gd name="T61" fmla="*/ 78 h 192"/>
              <a:gd name="T62" fmla="*/ 93 w 192"/>
              <a:gd name="T63" fmla="*/ 64 h 192"/>
              <a:gd name="T64" fmla="*/ 111 w 192"/>
              <a:gd name="T65" fmla="*/ 128 h 192"/>
              <a:gd name="T66" fmla="*/ 100 w 192"/>
              <a:gd name="T67" fmla="*/ 68 h 192"/>
              <a:gd name="T68" fmla="*/ 126 w 192"/>
              <a:gd name="T69" fmla="*/ 78 h 192"/>
              <a:gd name="T70" fmla="*/ 111 w 192"/>
              <a:gd name="T71" fmla="*/ 128 h 192"/>
              <a:gd name="T72" fmla="*/ 148 w 192"/>
              <a:gd name="T73" fmla="*/ 64 h 192"/>
              <a:gd name="T74" fmla="*/ 148 w 192"/>
              <a:gd name="T75" fmla="*/ 103 h 192"/>
              <a:gd name="T76" fmla="*/ 143 w 192"/>
              <a:gd name="T77" fmla="*/ 128 h 192"/>
              <a:gd name="T78" fmla="*/ 132 w 192"/>
              <a:gd name="T79" fmla="*/ 6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2" h="192">
                <a:moveTo>
                  <a:pt x="136" y="0"/>
                </a:moveTo>
                <a:cubicBezTo>
                  <a:pt x="56" y="0"/>
                  <a:pt x="56" y="0"/>
                  <a:pt x="56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136"/>
                  <a:pt x="0" y="136"/>
                  <a:pt x="0" y="136"/>
                </a:cubicBezTo>
                <a:cubicBezTo>
                  <a:pt x="56" y="192"/>
                  <a:pt x="56" y="192"/>
                  <a:pt x="56" y="192"/>
                </a:cubicBezTo>
                <a:cubicBezTo>
                  <a:pt x="136" y="192"/>
                  <a:pt x="136" y="192"/>
                  <a:pt x="136" y="192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56"/>
                  <a:pt x="192" y="56"/>
                  <a:pt x="192" y="56"/>
                </a:cubicBezTo>
                <a:lnTo>
                  <a:pt x="136" y="0"/>
                </a:lnTo>
                <a:close/>
                <a:moveTo>
                  <a:pt x="184" y="132"/>
                </a:moveTo>
                <a:cubicBezTo>
                  <a:pt x="132" y="184"/>
                  <a:pt x="132" y="184"/>
                  <a:pt x="132" y="184"/>
                </a:cubicBezTo>
                <a:cubicBezTo>
                  <a:pt x="59" y="184"/>
                  <a:pt x="59" y="184"/>
                  <a:pt x="59" y="184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59"/>
                  <a:pt x="8" y="59"/>
                  <a:pt x="8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132" y="8"/>
                  <a:pt x="132" y="8"/>
                  <a:pt x="132" y="8"/>
                </a:cubicBezTo>
                <a:cubicBezTo>
                  <a:pt x="184" y="59"/>
                  <a:pt x="184" y="59"/>
                  <a:pt x="184" y="59"/>
                </a:cubicBezTo>
                <a:lnTo>
                  <a:pt x="184" y="132"/>
                </a:lnTo>
                <a:close/>
                <a:moveTo>
                  <a:pt x="111" y="74"/>
                </a:moveTo>
                <a:cubicBezTo>
                  <a:pt x="106" y="73"/>
                  <a:pt x="107" y="89"/>
                  <a:pt x="107" y="89"/>
                </a:cubicBezTo>
                <a:cubicBezTo>
                  <a:pt x="107" y="108"/>
                  <a:pt x="108" y="114"/>
                  <a:pt x="108" y="114"/>
                </a:cubicBezTo>
                <a:cubicBezTo>
                  <a:pt x="108" y="114"/>
                  <a:pt x="108" y="117"/>
                  <a:pt x="111" y="117"/>
                </a:cubicBezTo>
                <a:cubicBezTo>
                  <a:pt x="114" y="117"/>
                  <a:pt x="114" y="114"/>
                  <a:pt x="114" y="114"/>
                </a:cubicBezTo>
                <a:cubicBezTo>
                  <a:pt x="115" y="111"/>
                  <a:pt x="115" y="90"/>
                  <a:pt x="115" y="89"/>
                </a:cubicBezTo>
                <a:cubicBezTo>
                  <a:pt x="115" y="88"/>
                  <a:pt x="116" y="75"/>
                  <a:pt x="111" y="74"/>
                </a:cubicBezTo>
                <a:close/>
                <a:moveTo>
                  <a:pt x="150" y="83"/>
                </a:moveTo>
                <a:cubicBezTo>
                  <a:pt x="150" y="75"/>
                  <a:pt x="146" y="76"/>
                  <a:pt x="146" y="76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6" y="91"/>
                  <a:pt x="146" y="91"/>
                  <a:pt x="146" y="91"/>
                </a:cubicBezTo>
                <a:cubicBezTo>
                  <a:pt x="146" y="91"/>
                  <a:pt x="150" y="91"/>
                  <a:pt x="150" y="83"/>
                </a:cubicBezTo>
                <a:close/>
                <a:moveTo>
                  <a:pt x="63" y="16"/>
                </a:moveTo>
                <a:cubicBezTo>
                  <a:pt x="16" y="63"/>
                  <a:pt x="16" y="63"/>
                  <a:pt x="16" y="63"/>
                </a:cubicBezTo>
                <a:cubicBezTo>
                  <a:pt x="16" y="129"/>
                  <a:pt x="16" y="129"/>
                  <a:pt x="16" y="129"/>
                </a:cubicBezTo>
                <a:cubicBezTo>
                  <a:pt x="63" y="176"/>
                  <a:pt x="63" y="176"/>
                  <a:pt x="63" y="176"/>
                </a:cubicBezTo>
                <a:cubicBezTo>
                  <a:pt x="129" y="176"/>
                  <a:pt x="129" y="176"/>
                  <a:pt x="129" y="176"/>
                </a:cubicBezTo>
                <a:cubicBezTo>
                  <a:pt x="176" y="129"/>
                  <a:pt x="176" y="129"/>
                  <a:pt x="176" y="129"/>
                </a:cubicBezTo>
                <a:cubicBezTo>
                  <a:pt x="176" y="63"/>
                  <a:pt x="176" y="63"/>
                  <a:pt x="176" y="63"/>
                </a:cubicBezTo>
                <a:cubicBezTo>
                  <a:pt x="129" y="16"/>
                  <a:pt x="129" y="16"/>
                  <a:pt x="129" y="16"/>
                </a:cubicBezTo>
                <a:lnTo>
                  <a:pt x="63" y="16"/>
                </a:lnTo>
                <a:close/>
                <a:moveTo>
                  <a:pt x="58" y="122"/>
                </a:moveTo>
                <a:cubicBezTo>
                  <a:pt x="58" y="122"/>
                  <a:pt x="52" y="132"/>
                  <a:pt x="37" y="126"/>
                </a:cubicBezTo>
                <a:cubicBezTo>
                  <a:pt x="37" y="126"/>
                  <a:pt x="30" y="124"/>
                  <a:pt x="30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08"/>
                  <a:pt x="41" y="117"/>
                  <a:pt x="45" y="117"/>
                </a:cubicBezTo>
                <a:cubicBezTo>
                  <a:pt x="50" y="117"/>
                  <a:pt x="50" y="109"/>
                  <a:pt x="49" y="108"/>
                </a:cubicBezTo>
                <a:cubicBezTo>
                  <a:pt x="48" y="106"/>
                  <a:pt x="47" y="104"/>
                  <a:pt x="44" y="103"/>
                </a:cubicBezTo>
                <a:cubicBezTo>
                  <a:pt x="42" y="101"/>
                  <a:pt x="33" y="98"/>
                  <a:pt x="32" y="90"/>
                </a:cubicBezTo>
                <a:cubicBezTo>
                  <a:pt x="30" y="83"/>
                  <a:pt x="30" y="75"/>
                  <a:pt x="34" y="68"/>
                </a:cubicBezTo>
                <a:cubicBezTo>
                  <a:pt x="38" y="62"/>
                  <a:pt x="49" y="63"/>
                  <a:pt x="52" y="64"/>
                </a:cubicBezTo>
                <a:cubicBezTo>
                  <a:pt x="52" y="64"/>
                  <a:pt x="61" y="66"/>
                  <a:pt x="60" y="82"/>
                </a:cubicBezTo>
                <a:cubicBezTo>
                  <a:pt x="49" y="82"/>
                  <a:pt x="49" y="82"/>
                  <a:pt x="49" y="82"/>
                </a:cubicBezTo>
                <a:cubicBezTo>
                  <a:pt x="49" y="82"/>
                  <a:pt x="50" y="74"/>
                  <a:pt x="46" y="74"/>
                </a:cubicBezTo>
                <a:cubicBezTo>
                  <a:pt x="42" y="74"/>
                  <a:pt x="40" y="82"/>
                  <a:pt x="46" y="87"/>
                </a:cubicBezTo>
                <a:cubicBezTo>
                  <a:pt x="46" y="87"/>
                  <a:pt x="55" y="91"/>
                  <a:pt x="58" y="96"/>
                </a:cubicBezTo>
                <a:cubicBezTo>
                  <a:pt x="61" y="101"/>
                  <a:pt x="64" y="111"/>
                  <a:pt x="58" y="122"/>
                </a:cubicBezTo>
                <a:close/>
                <a:moveTo>
                  <a:pt x="93" y="78"/>
                </a:moveTo>
                <a:cubicBezTo>
                  <a:pt x="84" y="78"/>
                  <a:pt x="84" y="78"/>
                  <a:pt x="84" y="7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2" y="78"/>
                  <a:pt x="72" y="78"/>
                  <a:pt x="72" y="78"/>
                </a:cubicBezTo>
                <a:cubicBezTo>
                  <a:pt x="63" y="78"/>
                  <a:pt x="63" y="78"/>
                  <a:pt x="63" y="78"/>
                </a:cubicBezTo>
                <a:cubicBezTo>
                  <a:pt x="63" y="64"/>
                  <a:pt x="63" y="64"/>
                  <a:pt x="63" y="64"/>
                </a:cubicBezTo>
                <a:cubicBezTo>
                  <a:pt x="93" y="64"/>
                  <a:pt x="93" y="64"/>
                  <a:pt x="93" y="64"/>
                </a:cubicBezTo>
                <a:lnTo>
                  <a:pt x="93" y="78"/>
                </a:lnTo>
                <a:close/>
                <a:moveTo>
                  <a:pt x="111" y="128"/>
                </a:moveTo>
                <a:cubicBezTo>
                  <a:pt x="94" y="128"/>
                  <a:pt x="96" y="109"/>
                  <a:pt x="95" y="104"/>
                </a:cubicBezTo>
                <a:cubicBezTo>
                  <a:pt x="95" y="104"/>
                  <a:pt x="93" y="76"/>
                  <a:pt x="100" y="68"/>
                </a:cubicBezTo>
                <a:cubicBezTo>
                  <a:pt x="100" y="68"/>
                  <a:pt x="103" y="63"/>
                  <a:pt x="111" y="63"/>
                </a:cubicBezTo>
                <a:cubicBezTo>
                  <a:pt x="111" y="63"/>
                  <a:pt x="123" y="62"/>
                  <a:pt x="126" y="78"/>
                </a:cubicBezTo>
                <a:cubicBezTo>
                  <a:pt x="128" y="94"/>
                  <a:pt x="127" y="105"/>
                  <a:pt x="127" y="105"/>
                </a:cubicBezTo>
                <a:cubicBezTo>
                  <a:pt x="127" y="105"/>
                  <a:pt x="127" y="128"/>
                  <a:pt x="111" y="128"/>
                </a:cubicBezTo>
                <a:close/>
                <a:moveTo>
                  <a:pt x="132" y="64"/>
                </a:moveTo>
                <a:cubicBezTo>
                  <a:pt x="132" y="64"/>
                  <a:pt x="147" y="64"/>
                  <a:pt x="148" y="64"/>
                </a:cubicBezTo>
                <a:cubicBezTo>
                  <a:pt x="149" y="64"/>
                  <a:pt x="162" y="62"/>
                  <a:pt x="162" y="83"/>
                </a:cubicBezTo>
                <a:cubicBezTo>
                  <a:pt x="162" y="104"/>
                  <a:pt x="148" y="103"/>
                  <a:pt x="148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28"/>
                  <a:pt x="143" y="128"/>
                  <a:pt x="143" y="128"/>
                </a:cubicBezTo>
                <a:cubicBezTo>
                  <a:pt x="132" y="128"/>
                  <a:pt x="132" y="128"/>
                  <a:pt x="132" y="128"/>
                </a:cubicBezTo>
                <a:lnTo>
                  <a:pt x="132" y="6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Рисунок 27">
            <a:extLst>
              <a:ext uri="{FF2B5EF4-FFF2-40B4-BE49-F238E27FC236}">
                <a16:creationId xmlns:a16="http://schemas.microsoft.com/office/drawing/2014/main" id="{80C53CC3-0E6C-4E7A-8430-83FB663C2A5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447070" y="1016011"/>
            <a:ext cx="601867" cy="757523"/>
          </a:xfrm>
          <a:custGeom>
            <a:avLst/>
            <a:gdLst>
              <a:gd name="connsiteX0" fmla="*/ 162973 w 378097"/>
              <a:gd name="connsiteY0" fmla="*/ 78227 h 475881"/>
              <a:gd name="connsiteX1" fmla="*/ 162973 w 378097"/>
              <a:gd name="connsiteY1" fmla="*/ 130378 h 475881"/>
              <a:gd name="connsiteX2" fmla="*/ 162973 w 378097"/>
              <a:gd name="connsiteY2" fmla="*/ 189944 h 475881"/>
              <a:gd name="connsiteX3" fmla="*/ 162973 w 378097"/>
              <a:gd name="connsiteY3" fmla="*/ 216216 h 475881"/>
              <a:gd name="connsiteX4" fmla="*/ 162973 w 378097"/>
              <a:gd name="connsiteY4" fmla="*/ 234681 h 475881"/>
              <a:gd name="connsiteX5" fmla="*/ 176011 w 378097"/>
              <a:gd name="connsiteY5" fmla="*/ 247719 h 475881"/>
              <a:gd name="connsiteX6" fmla="*/ 189049 w 378097"/>
              <a:gd name="connsiteY6" fmla="*/ 234681 h 475881"/>
              <a:gd name="connsiteX7" fmla="*/ 189049 w 378097"/>
              <a:gd name="connsiteY7" fmla="*/ 222778 h 475881"/>
              <a:gd name="connsiteX8" fmla="*/ 189049 w 378097"/>
              <a:gd name="connsiteY8" fmla="*/ 195262 h 475881"/>
              <a:gd name="connsiteX9" fmla="*/ 189049 w 378097"/>
              <a:gd name="connsiteY9" fmla="*/ 149935 h 475881"/>
              <a:gd name="connsiteX10" fmla="*/ 189049 w 378097"/>
              <a:gd name="connsiteY10" fmla="*/ 130378 h 475881"/>
              <a:gd name="connsiteX11" fmla="*/ 189049 w 378097"/>
              <a:gd name="connsiteY11" fmla="*/ 78227 h 475881"/>
              <a:gd name="connsiteX12" fmla="*/ 202086 w 378097"/>
              <a:gd name="connsiteY12" fmla="*/ 65189 h 475881"/>
              <a:gd name="connsiteX13" fmla="*/ 215124 w 378097"/>
              <a:gd name="connsiteY13" fmla="*/ 78227 h 475881"/>
              <a:gd name="connsiteX14" fmla="*/ 215124 w 378097"/>
              <a:gd name="connsiteY14" fmla="*/ 143416 h 475881"/>
              <a:gd name="connsiteX15" fmla="*/ 215124 w 378097"/>
              <a:gd name="connsiteY15" fmla="*/ 149935 h 475881"/>
              <a:gd name="connsiteX16" fmla="*/ 215124 w 378097"/>
              <a:gd name="connsiteY16" fmla="*/ 156454 h 475881"/>
              <a:gd name="connsiteX17" fmla="*/ 215124 w 378097"/>
              <a:gd name="connsiteY17" fmla="*/ 205966 h 475881"/>
              <a:gd name="connsiteX18" fmla="*/ 215124 w 378097"/>
              <a:gd name="connsiteY18" fmla="*/ 236418 h 475881"/>
              <a:gd name="connsiteX19" fmla="*/ 215124 w 378097"/>
              <a:gd name="connsiteY19" fmla="*/ 247719 h 475881"/>
              <a:gd name="connsiteX20" fmla="*/ 228162 w 378097"/>
              <a:gd name="connsiteY20" fmla="*/ 260757 h 475881"/>
              <a:gd name="connsiteX21" fmla="*/ 241200 w 378097"/>
              <a:gd name="connsiteY21" fmla="*/ 247719 h 475881"/>
              <a:gd name="connsiteX22" fmla="*/ 241200 w 378097"/>
              <a:gd name="connsiteY22" fmla="*/ 182530 h 475881"/>
              <a:gd name="connsiteX23" fmla="*/ 241200 w 378097"/>
              <a:gd name="connsiteY23" fmla="*/ 156454 h 475881"/>
              <a:gd name="connsiteX24" fmla="*/ 241200 w 378097"/>
              <a:gd name="connsiteY24" fmla="*/ 143416 h 475881"/>
              <a:gd name="connsiteX25" fmla="*/ 254238 w 378097"/>
              <a:gd name="connsiteY25" fmla="*/ 130378 h 475881"/>
              <a:gd name="connsiteX26" fmla="*/ 267276 w 378097"/>
              <a:gd name="connsiteY26" fmla="*/ 143416 h 475881"/>
              <a:gd name="connsiteX27" fmla="*/ 267276 w 378097"/>
              <a:gd name="connsiteY27" fmla="*/ 182530 h 475881"/>
              <a:gd name="connsiteX28" fmla="*/ 267276 w 378097"/>
              <a:gd name="connsiteY28" fmla="*/ 219083 h 475881"/>
              <a:gd name="connsiteX29" fmla="*/ 269193 w 378097"/>
              <a:gd name="connsiteY29" fmla="*/ 224109 h 475881"/>
              <a:gd name="connsiteX30" fmla="*/ 269661 w 378097"/>
              <a:gd name="connsiteY30" fmla="*/ 224903 h 475881"/>
              <a:gd name="connsiteX31" fmla="*/ 281187 w 378097"/>
              <a:gd name="connsiteY31" fmla="*/ 244865 h 475881"/>
              <a:gd name="connsiteX32" fmla="*/ 293351 w 378097"/>
              <a:gd name="connsiteY32" fmla="*/ 241605 h 475881"/>
              <a:gd name="connsiteX33" fmla="*/ 293351 w 378097"/>
              <a:gd name="connsiteY33" fmla="*/ 143416 h 475881"/>
              <a:gd name="connsiteX34" fmla="*/ 254238 w 378097"/>
              <a:gd name="connsiteY34" fmla="*/ 104303 h 475881"/>
              <a:gd name="connsiteX35" fmla="*/ 250173 w 378097"/>
              <a:gd name="connsiteY35" fmla="*/ 104511 h 475881"/>
              <a:gd name="connsiteX36" fmla="*/ 241200 w 378097"/>
              <a:gd name="connsiteY36" fmla="*/ 97310 h 475881"/>
              <a:gd name="connsiteX37" fmla="*/ 241200 w 378097"/>
              <a:gd name="connsiteY37" fmla="*/ 78227 h 475881"/>
              <a:gd name="connsiteX38" fmla="*/ 202086 w 378097"/>
              <a:gd name="connsiteY38" fmla="*/ 39114 h 475881"/>
              <a:gd name="connsiteX39" fmla="*/ 197784 w 378097"/>
              <a:gd name="connsiteY39" fmla="*/ 39347 h 475881"/>
              <a:gd name="connsiteX40" fmla="*/ 187878 w 378097"/>
              <a:gd name="connsiteY40" fmla="*/ 32441 h 475881"/>
              <a:gd name="connsiteX41" fmla="*/ 146676 w 378097"/>
              <a:gd name="connsiteY41" fmla="*/ 0 h 475881"/>
              <a:gd name="connsiteX42" fmla="*/ 104303 w 378097"/>
              <a:gd name="connsiteY42" fmla="*/ 42373 h 475881"/>
              <a:gd name="connsiteX43" fmla="*/ 99020 w 378097"/>
              <a:gd name="connsiteY43" fmla="*/ 46401 h 475881"/>
              <a:gd name="connsiteX44" fmla="*/ 91265 w 378097"/>
              <a:gd name="connsiteY44" fmla="*/ 45632 h 475881"/>
              <a:gd name="connsiteX45" fmla="*/ 52151 w 378097"/>
              <a:gd name="connsiteY45" fmla="*/ 84746 h 475881"/>
              <a:gd name="connsiteX46" fmla="*/ 52151 w 378097"/>
              <a:gd name="connsiteY46" fmla="*/ 162499 h 475881"/>
              <a:gd name="connsiteX47" fmla="*/ 43179 w 378097"/>
              <a:gd name="connsiteY47" fmla="*/ 169701 h 475881"/>
              <a:gd name="connsiteX48" fmla="*/ 39113 w 378097"/>
              <a:gd name="connsiteY48" fmla="*/ 169492 h 475881"/>
              <a:gd name="connsiteX49" fmla="*/ 0 w 378097"/>
              <a:gd name="connsiteY49" fmla="*/ 208605 h 475881"/>
              <a:gd name="connsiteX50" fmla="*/ 0 w 378097"/>
              <a:gd name="connsiteY50" fmla="*/ 325946 h 475881"/>
              <a:gd name="connsiteX51" fmla="*/ 139 w 378097"/>
              <a:gd name="connsiteY51" fmla="*/ 329272 h 475881"/>
              <a:gd name="connsiteX52" fmla="*/ 0 w 378097"/>
              <a:gd name="connsiteY52" fmla="*/ 335724 h 475881"/>
              <a:gd name="connsiteX53" fmla="*/ 109187 w 378097"/>
              <a:gd name="connsiteY53" fmla="*/ 477566 h 475881"/>
              <a:gd name="connsiteX54" fmla="*/ 114409 w 378097"/>
              <a:gd name="connsiteY54" fmla="*/ 474251 h 475881"/>
              <a:gd name="connsiteX55" fmla="*/ 121135 w 378097"/>
              <a:gd name="connsiteY55" fmla="*/ 462601 h 475881"/>
              <a:gd name="connsiteX56" fmla="*/ 116681 w 378097"/>
              <a:gd name="connsiteY56" fmla="*/ 452565 h 475881"/>
              <a:gd name="connsiteX57" fmla="*/ 29369 w 378097"/>
              <a:gd name="connsiteY57" fmla="*/ 363836 h 475881"/>
              <a:gd name="connsiteX58" fmla="*/ 26119 w 378097"/>
              <a:gd name="connsiteY58" fmla="*/ 339005 h 475881"/>
              <a:gd name="connsiteX59" fmla="*/ 26098 w 378097"/>
              <a:gd name="connsiteY59" fmla="*/ 338984 h 475881"/>
              <a:gd name="connsiteX60" fmla="*/ 26076 w 378097"/>
              <a:gd name="connsiteY60" fmla="*/ 338962 h 475881"/>
              <a:gd name="connsiteX61" fmla="*/ 26076 w 378097"/>
              <a:gd name="connsiteY61" fmla="*/ 335724 h 475881"/>
              <a:gd name="connsiteX62" fmla="*/ 26076 w 378097"/>
              <a:gd name="connsiteY62" fmla="*/ 252218 h 475881"/>
              <a:gd name="connsiteX63" fmla="*/ 26076 w 378097"/>
              <a:gd name="connsiteY63" fmla="*/ 221643 h 475881"/>
              <a:gd name="connsiteX64" fmla="*/ 26076 w 378097"/>
              <a:gd name="connsiteY64" fmla="*/ 208605 h 475881"/>
              <a:gd name="connsiteX65" fmla="*/ 39113 w 378097"/>
              <a:gd name="connsiteY65" fmla="*/ 195568 h 475881"/>
              <a:gd name="connsiteX66" fmla="*/ 52151 w 378097"/>
              <a:gd name="connsiteY66" fmla="*/ 208605 h 475881"/>
              <a:gd name="connsiteX67" fmla="*/ 52151 w 378097"/>
              <a:gd name="connsiteY67" fmla="*/ 215124 h 475881"/>
              <a:gd name="connsiteX68" fmla="*/ 52151 w 378097"/>
              <a:gd name="connsiteY68" fmla="*/ 221643 h 475881"/>
              <a:gd name="connsiteX69" fmla="*/ 52151 w 378097"/>
              <a:gd name="connsiteY69" fmla="*/ 223564 h 475881"/>
              <a:gd name="connsiteX70" fmla="*/ 52151 w 378097"/>
              <a:gd name="connsiteY70" fmla="*/ 260820 h 475881"/>
              <a:gd name="connsiteX71" fmla="*/ 52151 w 378097"/>
              <a:gd name="connsiteY71" fmla="*/ 319427 h 475881"/>
              <a:gd name="connsiteX72" fmla="*/ 65189 w 378097"/>
              <a:gd name="connsiteY72" fmla="*/ 332465 h 475881"/>
              <a:gd name="connsiteX73" fmla="*/ 78227 w 378097"/>
              <a:gd name="connsiteY73" fmla="*/ 319427 h 475881"/>
              <a:gd name="connsiteX74" fmla="*/ 78227 w 378097"/>
              <a:gd name="connsiteY74" fmla="*/ 236418 h 475881"/>
              <a:gd name="connsiteX75" fmla="*/ 78227 w 378097"/>
              <a:gd name="connsiteY75" fmla="*/ 215124 h 475881"/>
              <a:gd name="connsiteX76" fmla="*/ 78227 w 378097"/>
              <a:gd name="connsiteY76" fmla="*/ 205966 h 475881"/>
              <a:gd name="connsiteX77" fmla="*/ 78227 w 378097"/>
              <a:gd name="connsiteY77" fmla="*/ 176011 h 475881"/>
              <a:gd name="connsiteX78" fmla="*/ 78227 w 378097"/>
              <a:gd name="connsiteY78" fmla="*/ 84746 h 475881"/>
              <a:gd name="connsiteX79" fmla="*/ 91265 w 378097"/>
              <a:gd name="connsiteY79" fmla="*/ 71708 h 475881"/>
              <a:gd name="connsiteX80" fmla="*/ 104303 w 378097"/>
              <a:gd name="connsiteY80" fmla="*/ 84746 h 475881"/>
              <a:gd name="connsiteX81" fmla="*/ 104303 w 378097"/>
              <a:gd name="connsiteY81" fmla="*/ 130378 h 475881"/>
              <a:gd name="connsiteX82" fmla="*/ 104303 w 378097"/>
              <a:gd name="connsiteY82" fmla="*/ 176011 h 475881"/>
              <a:gd name="connsiteX83" fmla="*/ 104303 w 378097"/>
              <a:gd name="connsiteY83" fmla="*/ 195262 h 475881"/>
              <a:gd name="connsiteX84" fmla="*/ 104303 w 378097"/>
              <a:gd name="connsiteY84" fmla="*/ 222778 h 475881"/>
              <a:gd name="connsiteX85" fmla="*/ 104303 w 378097"/>
              <a:gd name="connsiteY85" fmla="*/ 234681 h 475881"/>
              <a:gd name="connsiteX86" fmla="*/ 117340 w 378097"/>
              <a:gd name="connsiteY86" fmla="*/ 247719 h 475881"/>
              <a:gd name="connsiteX87" fmla="*/ 130378 w 378097"/>
              <a:gd name="connsiteY87" fmla="*/ 234681 h 475881"/>
              <a:gd name="connsiteX88" fmla="*/ 130378 w 378097"/>
              <a:gd name="connsiteY88" fmla="*/ 216216 h 475881"/>
              <a:gd name="connsiteX89" fmla="*/ 130378 w 378097"/>
              <a:gd name="connsiteY89" fmla="*/ 189944 h 475881"/>
              <a:gd name="connsiteX90" fmla="*/ 130378 w 378097"/>
              <a:gd name="connsiteY90" fmla="*/ 130378 h 475881"/>
              <a:gd name="connsiteX91" fmla="*/ 130378 w 378097"/>
              <a:gd name="connsiteY91" fmla="*/ 84746 h 475881"/>
              <a:gd name="connsiteX92" fmla="*/ 130378 w 378097"/>
              <a:gd name="connsiteY92" fmla="*/ 42373 h 475881"/>
              <a:gd name="connsiteX93" fmla="*/ 146676 w 378097"/>
              <a:gd name="connsiteY93" fmla="*/ 26076 h 475881"/>
              <a:gd name="connsiteX94" fmla="*/ 162973 w 378097"/>
              <a:gd name="connsiteY94" fmla="*/ 42373 h 475881"/>
              <a:gd name="connsiteX95" fmla="*/ 162973 w 378097"/>
              <a:gd name="connsiteY95" fmla="*/ 78227 h 475881"/>
              <a:gd name="connsiteX96" fmla="*/ 264016 w 378097"/>
              <a:gd name="connsiteY96" fmla="*/ 296864 h 475881"/>
              <a:gd name="connsiteX97" fmla="*/ 180331 w 378097"/>
              <a:gd name="connsiteY97" fmla="*/ 454695 h 475881"/>
              <a:gd name="connsiteX98" fmla="*/ 347701 w 378097"/>
              <a:gd name="connsiteY98" fmla="*/ 454695 h 475881"/>
              <a:gd name="connsiteX99" fmla="*/ 264016 w 378097"/>
              <a:gd name="connsiteY99" fmla="*/ 296864 h 475881"/>
              <a:gd name="connsiteX100" fmla="*/ 281294 w 378097"/>
              <a:gd name="connsiteY100" fmla="*/ 273787 h 475881"/>
              <a:gd name="connsiteX101" fmla="*/ 246738 w 378097"/>
              <a:gd name="connsiteY101" fmla="*/ 273787 h 475881"/>
              <a:gd name="connsiteX102" fmla="*/ 152218 w 378097"/>
              <a:gd name="connsiteY102" fmla="*/ 452053 h 475881"/>
              <a:gd name="connsiteX103" fmla="*/ 169496 w 378097"/>
              <a:gd name="connsiteY103" fmla="*/ 480770 h 475881"/>
              <a:gd name="connsiteX104" fmla="*/ 358536 w 378097"/>
              <a:gd name="connsiteY104" fmla="*/ 480770 h 475881"/>
              <a:gd name="connsiteX105" fmla="*/ 375814 w 378097"/>
              <a:gd name="connsiteY105" fmla="*/ 452053 h 475881"/>
              <a:gd name="connsiteX106" fmla="*/ 281294 w 378097"/>
              <a:gd name="connsiteY106" fmla="*/ 273787 h 475881"/>
              <a:gd name="connsiteX107" fmla="*/ 262386 w 378097"/>
              <a:gd name="connsiteY107" fmla="*/ 409597 h 475881"/>
              <a:gd name="connsiteX108" fmla="*/ 265747 w 378097"/>
              <a:gd name="connsiteY108" fmla="*/ 409597 h 475881"/>
              <a:gd name="connsiteX109" fmla="*/ 268880 w 378097"/>
              <a:gd name="connsiteY109" fmla="*/ 388513 h 475881"/>
              <a:gd name="connsiteX110" fmla="*/ 272929 w 378097"/>
              <a:gd name="connsiteY110" fmla="*/ 371859 h 475881"/>
              <a:gd name="connsiteX111" fmla="*/ 276748 w 378097"/>
              <a:gd name="connsiteY111" fmla="*/ 350162 h 475881"/>
              <a:gd name="connsiteX112" fmla="*/ 273081 w 378097"/>
              <a:gd name="connsiteY112" fmla="*/ 340996 h 475881"/>
              <a:gd name="connsiteX113" fmla="*/ 263991 w 378097"/>
              <a:gd name="connsiteY113" fmla="*/ 337329 h 475881"/>
              <a:gd name="connsiteX114" fmla="*/ 254823 w 378097"/>
              <a:gd name="connsiteY114" fmla="*/ 340919 h 475881"/>
              <a:gd name="connsiteX115" fmla="*/ 251309 w 378097"/>
              <a:gd name="connsiteY115" fmla="*/ 350392 h 475881"/>
              <a:gd name="connsiteX116" fmla="*/ 254900 w 378097"/>
              <a:gd name="connsiteY116" fmla="*/ 371859 h 475881"/>
              <a:gd name="connsiteX117" fmla="*/ 258872 w 378097"/>
              <a:gd name="connsiteY117" fmla="*/ 388513 h 475881"/>
              <a:gd name="connsiteX118" fmla="*/ 262386 w 378097"/>
              <a:gd name="connsiteY118" fmla="*/ 409597 h 475881"/>
              <a:gd name="connsiteX119" fmla="*/ 276519 w 378097"/>
              <a:gd name="connsiteY119" fmla="*/ 432974 h 475881"/>
              <a:gd name="connsiteX120" fmla="*/ 272852 w 378097"/>
              <a:gd name="connsiteY120" fmla="*/ 424188 h 475881"/>
              <a:gd name="connsiteX121" fmla="*/ 264143 w 378097"/>
              <a:gd name="connsiteY121" fmla="*/ 420521 h 475881"/>
              <a:gd name="connsiteX122" fmla="*/ 255358 w 378097"/>
              <a:gd name="connsiteY122" fmla="*/ 424188 h 475881"/>
              <a:gd name="connsiteX123" fmla="*/ 251768 w 378097"/>
              <a:gd name="connsiteY123" fmla="*/ 432974 h 475881"/>
              <a:gd name="connsiteX124" fmla="*/ 255358 w 378097"/>
              <a:gd name="connsiteY124" fmla="*/ 441758 h 475881"/>
              <a:gd name="connsiteX125" fmla="*/ 264143 w 378097"/>
              <a:gd name="connsiteY125" fmla="*/ 445349 h 475881"/>
              <a:gd name="connsiteX126" fmla="*/ 272852 w 378097"/>
              <a:gd name="connsiteY126" fmla="*/ 441758 h 475881"/>
              <a:gd name="connsiteX127" fmla="*/ 276519 w 378097"/>
              <a:gd name="connsiteY127" fmla="*/ 432974 h 47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78097" h="475881">
                <a:moveTo>
                  <a:pt x="162973" y="78227"/>
                </a:moveTo>
                <a:lnTo>
                  <a:pt x="162973" y="130378"/>
                </a:lnTo>
                <a:lnTo>
                  <a:pt x="162973" y="189944"/>
                </a:lnTo>
                <a:lnTo>
                  <a:pt x="162973" y="216216"/>
                </a:lnTo>
                <a:lnTo>
                  <a:pt x="162973" y="234681"/>
                </a:lnTo>
                <a:cubicBezTo>
                  <a:pt x="162973" y="241882"/>
                  <a:pt x="168810" y="247719"/>
                  <a:pt x="176011" y="247719"/>
                </a:cubicBezTo>
                <a:cubicBezTo>
                  <a:pt x="183212" y="247719"/>
                  <a:pt x="189049" y="241882"/>
                  <a:pt x="189049" y="234681"/>
                </a:cubicBezTo>
                <a:lnTo>
                  <a:pt x="189049" y="222778"/>
                </a:lnTo>
                <a:lnTo>
                  <a:pt x="189049" y="195262"/>
                </a:lnTo>
                <a:lnTo>
                  <a:pt x="189049" y="149935"/>
                </a:lnTo>
                <a:lnTo>
                  <a:pt x="189049" y="130378"/>
                </a:lnTo>
                <a:lnTo>
                  <a:pt x="189049" y="78227"/>
                </a:lnTo>
                <a:cubicBezTo>
                  <a:pt x="189049" y="71026"/>
                  <a:pt x="194886" y="65189"/>
                  <a:pt x="202086" y="65189"/>
                </a:cubicBezTo>
                <a:cubicBezTo>
                  <a:pt x="209287" y="65189"/>
                  <a:pt x="215124" y="71026"/>
                  <a:pt x="215124" y="78227"/>
                </a:cubicBezTo>
                <a:lnTo>
                  <a:pt x="215124" y="143416"/>
                </a:lnTo>
                <a:lnTo>
                  <a:pt x="215124" y="149935"/>
                </a:lnTo>
                <a:lnTo>
                  <a:pt x="215124" y="156454"/>
                </a:lnTo>
                <a:lnTo>
                  <a:pt x="215124" y="205966"/>
                </a:lnTo>
                <a:lnTo>
                  <a:pt x="215124" y="236418"/>
                </a:lnTo>
                <a:lnTo>
                  <a:pt x="215124" y="247719"/>
                </a:lnTo>
                <a:cubicBezTo>
                  <a:pt x="215124" y="254920"/>
                  <a:pt x="220961" y="260757"/>
                  <a:pt x="228162" y="260757"/>
                </a:cubicBezTo>
                <a:cubicBezTo>
                  <a:pt x="235363" y="260757"/>
                  <a:pt x="241200" y="254920"/>
                  <a:pt x="241200" y="247719"/>
                </a:cubicBezTo>
                <a:lnTo>
                  <a:pt x="241200" y="182530"/>
                </a:lnTo>
                <a:lnTo>
                  <a:pt x="241200" y="156454"/>
                </a:lnTo>
                <a:lnTo>
                  <a:pt x="241200" y="143416"/>
                </a:lnTo>
                <a:cubicBezTo>
                  <a:pt x="241200" y="136215"/>
                  <a:pt x="247037" y="130378"/>
                  <a:pt x="254238" y="130378"/>
                </a:cubicBezTo>
                <a:cubicBezTo>
                  <a:pt x="261438" y="130378"/>
                  <a:pt x="267276" y="136215"/>
                  <a:pt x="267276" y="143416"/>
                </a:cubicBezTo>
                <a:lnTo>
                  <a:pt x="267276" y="182530"/>
                </a:lnTo>
                <a:lnTo>
                  <a:pt x="267276" y="219083"/>
                </a:lnTo>
                <a:cubicBezTo>
                  <a:pt x="267276" y="220896"/>
                  <a:pt x="268249" y="222527"/>
                  <a:pt x="269193" y="224109"/>
                </a:cubicBezTo>
                <a:cubicBezTo>
                  <a:pt x="269352" y="224375"/>
                  <a:pt x="269510" y="224639"/>
                  <a:pt x="269661" y="224903"/>
                </a:cubicBezTo>
                <a:lnTo>
                  <a:pt x="281187" y="244865"/>
                </a:lnTo>
                <a:cubicBezTo>
                  <a:pt x="284521" y="250641"/>
                  <a:pt x="293351" y="248275"/>
                  <a:pt x="293351" y="241605"/>
                </a:cubicBezTo>
                <a:lnTo>
                  <a:pt x="293351" y="143416"/>
                </a:lnTo>
                <a:cubicBezTo>
                  <a:pt x="293351" y="121814"/>
                  <a:pt x="275839" y="104303"/>
                  <a:pt x="254238" y="104303"/>
                </a:cubicBezTo>
                <a:cubicBezTo>
                  <a:pt x="252865" y="104303"/>
                  <a:pt x="251509" y="104373"/>
                  <a:pt x="250173" y="104511"/>
                </a:cubicBezTo>
                <a:cubicBezTo>
                  <a:pt x="245697" y="104974"/>
                  <a:pt x="241200" y="101809"/>
                  <a:pt x="241200" y="97310"/>
                </a:cubicBezTo>
                <a:lnTo>
                  <a:pt x="241200" y="78227"/>
                </a:lnTo>
                <a:cubicBezTo>
                  <a:pt x="241200" y="56625"/>
                  <a:pt x="223688" y="39114"/>
                  <a:pt x="202086" y="39114"/>
                </a:cubicBezTo>
                <a:cubicBezTo>
                  <a:pt x="200632" y="39114"/>
                  <a:pt x="199197" y="39193"/>
                  <a:pt x="197784" y="39347"/>
                </a:cubicBezTo>
                <a:cubicBezTo>
                  <a:pt x="193375" y="39830"/>
                  <a:pt x="188914" y="36753"/>
                  <a:pt x="187878" y="32441"/>
                </a:cubicBezTo>
                <a:cubicBezTo>
                  <a:pt x="183408" y="13831"/>
                  <a:pt x="166657" y="0"/>
                  <a:pt x="146676" y="0"/>
                </a:cubicBezTo>
                <a:cubicBezTo>
                  <a:pt x="123273" y="0"/>
                  <a:pt x="104303" y="18971"/>
                  <a:pt x="104303" y="42373"/>
                </a:cubicBezTo>
                <a:cubicBezTo>
                  <a:pt x="104303" y="45050"/>
                  <a:pt x="101644" y="46929"/>
                  <a:pt x="99020" y="46401"/>
                </a:cubicBezTo>
                <a:cubicBezTo>
                  <a:pt x="96513" y="45897"/>
                  <a:pt x="93920" y="45632"/>
                  <a:pt x="91265" y="45632"/>
                </a:cubicBezTo>
                <a:cubicBezTo>
                  <a:pt x="69663" y="45632"/>
                  <a:pt x="52151" y="63144"/>
                  <a:pt x="52151" y="84746"/>
                </a:cubicBezTo>
                <a:lnTo>
                  <a:pt x="52151" y="162499"/>
                </a:lnTo>
                <a:cubicBezTo>
                  <a:pt x="52151" y="166998"/>
                  <a:pt x="47654" y="170163"/>
                  <a:pt x="43179" y="169701"/>
                </a:cubicBezTo>
                <a:cubicBezTo>
                  <a:pt x="41842" y="169562"/>
                  <a:pt x="40486" y="169492"/>
                  <a:pt x="39113" y="169492"/>
                </a:cubicBezTo>
                <a:cubicBezTo>
                  <a:pt x="17512" y="169492"/>
                  <a:pt x="0" y="187004"/>
                  <a:pt x="0" y="208605"/>
                </a:cubicBezTo>
                <a:lnTo>
                  <a:pt x="0" y="325946"/>
                </a:lnTo>
                <a:cubicBezTo>
                  <a:pt x="0" y="327066"/>
                  <a:pt x="47" y="328175"/>
                  <a:pt x="139" y="329272"/>
                </a:cubicBezTo>
                <a:cubicBezTo>
                  <a:pt x="47" y="331411"/>
                  <a:pt x="0" y="333562"/>
                  <a:pt x="0" y="335724"/>
                </a:cubicBezTo>
                <a:cubicBezTo>
                  <a:pt x="0" y="403774"/>
                  <a:pt x="46341" y="461000"/>
                  <a:pt x="109187" y="477566"/>
                </a:cubicBezTo>
                <a:cubicBezTo>
                  <a:pt x="111279" y="478117"/>
                  <a:pt x="113328" y="476124"/>
                  <a:pt x="114409" y="474251"/>
                </a:cubicBezTo>
                <a:lnTo>
                  <a:pt x="121135" y="462601"/>
                </a:lnTo>
                <a:cubicBezTo>
                  <a:pt x="123400" y="458679"/>
                  <a:pt x="121069" y="453688"/>
                  <a:pt x="116681" y="452565"/>
                </a:cubicBezTo>
                <a:cubicBezTo>
                  <a:pt x="73550" y="441525"/>
                  <a:pt x="39731" y="407234"/>
                  <a:pt x="29369" y="363836"/>
                </a:cubicBezTo>
                <a:cubicBezTo>
                  <a:pt x="27460" y="355838"/>
                  <a:pt x="26347" y="347532"/>
                  <a:pt x="26119" y="339005"/>
                </a:cubicBezTo>
                <a:cubicBezTo>
                  <a:pt x="26119" y="338994"/>
                  <a:pt x="26109" y="338984"/>
                  <a:pt x="26098" y="338984"/>
                </a:cubicBezTo>
                <a:cubicBezTo>
                  <a:pt x="26085" y="338984"/>
                  <a:pt x="26076" y="338974"/>
                  <a:pt x="26076" y="338962"/>
                </a:cubicBezTo>
                <a:lnTo>
                  <a:pt x="26076" y="335724"/>
                </a:lnTo>
                <a:lnTo>
                  <a:pt x="26076" y="252218"/>
                </a:lnTo>
                <a:lnTo>
                  <a:pt x="26076" y="221643"/>
                </a:lnTo>
                <a:lnTo>
                  <a:pt x="26076" y="208605"/>
                </a:lnTo>
                <a:cubicBezTo>
                  <a:pt x="26076" y="201405"/>
                  <a:pt x="31913" y="195568"/>
                  <a:pt x="39113" y="195568"/>
                </a:cubicBezTo>
                <a:cubicBezTo>
                  <a:pt x="46314" y="195568"/>
                  <a:pt x="52151" y="201405"/>
                  <a:pt x="52151" y="208605"/>
                </a:cubicBezTo>
                <a:lnTo>
                  <a:pt x="52151" y="215124"/>
                </a:lnTo>
                <a:lnTo>
                  <a:pt x="52151" y="221643"/>
                </a:lnTo>
                <a:lnTo>
                  <a:pt x="52151" y="223564"/>
                </a:lnTo>
                <a:lnTo>
                  <a:pt x="52151" y="260820"/>
                </a:lnTo>
                <a:lnTo>
                  <a:pt x="52151" y="319427"/>
                </a:lnTo>
                <a:cubicBezTo>
                  <a:pt x="52151" y="326628"/>
                  <a:pt x="57989" y="332465"/>
                  <a:pt x="65189" y="332465"/>
                </a:cubicBezTo>
                <a:cubicBezTo>
                  <a:pt x="72390" y="332465"/>
                  <a:pt x="78227" y="326628"/>
                  <a:pt x="78227" y="319427"/>
                </a:cubicBezTo>
                <a:lnTo>
                  <a:pt x="78227" y="236418"/>
                </a:lnTo>
                <a:lnTo>
                  <a:pt x="78227" y="215124"/>
                </a:lnTo>
                <a:lnTo>
                  <a:pt x="78227" y="205966"/>
                </a:lnTo>
                <a:lnTo>
                  <a:pt x="78227" y="176011"/>
                </a:lnTo>
                <a:lnTo>
                  <a:pt x="78227" y="84746"/>
                </a:lnTo>
                <a:cubicBezTo>
                  <a:pt x="78227" y="77545"/>
                  <a:pt x="84064" y="71708"/>
                  <a:pt x="91265" y="71708"/>
                </a:cubicBezTo>
                <a:cubicBezTo>
                  <a:pt x="98466" y="71708"/>
                  <a:pt x="104303" y="77545"/>
                  <a:pt x="104303" y="84746"/>
                </a:cubicBezTo>
                <a:lnTo>
                  <a:pt x="104303" y="130378"/>
                </a:lnTo>
                <a:lnTo>
                  <a:pt x="104303" y="176011"/>
                </a:lnTo>
                <a:lnTo>
                  <a:pt x="104303" y="195262"/>
                </a:lnTo>
                <a:lnTo>
                  <a:pt x="104303" y="222778"/>
                </a:lnTo>
                <a:lnTo>
                  <a:pt x="104303" y="234681"/>
                </a:lnTo>
                <a:cubicBezTo>
                  <a:pt x="104303" y="241882"/>
                  <a:pt x="110140" y="247719"/>
                  <a:pt x="117340" y="247719"/>
                </a:cubicBezTo>
                <a:cubicBezTo>
                  <a:pt x="124541" y="247719"/>
                  <a:pt x="130378" y="241882"/>
                  <a:pt x="130378" y="234681"/>
                </a:cubicBezTo>
                <a:lnTo>
                  <a:pt x="130378" y="216216"/>
                </a:lnTo>
                <a:lnTo>
                  <a:pt x="130378" y="189944"/>
                </a:lnTo>
                <a:lnTo>
                  <a:pt x="130378" y="130378"/>
                </a:lnTo>
                <a:lnTo>
                  <a:pt x="130378" y="84746"/>
                </a:lnTo>
                <a:lnTo>
                  <a:pt x="130378" y="42373"/>
                </a:lnTo>
                <a:cubicBezTo>
                  <a:pt x="130378" y="33372"/>
                  <a:pt x="137675" y="26076"/>
                  <a:pt x="146676" y="26076"/>
                </a:cubicBezTo>
                <a:cubicBezTo>
                  <a:pt x="155676" y="26076"/>
                  <a:pt x="162973" y="33372"/>
                  <a:pt x="162973" y="42373"/>
                </a:cubicBezTo>
                <a:lnTo>
                  <a:pt x="162973" y="78227"/>
                </a:lnTo>
                <a:close/>
                <a:moveTo>
                  <a:pt x="264016" y="296864"/>
                </a:moveTo>
                <a:lnTo>
                  <a:pt x="180331" y="454695"/>
                </a:lnTo>
                <a:lnTo>
                  <a:pt x="347701" y="454695"/>
                </a:lnTo>
                <a:lnTo>
                  <a:pt x="264016" y="296864"/>
                </a:lnTo>
                <a:close/>
                <a:moveTo>
                  <a:pt x="281294" y="273787"/>
                </a:moveTo>
                <a:cubicBezTo>
                  <a:pt x="273945" y="259926"/>
                  <a:pt x="254087" y="259926"/>
                  <a:pt x="246738" y="273787"/>
                </a:cubicBezTo>
                <a:lnTo>
                  <a:pt x="152218" y="452053"/>
                </a:lnTo>
                <a:cubicBezTo>
                  <a:pt x="145312" y="465077"/>
                  <a:pt x="154753" y="480770"/>
                  <a:pt x="169496" y="480770"/>
                </a:cubicBezTo>
                <a:lnTo>
                  <a:pt x="358536" y="480770"/>
                </a:lnTo>
                <a:cubicBezTo>
                  <a:pt x="373279" y="480770"/>
                  <a:pt x="382720" y="465077"/>
                  <a:pt x="375814" y="452053"/>
                </a:cubicBezTo>
                <a:lnTo>
                  <a:pt x="281294" y="273787"/>
                </a:lnTo>
                <a:close/>
                <a:moveTo>
                  <a:pt x="262386" y="409597"/>
                </a:moveTo>
                <a:lnTo>
                  <a:pt x="265747" y="409597"/>
                </a:lnTo>
                <a:cubicBezTo>
                  <a:pt x="266410" y="401448"/>
                  <a:pt x="267454" y="394420"/>
                  <a:pt x="268880" y="388513"/>
                </a:cubicBezTo>
                <a:lnTo>
                  <a:pt x="272929" y="371859"/>
                </a:lnTo>
                <a:cubicBezTo>
                  <a:pt x="275475" y="361265"/>
                  <a:pt x="276748" y="354033"/>
                  <a:pt x="276748" y="350162"/>
                </a:cubicBezTo>
                <a:cubicBezTo>
                  <a:pt x="276748" y="346445"/>
                  <a:pt x="275526" y="343389"/>
                  <a:pt x="273081" y="340996"/>
                </a:cubicBezTo>
                <a:cubicBezTo>
                  <a:pt x="270688" y="338551"/>
                  <a:pt x="267658" y="337329"/>
                  <a:pt x="263991" y="337329"/>
                </a:cubicBezTo>
                <a:cubicBezTo>
                  <a:pt x="260222" y="337329"/>
                  <a:pt x="257166" y="338526"/>
                  <a:pt x="254823" y="340919"/>
                </a:cubicBezTo>
                <a:cubicBezTo>
                  <a:pt x="252481" y="343313"/>
                  <a:pt x="251309" y="346470"/>
                  <a:pt x="251309" y="350392"/>
                </a:cubicBezTo>
                <a:cubicBezTo>
                  <a:pt x="251309" y="354721"/>
                  <a:pt x="252506" y="361876"/>
                  <a:pt x="254900" y="371859"/>
                </a:cubicBezTo>
                <a:lnTo>
                  <a:pt x="258872" y="388513"/>
                </a:lnTo>
                <a:cubicBezTo>
                  <a:pt x="260858" y="396763"/>
                  <a:pt x="262030" y="403791"/>
                  <a:pt x="262386" y="409597"/>
                </a:cubicBezTo>
                <a:close/>
                <a:moveTo>
                  <a:pt x="276519" y="432974"/>
                </a:moveTo>
                <a:cubicBezTo>
                  <a:pt x="276519" y="429510"/>
                  <a:pt x="275297" y="426582"/>
                  <a:pt x="272852" y="424188"/>
                </a:cubicBezTo>
                <a:cubicBezTo>
                  <a:pt x="270459" y="421743"/>
                  <a:pt x="267556" y="420521"/>
                  <a:pt x="264143" y="420521"/>
                </a:cubicBezTo>
                <a:cubicBezTo>
                  <a:pt x="260680" y="420521"/>
                  <a:pt x="257752" y="421743"/>
                  <a:pt x="255358" y="424188"/>
                </a:cubicBezTo>
                <a:cubicBezTo>
                  <a:pt x="252965" y="426633"/>
                  <a:pt x="251768" y="429561"/>
                  <a:pt x="251768" y="432974"/>
                </a:cubicBezTo>
                <a:cubicBezTo>
                  <a:pt x="251768" y="436386"/>
                  <a:pt x="252965" y="439314"/>
                  <a:pt x="255358" y="441758"/>
                </a:cubicBezTo>
                <a:cubicBezTo>
                  <a:pt x="257803" y="444152"/>
                  <a:pt x="260731" y="445349"/>
                  <a:pt x="264143" y="445349"/>
                </a:cubicBezTo>
                <a:cubicBezTo>
                  <a:pt x="267556" y="445349"/>
                  <a:pt x="270459" y="444152"/>
                  <a:pt x="272852" y="441758"/>
                </a:cubicBezTo>
                <a:cubicBezTo>
                  <a:pt x="275297" y="439314"/>
                  <a:pt x="276519" y="436386"/>
                  <a:pt x="276519" y="43297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solidFill>
              <a:srgbClr val="F25E4F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Retângulo: Cantos Arredondados 34">
            <a:hlinkClick r:id="rId20" action="ppaction://hlinksldjump"/>
            <a:extLst>
              <a:ext uri="{FF2B5EF4-FFF2-40B4-BE49-F238E27FC236}">
                <a16:creationId xmlns:a16="http://schemas.microsoft.com/office/drawing/2014/main" id="{4638E138-1DC7-4E7E-81DD-60CEAB0A9242}"/>
              </a:ext>
            </a:extLst>
          </p:cNvPr>
          <p:cNvSpPr/>
          <p:nvPr/>
        </p:nvSpPr>
        <p:spPr>
          <a:xfrm>
            <a:off x="2574996" y="5317526"/>
            <a:ext cx="8841292" cy="1101082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/>
              <a:t>HAGA CLIC AQUÍ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b="1" dirty="0" err="1"/>
              <a:t>realmente</a:t>
            </a:r>
            <a:r>
              <a:rPr lang="en-GB" sz="2400" b="1" dirty="0"/>
              <a:t> </a:t>
            </a:r>
            <a:r>
              <a:rPr lang="en-GB" sz="2400" b="1" dirty="0" err="1"/>
              <a:t>desea</a:t>
            </a:r>
            <a:r>
              <a:rPr lang="en-GB" sz="2400" b="1" dirty="0"/>
              <a:t> </a:t>
            </a:r>
            <a:r>
              <a:rPr lang="en-GB" sz="2400" b="1" dirty="0" err="1"/>
              <a:t>continuar</a:t>
            </a:r>
            <a:r>
              <a:rPr lang="en-GB" sz="2400" dirty="0"/>
              <a:t> con los </a:t>
            </a:r>
            <a:r>
              <a:rPr lang="en-GB" sz="2400" dirty="0" err="1"/>
              <a:t>detalles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teóricos</a:t>
            </a:r>
            <a:r>
              <a:rPr lang="en-GB" sz="2400" dirty="0"/>
              <a:t> </a:t>
            </a:r>
          </a:p>
          <a:p>
            <a:pPr algn="ctr"/>
            <a:r>
              <a:rPr lang="en-GB" sz="1600" dirty="0"/>
              <a:t>¡Para </a:t>
            </a:r>
            <a:r>
              <a:rPr lang="en-GB" sz="1600" dirty="0" err="1"/>
              <a:t>saltarlo</a:t>
            </a:r>
            <a:r>
              <a:rPr lang="en-GB" sz="1600" dirty="0"/>
              <a:t>, pulse </a:t>
            </a:r>
            <a:r>
              <a:rPr lang="en-GB" sz="1600" b="1" dirty="0"/>
              <a:t>intro</a:t>
            </a:r>
            <a:r>
              <a:rPr lang="en-GB" sz="1600" dirty="0"/>
              <a:t> o </a:t>
            </a:r>
            <a:r>
              <a:rPr lang="en-GB" sz="1600" b="1" dirty="0"/>
              <a:t>next</a:t>
            </a:r>
            <a:r>
              <a:rPr lang="en-GB" sz="1600" dirty="0"/>
              <a:t>!</a:t>
            </a:r>
          </a:p>
        </p:txBody>
      </p:sp>
      <p:sp>
        <p:nvSpPr>
          <p:cNvPr id="32" name="Retângulo: Cantos Arredondados 16">
            <a:hlinkClick r:id="rId21" action="ppaction://hlinksldjump"/>
            <a:extLst>
              <a:ext uri="{FF2B5EF4-FFF2-40B4-BE49-F238E27FC236}">
                <a16:creationId xmlns:a16="http://schemas.microsoft.com/office/drawing/2014/main" id="{A9C16ED6-3458-493E-AE80-72BD12DB33BA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21">
            <a:hlinkClick r:id="rId22" action="ppaction://hlinksldjump"/>
            <a:extLst>
              <a:ext uri="{FF2B5EF4-FFF2-40B4-BE49-F238E27FC236}">
                <a16:creationId xmlns:a16="http://schemas.microsoft.com/office/drawing/2014/main" id="{A73A7562-F095-4B12-817C-8BF059C88958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22">
            <a:hlinkClick r:id="rId23" action="ppaction://hlinksldjump"/>
            <a:extLst>
              <a:ext uri="{FF2B5EF4-FFF2-40B4-BE49-F238E27FC236}">
                <a16:creationId xmlns:a16="http://schemas.microsoft.com/office/drawing/2014/main" id="{ED2C043F-DB4E-4F86-BE98-7D01E19E88E1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43" name="Retângulo: Cantos Arredondados 15">
            <a:hlinkClick r:id="rId24" action="ppaction://hlinksldjump"/>
            <a:extLst>
              <a:ext uri="{FF2B5EF4-FFF2-40B4-BE49-F238E27FC236}">
                <a16:creationId xmlns:a16="http://schemas.microsoft.com/office/drawing/2014/main" id="{2B88D310-0592-4B7B-B039-2D68DC29E797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270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8" grpId="0"/>
      <p:bldP spid="29" grpId="0" animBg="1"/>
      <p:bldP spid="30" grpId="0"/>
      <p:bldP spid="31" grpId="0" animBg="1"/>
      <p:bldP spid="33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redondeado 11">
            <a:extLst>
              <a:ext uri="{FF2B5EF4-FFF2-40B4-BE49-F238E27FC236}">
                <a16:creationId xmlns:a16="http://schemas.microsoft.com/office/drawing/2014/main" id="{476D9376-C119-4EF4-A6C1-187D0C7C4688}"/>
              </a:ext>
            </a:extLst>
          </p:cNvPr>
          <p:cNvSpPr/>
          <p:nvPr/>
        </p:nvSpPr>
        <p:spPr>
          <a:xfrm>
            <a:off x="1985108" y="500512"/>
            <a:ext cx="10026075" cy="608626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62838" y="655456"/>
            <a:ext cx="295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  <a:p>
            <a:pPr algn="just"/>
            <a:endParaRPr lang="en-US" sz="2400" dirty="0"/>
          </a:p>
        </p:txBody>
      </p:sp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71096EDA-7C0C-4007-98BE-1D6FB1C48D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243972"/>
              </p:ext>
            </p:extLst>
          </p:nvPr>
        </p:nvGraphicFramePr>
        <p:xfrm>
          <a:off x="6562725" y="2424113"/>
          <a:ext cx="21415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7" name="Equation" r:id="rId7" imgW="1536480" imgH="583920" progId="Equation.DSMT4">
                  <p:embed/>
                </p:oleObj>
              </mc:Choice>
              <mc:Fallback>
                <p:oleObj name="Equation" r:id="rId7" imgW="1536480" imgH="58392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EF0930DC-64C1-4ED2-9A29-4338175418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62725" y="2424113"/>
                        <a:ext cx="2141538" cy="81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25E4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6F258FB4-9075-43F6-9313-99BDB030F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753692"/>
              </p:ext>
            </p:extLst>
          </p:nvPr>
        </p:nvGraphicFramePr>
        <p:xfrm>
          <a:off x="8331868" y="1554982"/>
          <a:ext cx="2247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8" name="Equation" r:id="rId9" imgW="1612800" imgH="583920" progId="Equation.DSMT4">
                  <p:embed/>
                </p:oleObj>
              </mc:Choice>
              <mc:Fallback>
                <p:oleObj name="Equation" r:id="rId9" imgW="1612800" imgH="58392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71096EDA-7C0C-4007-98BE-1D6FB1C48D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31868" y="1554982"/>
                        <a:ext cx="2247900" cy="81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211314" y="1167373"/>
            <a:ext cx="7121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Utilizando</a:t>
            </a:r>
            <a:r>
              <a:rPr lang="en-US" sz="2400" dirty="0"/>
              <a:t> la </a:t>
            </a:r>
            <a:r>
              <a:rPr lang="en-US" sz="2400" dirty="0" err="1"/>
              <a:t>notación</a:t>
            </a:r>
            <a:r>
              <a:rPr lang="en-US" sz="2400" dirty="0"/>
              <a:t> </a:t>
            </a:r>
            <a:r>
              <a:rPr lang="en-US" sz="2400" dirty="0" err="1"/>
              <a:t>matricial</a:t>
            </a:r>
            <a:r>
              <a:rPr lang="en-US" sz="2400" dirty="0"/>
              <a:t> se </a:t>
            </a:r>
            <a:r>
              <a:rPr lang="en-US" sz="2400" dirty="0" err="1"/>
              <a:t>tiene</a:t>
            </a:r>
            <a:endParaRPr lang="en-US" sz="2400" dirty="0"/>
          </a:p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aphicFrame>
        <p:nvGraphicFramePr>
          <p:cNvPr id="50" name="Objeto 49">
            <a:extLst>
              <a:ext uri="{FF2B5EF4-FFF2-40B4-BE49-F238E27FC236}">
                <a16:creationId xmlns:a16="http://schemas.microsoft.com/office/drawing/2014/main" id="{A8D8FB63-84E5-44C6-84BE-E5A5D3D973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478733"/>
              </p:ext>
            </p:extLst>
          </p:nvPr>
        </p:nvGraphicFramePr>
        <p:xfrm>
          <a:off x="3128963" y="1800225"/>
          <a:ext cx="11334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9" name="Equation" r:id="rId11" imgW="812520" imgH="215640" progId="Equation.DSMT4">
                  <p:embed/>
                </p:oleObj>
              </mc:Choice>
              <mc:Fallback>
                <p:oleObj name="Equation" r:id="rId11" imgW="812520" imgH="21564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D82A84F7-5CFE-4F9B-AC17-8214036495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28963" y="1800225"/>
                        <a:ext cx="1133475" cy="301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o 50">
            <a:extLst>
              <a:ext uri="{FF2B5EF4-FFF2-40B4-BE49-F238E27FC236}">
                <a16:creationId xmlns:a16="http://schemas.microsoft.com/office/drawing/2014/main" id="{B7638539-1BE9-40FE-82D5-FF1BF9258B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348692"/>
              </p:ext>
            </p:extLst>
          </p:nvPr>
        </p:nvGraphicFramePr>
        <p:xfrm>
          <a:off x="5449888" y="1719263"/>
          <a:ext cx="1346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0" name="Equation" r:id="rId13" imgW="965160" imgH="266400" progId="Equation.DSMT4">
                  <p:embed/>
                </p:oleObj>
              </mc:Choice>
              <mc:Fallback>
                <p:oleObj name="Equation" r:id="rId13" imgW="965160" imgH="26640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EF0930DC-64C1-4ED2-9A29-4338175418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49888" y="1719263"/>
                        <a:ext cx="1346200" cy="37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Seta: Para a Direita 51">
            <a:extLst>
              <a:ext uri="{FF2B5EF4-FFF2-40B4-BE49-F238E27FC236}">
                <a16:creationId xmlns:a16="http://schemas.microsoft.com/office/drawing/2014/main" id="{A1510CFC-8479-46FB-AF1D-4795E6813F9A}"/>
              </a:ext>
            </a:extLst>
          </p:cNvPr>
          <p:cNvSpPr/>
          <p:nvPr/>
        </p:nvSpPr>
        <p:spPr>
          <a:xfrm>
            <a:off x="4760430" y="1821875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Seta: Para a Direita 52">
            <a:extLst>
              <a:ext uri="{FF2B5EF4-FFF2-40B4-BE49-F238E27FC236}">
                <a16:creationId xmlns:a16="http://schemas.microsoft.com/office/drawing/2014/main" id="{4431DE0F-22CD-42D1-A0A8-F20AE1CB1949}"/>
              </a:ext>
            </a:extLst>
          </p:cNvPr>
          <p:cNvSpPr/>
          <p:nvPr/>
        </p:nvSpPr>
        <p:spPr>
          <a:xfrm>
            <a:off x="7431654" y="1830529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ta: Em Ângulo 6">
            <a:extLst>
              <a:ext uri="{FF2B5EF4-FFF2-40B4-BE49-F238E27FC236}">
                <a16:creationId xmlns:a16="http://schemas.microsoft.com/office/drawing/2014/main" id="{B676C340-BA04-48DF-89A8-634E72D21C99}"/>
              </a:ext>
            </a:extLst>
          </p:cNvPr>
          <p:cNvSpPr/>
          <p:nvPr/>
        </p:nvSpPr>
        <p:spPr>
          <a:xfrm flipV="1">
            <a:off x="6118466" y="2223700"/>
            <a:ext cx="450499" cy="667694"/>
          </a:xfrm>
          <a:prstGeom prst="bent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7" name="Seta: Em Ângulo 56">
            <a:extLst>
              <a:ext uri="{FF2B5EF4-FFF2-40B4-BE49-F238E27FC236}">
                <a16:creationId xmlns:a16="http://schemas.microsoft.com/office/drawing/2014/main" id="{6F3801FE-382F-4951-9F11-A8ADCAE6D01B}"/>
              </a:ext>
            </a:extLst>
          </p:cNvPr>
          <p:cNvSpPr/>
          <p:nvPr/>
        </p:nvSpPr>
        <p:spPr>
          <a:xfrm rot="5400000" flipH="1">
            <a:off x="8898922" y="2165987"/>
            <a:ext cx="461666" cy="865949"/>
          </a:xfrm>
          <a:prstGeom prst="bent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58" name="Objeto 57">
            <a:extLst>
              <a:ext uri="{FF2B5EF4-FFF2-40B4-BE49-F238E27FC236}">
                <a16:creationId xmlns:a16="http://schemas.microsoft.com/office/drawing/2014/main" id="{7EC9106E-93F9-40D3-B4F3-7696B874B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131345"/>
              </p:ext>
            </p:extLst>
          </p:nvPr>
        </p:nvGraphicFramePr>
        <p:xfrm>
          <a:off x="3119438" y="3897313"/>
          <a:ext cx="4654550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1" name="Equation" r:id="rId15" imgW="3340080" imgH="1358640" progId="Equation.DSMT4">
                  <p:embed/>
                </p:oleObj>
              </mc:Choice>
              <mc:Fallback>
                <p:oleObj name="Equation" r:id="rId15" imgW="3340080" imgH="1358640" progId="Equation.DSMT4">
                  <p:embed/>
                  <p:pic>
                    <p:nvPicPr>
                      <p:cNvPr id="47" name="Objeto 46">
                        <a:extLst>
                          <a:ext uri="{FF2B5EF4-FFF2-40B4-BE49-F238E27FC236}">
                            <a16:creationId xmlns:a16="http://schemas.microsoft.com/office/drawing/2014/main" id="{6F258FB4-9075-43F6-9313-99BDB030F6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19438" y="3897313"/>
                        <a:ext cx="4654550" cy="1890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2211314" y="3353755"/>
            <a:ext cx="7351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Que </a:t>
            </a:r>
            <a:r>
              <a:rPr lang="en-US" sz="2400" dirty="0" err="1"/>
              <a:t>tiene</a:t>
            </a:r>
            <a:r>
              <a:rPr lang="en-US" sz="2400" dirty="0"/>
              <a:t> la </a:t>
            </a:r>
            <a:r>
              <a:rPr lang="en-US" sz="2400" dirty="0" err="1"/>
              <a:t>expresión</a:t>
            </a:r>
            <a:r>
              <a:rPr lang="en-US" sz="2400" dirty="0"/>
              <a:t> </a:t>
            </a:r>
            <a:r>
              <a:rPr lang="en-US" sz="2400" dirty="0" err="1"/>
              <a:t>expandida</a:t>
            </a:r>
            <a:r>
              <a:rPr lang="en-US" sz="2400" dirty="0"/>
              <a:t> </a:t>
            </a:r>
            <a:r>
              <a:rPr lang="en-US" sz="2400" dirty="0" err="1"/>
              <a:t>correspondiente</a:t>
            </a:r>
            <a:r>
              <a:rPr lang="en-US" sz="2400" dirty="0"/>
              <a:t>: 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B1778A5F-9AE7-42A0-954B-1A8251FF873A}"/>
              </a:ext>
            </a:extLst>
          </p:cNvPr>
          <p:cNvSpPr/>
          <p:nvPr/>
        </p:nvSpPr>
        <p:spPr>
          <a:xfrm>
            <a:off x="2050357" y="5593718"/>
            <a:ext cx="9926572" cy="9521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Recuerde</a:t>
            </a:r>
            <a:endParaRPr lang="en-GB" b="1" dirty="0">
              <a:solidFill>
                <a:srgbClr val="F25E4F"/>
              </a:solidFill>
            </a:endParaRPr>
          </a:p>
          <a:p>
            <a:pPr algn="just">
              <a:spcAft>
                <a:spcPts val="600"/>
              </a:spcAft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2067484" y="6037386"/>
                <a:ext cx="9926572" cy="43770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dirty="0" err="1"/>
                  <a:t>Cofactores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– </a:t>
                </a:r>
                <a:r>
                  <a:rPr lang="en-GB" b="1" dirty="0" err="1"/>
                  <a:t>Lección</a:t>
                </a:r>
                <a:r>
                  <a:rPr lang="en-GB" b="1" dirty="0"/>
                  <a:t> 16 </a:t>
                </a:r>
                <a:r>
                  <a:rPr lang="en-GB" dirty="0"/>
                  <a:t>y </a:t>
                </a:r>
                <a:r>
                  <a:rPr lang="en-GB" dirty="0" err="1"/>
                  <a:t>cálculo</a:t>
                </a:r>
                <a:r>
                  <a:rPr lang="en-GB" dirty="0"/>
                  <a:t> del </a:t>
                </a:r>
                <a:r>
                  <a:rPr lang="en-GB" dirty="0" err="1"/>
                  <a:t>determinante</a:t>
                </a:r>
                <a:r>
                  <a:rPr lang="en-GB" dirty="0"/>
                  <a:t> </a:t>
                </a:r>
                <a:r>
                  <a:rPr lang="en-GB" dirty="0" err="1"/>
                  <a:t>mediante</a:t>
                </a:r>
                <a:r>
                  <a:rPr lang="en-GB" dirty="0"/>
                  <a:t> la </a:t>
                </a:r>
                <a:r>
                  <a:rPr lang="en-GB" dirty="0" err="1"/>
                  <a:t>expansión</a:t>
                </a:r>
                <a:r>
                  <a:rPr lang="en-GB" dirty="0"/>
                  <a:t> del cofactor – </a:t>
                </a:r>
                <a:r>
                  <a:rPr lang="en-GB" b="1" dirty="0" err="1"/>
                  <a:t>Lección</a:t>
                </a:r>
                <a:r>
                  <a:rPr lang="en-GB" b="1" dirty="0"/>
                  <a:t> 17.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484" y="6037386"/>
                <a:ext cx="9926572" cy="437708"/>
              </a:xfrm>
              <a:prstGeom prst="roundRect">
                <a:avLst/>
              </a:prstGeom>
              <a:blipFill>
                <a:blip r:embed="rId17"/>
                <a:stretch>
                  <a:fillRect l="-307" t="-1389" b="-1250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: Cantos Arredondados 26">
            <a:hlinkClick r:id="rId18" action="ppaction://hlinksldjump"/>
            <a:extLst>
              <a:ext uri="{FF2B5EF4-FFF2-40B4-BE49-F238E27FC236}">
                <a16:creationId xmlns:a16="http://schemas.microsoft.com/office/drawing/2014/main" id="{0F85A363-426B-42C0-BF68-F6D88CDBBB00}"/>
              </a:ext>
            </a:extLst>
          </p:cNvPr>
          <p:cNvSpPr/>
          <p:nvPr/>
        </p:nvSpPr>
        <p:spPr>
          <a:xfrm>
            <a:off x="10579768" y="5209968"/>
            <a:ext cx="1326696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¡</a:t>
            </a:r>
            <a:r>
              <a:rPr lang="en-GB" sz="1600" dirty="0" err="1"/>
              <a:t>Omita</a:t>
            </a:r>
            <a:r>
              <a:rPr lang="en-GB" sz="1600" dirty="0"/>
              <a:t> </a:t>
            </a:r>
            <a:r>
              <a:rPr lang="en-GB" sz="1600" dirty="0" err="1"/>
              <a:t>esto</a:t>
            </a:r>
            <a:r>
              <a:rPr lang="en-GB" sz="1600" dirty="0"/>
              <a:t>!</a:t>
            </a:r>
          </a:p>
        </p:txBody>
      </p:sp>
      <p:sp>
        <p:nvSpPr>
          <p:cNvPr id="28" name="Retângulo: Cantos Arredondados 16">
            <a:hlinkClick r:id="rId19" action="ppaction://hlinksldjump"/>
            <a:extLst>
              <a:ext uri="{FF2B5EF4-FFF2-40B4-BE49-F238E27FC236}">
                <a16:creationId xmlns:a16="http://schemas.microsoft.com/office/drawing/2014/main" id="{0CEEBD14-EF2E-48CD-832E-870E46C8A8C1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1">
            <a:hlinkClick r:id="rId20" action="ppaction://hlinksldjump"/>
            <a:extLst>
              <a:ext uri="{FF2B5EF4-FFF2-40B4-BE49-F238E27FC236}">
                <a16:creationId xmlns:a16="http://schemas.microsoft.com/office/drawing/2014/main" id="{5ACFB392-1783-427E-A76F-F78ABEA1D745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2">
            <a:hlinkClick r:id="rId21" action="ppaction://hlinksldjump"/>
            <a:extLst>
              <a:ext uri="{FF2B5EF4-FFF2-40B4-BE49-F238E27FC236}">
                <a16:creationId xmlns:a16="http://schemas.microsoft.com/office/drawing/2014/main" id="{807EFFF8-90D4-4F61-951F-C4453804BDB3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31" name="Retângulo: Cantos Arredondados 15">
            <a:hlinkClick r:id="rId22" action="ppaction://hlinksldjump"/>
            <a:extLst>
              <a:ext uri="{FF2B5EF4-FFF2-40B4-BE49-F238E27FC236}">
                <a16:creationId xmlns:a16="http://schemas.microsoft.com/office/drawing/2014/main" id="{C839A0FC-BD63-4579-A8EF-AF0696E174E8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7988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" grpId="0" animBg="1"/>
      <p:bldP spid="57" grpId="0" animBg="1"/>
      <p:bldP spid="59" grpId="0"/>
      <p:bldP spid="60" grpId="0" animBg="1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redondeado 11">
            <a:extLst>
              <a:ext uri="{FF2B5EF4-FFF2-40B4-BE49-F238E27FC236}">
                <a16:creationId xmlns:a16="http://schemas.microsoft.com/office/drawing/2014/main" id="{F2A98C57-900E-427B-AFDD-B06C899AC0DA}"/>
              </a:ext>
            </a:extLst>
          </p:cNvPr>
          <p:cNvSpPr/>
          <p:nvPr/>
        </p:nvSpPr>
        <p:spPr>
          <a:xfrm>
            <a:off x="1985108" y="500512"/>
            <a:ext cx="10026075" cy="608626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96449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195683" y="1120557"/>
            <a:ext cx="8011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Si </a:t>
            </a:r>
            <a:r>
              <a:rPr lang="en-US" sz="2400" dirty="0" err="1"/>
              <a:t>multiplicamos</a:t>
            </a:r>
            <a:r>
              <a:rPr lang="en-US" sz="2400" dirty="0"/>
              <a:t> las matrices del </a:t>
            </a:r>
            <a:r>
              <a:rPr lang="en-US" sz="2400" dirty="0" err="1"/>
              <a:t>segundo</a:t>
            </a:r>
            <a:r>
              <a:rPr lang="en-US" sz="2400" dirty="0"/>
              <a:t> </a:t>
            </a:r>
            <a:r>
              <a:rPr lang="en-US" sz="2400" dirty="0" err="1"/>
              <a:t>lado</a:t>
            </a:r>
            <a:r>
              <a:rPr lang="en-US" sz="2400" dirty="0"/>
              <a:t> </a:t>
            </a:r>
            <a:r>
              <a:rPr lang="en-US" sz="2400" dirty="0" err="1"/>
              <a:t>obtenemos</a:t>
            </a:r>
            <a:r>
              <a:rPr lang="en-US" sz="2400" dirty="0"/>
              <a:t>: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2211314" y="3397508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Que </a:t>
            </a:r>
            <a:r>
              <a:rPr lang="en-US" sz="2400" dirty="0" err="1"/>
              <a:t>tiene</a:t>
            </a:r>
            <a:r>
              <a:rPr lang="en-US" sz="2400" dirty="0"/>
              <a:t> la </a:t>
            </a:r>
            <a:r>
              <a:rPr lang="en-US" sz="2400" dirty="0" err="1"/>
              <a:t>expresión</a:t>
            </a:r>
            <a:r>
              <a:rPr lang="en-US" sz="2400" dirty="0"/>
              <a:t> </a:t>
            </a:r>
            <a:r>
              <a:rPr lang="en-US" sz="2400" dirty="0" err="1"/>
              <a:t>expandida</a:t>
            </a:r>
            <a:r>
              <a:rPr lang="en-US" sz="2400" dirty="0"/>
              <a:t> </a:t>
            </a:r>
            <a:r>
              <a:rPr lang="en-US" sz="2400" dirty="0" err="1"/>
              <a:t>correspondiente</a:t>
            </a:r>
            <a:r>
              <a:rPr lang="en-US" sz="2400" dirty="0"/>
              <a:t>: 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B1778A5F-9AE7-42A0-954B-1A8251FF873A}"/>
              </a:ext>
            </a:extLst>
          </p:cNvPr>
          <p:cNvSpPr/>
          <p:nvPr/>
        </p:nvSpPr>
        <p:spPr>
          <a:xfrm>
            <a:off x="2037467" y="5868539"/>
            <a:ext cx="9921356" cy="614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Recuerde</a:t>
            </a:r>
            <a:endParaRPr lang="en-GB" b="1" dirty="0">
              <a:solidFill>
                <a:srgbClr val="F25E4F"/>
              </a:solidFill>
            </a:endParaRPr>
          </a:p>
          <a:p>
            <a:pPr algn="just">
              <a:spcAft>
                <a:spcPts val="600"/>
              </a:spcAft>
            </a:pPr>
            <a:endParaRPr lang="en-GB" b="1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2037465" y="6045382"/>
                <a:ext cx="9973715" cy="43770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dirty="0" err="1"/>
                  <a:t>Cofactores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– </a:t>
                </a:r>
                <a:r>
                  <a:rPr lang="en-GB" b="1" dirty="0" err="1"/>
                  <a:t>Lección</a:t>
                </a:r>
                <a:r>
                  <a:rPr lang="en-GB" b="1" dirty="0"/>
                  <a:t> 16 </a:t>
                </a:r>
                <a:r>
                  <a:rPr lang="en-GB" dirty="0"/>
                  <a:t>y </a:t>
                </a:r>
                <a:r>
                  <a:rPr lang="en-GB" dirty="0" err="1"/>
                  <a:t>cálculo</a:t>
                </a:r>
                <a:r>
                  <a:rPr lang="en-GB" dirty="0"/>
                  <a:t> del </a:t>
                </a:r>
                <a:r>
                  <a:rPr lang="en-GB" dirty="0" err="1"/>
                  <a:t>determinante</a:t>
                </a:r>
                <a:r>
                  <a:rPr lang="en-GB" dirty="0"/>
                  <a:t> </a:t>
                </a:r>
                <a:r>
                  <a:rPr lang="en-GB" dirty="0" err="1"/>
                  <a:t>mediante</a:t>
                </a:r>
                <a:r>
                  <a:rPr lang="en-GB" dirty="0"/>
                  <a:t> la </a:t>
                </a:r>
                <a:r>
                  <a:rPr lang="en-GB" dirty="0" err="1"/>
                  <a:t>expansión</a:t>
                </a:r>
                <a:r>
                  <a:rPr lang="en-GB" dirty="0"/>
                  <a:t> del cofactor – </a:t>
                </a:r>
                <a:r>
                  <a:rPr lang="en-GB" b="1" dirty="0" err="1"/>
                  <a:t>Lección</a:t>
                </a:r>
                <a:r>
                  <a:rPr lang="en-GB" b="1" dirty="0"/>
                  <a:t> 17.</a:t>
                </a: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465" y="6045382"/>
                <a:ext cx="9973715" cy="437708"/>
              </a:xfrm>
              <a:prstGeom prst="roundRect">
                <a:avLst/>
              </a:prstGeom>
              <a:blipFill>
                <a:blip r:embed="rId7"/>
                <a:stretch>
                  <a:fillRect l="-306" t="-1408" b="-126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8F4E8897-664B-4FCC-8C52-5AA4F2ECAD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737712"/>
              </p:ext>
            </p:extLst>
          </p:nvPr>
        </p:nvGraphicFramePr>
        <p:xfrm>
          <a:off x="3092450" y="1546225"/>
          <a:ext cx="4673600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4" name="Equation" r:id="rId8" imgW="3352680" imgH="1358640" progId="Equation.DSMT4">
                  <p:embed/>
                </p:oleObj>
              </mc:Choice>
              <mc:Fallback>
                <p:oleObj name="Equation" r:id="rId8" imgW="3352680" imgH="135864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8F4E8897-664B-4FCC-8C52-5AA4F2ECAD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92450" y="1546225"/>
                        <a:ext cx="4673600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2AEEEFC7-D23A-4B7E-B52C-C1C2520A39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625189"/>
              </p:ext>
            </p:extLst>
          </p:nvPr>
        </p:nvGraphicFramePr>
        <p:xfrm>
          <a:off x="3092450" y="3897313"/>
          <a:ext cx="4708525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5" name="Equation" r:id="rId10" imgW="3377880" imgH="1358640" progId="Equation.DSMT4">
                  <p:embed/>
                </p:oleObj>
              </mc:Choice>
              <mc:Fallback>
                <p:oleObj name="Equation" r:id="rId10" imgW="3377880" imgH="13586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2AEEEFC7-D23A-4B7E-B52C-C1C2520A39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92450" y="3897313"/>
                        <a:ext cx="4708525" cy="1890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tângulo: Cantos Arredondados 19">
            <a:hlinkClick r:id="rId12" action="ppaction://hlinksldjump"/>
            <a:extLst>
              <a:ext uri="{FF2B5EF4-FFF2-40B4-BE49-F238E27FC236}">
                <a16:creationId xmlns:a16="http://schemas.microsoft.com/office/drawing/2014/main" id="{7872D487-C59B-42EF-AB1A-1B3F89391AA8}"/>
              </a:ext>
            </a:extLst>
          </p:cNvPr>
          <p:cNvSpPr/>
          <p:nvPr/>
        </p:nvSpPr>
        <p:spPr>
          <a:xfrm>
            <a:off x="10492354" y="4986000"/>
            <a:ext cx="1414110" cy="713568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¡</a:t>
            </a:r>
            <a:r>
              <a:rPr lang="en-GB" sz="1600" dirty="0" err="1"/>
              <a:t>Omita</a:t>
            </a:r>
            <a:r>
              <a:rPr lang="en-GB" sz="1600" dirty="0"/>
              <a:t> </a:t>
            </a:r>
            <a:r>
              <a:rPr lang="en-GB" sz="1600" dirty="0" err="1"/>
              <a:t>esto</a:t>
            </a:r>
            <a:r>
              <a:rPr lang="en-GB" sz="1600" dirty="0"/>
              <a:t>!</a:t>
            </a:r>
          </a:p>
        </p:txBody>
      </p:sp>
      <p:sp>
        <p:nvSpPr>
          <p:cNvPr id="21" name="Retângulo: Cantos Arredondados 16">
            <a:hlinkClick r:id="rId13" action="ppaction://hlinksldjump"/>
            <a:extLst>
              <a:ext uri="{FF2B5EF4-FFF2-40B4-BE49-F238E27FC236}">
                <a16:creationId xmlns:a16="http://schemas.microsoft.com/office/drawing/2014/main" id="{A2B3436A-A96C-4C68-9B8A-647054B71189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1">
            <a:hlinkClick r:id="rId14" action="ppaction://hlinksldjump"/>
            <a:extLst>
              <a:ext uri="{FF2B5EF4-FFF2-40B4-BE49-F238E27FC236}">
                <a16:creationId xmlns:a16="http://schemas.microsoft.com/office/drawing/2014/main" id="{A0C36B57-FF91-4F70-94DA-DED5B337CC62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2">
            <a:hlinkClick r:id="rId15" action="ppaction://hlinksldjump"/>
            <a:extLst>
              <a:ext uri="{FF2B5EF4-FFF2-40B4-BE49-F238E27FC236}">
                <a16:creationId xmlns:a16="http://schemas.microsoft.com/office/drawing/2014/main" id="{5F14CECF-F06B-4932-9CD1-08C5EF22FDB7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29" name="Retângulo: Cantos Arredondados 15">
            <a:hlinkClick r:id="rId16" action="ppaction://hlinksldjump"/>
            <a:extLst>
              <a:ext uri="{FF2B5EF4-FFF2-40B4-BE49-F238E27FC236}">
                <a16:creationId xmlns:a16="http://schemas.microsoft.com/office/drawing/2014/main" id="{948F646B-D08E-4252-8569-101F22E13611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2220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1963948" y="402956"/>
            <a:ext cx="10078353" cy="6261315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52" name="Retângulo 59">
            <a:extLst>
              <a:ext uri="{FF2B5EF4-FFF2-40B4-BE49-F238E27FC236}">
                <a16:creationId xmlns:a16="http://schemas.microsoft.com/office/drawing/2014/main" id="{1A7FAA7E-CBAF-4BA7-A970-0C8AEB136AEE}"/>
              </a:ext>
            </a:extLst>
          </p:cNvPr>
          <p:cNvSpPr/>
          <p:nvPr/>
        </p:nvSpPr>
        <p:spPr>
          <a:xfrm>
            <a:off x="2057945" y="5971546"/>
            <a:ext cx="9921356" cy="614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Recuerde</a:t>
            </a:r>
            <a:endParaRPr lang="en-GB" b="1" dirty="0">
              <a:solidFill>
                <a:srgbClr val="F25E4F"/>
              </a:solidFill>
            </a:endParaRPr>
          </a:p>
          <a:p>
            <a:pPr algn="just">
              <a:spcAft>
                <a:spcPts val="600"/>
              </a:spcAft>
            </a:pPr>
            <a:endParaRPr lang="en-GB" b="1" dirty="0">
              <a:solidFill>
                <a:srgbClr val="F25E4F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71095" y="679430"/>
            <a:ext cx="295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</a:t>
            </a:r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  <a:p>
            <a:pPr algn="just"/>
            <a:endParaRPr lang="en-US" sz="2400" dirty="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211313" y="1167373"/>
            <a:ext cx="7922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Si </a:t>
            </a:r>
            <a:r>
              <a:rPr lang="en-US" sz="2400" dirty="0" err="1"/>
              <a:t>multiplicamos</a:t>
            </a:r>
            <a:r>
              <a:rPr lang="en-US" sz="2400" dirty="0"/>
              <a:t> las matrices del </a:t>
            </a:r>
            <a:r>
              <a:rPr lang="en-US" sz="2400" dirty="0" err="1"/>
              <a:t>segundo</a:t>
            </a:r>
            <a:r>
              <a:rPr lang="en-US" sz="2400" dirty="0"/>
              <a:t> </a:t>
            </a:r>
            <a:r>
              <a:rPr lang="en-US" sz="2400" dirty="0" err="1"/>
              <a:t>lado</a:t>
            </a:r>
            <a:r>
              <a:rPr lang="en-US" sz="2400" dirty="0"/>
              <a:t> </a:t>
            </a:r>
            <a:r>
              <a:rPr lang="en-US" sz="2400" dirty="0" err="1"/>
              <a:t>obtenemos</a:t>
            </a:r>
            <a:r>
              <a:rPr lang="en-US" sz="2400" dirty="0"/>
              <a:t>: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2211313" y="3352692"/>
            <a:ext cx="9913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Recuerde</a:t>
            </a:r>
            <a:r>
              <a:rPr lang="en-US" sz="2400" dirty="0"/>
              <a:t> la </a:t>
            </a:r>
            <a:r>
              <a:rPr lang="en-US" sz="2400" dirty="0" err="1"/>
              <a:t>posible</a:t>
            </a:r>
            <a:r>
              <a:rPr lang="en-US" sz="2400" dirty="0"/>
              <a:t> </a:t>
            </a:r>
            <a:r>
              <a:rPr lang="en-US" sz="2400" dirty="0" err="1"/>
              <a:t>expansión</a:t>
            </a:r>
            <a:r>
              <a:rPr lang="en-US" sz="2400" dirty="0"/>
              <a:t> del cofactor de </a:t>
            </a:r>
            <a:r>
              <a:rPr lang="en-US" sz="2400" dirty="0">
                <a:sym typeface="Symbol" panose="05050102010706020507" pitchFamily="18" charset="2"/>
              </a:rPr>
              <a:t> </a:t>
            </a:r>
            <a:r>
              <a:rPr lang="en-US" sz="2400" dirty="0" err="1">
                <a:sym typeface="Symbol" panose="05050102010706020507" pitchFamily="18" charset="2"/>
              </a:rPr>
              <a:t>mediante</a:t>
            </a:r>
            <a:r>
              <a:rPr lang="en-US" sz="2400" dirty="0">
                <a:sym typeface="Symbol" panose="05050102010706020507" pitchFamily="18" charset="2"/>
              </a:rPr>
              <a:t> las </a:t>
            </a:r>
            <a:r>
              <a:rPr lang="en-US" sz="2400" dirty="0" err="1">
                <a:sym typeface="Symbol" panose="05050102010706020507" pitchFamily="18" charset="2"/>
              </a:rPr>
              <a:t>columnas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2030749" y="6163080"/>
                <a:ext cx="10023515" cy="43770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dirty="0" err="1"/>
                  <a:t>Cofactores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– </a:t>
                </a:r>
                <a:r>
                  <a:rPr lang="en-GB" b="1" dirty="0" err="1"/>
                  <a:t>Lección</a:t>
                </a:r>
                <a:r>
                  <a:rPr lang="en-GB" b="1" dirty="0"/>
                  <a:t> 16 </a:t>
                </a:r>
                <a:r>
                  <a:rPr lang="en-GB" dirty="0"/>
                  <a:t>y </a:t>
                </a:r>
                <a:r>
                  <a:rPr lang="en-GB" dirty="0" err="1"/>
                  <a:t>cálculo</a:t>
                </a:r>
                <a:r>
                  <a:rPr lang="en-GB" dirty="0"/>
                  <a:t> del </a:t>
                </a:r>
                <a:r>
                  <a:rPr lang="en-GB" dirty="0" err="1"/>
                  <a:t>determinante</a:t>
                </a:r>
                <a:r>
                  <a:rPr lang="en-GB" dirty="0"/>
                  <a:t> </a:t>
                </a:r>
                <a:r>
                  <a:rPr lang="en-GB" dirty="0" err="1"/>
                  <a:t>mediante</a:t>
                </a:r>
                <a:r>
                  <a:rPr lang="en-GB" dirty="0"/>
                  <a:t> la </a:t>
                </a:r>
                <a:r>
                  <a:rPr lang="en-GB" dirty="0" err="1"/>
                  <a:t>expansión</a:t>
                </a:r>
                <a:r>
                  <a:rPr lang="en-GB" dirty="0"/>
                  <a:t> del cofactor – </a:t>
                </a:r>
                <a:r>
                  <a:rPr lang="en-GB" b="1" dirty="0" err="1"/>
                  <a:t>Lección</a:t>
                </a:r>
                <a:r>
                  <a:rPr lang="en-GB" b="1" dirty="0"/>
                  <a:t> 17.</a:t>
                </a: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749" y="6163080"/>
                <a:ext cx="10023515" cy="437708"/>
              </a:xfrm>
              <a:prstGeom prst="roundRect">
                <a:avLst/>
              </a:prstGeom>
              <a:blipFill>
                <a:blip r:embed="rId7"/>
                <a:stretch>
                  <a:fillRect l="-304" t="-1389" b="-1250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4612D1C8-9C9F-4551-AD04-DC8EF43B053E}"/>
              </a:ext>
            </a:extLst>
          </p:cNvPr>
          <p:cNvCxnSpPr>
            <a:cxnSpLocks/>
          </p:cNvCxnSpPr>
          <p:nvPr/>
        </p:nvCxnSpPr>
        <p:spPr>
          <a:xfrm>
            <a:off x="7792911" y="1760659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/>
              <p:nvPr/>
            </p:nvSpPr>
            <p:spPr>
              <a:xfrm>
                <a:off x="8303922" y="1304479"/>
                <a:ext cx="3373821" cy="1191816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n-US" sz="1600" dirty="0"/>
                  <a:t>Expansión del cofactor de </a:t>
                </a:r>
                <a:r>
                  <a:rPr lang="en-US" sz="1600" dirty="0">
                    <a:sym typeface="Symbol" panose="05050102010706020507" pitchFamily="18" charset="2"/>
                  </a:rPr>
                  <a:t></a:t>
                </a:r>
                <a:r>
                  <a:rPr lang="en-US" sz="1600" dirty="0"/>
                  <a:t> </a:t>
                </a:r>
                <a:r>
                  <a:rPr lang="en-US" sz="1600" b="1" dirty="0" err="1"/>
                  <a:t>mediante</a:t>
                </a:r>
                <a:r>
                  <a:rPr lang="en-US" sz="1600" b="1" dirty="0"/>
                  <a:t> la 1ª </a:t>
                </a:r>
                <a:r>
                  <a:rPr lang="en-US" sz="1600" b="1" dirty="0" err="1"/>
                  <a:t>columna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donde</a:t>
                </a:r>
                <a:r>
                  <a:rPr lang="en-US" sz="1600" dirty="0"/>
                  <a:t> los </a:t>
                </a:r>
                <a:r>
                  <a:rPr lang="en-US" sz="1600" dirty="0" err="1"/>
                  <a:t>elementos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ca-ES" sz="1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err="1"/>
                  <a:t>fueron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sustituidos</a:t>
                </a:r>
                <a:r>
                  <a:rPr lang="en-US" sz="1600" dirty="0"/>
                  <a:t> por los </a:t>
                </a:r>
                <a:r>
                  <a:rPr lang="en-US" sz="1600" dirty="0" err="1"/>
                  <a:t>términos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constantes</a:t>
                </a:r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922" y="1304479"/>
                <a:ext cx="3373821" cy="1191816"/>
              </a:xfrm>
              <a:prstGeom prst="roundRect">
                <a:avLst/>
              </a:prstGeom>
              <a:blipFill>
                <a:blip r:embed="rId8"/>
                <a:stretch>
                  <a:fillRect b="-1015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DCAA27E6-70F6-4D09-A865-56286CB3A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318561"/>
              </p:ext>
            </p:extLst>
          </p:nvPr>
        </p:nvGraphicFramePr>
        <p:xfrm>
          <a:off x="2597315" y="3812614"/>
          <a:ext cx="6540500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5" name="Equation" r:id="rId9" imgW="4736880" imgH="1358640" progId="Equation.DSMT4">
                  <p:embed/>
                </p:oleObj>
              </mc:Choice>
              <mc:Fallback>
                <p:oleObj name="Equation" r:id="rId9" imgW="473688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DCAA27E6-70F6-4D09-A865-56286CB3A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97315" y="3812614"/>
                        <a:ext cx="6540500" cy="1878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D30640D-ED32-42D6-8709-01402CE63303}"/>
              </a:ext>
            </a:extLst>
          </p:cNvPr>
          <p:cNvSpPr/>
          <p:nvPr/>
        </p:nvSpPr>
        <p:spPr>
          <a:xfrm rot="5400000">
            <a:off x="2376148" y="4541279"/>
            <a:ext cx="1922221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E4F752F3-129C-41B0-9192-2143AAC3FB53}"/>
              </a:ext>
            </a:extLst>
          </p:cNvPr>
          <p:cNvSpPr/>
          <p:nvPr/>
        </p:nvSpPr>
        <p:spPr>
          <a:xfrm>
            <a:off x="5772249" y="4538665"/>
            <a:ext cx="3466343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5C165CAC-CF43-4316-AB6F-A4EBDC7C95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923364"/>
              </p:ext>
            </p:extLst>
          </p:nvPr>
        </p:nvGraphicFramePr>
        <p:xfrm>
          <a:off x="3092450" y="1546225"/>
          <a:ext cx="4673600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6" name="Equation" r:id="rId11" imgW="3352680" imgH="1358640" progId="Equation.DSMT4">
                  <p:embed/>
                </p:oleObj>
              </mc:Choice>
              <mc:Fallback>
                <p:oleObj name="Equation" r:id="rId11" imgW="3352680" imgH="13586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92450" y="1546225"/>
                        <a:ext cx="4673600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BB164EA3-0EA9-4E28-A48D-6A06D622CA49}"/>
              </a:ext>
            </a:extLst>
          </p:cNvPr>
          <p:cNvSpPr/>
          <p:nvPr/>
        </p:nvSpPr>
        <p:spPr>
          <a:xfrm>
            <a:off x="4487917" y="1546225"/>
            <a:ext cx="3174124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Conexão reta unidirecional 41">
            <a:extLst>
              <a:ext uri="{FF2B5EF4-FFF2-40B4-BE49-F238E27FC236}">
                <a16:creationId xmlns:a16="http://schemas.microsoft.com/office/drawing/2014/main" id="{D7E860A0-1F18-472C-9DED-17FF4372F6F6}"/>
              </a:ext>
            </a:extLst>
          </p:cNvPr>
          <p:cNvCxnSpPr>
            <a:cxnSpLocks/>
          </p:cNvCxnSpPr>
          <p:nvPr/>
        </p:nvCxnSpPr>
        <p:spPr>
          <a:xfrm flipH="1" flipV="1">
            <a:off x="6074979" y="1985764"/>
            <a:ext cx="1439918" cy="2577269"/>
          </a:xfrm>
          <a:prstGeom prst="straightConnector1">
            <a:avLst/>
          </a:prstGeom>
          <a:ln w="190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5D68DA37-DDDF-40A4-90B2-399F1111B9E5}"/>
              </a:ext>
            </a:extLst>
          </p:cNvPr>
          <p:cNvSpPr/>
          <p:nvPr/>
        </p:nvSpPr>
        <p:spPr>
          <a:xfrm>
            <a:off x="5568699" y="5027020"/>
            <a:ext cx="51584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US" sz="1600" b="1" dirty="0" err="1">
                <a:solidFill>
                  <a:srgbClr val="F25E4F"/>
                </a:solidFill>
              </a:rPr>
              <a:t>Expansión</a:t>
            </a:r>
            <a:r>
              <a:rPr lang="en-US" sz="1600" b="1" dirty="0">
                <a:solidFill>
                  <a:srgbClr val="F25E4F"/>
                </a:solidFill>
              </a:rPr>
              <a:t> del cofactor de </a:t>
            </a:r>
            <a:r>
              <a:rPr lang="en-US" sz="1600" b="1" dirty="0">
                <a:solidFill>
                  <a:srgbClr val="F25E4F"/>
                </a:solidFill>
                <a:sym typeface="Symbol" panose="05050102010706020507" pitchFamily="18" charset="2"/>
              </a:rPr>
              <a:t> </a:t>
            </a:r>
            <a:r>
              <a:rPr lang="en-US" sz="1600" b="1" dirty="0" err="1">
                <a:solidFill>
                  <a:srgbClr val="F25E4F"/>
                </a:solidFill>
                <a:sym typeface="Symbol" panose="05050102010706020507" pitchFamily="18" charset="2"/>
              </a:rPr>
              <a:t>mediante</a:t>
            </a:r>
            <a:r>
              <a:rPr lang="en-US" sz="1600" b="1" dirty="0">
                <a:solidFill>
                  <a:srgbClr val="F25E4F"/>
                </a:solidFill>
                <a:sym typeface="Symbol" panose="05050102010706020507" pitchFamily="18" charset="2"/>
              </a:rPr>
              <a:t> la 1ª </a:t>
            </a:r>
            <a:r>
              <a:rPr lang="en-US" sz="1600" b="1" dirty="0" err="1">
                <a:solidFill>
                  <a:srgbClr val="F25E4F"/>
                </a:solidFill>
                <a:sym typeface="Symbol" panose="05050102010706020507" pitchFamily="18" charset="2"/>
              </a:rPr>
              <a:t>columna</a:t>
            </a:r>
            <a:endParaRPr lang="en-US" sz="1600" b="1" dirty="0">
              <a:solidFill>
                <a:srgbClr val="F25E4F"/>
              </a:solidFill>
            </a:endParaRPr>
          </a:p>
        </p:txBody>
      </p:sp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BA32D672-D27E-44F8-8A72-564BC741C9BD}"/>
              </a:ext>
            </a:extLst>
          </p:cNvPr>
          <p:cNvCxnSpPr>
            <a:cxnSpLocks/>
          </p:cNvCxnSpPr>
          <p:nvPr/>
        </p:nvCxnSpPr>
        <p:spPr>
          <a:xfrm rot="5400000">
            <a:off x="9642675" y="2690625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/>
              <p:nvPr/>
            </p:nvSpPr>
            <p:spPr>
              <a:xfrm>
                <a:off x="9652705" y="2959976"/>
                <a:ext cx="480650" cy="506313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705" y="2959976"/>
                <a:ext cx="480650" cy="506313"/>
              </a:xfrm>
              <a:prstGeom prst="roundRect">
                <a:avLst/>
              </a:prstGeom>
              <a:blipFill>
                <a:blip r:embed="rId13"/>
                <a:stretch>
                  <a:fillRect r="-493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/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: Cantos Arredondados 29">
            <a:hlinkClick r:id="rId15" action="ppaction://hlinksldjump"/>
            <a:extLst>
              <a:ext uri="{FF2B5EF4-FFF2-40B4-BE49-F238E27FC236}">
                <a16:creationId xmlns:a16="http://schemas.microsoft.com/office/drawing/2014/main" id="{FF0F23A7-AD33-4068-8842-F1070F85225D}"/>
              </a:ext>
            </a:extLst>
          </p:cNvPr>
          <p:cNvSpPr/>
          <p:nvPr/>
        </p:nvSpPr>
        <p:spPr>
          <a:xfrm>
            <a:off x="10492353" y="4986000"/>
            <a:ext cx="1414111" cy="713568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¡</a:t>
            </a:r>
            <a:r>
              <a:rPr lang="en-GB" sz="1600" dirty="0" err="1"/>
              <a:t>Omita</a:t>
            </a:r>
            <a:r>
              <a:rPr lang="en-GB" sz="1600" dirty="0"/>
              <a:t> </a:t>
            </a:r>
            <a:r>
              <a:rPr lang="en-GB" sz="1600" dirty="0" err="1"/>
              <a:t>esto</a:t>
            </a:r>
            <a:r>
              <a:rPr lang="en-GB" sz="1600" dirty="0"/>
              <a:t>!</a:t>
            </a:r>
          </a:p>
        </p:txBody>
      </p:sp>
      <p:sp>
        <p:nvSpPr>
          <p:cNvPr id="31" name="Retângulo: Cantos Arredondados 16">
            <a:hlinkClick r:id="rId16" action="ppaction://hlinksldjump"/>
            <a:extLst>
              <a:ext uri="{FF2B5EF4-FFF2-40B4-BE49-F238E27FC236}">
                <a16:creationId xmlns:a16="http://schemas.microsoft.com/office/drawing/2014/main" id="{34CD2AC9-EF84-4438-A65B-9C5EC1784D82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8" name="Retângulo: Cantos Arredondados 21">
            <a:hlinkClick r:id="rId17" action="ppaction://hlinksldjump"/>
            <a:extLst>
              <a:ext uri="{FF2B5EF4-FFF2-40B4-BE49-F238E27FC236}">
                <a16:creationId xmlns:a16="http://schemas.microsoft.com/office/drawing/2014/main" id="{9FE1A0C5-03AB-4648-A0EF-8679A87F06D5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22">
            <a:hlinkClick r:id="rId18" action="ppaction://hlinksldjump"/>
            <a:extLst>
              <a:ext uri="{FF2B5EF4-FFF2-40B4-BE49-F238E27FC236}">
                <a16:creationId xmlns:a16="http://schemas.microsoft.com/office/drawing/2014/main" id="{78EEF365-61B5-4915-8E5E-D7C74EDCB5AD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51" name="Retângulo: Cantos Arredondados 15">
            <a:hlinkClick r:id="rId19" action="ppaction://hlinksldjump"/>
            <a:extLst>
              <a:ext uri="{FF2B5EF4-FFF2-40B4-BE49-F238E27FC236}">
                <a16:creationId xmlns:a16="http://schemas.microsoft.com/office/drawing/2014/main" id="{49D30288-D630-4E3B-912F-16534756543D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6362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4" grpId="0"/>
      <p:bldP spid="44" grpId="1"/>
      <p:bldP spid="46" grpId="0" animBg="1"/>
      <p:bldP spid="46" grpId="1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redondeado 11">
            <a:extLst>
              <a:ext uri="{FF2B5EF4-FFF2-40B4-BE49-F238E27FC236}">
                <a16:creationId xmlns:a16="http://schemas.microsoft.com/office/drawing/2014/main" id="{3EC60E75-5C3C-42B5-9422-29D95FBA9657}"/>
              </a:ext>
            </a:extLst>
          </p:cNvPr>
          <p:cNvSpPr/>
          <p:nvPr/>
        </p:nvSpPr>
        <p:spPr>
          <a:xfrm>
            <a:off x="1963948" y="402956"/>
            <a:ext cx="10078353" cy="6261315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55" name="Retângulo 59">
            <a:extLst>
              <a:ext uri="{FF2B5EF4-FFF2-40B4-BE49-F238E27FC236}">
                <a16:creationId xmlns:a16="http://schemas.microsoft.com/office/drawing/2014/main" id="{2310BD36-CFB6-4C30-BC20-068EC0CFD6BE}"/>
              </a:ext>
            </a:extLst>
          </p:cNvPr>
          <p:cNvSpPr/>
          <p:nvPr/>
        </p:nvSpPr>
        <p:spPr>
          <a:xfrm>
            <a:off x="2057945" y="5971546"/>
            <a:ext cx="9921356" cy="614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Recuerde</a:t>
            </a:r>
            <a:endParaRPr lang="en-GB" b="1" dirty="0">
              <a:solidFill>
                <a:srgbClr val="F25E4F"/>
              </a:solidFill>
            </a:endParaRPr>
          </a:p>
          <a:p>
            <a:pPr algn="just">
              <a:spcAft>
                <a:spcPts val="600"/>
              </a:spcAft>
            </a:pPr>
            <a:endParaRPr lang="en-GB" b="1" dirty="0">
              <a:solidFill>
                <a:srgbClr val="F25E4F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129078" y="648772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31624" y="672505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</a:t>
            </a:r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168981" y="1152002"/>
            <a:ext cx="8777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Si </a:t>
            </a:r>
            <a:r>
              <a:rPr lang="en-US" sz="2400" dirty="0" err="1"/>
              <a:t>multiplicamos</a:t>
            </a:r>
            <a:r>
              <a:rPr lang="en-US" sz="2400" dirty="0"/>
              <a:t> las matrices del </a:t>
            </a:r>
            <a:r>
              <a:rPr lang="en-US" sz="2400" dirty="0" err="1"/>
              <a:t>segundo</a:t>
            </a:r>
            <a:r>
              <a:rPr lang="en-US" sz="2400" dirty="0"/>
              <a:t> </a:t>
            </a:r>
            <a:r>
              <a:rPr lang="en-US" sz="2400" dirty="0" err="1"/>
              <a:t>lado</a:t>
            </a:r>
            <a:r>
              <a:rPr lang="en-US" sz="2400" dirty="0"/>
              <a:t> </a:t>
            </a:r>
            <a:r>
              <a:rPr lang="en-US" sz="2400" dirty="0" err="1"/>
              <a:t>obtenemos</a:t>
            </a:r>
            <a:r>
              <a:rPr lang="en-US" sz="2400" dirty="0"/>
              <a:t>: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2171824" y="3369496"/>
            <a:ext cx="992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Recuerde</a:t>
            </a:r>
            <a:r>
              <a:rPr lang="en-US" sz="2400" dirty="0"/>
              <a:t> la </a:t>
            </a:r>
            <a:r>
              <a:rPr lang="en-US" sz="2400" dirty="0" err="1"/>
              <a:t>posible</a:t>
            </a:r>
            <a:r>
              <a:rPr lang="en-US" sz="2400" dirty="0"/>
              <a:t> </a:t>
            </a:r>
            <a:r>
              <a:rPr lang="en-US" sz="2400" dirty="0" err="1"/>
              <a:t>expansión</a:t>
            </a:r>
            <a:r>
              <a:rPr lang="en-US" sz="2400" dirty="0"/>
              <a:t> del cofactor de </a:t>
            </a:r>
            <a:r>
              <a:rPr lang="en-US" sz="2400" dirty="0">
                <a:sym typeface="Symbol" panose="05050102010706020507" pitchFamily="18" charset="2"/>
              </a:rPr>
              <a:t> </a:t>
            </a:r>
            <a:r>
              <a:rPr lang="en-US" sz="2400" dirty="0" err="1">
                <a:sym typeface="Symbol" panose="05050102010706020507" pitchFamily="18" charset="2"/>
              </a:rPr>
              <a:t>mediante</a:t>
            </a:r>
            <a:r>
              <a:rPr lang="en-US" sz="2400" dirty="0">
                <a:sym typeface="Symbol" panose="05050102010706020507" pitchFamily="18" charset="2"/>
              </a:rPr>
              <a:t> las  </a:t>
            </a:r>
            <a:r>
              <a:rPr lang="en-US" sz="2400" dirty="0" err="1">
                <a:sym typeface="Symbol" panose="05050102010706020507" pitchFamily="18" charset="2"/>
              </a:rPr>
              <a:t>columnas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2017807" y="6206161"/>
                <a:ext cx="10099343" cy="43770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dirty="0" err="1"/>
                  <a:t>Cofactores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– </a:t>
                </a:r>
                <a:r>
                  <a:rPr lang="en-GB" b="1" dirty="0" err="1"/>
                  <a:t>Lección</a:t>
                </a:r>
                <a:r>
                  <a:rPr lang="en-GB" b="1" dirty="0"/>
                  <a:t> 16 </a:t>
                </a:r>
                <a:r>
                  <a:rPr lang="en-GB" dirty="0"/>
                  <a:t>y </a:t>
                </a:r>
                <a:r>
                  <a:rPr lang="en-GB" dirty="0" err="1"/>
                  <a:t>cálculo</a:t>
                </a:r>
                <a:r>
                  <a:rPr lang="en-GB" dirty="0"/>
                  <a:t> de la </a:t>
                </a:r>
                <a:r>
                  <a:rPr lang="en-GB" dirty="0" err="1"/>
                  <a:t>determinante</a:t>
                </a:r>
                <a:r>
                  <a:rPr lang="en-GB" dirty="0"/>
                  <a:t> </a:t>
                </a:r>
                <a:r>
                  <a:rPr lang="en-GB" dirty="0" err="1"/>
                  <a:t>mediante</a:t>
                </a:r>
                <a:r>
                  <a:rPr lang="en-GB" dirty="0"/>
                  <a:t> la </a:t>
                </a:r>
                <a:r>
                  <a:rPr lang="en-GB" dirty="0" err="1"/>
                  <a:t>expansión</a:t>
                </a:r>
                <a:r>
                  <a:rPr lang="en-GB" dirty="0"/>
                  <a:t> del cofactor – </a:t>
                </a:r>
                <a:r>
                  <a:rPr lang="en-GB" b="1" dirty="0" err="1"/>
                  <a:t>Lección</a:t>
                </a:r>
                <a:r>
                  <a:rPr lang="en-GB" b="1" dirty="0"/>
                  <a:t> 17.</a:t>
                </a: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807" y="6206161"/>
                <a:ext cx="10099343" cy="437708"/>
              </a:xfrm>
              <a:prstGeom prst="roundRect">
                <a:avLst/>
              </a:prstGeom>
              <a:blipFill>
                <a:blip r:embed="rId7"/>
                <a:stretch>
                  <a:fillRect l="-302" t="-1389" b="-1250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4612D1C8-9C9F-4551-AD04-DC8EF43B053E}"/>
              </a:ext>
            </a:extLst>
          </p:cNvPr>
          <p:cNvCxnSpPr>
            <a:cxnSpLocks/>
          </p:cNvCxnSpPr>
          <p:nvPr/>
        </p:nvCxnSpPr>
        <p:spPr>
          <a:xfrm>
            <a:off x="7792911" y="2208910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/>
              <p:nvPr/>
            </p:nvSpPr>
            <p:spPr>
              <a:xfrm>
                <a:off x="8416413" y="1866842"/>
                <a:ext cx="3373821" cy="1191816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n-US" sz="1600" dirty="0"/>
                  <a:t>Expansión del cofactor de </a:t>
                </a:r>
                <a:r>
                  <a:rPr lang="en-US" sz="1600" dirty="0">
                    <a:sym typeface="Symbol" panose="05050102010706020507" pitchFamily="18" charset="2"/>
                  </a:rPr>
                  <a:t></a:t>
                </a:r>
                <a:r>
                  <a:rPr lang="en-US" sz="1600" dirty="0"/>
                  <a:t> </a:t>
                </a:r>
                <a:r>
                  <a:rPr lang="en-US" sz="1600" b="1" dirty="0" err="1"/>
                  <a:t>mediante</a:t>
                </a:r>
                <a:r>
                  <a:rPr lang="en-US" sz="1600" b="1" dirty="0"/>
                  <a:t> la 2ª </a:t>
                </a:r>
                <a:r>
                  <a:rPr lang="en-US" sz="1600" b="1" dirty="0" err="1"/>
                  <a:t>columna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donde</a:t>
                </a:r>
                <a:r>
                  <a:rPr lang="en-US" sz="1600" dirty="0"/>
                  <a:t> los </a:t>
                </a:r>
                <a:r>
                  <a:rPr lang="en-US" sz="1600" dirty="0" err="1"/>
                  <a:t>elementos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a-E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ca-ES" sz="1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fueron sustituidos por los términos constantes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413" y="1866842"/>
                <a:ext cx="3373821" cy="1191816"/>
              </a:xfrm>
              <a:prstGeom prst="roundRect">
                <a:avLst/>
              </a:prstGeom>
              <a:blipFill>
                <a:blip r:embed="rId8"/>
                <a:stretch>
                  <a:fillRect b="-505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DCAA27E6-70F6-4D09-A865-56286CB3A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03812"/>
              </p:ext>
            </p:extLst>
          </p:nvPr>
        </p:nvGraphicFramePr>
        <p:xfrm>
          <a:off x="2593755" y="3813175"/>
          <a:ext cx="6610350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6" name="Equation" r:id="rId9" imgW="4787640" imgH="1358640" progId="Equation.DSMT4">
                  <p:embed/>
                </p:oleObj>
              </mc:Choice>
              <mc:Fallback>
                <p:oleObj name="Equation" r:id="rId9" imgW="478764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DCAA27E6-70F6-4D09-A865-56286CB3A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93755" y="3813175"/>
                        <a:ext cx="6610350" cy="1878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D30640D-ED32-42D6-8709-01402CE63303}"/>
              </a:ext>
            </a:extLst>
          </p:cNvPr>
          <p:cNvSpPr/>
          <p:nvPr/>
        </p:nvSpPr>
        <p:spPr>
          <a:xfrm rot="5400000">
            <a:off x="3050744" y="4541279"/>
            <a:ext cx="1922221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E4F752F3-129C-41B0-9192-2143AAC3FB53}"/>
              </a:ext>
            </a:extLst>
          </p:cNvPr>
          <p:cNvSpPr/>
          <p:nvPr/>
        </p:nvSpPr>
        <p:spPr>
          <a:xfrm>
            <a:off x="5772249" y="4585159"/>
            <a:ext cx="3466343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5C165CAC-CF43-4316-AB6F-A4EBDC7C95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496515"/>
              </p:ext>
            </p:extLst>
          </p:nvPr>
        </p:nvGraphicFramePr>
        <p:xfrm>
          <a:off x="3092450" y="1546225"/>
          <a:ext cx="4673600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7" name="Equation" r:id="rId11" imgW="3352680" imgH="1358640" progId="Equation.DSMT4">
                  <p:embed/>
                </p:oleObj>
              </mc:Choice>
              <mc:Fallback>
                <p:oleObj name="Equation" r:id="rId11" imgW="3352680" imgH="13586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92450" y="1546225"/>
                        <a:ext cx="4673600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BB164EA3-0EA9-4E28-A48D-6A06D622CA49}"/>
              </a:ext>
            </a:extLst>
          </p:cNvPr>
          <p:cNvSpPr/>
          <p:nvPr/>
        </p:nvSpPr>
        <p:spPr>
          <a:xfrm>
            <a:off x="4487917" y="2029706"/>
            <a:ext cx="3174124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Conexão reta unidirecional 41">
            <a:extLst>
              <a:ext uri="{FF2B5EF4-FFF2-40B4-BE49-F238E27FC236}">
                <a16:creationId xmlns:a16="http://schemas.microsoft.com/office/drawing/2014/main" id="{D7E860A0-1F18-472C-9DED-17FF4372F6F6}"/>
              </a:ext>
            </a:extLst>
          </p:cNvPr>
          <p:cNvCxnSpPr>
            <a:cxnSpLocks/>
          </p:cNvCxnSpPr>
          <p:nvPr/>
        </p:nvCxnSpPr>
        <p:spPr>
          <a:xfrm flipH="1" flipV="1">
            <a:off x="6366978" y="2508405"/>
            <a:ext cx="1147919" cy="2054629"/>
          </a:xfrm>
          <a:prstGeom prst="straightConnector1">
            <a:avLst/>
          </a:prstGeom>
          <a:ln w="190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5D68DA37-DDDF-40A4-90B2-399F1111B9E5}"/>
              </a:ext>
            </a:extLst>
          </p:cNvPr>
          <p:cNvSpPr/>
          <p:nvPr/>
        </p:nvSpPr>
        <p:spPr>
          <a:xfrm>
            <a:off x="5568700" y="5027020"/>
            <a:ext cx="5232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US" sz="1600" b="1" dirty="0" err="1">
                <a:solidFill>
                  <a:srgbClr val="F25E4F"/>
                </a:solidFill>
              </a:rPr>
              <a:t>Expansión</a:t>
            </a:r>
            <a:r>
              <a:rPr lang="en-US" sz="1600" b="1" dirty="0">
                <a:solidFill>
                  <a:srgbClr val="F25E4F"/>
                </a:solidFill>
              </a:rPr>
              <a:t> del cofactor de </a:t>
            </a:r>
            <a:r>
              <a:rPr lang="en-US" sz="1600" b="1" dirty="0">
                <a:solidFill>
                  <a:srgbClr val="F25E4F"/>
                </a:solidFill>
                <a:sym typeface="Symbol" panose="05050102010706020507" pitchFamily="18" charset="2"/>
              </a:rPr>
              <a:t> </a:t>
            </a:r>
            <a:r>
              <a:rPr lang="en-US" sz="1600" b="1" dirty="0" err="1">
                <a:solidFill>
                  <a:srgbClr val="F25E4F"/>
                </a:solidFill>
                <a:sym typeface="Symbol" panose="05050102010706020507" pitchFamily="18" charset="2"/>
              </a:rPr>
              <a:t>mediante</a:t>
            </a:r>
            <a:r>
              <a:rPr lang="en-US" sz="1600" b="1" dirty="0">
                <a:solidFill>
                  <a:srgbClr val="F25E4F"/>
                </a:solidFill>
                <a:sym typeface="Symbol" panose="05050102010706020507" pitchFamily="18" charset="2"/>
              </a:rPr>
              <a:t> la 2ª </a:t>
            </a:r>
            <a:r>
              <a:rPr lang="en-US" sz="1600" b="1" dirty="0" err="1">
                <a:solidFill>
                  <a:srgbClr val="F25E4F"/>
                </a:solidFill>
                <a:sym typeface="Symbol" panose="05050102010706020507" pitchFamily="18" charset="2"/>
              </a:rPr>
              <a:t>columna</a:t>
            </a:r>
            <a:endParaRPr lang="en-US" sz="1600" b="1" dirty="0">
              <a:solidFill>
                <a:srgbClr val="F25E4F"/>
              </a:solidFill>
            </a:endParaRPr>
          </a:p>
        </p:txBody>
      </p:sp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BA32D672-D27E-44F8-8A72-564BC741C9BD}"/>
              </a:ext>
            </a:extLst>
          </p:cNvPr>
          <p:cNvCxnSpPr>
            <a:cxnSpLocks/>
          </p:cNvCxnSpPr>
          <p:nvPr/>
        </p:nvCxnSpPr>
        <p:spPr>
          <a:xfrm rot="16200000" flipV="1">
            <a:off x="9654168" y="1593151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/>
              <p:nvPr/>
            </p:nvSpPr>
            <p:spPr>
              <a:xfrm>
                <a:off x="9668973" y="777546"/>
                <a:ext cx="480650" cy="506313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973" y="777546"/>
                <a:ext cx="480650" cy="506313"/>
              </a:xfrm>
              <a:prstGeom prst="roundRect">
                <a:avLst/>
              </a:prstGeom>
              <a:blipFill>
                <a:blip r:embed="rId13"/>
                <a:stretch>
                  <a:fillRect r="-493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/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/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tângulo: Cantos Arredondados 30">
            <a:hlinkClick r:id="rId16" action="ppaction://hlinksldjump"/>
            <a:extLst>
              <a:ext uri="{FF2B5EF4-FFF2-40B4-BE49-F238E27FC236}">
                <a16:creationId xmlns:a16="http://schemas.microsoft.com/office/drawing/2014/main" id="{33A23E05-8313-40D9-928F-57E9EEB0BD6E}"/>
              </a:ext>
            </a:extLst>
          </p:cNvPr>
          <p:cNvSpPr/>
          <p:nvPr/>
        </p:nvSpPr>
        <p:spPr>
          <a:xfrm>
            <a:off x="10541181" y="5194378"/>
            <a:ext cx="1365283" cy="659568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¡</a:t>
            </a:r>
            <a:r>
              <a:rPr lang="en-GB" sz="1600" dirty="0" err="1"/>
              <a:t>Omita</a:t>
            </a:r>
            <a:r>
              <a:rPr lang="en-GB" sz="1600" dirty="0"/>
              <a:t> </a:t>
            </a:r>
            <a:r>
              <a:rPr lang="en-GB" sz="1600" dirty="0" err="1"/>
              <a:t>esto</a:t>
            </a:r>
            <a:r>
              <a:rPr lang="en-GB" sz="1600" dirty="0"/>
              <a:t>!</a:t>
            </a:r>
          </a:p>
        </p:txBody>
      </p:sp>
      <p:sp>
        <p:nvSpPr>
          <p:cNvPr id="50" name="Retângulo: Cantos Arredondados 16">
            <a:hlinkClick r:id="rId17" action="ppaction://hlinksldjump"/>
            <a:extLst>
              <a:ext uri="{FF2B5EF4-FFF2-40B4-BE49-F238E27FC236}">
                <a16:creationId xmlns:a16="http://schemas.microsoft.com/office/drawing/2014/main" id="{25F9D3C9-4732-4F32-A3B4-A4A74B7A7AAC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21">
            <a:hlinkClick r:id="rId18" action="ppaction://hlinksldjump"/>
            <a:extLst>
              <a:ext uri="{FF2B5EF4-FFF2-40B4-BE49-F238E27FC236}">
                <a16:creationId xmlns:a16="http://schemas.microsoft.com/office/drawing/2014/main" id="{1622DC7E-D0D5-4437-8DF6-96F374627061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2" name="Retângulo: Cantos Arredondados 22">
            <a:hlinkClick r:id="rId19" action="ppaction://hlinksldjump"/>
            <a:extLst>
              <a:ext uri="{FF2B5EF4-FFF2-40B4-BE49-F238E27FC236}">
                <a16:creationId xmlns:a16="http://schemas.microsoft.com/office/drawing/2014/main" id="{7D02DA9E-0244-4D0F-A90E-B698E4BAF2F3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53" name="Retângulo: Cantos Arredondados 15">
            <a:hlinkClick r:id="rId20" action="ppaction://hlinksldjump"/>
            <a:extLst>
              <a:ext uri="{FF2B5EF4-FFF2-40B4-BE49-F238E27FC236}">
                <a16:creationId xmlns:a16="http://schemas.microsoft.com/office/drawing/2014/main" id="{E8FE0E57-F05D-45FE-A998-CFADB709B00B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108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4" grpId="0"/>
      <p:bldP spid="44" grpId="1"/>
      <p:bldP spid="46" grpId="0" animBg="1"/>
      <p:bldP spid="46" grpId="1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redondeado 11">
            <a:extLst>
              <a:ext uri="{FF2B5EF4-FFF2-40B4-BE49-F238E27FC236}">
                <a16:creationId xmlns:a16="http://schemas.microsoft.com/office/drawing/2014/main" id="{8332FC80-D553-4794-9EE7-3597BDFFB816}"/>
              </a:ext>
            </a:extLst>
          </p:cNvPr>
          <p:cNvSpPr/>
          <p:nvPr/>
        </p:nvSpPr>
        <p:spPr>
          <a:xfrm>
            <a:off x="1921793" y="399394"/>
            <a:ext cx="10120385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096575" y="544198"/>
            <a:ext cx="9771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/>
              <a:t>Gabriel Cramer</a:t>
            </a:r>
            <a:r>
              <a:rPr lang="en-US" sz="2400" dirty="0"/>
              <a:t>, </a:t>
            </a:r>
            <a:r>
              <a:rPr lang="en-US" sz="2400" dirty="0" err="1"/>
              <a:t>matemático</a:t>
            </a:r>
            <a:r>
              <a:rPr lang="en-US" sz="2400" dirty="0"/>
              <a:t> </a:t>
            </a:r>
            <a:r>
              <a:rPr lang="en-US" sz="2400" dirty="0" err="1"/>
              <a:t>suizo</a:t>
            </a:r>
            <a:r>
              <a:rPr lang="en-US" sz="2400" dirty="0"/>
              <a:t> del </a:t>
            </a:r>
            <a:r>
              <a:rPr lang="en-US" sz="2400" dirty="0" err="1"/>
              <a:t>siglo</a:t>
            </a:r>
            <a:r>
              <a:rPr lang="en-US" sz="2400" dirty="0"/>
              <a:t> XVIII, pone </a:t>
            </a:r>
            <a:r>
              <a:rPr lang="en-US" sz="2400" dirty="0" err="1"/>
              <a:t>nombre</a:t>
            </a:r>
            <a:r>
              <a:rPr lang="en-US" sz="2400" dirty="0"/>
              <a:t> a </a:t>
            </a:r>
            <a:r>
              <a:rPr lang="en-US" sz="2400" dirty="0" err="1"/>
              <a:t>uno</a:t>
            </a:r>
            <a:r>
              <a:rPr lang="en-US" sz="2400" dirty="0"/>
              <a:t> de los </a:t>
            </a:r>
            <a:r>
              <a:rPr lang="en-US" sz="2400" dirty="0" err="1"/>
              <a:t>Métodos</a:t>
            </a:r>
            <a:r>
              <a:rPr lang="en-US" sz="2400" dirty="0"/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resolver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ecuaciones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lineales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EEA7ECC-B782-496C-A337-174E38ED2CD9}"/>
              </a:ext>
            </a:extLst>
          </p:cNvPr>
          <p:cNvSpPr/>
          <p:nvPr/>
        </p:nvSpPr>
        <p:spPr>
          <a:xfrm>
            <a:off x="2096575" y="1540619"/>
            <a:ext cx="9657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Como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método</a:t>
            </a:r>
            <a:r>
              <a:rPr lang="en-US" sz="2400" dirty="0"/>
              <a:t> de la </a:t>
            </a:r>
            <a:r>
              <a:rPr lang="en-US" sz="2400" dirty="0" err="1"/>
              <a:t>matriz</a:t>
            </a:r>
            <a:r>
              <a:rPr lang="en-US" sz="2400" dirty="0"/>
              <a:t> </a:t>
            </a:r>
            <a:r>
              <a:rPr lang="en-US" sz="2400" dirty="0" err="1"/>
              <a:t>Inversa</a:t>
            </a:r>
            <a:r>
              <a:rPr lang="en-US" sz="2400" dirty="0"/>
              <a:t> (</a:t>
            </a:r>
            <a:r>
              <a:rPr lang="en-US" sz="2400" dirty="0" err="1"/>
              <a:t>Lección</a:t>
            </a:r>
            <a:r>
              <a:rPr lang="en-US" sz="2400" dirty="0"/>
              <a:t> 24), </a:t>
            </a:r>
            <a:r>
              <a:rPr lang="en-US" sz="2400" dirty="0" err="1"/>
              <a:t>esta</a:t>
            </a:r>
            <a:r>
              <a:rPr lang="en-US" sz="2400" dirty="0"/>
              <a:t> </a:t>
            </a:r>
            <a:r>
              <a:rPr lang="en-US" sz="2400" dirty="0" err="1"/>
              <a:t>regla</a:t>
            </a:r>
            <a:r>
              <a:rPr lang="en-US" sz="2400" dirty="0"/>
              <a:t> </a:t>
            </a:r>
            <a:r>
              <a:rPr lang="en-US" sz="2400" dirty="0" err="1"/>
              <a:t>sólo</a:t>
            </a:r>
            <a:r>
              <a:rPr lang="en-US" sz="2400" dirty="0"/>
              <a:t> se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aplicar</a:t>
            </a:r>
            <a:r>
              <a:rPr lang="en-US" sz="2400" dirty="0"/>
              <a:t> para resolver un </a:t>
            </a:r>
            <a:r>
              <a:rPr lang="en-US" sz="2400" dirty="0" err="1"/>
              <a:t>sistema</a:t>
            </a:r>
            <a:r>
              <a:rPr lang="en-US" sz="2400" dirty="0"/>
              <a:t> lineal </a:t>
            </a:r>
            <a:r>
              <a:rPr lang="en-US" sz="2400" dirty="0" err="1"/>
              <a:t>si</a:t>
            </a:r>
            <a:r>
              <a:rPr lang="en-US" sz="2400" dirty="0"/>
              <a:t> la </a:t>
            </a:r>
            <a:r>
              <a:rPr lang="en-US" sz="2400" b="1" dirty="0" err="1">
                <a:solidFill>
                  <a:srgbClr val="F25E4F"/>
                </a:solidFill>
              </a:rPr>
              <a:t>matriz</a:t>
            </a:r>
            <a:r>
              <a:rPr lang="en-US" sz="2400" b="1" dirty="0">
                <a:solidFill>
                  <a:srgbClr val="F25E4F"/>
                </a:solidFill>
              </a:rPr>
              <a:t> de los </a:t>
            </a:r>
            <a:r>
              <a:rPr lang="en-US" sz="2400" b="1" dirty="0" err="1">
                <a:solidFill>
                  <a:srgbClr val="F25E4F"/>
                </a:solidFill>
              </a:rPr>
              <a:t>Coeficientes</a:t>
            </a:r>
            <a:r>
              <a:rPr lang="en-US" sz="2400" b="1" dirty="0">
                <a:solidFill>
                  <a:srgbClr val="F25E4F"/>
                </a:solidFill>
              </a:rPr>
              <a:t> </a:t>
            </a:r>
            <a:r>
              <a:rPr lang="en-US" sz="2400" dirty="0"/>
              <a:t>es</a:t>
            </a:r>
            <a:r>
              <a:rPr lang="en-US" sz="2400" b="1" dirty="0">
                <a:solidFill>
                  <a:srgbClr val="F25E4F"/>
                </a:solidFill>
              </a:rPr>
              <a:t> regular</a:t>
            </a:r>
            <a:r>
              <a:rPr lang="en-US" sz="2400" dirty="0"/>
              <a:t>, es </a:t>
            </a:r>
            <a:r>
              <a:rPr lang="en-US" sz="2400" dirty="0" err="1"/>
              <a:t>decir</a:t>
            </a:r>
            <a:r>
              <a:rPr lang="en-US" sz="2400" dirty="0"/>
              <a:t>: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075F7A3-1577-4380-8E9B-B20E1E7E3588}"/>
              </a:ext>
            </a:extLst>
          </p:cNvPr>
          <p:cNvSpPr/>
          <p:nvPr/>
        </p:nvSpPr>
        <p:spPr>
          <a:xfrm>
            <a:off x="2242429" y="2793494"/>
            <a:ext cx="9657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 </a:t>
            </a:r>
            <a:r>
              <a:rPr lang="en-US" sz="2400" dirty="0" err="1"/>
              <a:t>matriz</a:t>
            </a:r>
            <a:r>
              <a:rPr lang="en-US" sz="2400" dirty="0"/>
              <a:t> de </a:t>
            </a:r>
            <a:r>
              <a:rPr lang="en-US" sz="2400" dirty="0" err="1"/>
              <a:t>Coeficientes</a:t>
            </a:r>
            <a:r>
              <a:rPr lang="en-US" sz="2400" dirty="0"/>
              <a:t> es </a:t>
            </a:r>
            <a:r>
              <a:rPr lang="en-US" sz="2400" b="1" dirty="0" err="1"/>
              <a:t>cuadrada</a:t>
            </a:r>
            <a:r>
              <a:rPr lang="en-US" sz="2400" dirty="0"/>
              <a:t> – el </a:t>
            </a:r>
            <a:r>
              <a:rPr lang="en-GB" sz="2400" b="1" dirty="0" err="1"/>
              <a:t>número</a:t>
            </a:r>
            <a:r>
              <a:rPr lang="en-GB" sz="2400" b="1" dirty="0"/>
              <a:t> de </a:t>
            </a:r>
            <a:r>
              <a:rPr lang="en-GB" sz="2400" b="1" dirty="0" err="1"/>
              <a:t>ecuaciones</a:t>
            </a:r>
            <a:r>
              <a:rPr lang="en-GB" sz="2400" b="1" dirty="0"/>
              <a:t> es </a:t>
            </a:r>
            <a:r>
              <a:rPr lang="en-GB" sz="2400" b="1" dirty="0" err="1"/>
              <a:t>igual</a:t>
            </a:r>
            <a:r>
              <a:rPr lang="en-GB" sz="2400" b="1" dirty="0"/>
              <a:t> </a:t>
            </a:r>
            <a:r>
              <a:rPr lang="en-GB" sz="2400" dirty="0"/>
              <a:t>al  </a:t>
            </a:r>
            <a:r>
              <a:rPr lang="en-GB" sz="2400" b="1" dirty="0" err="1"/>
              <a:t>número</a:t>
            </a:r>
            <a:r>
              <a:rPr lang="en-GB" sz="2400" b="1" dirty="0"/>
              <a:t> de </a:t>
            </a:r>
            <a:r>
              <a:rPr lang="en-GB" sz="2400" b="1" dirty="0" err="1"/>
              <a:t>incógnitas</a:t>
            </a:r>
            <a:endParaRPr lang="en-US" sz="2400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02CB7922-E721-4952-95B6-DA522620CE1C}"/>
              </a:ext>
            </a:extLst>
          </p:cNvPr>
          <p:cNvSpPr/>
          <p:nvPr/>
        </p:nvSpPr>
        <p:spPr>
          <a:xfrm>
            <a:off x="2242429" y="3625779"/>
            <a:ext cx="7707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 </a:t>
            </a:r>
            <a:r>
              <a:rPr lang="en-US" sz="2400" b="1" dirty="0" err="1"/>
              <a:t>determinante</a:t>
            </a:r>
            <a:r>
              <a:rPr lang="en-US" sz="2400" dirty="0"/>
              <a:t> de la </a:t>
            </a:r>
            <a:r>
              <a:rPr lang="en-US" sz="2400" dirty="0" err="1"/>
              <a:t>matriz</a:t>
            </a:r>
            <a:r>
              <a:rPr lang="en-US" sz="2400" dirty="0"/>
              <a:t> de </a:t>
            </a:r>
            <a:r>
              <a:rPr lang="en-US" sz="2400" dirty="0" err="1"/>
              <a:t>Coeficientes</a:t>
            </a:r>
            <a:r>
              <a:rPr lang="en-US" sz="2400" dirty="0"/>
              <a:t> </a:t>
            </a:r>
            <a:r>
              <a:rPr lang="en-US" sz="2400" b="1" dirty="0"/>
              <a:t>no es </a:t>
            </a:r>
            <a:r>
              <a:rPr lang="en-US" sz="2400" b="1" dirty="0" err="1"/>
              <a:t>nulo</a:t>
            </a:r>
            <a:r>
              <a:rPr lang="en-US" sz="2400" dirty="0"/>
              <a:t>.</a:t>
            </a:r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CC02DCE2-9CAE-4959-A4C4-F041250399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170045"/>
              </p:ext>
            </p:extLst>
          </p:nvPr>
        </p:nvGraphicFramePr>
        <p:xfrm>
          <a:off x="4783274" y="4247851"/>
          <a:ext cx="4513262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" name="Equation" r:id="rId8" imgW="3238200" imgH="1358640" progId="Equation.DSMT4">
                  <p:embed/>
                </p:oleObj>
              </mc:Choice>
              <mc:Fallback>
                <p:oleObj name="Equation" r:id="rId8" imgW="3238200" imgH="135864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66E2EFF3-7CBE-409F-A5A6-66831EAB4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83274" y="4247851"/>
                        <a:ext cx="4513262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reeform 18">
            <a:extLst>
              <a:ext uri="{FF2B5EF4-FFF2-40B4-BE49-F238E27FC236}">
                <a16:creationId xmlns:a16="http://schemas.microsoft.com/office/drawing/2014/main" id="{FBA95A75-C96D-4AD8-8C9F-D1D9AA0CFD9C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6467292" y="4621974"/>
            <a:ext cx="923867" cy="926195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EE4630-4DAF-434A-8FA1-1EFBB5670A1E}"/>
              </a:ext>
            </a:extLst>
          </p:cNvPr>
          <p:cNvSpPr/>
          <p:nvPr/>
        </p:nvSpPr>
        <p:spPr>
          <a:xfrm>
            <a:off x="7830208" y="5839404"/>
            <a:ext cx="441434" cy="3474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47CA70CC-1220-41E5-A60C-7CFE8D8A8CB0}"/>
              </a:ext>
            </a:extLst>
          </p:cNvPr>
          <p:cNvCxnSpPr>
            <a:cxnSpLocks/>
          </p:cNvCxnSpPr>
          <p:nvPr/>
        </p:nvCxnSpPr>
        <p:spPr>
          <a:xfrm>
            <a:off x="5735430" y="3540987"/>
            <a:ext cx="2094777" cy="208204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73FCAA10-50BA-444F-8AFD-7783730EA21E}"/>
              </a:ext>
            </a:extLst>
          </p:cNvPr>
          <p:cNvCxnSpPr>
            <a:cxnSpLocks/>
          </p:cNvCxnSpPr>
          <p:nvPr/>
        </p:nvCxnSpPr>
        <p:spPr>
          <a:xfrm>
            <a:off x="7965867" y="3164948"/>
            <a:ext cx="3787891" cy="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ta 40">
            <a:extLst>
              <a:ext uri="{FF2B5EF4-FFF2-40B4-BE49-F238E27FC236}">
                <a16:creationId xmlns:a16="http://schemas.microsoft.com/office/drawing/2014/main" id="{FAFD1ACF-7324-4021-912C-23E6F0E92728}"/>
              </a:ext>
            </a:extLst>
          </p:cNvPr>
          <p:cNvCxnSpPr>
            <a:cxnSpLocks/>
          </p:cNvCxnSpPr>
          <p:nvPr/>
        </p:nvCxnSpPr>
        <p:spPr>
          <a:xfrm flipV="1">
            <a:off x="3036918" y="3521988"/>
            <a:ext cx="2698512" cy="1953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5CCD2616-26B8-4832-8B82-58263E4CD0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057120"/>
              </p:ext>
            </p:extLst>
          </p:nvPr>
        </p:nvGraphicFramePr>
        <p:xfrm>
          <a:off x="2572242" y="4245290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" name="Equation" r:id="rId10" imgW="3124080" imgH="1358640" progId="Equation.DSMT4">
                  <p:embed/>
                </p:oleObj>
              </mc:Choice>
              <mc:Fallback>
                <p:oleObj name="Equation" r:id="rId10" imgW="3124080" imgH="135864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ADB77B43-F2CD-4CF5-A610-F6CE94EE30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72242" y="4245290"/>
                        <a:ext cx="4352925" cy="18923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Oval 44">
            <a:extLst>
              <a:ext uri="{FF2B5EF4-FFF2-40B4-BE49-F238E27FC236}">
                <a16:creationId xmlns:a16="http://schemas.microsoft.com/office/drawing/2014/main" id="{8F16FE3B-D53C-4A2C-A267-AC7723D6D6AA}"/>
              </a:ext>
            </a:extLst>
          </p:cNvPr>
          <p:cNvSpPr/>
          <p:nvPr/>
        </p:nvSpPr>
        <p:spPr>
          <a:xfrm>
            <a:off x="5552062" y="5824167"/>
            <a:ext cx="441434" cy="43526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Seta: Para a Direita 45">
            <a:extLst>
              <a:ext uri="{FF2B5EF4-FFF2-40B4-BE49-F238E27FC236}">
                <a16:creationId xmlns:a16="http://schemas.microsoft.com/office/drawing/2014/main" id="{CA467243-B32E-44D5-A5BC-DB23B4DF81E4}"/>
              </a:ext>
            </a:extLst>
          </p:cNvPr>
          <p:cNvSpPr/>
          <p:nvPr/>
        </p:nvSpPr>
        <p:spPr>
          <a:xfrm>
            <a:off x="7159848" y="4811677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76B41783-63BF-4F85-BB50-FAE74ECCD7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287538"/>
              </p:ext>
            </p:extLst>
          </p:nvPr>
        </p:nvGraphicFramePr>
        <p:xfrm>
          <a:off x="7841698" y="4811677"/>
          <a:ext cx="3512267" cy="56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" name="Equation" r:id="rId12" imgW="2133360" imgH="342720" progId="Equation.DSMT4">
                  <p:embed/>
                </p:oleObj>
              </mc:Choice>
              <mc:Fallback>
                <p:oleObj name="Equation" r:id="rId12" imgW="2133360" imgH="34272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A8A4CCF6-8C55-4B89-BD46-DEA369178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41698" y="4811677"/>
                        <a:ext cx="3512267" cy="56551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F25E4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E2EE5FC2-2FBE-4CAF-A140-00E0D5BF7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003022"/>
              </p:ext>
            </p:extLst>
          </p:nvPr>
        </p:nvGraphicFramePr>
        <p:xfrm>
          <a:off x="2573338" y="4246563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" name="Equation" r:id="rId14" imgW="3124080" imgH="1358640" progId="Equation.DSMT4">
                  <p:embed/>
                </p:oleObj>
              </mc:Choice>
              <mc:Fallback>
                <p:oleObj name="Equation" r:id="rId14" imgW="3124080" imgH="1358640" progId="Equation.DSMT4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5CCD2616-26B8-4832-8B82-58263E4CD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73338" y="4246563"/>
                        <a:ext cx="4352925" cy="189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tângulo: Cantos Arredondados 16">
            <a:hlinkClick r:id="rId15" action="ppaction://hlinksldjump"/>
            <a:extLst>
              <a:ext uri="{FF2B5EF4-FFF2-40B4-BE49-F238E27FC236}">
                <a16:creationId xmlns:a16="http://schemas.microsoft.com/office/drawing/2014/main" id="{FC3EC78D-BFB8-4254-8368-80B5C7380D57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1">
            <a:hlinkClick r:id="rId16" action="ppaction://hlinksldjump"/>
            <a:extLst>
              <a:ext uri="{FF2B5EF4-FFF2-40B4-BE49-F238E27FC236}">
                <a16:creationId xmlns:a16="http://schemas.microsoft.com/office/drawing/2014/main" id="{7E462A5B-E530-4EB3-9ABA-DA7D8C56D71B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2">
            <a:hlinkClick r:id="rId17" action="ppaction://hlinksldjump"/>
            <a:extLst>
              <a:ext uri="{FF2B5EF4-FFF2-40B4-BE49-F238E27FC236}">
                <a16:creationId xmlns:a16="http://schemas.microsoft.com/office/drawing/2014/main" id="{BDC9448B-3325-40C1-94BC-A12244D11DA4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31" name="Retângulo: Cantos Arredondados 15">
            <a:hlinkClick r:id="rId18" action="ppaction://hlinksldjump"/>
            <a:extLst>
              <a:ext uri="{FF2B5EF4-FFF2-40B4-BE49-F238E27FC236}">
                <a16:creationId xmlns:a16="http://schemas.microsoft.com/office/drawing/2014/main" id="{E0759F86-A9B0-4FB4-A37A-8867CD2C4C71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881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3" grpId="0" animBg="1"/>
      <p:bldP spid="33" grpId="1" animBg="1"/>
      <p:bldP spid="13" grpId="0" animBg="1"/>
      <p:bldP spid="13" grpId="1" animBg="1"/>
      <p:bldP spid="45" grpId="0" animBg="1"/>
      <p:bldP spid="45" grpId="1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1953853" y="500513"/>
            <a:ext cx="10088330" cy="6085584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56" name="Retângulo 59">
            <a:extLst>
              <a:ext uri="{FF2B5EF4-FFF2-40B4-BE49-F238E27FC236}">
                <a16:creationId xmlns:a16="http://schemas.microsoft.com/office/drawing/2014/main" id="{AB694FDB-139A-49E3-A052-2C34DC5FB4F2}"/>
              </a:ext>
            </a:extLst>
          </p:cNvPr>
          <p:cNvSpPr/>
          <p:nvPr/>
        </p:nvSpPr>
        <p:spPr>
          <a:xfrm>
            <a:off x="2057945" y="5971546"/>
            <a:ext cx="9921356" cy="614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Recuerde</a:t>
            </a:r>
            <a:endParaRPr lang="en-GB" b="1" dirty="0">
              <a:solidFill>
                <a:srgbClr val="F25E4F"/>
              </a:solidFill>
            </a:endParaRPr>
          </a:p>
          <a:p>
            <a:pPr algn="just">
              <a:spcAft>
                <a:spcPts val="600"/>
              </a:spcAft>
            </a:pPr>
            <a:endParaRPr lang="en-GB" b="1" dirty="0">
              <a:solidFill>
                <a:srgbClr val="F25E4F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80648" y="679149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</a:t>
            </a:r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211313" y="1167373"/>
            <a:ext cx="7938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Si </a:t>
            </a:r>
            <a:r>
              <a:rPr lang="en-US" sz="2400" dirty="0" err="1"/>
              <a:t>multiplicamos</a:t>
            </a:r>
            <a:r>
              <a:rPr lang="en-US" sz="2400" dirty="0"/>
              <a:t> las matrices del </a:t>
            </a:r>
            <a:r>
              <a:rPr lang="en-US" sz="2400" dirty="0" err="1"/>
              <a:t>segundo</a:t>
            </a:r>
            <a:r>
              <a:rPr lang="en-US" sz="2400" dirty="0"/>
              <a:t> </a:t>
            </a:r>
            <a:r>
              <a:rPr lang="en-US" sz="2400" dirty="0" err="1"/>
              <a:t>lado</a:t>
            </a:r>
            <a:r>
              <a:rPr lang="en-US" sz="2400" dirty="0"/>
              <a:t> </a:t>
            </a:r>
            <a:r>
              <a:rPr lang="en-US" sz="2400" dirty="0" err="1"/>
              <a:t>obtenemos</a:t>
            </a:r>
            <a:r>
              <a:rPr lang="en-US" sz="2400" dirty="0"/>
              <a:t>:</a:t>
            </a:r>
          </a:p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2208126" y="3338273"/>
            <a:ext cx="9952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Recuerde</a:t>
            </a:r>
            <a:r>
              <a:rPr lang="en-US" sz="2400" dirty="0"/>
              <a:t> la </a:t>
            </a:r>
            <a:r>
              <a:rPr lang="en-US" sz="2400" dirty="0" err="1"/>
              <a:t>posible</a:t>
            </a:r>
            <a:r>
              <a:rPr lang="en-US" sz="2400" dirty="0"/>
              <a:t> </a:t>
            </a:r>
            <a:r>
              <a:rPr lang="en-US" sz="2400" dirty="0" err="1"/>
              <a:t>expansión</a:t>
            </a:r>
            <a:r>
              <a:rPr lang="en-US" sz="2400" dirty="0"/>
              <a:t> del cofactor de  </a:t>
            </a:r>
            <a:r>
              <a:rPr lang="en-US" sz="2400" dirty="0">
                <a:sym typeface="Symbol" panose="05050102010706020507" pitchFamily="18" charset="2"/>
              </a:rPr>
              <a:t> </a:t>
            </a:r>
            <a:r>
              <a:rPr lang="en-US" sz="2400" dirty="0" err="1">
                <a:sym typeface="Symbol" panose="05050102010706020507" pitchFamily="18" charset="2"/>
              </a:rPr>
              <a:t>mediante</a:t>
            </a:r>
            <a:r>
              <a:rPr lang="en-US" sz="2400" dirty="0">
                <a:sym typeface="Symbol" panose="05050102010706020507" pitchFamily="18" charset="2"/>
              </a:rPr>
              <a:t> les  </a:t>
            </a:r>
            <a:r>
              <a:rPr lang="en-US" sz="2400" dirty="0" err="1">
                <a:sym typeface="Symbol" panose="05050102010706020507" pitchFamily="18" charset="2"/>
              </a:rPr>
              <a:t>columnes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1994109" y="6149550"/>
                <a:ext cx="10197891" cy="43770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dirty="0" err="1"/>
                  <a:t>Cofactores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– </a:t>
                </a:r>
                <a:r>
                  <a:rPr lang="en-GB" b="1" dirty="0" err="1"/>
                  <a:t>Lección</a:t>
                </a:r>
                <a:r>
                  <a:rPr lang="en-GB" b="1" dirty="0"/>
                  <a:t> 16 </a:t>
                </a:r>
                <a:r>
                  <a:rPr lang="en-GB" dirty="0"/>
                  <a:t>y </a:t>
                </a:r>
                <a:r>
                  <a:rPr lang="en-GB" dirty="0" err="1"/>
                  <a:t>cálculo</a:t>
                </a:r>
                <a:r>
                  <a:rPr lang="en-GB" dirty="0"/>
                  <a:t> de la </a:t>
                </a:r>
                <a:r>
                  <a:rPr lang="en-GB" dirty="0" err="1"/>
                  <a:t>determinante</a:t>
                </a:r>
                <a:r>
                  <a:rPr lang="en-GB" dirty="0"/>
                  <a:t> </a:t>
                </a:r>
                <a:r>
                  <a:rPr lang="en-GB" dirty="0" err="1"/>
                  <a:t>mediante</a:t>
                </a:r>
                <a:r>
                  <a:rPr lang="en-GB" dirty="0"/>
                  <a:t> la </a:t>
                </a:r>
                <a:r>
                  <a:rPr lang="en-GB" dirty="0" err="1"/>
                  <a:t>expansión</a:t>
                </a:r>
                <a:r>
                  <a:rPr lang="en-GB" dirty="0"/>
                  <a:t> del cofactor – </a:t>
                </a:r>
                <a:r>
                  <a:rPr lang="en-GB" b="1" dirty="0" err="1"/>
                  <a:t>Lección</a:t>
                </a:r>
                <a:r>
                  <a:rPr lang="en-GB" b="1" dirty="0"/>
                  <a:t> 17.</a:t>
                </a: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109" y="6149550"/>
                <a:ext cx="10197891" cy="437708"/>
              </a:xfrm>
              <a:prstGeom prst="roundRect">
                <a:avLst/>
              </a:prstGeom>
              <a:blipFill>
                <a:blip r:embed="rId7"/>
                <a:stretch>
                  <a:fillRect l="-299" t="-1389" b="-111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4612D1C8-9C9F-4551-AD04-DC8EF43B053E}"/>
              </a:ext>
            </a:extLst>
          </p:cNvPr>
          <p:cNvCxnSpPr>
            <a:cxnSpLocks/>
          </p:cNvCxnSpPr>
          <p:nvPr/>
        </p:nvCxnSpPr>
        <p:spPr>
          <a:xfrm>
            <a:off x="7792911" y="3201964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/>
              <p:nvPr/>
            </p:nvSpPr>
            <p:spPr>
              <a:xfrm>
                <a:off x="8416413" y="2439482"/>
                <a:ext cx="3373821" cy="1464231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n-US" sz="1600" dirty="0" err="1"/>
                  <a:t>Expansión</a:t>
                </a:r>
                <a:r>
                  <a:rPr lang="en-US" sz="1600" dirty="0"/>
                  <a:t> del cofactor de </a:t>
                </a:r>
                <a:r>
                  <a:rPr lang="en-US" sz="1600" dirty="0">
                    <a:sym typeface="Symbol" panose="05050102010706020507" pitchFamily="18" charset="2"/>
                  </a:rPr>
                  <a:t></a:t>
                </a:r>
                <a:r>
                  <a:rPr lang="en-US" sz="1600" dirty="0"/>
                  <a:t> </a:t>
                </a:r>
                <a:r>
                  <a:rPr lang="en-US" sz="1600" b="1" dirty="0" err="1"/>
                  <a:t>mediante</a:t>
                </a:r>
                <a:r>
                  <a:rPr lang="en-US" sz="1600" b="1" dirty="0"/>
                  <a:t> la </a:t>
                </a:r>
                <a:r>
                  <a:rPr lang="en-US" sz="1600" b="1" dirty="0" err="1"/>
                  <a:t>enésima</a:t>
                </a:r>
                <a:r>
                  <a:rPr lang="en-US" sz="1600" b="1" dirty="0"/>
                  <a:t> </a:t>
                </a:r>
                <a:r>
                  <a:rPr lang="en-US" sz="1600" b="1" dirty="0" err="1"/>
                  <a:t>columna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donde</a:t>
                </a:r>
                <a:r>
                  <a:rPr lang="en-US" sz="1600" dirty="0"/>
                  <a:t> los </a:t>
                </a:r>
                <a:r>
                  <a:rPr lang="en-US" sz="1600" dirty="0" err="1"/>
                  <a:t>elementos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a-E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ca-ES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fueron </a:t>
                </a:r>
                <a:r>
                  <a:rPr lang="en-US" sz="1600" dirty="0" err="1"/>
                  <a:t>sustituidos</a:t>
                </a:r>
                <a:r>
                  <a:rPr lang="en-US" sz="1600" dirty="0"/>
                  <a:t> por los </a:t>
                </a:r>
                <a:r>
                  <a:rPr lang="en-US" sz="1600" dirty="0" err="1"/>
                  <a:t>términos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constantes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413" y="2439482"/>
                <a:ext cx="3373821" cy="146423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DCAA27E6-70F6-4D09-A865-56286CB3A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62202"/>
              </p:ext>
            </p:extLst>
          </p:nvPr>
        </p:nvGraphicFramePr>
        <p:xfrm>
          <a:off x="2593755" y="3813175"/>
          <a:ext cx="6610350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0" name="Equation" r:id="rId9" imgW="4787640" imgH="1358640" progId="Equation.DSMT4">
                  <p:embed/>
                </p:oleObj>
              </mc:Choice>
              <mc:Fallback>
                <p:oleObj name="Equation" r:id="rId9" imgW="478764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DCAA27E6-70F6-4D09-A865-56286CB3A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93755" y="3813175"/>
                        <a:ext cx="6610350" cy="1878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D30640D-ED32-42D6-8709-01402CE63303}"/>
              </a:ext>
            </a:extLst>
          </p:cNvPr>
          <p:cNvSpPr/>
          <p:nvPr/>
        </p:nvSpPr>
        <p:spPr>
          <a:xfrm rot="5400000">
            <a:off x="4291154" y="4541279"/>
            <a:ext cx="1922221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E4F752F3-129C-41B0-9192-2143AAC3FB53}"/>
              </a:ext>
            </a:extLst>
          </p:cNvPr>
          <p:cNvSpPr/>
          <p:nvPr/>
        </p:nvSpPr>
        <p:spPr>
          <a:xfrm>
            <a:off x="5772249" y="4585159"/>
            <a:ext cx="3466343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5C165CAC-CF43-4316-AB6F-A4EBDC7C9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6923" y="1546225"/>
          <a:ext cx="4725988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1" name="Equation" r:id="rId11" imgW="3390840" imgH="1358640" progId="Equation.DSMT4">
                  <p:embed/>
                </p:oleObj>
              </mc:Choice>
              <mc:Fallback>
                <p:oleObj name="Equation" r:id="rId11" imgW="3390840" imgH="13586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66923" y="1546225"/>
                        <a:ext cx="4725988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BB164EA3-0EA9-4E28-A48D-6A06D622CA49}"/>
              </a:ext>
            </a:extLst>
          </p:cNvPr>
          <p:cNvSpPr/>
          <p:nvPr/>
        </p:nvSpPr>
        <p:spPr>
          <a:xfrm>
            <a:off x="4487917" y="3017671"/>
            <a:ext cx="3174124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Conexão reta unidirecional 41">
            <a:extLst>
              <a:ext uri="{FF2B5EF4-FFF2-40B4-BE49-F238E27FC236}">
                <a16:creationId xmlns:a16="http://schemas.microsoft.com/office/drawing/2014/main" id="{D7E860A0-1F18-472C-9DED-17FF4372F6F6}"/>
              </a:ext>
            </a:extLst>
          </p:cNvPr>
          <p:cNvCxnSpPr>
            <a:cxnSpLocks/>
          </p:cNvCxnSpPr>
          <p:nvPr/>
        </p:nvCxnSpPr>
        <p:spPr>
          <a:xfrm flipH="1" flipV="1">
            <a:off x="6949601" y="3551226"/>
            <a:ext cx="565297" cy="1011809"/>
          </a:xfrm>
          <a:prstGeom prst="straightConnector1">
            <a:avLst/>
          </a:prstGeom>
          <a:ln w="190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5D68DA37-DDDF-40A4-90B2-399F1111B9E5}"/>
              </a:ext>
            </a:extLst>
          </p:cNvPr>
          <p:cNvSpPr/>
          <p:nvPr/>
        </p:nvSpPr>
        <p:spPr>
          <a:xfrm>
            <a:off x="5568700" y="5027020"/>
            <a:ext cx="5519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US" sz="1600" b="1" dirty="0" err="1">
                <a:solidFill>
                  <a:srgbClr val="F25E4F"/>
                </a:solidFill>
              </a:rPr>
              <a:t>Expansión</a:t>
            </a:r>
            <a:r>
              <a:rPr lang="en-US" sz="1600" b="1" dirty="0">
                <a:solidFill>
                  <a:srgbClr val="F25E4F"/>
                </a:solidFill>
              </a:rPr>
              <a:t> del cofactor de </a:t>
            </a:r>
            <a:r>
              <a:rPr lang="en-US" sz="1600" b="1" dirty="0">
                <a:solidFill>
                  <a:srgbClr val="F25E4F"/>
                </a:solidFill>
                <a:sym typeface="Symbol" panose="05050102010706020507" pitchFamily="18" charset="2"/>
              </a:rPr>
              <a:t> </a:t>
            </a:r>
            <a:r>
              <a:rPr lang="en-US" sz="1600" b="1" dirty="0" err="1">
                <a:solidFill>
                  <a:srgbClr val="F25E4F"/>
                </a:solidFill>
                <a:sym typeface="Symbol" panose="05050102010706020507" pitchFamily="18" charset="2"/>
              </a:rPr>
              <a:t>mediante</a:t>
            </a:r>
            <a:r>
              <a:rPr lang="en-US" sz="1600" b="1" dirty="0">
                <a:solidFill>
                  <a:srgbClr val="F25E4F"/>
                </a:solidFill>
                <a:sym typeface="Symbol" panose="05050102010706020507" pitchFamily="18" charset="2"/>
              </a:rPr>
              <a:t> la </a:t>
            </a:r>
            <a:r>
              <a:rPr lang="en-US" sz="1600" b="1" dirty="0" err="1">
                <a:solidFill>
                  <a:srgbClr val="F25E4F"/>
                </a:solidFill>
                <a:sym typeface="Symbol" panose="05050102010706020507" pitchFamily="18" charset="2"/>
              </a:rPr>
              <a:t>enésima</a:t>
            </a:r>
            <a:r>
              <a:rPr lang="en-US" sz="1600" b="1" dirty="0">
                <a:solidFill>
                  <a:srgbClr val="F25E4F"/>
                </a:solidFill>
                <a:sym typeface="Symbol" panose="05050102010706020507" pitchFamily="18" charset="2"/>
              </a:rPr>
              <a:t> </a:t>
            </a:r>
            <a:r>
              <a:rPr lang="en-US" sz="1600" b="1" dirty="0" err="1">
                <a:solidFill>
                  <a:srgbClr val="F25E4F"/>
                </a:solidFill>
                <a:sym typeface="Symbol" panose="05050102010706020507" pitchFamily="18" charset="2"/>
              </a:rPr>
              <a:t>columna</a:t>
            </a:r>
            <a:endParaRPr lang="en-US" sz="1600" b="1" dirty="0">
              <a:solidFill>
                <a:srgbClr val="F25E4F"/>
              </a:solidFill>
            </a:endParaRPr>
          </a:p>
          <a:p>
            <a:pPr algn="just">
              <a:buClr>
                <a:srgbClr val="F25E4F"/>
              </a:buClr>
            </a:pPr>
            <a:endParaRPr lang="en-US" sz="1600" b="1" dirty="0">
              <a:solidFill>
                <a:srgbClr val="F25E4F"/>
              </a:solidFill>
            </a:endParaRPr>
          </a:p>
        </p:txBody>
      </p:sp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BA32D672-D27E-44F8-8A72-564BC741C9BD}"/>
              </a:ext>
            </a:extLst>
          </p:cNvPr>
          <p:cNvCxnSpPr>
            <a:cxnSpLocks/>
          </p:cNvCxnSpPr>
          <p:nvPr/>
        </p:nvCxnSpPr>
        <p:spPr>
          <a:xfrm rot="16200000" flipV="1">
            <a:off x="9654168" y="2165791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/>
              <p:nvPr/>
            </p:nvSpPr>
            <p:spPr>
              <a:xfrm>
                <a:off x="9668973" y="1350186"/>
                <a:ext cx="480650" cy="506313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973" y="1350186"/>
                <a:ext cx="480650" cy="506313"/>
              </a:xfrm>
              <a:prstGeom prst="roundRect">
                <a:avLst/>
              </a:prstGeom>
              <a:blipFill>
                <a:blip r:embed="rId13"/>
                <a:stretch>
                  <a:fillRect r="-2469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/>
              <p:nvPr/>
            </p:nvSpPr>
            <p:spPr>
              <a:xfrm>
                <a:off x="4487917" y="2952757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2952757"/>
                <a:ext cx="3174124" cy="510778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/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5F339A2C-305B-4AF0-85E9-B129C0330EE1}"/>
                  </a:ext>
                </a:extLst>
              </p:cNvPr>
              <p:cNvSpPr/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5F339A2C-305B-4AF0-85E9-B129C0330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: Cantos Arredondados 50">
            <a:hlinkClick r:id="rId17" action="ppaction://hlinksldjump"/>
            <a:extLst>
              <a:ext uri="{FF2B5EF4-FFF2-40B4-BE49-F238E27FC236}">
                <a16:creationId xmlns:a16="http://schemas.microsoft.com/office/drawing/2014/main" id="{DFDCE944-6AFF-404B-9804-3EDCB4355691}"/>
              </a:ext>
            </a:extLst>
          </p:cNvPr>
          <p:cNvSpPr/>
          <p:nvPr/>
        </p:nvSpPr>
        <p:spPr>
          <a:xfrm>
            <a:off x="10609165" y="5190039"/>
            <a:ext cx="1321122" cy="713568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¡</a:t>
            </a:r>
            <a:r>
              <a:rPr lang="en-GB" sz="1600" dirty="0" err="1"/>
              <a:t>Omita</a:t>
            </a:r>
            <a:r>
              <a:rPr lang="en-GB" sz="1600" dirty="0"/>
              <a:t> </a:t>
            </a:r>
            <a:r>
              <a:rPr lang="en-GB" sz="1600" dirty="0" err="1"/>
              <a:t>esto</a:t>
            </a:r>
            <a:r>
              <a:rPr lang="en-GB" sz="1600" dirty="0"/>
              <a:t>!</a:t>
            </a:r>
          </a:p>
        </p:txBody>
      </p:sp>
      <p:sp>
        <p:nvSpPr>
          <p:cNvPr id="52" name="Retângulo: Cantos Arredondados 16">
            <a:hlinkClick r:id="rId18" action="ppaction://hlinksldjump"/>
            <a:extLst>
              <a:ext uri="{FF2B5EF4-FFF2-40B4-BE49-F238E27FC236}">
                <a16:creationId xmlns:a16="http://schemas.microsoft.com/office/drawing/2014/main" id="{D489020B-8965-43F0-AF08-32301196BD57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3" name="Retângulo: Cantos Arredondados 21">
            <a:hlinkClick r:id="rId19" action="ppaction://hlinksldjump"/>
            <a:extLst>
              <a:ext uri="{FF2B5EF4-FFF2-40B4-BE49-F238E27FC236}">
                <a16:creationId xmlns:a16="http://schemas.microsoft.com/office/drawing/2014/main" id="{715BBEF8-563A-4FBF-8B02-DCC0AD88603E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4" name="Retângulo: Cantos Arredondados 22">
            <a:hlinkClick r:id="rId20" action="ppaction://hlinksldjump"/>
            <a:extLst>
              <a:ext uri="{FF2B5EF4-FFF2-40B4-BE49-F238E27FC236}">
                <a16:creationId xmlns:a16="http://schemas.microsoft.com/office/drawing/2014/main" id="{C5AD3136-CDE8-43D2-8904-60A3596E015A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55" name="Retângulo: Cantos Arredondados 15">
            <a:hlinkClick r:id="rId21" action="ppaction://hlinksldjump"/>
            <a:extLst>
              <a:ext uri="{FF2B5EF4-FFF2-40B4-BE49-F238E27FC236}">
                <a16:creationId xmlns:a16="http://schemas.microsoft.com/office/drawing/2014/main" id="{B9132DE5-AEA5-4AE6-A85C-943DDF23FA4C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1252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4" grpId="0"/>
      <p:bldP spid="44" grpId="1"/>
      <p:bldP spid="46" grpId="0" animBg="1"/>
      <p:bldP spid="46" grpId="1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1936471" y="503552"/>
            <a:ext cx="10138291" cy="6189456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31" name="Retângulo 59">
            <a:extLst>
              <a:ext uri="{FF2B5EF4-FFF2-40B4-BE49-F238E27FC236}">
                <a16:creationId xmlns:a16="http://schemas.microsoft.com/office/drawing/2014/main" id="{ECA8893D-043E-40C9-96F7-7380A1629970}"/>
              </a:ext>
            </a:extLst>
          </p:cNvPr>
          <p:cNvSpPr/>
          <p:nvPr/>
        </p:nvSpPr>
        <p:spPr>
          <a:xfrm>
            <a:off x="2057945" y="5971546"/>
            <a:ext cx="9921356" cy="614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Recuerde</a:t>
            </a:r>
            <a:endParaRPr lang="en-GB" b="1" dirty="0">
              <a:solidFill>
                <a:srgbClr val="F25E4F"/>
              </a:solidFill>
            </a:endParaRPr>
          </a:p>
          <a:p>
            <a:pPr algn="just">
              <a:spcAft>
                <a:spcPts val="600"/>
              </a:spcAft>
            </a:pPr>
            <a:endParaRPr lang="en-GB" b="1" dirty="0">
              <a:solidFill>
                <a:srgbClr val="F25E4F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053659" y="677450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171623" y="694628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</a:t>
            </a:r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119324" y="1094010"/>
            <a:ext cx="8019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Si </a:t>
            </a:r>
            <a:r>
              <a:rPr lang="en-US" sz="2400" dirty="0" err="1"/>
              <a:t>multiplicamos</a:t>
            </a:r>
            <a:r>
              <a:rPr lang="en-US" sz="2400" dirty="0"/>
              <a:t> las matrices del </a:t>
            </a:r>
            <a:r>
              <a:rPr lang="en-US" sz="2400" dirty="0" err="1"/>
              <a:t>segundo</a:t>
            </a:r>
            <a:r>
              <a:rPr lang="en-US" sz="2400" dirty="0"/>
              <a:t> </a:t>
            </a:r>
            <a:r>
              <a:rPr lang="en-US" sz="2400" dirty="0" err="1"/>
              <a:t>lado</a:t>
            </a:r>
            <a:r>
              <a:rPr lang="en-US" sz="2400" dirty="0"/>
              <a:t> </a:t>
            </a:r>
            <a:r>
              <a:rPr lang="en-US" sz="2400" dirty="0" err="1"/>
              <a:t>obtenemos</a:t>
            </a:r>
            <a:r>
              <a:rPr lang="en-US" sz="2400" dirty="0"/>
              <a:t>: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2053659" y="3400634"/>
            <a:ext cx="10360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Finalmente</a:t>
            </a:r>
            <a:r>
              <a:rPr lang="en-US" sz="2400" dirty="0"/>
              <a:t> </a:t>
            </a:r>
            <a:r>
              <a:rPr lang="en-US" sz="2400" dirty="0" err="1"/>
              <a:t>obtenemos</a:t>
            </a:r>
            <a:r>
              <a:rPr lang="en-US" sz="2400" dirty="0"/>
              <a:t> la </a:t>
            </a:r>
            <a:r>
              <a:rPr lang="en-US" sz="2400" dirty="0" err="1"/>
              <a:t>regla</a:t>
            </a:r>
            <a:r>
              <a:rPr lang="en-US" sz="2400" dirty="0"/>
              <a:t> de Cramer que </a:t>
            </a:r>
            <a:r>
              <a:rPr lang="en-US" sz="2400" dirty="0" err="1"/>
              <a:t>habíamos</a:t>
            </a:r>
            <a:r>
              <a:rPr lang="en-US" sz="2400" dirty="0"/>
              <a:t> </a:t>
            </a:r>
            <a:r>
              <a:rPr lang="en-US" sz="2400" dirty="0" err="1"/>
              <a:t>enunciado</a:t>
            </a:r>
            <a:r>
              <a:rPr lang="en-US" sz="2400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2034804" y="6163372"/>
                <a:ext cx="10063106" cy="43770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dirty="0" err="1"/>
                  <a:t>Cofactores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– </a:t>
                </a:r>
                <a:r>
                  <a:rPr lang="en-GB" b="1" dirty="0" err="1"/>
                  <a:t>Lección</a:t>
                </a:r>
                <a:r>
                  <a:rPr lang="en-GB" b="1" dirty="0"/>
                  <a:t> 16 </a:t>
                </a:r>
                <a:r>
                  <a:rPr lang="en-GB" dirty="0"/>
                  <a:t>y </a:t>
                </a:r>
                <a:r>
                  <a:rPr lang="en-GB" dirty="0" err="1"/>
                  <a:t>cálculo</a:t>
                </a:r>
                <a:r>
                  <a:rPr lang="en-GB" dirty="0"/>
                  <a:t> de la </a:t>
                </a:r>
                <a:r>
                  <a:rPr lang="en-GB" dirty="0" err="1"/>
                  <a:t>determinante</a:t>
                </a:r>
                <a:r>
                  <a:rPr lang="en-GB" dirty="0"/>
                  <a:t> </a:t>
                </a:r>
                <a:r>
                  <a:rPr lang="en-GB" dirty="0" err="1"/>
                  <a:t>mediante</a:t>
                </a:r>
                <a:r>
                  <a:rPr lang="en-GB" dirty="0"/>
                  <a:t> la </a:t>
                </a:r>
                <a:r>
                  <a:rPr lang="en-GB" dirty="0" err="1"/>
                  <a:t>expansión</a:t>
                </a:r>
                <a:r>
                  <a:rPr lang="en-GB" dirty="0"/>
                  <a:t> del cofactor – </a:t>
                </a:r>
                <a:r>
                  <a:rPr lang="en-GB" b="1" dirty="0" err="1"/>
                  <a:t>Lección</a:t>
                </a:r>
                <a:r>
                  <a:rPr lang="en-GB" b="1" dirty="0"/>
                  <a:t> 17.</a:t>
                </a: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804" y="6163372"/>
                <a:ext cx="10063106" cy="437708"/>
              </a:xfrm>
              <a:prstGeom prst="roundRect">
                <a:avLst/>
              </a:prstGeom>
              <a:blipFill>
                <a:blip r:embed="rId7"/>
                <a:stretch>
                  <a:fillRect l="-303" t="-1389" b="-1250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5C165CAC-CF43-4316-AB6F-A4EBDC7C9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6923" y="1546225"/>
          <a:ext cx="4725988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1" name="Equation" r:id="rId8" imgW="3390840" imgH="1358640" progId="Equation.DSMT4">
                  <p:embed/>
                </p:oleObj>
              </mc:Choice>
              <mc:Fallback>
                <p:oleObj name="Equation" r:id="rId8" imgW="3390840" imgH="13586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66923" y="1546225"/>
                        <a:ext cx="4725988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/>
              <p:nvPr/>
            </p:nvSpPr>
            <p:spPr>
              <a:xfrm>
                <a:off x="4487917" y="2952757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2952757"/>
                <a:ext cx="3174124" cy="51077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/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5F339A2C-305B-4AF0-85E9-B129C0330EE1}"/>
                  </a:ext>
                </a:extLst>
              </p:cNvPr>
              <p:cNvSpPr/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5F339A2C-305B-4AF0-85E9-B129C0330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BE9E9FE3-5FF1-40BC-BE5E-EC120808E7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28258"/>
              </p:ext>
            </p:extLst>
          </p:nvPr>
        </p:nvGraphicFramePr>
        <p:xfrm>
          <a:off x="3128915" y="3801388"/>
          <a:ext cx="1663700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2" name="Equation" r:id="rId13" imgW="1193760" imgH="1384200" progId="Equation.DSMT4">
                  <p:embed/>
                </p:oleObj>
              </mc:Choice>
              <mc:Fallback>
                <p:oleObj name="Equation" r:id="rId13" imgW="1193760" imgH="13842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28915" y="3801388"/>
                        <a:ext cx="1663700" cy="1925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45819B99-293A-4836-B5B8-9450D1B89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762214"/>
              </p:ext>
            </p:extLst>
          </p:nvPr>
        </p:nvGraphicFramePr>
        <p:xfrm>
          <a:off x="5902313" y="4052078"/>
          <a:ext cx="13827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3" name="Equation" r:id="rId15" imgW="749160" imgH="571320" progId="Equation.DSMT4">
                  <p:embed/>
                </p:oleObj>
              </mc:Choice>
              <mc:Fallback>
                <p:oleObj name="Equation" r:id="rId15" imgW="749160" imgH="57132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673E6F94-7FCD-4DB9-9A51-D51E0DA647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02313" y="4052078"/>
                        <a:ext cx="1382713" cy="1055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Seta: Para a Direita 47">
            <a:extLst>
              <a:ext uri="{FF2B5EF4-FFF2-40B4-BE49-F238E27FC236}">
                <a16:creationId xmlns:a16="http://schemas.microsoft.com/office/drawing/2014/main" id="{8293B616-B7DA-468C-97DB-4B4EA04BE69C}"/>
              </a:ext>
            </a:extLst>
          </p:cNvPr>
          <p:cNvSpPr/>
          <p:nvPr/>
        </p:nvSpPr>
        <p:spPr>
          <a:xfrm>
            <a:off x="5228606" y="4531712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6E575491-2CAF-4BAC-AC16-B48E22E1B64C}"/>
              </a:ext>
            </a:extLst>
          </p:cNvPr>
          <p:cNvSpPr/>
          <p:nvPr/>
        </p:nvSpPr>
        <p:spPr>
          <a:xfrm rot="5400000">
            <a:off x="6091564" y="3848526"/>
            <a:ext cx="1133457" cy="1606170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tângulo: Cantos Arredondados 25">
            <a:hlinkClick r:id="rId17" action="ppaction://hlinksldjump"/>
            <a:extLst>
              <a:ext uri="{FF2B5EF4-FFF2-40B4-BE49-F238E27FC236}">
                <a16:creationId xmlns:a16="http://schemas.microsoft.com/office/drawing/2014/main" id="{E6B223BD-9BE0-41B1-B029-9369E0AFB1DB}"/>
              </a:ext>
            </a:extLst>
          </p:cNvPr>
          <p:cNvSpPr/>
          <p:nvPr/>
        </p:nvSpPr>
        <p:spPr>
          <a:xfrm>
            <a:off x="10561983" y="4986000"/>
            <a:ext cx="1344481" cy="713568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¡</a:t>
            </a:r>
            <a:r>
              <a:rPr lang="en-GB" sz="1600" dirty="0" err="1"/>
              <a:t>Omita</a:t>
            </a:r>
            <a:r>
              <a:rPr lang="en-GB" sz="1600" dirty="0"/>
              <a:t> </a:t>
            </a:r>
            <a:r>
              <a:rPr lang="en-GB" sz="1600" dirty="0" err="1"/>
              <a:t>esto</a:t>
            </a:r>
            <a:r>
              <a:rPr lang="en-GB" sz="1600" dirty="0"/>
              <a:t>!</a:t>
            </a:r>
          </a:p>
        </p:txBody>
      </p:sp>
      <p:sp>
        <p:nvSpPr>
          <p:cNvPr id="27" name="Retângulo: Cantos Arredondados 16">
            <a:hlinkClick r:id="rId18" action="ppaction://hlinksldjump"/>
            <a:extLst>
              <a:ext uri="{FF2B5EF4-FFF2-40B4-BE49-F238E27FC236}">
                <a16:creationId xmlns:a16="http://schemas.microsoft.com/office/drawing/2014/main" id="{69086CAB-1F4A-4A87-BCA9-9F7CE119516C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1">
            <a:hlinkClick r:id="rId19" action="ppaction://hlinksldjump"/>
            <a:extLst>
              <a:ext uri="{FF2B5EF4-FFF2-40B4-BE49-F238E27FC236}">
                <a16:creationId xmlns:a16="http://schemas.microsoft.com/office/drawing/2014/main" id="{BCAA9F4E-3082-4C3B-8E45-B2C96BC44DAD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2">
            <a:hlinkClick r:id="rId20" action="ppaction://hlinksldjump"/>
            <a:extLst>
              <a:ext uri="{FF2B5EF4-FFF2-40B4-BE49-F238E27FC236}">
                <a16:creationId xmlns:a16="http://schemas.microsoft.com/office/drawing/2014/main" id="{1A8BF924-258A-46F5-88CC-128EBD7F6EA4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30" name="Retângulo: Cantos Arredondados 15">
            <a:hlinkClick r:id="rId21" action="ppaction://hlinksldjump"/>
            <a:extLst>
              <a:ext uri="{FF2B5EF4-FFF2-40B4-BE49-F238E27FC236}">
                <a16:creationId xmlns:a16="http://schemas.microsoft.com/office/drawing/2014/main" id="{070BB773-AA5C-47E6-B0AB-95ECA5128F05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6757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48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1968297" y="429406"/>
            <a:ext cx="10073861" cy="5940849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2" y="552388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332412" y="558879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 err="1"/>
              <a:t>Casos</a:t>
            </a:r>
            <a:r>
              <a:rPr lang="en-US" sz="2400" b="1" dirty="0"/>
              <a:t> para </a:t>
            </a:r>
            <a:r>
              <a:rPr lang="en-US" sz="2400" b="1" dirty="0" err="1"/>
              <a:t>discutir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570F2804-4DCA-4642-9424-9F883EA8567B}"/>
                  </a:ext>
                </a:extLst>
              </p:cNvPr>
              <p:cNvSpPr/>
              <p:nvPr/>
            </p:nvSpPr>
            <p:spPr>
              <a:xfrm>
                <a:off x="2233032" y="1137035"/>
                <a:ext cx="94572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r>
                      <a:rPr lang="es-E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el </a:t>
                </a:r>
                <a:r>
                  <a:rPr lang="en-US" sz="2400" dirty="0" err="1"/>
                  <a:t>sistema</a:t>
                </a:r>
                <a:r>
                  <a:rPr lang="en-US" sz="2400" dirty="0"/>
                  <a:t> es </a:t>
                </a:r>
                <a:r>
                  <a:rPr lang="en-US" sz="2400" b="1" dirty="0"/>
                  <a:t>compatible</a:t>
                </a:r>
                <a:r>
                  <a:rPr lang="en-US" sz="2400" dirty="0"/>
                  <a:t> y </a:t>
                </a:r>
                <a:r>
                  <a:rPr lang="en-US" sz="2400" dirty="0" err="1"/>
                  <a:t>tiene</a:t>
                </a:r>
                <a:r>
                  <a:rPr lang="en-US" sz="2400" dirty="0"/>
                  <a:t> una </a:t>
                </a:r>
                <a:r>
                  <a:rPr lang="en-US" sz="2400" dirty="0" err="1"/>
                  <a:t>única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solución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570F2804-4DCA-4642-9424-9F883EA85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32" y="1137035"/>
                <a:ext cx="9457261" cy="461665"/>
              </a:xfrm>
              <a:prstGeom prst="rect">
                <a:avLst/>
              </a:prstGeom>
              <a:blipFill>
                <a:blip r:embed="rId6"/>
                <a:stretch>
                  <a:fillRect l="-838" t="-10667" b="-30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B34489F-4572-451C-AE42-B94CCE317A51}"/>
                  </a:ext>
                </a:extLst>
              </p:cNvPr>
              <p:cNvSpPr/>
              <p:nvPr/>
            </p:nvSpPr>
            <p:spPr>
              <a:xfrm>
                <a:off x="2211312" y="1715191"/>
                <a:ext cx="94572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r>
                      <a:rPr lang="es-E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el </a:t>
                </a:r>
                <a:r>
                  <a:rPr lang="en-US" sz="2400" dirty="0" err="1"/>
                  <a:t>sistema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puede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tener</a:t>
                </a:r>
                <a:r>
                  <a:rPr lang="en-US" sz="2400" dirty="0"/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infinitas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soluciones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/>
                  <a:t>o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ninguna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solución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/>
                  <a:t>(incompatible).</a:t>
                </a:r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B34489F-4572-451C-AE42-B94CCE317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2" y="1715191"/>
                <a:ext cx="9457261" cy="830997"/>
              </a:xfrm>
              <a:prstGeom prst="rect">
                <a:avLst/>
              </a:prstGeom>
              <a:blipFill>
                <a:blip r:embed="rId7"/>
                <a:stretch>
                  <a:fillRect l="-903" t="-6569" r="-1289" b="-1532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 35">
            <a:extLst>
              <a:ext uri="{FF2B5EF4-FFF2-40B4-BE49-F238E27FC236}">
                <a16:creationId xmlns:a16="http://schemas.microsoft.com/office/drawing/2014/main" id="{2240CF0D-4C48-4EF3-9237-C64A4C764EEB}"/>
              </a:ext>
            </a:extLst>
          </p:cNvPr>
          <p:cNvSpPr/>
          <p:nvPr/>
        </p:nvSpPr>
        <p:spPr>
          <a:xfrm>
            <a:off x="2184325" y="2630654"/>
            <a:ext cx="9745962" cy="3594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t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OBSERVE: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7953CA12-1AAF-4C1B-BF94-530B9C445E4B}"/>
                  </a:ext>
                </a:extLst>
              </p:cNvPr>
              <p:cNvSpPr/>
              <p:nvPr/>
            </p:nvSpPr>
            <p:spPr>
              <a:xfrm>
                <a:off x="2233032" y="2954461"/>
                <a:ext cx="960830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Si el </a:t>
                </a:r>
                <a:r>
                  <a:rPr lang="en-US" dirty="0" err="1"/>
                  <a:t>sistema</a:t>
                </a:r>
                <a:r>
                  <a:rPr lang="en-US" dirty="0"/>
                  <a:t> </a:t>
                </a:r>
                <a:r>
                  <a:rPr lang="en-US" b="1" dirty="0"/>
                  <a:t>no es </a:t>
                </a:r>
                <a:r>
                  <a:rPr lang="en-US" b="1" dirty="0" err="1"/>
                  <a:t>cuadrado</a:t>
                </a:r>
                <a:r>
                  <a:rPr lang="en-US" b="1" dirty="0"/>
                  <a:t> </a:t>
                </a:r>
                <a:r>
                  <a:rPr lang="en-US" dirty="0"/>
                  <a:t>(o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), </a:t>
                </a:r>
                <a:r>
                  <a:rPr lang="en-US" dirty="0" err="1"/>
                  <a:t>también</a:t>
                </a:r>
                <a:r>
                  <a:rPr lang="en-US" dirty="0"/>
                  <a:t> </a:t>
                </a:r>
                <a:r>
                  <a:rPr lang="en-US" dirty="0" err="1"/>
                  <a:t>podemos</a:t>
                </a:r>
                <a:r>
                  <a:rPr lang="en-US" dirty="0"/>
                  <a:t> </a:t>
                </a:r>
                <a:r>
                  <a:rPr lang="en-US" dirty="0" err="1"/>
                  <a:t>utilizar</a:t>
                </a:r>
                <a:r>
                  <a:rPr lang="en-US" dirty="0"/>
                  <a:t> los </a:t>
                </a:r>
                <a:r>
                  <a:rPr lang="en-US" dirty="0" err="1"/>
                  <a:t>determinantes</a:t>
                </a:r>
                <a:r>
                  <a:rPr lang="en-US" dirty="0"/>
                  <a:t> para resolver el </a:t>
                </a:r>
                <a:r>
                  <a:rPr lang="en-US" dirty="0" err="1"/>
                  <a:t>sistema</a:t>
                </a:r>
                <a:r>
                  <a:rPr lang="en-US" dirty="0"/>
                  <a:t> (y </a:t>
                </a:r>
                <a:r>
                  <a:rPr lang="en-US" dirty="0" err="1"/>
                  <a:t>aplicar</a:t>
                </a:r>
                <a:r>
                  <a:rPr lang="en-US" dirty="0"/>
                  <a:t> la </a:t>
                </a:r>
                <a:r>
                  <a:rPr lang="en-US" dirty="0" err="1"/>
                  <a:t>Regla</a:t>
                </a:r>
                <a:r>
                  <a:rPr lang="en-US" dirty="0"/>
                  <a:t> de Cramer), </a:t>
                </a:r>
                <a:r>
                  <a:rPr lang="en-US" dirty="0" err="1"/>
                  <a:t>siempre</a:t>
                </a:r>
                <a:r>
                  <a:rPr lang="en-US" dirty="0"/>
                  <a:t> que sea compatible. </a:t>
                </a: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7953CA12-1AAF-4C1B-BF94-530B9C445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32" y="2954461"/>
                <a:ext cx="9608305" cy="646331"/>
              </a:xfrm>
              <a:prstGeom prst="rect">
                <a:avLst/>
              </a:prstGeom>
              <a:blipFill>
                <a:blip r:embed="rId8"/>
                <a:stretch>
                  <a:fillRect l="-381" t="-5660" r="-571" b="-1415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tângulo 40">
            <a:extLst>
              <a:ext uri="{FF2B5EF4-FFF2-40B4-BE49-F238E27FC236}">
                <a16:creationId xmlns:a16="http://schemas.microsoft.com/office/drawing/2014/main" id="{E784A6BC-8B45-4CE8-B29E-604370CB3389}"/>
              </a:ext>
            </a:extLst>
          </p:cNvPr>
          <p:cNvSpPr/>
          <p:nvPr/>
        </p:nvSpPr>
        <p:spPr>
          <a:xfrm>
            <a:off x="2211312" y="3652532"/>
            <a:ext cx="9608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Debemos</a:t>
            </a:r>
            <a:r>
              <a:rPr lang="en-US" dirty="0"/>
              <a:t> </a:t>
            </a:r>
            <a:r>
              <a:rPr lang="en-US" dirty="0" err="1"/>
              <a:t>obtener</a:t>
            </a:r>
            <a:r>
              <a:rPr lang="en-US" dirty="0"/>
              <a:t> el mayor </a:t>
            </a:r>
            <a:r>
              <a:rPr lang="en-US" dirty="0" err="1"/>
              <a:t>determinante</a:t>
            </a:r>
            <a:r>
              <a:rPr lang="en-US" dirty="0"/>
              <a:t> no </a:t>
            </a:r>
            <a:r>
              <a:rPr lang="en-US" dirty="0" err="1"/>
              <a:t>nulo</a:t>
            </a:r>
            <a:r>
              <a:rPr lang="en-US" dirty="0"/>
              <a:t> (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Menor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Principal</a:t>
            </a:r>
            <a:r>
              <a:rPr lang="en-US" dirty="0"/>
              <a:t>), dentro de la </a:t>
            </a:r>
            <a:r>
              <a:rPr lang="en-US" dirty="0" err="1"/>
              <a:t>matriz</a:t>
            </a:r>
            <a:r>
              <a:rPr lang="en-US" dirty="0"/>
              <a:t> de </a:t>
            </a:r>
            <a:r>
              <a:rPr lang="en-US" dirty="0" err="1"/>
              <a:t>Coeficientes</a:t>
            </a:r>
            <a:r>
              <a:rPr lang="en-US" dirty="0"/>
              <a:t> y </a:t>
            </a:r>
            <a:r>
              <a:rPr lang="en-US" dirty="0" err="1"/>
              <a:t>analizar</a:t>
            </a:r>
            <a:r>
              <a:rPr lang="en-US" dirty="0"/>
              <a:t> la </a:t>
            </a:r>
            <a:r>
              <a:rPr lang="en-US" dirty="0" err="1"/>
              <a:t>compatibilidad</a:t>
            </a:r>
            <a:r>
              <a:rPr lang="en-US" dirty="0"/>
              <a:t> de las </a:t>
            </a:r>
            <a:r>
              <a:rPr lang="en-US" dirty="0" err="1"/>
              <a:t>ecuaciones</a:t>
            </a:r>
            <a:r>
              <a:rPr lang="en-US" dirty="0"/>
              <a:t> no-</a:t>
            </a:r>
            <a:r>
              <a:rPr lang="en-US" dirty="0" err="1"/>
              <a:t>principales</a:t>
            </a:r>
            <a:r>
              <a:rPr lang="en-US" dirty="0"/>
              <a:t> (</a:t>
            </a:r>
            <a:r>
              <a:rPr lang="en-US" dirty="0" err="1"/>
              <a:t>si</a:t>
            </a:r>
            <a:r>
              <a:rPr lang="en-US" dirty="0"/>
              <a:t> las hay) a </a:t>
            </a:r>
            <a:r>
              <a:rPr lang="en-US" dirty="0" err="1"/>
              <a:t>través</a:t>
            </a:r>
            <a:r>
              <a:rPr lang="en-US" dirty="0"/>
              <a:t> del </a:t>
            </a:r>
            <a:r>
              <a:rPr lang="en-US" dirty="0" err="1"/>
              <a:t>Teorema</a:t>
            </a:r>
            <a:r>
              <a:rPr lang="en-US" dirty="0"/>
              <a:t> de </a:t>
            </a:r>
            <a:r>
              <a:rPr lang="en-US" dirty="0" err="1"/>
              <a:t>Rouché</a:t>
            </a:r>
            <a:r>
              <a:rPr lang="en-US" dirty="0"/>
              <a:t> (“</a:t>
            </a:r>
            <a:r>
              <a:rPr lang="en-US" i="1" dirty="0"/>
              <a:t>el </a:t>
            </a:r>
            <a:r>
              <a:rPr lang="en-US" i="1" dirty="0" err="1"/>
              <a:t>sistema</a:t>
            </a:r>
            <a:r>
              <a:rPr lang="en-US" i="1" dirty="0"/>
              <a:t> es compatible </a:t>
            </a:r>
            <a:r>
              <a:rPr lang="en-US" i="1" dirty="0" err="1"/>
              <a:t>si</a:t>
            </a:r>
            <a:r>
              <a:rPr lang="en-US" i="1" dirty="0"/>
              <a:t> y solo </a:t>
            </a:r>
            <a:r>
              <a:rPr lang="en-US" i="1" dirty="0" err="1"/>
              <a:t>si</a:t>
            </a:r>
            <a:r>
              <a:rPr lang="en-US" i="1" dirty="0"/>
              <a:t> </a:t>
            </a:r>
            <a:r>
              <a:rPr lang="en-US" i="1" dirty="0" err="1"/>
              <a:t>todos</a:t>
            </a:r>
            <a:r>
              <a:rPr lang="en-US" i="1" dirty="0"/>
              <a:t> los </a:t>
            </a:r>
            <a:r>
              <a:rPr lang="en-US" i="1" dirty="0" err="1"/>
              <a:t>Menores</a:t>
            </a:r>
            <a:r>
              <a:rPr lang="en-US" i="1" dirty="0"/>
              <a:t> </a:t>
            </a:r>
            <a:r>
              <a:rPr lang="en-US" i="1" dirty="0" err="1"/>
              <a:t>Característicos</a:t>
            </a:r>
            <a:r>
              <a:rPr lang="en-US" i="1" dirty="0"/>
              <a:t> son </a:t>
            </a:r>
            <a:r>
              <a:rPr lang="en-US" i="1" dirty="0" err="1"/>
              <a:t>nulos</a:t>
            </a:r>
            <a:r>
              <a:rPr lang="en-US" dirty="0"/>
              <a:t>”). Los </a:t>
            </a:r>
            <a:r>
              <a:rPr lang="en-US" dirty="0" err="1"/>
              <a:t>resultados</a:t>
            </a:r>
            <a:r>
              <a:rPr lang="en-US" dirty="0"/>
              <a:t> del  </a:t>
            </a:r>
            <a:r>
              <a:rPr lang="en-US" dirty="0" err="1"/>
              <a:t>teorema</a:t>
            </a:r>
            <a:r>
              <a:rPr lang="en-US" dirty="0"/>
              <a:t> son: 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18C72CD2-8EDD-4998-B13E-E3AAC4B057DE}"/>
              </a:ext>
            </a:extLst>
          </p:cNvPr>
          <p:cNvSpPr/>
          <p:nvPr/>
        </p:nvSpPr>
        <p:spPr>
          <a:xfrm>
            <a:off x="2427157" y="4747436"/>
            <a:ext cx="93924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Courier New" panose="02070309020205020404" pitchFamily="49" charset="0"/>
              <a:buChar char="o"/>
            </a:pPr>
            <a:r>
              <a:rPr lang="en-US" dirty="0"/>
              <a:t>no </a:t>
            </a:r>
            <a:r>
              <a:rPr lang="en-US" dirty="0" err="1"/>
              <a:t>conseguido</a:t>
            </a:r>
            <a:r>
              <a:rPr lang="en-US" dirty="0"/>
              <a:t>, el </a:t>
            </a:r>
            <a:r>
              <a:rPr lang="en-US" dirty="0" err="1"/>
              <a:t>sistema</a:t>
            </a:r>
            <a:r>
              <a:rPr lang="en-US" dirty="0"/>
              <a:t> 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incompatible</a:t>
            </a:r>
            <a:r>
              <a:rPr lang="en-US" dirty="0"/>
              <a:t>.</a:t>
            </a:r>
          </a:p>
          <a:p>
            <a:pPr marL="342900" indent="-342900" algn="just">
              <a:buClr>
                <a:srgbClr val="F25E4F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conseguido</a:t>
            </a:r>
            <a:r>
              <a:rPr lang="en-US" dirty="0"/>
              <a:t>, el </a:t>
            </a:r>
            <a:r>
              <a:rPr lang="en-US" dirty="0" err="1"/>
              <a:t>sistema</a:t>
            </a:r>
            <a:r>
              <a:rPr lang="en-US" dirty="0"/>
              <a:t> se reduce a las </a:t>
            </a:r>
            <a:r>
              <a:rPr lang="en-US" dirty="0" err="1"/>
              <a:t>ecuaciones</a:t>
            </a:r>
            <a:r>
              <a:rPr lang="en-US" dirty="0"/>
              <a:t> </a:t>
            </a:r>
            <a:r>
              <a:rPr lang="en-US" dirty="0" err="1"/>
              <a:t>principales</a:t>
            </a:r>
            <a:r>
              <a:rPr lang="en-US" dirty="0"/>
              <a:t> y variables, </a:t>
            </a:r>
            <a:r>
              <a:rPr lang="en-US" dirty="0" err="1"/>
              <a:t>pasando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las  (</a:t>
            </a:r>
            <a:r>
              <a:rPr lang="en-US" dirty="0" err="1"/>
              <a:t>secundarias</a:t>
            </a:r>
            <a:r>
              <a:rPr lang="en-US" dirty="0"/>
              <a:t>) variables </a:t>
            </a:r>
            <a:r>
              <a:rPr lang="en-US" dirty="0" err="1"/>
              <a:t>libres</a:t>
            </a:r>
            <a:r>
              <a:rPr lang="en-US" dirty="0"/>
              <a:t> al </a:t>
            </a:r>
            <a:r>
              <a:rPr lang="en-US" dirty="0" err="1"/>
              <a:t>segundo</a:t>
            </a:r>
            <a:r>
              <a:rPr lang="en-US" dirty="0"/>
              <a:t> </a:t>
            </a:r>
            <a:r>
              <a:rPr lang="en-US" dirty="0" err="1"/>
              <a:t>lado</a:t>
            </a:r>
            <a:r>
              <a:rPr lang="en-US" dirty="0"/>
              <a:t> del </a:t>
            </a:r>
            <a:r>
              <a:rPr lang="en-US" dirty="0" err="1"/>
              <a:t>sistema</a:t>
            </a:r>
            <a:r>
              <a:rPr lang="en-US" dirty="0"/>
              <a:t> de </a:t>
            </a:r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ecuaciones</a:t>
            </a:r>
            <a:r>
              <a:rPr lang="en-US" dirty="0"/>
              <a:t> </a:t>
            </a:r>
            <a:r>
              <a:rPr lang="en-US" dirty="0" err="1"/>
              <a:t>principales</a:t>
            </a:r>
            <a:r>
              <a:rPr lang="en-US" dirty="0"/>
              <a:t>.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punto 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aplicar</a:t>
            </a:r>
            <a:r>
              <a:rPr lang="en-US" dirty="0"/>
              <a:t> la </a:t>
            </a:r>
            <a:r>
              <a:rPr lang="en-US" dirty="0" err="1"/>
              <a:t>Regla</a:t>
            </a:r>
            <a:r>
              <a:rPr lang="en-US" dirty="0"/>
              <a:t> de Cramer para resolver un </a:t>
            </a:r>
            <a:r>
              <a:rPr lang="en-US" dirty="0" err="1"/>
              <a:t>sistema</a:t>
            </a:r>
            <a:r>
              <a:rPr lang="en-US" dirty="0"/>
              <a:t> con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infinitas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/>
          </a:p>
        </p:txBody>
      </p:sp>
      <p:sp>
        <p:nvSpPr>
          <p:cNvPr id="20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C8536758-9529-4F1D-8E9F-E91A04AD3DF8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1">
            <a:hlinkClick r:id="rId10" action="ppaction://hlinksldjump"/>
            <a:extLst>
              <a:ext uri="{FF2B5EF4-FFF2-40B4-BE49-F238E27FC236}">
                <a16:creationId xmlns:a16="http://schemas.microsoft.com/office/drawing/2014/main" id="{5DDED1BC-8CA6-450D-8D16-5CFB62CCBB5A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2">
            <a:hlinkClick r:id="rId11" action="ppaction://hlinksldjump"/>
            <a:extLst>
              <a:ext uri="{FF2B5EF4-FFF2-40B4-BE49-F238E27FC236}">
                <a16:creationId xmlns:a16="http://schemas.microsoft.com/office/drawing/2014/main" id="{33FC2324-FE93-4F82-AAA2-A1AE241B3BF3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26" name="Retângulo: Cantos Arredondados 15">
            <a:hlinkClick r:id="rId12" action="ppaction://hlinksldjump"/>
            <a:extLst>
              <a:ext uri="{FF2B5EF4-FFF2-40B4-BE49-F238E27FC236}">
                <a16:creationId xmlns:a16="http://schemas.microsoft.com/office/drawing/2014/main" id="{CF3A1095-7036-4800-8DDD-A3D1A1B35087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1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9" grpId="0"/>
      <p:bldP spid="27" grpId="0"/>
      <p:bldP spid="36" grpId="0" animBg="1"/>
      <p:bldP spid="39" grpId="0"/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1999286" y="500513"/>
            <a:ext cx="10003414" cy="5890722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39289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 err="1"/>
              <a:t>Casos</a:t>
            </a:r>
            <a:r>
              <a:rPr lang="en-US" sz="2400" b="1" dirty="0"/>
              <a:t> para </a:t>
            </a:r>
            <a:r>
              <a:rPr lang="en-US" sz="2400" b="1" dirty="0" err="1"/>
              <a:t>discutir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570F2804-4DCA-4642-9424-9F883EA8567B}"/>
                  </a:ext>
                </a:extLst>
              </p:cNvPr>
              <p:cNvSpPr/>
              <p:nvPr/>
            </p:nvSpPr>
            <p:spPr>
              <a:xfrm>
                <a:off x="2211313" y="1167373"/>
                <a:ext cx="94572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el </a:t>
                </a:r>
                <a:r>
                  <a:rPr lang="en-US" sz="2400" dirty="0" err="1"/>
                  <a:t>sistema</a:t>
                </a:r>
                <a:r>
                  <a:rPr lang="en-US" sz="2400" dirty="0"/>
                  <a:t> es </a:t>
                </a:r>
                <a:r>
                  <a:rPr lang="en-US" sz="2400" b="1" dirty="0"/>
                  <a:t>compatible</a:t>
                </a:r>
                <a:r>
                  <a:rPr lang="en-US" sz="2400" dirty="0"/>
                  <a:t> y </a:t>
                </a:r>
                <a:r>
                  <a:rPr lang="en-US" sz="2400" dirty="0" err="1"/>
                  <a:t>tiene</a:t>
                </a:r>
                <a:r>
                  <a:rPr lang="en-US" sz="2400" dirty="0"/>
                  <a:t> una </a:t>
                </a:r>
                <a:r>
                  <a:rPr lang="en-US" sz="2400" dirty="0" err="1"/>
                  <a:t>única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solución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570F2804-4DCA-4642-9424-9F883EA85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3" y="1167373"/>
                <a:ext cx="9457261" cy="461665"/>
              </a:xfrm>
              <a:prstGeom prst="rect">
                <a:avLst/>
              </a:prstGeom>
              <a:blipFill>
                <a:blip r:embed="rId7"/>
                <a:stretch>
                  <a:fillRect l="-903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B34489F-4572-451C-AE42-B94CCE317A51}"/>
                  </a:ext>
                </a:extLst>
              </p:cNvPr>
              <p:cNvSpPr/>
              <p:nvPr/>
            </p:nvSpPr>
            <p:spPr>
              <a:xfrm>
                <a:off x="2211312" y="1792189"/>
                <a:ext cx="94572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el </a:t>
                </a:r>
                <a:r>
                  <a:rPr lang="en-US" sz="2400" dirty="0" err="1"/>
                  <a:t>sistema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puede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tener</a:t>
                </a:r>
                <a:r>
                  <a:rPr lang="en-US" sz="2400" dirty="0"/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infinitas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soluciones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/>
                  <a:t>o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ninguna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solución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/>
                  <a:t>(incompatible).</a:t>
                </a:r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B34489F-4572-451C-AE42-B94CCE317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2" y="1792189"/>
                <a:ext cx="9457261" cy="830997"/>
              </a:xfrm>
              <a:prstGeom prst="rect">
                <a:avLst/>
              </a:prstGeom>
              <a:blipFill>
                <a:blip r:embed="rId8"/>
                <a:stretch>
                  <a:fillRect l="-903" t="-6618" r="-1289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3ECD73E8-C64C-4D0E-855A-F5ECE037085E}"/>
                  </a:ext>
                </a:extLst>
              </p:cNvPr>
              <p:cNvSpPr/>
              <p:nvPr/>
            </p:nvSpPr>
            <p:spPr>
              <a:xfrm>
                <a:off x="2211312" y="2786337"/>
                <a:ext cx="962939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 </a:t>
                </a:r>
                <a:r>
                  <a:rPr lang="en-US" sz="2400" dirty="0" err="1"/>
                  <a:t>pesar</a:t>
                </a:r>
                <a:r>
                  <a:rPr lang="en-US" sz="2400" dirty="0"/>
                  <a:t> de </a:t>
                </a:r>
                <a:r>
                  <a:rPr lang="en-US" sz="2400" dirty="0" err="1"/>
                  <a:t>todas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estas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consideraciones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relevantes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utilizaremos</a:t>
                </a:r>
                <a:r>
                  <a:rPr lang="en-GB" sz="2400" dirty="0"/>
                  <a:t> Cramer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solo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cuando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el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sistema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sea compatible</a:t>
                </a:r>
                <a:r>
                  <a:rPr lang="en-GB" sz="2400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dirty="0"/>
                  <a:t>(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 dirty="0"/>
                      <m:t>=|</m:t>
                    </m:r>
                    <m:r>
                      <m:rPr>
                        <m:nor/>
                      </m:rPr>
                      <a:rPr lang="en-GB" sz="2400" dirty="0"/>
                      <m:t>𝐴</m:t>
                    </m:r>
                    <m:r>
                      <m:rPr>
                        <m:nor/>
                      </m:rPr>
                      <a:rPr lang="en-GB" sz="2400" dirty="0"/>
                      <m:t>|≠</m:t>
                    </m:r>
                    <m:r>
                      <m:rPr>
                        <m:nor/>
                      </m:rPr>
                      <a:rPr lang="pt-PT" sz="2400" b="0" i="0" dirty="0" smtClean="0"/>
                      <m:t> </m:t>
                    </m:r>
                    <m:r>
                      <m:rPr>
                        <m:nor/>
                      </m:rPr>
                      <a:rPr lang="en-GB" sz="2400" dirty="0"/>
                      <m:t>0</m:t>
                    </m:r>
                  </m:oMath>
                </a14:m>
                <a:r>
                  <a:rPr lang="en-GB" sz="2400" dirty="0"/>
                  <a:t>).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Consulte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cursos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futuros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sobre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estos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procedimientos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generalizados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relacionados</a:t>
                </a:r>
                <a:r>
                  <a:rPr lang="en-US" sz="2400" dirty="0"/>
                  <a:t> con la </a:t>
                </a:r>
                <a:r>
                  <a:rPr lang="en-US" sz="2400" dirty="0" err="1"/>
                  <a:t>resolución</a:t>
                </a:r>
                <a:r>
                  <a:rPr lang="en-US" sz="2400" dirty="0"/>
                  <a:t> de </a:t>
                </a:r>
                <a:r>
                  <a:rPr lang="en-US" sz="2400" dirty="0" err="1"/>
                  <a:t>sistemas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lineales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mediante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determinantes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3ECD73E8-C64C-4D0E-855A-F5ECE03708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2" y="2786337"/>
                <a:ext cx="9629393" cy="1569660"/>
              </a:xfrm>
              <a:prstGeom prst="rect">
                <a:avLst/>
              </a:prstGeom>
              <a:blipFill>
                <a:blip r:embed="rId9"/>
                <a:stretch>
                  <a:fillRect l="-887" t="-3101" r="-950" b="-775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BDC63726-CD4E-43F9-BBC9-085540EE6FB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33"/>
          <a:stretch/>
        </p:blipFill>
        <p:spPr>
          <a:xfrm>
            <a:off x="8944304" y="4106312"/>
            <a:ext cx="1991976" cy="2277845"/>
          </a:xfrm>
          <a:prstGeom prst="rect">
            <a:avLst/>
          </a:prstGeom>
        </p:spPr>
      </p:pic>
      <p:sp>
        <p:nvSpPr>
          <p:cNvPr id="18" name="Retângulo: Cantos Arredondados 16">
            <a:hlinkClick r:id="rId11" action="ppaction://hlinksldjump"/>
            <a:extLst>
              <a:ext uri="{FF2B5EF4-FFF2-40B4-BE49-F238E27FC236}">
                <a16:creationId xmlns:a16="http://schemas.microsoft.com/office/drawing/2014/main" id="{93589356-12FC-47DB-981D-E6DFB136951C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etângulo: Cantos Arredondados 21">
            <a:hlinkClick r:id="rId12" action="ppaction://hlinksldjump"/>
            <a:extLst>
              <a:ext uri="{FF2B5EF4-FFF2-40B4-BE49-F238E27FC236}">
                <a16:creationId xmlns:a16="http://schemas.microsoft.com/office/drawing/2014/main" id="{6C3521AC-9C50-4C54-AD18-AC580F30DBE3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2">
            <a:hlinkClick r:id="rId13" action="ppaction://hlinksldjump"/>
            <a:extLst>
              <a:ext uri="{FF2B5EF4-FFF2-40B4-BE49-F238E27FC236}">
                <a16:creationId xmlns:a16="http://schemas.microsoft.com/office/drawing/2014/main" id="{08C46228-6F18-4D50-8EB3-A4BB34B72FA1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28" name="Retângulo: Cantos Arredondados 15">
            <a:hlinkClick r:id="rId14" action="ppaction://hlinksldjump"/>
            <a:extLst>
              <a:ext uri="{FF2B5EF4-FFF2-40B4-BE49-F238E27FC236}">
                <a16:creationId xmlns:a16="http://schemas.microsoft.com/office/drawing/2014/main" id="{33434D38-CDAC-43DB-99BA-A6242887789B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2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redondeado 11">
            <a:extLst>
              <a:ext uri="{FF2B5EF4-FFF2-40B4-BE49-F238E27FC236}">
                <a16:creationId xmlns:a16="http://schemas.microsoft.com/office/drawing/2014/main" id="{69AFAE46-8FFA-4A46-8CF1-D76C7E7C09AC}"/>
              </a:ext>
            </a:extLst>
          </p:cNvPr>
          <p:cNvSpPr/>
          <p:nvPr/>
        </p:nvSpPr>
        <p:spPr>
          <a:xfrm>
            <a:off x="2022254" y="500513"/>
            <a:ext cx="10057939" cy="2726163"/>
          </a:xfrm>
          <a:prstGeom prst="roundRect">
            <a:avLst>
              <a:gd name="adj" fmla="val 6875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99382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8" name="Rectángulo redondeado 11">
            <a:extLst>
              <a:ext uri="{FF2B5EF4-FFF2-40B4-BE49-F238E27FC236}">
                <a16:creationId xmlns:a16="http://schemas.microsoft.com/office/drawing/2014/main" id="{1FA965C7-0742-46F3-89EE-6D6521919827}"/>
              </a:ext>
            </a:extLst>
          </p:cNvPr>
          <p:cNvSpPr/>
          <p:nvPr/>
        </p:nvSpPr>
        <p:spPr>
          <a:xfrm>
            <a:off x="2088682" y="3429000"/>
            <a:ext cx="9914021" cy="3012362"/>
          </a:xfrm>
          <a:prstGeom prst="roundRect">
            <a:avLst>
              <a:gd name="adj" fmla="val 6875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12C9E4E5-6741-43FA-A2FF-C5EC16E51726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212FC4C-B613-4E0E-B4AC-E42AAC4890D6}"/>
              </a:ext>
            </a:extLst>
          </p:cNvPr>
          <p:cNvSpPr/>
          <p:nvPr/>
        </p:nvSpPr>
        <p:spPr>
          <a:xfrm>
            <a:off x="4261226" y="684243"/>
            <a:ext cx="5149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 err="1"/>
              <a:t>Características</a:t>
            </a:r>
            <a:r>
              <a:rPr lang="en-US" sz="2400" b="1" dirty="0"/>
              <a:t> </a:t>
            </a:r>
            <a:r>
              <a:rPr lang="en-US" sz="2400" b="1" dirty="0" err="1"/>
              <a:t>Importantes</a:t>
            </a:r>
            <a:r>
              <a:rPr lang="en-US" sz="2400" b="1" dirty="0"/>
              <a:t> </a:t>
            </a:r>
            <a:endParaRPr lang="en-US" sz="2400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DEB696E7-B27F-4D71-9FB8-F1EEEA0212B8}"/>
              </a:ext>
            </a:extLst>
          </p:cNvPr>
          <p:cNvSpPr/>
          <p:nvPr/>
        </p:nvSpPr>
        <p:spPr>
          <a:xfrm>
            <a:off x="2266619" y="1903825"/>
            <a:ext cx="9654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buClr>
                <a:srgbClr val="F25E4F"/>
              </a:buClr>
              <a:tabLst>
                <a:tab pos="273050" algn="l"/>
              </a:tabLst>
            </a:pPr>
            <a:r>
              <a:rPr lang="en-GB" sz="2400" dirty="0"/>
              <a:t>	Este es un punto </a:t>
            </a:r>
            <a:r>
              <a:rPr lang="en-GB" sz="2400" dirty="0" err="1"/>
              <a:t>fuerte</a:t>
            </a:r>
            <a:r>
              <a:rPr lang="en-GB" sz="2400" dirty="0"/>
              <a:t> a </a:t>
            </a:r>
            <a:r>
              <a:rPr lang="en-GB" sz="2400" dirty="0" err="1"/>
              <a:t>favor</a:t>
            </a:r>
            <a:r>
              <a:rPr lang="en-GB" sz="2400" dirty="0"/>
              <a:t> de </a:t>
            </a:r>
            <a:r>
              <a:rPr lang="en-GB" sz="2400" dirty="0" err="1"/>
              <a:t>este</a:t>
            </a:r>
            <a:r>
              <a:rPr lang="en-GB" sz="2400" dirty="0"/>
              <a:t> </a:t>
            </a:r>
            <a:r>
              <a:rPr lang="en-GB" sz="2400" dirty="0" err="1"/>
              <a:t>método</a:t>
            </a:r>
            <a:r>
              <a:rPr lang="en-GB" sz="2400" dirty="0"/>
              <a:t>: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lugar</a:t>
            </a:r>
            <a:r>
              <a:rPr lang="en-GB" sz="2400" dirty="0"/>
              <a:t> de resolver </a:t>
            </a:r>
            <a:r>
              <a:rPr lang="en-GB" sz="2400" dirty="0" err="1"/>
              <a:t>todo</a:t>
            </a:r>
            <a:r>
              <a:rPr lang="en-GB" sz="2400" dirty="0"/>
              <a:t> el </a:t>
            </a:r>
            <a:r>
              <a:rPr lang="en-GB" sz="2400" dirty="0" err="1"/>
              <a:t>sistema</a:t>
            </a:r>
            <a:r>
              <a:rPr lang="en-GB" sz="2400" dirty="0"/>
              <a:t> de </a:t>
            </a:r>
            <a:r>
              <a:rPr lang="en-GB" sz="2400" dirty="0" err="1"/>
              <a:t>ecuaciones</a:t>
            </a:r>
            <a:r>
              <a:rPr lang="en-GB" sz="2400" dirty="0"/>
              <a:t>, </a:t>
            </a:r>
            <a:r>
              <a:rPr lang="en-GB" sz="2400" dirty="0" err="1"/>
              <a:t>podemos</a:t>
            </a:r>
            <a:r>
              <a:rPr lang="en-GB" sz="2400" dirty="0"/>
              <a:t> </a:t>
            </a:r>
            <a:r>
              <a:rPr lang="en-GB" sz="2400" dirty="0" err="1"/>
              <a:t>utilizar</a:t>
            </a:r>
            <a:r>
              <a:rPr lang="en-GB" sz="2400" dirty="0"/>
              <a:t> la </a:t>
            </a:r>
            <a:r>
              <a:rPr lang="en-GB" sz="2400" dirty="0" err="1"/>
              <a:t>Regla</a:t>
            </a:r>
            <a:r>
              <a:rPr lang="en-GB" sz="2400" dirty="0"/>
              <a:t> de Cramer para  resolver </a:t>
            </a:r>
            <a:r>
              <a:rPr lang="en-GB" sz="2400" dirty="0" err="1"/>
              <a:t>sólo</a:t>
            </a:r>
            <a:r>
              <a:rPr lang="en-GB" sz="2400" dirty="0"/>
              <a:t> </a:t>
            </a:r>
            <a:r>
              <a:rPr lang="en-GB" sz="2400"/>
              <a:t>una única</a:t>
            </a:r>
            <a:r>
              <a:rPr lang="en-GB" sz="2400" dirty="0"/>
              <a:t> variable.</a:t>
            </a:r>
            <a:endParaRPr lang="en-US" sz="2400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B0CE5CB6-EEDA-406B-B76D-FA14AD1CD653}"/>
              </a:ext>
            </a:extLst>
          </p:cNvPr>
          <p:cNvSpPr/>
          <p:nvPr/>
        </p:nvSpPr>
        <p:spPr>
          <a:xfrm>
            <a:off x="2275875" y="1140850"/>
            <a:ext cx="9654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Con </a:t>
            </a:r>
            <a:r>
              <a:rPr lang="en-GB" sz="2400" dirty="0" err="1"/>
              <a:t>este</a:t>
            </a:r>
            <a:r>
              <a:rPr lang="en-GB" sz="2400" dirty="0"/>
              <a:t> </a:t>
            </a:r>
            <a:r>
              <a:rPr lang="en-GB" sz="2400" dirty="0" err="1"/>
              <a:t>método</a:t>
            </a:r>
            <a:r>
              <a:rPr lang="en-GB" sz="2400" dirty="0"/>
              <a:t> </a:t>
            </a:r>
            <a:r>
              <a:rPr lang="en-GB" sz="2400" dirty="0" err="1"/>
              <a:t>podemos</a:t>
            </a:r>
            <a:r>
              <a:rPr lang="en-GB" sz="2400" dirty="0"/>
              <a:t> </a:t>
            </a:r>
            <a:r>
              <a:rPr lang="en-GB" sz="2400" dirty="0" err="1"/>
              <a:t>encontrar</a:t>
            </a:r>
            <a:r>
              <a:rPr lang="en-GB" sz="2400" dirty="0"/>
              <a:t> la </a:t>
            </a:r>
            <a:r>
              <a:rPr lang="en-GB" sz="2400" dirty="0" err="1"/>
              <a:t>solución</a:t>
            </a:r>
            <a:r>
              <a:rPr lang="en-GB" sz="2400" dirty="0"/>
              <a:t> </a:t>
            </a:r>
            <a:r>
              <a:rPr lang="en-GB" sz="2400" b="1" dirty="0"/>
              <a:t>de una sola variable</a:t>
            </a:r>
            <a:r>
              <a:rPr lang="en-GB" sz="2400" dirty="0"/>
              <a:t>/</a:t>
            </a:r>
            <a:r>
              <a:rPr lang="en-GB" sz="2400" dirty="0" err="1"/>
              <a:t>incógnita</a:t>
            </a:r>
            <a:r>
              <a:rPr lang="en-GB" sz="2400" dirty="0"/>
              <a:t>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tener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resolver el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completo</a:t>
            </a:r>
            <a:r>
              <a:rPr lang="en-GB" sz="2400" dirty="0"/>
              <a:t>.</a:t>
            </a:r>
            <a:endParaRPr lang="en-US" sz="2400" dirty="0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8D736C2C-4DCE-4BE3-9E14-04C233528F6A}"/>
              </a:ext>
            </a:extLst>
          </p:cNvPr>
          <p:cNvSpPr/>
          <p:nvPr/>
        </p:nvSpPr>
        <p:spPr>
          <a:xfrm>
            <a:off x="2266619" y="3563128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9A6FF"/>
                </a:solidFill>
              </a:rPr>
              <a:t>Ejemplo</a:t>
            </a:r>
            <a:endParaRPr lang="en-US" sz="2400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EFCB7674-AD87-489D-82FC-8ACF4BB3C2A6}"/>
                  </a:ext>
                </a:extLst>
              </p:cNvPr>
              <p:cNvSpPr txBox="1"/>
              <p:nvPr/>
            </p:nvSpPr>
            <p:spPr>
              <a:xfrm>
                <a:off x="3525693" y="3592529"/>
                <a:ext cx="84770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Utilice la </a:t>
                </a:r>
                <a:r>
                  <a:rPr lang="en-GB" sz="2000" dirty="0" err="1"/>
                  <a:t>Regla</a:t>
                </a:r>
                <a:r>
                  <a:rPr lang="en-GB" sz="2000" dirty="0"/>
                  <a:t> de Cramer para </a:t>
                </a:r>
                <a:r>
                  <a:rPr lang="en-GB" sz="2000" b="1" dirty="0" err="1"/>
                  <a:t>determinar</a:t>
                </a:r>
                <a:r>
                  <a:rPr lang="en-GB" sz="2000" b="1" dirty="0"/>
                  <a:t> el </a:t>
                </a:r>
                <a:r>
                  <a:rPr lang="en-GB" sz="2000" b="1" dirty="0" err="1"/>
                  <a:t>valor</a:t>
                </a:r>
                <a:r>
                  <a:rPr lang="en-GB" sz="2000" b="1" dirty="0"/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GB" sz="2000" dirty="0"/>
                  <a:t> en la </a:t>
                </a:r>
                <a:r>
                  <a:rPr lang="en-GB" sz="2000" dirty="0" err="1"/>
                  <a:t>solución</a:t>
                </a:r>
                <a:r>
                  <a:rPr lang="en-GB" sz="2000" dirty="0"/>
                  <a:t> del </a:t>
                </a:r>
                <a:r>
                  <a:rPr lang="en-GB" sz="2000" dirty="0" err="1"/>
                  <a:t>sistema</a:t>
                </a:r>
                <a:r>
                  <a:rPr lang="en-GB" sz="2000" dirty="0"/>
                  <a:t>, </a:t>
                </a:r>
                <a:r>
                  <a:rPr lang="en-GB" sz="2000" dirty="0" err="1"/>
                  <a:t>sabiendo</a:t>
                </a:r>
                <a:r>
                  <a:rPr lang="en-GB" sz="2000" dirty="0"/>
                  <a:t> que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EFCB7674-AD87-489D-82FC-8ACF4BB3C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693" y="3592529"/>
                <a:ext cx="8477010" cy="707886"/>
              </a:xfrm>
              <a:prstGeom prst="rect">
                <a:avLst/>
              </a:prstGeom>
              <a:blipFill>
                <a:blip r:embed="rId7"/>
                <a:stretch>
                  <a:fillRect l="-719" t="-4310" b="-1465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38">
                <a:extLst>
                  <a:ext uri="{FF2B5EF4-FFF2-40B4-BE49-F238E27FC236}">
                    <a16:creationId xmlns:a16="http://schemas.microsoft.com/office/drawing/2014/main" id="{D59E0733-F338-4722-9705-F3D277EC5772}"/>
                  </a:ext>
                </a:extLst>
              </p:cNvPr>
              <p:cNvSpPr txBox="1"/>
              <p:nvPr/>
            </p:nvSpPr>
            <p:spPr>
              <a:xfrm>
                <a:off x="2218486" y="4227117"/>
                <a:ext cx="3720297" cy="1757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(4)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=4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CuadroTexto 38">
                <a:extLst>
                  <a:ext uri="{FF2B5EF4-FFF2-40B4-BE49-F238E27FC236}">
                    <a16:creationId xmlns:a16="http://schemas.microsoft.com/office/drawing/2014/main" id="{D59E0733-F338-4722-9705-F3D277EC5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486" y="4227117"/>
                <a:ext cx="3720297" cy="1757148"/>
              </a:xfrm>
              <a:prstGeom prst="rect">
                <a:avLst/>
              </a:prstGeom>
              <a:blipFill>
                <a:blip r:embed="rId8"/>
                <a:stretch>
                  <a:fillRect l="-2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2D0D853B-3A42-4DB5-A5EC-95C52D179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042711"/>
              </p:ext>
            </p:extLst>
          </p:nvPr>
        </p:nvGraphicFramePr>
        <p:xfrm>
          <a:off x="7761288" y="4752975"/>
          <a:ext cx="685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7" name="Equation" r:id="rId9" imgW="685800" imgH="533160" progId="Equation.DSMT4">
                  <p:embed/>
                </p:oleObj>
              </mc:Choice>
              <mc:Fallback>
                <p:oleObj name="Equation" r:id="rId9" imgW="685800" imgH="53316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0C04290D-5B35-41BD-85AA-2C1FD7D8F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61288" y="4752975"/>
                        <a:ext cx="685800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0F548A6F-EC42-4468-9C48-B174F1E9F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616245"/>
              </p:ext>
            </p:extLst>
          </p:nvPr>
        </p:nvGraphicFramePr>
        <p:xfrm>
          <a:off x="8417423" y="4244414"/>
          <a:ext cx="1320480" cy="135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8" name="Equation" r:id="rId11" imgW="1320480" imgH="1358640" progId="Equation.DSMT4">
                  <p:embed/>
                </p:oleObj>
              </mc:Choice>
              <mc:Fallback>
                <p:oleObj name="Equation" r:id="rId11" imgW="1320480" imgH="135864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0C04290D-5B35-41BD-85AA-2C1FD7D8F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17423" y="4244414"/>
                        <a:ext cx="1320480" cy="1358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729638E3-7BAA-4081-835F-90ED55247C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548968"/>
              </p:ext>
            </p:extLst>
          </p:nvPr>
        </p:nvGraphicFramePr>
        <p:xfrm>
          <a:off x="9744410" y="4410024"/>
          <a:ext cx="20923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9" name="Equation" r:id="rId13" imgW="2095200" imgH="1015920" progId="Equation.DSMT4">
                  <p:embed/>
                </p:oleObj>
              </mc:Choice>
              <mc:Fallback>
                <p:oleObj name="Equation" r:id="rId13" imgW="2095200" imgH="101592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0F548A6F-EC42-4468-9C48-B174F1E9F3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744410" y="4410024"/>
                        <a:ext cx="2092325" cy="101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70EED009-35B4-4287-A650-8EA6FA2EC7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795154"/>
              </p:ext>
            </p:extLst>
          </p:nvPr>
        </p:nvGraphicFramePr>
        <p:xfrm>
          <a:off x="6235317" y="5880039"/>
          <a:ext cx="314483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00" name="Equation" r:id="rId15" imgW="3149280" imgH="279360" progId="Equation.DSMT4">
                  <p:embed/>
                </p:oleObj>
              </mc:Choice>
              <mc:Fallback>
                <p:oleObj name="Equation" r:id="rId15" imgW="3149280" imgH="279360" progId="Equation.DSMT4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729638E3-7BAA-4081-835F-90ED55247C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35317" y="5880039"/>
                        <a:ext cx="3144838" cy="27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Seta: Para a Direita 45">
            <a:extLst>
              <a:ext uri="{FF2B5EF4-FFF2-40B4-BE49-F238E27FC236}">
                <a16:creationId xmlns:a16="http://schemas.microsoft.com/office/drawing/2014/main" id="{CC006026-FEF3-4106-95A4-7510E9B3AA22}"/>
              </a:ext>
            </a:extLst>
          </p:cNvPr>
          <p:cNvSpPr/>
          <p:nvPr/>
        </p:nvSpPr>
        <p:spPr>
          <a:xfrm>
            <a:off x="9614836" y="5889401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9243D5E7-9B4F-453A-B810-57CF2345A5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857632"/>
              </p:ext>
            </p:extLst>
          </p:nvPr>
        </p:nvGraphicFramePr>
        <p:xfrm>
          <a:off x="10171121" y="5719928"/>
          <a:ext cx="11033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01" name="Equation" r:id="rId17" imgW="1104840" imgH="571320" progId="Equation.DSMT4">
                  <p:embed/>
                </p:oleObj>
              </mc:Choice>
              <mc:Fallback>
                <p:oleObj name="Equation" r:id="rId17" imgW="1104840" imgH="57132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70EED009-35B4-4287-A650-8EA6FA2EC7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171121" y="5719928"/>
                        <a:ext cx="1103313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A7E52BC1-81FA-469B-BE3A-95729A8D7548}"/>
              </a:ext>
            </a:extLst>
          </p:cNvPr>
          <p:cNvSpPr/>
          <p:nvPr/>
        </p:nvSpPr>
        <p:spPr>
          <a:xfrm>
            <a:off x="10120622" y="5628348"/>
            <a:ext cx="1225610" cy="726612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BEF73D7-CBBA-4B84-A37F-7E5ADB20D5F0}"/>
              </a:ext>
            </a:extLst>
          </p:cNvPr>
          <p:cNvCxnSpPr>
            <a:cxnSpLocks/>
          </p:cNvCxnSpPr>
          <p:nvPr/>
        </p:nvCxnSpPr>
        <p:spPr>
          <a:xfrm flipV="1">
            <a:off x="8717587" y="2276516"/>
            <a:ext cx="3077821" cy="12364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ta 50">
            <a:extLst>
              <a:ext uri="{FF2B5EF4-FFF2-40B4-BE49-F238E27FC236}">
                <a16:creationId xmlns:a16="http://schemas.microsoft.com/office/drawing/2014/main" id="{E91E6B4A-3A49-41CF-82FC-CE25D730710D}"/>
              </a:ext>
            </a:extLst>
          </p:cNvPr>
          <p:cNvCxnSpPr>
            <a:cxnSpLocks/>
          </p:cNvCxnSpPr>
          <p:nvPr/>
        </p:nvCxnSpPr>
        <p:spPr>
          <a:xfrm>
            <a:off x="2598606" y="2670653"/>
            <a:ext cx="9194001" cy="0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xão reta 51">
            <a:extLst>
              <a:ext uri="{FF2B5EF4-FFF2-40B4-BE49-F238E27FC236}">
                <a16:creationId xmlns:a16="http://schemas.microsoft.com/office/drawing/2014/main" id="{5352724D-DA6B-472C-A8DA-B5639E09B881}"/>
              </a:ext>
            </a:extLst>
          </p:cNvPr>
          <p:cNvCxnSpPr>
            <a:cxnSpLocks/>
          </p:cNvCxnSpPr>
          <p:nvPr/>
        </p:nvCxnSpPr>
        <p:spPr>
          <a:xfrm flipV="1">
            <a:off x="2598606" y="3018996"/>
            <a:ext cx="4044471" cy="19519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eta: Para a Direita 52">
            <a:extLst>
              <a:ext uri="{FF2B5EF4-FFF2-40B4-BE49-F238E27FC236}">
                <a16:creationId xmlns:a16="http://schemas.microsoft.com/office/drawing/2014/main" id="{6B65FDC0-5F68-46C1-AD75-04FE832C59D5}"/>
              </a:ext>
            </a:extLst>
          </p:cNvPr>
          <p:cNvSpPr/>
          <p:nvPr/>
        </p:nvSpPr>
        <p:spPr>
          <a:xfrm>
            <a:off x="5570091" y="4795496"/>
            <a:ext cx="231632" cy="303036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409C05BE-5F29-49BD-9A5E-491CF1F156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30345"/>
              </p:ext>
            </p:extLst>
          </p:nvPr>
        </p:nvGraphicFramePr>
        <p:xfrm>
          <a:off x="5843877" y="4255553"/>
          <a:ext cx="19050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02" name="Equation" r:id="rId19" imgW="1904760" imgH="1358640" progId="Equation.DSMT4">
                  <p:embed/>
                </p:oleObj>
              </mc:Choice>
              <mc:Fallback>
                <p:oleObj name="Equation" r:id="rId19" imgW="1904760" imgH="135864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0C04290D-5B35-41BD-85AA-2C1FD7D8F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843877" y="4255553"/>
                        <a:ext cx="1905000" cy="1358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id="{751B3101-73AC-4348-8267-E31C329BFA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412755"/>
              </p:ext>
            </p:extLst>
          </p:nvPr>
        </p:nvGraphicFramePr>
        <p:xfrm>
          <a:off x="5866625" y="4238704"/>
          <a:ext cx="1892160" cy="135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03" name="Equation" r:id="rId21" imgW="1892160" imgH="1358640" progId="Equation.DSMT4">
                  <p:embed/>
                </p:oleObj>
              </mc:Choice>
              <mc:Fallback>
                <p:oleObj name="Equation" r:id="rId21" imgW="1892160" imgH="135864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0C04290D-5B35-41BD-85AA-2C1FD7D8F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866625" y="4238704"/>
                        <a:ext cx="1892160" cy="13586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eta: Curvada Para a Esquerda 15">
            <a:extLst>
              <a:ext uri="{FF2B5EF4-FFF2-40B4-BE49-F238E27FC236}">
                <a16:creationId xmlns:a16="http://schemas.microsoft.com/office/drawing/2014/main" id="{BFE5A228-51E1-4884-9745-6B65C041E46E}"/>
              </a:ext>
            </a:extLst>
          </p:cNvPr>
          <p:cNvSpPr/>
          <p:nvPr/>
        </p:nvSpPr>
        <p:spPr>
          <a:xfrm flipH="1">
            <a:off x="6136896" y="4752503"/>
            <a:ext cx="175822" cy="346029"/>
          </a:xfrm>
          <a:prstGeom prst="curvedLef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Seta: Curvada Para a Esquerda 55">
            <a:extLst>
              <a:ext uri="{FF2B5EF4-FFF2-40B4-BE49-F238E27FC236}">
                <a16:creationId xmlns:a16="http://schemas.microsoft.com/office/drawing/2014/main" id="{47F47FDE-E8A8-4E28-9410-63B013B583C4}"/>
              </a:ext>
            </a:extLst>
          </p:cNvPr>
          <p:cNvSpPr/>
          <p:nvPr/>
        </p:nvSpPr>
        <p:spPr>
          <a:xfrm flipH="1" flipV="1">
            <a:off x="6136896" y="4389365"/>
            <a:ext cx="175822" cy="346029"/>
          </a:xfrm>
          <a:prstGeom prst="curvedLef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BA71BBE-F86A-40BC-9EA8-7E1EA8CC6CAD}"/>
              </a:ext>
            </a:extLst>
          </p:cNvPr>
          <p:cNvSpPr/>
          <p:nvPr/>
        </p:nvSpPr>
        <p:spPr>
          <a:xfrm>
            <a:off x="8795077" y="4219282"/>
            <a:ext cx="358251" cy="1358640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Conexão reta 57">
            <a:extLst>
              <a:ext uri="{FF2B5EF4-FFF2-40B4-BE49-F238E27FC236}">
                <a16:creationId xmlns:a16="http://schemas.microsoft.com/office/drawing/2014/main" id="{E2D9A08D-6CB4-4AE3-B13E-7732817E4A5F}"/>
              </a:ext>
            </a:extLst>
          </p:cNvPr>
          <p:cNvCxnSpPr/>
          <p:nvPr/>
        </p:nvCxnSpPr>
        <p:spPr>
          <a:xfrm>
            <a:off x="8470801" y="4735394"/>
            <a:ext cx="324878" cy="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5183169F-C9A3-4CB1-9744-515A824001C4}"/>
              </a:ext>
            </a:extLst>
          </p:cNvPr>
          <p:cNvCxnSpPr>
            <a:cxnSpLocks/>
          </p:cNvCxnSpPr>
          <p:nvPr/>
        </p:nvCxnSpPr>
        <p:spPr>
          <a:xfrm>
            <a:off x="9174348" y="4735394"/>
            <a:ext cx="461508" cy="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520D6CF0-E837-4EFB-82C7-7838AC5A76FC}"/>
              </a:ext>
            </a:extLst>
          </p:cNvPr>
          <p:cNvSpPr/>
          <p:nvPr/>
        </p:nvSpPr>
        <p:spPr>
          <a:xfrm>
            <a:off x="2995137" y="4230081"/>
            <a:ext cx="7966842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>
                <a:solidFill>
                  <a:srgbClr val="F25E4F"/>
                </a:solidFill>
              </a:rPr>
              <a:t>OBSERVE</a:t>
            </a:r>
            <a:endParaRPr lang="en-GB" sz="2000" dirty="0"/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F6391EC7-2385-4775-9B05-5F17C1F45EDC}"/>
              </a:ext>
            </a:extLst>
          </p:cNvPr>
          <p:cNvSpPr/>
          <p:nvPr/>
        </p:nvSpPr>
        <p:spPr>
          <a:xfrm>
            <a:off x="4142037" y="4256289"/>
            <a:ext cx="6683924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métodos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eficientes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resolver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lineales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16">
            <a:hlinkClick r:id="rId23" action="ppaction://hlinksldjump"/>
            <a:extLst>
              <a:ext uri="{FF2B5EF4-FFF2-40B4-BE49-F238E27FC236}">
                <a16:creationId xmlns:a16="http://schemas.microsoft.com/office/drawing/2014/main" id="{8F8C091C-064D-414B-8566-B27B54487532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8" name="Retângulo: Cantos Arredondados 21">
            <a:hlinkClick r:id="rId24" action="ppaction://hlinksldjump"/>
            <a:extLst>
              <a:ext uri="{FF2B5EF4-FFF2-40B4-BE49-F238E27FC236}">
                <a16:creationId xmlns:a16="http://schemas.microsoft.com/office/drawing/2014/main" id="{A0885C8B-1703-4C32-8743-E30F3F563510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9" name="Retângulo: Cantos Arredondados 22">
            <a:hlinkClick r:id="rId25" action="ppaction://hlinksldjump"/>
            <a:extLst>
              <a:ext uri="{FF2B5EF4-FFF2-40B4-BE49-F238E27FC236}">
                <a16:creationId xmlns:a16="http://schemas.microsoft.com/office/drawing/2014/main" id="{F99A1FBC-71C2-460C-ACFA-EDF441981535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57" name="Retângulo: Cantos Arredondados 15">
            <a:hlinkClick r:id="rId26" action="ppaction://hlinksldjump"/>
            <a:extLst>
              <a:ext uri="{FF2B5EF4-FFF2-40B4-BE49-F238E27FC236}">
                <a16:creationId xmlns:a16="http://schemas.microsoft.com/office/drawing/2014/main" id="{B0815D78-3298-4A07-924B-7912DC94BB95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1387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3" grpId="0"/>
      <p:bldP spid="35" grpId="0"/>
      <p:bldP spid="36" grpId="0"/>
      <p:bldP spid="38" grpId="0"/>
      <p:bldP spid="38" grpId="1"/>
      <p:bldP spid="39" grpId="0"/>
      <p:bldP spid="39" grpId="1"/>
      <p:bldP spid="40" grpId="0"/>
      <p:bldP spid="40" grpId="1"/>
      <p:bldP spid="46" grpId="0" animBg="1"/>
      <p:bldP spid="46" grpId="1" animBg="1"/>
      <p:bldP spid="50" grpId="0" animBg="1"/>
      <p:bldP spid="50" grpId="1" animBg="1"/>
      <p:bldP spid="53" grpId="0" animBg="1"/>
      <p:bldP spid="53" grpId="1" animBg="1"/>
      <p:bldP spid="16" grpId="0" animBg="1"/>
      <p:bldP spid="16" grpId="1" animBg="1"/>
      <p:bldP spid="56" grpId="0" animBg="1"/>
      <p:bldP spid="56" grpId="1" animBg="1"/>
      <p:bldP spid="17" grpId="0" animBg="1"/>
      <p:bldP spid="17" grpId="1" animBg="1"/>
      <p:bldP spid="62" grpId="0" animBg="1"/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3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4" name="Imagem 15" descr="Uma imagem com edifício&#10;&#10;Descrição gerada automaticamente">
            <a:extLst>
              <a:ext uri="{FF2B5EF4-FFF2-40B4-BE49-F238E27FC236}">
                <a16:creationId xmlns:a16="http://schemas.microsoft.com/office/drawing/2014/main" id="{987B432D-FF51-41D2-95FB-6FB399108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32" y="936000"/>
            <a:ext cx="5402428" cy="5117340"/>
          </a:xfrm>
          <a:prstGeom prst="rect">
            <a:avLst/>
          </a:prstGeom>
        </p:spPr>
      </p:pic>
      <p:sp>
        <p:nvSpPr>
          <p:cNvPr id="19" name="Bolha de Pensamento: Nuvem 23">
            <a:extLst>
              <a:ext uri="{FF2B5EF4-FFF2-40B4-BE49-F238E27FC236}">
                <a16:creationId xmlns:a16="http://schemas.microsoft.com/office/drawing/2014/main" id="{5D08B2FF-6BDD-462A-ABB7-EC0F03041FAA}"/>
              </a:ext>
            </a:extLst>
          </p:cNvPr>
          <p:cNvSpPr/>
          <p:nvPr/>
        </p:nvSpPr>
        <p:spPr>
          <a:xfrm>
            <a:off x="8355727" y="336331"/>
            <a:ext cx="3125073" cy="1679281"/>
          </a:xfrm>
          <a:prstGeom prst="cloudCallout">
            <a:avLst>
              <a:gd name="adj1" fmla="val 39312"/>
              <a:gd name="adj2" fmla="val 46314"/>
            </a:avLst>
          </a:prstGeom>
          <a:solidFill>
            <a:srgbClr val="F6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C2B8E"/>
                </a:solidFill>
              </a:rPr>
              <a:t>Tome un </a:t>
            </a:r>
            <a:r>
              <a:rPr lang="en-GB" sz="2000" b="1" dirty="0" err="1">
                <a:solidFill>
                  <a:srgbClr val="0C2B8E"/>
                </a:solidFill>
              </a:rPr>
              <a:t>bolígrafo</a:t>
            </a:r>
            <a:r>
              <a:rPr lang="en-GB" sz="2000" b="1" dirty="0">
                <a:solidFill>
                  <a:srgbClr val="0C2B8E"/>
                </a:solidFill>
              </a:rPr>
              <a:t> y un </a:t>
            </a:r>
            <a:r>
              <a:rPr lang="en-GB" sz="2000" b="1" dirty="0" err="1">
                <a:solidFill>
                  <a:srgbClr val="0C2B8E"/>
                </a:solidFill>
              </a:rPr>
              <a:t>papel</a:t>
            </a:r>
            <a:r>
              <a:rPr lang="en-GB" sz="2000" b="1" dirty="0">
                <a:solidFill>
                  <a:srgbClr val="0C2B8E"/>
                </a:solidFill>
              </a:rPr>
              <a:t> y… ¡INTÉNTELO!...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B0B35FE-03FF-4243-A9FA-B0CC6A2D31F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76" y="1749795"/>
            <a:ext cx="1354455" cy="4572000"/>
          </a:xfrm>
          <a:prstGeom prst="rect">
            <a:avLst/>
          </a:prstGeom>
        </p:spPr>
      </p:pic>
      <p:sp>
        <p:nvSpPr>
          <p:cNvPr id="16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EB5D87B2-C22C-439D-98E0-B83B223B3E06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21">
            <a:hlinkClick r:id="rId10" action="ppaction://hlinksldjump"/>
            <a:extLst>
              <a:ext uri="{FF2B5EF4-FFF2-40B4-BE49-F238E27FC236}">
                <a16:creationId xmlns:a16="http://schemas.microsoft.com/office/drawing/2014/main" id="{6B92AC54-C7EE-4150-8836-2213D97C488E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22">
            <a:hlinkClick r:id="rId11" action="ppaction://hlinksldjump"/>
            <a:extLst>
              <a:ext uri="{FF2B5EF4-FFF2-40B4-BE49-F238E27FC236}">
                <a16:creationId xmlns:a16="http://schemas.microsoft.com/office/drawing/2014/main" id="{7ED2BA81-6022-4840-B1D9-9271077B26E8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20" name="Retângulo: Cantos Arredondados 15">
            <a:hlinkClick r:id="rId12" action="ppaction://hlinksldjump"/>
            <a:extLst>
              <a:ext uri="{FF2B5EF4-FFF2-40B4-BE49-F238E27FC236}">
                <a16:creationId xmlns:a16="http://schemas.microsoft.com/office/drawing/2014/main" id="{FDC8ED32-D372-4D07-BBB1-69180A2D1192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68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3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6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EB5D87B2-C22C-439D-98E0-B83B223B3E06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6B92AC54-C7EE-4150-8836-2213D97C488E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7ED2BA81-6022-4840-B1D9-9271077B26E8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20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FDC8ED32-D372-4D07-BBB1-69180A2D1192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" name="ISPRING_QUIZ_SHAPE0">
            <a:extLst>
              <a:ext uri="{FF2B5EF4-FFF2-40B4-BE49-F238E27FC236}">
                <a16:creationId xmlns:a16="http://schemas.microsoft.com/office/drawing/2014/main" id="{2DE6E82B-772B-4E0D-AA68-635B78BA2F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SPRING_QUIZ_SHAPE1">
            <a:extLst>
              <a:ext uri="{FF2B5EF4-FFF2-40B4-BE49-F238E27FC236}">
                <a16:creationId xmlns:a16="http://schemas.microsoft.com/office/drawing/2014/main" id="{7AC239D0-0010-4A2F-8E42-7112DF60506A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5" name="ISPRING_QUIZ_SHAPE2">
            <a:extLst>
              <a:ext uri="{FF2B5EF4-FFF2-40B4-BE49-F238E27FC236}">
                <a16:creationId xmlns:a16="http://schemas.microsoft.com/office/drawing/2014/main" id="{3D1477DD-3E48-4E86-B342-DBE6D2FC7803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21" name="ISPRING_QUIZ_SHAPE3">
            <a:extLst>
              <a:ext uri="{FF2B5EF4-FFF2-40B4-BE49-F238E27FC236}">
                <a16:creationId xmlns:a16="http://schemas.microsoft.com/office/drawing/2014/main" id="{F805C9B2-546E-47F7-A0AB-A45D283DF592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2" name="ISPRING_QUIZ_SHAPE4">
            <a:extLst>
              <a:ext uri="{FF2B5EF4-FFF2-40B4-BE49-F238E27FC236}">
                <a16:creationId xmlns:a16="http://schemas.microsoft.com/office/drawing/2014/main" id="{7A365E98-28E2-4DD1-828C-AA992C8919A4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293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31263" y="44946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Fin de la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0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1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12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971759" y="5208972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13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14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507427" y="499820"/>
            <a:ext cx="7743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¡</a:t>
            </a:r>
            <a:r>
              <a:rPr lang="en-GB" sz="3600" dirty="0" err="1"/>
              <a:t>Esperamos</a:t>
            </a:r>
            <a:r>
              <a:rPr lang="en-GB" sz="3600" dirty="0"/>
              <a:t> que le </a:t>
            </a:r>
            <a:r>
              <a:rPr lang="en-GB" sz="3600" dirty="0" err="1"/>
              <a:t>haya</a:t>
            </a:r>
            <a:r>
              <a:rPr lang="en-GB" sz="3600" dirty="0"/>
              <a:t> </a:t>
            </a:r>
            <a:r>
              <a:rPr lang="en-GB" sz="3600" dirty="0" err="1"/>
              <a:t>sido</a:t>
            </a:r>
            <a:r>
              <a:rPr lang="en-GB" sz="3600" dirty="0"/>
              <a:t> de </a:t>
            </a:r>
            <a:r>
              <a:rPr lang="en-GB" sz="3600" dirty="0" err="1"/>
              <a:t>utilidad</a:t>
            </a:r>
            <a:r>
              <a:rPr lang="en-GB" sz="3600" dirty="0"/>
              <a:t>!</a:t>
            </a:r>
          </a:p>
          <a:p>
            <a:endParaRPr lang="en-GB" sz="360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EB9C809-D1DD-4310-9089-0F818EAB61A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1160192"/>
            <a:ext cx="1320165" cy="4572000"/>
          </a:xfrm>
          <a:prstGeom prst="rect">
            <a:avLst/>
          </a:prstGeom>
        </p:spPr>
      </p:pic>
      <p:sp>
        <p:nvSpPr>
          <p:cNvPr id="19" name="Retângulo: Cantos Arredondados 16">
            <a:hlinkClick r:id="rId10" action="ppaction://hlinksldjump"/>
            <a:extLst>
              <a:ext uri="{FF2B5EF4-FFF2-40B4-BE49-F238E27FC236}">
                <a16:creationId xmlns:a16="http://schemas.microsoft.com/office/drawing/2014/main" id="{A4013939-1DC7-4D9D-849D-DC3224F8244E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21">
            <a:hlinkClick r:id="rId11" action="ppaction://hlinksldjump"/>
            <a:extLst>
              <a:ext uri="{FF2B5EF4-FFF2-40B4-BE49-F238E27FC236}">
                <a16:creationId xmlns:a16="http://schemas.microsoft.com/office/drawing/2014/main" id="{05FA3854-50D6-4986-8247-4636E271D344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2">
            <a:hlinkClick r:id="rId12" action="ppaction://hlinksldjump"/>
            <a:extLst>
              <a:ext uri="{FF2B5EF4-FFF2-40B4-BE49-F238E27FC236}">
                <a16:creationId xmlns:a16="http://schemas.microsoft.com/office/drawing/2014/main" id="{64E0E739-E532-49AF-ADD9-C2D51860CF7D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22" name="Retângulo: Cantos Arredondados 15">
            <a:hlinkClick r:id="rId13" action="ppaction://hlinksldjump"/>
            <a:extLst>
              <a:ext uri="{FF2B5EF4-FFF2-40B4-BE49-F238E27FC236}">
                <a16:creationId xmlns:a16="http://schemas.microsoft.com/office/drawing/2014/main" id="{E030304C-5BE0-46DD-809A-E6FD159DC37B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1929083" y="345362"/>
            <a:ext cx="10113096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071077" y="593202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  </a:t>
            </a:r>
            <a:endParaRPr lang="en-US" sz="2400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EEA7ECC-B782-496C-A337-174E38ED2CD9}"/>
              </a:ext>
            </a:extLst>
          </p:cNvPr>
          <p:cNvSpPr/>
          <p:nvPr/>
        </p:nvSpPr>
        <p:spPr>
          <a:xfrm>
            <a:off x="2071077" y="1228963"/>
            <a:ext cx="4532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Dado un Sistema Lineal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cuadrado</a:t>
            </a:r>
            <a:r>
              <a:rPr lang="en-GB" sz="2400" dirty="0"/>
              <a:t>:</a:t>
            </a:r>
          </a:p>
        </p:txBody>
      </p:sp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E2EE5FC2-2FBE-4CAF-A140-00E0D5BF7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033758"/>
              </p:ext>
            </p:extLst>
          </p:nvPr>
        </p:nvGraphicFramePr>
        <p:xfrm>
          <a:off x="6925167" y="685442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2" name="Equation" r:id="rId7" imgW="3124080" imgH="1358640" progId="Equation.DSMT4">
                  <p:embed/>
                </p:oleObj>
              </mc:Choice>
              <mc:Fallback>
                <p:oleObj name="Equation" r:id="rId7" imgW="3124080" imgH="1358640" progId="Equation.DSMT4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E2EE5FC2-2FBE-4CAF-A140-00E0D5BF7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25167" y="685442"/>
                        <a:ext cx="4352925" cy="189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39451" y="591715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– </a:t>
            </a:r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075F7A3-1577-4380-8E9B-B20E1E7E3588}"/>
              </a:ext>
            </a:extLst>
          </p:cNvPr>
          <p:cNvSpPr/>
          <p:nvPr/>
        </p:nvSpPr>
        <p:spPr>
          <a:xfrm>
            <a:off x="2071077" y="2656134"/>
            <a:ext cx="9597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/>
            <a:r>
              <a:rPr lang="en-US" sz="2400" b="1" dirty="0">
                <a:solidFill>
                  <a:srgbClr val="F25E4F"/>
                </a:solidFill>
              </a:rPr>
              <a:t>(1) </a:t>
            </a:r>
            <a:r>
              <a:rPr lang="en-US" sz="2400" b="1" dirty="0" err="1">
                <a:solidFill>
                  <a:srgbClr val="F25E4F"/>
                </a:solidFill>
              </a:rPr>
              <a:t>Cálculo</a:t>
            </a:r>
            <a:r>
              <a:rPr lang="en-US" sz="2400" b="1" dirty="0">
                <a:solidFill>
                  <a:srgbClr val="F25E4F"/>
                </a:solidFill>
              </a:rPr>
              <a:t> del </a:t>
            </a:r>
            <a:r>
              <a:rPr lang="en-US" sz="2400" b="1" dirty="0" err="1">
                <a:solidFill>
                  <a:srgbClr val="F25E4F"/>
                </a:solidFill>
              </a:rPr>
              <a:t>determinante</a:t>
            </a:r>
            <a:r>
              <a:rPr lang="en-US" sz="2400" b="1" dirty="0">
                <a:solidFill>
                  <a:srgbClr val="F25E4F"/>
                </a:solidFill>
              </a:rPr>
              <a:t> </a:t>
            </a:r>
            <a:r>
              <a:rPr lang="en-US" sz="2400" dirty="0"/>
              <a:t>de la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matriz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Coeficientes</a:t>
            </a:r>
            <a:r>
              <a:rPr lang="en-US" sz="2400" dirty="0"/>
              <a:t> – </a:t>
            </a:r>
            <a:r>
              <a:rPr lang="en-US" sz="2400" dirty="0" err="1"/>
              <a:t>frecuentemente</a:t>
            </a:r>
            <a:r>
              <a:rPr lang="en-US" sz="2400" dirty="0"/>
              <a:t> </a:t>
            </a:r>
            <a:r>
              <a:rPr lang="en-US" sz="2400" dirty="0" err="1"/>
              <a:t>representado</a:t>
            </a:r>
            <a:r>
              <a:rPr lang="en-US" sz="2400" dirty="0"/>
              <a:t> por </a:t>
            </a:r>
            <a:r>
              <a:rPr lang="en-US" sz="2400" b="1" dirty="0">
                <a:sym typeface="Symbol" panose="05050102010706020507" pitchFamily="18" charset="2"/>
              </a:rPr>
              <a:t></a:t>
            </a:r>
            <a:r>
              <a:rPr lang="en-US" sz="2400" dirty="0">
                <a:sym typeface="Symbol" panose="05050102010706020507" pitchFamily="18" charset="2"/>
              </a:rPr>
              <a:t> y </a:t>
            </a:r>
            <a:r>
              <a:rPr lang="en-US" sz="2400" dirty="0" err="1">
                <a:sym typeface="Symbol" panose="05050102010706020507" pitchFamily="18" charset="2"/>
              </a:rPr>
              <a:t>llamado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determinante</a:t>
            </a:r>
            <a:r>
              <a:rPr lang="en-US" sz="2400" b="1" dirty="0">
                <a:sym typeface="Symbol" panose="05050102010706020507" pitchFamily="18" charset="2"/>
              </a:rPr>
              <a:t> del Sistema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  <a:r>
              <a:rPr lang="en-US" sz="2400" dirty="0"/>
              <a:t> </a:t>
            </a:r>
          </a:p>
        </p:txBody>
      </p:sp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0BD0B180-851D-4438-A4FB-242BB378DB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424942"/>
              </p:ext>
            </p:extLst>
          </p:nvPr>
        </p:nvGraphicFramePr>
        <p:xfrm>
          <a:off x="6096000" y="3466252"/>
          <a:ext cx="2963863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3" name="Equation" r:id="rId9" imgW="2145960" imgH="1358640" progId="Equation.DSMT4">
                  <p:embed/>
                </p:oleObj>
              </mc:Choice>
              <mc:Fallback>
                <p:oleObj name="Equation" r:id="rId9" imgW="2145960" imgH="135864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A8A4CCF6-8C55-4B89-BD46-DEA369178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000" y="3466252"/>
                        <a:ext cx="2963863" cy="1878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tângulo 41">
            <a:extLst>
              <a:ext uri="{FF2B5EF4-FFF2-40B4-BE49-F238E27FC236}">
                <a16:creationId xmlns:a16="http://schemas.microsoft.com/office/drawing/2014/main" id="{634089E5-B495-43E6-89E8-AB7EB14D8EF7}"/>
              </a:ext>
            </a:extLst>
          </p:cNvPr>
          <p:cNvSpPr/>
          <p:nvPr/>
        </p:nvSpPr>
        <p:spPr>
          <a:xfrm>
            <a:off x="2058943" y="5486340"/>
            <a:ext cx="9888364" cy="1078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>
                <a:solidFill>
                  <a:srgbClr val="F25E4F"/>
                </a:solidFill>
              </a:rPr>
              <a:t>OBSERVEN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08874D42-6BC9-4CBF-BA91-5ED65A4CD1CB}"/>
              </a:ext>
            </a:extLst>
          </p:cNvPr>
          <p:cNvSpPr/>
          <p:nvPr/>
        </p:nvSpPr>
        <p:spPr>
          <a:xfrm>
            <a:off x="2060175" y="5786617"/>
            <a:ext cx="9749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¡Si el </a:t>
            </a:r>
            <a:r>
              <a:rPr lang="en-US" sz="2400" b="1" dirty="0" err="1"/>
              <a:t>determinante</a:t>
            </a:r>
            <a:r>
              <a:rPr lang="en-US" sz="2400" b="1" dirty="0"/>
              <a:t> del Sistema</a:t>
            </a:r>
            <a:r>
              <a:rPr lang="en-US" sz="2400" dirty="0"/>
              <a:t> (</a:t>
            </a:r>
            <a:r>
              <a:rPr lang="en-US" sz="2400" b="1" dirty="0">
                <a:sym typeface="Symbol" panose="05050102010706020507" pitchFamily="18" charset="2"/>
              </a:rPr>
              <a:t>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  <a:r>
              <a:rPr lang="en-US" sz="2400" dirty="0"/>
              <a:t> es </a:t>
            </a:r>
            <a:r>
              <a:rPr lang="en-US" sz="2400" b="1" dirty="0" err="1"/>
              <a:t>nulo</a:t>
            </a:r>
            <a:r>
              <a:rPr lang="en-US" sz="2400" dirty="0"/>
              <a:t>,</a:t>
            </a:r>
            <a:r>
              <a:rPr lang="en-US" sz="2400" b="1" dirty="0"/>
              <a:t> </a:t>
            </a:r>
            <a:r>
              <a:rPr lang="en-US" sz="2400" dirty="0"/>
              <a:t>la </a:t>
            </a:r>
            <a:r>
              <a:rPr lang="en-US" sz="2400" dirty="0" err="1"/>
              <a:t>Regla</a:t>
            </a:r>
            <a:r>
              <a:rPr lang="en-US" sz="2400" dirty="0"/>
              <a:t> de Cramer no se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aplicar</a:t>
            </a:r>
            <a:r>
              <a:rPr lang="en-US" sz="2400" dirty="0"/>
              <a:t>!</a:t>
            </a:r>
          </a:p>
        </p:txBody>
      </p: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67A86F72-2A32-43F9-864A-B55CF66083DA}"/>
              </a:ext>
            </a:extLst>
          </p:cNvPr>
          <p:cNvCxnSpPr>
            <a:cxnSpLocks/>
          </p:cNvCxnSpPr>
          <p:nvPr/>
        </p:nvCxnSpPr>
        <p:spPr>
          <a:xfrm flipV="1">
            <a:off x="6277542" y="3391748"/>
            <a:ext cx="3265839" cy="35298"/>
          </a:xfrm>
          <a:prstGeom prst="line">
            <a:avLst/>
          </a:prstGeom>
          <a:ln w="38100">
            <a:solidFill>
              <a:srgbClr val="F25E4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16">
            <a:hlinkClick r:id="rId11" action="ppaction://hlinksldjump"/>
            <a:extLst>
              <a:ext uri="{FF2B5EF4-FFF2-40B4-BE49-F238E27FC236}">
                <a16:creationId xmlns:a16="http://schemas.microsoft.com/office/drawing/2014/main" id="{47988566-26E2-415E-8046-5DA3084C330D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1">
            <a:hlinkClick r:id="rId12" action="ppaction://hlinksldjump"/>
            <a:extLst>
              <a:ext uri="{FF2B5EF4-FFF2-40B4-BE49-F238E27FC236}">
                <a16:creationId xmlns:a16="http://schemas.microsoft.com/office/drawing/2014/main" id="{ACFB8D39-0351-43EB-8A79-4C5B8F475483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2">
            <a:hlinkClick r:id="rId13" action="ppaction://hlinksldjump"/>
            <a:extLst>
              <a:ext uri="{FF2B5EF4-FFF2-40B4-BE49-F238E27FC236}">
                <a16:creationId xmlns:a16="http://schemas.microsoft.com/office/drawing/2014/main" id="{4E38156F-A059-47E0-B77E-3CEF965E2502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30" name="Retângulo: Cantos Arredondados 15">
            <a:hlinkClick r:id="rId14" action="ppaction://hlinksldjump"/>
            <a:extLst>
              <a:ext uri="{FF2B5EF4-FFF2-40B4-BE49-F238E27FC236}">
                <a16:creationId xmlns:a16="http://schemas.microsoft.com/office/drawing/2014/main" id="{D9E2156E-A344-46FC-A1F1-9BB81AE1384A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769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4" grpId="0"/>
      <p:bldP spid="26" grpId="0"/>
      <p:bldP spid="4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14783" y="398810"/>
            <a:ext cx="10042898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00928" y="561246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356387" y="555515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– </a:t>
            </a:r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634089E5-B495-43E6-89E8-AB7EB14D8EF7}"/>
              </a:ext>
            </a:extLst>
          </p:cNvPr>
          <p:cNvSpPr/>
          <p:nvPr/>
        </p:nvSpPr>
        <p:spPr>
          <a:xfrm>
            <a:off x="2301906" y="5194109"/>
            <a:ext cx="9539304" cy="1208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>
                <a:solidFill>
                  <a:srgbClr val="F25E4F"/>
                </a:solidFill>
              </a:rPr>
              <a:t>OBSERVEN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08874D42-6BC9-4CBF-BA91-5ED65A4CD1CB}"/>
              </a:ext>
            </a:extLst>
          </p:cNvPr>
          <p:cNvSpPr/>
          <p:nvPr/>
        </p:nvSpPr>
        <p:spPr>
          <a:xfrm>
            <a:off x="2341667" y="5501679"/>
            <a:ext cx="9701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/>
            <a:r>
              <a:rPr lang="en-US" sz="2400" dirty="0"/>
              <a:t>¡Si el </a:t>
            </a:r>
            <a:r>
              <a:rPr lang="en-US" sz="2400" b="1" dirty="0" err="1"/>
              <a:t>determinante</a:t>
            </a:r>
            <a:r>
              <a:rPr lang="en-US" sz="2400" b="1" dirty="0"/>
              <a:t> del Sistema</a:t>
            </a:r>
            <a:r>
              <a:rPr lang="en-US" sz="2400" dirty="0"/>
              <a:t> (</a:t>
            </a:r>
            <a:r>
              <a:rPr lang="en-US" sz="2400" b="1" dirty="0">
                <a:sym typeface="Symbol" panose="05050102010706020507" pitchFamily="18" charset="2"/>
              </a:rPr>
              <a:t>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  <a:r>
              <a:rPr lang="en-US" sz="2400" dirty="0"/>
              <a:t> es </a:t>
            </a:r>
            <a:r>
              <a:rPr lang="en-US" sz="2400" b="1" dirty="0" err="1"/>
              <a:t>nulo</a:t>
            </a:r>
            <a:r>
              <a:rPr lang="en-US" sz="2400" dirty="0"/>
              <a:t>,</a:t>
            </a:r>
            <a:r>
              <a:rPr lang="en-US" sz="2400" b="1" dirty="0"/>
              <a:t> </a:t>
            </a:r>
            <a:r>
              <a:rPr lang="en-US" sz="2400" dirty="0"/>
              <a:t>la </a:t>
            </a:r>
            <a:r>
              <a:rPr lang="en-US" sz="2400" dirty="0" err="1"/>
              <a:t>Regla</a:t>
            </a:r>
            <a:r>
              <a:rPr lang="en-US" sz="2400" dirty="0"/>
              <a:t> de Cramer </a:t>
            </a:r>
          </a:p>
          <a:p>
            <a:pPr marL="357188" indent="-357188" algn="ctr"/>
            <a:r>
              <a:rPr lang="en-US" sz="2400" dirty="0"/>
              <a:t>                                                          no se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aplicar</a:t>
            </a:r>
            <a:r>
              <a:rPr lang="en-US" sz="2400" dirty="0"/>
              <a:t>!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87DFB5C-DA7A-48AB-9CC5-CF93CF24C3F7}"/>
              </a:ext>
            </a:extLst>
          </p:cNvPr>
          <p:cNvSpPr/>
          <p:nvPr/>
        </p:nvSpPr>
        <p:spPr>
          <a:xfrm>
            <a:off x="2200928" y="1115711"/>
            <a:ext cx="97010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/>
            <a:r>
              <a:rPr lang="en-US" sz="2400" b="1" dirty="0">
                <a:solidFill>
                  <a:srgbClr val="F25E4F"/>
                </a:solidFill>
              </a:rPr>
              <a:t>(2) </a:t>
            </a:r>
            <a:r>
              <a:rPr lang="en-US" sz="2400" dirty="0"/>
              <a:t>Si el </a:t>
            </a:r>
            <a:r>
              <a:rPr lang="en-US" sz="2400" b="1" dirty="0" err="1"/>
              <a:t>determinante</a:t>
            </a:r>
            <a:r>
              <a:rPr lang="en-US" sz="2400" b="1" dirty="0"/>
              <a:t> del Sistema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dirty="0"/>
              <a:t>, </a:t>
            </a:r>
            <a:r>
              <a:rPr lang="en-US" sz="2400" b="1" dirty="0"/>
              <a:t>no </a:t>
            </a:r>
            <a:r>
              <a:rPr lang="en-US" sz="2400" dirty="0"/>
              <a:t>es</a:t>
            </a:r>
            <a:r>
              <a:rPr lang="en-US" sz="2400" b="1" dirty="0"/>
              <a:t> </a:t>
            </a:r>
            <a:r>
              <a:rPr lang="en-US" sz="2400" b="1" dirty="0" err="1"/>
              <a:t>nulo</a:t>
            </a:r>
            <a:r>
              <a:rPr lang="en-US" sz="2400" dirty="0"/>
              <a:t>,</a:t>
            </a:r>
            <a:r>
              <a:rPr lang="en-US" sz="2400" b="1" dirty="0"/>
              <a:t>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solución</a:t>
            </a:r>
            <a:r>
              <a:rPr lang="en-US" sz="2400" dirty="0"/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/>
              <a:t>, </a:t>
            </a:r>
            <a:r>
              <a:rPr lang="en-US" sz="2400" dirty="0" err="1"/>
              <a:t>viene</a:t>
            </a:r>
            <a:r>
              <a:rPr lang="en-US" sz="2400" dirty="0"/>
              <a:t> dada por el </a:t>
            </a:r>
            <a:r>
              <a:rPr lang="en-US" sz="2400" dirty="0" err="1"/>
              <a:t>cociente</a:t>
            </a:r>
            <a:r>
              <a:rPr lang="en-US" sz="2400" dirty="0"/>
              <a:t> de dos </a:t>
            </a:r>
            <a:r>
              <a:rPr lang="en-US" sz="2400" dirty="0" err="1"/>
              <a:t>determinantes</a:t>
            </a:r>
            <a:r>
              <a:rPr lang="en-US" sz="2400" dirty="0"/>
              <a:t>:</a:t>
            </a:r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673E6F94-7FCD-4DB9-9A51-D51E0DA64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629342"/>
              </p:ext>
            </p:extLst>
          </p:nvPr>
        </p:nvGraphicFramePr>
        <p:xfrm>
          <a:off x="7900690" y="1841870"/>
          <a:ext cx="13827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3" name="Equation" r:id="rId7" imgW="749160" imgH="571320" progId="Equation.DSMT4">
                  <p:embed/>
                </p:oleObj>
              </mc:Choice>
              <mc:Fallback>
                <p:oleObj name="Equation" r:id="rId7" imgW="749160" imgH="57132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0BD0B180-851D-4438-A4FB-242BB378D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00690" y="1841870"/>
                        <a:ext cx="1382713" cy="1055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32">
            <a:extLst>
              <a:ext uri="{FF2B5EF4-FFF2-40B4-BE49-F238E27FC236}">
                <a16:creationId xmlns:a16="http://schemas.microsoft.com/office/drawing/2014/main" id="{321995CB-7F42-4B17-BBCB-70F20D5C6DFD}"/>
              </a:ext>
            </a:extLst>
          </p:cNvPr>
          <p:cNvSpPr/>
          <p:nvPr/>
        </p:nvSpPr>
        <p:spPr>
          <a:xfrm>
            <a:off x="8680473" y="2473434"/>
            <a:ext cx="622421" cy="4611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64A1E83D-00AB-426A-9E05-EA9F401D01C8}"/>
              </a:ext>
            </a:extLst>
          </p:cNvPr>
          <p:cNvCxnSpPr>
            <a:cxnSpLocks/>
          </p:cNvCxnSpPr>
          <p:nvPr/>
        </p:nvCxnSpPr>
        <p:spPr>
          <a:xfrm flipV="1">
            <a:off x="9022679" y="3082838"/>
            <a:ext cx="0" cy="238331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954DA217-F745-4F45-AD2A-D26C20F12F97}"/>
              </a:ext>
            </a:extLst>
          </p:cNvPr>
          <p:cNvSpPr/>
          <p:nvPr/>
        </p:nvSpPr>
        <p:spPr>
          <a:xfrm>
            <a:off x="7854195" y="5470014"/>
            <a:ext cx="2614289" cy="89016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1481C4DB-9F63-4E34-9434-A652915EE084}"/>
              </a:ext>
            </a:extLst>
          </p:cNvPr>
          <p:cNvSpPr/>
          <p:nvPr/>
        </p:nvSpPr>
        <p:spPr>
          <a:xfrm>
            <a:off x="8087240" y="4019115"/>
            <a:ext cx="2434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>
                <a:solidFill>
                  <a:srgbClr val="C00000"/>
                </a:solidFill>
              </a:rPr>
              <a:t>¡División por cero!...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B990FCB7-D8E3-44D7-BEA2-B3616E32C9F7}"/>
              </a:ext>
            </a:extLst>
          </p:cNvPr>
          <p:cNvSpPr/>
          <p:nvPr/>
        </p:nvSpPr>
        <p:spPr>
          <a:xfrm>
            <a:off x="9616295" y="2140131"/>
            <a:ext cx="1412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err="1"/>
              <a:t>donde</a:t>
            </a:r>
            <a:r>
              <a:rPr lang="en-GB" sz="2400" dirty="0"/>
              <a:t>: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B27E765-D9FE-4D33-BCCF-CF9108DD173B}"/>
              </a:ext>
            </a:extLst>
          </p:cNvPr>
          <p:cNvSpPr/>
          <p:nvPr/>
        </p:nvSpPr>
        <p:spPr>
          <a:xfrm>
            <a:off x="2586222" y="2820574"/>
            <a:ext cx="474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ym typeface="Symbol" panose="05050102010706020507" pitchFamily="18" charset="2"/>
              </a:rPr>
              <a:t></a:t>
            </a:r>
            <a:r>
              <a:rPr lang="en-US" sz="2400" dirty="0">
                <a:sym typeface="Symbol" panose="05050102010706020507" pitchFamily="18" charset="2"/>
              </a:rPr>
              <a:t> es el </a:t>
            </a:r>
            <a:r>
              <a:rPr lang="en-US" sz="2400" b="1" dirty="0" err="1"/>
              <a:t>determinante</a:t>
            </a:r>
            <a:r>
              <a:rPr lang="en-US" sz="2400" b="1" dirty="0"/>
              <a:t> del Sistema</a:t>
            </a:r>
            <a:endParaRPr lang="en-GB" sz="2400" dirty="0"/>
          </a:p>
        </p:txBody>
      </p:sp>
      <p:sp>
        <p:nvSpPr>
          <p:cNvPr id="25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B1DF6DAE-E333-4ADB-9233-4B0B93A30234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1">
            <a:hlinkClick r:id="rId10" action="ppaction://hlinksldjump"/>
            <a:extLst>
              <a:ext uri="{FF2B5EF4-FFF2-40B4-BE49-F238E27FC236}">
                <a16:creationId xmlns:a16="http://schemas.microsoft.com/office/drawing/2014/main" id="{9DF596E7-B6EB-4E6C-9E2F-62274718CF07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2">
            <a:hlinkClick r:id="rId11" action="ppaction://hlinksldjump"/>
            <a:extLst>
              <a:ext uri="{FF2B5EF4-FFF2-40B4-BE49-F238E27FC236}">
                <a16:creationId xmlns:a16="http://schemas.microsoft.com/office/drawing/2014/main" id="{F966E78D-5CFB-420C-A981-EAB84809E5B8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29" name="Retângulo: Cantos Arredondados 15">
            <a:hlinkClick r:id="rId12" action="ppaction://hlinksldjump"/>
            <a:extLst>
              <a:ext uri="{FF2B5EF4-FFF2-40B4-BE49-F238E27FC236}">
                <a16:creationId xmlns:a16="http://schemas.microsoft.com/office/drawing/2014/main" id="{B732219F-84E4-4FDF-A9C9-895C74072684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417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27" grpId="0"/>
      <p:bldP spid="33" grpId="0" animBg="1"/>
      <p:bldP spid="33" grpId="1" animBg="1"/>
      <p:bldP spid="38" grpId="0" animBg="1"/>
      <p:bldP spid="38" grpId="1" animBg="1"/>
      <p:bldP spid="39" grpId="0"/>
      <p:bldP spid="39" grpId="1"/>
      <p:bldP spid="4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1971343" y="399394"/>
            <a:ext cx="10031360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00218" y="584069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92440" y="602068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87DFB5C-DA7A-48AB-9CC5-CF93CF24C3F7}"/>
              </a:ext>
            </a:extLst>
          </p:cNvPr>
          <p:cNvSpPr/>
          <p:nvPr/>
        </p:nvSpPr>
        <p:spPr>
          <a:xfrm>
            <a:off x="2200218" y="1236251"/>
            <a:ext cx="9539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/>
            <a:r>
              <a:rPr lang="en-US" sz="2400" b="1" dirty="0">
                <a:solidFill>
                  <a:srgbClr val="F25E4F"/>
                </a:solidFill>
              </a:rPr>
              <a:t>(2) </a:t>
            </a:r>
            <a:r>
              <a:rPr lang="en-US" sz="2400" dirty="0"/>
              <a:t>Si el </a:t>
            </a:r>
            <a:r>
              <a:rPr lang="en-US" sz="2400" b="1" dirty="0" err="1"/>
              <a:t>determinante</a:t>
            </a:r>
            <a:r>
              <a:rPr lang="en-US" sz="2400" b="1" dirty="0"/>
              <a:t> del Sistema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dirty="0"/>
              <a:t>, </a:t>
            </a:r>
            <a:r>
              <a:rPr lang="en-US" sz="2400" b="1" dirty="0"/>
              <a:t>no </a:t>
            </a:r>
            <a:r>
              <a:rPr lang="en-US" sz="2400" dirty="0"/>
              <a:t>es</a:t>
            </a:r>
            <a:r>
              <a:rPr lang="en-US" sz="2400" b="1" dirty="0"/>
              <a:t> </a:t>
            </a:r>
            <a:r>
              <a:rPr lang="en-US" sz="2400" b="1" dirty="0" err="1"/>
              <a:t>nulo</a:t>
            </a:r>
            <a:r>
              <a:rPr lang="en-US" sz="2400" dirty="0"/>
              <a:t>,</a:t>
            </a:r>
            <a:r>
              <a:rPr lang="en-US" sz="2400" b="1" dirty="0"/>
              <a:t>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solución</a:t>
            </a:r>
            <a:r>
              <a:rPr lang="en-US" sz="2400" dirty="0"/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/>
              <a:t>, </a:t>
            </a:r>
            <a:r>
              <a:rPr lang="en-US" sz="2400" dirty="0" err="1"/>
              <a:t>viene</a:t>
            </a:r>
            <a:r>
              <a:rPr lang="en-US" sz="2400" dirty="0"/>
              <a:t> dada por el </a:t>
            </a:r>
            <a:r>
              <a:rPr lang="en-US" sz="2400" dirty="0" err="1"/>
              <a:t>cociente</a:t>
            </a:r>
            <a:r>
              <a:rPr lang="en-US" sz="2400" dirty="0"/>
              <a:t> de dos </a:t>
            </a:r>
            <a:r>
              <a:rPr lang="en-US" sz="2400" dirty="0" err="1"/>
              <a:t>determinantes</a:t>
            </a:r>
            <a:r>
              <a:rPr lang="en-US" sz="2400" dirty="0"/>
              <a:t>: </a:t>
            </a:r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673E6F94-7FCD-4DB9-9A51-D51E0DA64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965347"/>
              </p:ext>
            </p:extLst>
          </p:nvPr>
        </p:nvGraphicFramePr>
        <p:xfrm>
          <a:off x="8597376" y="1844454"/>
          <a:ext cx="13827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4" name="Equation" r:id="rId10" imgW="749160" imgH="571320" progId="Equation.DSMT4">
                  <p:embed/>
                </p:oleObj>
              </mc:Choice>
              <mc:Fallback>
                <p:oleObj name="Equation" r:id="rId10" imgW="749160" imgH="57132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673E6F94-7FCD-4DB9-9A51-D51E0DA647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97376" y="1844454"/>
                        <a:ext cx="1382713" cy="1055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tângulo 39">
            <a:extLst>
              <a:ext uri="{FF2B5EF4-FFF2-40B4-BE49-F238E27FC236}">
                <a16:creationId xmlns:a16="http://schemas.microsoft.com/office/drawing/2014/main" id="{B990FCB7-D8E3-44D7-BEA2-B3616E32C9F7}"/>
              </a:ext>
            </a:extLst>
          </p:cNvPr>
          <p:cNvSpPr/>
          <p:nvPr/>
        </p:nvSpPr>
        <p:spPr>
          <a:xfrm>
            <a:off x="10310586" y="2161428"/>
            <a:ext cx="1412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err="1"/>
              <a:t>donde</a:t>
            </a:r>
            <a:r>
              <a:rPr lang="en-GB" sz="2400" dirty="0"/>
              <a:t>: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B27E765-D9FE-4D33-BCCF-CF9108DD173B}"/>
              </a:ext>
            </a:extLst>
          </p:cNvPr>
          <p:cNvSpPr/>
          <p:nvPr/>
        </p:nvSpPr>
        <p:spPr>
          <a:xfrm>
            <a:off x="2799891" y="2786665"/>
            <a:ext cx="474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ym typeface="Symbol" panose="05050102010706020507" pitchFamily="18" charset="2"/>
              </a:rPr>
              <a:t></a:t>
            </a:r>
            <a:r>
              <a:rPr lang="en-US" sz="2400" dirty="0">
                <a:sym typeface="Symbol" panose="05050102010706020507" pitchFamily="18" charset="2"/>
              </a:rPr>
              <a:t> es el </a:t>
            </a:r>
            <a:r>
              <a:rPr lang="en-US" sz="2400" b="1" dirty="0" err="1"/>
              <a:t>determinante</a:t>
            </a:r>
            <a:r>
              <a:rPr lang="en-US" sz="2400" b="1" dirty="0"/>
              <a:t> del Sistema</a:t>
            </a:r>
            <a:endParaRPr lang="en-GB" sz="2400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B23DECDF-6DF4-4D1C-A379-262418FE569B}"/>
              </a:ext>
            </a:extLst>
          </p:cNvPr>
          <p:cNvSpPr/>
          <p:nvPr/>
        </p:nvSpPr>
        <p:spPr>
          <a:xfrm>
            <a:off x="2799891" y="3519356"/>
            <a:ext cx="86986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ym typeface="Symbol" panose="05050102010706020507" pitchFamily="18" charset="2"/>
              </a:rPr>
              <a:t></a:t>
            </a:r>
            <a:r>
              <a:rPr lang="en-US" sz="28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 es el </a:t>
            </a:r>
            <a:r>
              <a:rPr lang="en-US" sz="2400" b="1" dirty="0" err="1"/>
              <a:t>determinante</a:t>
            </a:r>
            <a:r>
              <a:rPr lang="en-US" sz="2400" b="1" dirty="0"/>
              <a:t> </a:t>
            </a:r>
            <a:r>
              <a:rPr lang="en-US" sz="2400" dirty="0" err="1"/>
              <a:t>obtenido</a:t>
            </a:r>
            <a:r>
              <a:rPr lang="en-US" sz="2400" dirty="0"/>
              <a:t> de </a:t>
            </a:r>
            <a:r>
              <a:rPr lang="en-US" sz="2400" dirty="0">
                <a:sym typeface="Symbol" panose="05050102010706020507" pitchFamily="18" charset="2"/>
              </a:rPr>
              <a:t> </a:t>
            </a:r>
            <a:r>
              <a:rPr lang="en-US" sz="2400" dirty="0" err="1">
                <a:sym typeface="Symbol" panose="05050102010706020507" pitchFamily="18" charset="2"/>
              </a:rPr>
              <a:t>sustituyendo</a:t>
            </a:r>
            <a:r>
              <a:rPr lang="en-GB" sz="2400" dirty="0">
                <a:sym typeface="Symbol" panose="05050102010706020507" pitchFamily="18" charset="2"/>
              </a:rPr>
              <a:t> la</a:t>
            </a:r>
            <a:r>
              <a:rPr lang="en-GB" sz="2400" dirty="0"/>
              <a:t> </a:t>
            </a:r>
            <a:r>
              <a:rPr lang="en-GB" sz="2400" dirty="0" err="1"/>
              <a:t>columna</a:t>
            </a:r>
            <a:r>
              <a:rPr lang="en-GB" sz="2400" dirty="0"/>
              <a:t> de los </a:t>
            </a:r>
            <a:r>
              <a:rPr lang="en-GB" sz="2400" dirty="0" err="1"/>
              <a:t>Coeficientes</a:t>
            </a:r>
            <a:r>
              <a:rPr lang="en-GB" sz="2400" dirty="0"/>
              <a:t> de “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GB" sz="2400" dirty="0"/>
              <a:t>” por el vector de las </a:t>
            </a:r>
            <a:r>
              <a:rPr lang="en-GB" sz="2400" dirty="0" err="1"/>
              <a:t>constantes</a:t>
            </a:r>
            <a:r>
              <a:rPr lang="en-GB" sz="2400" dirty="0"/>
              <a:t> 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400" dirty="0"/>
              <a:t>.</a:t>
            </a:r>
            <a:r>
              <a:rPr lang="en-US" sz="2400" dirty="0"/>
              <a:t> </a:t>
            </a:r>
            <a:r>
              <a:rPr lang="en-US" sz="2400" b="1" dirty="0"/>
              <a:t> </a:t>
            </a:r>
            <a:endParaRPr lang="en-GB" sz="2400" dirty="0"/>
          </a:p>
        </p:txBody>
      </p:sp>
      <p:sp>
        <p:nvSpPr>
          <p:cNvPr id="9" name="Bolha de Pensamento: Nuvem 8">
            <a:extLst>
              <a:ext uri="{FF2B5EF4-FFF2-40B4-BE49-F238E27FC236}">
                <a16:creationId xmlns:a16="http://schemas.microsoft.com/office/drawing/2014/main" id="{225413CB-9EE1-47B9-AB40-CBDCE096301B}"/>
              </a:ext>
            </a:extLst>
          </p:cNvPr>
          <p:cNvSpPr/>
          <p:nvPr/>
        </p:nvSpPr>
        <p:spPr>
          <a:xfrm>
            <a:off x="7501234" y="4695522"/>
            <a:ext cx="1744717" cy="1284363"/>
          </a:xfrm>
          <a:prstGeom prst="cloudCallout">
            <a:avLst>
              <a:gd name="adj1" fmla="val 102236"/>
              <a:gd name="adj2" fmla="val -3364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GB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E388E47A-F4A8-4413-AF66-B8C401F3090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81"/>
          <a:stretch/>
        </p:blipFill>
        <p:spPr>
          <a:xfrm>
            <a:off x="9980089" y="4437272"/>
            <a:ext cx="1571145" cy="2043160"/>
          </a:xfrm>
          <a:prstGeom prst="rect">
            <a:avLst/>
          </a:prstGeom>
        </p:spPr>
      </p:pic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4CCB7717-50FE-4E86-BA12-BEA33AE8276E}"/>
              </a:ext>
            </a:extLst>
          </p:cNvPr>
          <p:cNvCxnSpPr>
            <a:cxnSpLocks/>
          </p:cNvCxnSpPr>
          <p:nvPr/>
        </p:nvCxnSpPr>
        <p:spPr>
          <a:xfrm>
            <a:off x="9949093" y="4012016"/>
            <a:ext cx="1655225" cy="8965"/>
          </a:xfrm>
          <a:prstGeom prst="line">
            <a:avLst/>
          </a:prstGeom>
          <a:ln w="38100">
            <a:solidFill>
              <a:srgbClr val="F25E4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9394FAF4-8BB5-40DD-B108-A832843F5362}"/>
              </a:ext>
            </a:extLst>
          </p:cNvPr>
          <p:cNvCxnSpPr>
            <a:cxnSpLocks/>
          </p:cNvCxnSpPr>
          <p:nvPr/>
        </p:nvCxnSpPr>
        <p:spPr>
          <a:xfrm>
            <a:off x="3270494" y="4375280"/>
            <a:ext cx="7032307" cy="0"/>
          </a:xfrm>
          <a:prstGeom prst="line">
            <a:avLst/>
          </a:prstGeom>
          <a:ln w="38100">
            <a:solidFill>
              <a:srgbClr val="F25E4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20EF535D-C74C-48E6-9D89-C9F3F617C9BD}"/>
              </a:ext>
            </a:extLst>
          </p:cNvPr>
          <p:cNvGrpSpPr/>
          <p:nvPr/>
        </p:nvGrpSpPr>
        <p:grpSpPr>
          <a:xfrm>
            <a:off x="8392661" y="4202263"/>
            <a:ext cx="3118478" cy="2288680"/>
            <a:chOff x="8392661" y="4202263"/>
            <a:chExt cx="3118478" cy="228868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7B4BA1CF-6AB1-4442-A546-5A313043E218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702"/>
            <a:stretch/>
          </p:blipFill>
          <p:spPr>
            <a:xfrm>
              <a:off x="8392661" y="4255991"/>
              <a:ext cx="3023829" cy="2234952"/>
            </a:xfrm>
            <a:prstGeom prst="rect">
              <a:avLst/>
            </a:prstGeom>
          </p:spPr>
        </p:pic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6E08E43B-6A37-4F72-9489-AD69854A1C12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" t="-3393" r="-2742" b="83867"/>
            <a:stretch/>
          </p:blipFill>
          <p:spPr>
            <a:xfrm>
              <a:off x="9890025" y="4202263"/>
              <a:ext cx="1621114" cy="1068465"/>
            </a:xfrm>
            <a:prstGeom prst="ellipse">
              <a:avLst/>
            </a:prstGeom>
          </p:spPr>
        </p:pic>
      </p:grpSp>
      <p:sp>
        <p:nvSpPr>
          <p:cNvPr id="46" name="Bolha de Discurso: Retângulo com Cantos Arredondados 45">
            <a:extLst>
              <a:ext uri="{FF2B5EF4-FFF2-40B4-BE49-F238E27FC236}">
                <a16:creationId xmlns:a16="http://schemas.microsoft.com/office/drawing/2014/main" id="{D668F6D0-4A97-4981-B975-348B6027EA54}"/>
              </a:ext>
            </a:extLst>
          </p:cNvPr>
          <p:cNvSpPr/>
          <p:nvPr/>
        </p:nvSpPr>
        <p:spPr>
          <a:xfrm>
            <a:off x="9056622" y="2910058"/>
            <a:ext cx="2736000" cy="1066994"/>
          </a:xfrm>
          <a:prstGeom prst="wedgeRoundRectCallout">
            <a:avLst>
              <a:gd name="adj1" fmla="val 11458"/>
              <a:gd name="adj2" fmla="val 81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uadroTexto 6">
            <a:extLst>
              <a:ext uri="{FF2B5EF4-FFF2-40B4-BE49-F238E27FC236}">
                <a16:creationId xmlns:a16="http://schemas.microsoft.com/office/drawing/2014/main" id="{368AAFDD-FAA3-4313-B9A7-298F09419648}"/>
              </a:ext>
            </a:extLst>
          </p:cNvPr>
          <p:cNvSpPr txBox="1"/>
          <p:nvPr/>
        </p:nvSpPr>
        <p:spPr>
          <a:xfrm>
            <a:off x="9011138" y="3071646"/>
            <a:ext cx="2826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err="1"/>
              <a:t>Veamos</a:t>
            </a:r>
            <a:r>
              <a:rPr lang="en-GB" sz="2000" i="1" dirty="0"/>
              <a:t> </a:t>
            </a:r>
            <a:r>
              <a:rPr lang="en-GB" sz="2000" i="1" dirty="0" err="1"/>
              <a:t>cómo</a:t>
            </a:r>
            <a:r>
              <a:rPr lang="en-GB" sz="2000" i="1" dirty="0"/>
              <a:t> </a:t>
            </a:r>
            <a:r>
              <a:rPr lang="en-GB" sz="2000" i="1" dirty="0" err="1"/>
              <a:t>funciona</a:t>
            </a:r>
            <a:r>
              <a:rPr lang="en-GB" sz="2000" i="1" dirty="0"/>
              <a:t> … </a:t>
            </a:r>
          </a:p>
          <a:p>
            <a:pPr algn="ctr"/>
            <a:r>
              <a:rPr lang="en-GB" sz="2000" i="1" dirty="0"/>
              <a:t>¡</a:t>
            </a:r>
            <a:r>
              <a:rPr lang="en-GB" sz="2000" i="1" dirty="0" err="1"/>
              <a:t>Aún</a:t>
            </a:r>
            <a:r>
              <a:rPr lang="en-GB" sz="2000" i="1" dirty="0"/>
              <a:t> </a:t>
            </a:r>
            <a:r>
              <a:rPr lang="en-GB" sz="2000" i="1" dirty="0" err="1"/>
              <a:t>en</a:t>
            </a:r>
            <a:r>
              <a:rPr lang="en-GB" sz="2000" i="1" dirty="0"/>
              <a:t> “</a:t>
            </a:r>
            <a:r>
              <a:rPr lang="en-GB" sz="2000" i="1" dirty="0" err="1"/>
              <a:t>teoría</a:t>
            </a:r>
            <a:r>
              <a:rPr lang="en-GB" sz="2000" i="1" dirty="0"/>
              <a:t>”!...</a:t>
            </a:r>
            <a:endParaRPr lang="en-GB" sz="2000" i="1" u="sng" dirty="0"/>
          </a:p>
        </p:txBody>
      </p:sp>
      <p:sp>
        <p:nvSpPr>
          <p:cNvPr id="29" name="Retângulo: Cantos Arredondados 16">
            <a:hlinkClick r:id="rId15" action="ppaction://hlinksldjump"/>
            <a:extLst>
              <a:ext uri="{FF2B5EF4-FFF2-40B4-BE49-F238E27FC236}">
                <a16:creationId xmlns:a16="http://schemas.microsoft.com/office/drawing/2014/main" id="{CD7B60CD-689C-4233-BF91-9F02DDFEAF14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1">
            <a:hlinkClick r:id="rId16" action="ppaction://hlinksldjump"/>
            <a:extLst>
              <a:ext uri="{FF2B5EF4-FFF2-40B4-BE49-F238E27FC236}">
                <a16:creationId xmlns:a16="http://schemas.microsoft.com/office/drawing/2014/main" id="{6DE15938-4D3A-476A-BFC9-19B098B579DF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22">
            <a:hlinkClick r:id="rId17" action="ppaction://hlinksldjump"/>
            <a:extLst>
              <a:ext uri="{FF2B5EF4-FFF2-40B4-BE49-F238E27FC236}">
                <a16:creationId xmlns:a16="http://schemas.microsoft.com/office/drawing/2014/main" id="{5ABB917A-A6D6-4166-81FF-220D2FE54C6A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33" name="Retângulo: Cantos Arredondados 15">
            <a:hlinkClick r:id="rId18" action="ppaction://hlinksldjump"/>
            <a:extLst>
              <a:ext uri="{FF2B5EF4-FFF2-40B4-BE49-F238E27FC236}">
                <a16:creationId xmlns:a16="http://schemas.microsoft.com/office/drawing/2014/main" id="{0AC863CD-4321-48D5-9324-CF21980C240B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233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18047 -0.07778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-1.25E-6 -0.353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68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13" grpId="0"/>
      <p:bldP spid="41" grpId="0"/>
      <p:bldP spid="41" grpId="1"/>
      <p:bldP spid="9" grpId="0" animBg="1"/>
      <p:bldP spid="9" grpId="1" animBg="1"/>
      <p:bldP spid="9" grpId="2" animBg="1"/>
      <p:bldP spid="46" grpId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36144" y="399394"/>
            <a:ext cx="10006029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67836" y="662585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20EF535D-C74C-48E6-9D89-C9F3F617C9BD}"/>
              </a:ext>
            </a:extLst>
          </p:cNvPr>
          <p:cNvGrpSpPr/>
          <p:nvPr/>
        </p:nvGrpSpPr>
        <p:grpSpPr>
          <a:xfrm>
            <a:off x="8392661" y="4202263"/>
            <a:ext cx="3118478" cy="2288680"/>
            <a:chOff x="8392661" y="4202263"/>
            <a:chExt cx="3118478" cy="228868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7B4BA1CF-6AB1-4442-A546-5A313043E21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702"/>
            <a:stretch/>
          </p:blipFill>
          <p:spPr>
            <a:xfrm>
              <a:off x="8392661" y="4255991"/>
              <a:ext cx="3023829" cy="2234952"/>
            </a:xfrm>
            <a:prstGeom prst="rect">
              <a:avLst/>
            </a:prstGeom>
          </p:spPr>
        </p:pic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6E08E43B-6A37-4F72-9489-AD69854A1C12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" t="-3393" r="-2742" b="83867"/>
            <a:stretch/>
          </p:blipFill>
          <p:spPr>
            <a:xfrm>
              <a:off x="9890025" y="4202263"/>
              <a:ext cx="1621114" cy="1068465"/>
            </a:xfrm>
            <a:prstGeom prst="ellipse">
              <a:avLst/>
            </a:prstGeom>
          </p:spPr>
        </p:pic>
      </p:grpSp>
      <p:sp>
        <p:nvSpPr>
          <p:cNvPr id="46" name="Bolha de Discurso: Retângulo com Cantos Arredondados 45">
            <a:extLst>
              <a:ext uri="{FF2B5EF4-FFF2-40B4-BE49-F238E27FC236}">
                <a16:creationId xmlns:a16="http://schemas.microsoft.com/office/drawing/2014/main" id="{D668F6D0-4A97-4981-B975-348B6027EA54}"/>
              </a:ext>
            </a:extLst>
          </p:cNvPr>
          <p:cNvSpPr/>
          <p:nvPr/>
        </p:nvSpPr>
        <p:spPr>
          <a:xfrm>
            <a:off x="9106879" y="2927123"/>
            <a:ext cx="2736000" cy="1066994"/>
          </a:xfrm>
          <a:prstGeom prst="wedgeRoundRectCallout">
            <a:avLst>
              <a:gd name="adj1" fmla="val 11458"/>
              <a:gd name="adj2" fmla="val 81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uadroTexto 6">
            <a:extLst>
              <a:ext uri="{FF2B5EF4-FFF2-40B4-BE49-F238E27FC236}">
                <a16:creationId xmlns:a16="http://schemas.microsoft.com/office/drawing/2014/main" id="{368AAFDD-FAA3-4313-B9A7-298F09419648}"/>
              </a:ext>
            </a:extLst>
          </p:cNvPr>
          <p:cNvSpPr txBox="1"/>
          <p:nvPr/>
        </p:nvSpPr>
        <p:spPr>
          <a:xfrm>
            <a:off x="9014617" y="3071603"/>
            <a:ext cx="2920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err="1"/>
              <a:t>Veamos</a:t>
            </a:r>
            <a:r>
              <a:rPr lang="en-GB" sz="2000" i="1" dirty="0"/>
              <a:t> </a:t>
            </a:r>
            <a:r>
              <a:rPr lang="en-GB" sz="2000" i="1" dirty="0" err="1"/>
              <a:t>cómo</a:t>
            </a:r>
            <a:r>
              <a:rPr lang="en-GB" sz="2000" i="1" dirty="0"/>
              <a:t> </a:t>
            </a:r>
            <a:r>
              <a:rPr lang="en-GB" sz="2000" i="1" dirty="0" err="1"/>
              <a:t>funciona</a:t>
            </a:r>
            <a:r>
              <a:rPr lang="en-GB" sz="2000" i="1" dirty="0"/>
              <a:t> … </a:t>
            </a:r>
          </a:p>
          <a:p>
            <a:pPr algn="ctr"/>
            <a:r>
              <a:rPr lang="en-GB" sz="2000" i="1" dirty="0"/>
              <a:t>¡</a:t>
            </a:r>
            <a:r>
              <a:rPr lang="en-GB" sz="2000" i="1" dirty="0" err="1"/>
              <a:t>Aún</a:t>
            </a:r>
            <a:r>
              <a:rPr lang="en-GB" sz="2000" i="1" dirty="0"/>
              <a:t> </a:t>
            </a:r>
            <a:r>
              <a:rPr lang="en-GB" sz="2000" i="1" dirty="0" err="1"/>
              <a:t>en</a:t>
            </a:r>
            <a:r>
              <a:rPr lang="en-GB" sz="2000" i="1" dirty="0"/>
              <a:t> “</a:t>
            </a:r>
            <a:r>
              <a:rPr lang="en-GB" sz="2000" i="1" dirty="0" err="1"/>
              <a:t>teoría</a:t>
            </a:r>
            <a:r>
              <a:rPr lang="en-GB" sz="2000" i="1" dirty="0"/>
              <a:t>”!...</a:t>
            </a:r>
            <a:endParaRPr lang="en-GB" sz="2000" i="1" u="sng" dirty="0"/>
          </a:p>
          <a:p>
            <a:pPr algn="ctr"/>
            <a:endParaRPr lang="en-GB" sz="2000" i="1" u="sng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A08BBD5-1E8E-4D79-BC7F-8728E35811CA}"/>
              </a:ext>
            </a:extLst>
          </p:cNvPr>
          <p:cNvSpPr/>
          <p:nvPr/>
        </p:nvSpPr>
        <p:spPr>
          <a:xfrm>
            <a:off x="2689837" y="1177978"/>
            <a:ext cx="869864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ym typeface="Symbol" panose="05050102010706020507" pitchFamily="18" charset="2"/>
              </a:rPr>
              <a:t></a:t>
            </a:r>
            <a:r>
              <a:rPr lang="en-US" sz="28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 es el </a:t>
            </a:r>
            <a:r>
              <a:rPr lang="en-US" sz="2400" b="1" dirty="0" err="1"/>
              <a:t>determinante</a:t>
            </a:r>
            <a:r>
              <a:rPr lang="en-US" sz="2400" b="1" dirty="0"/>
              <a:t> </a:t>
            </a:r>
            <a:r>
              <a:rPr lang="en-US" sz="2400" dirty="0" err="1"/>
              <a:t>obtenido</a:t>
            </a:r>
            <a:r>
              <a:rPr lang="en-US" sz="2400" dirty="0"/>
              <a:t> de </a:t>
            </a:r>
            <a:r>
              <a:rPr lang="en-US" sz="2400" dirty="0">
                <a:sym typeface="Symbol" panose="05050102010706020507" pitchFamily="18" charset="2"/>
              </a:rPr>
              <a:t> </a:t>
            </a:r>
            <a:r>
              <a:rPr lang="en-US" sz="2400" dirty="0" err="1">
                <a:sym typeface="Symbol" panose="05050102010706020507" pitchFamily="18" charset="2"/>
              </a:rPr>
              <a:t>sustituyendo</a:t>
            </a:r>
            <a:r>
              <a:rPr lang="en-GB" sz="2400" dirty="0">
                <a:sym typeface="Symbol" panose="05050102010706020507" pitchFamily="18" charset="2"/>
              </a:rPr>
              <a:t> la</a:t>
            </a:r>
            <a:r>
              <a:rPr lang="en-GB" sz="2400" dirty="0"/>
              <a:t> </a:t>
            </a:r>
            <a:r>
              <a:rPr lang="en-GB" sz="2400" dirty="0" err="1"/>
              <a:t>columna</a:t>
            </a:r>
            <a:r>
              <a:rPr lang="en-GB" sz="2400" dirty="0"/>
              <a:t> de los </a:t>
            </a:r>
            <a:r>
              <a:rPr lang="en-GB" sz="2400" dirty="0" err="1"/>
              <a:t>Coeficientes</a:t>
            </a:r>
            <a:r>
              <a:rPr lang="en-GB" sz="2400" dirty="0"/>
              <a:t> de “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GB" sz="2400" dirty="0"/>
              <a:t>”  por el vector de las </a:t>
            </a:r>
            <a:r>
              <a:rPr lang="en-GB" sz="2400" dirty="0" err="1"/>
              <a:t>constantes</a:t>
            </a:r>
            <a:r>
              <a:rPr lang="en-GB" sz="2400" dirty="0"/>
              <a:t> 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400" dirty="0"/>
              <a:t>.</a:t>
            </a:r>
            <a:r>
              <a:rPr lang="en-US" sz="2400" dirty="0"/>
              <a:t> </a:t>
            </a:r>
            <a:r>
              <a:rPr lang="en-US" sz="2400" b="1" dirty="0"/>
              <a:t> </a:t>
            </a:r>
            <a:endParaRPr lang="en-GB" sz="2400" dirty="0"/>
          </a:p>
          <a:p>
            <a:pPr algn="just">
              <a:buClr>
                <a:srgbClr val="F25E4F"/>
              </a:buClr>
            </a:pPr>
            <a:endParaRPr lang="en-GB" sz="2400" dirty="0"/>
          </a:p>
        </p:txBody>
      </p:sp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C2D4B86B-2164-4A10-BDEE-1F24050FAC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268613"/>
              </p:ext>
            </p:extLst>
          </p:nvPr>
        </p:nvGraphicFramePr>
        <p:xfrm>
          <a:off x="3748651" y="2385172"/>
          <a:ext cx="4891968" cy="163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7" name="Equation" r:id="rId11" imgW="4076640" imgH="1358640" progId="Equation.DSMT4">
                  <p:embed/>
                </p:oleObj>
              </mc:Choice>
              <mc:Fallback>
                <p:oleObj name="Equation" r:id="rId11" imgW="4076640" imgH="1358640" progId="Equation.DSMT4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E2EE5FC2-2FBE-4CAF-A140-00E0D5BF7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48651" y="2385172"/>
                        <a:ext cx="4891968" cy="1630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EDD4A452-BCBD-4358-B3C7-40D601FCF5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529259"/>
              </p:ext>
            </p:extLst>
          </p:nvPr>
        </p:nvGraphicFramePr>
        <p:xfrm>
          <a:off x="4111625" y="4560888"/>
          <a:ext cx="3611563" cy="163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8" name="Equation" r:id="rId13" imgW="3009600" imgH="1358640" progId="Equation.DSMT4">
                  <p:embed/>
                </p:oleObj>
              </mc:Choice>
              <mc:Fallback>
                <p:oleObj name="Equation" r:id="rId13" imgW="300960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0BD0B180-851D-4438-A4FB-242BB378D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11625" y="4560888"/>
                        <a:ext cx="3611563" cy="1630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EB220F3-D55A-4145-8540-94ECCDA08081}"/>
              </a:ext>
            </a:extLst>
          </p:cNvPr>
          <p:cNvSpPr/>
          <p:nvPr/>
        </p:nvSpPr>
        <p:spPr>
          <a:xfrm>
            <a:off x="2106086" y="4956072"/>
            <a:ext cx="1823664" cy="1021556"/>
          </a:xfrm>
          <a:prstGeom prst="roundRect">
            <a:avLst/>
          </a:prstGeom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El </a:t>
            </a:r>
            <a:r>
              <a:rPr lang="en-US" b="1" dirty="0" err="1"/>
              <a:t>determinante</a:t>
            </a:r>
            <a:r>
              <a:rPr lang="en-US" b="1" dirty="0"/>
              <a:t> del Sistema</a:t>
            </a:r>
          </a:p>
          <a:p>
            <a:pPr algn="ctr"/>
            <a:endParaRPr lang="en-GB" b="1" dirty="0"/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479A651F-776A-4A8B-8395-1D34E9112F37}"/>
              </a:ext>
            </a:extLst>
          </p:cNvPr>
          <p:cNvSpPr/>
          <p:nvPr/>
        </p:nvSpPr>
        <p:spPr>
          <a:xfrm>
            <a:off x="2257331" y="2842811"/>
            <a:ext cx="1138694" cy="715089"/>
          </a:xfrm>
          <a:prstGeom prst="roundRect">
            <a:avLst/>
          </a:prstGeom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El</a:t>
            </a:r>
          </a:p>
          <a:p>
            <a:pPr algn="ctr"/>
            <a:r>
              <a:rPr lang="en-US" b="1" dirty="0"/>
              <a:t>Sistema</a:t>
            </a:r>
            <a:endParaRPr lang="en-GB" dirty="0"/>
          </a:p>
        </p:txBody>
      </p:sp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275744F3-ABB5-44FB-86B2-3B744571F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428839"/>
              </p:ext>
            </p:extLst>
          </p:nvPr>
        </p:nvGraphicFramePr>
        <p:xfrm>
          <a:off x="4110734" y="4562475"/>
          <a:ext cx="3687762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9" name="Equation" r:id="rId15" imgW="3073320" imgH="1358640" progId="Equation.DSMT4">
                  <p:embed/>
                </p:oleObj>
              </mc:Choice>
              <mc:Fallback>
                <p:oleObj name="Equation" r:id="rId15" imgW="3073320" imgH="13586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EDD4A452-BCBD-4358-B3C7-40D601FCF5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10734" y="4562475"/>
                        <a:ext cx="3687762" cy="163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2921E8A6-D296-49FD-BA38-D0AF2ADAE004}"/>
              </a:ext>
            </a:extLst>
          </p:cNvPr>
          <p:cNvSpPr/>
          <p:nvPr/>
        </p:nvSpPr>
        <p:spPr>
          <a:xfrm>
            <a:off x="4196773" y="1178316"/>
            <a:ext cx="3596165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EE7EC424-8B8C-470B-B09D-B0A428983E8B}"/>
              </a:ext>
            </a:extLst>
          </p:cNvPr>
          <p:cNvSpPr/>
          <p:nvPr/>
        </p:nvSpPr>
        <p:spPr>
          <a:xfrm>
            <a:off x="9819438" y="1192653"/>
            <a:ext cx="1472604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75023FF-8136-4BEE-ABDF-D8396815CB01}"/>
              </a:ext>
            </a:extLst>
          </p:cNvPr>
          <p:cNvSpPr/>
          <p:nvPr/>
        </p:nvSpPr>
        <p:spPr>
          <a:xfrm>
            <a:off x="3543079" y="1641378"/>
            <a:ext cx="2552920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Seta: Para a Direita 50">
            <a:extLst>
              <a:ext uri="{FF2B5EF4-FFF2-40B4-BE49-F238E27FC236}">
                <a16:creationId xmlns:a16="http://schemas.microsoft.com/office/drawing/2014/main" id="{7EB048C4-B0AD-4D01-997F-9826CCB79EBD}"/>
              </a:ext>
            </a:extLst>
          </p:cNvPr>
          <p:cNvSpPr/>
          <p:nvPr/>
        </p:nvSpPr>
        <p:spPr>
          <a:xfrm rot="5400000">
            <a:off x="6187215" y="4101858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7B626851-A44F-4FE5-8441-418A5641423D}"/>
              </a:ext>
            </a:extLst>
          </p:cNvPr>
          <p:cNvSpPr/>
          <p:nvPr/>
        </p:nvSpPr>
        <p:spPr>
          <a:xfrm rot="5400000">
            <a:off x="5690771" y="5190475"/>
            <a:ext cx="1524459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14D5EEC6-D243-49E1-9933-9B22592BC5A6}"/>
              </a:ext>
            </a:extLst>
          </p:cNvPr>
          <p:cNvSpPr/>
          <p:nvPr/>
        </p:nvSpPr>
        <p:spPr>
          <a:xfrm>
            <a:off x="6095999" y="1639115"/>
            <a:ext cx="4272995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F857FA0C-9034-494A-8C03-AE2260FEB9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694727"/>
              </p:ext>
            </p:extLst>
          </p:nvPr>
        </p:nvGraphicFramePr>
        <p:xfrm>
          <a:off x="8346875" y="2391231"/>
          <a:ext cx="2746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0" name="Equation" r:id="rId17" imgW="228600" imgH="1333440" progId="Equation.DSMT4">
                  <p:embed/>
                </p:oleObj>
              </mc:Choice>
              <mc:Fallback>
                <p:oleObj name="Equation" r:id="rId17" imgW="228600" imgH="13334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C2D4B86B-2164-4A10-BDEE-1F24050FA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346875" y="2391231"/>
                        <a:ext cx="274638" cy="160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Seta: Para a Direita 54">
            <a:extLst>
              <a:ext uri="{FF2B5EF4-FFF2-40B4-BE49-F238E27FC236}">
                <a16:creationId xmlns:a16="http://schemas.microsoft.com/office/drawing/2014/main" id="{9D980210-CB42-45CA-99D4-269C03E0C551}"/>
              </a:ext>
            </a:extLst>
          </p:cNvPr>
          <p:cNvSpPr/>
          <p:nvPr/>
        </p:nvSpPr>
        <p:spPr>
          <a:xfrm rot="16200000" flipV="1">
            <a:off x="8239429" y="4134074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33CD870F-4D8C-43AB-ABAA-7D04622796AD}"/>
              </a:ext>
            </a:extLst>
          </p:cNvPr>
          <p:cNvSpPr/>
          <p:nvPr/>
        </p:nvSpPr>
        <p:spPr>
          <a:xfrm rot="5400000">
            <a:off x="7649934" y="2966418"/>
            <a:ext cx="1581610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5BC20AED-73EB-4C94-9152-C4736750ABEC}"/>
              </a:ext>
            </a:extLst>
          </p:cNvPr>
          <p:cNvSpPr/>
          <p:nvPr/>
        </p:nvSpPr>
        <p:spPr>
          <a:xfrm>
            <a:off x="2183318" y="4963887"/>
            <a:ext cx="1651784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b="1" dirty="0" err="1"/>
              <a:t>determinante</a:t>
            </a:r>
            <a:endParaRPr lang="en-GB" b="1" dirty="0"/>
          </a:p>
        </p:txBody>
      </p:sp>
      <p:sp>
        <p:nvSpPr>
          <p:cNvPr id="36" name="Retângulo: Cantos Arredondados 16">
            <a:hlinkClick r:id="rId19" action="ppaction://hlinksldjump"/>
            <a:extLst>
              <a:ext uri="{FF2B5EF4-FFF2-40B4-BE49-F238E27FC236}">
                <a16:creationId xmlns:a16="http://schemas.microsoft.com/office/drawing/2014/main" id="{EB60A001-20D8-424F-9880-640704613DA5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21">
            <a:hlinkClick r:id="rId20" action="ppaction://hlinksldjump"/>
            <a:extLst>
              <a:ext uri="{FF2B5EF4-FFF2-40B4-BE49-F238E27FC236}">
                <a16:creationId xmlns:a16="http://schemas.microsoft.com/office/drawing/2014/main" id="{6166F7E9-72CB-4C04-BD07-E38C34360778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22">
            <a:hlinkClick r:id="rId21" action="ppaction://hlinksldjump"/>
            <a:extLst>
              <a:ext uri="{FF2B5EF4-FFF2-40B4-BE49-F238E27FC236}">
                <a16:creationId xmlns:a16="http://schemas.microsoft.com/office/drawing/2014/main" id="{EFAA45F7-A2EC-46C8-9B39-2BEC6EEFF2F6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41" name="Retângulo: Cantos Arredondados 15">
            <a:hlinkClick r:id="rId22" action="ppaction://hlinksldjump"/>
            <a:extLst>
              <a:ext uri="{FF2B5EF4-FFF2-40B4-BE49-F238E27FC236}">
                <a16:creationId xmlns:a16="http://schemas.microsoft.com/office/drawing/2014/main" id="{BBA21EB8-2C9F-48E3-A890-77B671C00F8B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6990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7" grpId="0" animBg="1"/>
      <p:bldP spid="7" grpId="1" animBg="1"/>
      <p:bldP spid="39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2" grpId="0" animBg="1"/>
      <p:bldP spid="53" grpId="0" animBg="1"/>
      <p:bldP spid="55" grpId="0" animBg="1"/>
      <p:bldP spid="56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49381" y="399394"/>
            <a:ext cx="9961795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5BC20AED-73EB-4C94-9152-C4736750ABEC}"/>
              </a:ext>
            </a:extLst>
          </p:cNvPr>
          <p:cNvSpPr/>
          <p:nvPr/>
        </p:nvSpPr>
        <p:spPr>
          <a:xfrm>
            <a:off x="2251774" y="4956072"/>
            <a:ext cx="1601952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b="1" dirty="0" err="1"/>
              <a:t>determinante</a:t>
            </a:r>
            <a:endParaRPr lang="en-GB" b="1" dirty="0"/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55658" y="674728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A08BBD5-1E8E-4D79-BC7F-8728E35811CA}"/>
              </a:ext>
            </a:extLst>
          </p:cNvPr>
          <p:cNvSpPr/>
          <p:nvPr/>
        </p:nvSpPr>
        <p:spPr>
          <a:xfrm>
            <a:off x="2704611" y="1129863"/>
            <a:ext cx="86986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ym typeface="Symbol" panose="05050102010706020507" pitchFamily="18" charset="2"/>
              </a:rPr>
              <a:t></a:t>
            </a:r>
            <a:r>
              <a:rPr lang="en-US" sz="28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 es el </a:t>
            </a:r>
            <a:r>
              <a:rPr lang="en-US" sz="2400" b="1" dirty="0" err="1"/>
              <a:t>determinante</a:t>
            </a:r>
            <a:r>
              <a:rPr lang="en-US" sz="2400" b="1" dirty="0"/>
              <a:t> </a:t>
            </a:r>
            <a:r>
              <a:rPr lang="en-US" sz="2400" dirty="0" err="1"/>
              <a:t>obtenido</a:t>
            </a:r>
            <a:r>
              <a:rPr lang="en-US" sz="2400" dirty="0"/>
              <a:t> de </a:t>
            </a:r>
            <a:r>
              <a:rPr lang="en-US" sz="2400" dirty="0">
                <a:sym typeface="Symbol" panose="05050102010706020507" pitchFamily="18" charset="2"/>
              </a:rPr>
              <a:t> </a:t>
            </a:r>
            <a:r>
              <a:rPr lang="en-US" sz="2400" dirty="0" err="1">
                <a:sym typeface="Symbol" panose="05050102010706020507" pitchFamily="18" charset="2"/>
              </a:rPr>
              <a:t>sustituyendo</a:t>
            </a:r>
            <a:r>
              <a:rPr lang="en-GB" sz="2400" dirty="0">
                <a:sym typeface="Symbol" panose="05050102010706020507" pitchFamily="18" charset="2"/>
              </a:rPr>
              <a:t> la</a:t>
            </a:r>
            <a:r>
              <a:rPr lang="en-GB" sz="2400" dirty="0"/>
              <a:t> </a:t>
            </a:r>
            <a:r>
              <a:rPr lang="en-GB" sz="2400" dirty="0" err="1"/>
              <a:t>columna</a:t>
            </a:r>
            <a:r>
              <a:rPr lang="en-GB" sz="2400" dirty="0"/>
              <a:t> de los </a:t>
            </a:r>
            <a:r>
              <a:rPr lang="en-GB" sz="2400" dirty="0" err="1"/>
              <a:t>Coeficientes</a:t>
            </a:r>
            <a:r>
              <a:rPr lang="en-GB" sz="2400" dirty="0"/>
              <a:t> de “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GB" sz="2400" dirty="0"/>
              <a:t>” por el vector de las </a:t>
            </a:r>
            <a:r>
              <a:rPr lang="en-GB" sz="2400" dirty="0" err="1"/>
              <a:t>constantes</a:t>
            </a:r>
            <a:r>
              <a:rPr lang="en-GB" sz="2400" dirty="0"/>
              <a:t> 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400" dirty="0"/>
              <a:t>.</a:t>
            </a:r>
            <a:r>
              <a:rPr lang="en-US" sz="2400" dirty="0"/>
              <a:t> </a:t>
            </a:r>
            <a:r>
              <a:rPr lang="en-US" sz="2400" b="1" dirty="0"/>
              <a:t> </a:t>
            </a:r>
            <a:endParaRPr lang="en-GB" sz="2400" dirty="0"/>
          </a:p>
        </p:txBody>
      </p:sp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C2D4B86B-2164-4A10-BDEE-1F24050FAC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354589"/>
              </p:ext>
            </p:extLst>
          </p:nvPr>
        </p:nvGraphicFramePr>
        <p:xfrm>
          <a:off x="3748651" y="2385172"/>
          <a:ext cx="4891968" cy="163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" name="Equation" r:id="rId8" imgW="4076640" imgH="1358640" progId="Equation.DSMT4">
                  <p:embed/>
                </p:oleObj>
              </mc:Choice>
              <mc:Fallback>
                <p:oleObj name="Equation" r:id="rId8" imgW="4076640" imgH="13586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C2D4B86B-2164-4A10-BDEE-1F24050FA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48651" y="2385172"/>
                        <a:ext cx="4891968" cy="1630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EDD4A452-BCBD-4358-B3C7-40D601FCF5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9048" y="4560682"/>
          <a:ext cx="3596400" cy="163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" name="Equation" r:id="rId10" imgW="2997000" imgH="1358640" progId="Equation.DSMT4">
                  <p:embed/>
                </p:oleObj>
              </mc:Choice>
              <mc:Fallback>
                <p:oleObj name="Equation" r:id="rId10" imgW="2997000" imgH="13586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EDD4A452-BCBD-4358-B3C7-40D601FCF5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19048" y="4560682"/>
                        <a:ext cx="3596400" cy="1630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479A651F-776A-4A8B-8395-1D34E9112F37}"/>
              </a:ext>
            </a:extLst>
          </p:cNvPr>
          <p:cNvSpPr/>
          <p:nvPr/>
        </p:nvSpPr>
        <p:spPr>
          <a:xfrm>
            <a:off x="2257331" y="2842811"/>
            <a:ext cx="1138694" cy="715089"/>
          </a:xfrm>
          <a:prstGeom prst="roundRect">
            <a:avLst/>
          </a:prstGeom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El</a:t>
            </a:r>
          </a:p>
          <a:p>
            <a:pPr algn="ctr"/>
            <a:r>
              <a:rPr lang="en-US" b="1" dirty="0"/>
              <a:t>Sistema</a:t>
            </a:r>
            <a:endParaRPr lang="en-GB" dirty="0"/>
          </a:p>
        </p:txBody>
      </p:sp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275744F3-ABB5-44FB-86B2-3B744571F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342352"/>
              </p:ext>
            </p:extLst>
          </p:nvPr>
        </p:nvGraphicFramePr>
        <p:xfrm>
          <a:off x="4017963" y="4565650"/>
          <a:ext cx="3687762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7" name="Equation" r:id="rId12" imgW="3073320" imgH="1358640" progId="Equation.DSMT4">
                  <p:embed/>
                </p:oleObj>
              </mc:Choice>
              <mc:Fallback>
                <p:oleObj name="Equation" r:id="rId12" imgW="3073320" imgH="135864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275744F3-ABB5-44FB-86B2-3B744571FF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17963" y="4565650"/>
                        <a:ext cx="3687762" cy="163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Seta: Para a Direita 50">
            <a:extLst>
              <a:ext uri="{FF2B5EF4-FFF2-40B4-BE49-F238E27FC236}">
                <a16:creationId xmlns:a16="http://schemas.microsoft.com/office/drawing/2014/main" id="{7EB048C4-B0AD-4D01-997F-9826CCB79EBD}"/>
              </a:ext>
            </a:extLst>
          </p:cNvPr>
          <p:cNvSpPr/>
          <p:nvPr/>
        </p:nvSpPr>
        <p:spPr>
          <a:xfrm rot="5400000">
            <a:off x="6187215" y="4101858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7B626851-A44F-4FE5-8441-418A5641423D}"/>
              </a:ext>
            </a:extLst>
          </p:cNvPr>
          <p:cNvSpPr/>
          <p:nvPr/>
        </p:nvSpPr>
        <p:spPr>
          <a:xfrm rot="5400000">
            <a:off x="5637767" y="5177223"/>
            <a:ext cx="1524459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Seta: Para a Direita 54">
            <a:extLst>
              <a:ext uri="{FF2B5EF4-FFF2-40B4-BE49-F238E27FC236}">
                <a16:creationId xmlns:a16="http://schemas.microsoft.com/office/drawing/2014/main" id="{9D980210-CB42-45CA-99D4-269C03E0C551}"/>
              </a:ext>
            </a:extLst>
          </p:cNvPr>
          <p:cNvSpPr/>
          <p:nvPr/>
        </p:nvSpPr>
        <p:spPr>
          <a:xfrm rot="16200000" flipV="1">
            <a:off x="8239429" y="4134074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192C1EF9-F77A-4575-AADA-D20FBB3A5B24}"/>
              </a:ext>
            </a:extLst>
          </p:cNvPr>
          <p:cNvCxnSpPr/>
          <p:nvPr/>
        </p:nvCxnSpPr>
        <p:spPr>
          <a:xfrm flipH="1">
            <a:off x="6776775" y="4136115"/>
            <a:ext cx="1388945" cy="1018915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8C762-0EAC-4FEA-ABCD-A71122D2822D}"/>
              </a:ext>
            </a:extLst>
          </p:cNvPr>
          <p:cNvSpPr/>
          <p:nvPr/>
        </p:nvSpPr>
        <p:spPr>
          <a:xfrm>
            <a:off x="6191886" y="4657356"/>
            <a:ext cx="392843" cy="151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DB23A0E7-C913-434C-94D0-5238C9C03E50}"/>
              </a:ext>
            </a:extLst>
          </p:cNvPr>
          <p:cNvGrpSpPr/>
          <p:nvPr/>
        </p:nvGrpSpPr>
        <p:grpSpPr>
          <a:xfrm>
            <a:off x="8210159" y="2391231"/>
            <a:ext cx="461159" cy="1600200"/>
            <a:chOff x="8210159" y="2391231"/>
            <a:chExt cx="461159" cy="1600200"/>
          </a:xfrm>
        </p:grpSpPr>
        <p:graphicFrame>
          <p:nvGraphicFramePr>
            <p:cNvPr id="41" name="Objeto 40">
              <a:extLst>
                <a:ext uri="{FF2B5EF4-FFF2-40B4-BE49-F238E27FC236}">
                  <a16:creationId xmlns:a16="http://schemas.microsoft.com/office/drawing/2014/main" id="{5F502FDC-F46E-49B6-A954-AC29ED77667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3129842"/>
                </p:ext>
              </p:extLst>
            </p:nvPr>
          </p:nvGraphicFramePr>
          <p:xfrm>
            <a:off x="8346875" y="2391231"/>
            <a:ext cx="274638" cy="160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8" name="Equation" r:id="rId14" imgW="228600" imgH="1333440" progId="Equation.DSMT4">
                    <p:embed/>
                  </p:oleObj>
                </mc:Choice>
                <mc:Fallback>
                  <p:oleObj name="Equation" r:id="rId14" imgW="228600" imgH="1333440" progId="Equation.DSMT4">
                    <p:embed/>
                    <p:pic>
                      <p:nvPicPr>
                        <p:cNvPr id="54" name="Objeto 53">
                          <a:extLst>
                            <a:ext uri="{FF2B5EF4-FFF2-40B4-BE49-F238E27FC236}">
                              <a16:creationId xmlns:a16="http://schemas.microsoft.com/office/drawing/2014/main" id="{F857FA0C-9034-494A-8C03-AE2260FEB91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8346875" y="2391231"/>
                          <a:ext cx="274638" cy="16002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Retângulo: Cantos Arredondados 43">
              <a:extLst>
                <a:ext uri="{FF2B5EF4-FFF2-40B4-BE49-F238E27FC236}">
                  <a16:creationId xmlns:a16="http://schemas.microsoft.com/office/drawing/2014/main" id="{47EC6029-D23D-4E0E-AB61-D1A8458E693E}"/>
                </a:ext>
              </a:extLst>
            </p:cNvPr>
            <p:cNvSpPr/>
            <p:nvPr/>
          </p:nvSpPr>
          <p:spPr>
            <a:xfrm rot="5400000">
              <a:off x="7649934" y="2966418"/>
              <a:ext cx="1581610" cy="461159"/>
            </a:xfrm>
            <a:prstGeom prst="roundRect">
              <a:avLst/>
            </a:prstGeom>
            <a:noFill/>
            <a:ln w="28575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74A1AB08-B7C8-4D3D-A069-CAEC5BB5E9B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21"/>
          <a:stretch/>
        </p:blipFill>
        <p:spPr>
          <a:xfrm>
            <a:off x="9546925" y="4331038"/>
            <a:ext cx="1856328" cy="2165205"/>
          </a:xfrm>
          <a:prstGeom prst="rect">
            <a:avLst/>
          </a:prstGeom>
        </p:spPr>
      </p:pic>
      <p:sp>
        <p:nvSpPr>
          <p:cNvPr id="63" name="Bolha de Discurso: Retângulo com Cantos Arredondados 62">
            <a:extLst>
              <a:ext uri="{FF2B5EF4-FFF2-40B4-BE49-F238E27FC236}">
                <a16:creationId xmlns:a16="http://schemas.microsoft.com/office/drawing/2014/main" id="{6D01E1F5-1562-423F-B35E-65961B337223}"/>
              </a:ext>
            </a:extLst>
          </p:cNvPr>
          <p:cNvSpPr/>
          <p:nvPr/>
        </p:nvSpPr>
        <p:spPr>
          <a:xfrm>
            <a:off x="9411084" y="3213474"/>
            <a:ext cx="2431793" cy="892552"/>
          </a:xfrm>
          <a:prstGeom prst="wedgeRoundRectCallout">
            <a:avLst>
              <a:gd name="adj1" fmla="val 11458"/>
              <a:gd name="adj2" fmla="val 81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CuadroTexto 6">
            <a:extLst>
              <a:ext uri="{FF2B5EF4-FFF2-40B4-BE49-F238E27FC236}">
                <a16:creationId xmlns:a16="http://schemas.microsoft.com/office/drawing/2014/main" id="{E287DB9E-7F17-45CF-AEBF-A5947F750211}"/>
              </a:ext>
            </a:extLst>
          </p:cNvPr>
          <p:cNvSpPr txBox="1"/>
          <p:nvPr/>
        </p:nvSpPr>
        <p:spPr>
          <a:xfrm>
            <a:off x="9186790" y="3347786"/>
            <a:ext cx="273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¡</a:t>
            </a:r>
            <a:r>
              <a:rPr lang="en-GB" sz="2000" i="1" dirty="0" err="1"/>
              <a:t>Espero</a:t>
            </a:r>
            <a:r>
              <a:rPr lang="en-GB" sz="2000" i="1" dirty="0"/>
              <a:t> que lo </a:t>
            </a:r>
            <a:r>
              <a:rPr lang="en-GB" sz="2000" i="1" dirty="0" err="1"/>
              <a:t>haya</a:t>
            </a:r>
            <a:r>
              <a:rPr lang="en-GB" sz="2000" i="1" dirty="0"/>
              <a:t> </a:t>
            </a:r>
            <a:r>
              <a:rPr lang="en-GB" sz="2000" i="1" dirty="0" err="1"/>
              <a:t>entendido</a:t>
            </a:r>
            <a:r>
              <a:rPr lang="en-GB" sz="2000" i="1" dirty="0"/>
              <a:t>!…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4B2D0235-9335-47AD-BA76-FE2C5E01E0EB}"/>
              </a:ext>
            </a:extLst>
          </p:cNvPr>
          <p:cNvSpPr/>
          <p:nvPr/>
        </p:nvSpPr>
        <p:spPr>
          <a:xfrm>
            <a:off x="3439553" y="2367313"/>
            <a:ext cx="6107371" cy="1794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>
                <a:solidFill>
                  <a:srgbClr val="F25E4F"/>
                </a:solidFill>
              </a:rPr>
              <a:t>OBSERVE</a:t>
            </a:r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C2DF1089-F324-42D9-9C0F-CF1F1D505131}"/>
              </a:ext>
            </a:extLst>
          </p:cNvPr>
          <p:cNvSpPr/>
          <p:nvPr/>
        </p:nvSpPr>
        <p:spPr>
          <a:xfrm>
            <a:off x="3504188" y="2694700"/>
            <a:ext cx="5978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Hay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/>
              <a:t> </a:t>
            </a:r>
            <a:r>
              <a:rPr lang="en-US" sz="2000" b="1" dirty="0" err="1"/>
              <a:t>determinantes</a:t>
            </a:r>
            <a:r>
              <a:rPr lang="en-US" sz="2000" dirty="0"/>
              <a:t> </a:t>
            </a:r>
            <a:r>
              <a:rPr lang="en-US" sz="2000" b="1" dirty="0">
                <a:sym typeface="Symbol" panose="05050102010706020507" pitchFamily="18" charset="2"/>
              </a:rPr>
              <a:t></a:t>
            </a:r>
            <a:r>
              <a:rPr lang="en-US" sz="20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2000" dirty="0"/>
              <a:t> para </a:t>
            </a:r>
            <a:r>
              <a:rPr lang="en-US" sz="2000" dirty="0" err="1"/>
              <a:t>calcular</a:t>
            </a:r>
            <a:r>
              <a:rPr lang="en-US" sz="2000" dirty="0"/>
              <a:t> - </a:t>
            </a:r>
            <a:r>
              <a:rPr lang="en-US" sz="2000" b="1" dirty="0" err="1"/>
              <a:t>uno</a:t>
            </a:r>
            <a:r>
              <a:rPr lang="en-US" sz="2000" b="1" dirty="0"/>
              <a:t> para  </a:t>
            </a:r>
            <a:r>
              <a:rPr lang="en-US" sz="2000" b="1" dirty="0" err="1"/>
              <a:t>cada</a:t>
            </a:r>
            <a:r>
              <a:rPr lang="en-US" sz="2000" b="1" dirty="0"/>
              <a:t> variable.</a:t>
            </a:r>
            <a:endParaRPr lang="en-US" sz="2000" dirty="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0730D8AA-3D7A-41AD-9D19-A98536F4B516}"/>
              </a:ext>
            </a:extLst>
          </p:cNvPr>
          <p:cNvSpPr/>
          <p:nvPr/>
        </p:nvSpPr>
        <p:spPr>
          <a:xfrm>
            <a:off x="3504188" y="3346937"/>
            <a:ext cx="5978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La </a:t>
            </a:r>
            <a:r>
              <a:rPr lang="en-US" sz="2000" dirty="0" err="1"/>
              <a:t>notación</a:t>
            </a:r>
            <a:r>
              <a:rPr lang="en-US" sz="2000" dirty="0"/>
              <a:t> “</a:t>
            </a:r>
            <a:r>
              <a:rPr lang="en-US" sz="2000" b="1" dirty="0">
                <a:sym typeface="Symbol" panose="05050102010706020507" pitchFamily="18" charset="2"/>
              </a:rPr>
              <a:t></a:t>
            </a:r>
            <a:r>
              <a:rPr lang="en-US" sz="24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000" dirty="0"/>
              <a:t>” se </a:t>
            </a:r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adaptar</a:t>
            </a:r>
            <a:r>
              <a:rPr lang="en-US" sz="2000" dirty="0"/>
              <a:t> </a:t>
            </a:r>
            <a:r>
              <a:rPr lang="en-US" sz="2000" dirty="0" err="1"/>
              <a:t>según</a:t>
            </a:r>
            <a:r>
              <a:rPr lang="en-US" sz="2000" dirty="0"/>
              <a:t> el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las variables </a:t>
            </a:r>
            <a:r>
              <a:rPr lang="en-US" sz="2000" dirty="0"/>
              <a:t>del Sistema- </a:t>
            </a:r>
            <a:r>
              <a:rPr lang="en-US" sz="2000" dirty="0" err="1"/>
              <a:t>vea</a:t>
            </a:r>
            <a:r>
              <a:rPr lang="en-US" sz="2000" dirty="0"/>
              <a:t> los </a:t>
            </a:r>
            <a:r>
              <a:rPr lang="en-US" sz="2000" dirty="0" err="1"/>
              <a:t>ejemplos</a:t>
            </a:r>
            <a:r>
              <a:rPr lang="en-US" sz="2000" dirty="0"/>
              <a:t>. </a:t>
            </a:r>
          </a:p>
        </p:txBody>
      </p:sp>
      <p:sp>
        <p:nvSpPr>
          <p:cNvPr id="36" name="Retângulo: Cantos Arredondados 16">
            <a:hlinkClick r:id="rId17" action="ppaction://hlinksldjump"/>
            <a:extLst>
              <a:ext uri="{FF2B5EF4-FFF2-40B4-BE49-F238E27FC236}">
                <a16:creationId xmlns:a16="http://schemas.microsoft.com/office/drawing/2014/main" id="{66F0E166-00EE-4741-BDB7-85A932B5378C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21">
            <a:hlinkClick r:id="rId18" action="ppaction://hlinksldjump"/>
            <a:extLst>
              <a:ext uri="{FF2B5EF4-FFF2-40B4-BE49-F238E27FC236}">
                <a16:creationId xmlns:a16="http://schemas.microsoft.com/office/drawing/2014/main" id="{9F011D87-18B7-4CAE-B7C2-5D8EE651FDA9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22">
            <a:hlinkClick r:id="rId19" action="ppaction://hlinksldjump"/>
            <a:extLst>
              <a:ext uri="{FF2B5EF4-FFF2-40B4-BE49-F238E27FC236}">
                <a16:creationId xmlns:a16="http://schemas.microsoft.com/office/drawing/2014/main" id="{6D2C0A70-B185-4617-BAD6-93ACA5F7E5BC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46" name="Retângulo: Cantos Arredondados 15">
            <a:hlinkClick r:id="rId20" action="ppaction://hlinksldjump"/>
            <a:extLst>
              <a:ext uri="{FF2B5EF4-FFF2-40B4-BE49-F238E27FC236}">
                <a16:creationId xmlns:a16="http://schemas.microsoft.com/office/drawing/2014/main" id="{CCC17D01-514A-4B46-A97C-E1C0A1D57E80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6968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16511 0.324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620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5" grpId="0" animBg="1"/>
      <p:bldP spid="11" grpId="0" animBg="1"/>
      <p:bldP spid="63" grpId="0" animBg="1"/>
      <p:bldP spid="64" grpId="0"/>
      <p:bldP spid="66" grpId="0" animBg="1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1983784" y="399394"/>
            <a:ext cx="10018915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195316" y="647852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9A6FF"/>
                </a:solidFill>
              </a:rPr>
              <a:t>Ejemplos</a:t>
            </a:r>
            <a:endParaRPr lang="en-US" sz="2400" dirty="0">
              <a:solidFill>
                <a:srgbClr val="29A6FF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4A1AB08-B7C8-4D3D-A069-CAEC5BB5E9B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21"/>
          <a:stretch/>
        </p:blipFill>
        <p:spPr>
          <a:xfrm>
            <a:off x="9546925" y="4331038"/>
            <a:ext cx="1856328" cy="2165205"/>
          </a:xfrm>
          <a:prstGeom prst="rect">
            <a:avLst/>
          </a:prstGeom>
        </p:spPr>
      </p:pic>
      <p:sp>
        <p:nvSpPr>
          <p:cNvPr id="36" name="Bolha de Discurso: Retângulo com Cantos Arredondados 35">
            <a:extLst>
              <a:ext uri="{FF2B5EF4-FFF2-40B4-BE49-F238E27FC236}">
                <a16:creationId xmlns:a16="http://schemas.microsoft.com/office/drawing/2014/main" id="{AE14206A-5525-452E-820B-7727FD7C6307}"/>
              </a:ext>
            </a:extLst>
          </p:cNvPr>
          <p:cNvSpPr/>
          <p:nvPr/>
        </p:nvSpPr>
        <p:spPr>
          <a:xfrm>
            <a:off x="9107089" y="3327255"/>
            <a:ext cx="2736000" cy="892552"/>
          </a:xfrm>
          <a:prstGeom prst="wedgeRoundRectCallout">
            <a:avLst>
              <a:gd name="adj1" fmla="val 11458"/>
              <a:gd name="adj2" fmla="val 81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uadroTexto 6">
            <a:extLst>
              <a:ext uri="{FF2B5EF4-FFF2-40B4-BE49-F238E27FC236}">
                <a16:creationId xmlns:a16="http://schemas.microsoft.com/office/drawing/2014/main" id="{59793CC0-9143-4809-ADC7-C2CDBA078EB7}"/>
              </a:ext>
            </a:extLst>
          </p:cNvPr>
          <p:cNvSpPr txBox="1"/>
          <p:nvPr/>
        </p:nvSpPr>
        <p:spPr>
          <a:xfrm>
            <a:off x="9186790" y="3347786"/>
            <a:ext cx="2736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¡</a:t>
            </a:r>
            <a:r>
              <a:rPr lang="en-GB" sz="2000" i="1" dirty="0" err="1"/>
              <a:t>Espero</a:t>
            </a:r>
            <a:r>
              <a:rPr lang="en-GB" sz="2000" i="1" dirty="0"/>
              <a:t> que lo </a:t>
            </a:r>
            <a:r>
              <a:rPr lang="en-GB" sz="2000" i="1" dirty="0" err="1"/>
              <a:t>haya</a:t>
            </a:r>
            <a:r>
              <a:rPr lang="en-GB" sz="2000" i="1" dirty="0"/>
              <a:t> </a:t>
            </a:r>
            <a:r>
              <a:rPr lang="en-GB" sz="2000" i="1" dirty="0" err="1"/>
              <a:t>entendido</a:t>
            </a:r>
            <a:r>
              <a:rPr lang="en-GB" sz="2000" i="1" dirty="0"/>
              <a:t>!…</a:t>
            </a:r>
          </a:p>
          <a:p>
            <a:pPr algn="ctr"/>
            <a:endParaRPr lang="en-GB" sz="2000" i="1" dirty="0"/>
          </a:p>
        </p:txBody>
      </p:sp>
      <p:sp>
        <p:nvSpPr>
          <p:cNvPr id="45" name="CuadroTexto 6">
            <a:extLst>
              <a:ext uri="{FF2B5EF4-FFF2-40B4-BE49-F238E27FC236}">
                <a16:creationId xmlns:a16="http://schemas.microsoft.com/office/drawing/2014/main" id="{4BD46566-06B8-4018-868C-AF0DD4E6E6DC}"/>
              </a:ext>
            </a:extLst>
          </p:cNvPr>
          <p:cNvSpPr txBox="1"/>
          <p:nvPr/>
        </p:nvSpPr>
        <p:spPr>
          <a:xfrm>
            <a:off x="9083324" y="3278958"/>
            <a:ext cx="2736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 ¡</a:t>
            </a:r>
            <a:r>
              <a:rPr lang="en-GB" sz="2000" i="1" dirty="0" err="1"/>
              <a:t>Ahora</a:t>
            </a:r>
            <a:r>
              <a:rPr lang="en-GB" sz="2000" i="1" dirty="0"/>
              <a:t> </a:t>
            </a:r>
            <a:r>
              <a:rPr lang="en-GB" sz="2000" i="1" dirty="0" err="1"/>
              <a:t>veamos</a:t>
            </a:r>
            <a:r>
              <a:rPr lang="en-GB" sz="2000" i="1" dirty="0"/>
              <a:t> </a:t>
            </a:r>
            <a:r>
              <a:rPr lang="en-GB" sz="2000" i="1" dirty="0" err="1"/>
              <a:t>cómo</a:t>
            </a:r>
            <a:r>
              <a:rPr lang="en-GB" sz="2000" i="1" dirty="0"/>
              <a:t> </a:t>
            </a:r>
            <a:r>
              <a:rPr lang="en-GB" sz="2000" i="1" dirty="0" err="1"/>
              <a:t>funciona</a:t>
            </a:r>
            <a:r>
              <a:rPr lang="en-GB" sz="2000" i="1" dirty="0"/>
              <a:t> </a:t>
            </a:r>
            <a:r>
              <a:rPr lang="en-GB" sz="2000" i="1" dirty="0" err="1"/>
              <a:t>en</a:t>
            </a:r>
            <a:r>
              <a:rPr lang="en-GB" sz="2000" i="1" dirty="0"/>
              <a:t> la  </a:t>
            </a:r>
            <a:r>
              <a:rPr lang="en-GB" sz="2000" b="1" i="1" dirty="0">
                <a:solidFill>
                  <a:srgbClr val="29A6FF"/>
                </a:solidFill>
              </a:rPr>
              <a:t>PRÁCTICA</a:t>
            </a:r>
            <a:r>
              <a:rPr lang="en-GB" sz="2000" i="1" dirty="0"/>
              <a:t>!...</a:t>
            </a:r>
            <a:endParaRPr lang="en-GB" sz="2000" i="1" u="sng" dirty="0"/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870660" y="642114"/>
            <a:ext cx="822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Utilice</a:t>
            </a:r>
            <a:r>
              <a:rPr lang="en-GB" sz="2400" dirty="0"/>
              <a:t> la </a:t>
            </a:r>
            <a:r>
              <a:rPr lang="en-GB" sz="2400" dirty="0" err="1"/>
              <a:t>Regla</a:t>
            </a:r>
            <a:r>
              <a:rPr lang="en-GB" sz="2400" dirty="0"/>
              <a:t> de Cramer para resolver los </a:t>
            </a:r>
            <a:r>
              <a:rPr lang="en-GB" sz="2400" dirty="0" err="1"/>
              <a:t>sistemas</a:t>
            </a:r>
            <a:r>
              <a:rPr lang="en-GB" sz="2400" dirty="0"/>
              <a:t> </a:t>
            </a:r>
            <a:r>
              <a:rPr lang="en-GB" sz="2400" dirty="0" err="1"/>
              <a:t>siguientes</a:t>
            </a:r>
            <a:r>
              <a:rPr lang="en-GB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211314" y="1371411"/>
                <a:ext cx="2434258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4" y="1371411"/>
                <a:ext cx="2434258" cy="916148"/>
              </a:xfrm>
              <a:prstGeom prst="rect">
                <a:avLst/>
              </a:prstGeom>
              <a:blipFill>
                <a:blip r:embed="rId9"/>
                <a:stretch>
                  <a:fillRect l="-4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6C0CBB3A-65CC-45B6-9778-DDF9FB0E998E}"/>
              </a:ext>
            </a:extLst>
          </p:cNvPr>
          <p:cNvSpPr/>
          <p:nvPr/>
        </p:nvSpPr>
        <p:spPr>
          <a:xfrm>
            <a:off x="2148698" y="5883259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Regla</a:t>
            </a:r>
            <a:r>
              <a:rPr lang="en-GB" b="1" dirty="0">
                <a:solidFill>
                  <a:srgbClr val="F25E4F"/>
                </a:solidFill>
              </a:rPr>
              <a:t> de Cramer: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/>
              <p:nvPr/>
            </p:nvSpPr>
            <p:spPr>
              <a:xfrm>
                <a:off x="3877909" y="5896841"/>
                <a:ext cx="4693319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en-GB" b="1" dirty="0" err="1"/>
                  <a:t>Notación</a:t>
                </a:r>
                <a:r>
                  <a:rPr lang="en-GB" b="1" dirty="0"/>
                  <a:t> </a:t>
                </a:r>
                <a:r>
                  <a:rPr lang="en-GB" b="1" dirty="0" err="1"/>
                  <a:t>Matricial</a:t>
                </a:r>
                <a:r>
                  <a:rPr lang="en-GB" b="1" dirty="0"/>
                  <a:t> </a:t>
                </a:r>
                <a:r>
                  <a:rPr lang="en-GB" dirty="0"/>
                  <a:t>+</a:t>
                </a:r>
                <a:r>
                  <a:rPr lang="en-GB" b="1" dirty="0"/>
                  <a:t> </a:t>
                </a:r>
                <a:r>
                  <a:rPr lang="en-GB" b="1" dirty="0" err="1"/>
                  <a:t>Cálculo</a:t>
                </a:r>
                <a:r>
                  <a:rPr lang="en-GB" b="1" dirty="0"/>
                  <a:t> de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909" y="5896841"/>
                <a:ext cx="4693319" cy="408623"/>
              </a:xfrm>
              <a:prstGeom prst="roundRect">
                <a:avLst/>
              </a:prstGeom>
              <a:blipFill>
                <a:blip r:embed="rId10"/>
                <a:stretch>
                  <a:fillRect l="-649" t="-2985" b="-1940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862F1F0-AD25-45D6-8985-3EB996A9C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025260"/>
              </p:ext>
            </p:extLst>
          </p:nvPr>
        </p:nvGraphicFramePr>
        <p:xfrm>
          <a:off x="5501864" y="1408797"/>
          <a:ext cx="23161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1" name="Equation" r:id="rId11" imgW="1257120" imgH="457200" progId="Equation.DSMT4">
                  <p:embed/>
                </p:oleObj>
              </mc:Choice>
              <mc:Fallback>
                <p:oleObj name="Equation" r:id="rId11" imgW="1257120" imgH="4572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ABCF5E10-6559-4324-9929-0C3183C97C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864" y="1408797"/>
                        <a:ext cx="2316162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C676C5E1-0835-45B6-AFCA-35B47AA0ED97}"/>
              </a:ext>
            </a:extLst>
          </p:cNvPr>
          <p:cNvSpPr/>
          <p:nvPr/>
        </p:nvSpPr>
        <p:spPr>
          <a:xfrm>
            <a:off x="4593020" y="164135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/>
              <p:nvPr/>
            </p:nvSpPr>
            <p:spPr>
              <a:xfrm>
                <a:off x="6550556" y="109213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556" y="1092135"/>
                <a:ext cx="40267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015068C-D31E-47EA-B92B-6363AF1D90D6}"/>
                  </a:ext>
                </a:extLst>
              </p:cNvPr>
              <p:cNvSpPr/>
              <p:nvPr/>
            </p:nvSpPr>
            <p:spPr>
              <a:xfrm>
                <a:off x="7416576" y="1094524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015068C-D31E-47EA-B92B-6363AF1D9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576" y="1094524"/>
                <a:ext cx="40427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/>
              <p:nvPr/>
            </p:nvSpPr>
            <p:spPr>
              <a:xfrm>
                <a:off x="5766062" y="10988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62" y="1098867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3CB70087-D320-45C1-BA98-A483226DFCC3}"/>
              </a:ext>
            </a:extLst>
          </p:cNvPr>
          <p:cNvSpPr/>
          <p:nvPr/>
        </p:nvSpPr>
        <p:spPr>
          <a:xfrm>
            <a:off x="7921626" y="164135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627A99CA-CC1A-4C91-B5EE-F8E5E26FF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871229"/>
              </p:ext>
            </p:extLst>
          </p:nvPr>
        </p:nvGraphicFramePr>
        <p:xfrm>
          <a:off x="8571231" y="1362075"/>
          <a:ext cx="29241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2" name="Equation" r:id="rId16" imgW="1587240" imgH="457200" progId="Equation.DSMT4">
                  <p:embed/>
                </p:oleObj>
              </mc:Choice>
              <mc:Fallback>
                <p:oleObj name="Equation" r:id="rId16" imgW="1587240" imgH="4572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862F1F0-AD25-45D6-8985-3EB996A9CD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1231" y="1362075"/>
                        <a:ext cx="2924175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tângulo: Cantos Arredondados 16">
            <a:hlinkClick r:id="rId18" action="ppaction://hlinksldjump"/>
            <a:extLst>
              <a:ext uri="{FF2B5EF4-FFF2-40B4-BE49-F238E27FC236}">
                <a16:creationId xmlns:a16="http://schemas.microsoft.com/office/drawing/2014/main" id="{42E0F716-1810-4725-A30E-598BC023F891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1">
            <a:hlinkClick r:id="rId19" action="ppaction://hlinksldjump"/>
            <a:extLst>
              <a:ext uri="{FF2B5EF4-FFF2-40B4-BE49-F238E27FC236}">
                <a16:creationId xmlns:a16="http://schemas.microsoft.com/office/drawing/2014/main" id="{EE92D432-3AB9-4513-BE37-2DDB735F25A7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2">
            <a:hlinkClick r:id="rId20" action="ppaction://hlinksldjump"/>
            <a:extLst>
              <a:ext uri="{FF2B5EF4-FFF2-40B4-BE49-F238E27FC236}">
                <a16:creationId xmlns:a16="http://schemas.microsoft.com/office/drawing/2014/main" id="{8E8625D3-0794-4BE6-A066-8C5FFB6B70D9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31" name="Retângulo: Cantos Arredondados 15">
            <a:hlinkClick r:id="rId21" action="ppaction://hlinksldjump"/>
            <a:extLst>
              <a:ext uri="{FF2B5EF4-FFF2-40B4-BE49-F238E27FC236}">
                <a16:creationId xmlns:a16="http://schemas.microsoft.com/office/drawing/2014/main" id="{C993F43E-4B72-4405-9D82-0FE5514367C6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430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 animBg="1"/>
      <p:bldP spid="37" grpId="0"/>
      <p:bldP spid="45" grpId="0"/>
      <p:bldP spid="45" grpId="1"/>
      <p:bldP spid="46" grpId="0"/>
      <p:bldP spid="47" grpId="0"/>
      <p:bldP spid="48" grpId="0" animBg="1"/>
      <p:bldP spid="49" grpId="0"/>
      <p:bldP spid="33" grpId="0" animBg="1"/>
      <p:bldP spid="34" grpId="0"/>
      <p:bldP spid="35" grpId="0"/>
      <p:bldP spid="38" grpId="0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1954245" y="399394"/>
            <a:ext cx="10079707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C7598061-C19B-44E6-A865-873CFFF0016D}"/>
                  </a:ext>
                </a:extLst>
              </p:cNvPr>
              <p:cNvSpPr/>
              <p:nvPr/>
            </p:nvSpPr>
            <p:spPr>
              <a:xfrm>
                <a:off x="7416576" y="1094524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C7598061-C19B-44E6-A865-873CFFF00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576" y="1094524"/>
                <a:ext cx="4042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uadroTexto 38">
            <a:extLst>
              <a:ext uri="{FF2B5EF4-FFF2-40B4-BE49-F238E27FC236}">
                <a16:creationId xmlns:a16="http://schemas.microsoft.com/office/drawing/2014/main" id="{A5F53C73-5B4C-42D7-9688-2E1537BFDEBC}"/>
              </a:ext>
            </a:extLst>
          </p:cNvPr>
          <p:cNvSpPr txBox="1"/>
          <p:nvPr/>
        </p:nvSpPr>
        <p:spPr>
          <a:xfrm>
            <a:off x="3227266" y="4974293"/>
            <a:ext cx="48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C00000"/>
                </a:solidFill>
              </a:rPr>
              <a:t>?</a:t>
            </a:r>
            <a:endParaRPr lang="en-GB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5" name="Objeto 64">
            <a:extLst>
              <a:ext uri="{FF2B5EF4-FFF2-40B4-BE49-F238E27FC236}">
                <a16:creationId xmlns:a16="http://schemas.microsoft.com/office/drawing/2014/main" id="{10C1107B-A2F4-45DD-B457-26E7437FA6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1465" y="4853956"/>
          <a:ext cx="841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68" name="Equation" r:id="rId7" imgW="457200" imgH="457200" progId="Equation.DSMT4">
                  <p:embed/>
                </p:oleObj>
              </mc:Choice>
              <mc:Fallback>
                <p:oleObj name="Equation" r:id="rId7" imgW="457200" imgH="457200" progId="Equation.DSMT4">
                  <p:embed/>
                  <p:pic>
                    <p:nvPicPr>
                      <p:cNvPr id="65" name="Objeto 64">
                        <a:extLst>
                          <a:ext uri="{FF2B5EF4-FFF2-40B4-BE49-F238E27FC236}">
                            <a16:creationId xmlns:a16="http://schemas.microsoft.com/office/drawing/2014/main" id="{10C1107B-A2F4-45DD-B457-26E7437FA6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1465" y="4853956"/>
                        <a:ext cx="841375" cy="841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97FDF964-299B-427D-8AA8-6CB78F49E71C}"/>
              </a:ext>
            </a:extLst>
          </p:cNvPr>
          <p:cNvSpPr/>
          <p:nvPr/>
        </p:nvSpPr>
        <p:spPr>
          <a:xfrm>
            <a:off x="3716945" y="5439600"/>
            <a:ext cx="158118" cy="99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9A6FF"/>
                </a:solidFill>
              </a:rPr>
              <a:t>Ejemplos</a:t>
            </a:r>
            <a:endParaRPr lang="en-US" sz="2400" dirty="0">
              <a:solidFill>
                <a:srgbClr val="29A6FF"/>
              </a:solidFill>
            </a:endParaRPr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813943" y="641264"/>
            <a:ext cx="8228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Utilice</a:t>
            </a:r>
            <a:r>
              <a:rPr lang="en-GB" sz="2400" dirty="0"/>
              <a:t> la </a:t>
            </a:r>
            <a:r>
              <a:rPr lang="en-GB" sz="2400" dirty="0" err="1"/>
              <a:t>Regla</a:t>
            </a:r>
            <a:r>
              <a:rPr lang="en-GB" sz="2400" dirty="0"/>
              <a:t> de Cramer para resolver los </a:t>
            </a:r>
            <a:r>
              <a:rPr lang="en-GB" sz="2400" dirty="0" err="1"/>
              <a:t>sistemas</a:t>
            </a:r>
            <a:r>
              <a:rPr lang="en-GB" sz="2400" dirty="0"/>
              <a:t> </a:t>
            </a:r>
            <a:r>
              <a:rPr lang="en-GB" sz="2400" dirty="0" err="1"/>
              <a:t>siguientes</a:t>
            </a:r>
            <a:r>
              <a:rPr lang="en-GB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211314" y="1371411"/>
                <a:ext cx="2434258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4" y="1371411"/>
                <a:ext cx="2434258" cy="916148"/>
              </a:xfrm>
              <a:prstGeom prst="rect">
                <a:avLst/>
              </a:prstGeom>
              <a:blipFill>
                <a:blip r:embed="rId11"/>
                <a:stretch>
                  <a:fillRect l="-4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6C0CBB3A-65CC-45B6-9778-DDF9FB0E998E}"/>
              </a:ext>
            </a:extLst>
          </p:cNvPr>
          <p:cNvSpPr/>
          <p:nvPr/>
        </p:nvSpPr>
        <p:spPr>
          <a:xfrm>
            <a:off x="2024187" y="5933677"/>
            <a:ext cx="10009772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Regla</a:t>
            </a:r>
            <a:r>
              <a:rPr lang="en-GB" b="1" dirty="0">
                <a:solidFill>
                  <a:srgbClr val="F25E4F"/>
                </a:solidFill>
              </a:rPr>
              <a:t> de Cramer: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/>
              <p:nvPr/>
            </p:nvSpPr>
            <p:spPr>
              <a:xfrm>
                <a:off x="3675407" y="5948355"/>
                <a:ext cx="4720905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en-GB" b="1" dirty="0" err="1"/>
                  <a:t>Notación</a:t>
                </a:r>
                <a:r>
                  <a:rPr lang="en-GB" b="1" dirty="0"/>
                  <a:t> </a:t>
                </a:r>
                <a:r>
                  <a:rPr lang="en-GB" b="1" dirty="0" err="1"/>
                  <a:t>Matricial</a:t>
                </a:r>
                <a:r>
                  <a:rPr lang="en-GB" b="1" dirty="0"/>
                  <a:t> </a:t>
                </a:r>
                <a:r>
                  <a:rPr lang="en-GB" dirty="0"/>
                  <a:t>+</a:t>
                </a:r>
                <a:r>
                  <a:rPr lang="en-GB" b="1" dirty="0"/>
                  <a:t> </a:t>
                </a:r>
                <a:r>
                  <a:rPr lang="en-GB" b="1" dirty="0" err="1"/>
                  <a:t>Cálculo</a:t>
                </a:r>
                <a:r>
                  <a:rPr lang="en-GB" b="1" dirty="0"/>
                  <a:t> de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407" y="5948355"/>
                <a:ext cx="4720905" cy="408623"/>
              </a:xfrm>
              <a:prstGeom prst="roundRect">
                <a:avLst/>
              </a:prstGeom>
              <a:blipFill>
                <a:blip r:embed="rId12"/>
                <a:stretch>
                  <a:fillRect l="-646" t="-2985" b="-1791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862F1F0-AD25-45D6-8985-3EB996A9CD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1864" y="1408797"/>
          <a:ext cx="23161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69" name="Equation" r:id="rId13" imgW="1257120" imgH="457200" progId="Equation.DSMT4">
                  <p:embed/>
                </p:oleObj>
              </mc:Choice>
              <mc:Fallback>
                <p:oleObj name="Equation" r:id="rId13" imgW="1257120" imgH="4572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862F1F0-AD25-45D6-8985-3EB996A9CD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864" y="1408797"/>
                        <a:ext cx="2316162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C676C5E1-0835-45B6-AFCA-35B47AA0ED97}"/>
              </a:ext>
            </a:extLst>
          </p:cNvPr>
          <p:cNvSpPr/>
          <p:nvPr/>
        </p:nvSpPr>
        <p:spPr>
          <a:xfrm>
            <a:off x="4593020" y="164135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/>
              <p:nvPr/>
            </p:nvSpPr>
            <p:spPr>
              <a:xfrm>
                <a:off x="6550556" y="109213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556" y="1092135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/>
              <p:nvPr/>
            </p:nvSpPr>
            <p:spPr>
              <a:xfrm>
                <a:off x="5766062" y="10988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62" y="1098867"/>
                <a:ext cx="40267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3CB70087-D320-45C1-BA98-A483226DFCC3}"/>
              </a:ext>
            </a:extLst>
          </p:cNvPr>
          <p:cNvSpPr/>
          <p:nvPr/>
        </p:nvSpPr>
        <p:spPr>
          <a:xfrm>
            <a:off x="7921626" y="164135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627A99CA-CC1A-4C91-B5EE-F8E5E26FF2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71231" y="1362075"/>
          <a:ext cx="29241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0" name="Equation" r:id="rId17" imgW="1587240" imgH="457200" progId="Equation.DSMT4">
                  <p:embed/>
                </p:oleObj>
              </mc:Choice>
              <mc:Fallback>
                <p:oleObj name="Equation" r:id="rId17" imgW="1587240" imgH="45720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627A99CA-CC1A-4C91-B5EE-F8E5E26FF2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1231" y="1362075"/>
                        <a:ext cx="2924175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38">
                <a:extLst>
                  <a:ext uri="{FF2B5EF4-FFF2-40B4-BE49-F238E27FC236}">
                    <a16:creationId xmlns:a16="http://schemas.microsoft.com/office/drawing/2014/main" id="{3944373D-7B08-4FFC-9129-751EDB844289}"/>
                  </a:ext>
                </a:extLst>
              </p:cNvPr>
              <p:cNvSpPr txBox="1"/>
              <p:nvPr/>
            </p:nvSpPr>
            <p:spPr>
              <a:xfrm>
                <a:off x="2241954" y="2407692"/>
                <a:ext cx="92534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C2B8E"/>
                    </a:solidFill>
                  </a:rPr>
                  <a:t>Como que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0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0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, se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puede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aplicar</a:t>
                </a:r>
                <a:r>
                  <a:rPr lang="en-GB" sz="2000" dirty="0">
                    <a:solidFill>
                      <a:srgbClr val="0C2B8E"/>
                    </a:solidFill>
                  </a:rPr>
                  <a:t> la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Regla</a:t>
                </a:r>
                <a:r>
                  <a:rPr lang="en-GB" sz="2000" dirty="0">
                    <a:solidFill>
                      <a:srgbClr val="0C2B8E"/>
                    </a:solidFill>
                  </a:rPr>
                  <a:t> de Cramer:</a:t>
                </a:r>
              </a:p>
            </p:txBody>
          </p:sp>
        </mc:Choice>
        <mc:Fallback xmlns="">
          <p:sp>
            <p:nvSpPr>
              <p:cNvPr id="42" name="CuadroTexto 38">
                <a:extLst>
                  <a:ext uri="{FF2B5EF4-FFF2-40B4-BE49-F238E27FC236}">
                    <a16:creationId xmlns:a16="http://schemas.microsoft.com/office/drawing/2014/main" id="{3944373D-7B08-4FFC-9129-751EDB844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954" y="2407692"/>
                <a:ext cx="9253452" cy="400110"/>
              </a:xfrm>
              <a:prstGeom prst="rect">
                <a:avLst/>
              </a:prstGeom>
              <a:blipFill>
                <a:blip r:embed="rId19"/>
                <a:stretch>
                  <a:fillRect l="-725" t="-9091" b="-257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AAD909E4-5553-4D7D-8DDA-B969D48635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47474" y="2443441"/>
          <a:ext cx="84296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1" name="Equation" r:id="rId20" imgW="457200" imgH="177480" progId="Equation.DSMT4">
                  <p:embed/>
                </p:oleObj>
              </mc:Choice>
              <mc:Fallback>
                <p:oleObj name="Equation" r:id="rId20" imgW="457200" imgH="17748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AAD909E4-5553-4D7D-8DDA-B969D48635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7474" y="2443441"/>
                        <a:ext cx="842963" cy="328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o 50">
            <a:extLst>
              <a:ext uri="{FF2B5EF4-FFF2-40B4-BE49-F238E27FC236}">
                <a16:creationId xmlns:a16="http://schemas.microsoft.com/office/drawing/2014/main" id="{C77ADD48-3C96-49EF-98E6-3EA8E18F44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5827" y="3483637"/>
          <a:ext cx="6318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2" name="Equation" r:id="rId22" imgW="342720" imgH="228600" progId="Equation.DSMT4">
                  <p:embed/>
                </p:oleObj>
              </mc:Choice>
              <mc:Fallback>
                <p:oleObj name="Equation" r:id="rId22" imgW="342720" imgH="228600" progId="Equation.DSMT4">
                  <p:embed/>
                  <p:pic>
                    <p:nvPicPr>
                      <p:cNvPr id="51" name="Objeto 50">
                        <a:extLst>
                          <a:ext uri="{FF2B5EF4-FFF2-40B4-BE49-F238E27FC236}">
                            <a16:creationId xmlns:a16="http://schemas.microsoft.com/office/drawing/2014/main" id="{C77ADD48-3C96-49EF-98E6-3EA8E18F44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827" y="3483637"/>
                        <a:ext cx="631825" cy="42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o 51">
            <a:extLst>
              <a:ext uri="{FF2B5EF4-FFF2-40B4-BE49-F238E27FC236}">
                <a16:creationId xmlns:a16="http://schemas.microsoft.com/office/drawing/2014/main" id="{FAF777CE-BDA0-4BD8-A7A2-8D90C68CDD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5827" y="5030788"/>
          <a:ext cx="6556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3" name="Equation" r:id="rId24" imgW="355320" imgH="253800" progId="Equation.DSMT4">
                  <p:embed/>
                </p:oleObj>
              </mc:Choice>
              <mc:Fallback>
                <p:oleObj name="Equation" r:id="rId24" imgW="355320" imgH="253800" progId="Equation.DSMT4">
                  <p:embed/>
                  <p:pic>
                    <p:nvPicPr>
                      <p:cNvPr id="52" name="Objeto 51">
                        <a:extLst>
                          <a:ext uri="{FF2B5EF4-FFF2-40B4-BE49-F238E27FC236}">
                            <a16:creationId xmlns:a16="http://schemas.microsoft.com/office/drawing/2014/main" id="{FAF777CE-BDA0-4BD8-A7A2-8D90C68CDD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827" y="5030788"/>
                        <a:ext cx="655638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CuadroTexto 38">
            <a:extLst>
              <a:ext uri="{FF2B5EF4-FFF2-40B4-BE49-F238E27FC236}">
                <a16:creationId xmlns:a16="http://schemas.microsoft.com/office/drawing/2014/main" id="{1EEE5544-77F8-458A-BDC1-5CDCB6CE9936}"/>
              </a:ext>
            </a:extLst>
          </p:cNvPr>
          <p:cNvSpPr txBox="1"/>
          <p:nvPr/>
        </p:nvSpPr>
        <p:spPr>
          <a:xfrm>
            <a:off x="3223879" y="3431497"/>
            <a:ext cx="48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C00000"/>
                </a:solidFill>
              </a:rPr>
              <a:t>?</a:t>
            </a:r>
            <a:endParaRPr lang="en-GB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0" name="Objeto 59">
            <a:extLst>
              <a:ext uri="{FF2B5EF4-FFF2-40B4-BE49-F238E27FC236}">
                <a16:creationId xmlns:a16="http://schemas.microsoft.com/office/drawing/2014/main" id="{F5BCB651-82DC-4B89-A75B-79744053C5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4720" y="3313577"/>
          <a:ext cx="841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4" name="Equation" r:id="rId26" imgW="457200" imgH="457200" progId="Equation.DSMT4">
                  <p:embed/>
                </p:oleObj>
              </mc:Choice>
              <mc:Fallback>
                <p:oleObj name="Equation" r:id="rId26" imgW="457200" imgH="457200" progId="Equation.DSMT4">
                  <p:embed/>
                  <p:pic>
                    <p:nvPicPr>
                      <p:cNvPr id="60" name="Objeto 59">
                        <a:extLst>
                          <a:ext uri="{FF2B5EF4-FFF2-40B4-BE49-F238E27FC236}">
                            <a16:creationId xmlns:a16="http://schemas.microsoft.com/office/drawing/2014/main" id="{F5BCB651-82DC-4B89-A75B-79744053C5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720" y="3313577"/>
                        <a:ext cx="841375" cy="841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2CC96FF1-32F8-468E-8F1C-F01F6ED4BAAF}"/>
                  </a:ext>
                </a:extLst>
              </p:cNvPr>
              <p:cNvSpPr/>
              <p:nvPr/>
            </p:nvSpPr>
            <p:spPr>
              <a:xfrm>
                <a:off x="8170372" y="5940819"/>
                <a:ext cx="1862946" cy="408623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n-GB" b="1" dirty="0" err="1"/>
                  <a:t>Cálculo</a:t>
                </a:r>
                <a:r>
                  <a:rPr lang="en-GB" b="1" dirty="0"/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2CC96FF1-32F8-468E-8F1C-F01F6ED4B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372" y="5940819"/>
                <a:ext cx="1862946" cy="408623"/>
              </a:xfrm>
              <a:prstGeom prst="roundRect">
                <a:avLst/>
              </a:prstGeom>
              <a:blipFill>
                <a:blip r:embed="rId27"/>
                <a:stretch>
                  <a:fillRect l="-1634" t="-4478" b="-1791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Objeto 55">
            <a:extLst>
              <a:ext uri="{FF2B5EF4-FFF2-40B4-BE49-F238E27FC236}">
                <a16:creationId xmlns:a16="http://schemas.microsoft.com/office/drawing/2014/main" id="{A55D0186-F35A-4D42-8FCD-8016E178EC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1967" y="1418231"/>
          <a:ext cx="2333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5" name="Equation" r:id="rId28" imgW="126720" imgH="431640" progId="Equation.DSMT4">
                  <p:embed/>
                </p:oleObj>
              </mc:Choice>
              <mc:Fallback>
                <p:oleObj name="Equation" r:id="rId28" imgW="126720" imgH="431640" progId="Equation.DSMT4">
                  <p:embed/>
                  <p:pic>
                    <p:nvPicPr>
                      <p:cNvPr id="56" name="Objeto 55">
                        <a:extLst>
                          <a:ext uri="{FF2B5EF4-FFF2-40B4-BE49-F238E27FC236}">
                            <a16:creationId xmlns:a16="http://schemas.microsoft.com/office/drawing/2014/main" id="{A55D0186-F35A-4D42-8FCD-8016E178EC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967" y="1418231"/>
                        <a:ext cx="233362" cy="793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o 65">
            <a:extLst>
              <a:ext uri="{FF2B5EF4-FFF2-40B4-BE49-F238E27FC236}">
                <a16:creationId xmlns:a16="http://schemas.microsoft.com/office/drawing/2014/main" id="{CA6E432F-A6FB-416C-A837-3B4BBD4E4D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1200" y="1418400"/>
          <a:ext cx="2333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6" name="Equation" r:id="rId30" imgW="126720" imgH="431640" progId="Equation.DSMT4">
                  <p:embed/>
                </p:oleObj>
              </mc:Choice>
              <mc:Fallback>
                <p:oleObj name="Equation" r:id="rId30" imgW="126720" imgH="431640" progId="Equation.DSMT4">
                  <p:embed/>
                  <p:pic>
                    <p:nvPicPr>
                      <p:cNvPr id="66" name="Objeto 65">
                        <a:extLst>
                          <a:ext uri="{FF2B5EF4-FFF2-40B4-BE49-F238E27FC236}">
                            <a16:creationId xmlns:a16="http://schemas.microsoft.com/office/drawing/2014/main" id="{CA6E432F-A6FB-416C-A837-3B4BBD4E4D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200" y="1418400"/>
                        <a:ext cx="233362" cy="793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to 66">
            <a:extLst>
              <a:ext uri="{FF2B5EF4-FFF2-40B4-BE49-F238E27FC236}">
                <a16:creationId xmlns:a16="http://schemas.microsoft.com/office/drawing/2014/main" id="{B03F660D-4CAE-4CAC-9CB7-D09131975E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1200" y="1418400"/>
          <a:ext cx="2333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7" name="Equation" r:id="rId31" imgW="126720" imgH="431640" progId="Equation.DSMT4">
                  <p:embed/>
                </p:oleObj>
              </mc:Choice>
              <mc:Fallback>
                <p:oleObj name="Equation" r:id="rId31" imgW="126720" imgH="431640" progId="Equation.DSMT4">
                  <p:embed/>
                  <p:pic>
                    <p:nvPicPr>
                      <p:cNvPr id="67" name="Objeto 66">
                        <a:extLst>
                          <a:ext uri="{FF2B5EF4-FFF2-40B4-BE49-F238E27FC236}">
                            <a16:creationId xmlns:a16="http://schemas.microsoft.com/office/drawing/2014/main" id="{B03F660D-4CAE-4CAC-9CB7-D09131975E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200" y="1418400"/>
                        <a:ext cx="233362" cy="793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to 67">
            <a:extLst>
              <a:ext uri="{FF2B5EF4-FFF2-40B4-BE49-F238E27FC236}">
                <a16:creationId xmlns:a16="http://schemas.microsoft.com/office/drawing/2014/main" id="{4F052A56-526B-4DA3-9D4D-E60C48A0A0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35438" y="3456649"/>
          <a:ext cx="184626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8" name="Equation" r:id="rId32" imgW="1002960" imgH="203040" progId="Equation.DSMT4">
                  <p:embed/>
                </p:oleObj>
              </mc:Choice>
              <mc:Fallback>
                <p:oleObj name="Equation" r:id="rId32" imgW="1002960" imgH="203040" progId="Equation.DSMT4">
                  <p:embed/>
                  <p:pic>
                    <p:nvPicPr>
                      <p:cNvPr id="68" name="Objeto 67">
                        <a:extLst>
                          <a:ext uri="{FF2B5EF4-FFF2-40B4-BE49-F238E27FC236}">
                            <a16:creationId xmlns:a16="http://schemas.microsoft.com/office/drawing/2014/main" id="{4F052A56-526B-4DA3-9D4D-E60C48A0A0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3456649"/>
                        <a:ext cx="1846262" cy="37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to 68">
            <a:extLst>
              <a:ext uri="{FF2B5EF4-FFF2-40B4-BE49-F238E27FC236}">
                <a16:creationId xmlns:a16="http://schemas.microsoft.com/office/drawing/2014/main" id="{5994CC82-91BC-471A-B274-C60C8E13C5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3484" y="3498253"/>
          <a:ext cx="6080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" name="Equation" r:id="rId34" imgW="330120" imgH="177480" progId="Equation.DSMT4">
                  <p:embed/>
                </p:oleObj>
              </mc:Choice>
              <mc:Fallback>
                <p:oleObj name="Equation" r:id="rId34" imgW="330120" imgH="177480" progId="Equation.DSMT4">
                  <p:embed/>
                  <p:pic>
                    <p:nvPicPr>
                      <p:cNvPr id="69" name="Objeto 68">
                        <a:extLst>
                          <a:ext uri="{FF2B5EF4-FFF2-40B4-BE49-F238E27FC236}">
                            <a16:creationId xmlns:a16="http://schemas.microsoft.com/office/drawing/2014/main" id="{5994CC82-91BC-471A-B274-C60C8E13C5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484" y="3498253"/>
                        <a:ext cx="608013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to 69">
            <a:extLst>
              <a:ext uri="{FF2B5EF4-FFF2-40B4-BE49-F238E27FC236}">
                <a16:creationId xmlns:a16="http://schemas.microsoft.com/office/drawing/2014/main" id="{1F3179B4-615D-4EE3-B5BF-FD86B4E312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35438" y="5046663"/>
          <a:ext cx="1497012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0" name="Equation" r:id="rId36" imgW="812520" imgH="164880" progId="Equation.DSMT4">
                  <p:embed/>
                </p:oleObj>
              </mc:Choice>
              <mc:Fallback>
                <p:oleObj name="Equation" r:id="rId36" imgW="812520" imgH="164880" progId="Equation.DSMT4">
                  <p:embed/>
                  <p:pic>
                    <p:nvPicPr>
                      <p:cNvPr id="70" name="Objeto 69">
                        <a:extLst>
                          <a:ext uri="{FF2B5EF4-FFF2-40B4-BE49-F238E27FC236}">
                            <a16:creationId xmlns:a16="http://schemas.microsoft.com/office/drawing/2014/main" id="{1F3179B4-615D-4EE3-B5BF-FD86B4E312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5046663"/>
                        <a:ext cx="1497012" cy="303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to 70">
            <a:extLst>
              <a:ext uri="{FF2B5EF4-FFF2-40B4-BE49-F238E27FC236}">
                <a16:creationId xmlns:a16="http://schemas.microsoft.com/office/drawing/2014/main" id="{81D0AB13-24C9-4C64-B5E1-307F1B7555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5048" y="5053029"/>
          <a:ext cx="6080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1" name="Equation" r:id="rId38" imgW="330120" imgH="177480" progId="Equation.DSMT4">
                  <p:embed/>
                </p:oleObj>
              </mc:Choice>
              <mc:Fallback>
                <p:oleObj name="Equation" r:id="rId38" imgW="330120" imgH="177480" progId="Equation.DSMT4">
                  <p:embed/>
                  <p:pic>
                    <p:nvPicPr>
                      <p:cNvPr id="71" name="Objeto 70">
                        <a:extLst>
                          <a:ext uri="{FF2B5EF4-FFF2-40B4-BE49-F238E27FC236}">
                            <a16:creationId xmlns:a16="http://schemas.microsoft.com/office/drawing/2014/main" id="{81D0AB13-24C9-4C64-B5E1-307F1B7555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048" y="5053029"/>
                        <a:ext cx="608013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38">
                <a:extLst>
                  <a:ext uri="{FF2B5EF4-FFF2-40B4-BE49-F238E27FC236}">
                    <a16:creationId xmlns:a16="http://schemas.microsoft.com/office/drawing/2014/main" id="{FF8BA086-D47E-415E-B447-CFE1B2B0FCA4}"/>
                  </a:ext>
                </a:extLst>
              </p:cNvPr>
              <p:cNvSpPr txBox="1"/>
              <p:nvPr/>
            </p:nvSpPr>
            <p:spPr>
              <a:xfrm>
                <a:off x="2605827" y="2750152"/>
                <a:ext cx="1739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columna</a:t>
                </a:r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2" name="CuadroTexto 38">
                <a:extLst>
                  <a:ext uri="{FF2B5EF4-FFF2-40B4-BE49-F238E27FC236}">
                    <a16:creationId xmlns:a16="http://schemas.microsoft.com/office/drawing/2014/main" id="{FF8BA086-D47E-415E-B447-CFE1B2B0F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827" y="2750152"/>
                <a:ext cx="1739288" cy="400110"/>
              </a:xfrm>
              <a:prstGeom prst="rect">
                <a:avLst/>
              </a:prstGeom>
              <a:blipFill>
                <a:blip r:embed="rId3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Seta: Para a Direita 72">
            <a:extLst>
              <a:ext uri="{FF2B5EF4-FFF2-40B4-BE49-F238E27FC236}">
                <a16:creationId xmlns:a16="http://schemas.microsoft.com/office/drawing/2014/main" id="{DD9BB96F-C44C-4086-963E-2AA3174BB91A}"/>
              </a:ext>
            </a:extLst>
          </p:cNvPr>
          <p:cNvSpPr/>
          <p:nvPr/>
        </p:nvSpPr>
        <p:spPr>
          <a:xfrm rot="5400000">
            <a:off x="3338443" y="3118016"/>
            <a:ext cx="180000" cy="180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uadroTexto 38">
                <a:extLst>
                  <a:ext uri="{FF2B5EF4-FFF2-40B4-BE49-F238E27FC236}">
                    <a16:creationId xmlns:a16="http://schemas.microsoft.com/office/drawing/2014/main" id="{E83338CE-CBC9-4030-B15C-1CE0A13DC27F}"/>
                  </a:ext>
                </a:extLst>
              </p:cNvPr>
              <p:cNvSpPr txBox="1"/>
              <p:nvPr/>
            </p:nvSpPr>
            <p:spPr>
              <a:xfrm>
                <a:off x="3062704" y="4236132"/>
                <a:ext cx="1739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columna</a:t>
                </a:r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4" name="CuadroTexto 38">
                <a:extLst>
                  <a:ext uri="{FF2B5EF4-FFF2-40B4-BE49-F238E27FC236}">
                    <a16:creationId xmlns:a16="http://schemas.microsoft.com/office/drawing/2014/main" id="{E83338CE-CBC9-4030-B15C-1CE0A13DC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704" y="4236132"/>
                <a:ext cx="1739288" cy="400110"/>
              </a:xfrm>
              <a:prstGeom prst="rect">
                <a:avLst/>
              </a:prstGeom>
              <a:blipFill>
                <a:blip r:embed="rId40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eta: Para a Direita 74">
            <a:extLst>
              <a:ext uri="{FF2B5EF4-FFF2-40B4-BE49-F238E27FC236}">
                <a16:creationId xmlns:a16="http://schemas.microsoft.com/office/drawing/2014/main" id="{29A338C5-2632-4616-AD0D-F762079FD739}"/>
              </a:ext>
            </a:extLst>
          </p:cNvPr>
          <p:cNvSpPr/>
          <p:nvPr/>
        </p:nvSpPr>
        <p:spPr>
          <a:xfrm rot="5400000">
            <a:off x="3795320" y="4603996"/>
            <a:ext cx="180000" cy="180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E428A2F0-37B4-48F0-A0F3-0DE59C174348}"/>
                  </a:ext>
                </a:extLst>
              </p:cNvPr>
              <p:cNvSpPr/>
              <p:nvPr/>
            </p:nvSpPr>
            <p:spPr>
              <a:xfrm>
                <a:off x="9568803" y="5951971"/>
                <a:ext cx="2591936" cy="408623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3.</a:t>
                </a:r>
                <a:r>
                  <a:rPr lang="en-GB" b="1" dirty="0"/>
                  <a:t> </a:t>
                </a:r>
                <a:r>
                  <a:rPr lang="pt-PT" b="1" dirty="0"/>
                  <a:t>División: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E428A2F0-37B4-48F0-A0F3-0DE59C1743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803" y="5951971"/>
                <a:ext cx="2591936" cy="408623"/>
              </a:xfrm>
              <a:prstGeom prst="roundRect">
                <a:avLst/>
              </a:prstGeom>
              <a:blipFill>
                <a:blip r:embed="rId41"/>
                <a:stretch>
                  <a:fillRect t="-2985" b="-194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7" name="Objeto 76">
            <a:extLst>
              <a:ext uri="{FF2B5EF4-FFF2-40B4-BE49-F238E27FC236}">
                <a16:creationId xmlns:a16="http://schemas.microsoft.com/office/drawing/2014/main" id="{DAAD45A7-CBA3-4B01-96BA-807B1B67C2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0010" y="3518362"/>
          <a:ext cx="1076325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2" name="Equation" r:id="rId42" imgW="583920" imgH="863280" progId="Equation.DSMT4">
                  <p:embed/>
                </p:oleObj>
              </mc:Choice>
              <mc:Fallback>
                <p:oleObj name="Equation" r:id="rId42" imgW="583920" imgH="863280" progId="Equation.DSMT4">
                  <p:embed/>
                  <p:pic>
                    <p:nvPicPr>
                      <p:cNvPr id="77" name="Objeto 76">
                        <a:extLst>
                          <a:ext uri="{FF2B5EF4-FFF2-40B4-BE49-F238E27FC236}">
                            <a16:creationId xmlns:a16="http://schemas.microsoft.com/office/drawing/2014/main" id="{DAAD45A7-CBA3-4B01-96BA-807B1B67C2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0010" y="3518362"/>
                        <a:ext cx="1076325" cy="159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to 77">
            <a:extLst>
              <a:ext uri="{FF2B5EF4-FFF2-40B4-BE49-F238E27FC236}">
                <a16:creationId xmlns:a16="http://schemas.microsoft.com/office/drawing/2014/main" id="{8CC0BB68-15DD-4B9D-A1FC-627DE3287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1680" y="3545084"/>
          <a:ext cx="138112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3" name="Equation" r:id="rId44" imgW="749160" imgH="838080" progId="Equation.DSMT4">
                  <p:embed/>
                </p:oleObj>
              </mc:Choice>
              <mc:Fallback>
                <p:oleObj name="Equation" r:id="rId44" imgW="749160" imgH="838080" progId="Equation.DSMT4">
                  <p:embed/>
                  <p:pic>
                    <p:nvPicPr>
                      <p:cNvPr id="78" name="Objeto 77">
                        <a:extLst>
                          <a:ext uri="{FF2B5EF4-FFF2-40B4-BE49-F238E27FC236}">
                            <a16:creationId xmlns:a16="http://schemas.microsoft.com/office/drawing/2014/main" id="{8CC0BB68-15DD-4B9D-A1FC-627DE3287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680" y="3545084"/>
                        <a:ext cx="1381125" cy="154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to 78">
            <a:extLst>
              <a:ext uri="{FF2B5EF4-FFF2-40B4-BE49-F238E27FC236}">
                <a16:creationId xmlns:a16="http://schemas.microsoft.com/office/drawing/2014/main" id="{78427861-F598-4ED0-8501-83BC685DF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46812" y="3911801"/>
          <a:ext cx="11715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4" name="Equation" r:id="rId46" imgW="634680" imgH="457200" progId="Equation.DSMT4">
                  <p:embed/>
                </p:oleObj>
              </mc:Choice>
              <mc:Fallback>
                <p:oleObj name="Equation" r:id="rId46" imgW="634680" imgH="457200" progId="Equation.DSMT4">
                  <p:embed/>
                  <p:pic>
                    <p:nvPicPr>
                      <p:cNvPr id="79" name="Objeto 78">
                        <a:extLst>
                          <a:ext uri="{FF2B5EF4-FFF2-40B4-BE49-F238E27FC236}">
                            <a16:creationId xmlns:a16="http://schemas.microsoft.com/office/drawing/2014/main" id="{78427861-F598-4ED0-8501-83BC685DF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6812" y="3911801"/>
                        <a:ext cx="1171575" cy="844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Рисунок 16">
            <a:extLst>
              <a:ext uri="{FF2B5EF4-FFF2-40B4-BE49-F238E27FC236}">
                <a16:creationId xmlns:a16="http://schemas.microsoft.com/office/drawing/2014/main" id="{B6C19816-5D7D-4B94-B157-B50F3B22CF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0575303" y="3127206"/>
            <a:ext cx="743931" cy="743931"/>
          </a:xfrm>
          <a:custGeom>
            <a:avLst/>
            <a:gdLst>
              <a:gd name="connsiteX0" fmla="*/ 162230 w 475792"/>
              <a:gd name="connsiteY0" fmla="*/ 133 h 475791"/>
              <a:gd name="connsiteX1" fmla="*/ 156286 w 475792"/>
              <a:gd name="connsiteY1" fmla="*/ 12429 h 475791"/>
              <a:gd name="connsiteX2" fmla="*/ 234436 w 475792"/>
              <a:gd name="connsiteY2" fmla="*/ 81082 h 475791"/>
              <a:gd name="connsiteX3" fmla="*/ 208069 w 475792"/>
              <a:gd name="connsiteY3" fmla="*/ 129804 h 475791"/>
              <a:gd name="connsiteX4" fmla="*/ 201551 w 475792"/>
              <a:gd name="connsiteY4" fmla="*/ 128993 h 475791"/>
              <a:gd name="connsiteX5" fmla="*/ 175118 w 475792"/>
              <a:gd name="connsiteY5" fmla="*/ 155426 h 475791"/>
              <a:gd name="connsiteX6" fmla="*/ 175118 w 475792"/>
              <a:gd name="connsiteY6" fmla="*/ 195087 h 475791"/>
              <a:gd name="connsiteX7" fmla="*/ 175117 w 475792"/>
              <a:gd name="connsiteY7" fmla="*/ 194799 h 475791"/>
              <a:gd name="connsiteX8" fmla="*/ 175117 w 475792"/>
              <a:gd name="connsiteY8" fmla="*/ 190694 h 475791"/>
              <a:gd name="connsiteX9" fmla="*/ 116837 w 475792"/>
              <a:gd name="connsiteY9" fmla="*/ 298384 h 475791"/>
              <a:gd name="connsiteX10" fmla="*/ 120837 w 475792"/>
              <a:gd name="connsiteY10" fmla="*/ 311819 h 475791"/>
              <a:gd name="connsiteX11" fmla="*/ 134272 w 475792"/>
              <a:gd name="connsiteY11" fmla="*/ 307819 h 475791"/>
              <a:gd name="connsiteX12" fmla="*/ 181287 w 475792"/>
              <a:gd name="connsiteY12" fmla="*/ 220944 h 475791"/>
              <a:gd name="connsiteX13" fmla="*/ 191790 w 475792"/>
              <a:gd name="connsiteY13" fmla="*/ 236912 h 475791"/>
              <a:gd name="connsiteX14" fmla="*/ 195749 w 475792"/>
              <a:gd name="connsiteY14" fmla="*/ 265707 h 475791"/>
              <a:gd name="connsiteX15" fmla="*/ 172870 w 475792"/>
              <a:gd name="connsiteY15" fmla="*/ 326717 h 475791"/>
              <a:gd name="connsiteX16" fmla="*/ 170265 w 475792"/>
              <a:gd name="connsiteY16" fmla="*/ 332115 h 475791"/>
              <a:gd name="connsiteX17" fmla="*/ 142077 w 475792"/>
              <a:gd name="connsiteY17" fmla="*/ 379096 h 475791"/>
              <a:gd name="connsiteX18" fmla="*/ 118974 w 475792"/>
              <a:gd name="connsiteY18" fmla="*/ 419000 h 475791"/>
              <a:gd name="connsiteX19" fmla="*/ 127965 w 475792"/>
              <a:gd name="connsiteY19" fmla="*/ 456167 h 475791"/>
              <a:gd name="connsiteX20" fmla="*/ 134980 w 475792"/>
              <a:gd name="connsiteY20" fmla="*/ 459404 h 475791"/>
              <a:gd name="connsiteX21" fmla="*/ 9912 w 475792"/>
              <a:gd name="connsiteY21" fmla="*/ 459404 h 475791"/>
              <a:gd name="connsiteX22" fmla="*/ 0 w 475792"/>
              <a:gd name="connsiteY22" fmla="*/ 469317 h 475791"/>
              <a:gd name="connsiteX23" fmla="*/ 9912 w 475792"/>
              <a:gd name="connsiteY23" fmla="*/ 479229 h 475791"/>
              <a:gd name="connsiteX24" fmla="*/ 465880 w 475792"/>
              <a:gd name="connsiteY24" fmla="*/ 479229 h 475791"/>
              <a:gd name="connsiteX25" fmla="*/ 475792 w 475792"/>
              <a:gd name="connsiteY25" fmla="*/ 469317 h 475791"/>
              <a:gd name="connsiteX26" fmla="*/ 465880 w 475792"/>
              <a:gd name="connsiteY26" fmla="*/ 459404 h 475791"/>
              <a:gd name="connsiteX27" fmla="*/ 291955 w 475792"/>
              <a:gd name="connsiteY27" fmla="*/ 459404 h 475791"/>
              <a:gd name="connsiteX28" fmla="*/ 317195 w 475792"/>
              <a:gd name="connsiteY28" fmla="*/ 434114 h 475791"/>
              <a:gd name="connsiteX29" fmla="*/ 317195 w 475792"/>
              <a:gd name="connsiteY29" fmla="*/ 409843 h 475791"/>
              <a:gd name="connsiteX30" fmla="*/ 317195 w 475792"/>
              <a:gd name="connsiteY30" fmla="*/ 387124 h 475791"/>
              <a:gd name="connsiteX31" fmla="*/ 298476 w 475792"/>
              <a:gd name="connsiteY31" fmla="*/ 341042 h 475791"/>
              <a:gd name="connsiteX32" fmla="*/ 286465 w 475792"/>
              <a:gd name="connsiteY32" fmla="*/ 328698 h 475791"/>
              <a:gd name="connsiteX33" fmla="*/ 280849 w 475792"/>
              <a:gd name="connsiteY33" fmla="*/ 314873 h 475791"/>
              <a:gd name="connsiteX34" fmla="*/ 280849 w 475792"/>
              <a:gd name="connsiteY34" fmla="*/ 296493 h 475791"/>
              <a:gd name="connsiteX35" fmla="*/ 294066 w 475792"/>
              <a:gd name="connsiteY35" fmla="*/ 283277 h 475791"/>
              <a:gd name="connsiteX36" fmla="*/ 389885 w 475792"/>
              <a:gd name="connsiteY36" fmla="*/ 283277 h 475791"/>
              <a:gd name="connsiteX37" fmla="*/ 400100 w 475792"/>
              <a:gd name="connsiteY37" fmla="*/ 283277 h 475791"/>
              <a:gd name="connsiteX38" fmla="*/ 423759 w 475792"/>
              <a:gd name="connsiteY38" fmla="*/ 276113 h 475791"/>
              <a:gd name="connsiteX39" fmla="*/ 434125 w 475792"/>
              <a:gd name="connsiteY39" fmla="*/ 269203 h 475791"/>
              <a:gd name="connsiteX40" fmla="*/ 442751 w 475792"/>
              <a:gd name="connsiteY40" fmla="*/ 253085 h 475791"/>
              <a:gd name="connsiteX41" fmla="*/ 423381 w 475792"/>
              <a:gd name="connsiteY41" fmla="*/ 233715 h 475791"/>
              <a:gd name="connsiteX42" fmla="*/ 290471 w 475792"/>
              <a:gd name="connsiteY42" fmla="*/ 233715 h 475791"/>
              <a:gd name="connsiteX43" fmla="*/ 272732 w 475792"/>
              <a:gd name="connsiteY43" fmla="*/ 228549 h 475791"/>
              <a:gd name="connsiteX44" fmla="*/ 247565 w 475792"/>
              <a:gd name="connsiteY44" fmla="*/ 212534 h 475791"/>
              <a:gd name="connsiteX45" fmla="*/ 241940 w 475792"/>
              <a:gd name="connsiteY45" fmla="*/ 208022 h 475791"/>
              <a:gd name="connsiteX46" fmla="*/ 235879 w 475792"/>
              <a:gd name="connsiteY46" fmla="*/ 201961 h 475791"/>
              <a:gd name="connsiteX47" fmla="*/ 227984 w 475792"/>
              <a:gd name="connsiteY47" fmla="*/ 182901 h 475791"/>
              <a:gd name="connsiteX48" fmla="*/ 227984 w 475792"/>
              <a:gd name="connsiteY48" fmla="*/ 155426 h 475791"/>
              <a:gd name="connsiteX49" fmla="*/ 224159 w 475792"/>
              <a:gd name="connsiteY49" fmla="*/ 141724 h 475791"/>
              <a:gd name="connsiteX50" fmla="*/ 251467 w 475792"/>
              <a:gd name="connsiteY50" fmla="*/ 91265 h 475791"/>
              <a:gd name="connsiteX51" fmla="*/ 251880 w 475792"/>
              <a:gd name="connsiteY51" fmla="*/ 90655 h 475791"/>
              <a:gd name="connsiteX52" fmla="*/ 260095 w 475792"/>
              <a:gd name="connsiteY52" fmla="*/ 75382 h 475791"/>
              <a:gd name="connsiteX53" fmla="*/ 265374 w 475792"/>
              <a:gd name="connsiteY53" fmla="*/ 65566 h 475791"/>
              <a:gd name="connsiteX54" fmla="*/ 286262 w 475792"/>
              <a:gd name="connsiteY54" fmla="*/ 26970 h 475791"/>
              <a:gd name="connsiteX55" fmla="*/ 282262 w 475792"/>
              <a:gd name="connsiteY55" fmla="*/ 13535 h 475791"/>
              <a:gd name="connsiteX56" fmla="*/ 268826 w 475792"/>
              <a:gd name="connsiteY56" fmla="*/ 17534 h 475791"/>
              <a:gd name="connsiteX57" fmla="*/ 267548 w 475792"/>
              <a:gd name="connsiteY57" fmla="*/ 19897 h 475791"/>
              <a:gd name="connsiteX58" fmla="*/ 162230 w 475792"/>
              <a:gd name="connsiteY58" fmla="*/ 133 h 475791"/>
              <a:gd name="connsiteX59" fmla="*/ 291853 w 475792"/>
              <a:gd name="connsiteY59" fmla="*/ 459404 h 475791"/>
              <a:gd name="connsiteX60" fmla="*/ 266635 w 475792"/>
              <a:gd name="connsiteY60" fmla="*/ 435154 h 475791"/>
              <a:gd name="connsiteX61" fmla="*/ 264901 w 475792"/>
              <a:gd name="connsiteY61" fmla="*/ 392992 h 475791"/>
              <a:gd name="connsiteX62" fmla="*/ 253991 w 475792"/>
              <a:gd name="connsiteY62" fmla="*/ 369792 h 475791"/>
              <a:gd name="connsiteX63" fmla="*/ 233260 w 475792"/>
              <a:gd name="connsiteY63" fmla="*/ 351134 h 475791"/>
              <a:gd name="connsiteX64" fmla="*/ 228635 w 475792"/>
              <a:gd name="connsiteY64" fmla="*/ 349359 h 475791"/>
              <a:gd name="connsiteX65" fmla="*/ 222675 w 475792"/>
              <a:gd name="connsiteY65" fmla="*/ 352768 h 475791"/>
              <a:gd name="connsiteX66" fmla="*/ 191638 w 475792"/>
              <a:gd name="connsiteY66" fmla="*/ 405529 h 475791"/>
              <a:gd name="connsiteX67" fmla="*/ 166683 w 475792"/>
              <a:gd name="connsiteY67" fmla="*/ 447121 h 475791"/>
              <a:gd name="connsiteX68" fmla="*/ 150871 w 475792"/>
              <a:gd name="connsiteY68" fmla="*/ 459404 h 475791"/>
              <a:gd name="connsiteX69" fmla="*/ 291853 w 475792"/>
              <a:gd name="connsiteY69" fmla="*/ 459404 h 475791"/>
              <a:gd name="connsiteX70" fmla="*/ 138685 w 475792"/>
              <a:gd name="connsiteY70" fmla="*/ 439491 h 475791"/>
              <a:gd name="connsiteX71" fmla="*/ 136131 w 475792"/>
              <a:gd name="connsiteY71" fmla="*/ 428933 h 475791"/>
              <a:gd name="connsiteX72" fmla="*/ 159156 w 475792"/>
              <a:gd name="connsiteY72" fmla="*/ 389163 h 475791"/>
              <a:gd name="connsiteX73" fmla="*/ 187265 w 475792"/>
              <a:gd name="connsiteY73" fmla="*/ 342315 h 475791"/>
              <a:gd name="connsiteX74" fmla="*/ 191433 w 475792"/>
              <a:gd name="connsiteY74" fmla="*/ 333678 h 475791"/>
              <a:gd name="connsiteX75" fmla="*/ 172870 w 475792"/>
              <a:gd name="connsiteY75" fmla="*/ 326717 h 475791"/>
              <a:gd name="connsiteX76" fmla="*/ 191433 w 475792"/>
              <a:gd name="connsiteY76" fmla="*/ 333678 h 475791"/>
              <a:gd name="connsiteX77" fmla="*/ 214311 w 475792"/>
              <a:gd name="connsiteY77" fmla="*/ 272668 h 475791"/>
              <a:gd name="connsiteX78" fmla="*/ 207434 w 475792"/>
              <a:gd name="connsiteY78" fmla="*/ 224735 h 475791"/>
              <a:gd name="connsiteX79" fmla="*/ 195232 w 475792"/>
              <a:gd name="connsiteY79" fmla="*/ 202323 h 475791"/>
              <a:gd name="connsiteX80" fmla="*/ 194943 w 475792"/>
              <a:gd name="connsiteY80" fmla="*/ 199783 h 475791"/>
              <a:gd name="connsiteX81" fmla="*/ 194943 w 475792"/>
              <a:gd name="connsiteY81" fmla="*/ 155426 h 475791"/>
              <a:gd name="connsiteX82" fmla="*/ 201551 w 475792"/>
              <a:gd name="connsiteY82" fmla="*/ 148818 h 475791"/>
              <a:gd name="connsiteX83" fmla="*/ 208159 w 475792"/>
              <a:gd name="connsiteY83" fmla="*/ 155426 h 475791"/>
              <a:gd name="connsiteX84" fmla="*/ 208159 w 475792"/>
              <a:gd name="connsiteY84" fmla="*/ 182901 h 475791"/>
              <a:gd name="connsiteX85" fmla="*/ 221860 w 475792"/>
              <a:gd name="connsiteY85" fmla="*/ 215979 h 475791"/>
              <a:gd name="connsiteX86" fmla="*/ 227922 w 475792"/>
              <a:gd name="connsiteY86" fmla="*/ 222040 h 475791"/>
              <a:gd name="connsiteX87" fmla="*/ 236921 w 475792"/>
              <a:gd name="connsiteY87" fmla="*/ 229259 h 475791"/>
              <a:gd name="connsiteX88" fmla="*/ 262089 w 475792"/>
              <a:gd name="connsiteY88" fmla="*/ 245275 h 475791"/>
              <a:gd name="connsiteX89" fmla="*/ 290471 w 475792"/>
              <a:gd name="connsiteY89" fmla="*/ 253540 h 475791"/>
              <a:gd name="connsiteX90" fmla="*/ 421880 w 475792"/>
              <a:gd name="connsiteY90" fmla="*/ 253540 h 475791"/>
              <a:gd name="connsiteX91" fmla="*/ 412762 w 475792"/>
              <a:gd name="connsiteY91" fmla="*/ 259619 h 475791"/>
              <a:gd name="connsiteX92" fmla="*/ 400100 w 475792"/>
              <a:gd name="connsiteY92" fmla="*/ 263452 h 475791"/>
              <a:gd name="connsiteX93" fmla="*/ 389885 w 475792"/>
              <a:gd name="connsiteY93" fmla="*/ 263452 h 475791"/>
              <a:gd name="connsiteX94" fmla="*/ 294066 w 475792"/>
              <a:gd name="connsiteY94" fmla="*/ 263452 h 475791"/>
              <a:gd name="connsiteX95" fmla="*/ 261025 w 475792"/>
              <a:gd name="connsiteY95" fmla="*/ 296493 h 475791"/>
              <a:gd name="connsiteX96" fmla="*/ 261025 w 475792"/>
              <a:gd name="connsiteY96" fmla="*/ 314873 h 475791"/>
              <a:gd name="connsiteX97" fmla="*/ 272256 w 475792"/>
              <a:gd name="connsiteY97" fmla="*/ 342523 h 475791"/>
              <a:gd name="connsiteX98" fmla="*/ 284267 w 475792"/>
              <a:gd name="connsiteY98" fmla="*/ 354867 h 475791"/>
              <a:gd name="connsiteX99" fmla="*/ 297370 w 475792"/>
              <a:gd name="connsiteY99" fmla="*/ 387124 h 475791"/>
              <a:gd name="connsiteX100" fmla="*/ 297370 w 475792"/>
              <a:gd name="connsiteY100" fmla="*/ 409843 h 475791"/>
              <a:gd name="connsiteX101" fmla="*/ 297370 w 475792"/>
              <a:gd name="connsiteY101" fmla="*/ 434114 h 475791"/>
              <a:gd name="connsiteX102" fmla="*/ 291904 w 475792"/>
              <a:gd name="connsiteY102" fmla="*/ 439580 h 475791"/>
              <a:gd name="connsiteX103" fmla="*/ 286443 w 475792"/>
              <a:gd name="connsiteY103" fmla="*/ 434339 h 475791"/>
              <a:gd name="connsiteX104" fmla="*/ 284709 w 475792"/>
              <a:gd name="connsiteY104" fmla="*/ 392178 h 475791"/>
              <a:gd name="connsiteX105" fmla="*/ 267253 w 475792"/>
              <a:gd name="connsiteY105" fmla="*/ 355056 h 475791"/>
              <a:gd name="connsiteX106" fmla="*/ 246522 w 475792"/>
              <a:gd name="connsiteY106" fmla="*/ 336398 h 475791"/>
              <a:gd name="connsiteX107" fmla="*/ 228635 w 475792"/>
              <a:gd name="connsiteY107" fmla="*/ 329534 h 475791"/>
              <a:gd name="connsiteX108" fmla="*/ 205587 w 475792"/>
              <a:gd name="connsiteY108" fmla="*/ 342716 h 475791"/>
              <a:gd name="connsiteX109" fmla="*/ 174595 w 475792"/>
              <a:gd name="connsiteY109" fmla="*/ 395403 h 475791"/>
              <a:gd name="connsiteX110" fmla="*/ 149684 w 475792"/>
              <a:gd name="connsiteY110" fmla="*/ 436921 h 475791"/>
              <a:gd name="connsiteX111" fmla="*/ 138685 w 475792"/>
              <a:gd name="connsiteY111" fmla="*/ 439491 h 475791"/>
              <a:gd name="connsiteX112" fmla="*/ 257234 w 475792"/>
              <a:gd name="connsiteY112" fmla="*/ 38954 h 475791"/>
              <a:gd name="connsiteX113" fmla="*/ 197485 w 475792"/>
              <a:gd name="connsiteY113" fmla="*/ 21651 h 475791"/>
              <a:gd name="connsiteX114" fmla="*/ 196256 w 475792"/>
              <a:gd name="connsiteY114" fmla="*/ 23923 h 475791"/>
              <a:gd name="connsiteX115" fmla="*/ 243439 w 475792"/>
              <a:gd name="connsiteY115" fmla="*/ 64446 h 475791"/>
              <a:gd name="connsiteX116" fmla="*/ 257234 w 475792"/>
              <a:gd name="connsiteY116" fmla="*/ 38954 h 475791"/>
              <a:gd name="connsiteX117" fmla="*/ 330411 w 475792"/>
              <a:gd name="connsiteY117" fmla="*/ 177545 h 475791"/>
              <a:gd name="connsiteX118" fmla="*/ 303978 w 475792"/>
              <a:gd name="connsiteY118" fmla="*/ 203978 h 475791"/>
              <a:gd name="connsiteX119" fmla="*/ 277545 w 475792"/>
              <a:gd name="connsiteY119" fmla="*/ 177545 h 475791"/>
              <a:gd name="connsiteX120" fmla="*/ 303978 w 475792"/>
              <a:gd name="connsiteY120" fmla="*/ 151112 h 475791"/>
              <a:gd name="connsiteX121" fmla="*/ 330411 w 475792"/>
              <a:gd name="connsiteY121" fmla="*/ 177545 h 475791"/>
              <a:gd name="connsiteX122" fmla="*/ 350236 w 475792"/>
              <a:gd name="connsiteY122" fmla="*/ 177545 h 475791"/>
              <a:gd name="connsiteX123" fmla="*/ 303978 w 475792"/>
              <a:gd name="connsiteY123" fmla="*/ 223803 h 475791"/>
              <a:gd name="connsiteX124" fmla="*/ 257721 w 475792"/>
              <a:gd name="connsiteY124" fmla="*/ 177545 h 475791"/>
              <a:gd name="connsiteX125" fmla="*/ 303978 w 475792"/>
              <a:gd name="connsiteY125" fmla="*/ 131288 h 475791"/>
              <a:gd name="connsiteX126" fmla="*/ 350236 w 475792"/>
              <a:gd name="connsiteY126" fmla="*/ 177545 h 47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475792" h="475791">
                <a:moveTo>
                  <a:pt x="162230" y="133"/>
                </a:moveTo>
                <a:cubicBezTo>
                  <a:pt x="155172" y="-1191"/>
                  <a:pt x="150882" y="7682"/>
                  <a:pt x="156286" y="12429"/>
                </a:cubicBezTo>
                <a:lnTo>
                  <a:pt x="234436" y="81082"/>
                </a:lnTo>
                <a:lnTo>
                  <a:pt x="208069" y="129804"/>
                </a:lnTo>
                <a:cubicBezTo>
                  <a:pt x="205984" y="129274"/>
                  <a:pt x="203800" y="128993"/>
                  <a:pt x="201551" y="128993"/>
                </a:cubicBezTo>
                <a:cubicBezTo>
                  <a:pt x="186953" y="128993"/>
                  <a:pt x="175118" y="140828"/>
                  <a:pt x="175118" y="155426"/>
                </a:cubicBezTo>
                <a:lnTo>
                  <a:pt x="175118" y="195087"/>
                </a:lnTo>
                <a:lnTo>
                  <a:pt x="175117" y="194799"/>
                </a:lnTo>
                <a:lnTo>
                  <a:pt x="175117" y="190694"/>
                </a:lnTo>
                <a:lnTo>
                  <a:pt x="116837" y="298384"/>
                </a:lnTo>
                <a:cubicBezTo>
                  <a:pt x="114232" y="303199"/>
                  <a:pt x="116023" y="309213"/>
                  <a:pt x="120837" y="311819"/>
                </a:cubicBezTo>
                <a:cubicBezTo>
                  <a:pt x="125652" y="314425"/>
                  <a:pt x="131667" y="312634"/>
                  <a:pt x="134272" y="307819"/>
                </a:cubicBezTo>
                <a:lnTo>
                  <a:pt x="181287" y="220944"/>
                </a:lnTo>
                <a:cubicBezTo>
                  <a:pt x="184462" y="227313"/>
                  <a:pt x="188044" y="232099"/>
                  <a:pt x="191790" y="236912"/>
                </a:cubicBezTo>
                <a:cubicBezTo>
                  <a:pt x="198179" y="245120"/>
                  <a:pt x="199401" y="255968"/>
                  <a:pt x="195749" y="265707"/>
                </a:cubicBezTo>
                <a:lnTo>
                  <a:pt x="172870" y="326717"/>
                </a:lnTo>
                <a:cubicBezTo>
                  <a:pt x="172167" y="328591"/>
                  <a:pt x="171296" y="330398"/>
                  <a:pt x="170265" y="332115"/>
                </a:cubicBezTo>
                <a:lnTo>
                  <a:pt x="142077" y="379096"/>
                </a:lnTo>
                <a:lnTo>
                  <a:pt x="118974" y="419000"/>
                </a:lnTo>
                <a:cubicBezTo>
                  <a:pt x="111563" y="431802"/>
                  <a:pt x="115522" y="448168"/>
                  <a:pt x="127965" y="456167"/>
                </a:cubicBezTo>
                <a:cubicBezTo>
                  <a:pt x="130199" y="457603"/>
                  <a:pt x="132560" y="458677"/>
                  <a:pt x="134980" y="459404"/>
                </a:cubicBezTo>
                <a:lnTo>
                  <a:pt x="9912" y="459404"/>
                </a:lnTo>
                <a:cubicBezTo>
                  <a:pt x="4438" y="459404"/>
                  <a:pt x="0" y="463842"/>
                  <a:pt x="0" y="469317"/>
                </a:cubicBezTo>
                <a:cubicBezTo>
                  <a:pt x="0" y="474792"/>
                  <a:pt x="4438" y="479229"/>
                  <a:pt x="9912" y="479229"/>
                </a:cubicBezTo>
                <a:lnTo>
                  <a:pt x="465880" y="479229"/>
                </a:lnTo>
                <a:cubicBezTo>
                  <a:pt x="471354" y="479229"/>
                  <a:pt x="475792" y="474792"/>
                  <a:pt x="475792" y="469317"/>
                </a:cubicBezTo>
                <a:cubicBezTo>
                  <a:pt x="475792" y="463842"/>
                  <a:pt x="471354" y="459404"/>
                  <a:pt x="465880" y="459404"/>
                </a:cubicBezTo>
                <a:lnTo>
                  <a:pt x="291955" y="459404"/>
                </a:lnTo>
                <a:cubicBezTo>
                  <a:pt x="305899" y="459377"/>
                  <a:pt x="317195" y="448065"/>
                  <a:pt x="317195" y="434114"/>
                </a:cubicBezTo>
                <a:lnTo>
                  <a:pt x="317195" y="409843"/>
                </a:lnTo>
                <a:lnTo>
                  <a:pt x="317195" y="387124"/>
                </a:lnTo>
                <a:cubicBezTo>
                  <a:pt x="317195" y="369912"/>
                  <a:pt x="310479" y="353379"/>
                  <a:pt x="298476" y="341042"/>
                </a:cubicBezTo>
                <a:lnTo>
                  <a:pt x="286465" y="328698"/>
                </a:lnTo>
                <a:cubicBezTo>
                  <a:pt x="282864" y="324997"/>
                  <a:pt x="280849" y="320037"/>
                  <a:pt x="280849" y="314873"/>
                </a:cubicBezTo>
                <a:lnTo>
                  <a:pt x="280849" y="296493"/>
                </a:lnTo>
                <a:cubicBezTo>
                  <a:pt x="280849" y="289194"/>
                  <a:pt x="286766" y="283277"/>
                  <a:pt x="294066" y="283277"/>
                </a:cubicBezTo>
                <a:lnTo>
                  <a:pt x="389885" y="283277"/>
                </a:lnTo>
                <a:lnTo>
                  <a:pt x="400100" y="283277"/>
                </a:lnTo>
                <a:cubicBezTo>
                  <a:pt x="408520" y="283277"/>
                  <a:pt x="416753" y="280784"/>
                  <a:pt x="423759" y="276113"/>
                </a:cubicBezTo>
                <a:lnTo>
                  <a:pt x="434125" y="269203"/>
                </a:lnTo>
                <a:cubicBezTo>
                  <a:pt x="439514" y="265610"/>
                  <a:pt x="442751" y="259562"/>
                  <a:pt x="442751" y="253085"/>
                </a:cubicBezTo>
                <a:cubicBezTo>
                  <a:pt x="442751" y="242388"/>
                  <a:pt x="434078" y="233715"/>
                  <a:pt x="423381" y="233715"/>
                </a:cubicBezTo>
                <a:lnTo>
                  <a:pt x="290471" y="233715"/>
                </a:lnTo>
                <a:cubicBezTo>
                  <a:pt x="284187" y="233715"/>
                  <a:pt x="278034" y="231923"/>
                  <a:pt x="272732" y="228549"/>
                </a:cubicBezTo>
                <a:lnTo>
                  <a:pt x="247565" y="212534"/>
                </a:lnTo>
                <a:cubicBezTo>
                  <a:pt x="245530" y="211239"/>
                  <a:pt x="243644" y="209727"/>
                  <a:pt x="241940" y="208022"/>
                </a:cubicBezTo>
                <a:lnTo>
                  <a:pt x="235879" y="201961"/>
                </a:lnTo>
                <a:cubicBezTo>
                  <a:pt x="230823" y="196905"/>
                  <a:pt x="227984" y="190050"/>
                  <a:pt x="227984" y="182901"/>
                </a:cubicBezTo>
                <a:lnTo>
                  <a:pt x="227984" y="155426"/>
                </a:lnTo>
                <a:cubicBezTo>
                  <a:pt x="227984" y="150410"/>
                  <a:pt x="226586" y="145719"/>
                  <a:pt x="224159" y="141724"/>
                </a:cubicBezTo>
                <a:lnTo>
                  <a:pt x="251467" y="91265"/>
                </a:lnTo>
                <a:cubicBezTo>
                  <a:pt x="251621" y="91081"/>
                  <a:pt x="251760" y="90877"/>
                  <a:pt x="251880" y="90655"/>
                </a:cubicBezTo>
                <a:lnTo>
                  <a:pt x="260095" y="75382"/>
                </a:lnTo>
                <a:lnTo>
                  <a:pt x="265374" y="65566"/>
                </a:lnTo>
                <a:lnTo>
                  <a:pt x="286262" y="26970"/>
                </a:lnTo>
                <a:cubicBezTo>
                  <a:pt x="288867" y="22155"/>
                  <a:pt x="287076" y="16140"/>
                  <a:pt x="282262" y="13535"/>
                </a:cubicBezTo>
                <a:cubicBezTo>
                  <a:pt x="277447" y="10929"/>
                  <a:pt x="271432" y="12720"/>
                  <a:pt x="268826" y="17534"/>
                </a:cubicBezTo>
                <a:lnTo>
                  <a:pt x="267548" y="19897"/>
                </a:lnTo>
                <a:lnTo>
                  <a:pt x="162230" y="133"/>
                </a:lnTo>
                <a:close/>
                <a:moveTo>
                  <a:pt x="291853" y="459404"/>
                </a:moveTo>
                <a:cubicBezTo>
                  <a:pt x="278313" y="459378"/>
                  <a:pt x="267192" y="448688"/>
                  <a:pt x="266635" y="435154"/>
                </a:cubicBezTo>
                <a:lnTo>
                  <a:pt x="264901" y="392992"/>
                </a:lnTo>
                <a:cubicBezTo>
                  <a:pt x="264535" y="384106"/>
                  <a:pt x="260602" y="375742"/>
                  <a:pt x="253991" y="369792"/>
                </a:cubicBezTo>
                <a:lnTo>
                  <a:pt x="233260" y="351134"/>
                </a:lnTo>
                <a:cubicBezTo>
                  <a:pt x="231990" y="349991"/>
                  <a:pt x="230343" y="349359"/>
                  <a:pt x="228635" y="349359"/>
                </a:cubicBezTo>
                <a:cubicBezTo>
                  <a:pt x="226184" y="349359"/>
                  <a:pt x="223917" y="350656"/>
                  <a:pt x="222675" y="352768"/>
                </a:cubicBezTo>
                <a:lnTo>
                  <a:pt x="191638" y="405529"/>
                </a:lnTo>
                <a:lnTo>
                  <a:pt x="166683" y="447121"/>
                </a:lnTo>
                <a:cubicBezTo>
                  <a:pt x="162977" y="453299"/>
                  <a:pt x="157253" y="457499"/>
                  <a:pt x="150871" y="459404"/>
                </a:cubicBezTo>
                <a:lnTo>
                  <a:pt x="291853" y="459404"/>
                </a:lnTo>
                <a:close/>
                <a:moveTo>
                  <a:pt x="138685" y="439491"/>
                </a:moveTo>
                <a:cubicBezTo>
                  <a:pt x="135151" y="437219"/>
                  <a:pt x="134026" y="432569"/>
                  <a:pt x="136131" y="428933"/>
                </a:cubicBezTo>
                <a:lnTo>
                  <a:pt x="159156" y="389163"/>
                </a:lnTo>
                <a:lnTo>
                  <a:pt x="187265" y="342315"/>
                </a:lnTo>
                <a:cubicBezTo>
                  <a:pt x="188913" y="339568"/>
                  <a:pt x="190308" y="336677"/>
                  <a:pt x="191433" y="333678"/>
                </a:cubicBezTo>
                <a:lnTo>
                  <a:pt x="172870" y="326717"/>
                </a:lnTo>
                <a:lnTo>
                  <a:pt x="191433" y="333678"/>
                </a:lnTo>
                <a:lnTo>
                  <a:pt x="214311" y="272668"/>
                </a:lnTo>
                <a:cubicBezTo>
                  <a:pt x="220152" y="257092"/>
                  <a:pt x="218445" y="238881"/>
                  <a:pt x="207434" y="224735"/>
                </a:cubicBezTo>
                <a:cubicBezTo>
                  <a:pt x="202147" y="217942"/>
                  <a:pt x="198343" y="212683"/>
                  <a:pt x="195232" y="202323"/>
                </a:cubicBezTo>
                <a:cubicBezTo>
                  <a:pt x="195095" y="201866"/>
                  <a:pt x="194943" y="201054"/>
                  <a:pt x="194943" y="199783"/>
                </a:cubicBezTo>
                <a:lnTo>
                  <a:pt x="194943" y="155426"/>
                </a:lnTo>
                <a:cubicBezTo>
                  <a:pt x="194943" y="151777"/>
                  <a:pt x="197901" y="148818"/>
                  <a:pt x="201551" y="148818"/>
                </a:cubicBezTo>
                <a:cubicBezTo>
                  <a:pt x="205201" y="148818"/>
                  <a:pt x="208159" y="151777"/>
                  <a:pt x="208159" y="155426"/>
                </a:cubicBezTo>
                <a:lnTo>
                  <a:pt x="208159" y="182901"/>
                </a:lnTo>
                <a:cubicBezTo>
                  <a:pt x="208159" y="195308"/>
                  <a:pt x="213087" y="207206"/>
                  <a:pt x="221860" y="215979"/>
                </a:cubicBezTo>
                <a:lnTo>
                  <a:pt x="227922" y="222040"/>
                </a:lnTo>
                <a:cubicBezTo>
                  <a:pt x="230649" y="224767"/>
                  <a:pt x="233667" y="227188"/>
                  <a:pt x="236921" y="229259"/>
                </a:cubicBezTo>
                <a:lnTo>
                  <a:pt x="262089" y="245275"/>
                </a:lnTo>
                <a:cubicBezTo>
                  <a:pt x="270571" y="250673"/>
                  <a:pt x="280417" y="253540"/>
                  <a:pt x="290471" y="253540"/>
                </a:cubicBezTo>
                <a:lnTo>
                  <a:pt x="421880" y="253540"/>
                </a:lnTo>
                <a:lnTo>
                  <a:pt x="412762" y="259619"/>
                </a:lnTo>
                <a:cubicBezTo>
                  <a:pt x="409013" y="262118"/>
                  <a:pt x="404607" y="263452"/>
                  <a:pt x="400100" y="263452"/>
                </a:cubicBezTo>
                <a:lnTo>
                  <a:pt x="389885" y="263452"/>
                </a:lnTo>
                <a:lnTo>
                  <a:pt x="294066" y="263452"/>
                </a:lnTo>
                <a:cubicBezTo>
                  <a:pt x="275818" y="263452"/>
                  <a:pt x="261025" y="278245"/>
                  <a:pt x="261025" y="296493"/>
                </a:cubicBezTo>
                <a:lnTo>
                  <a:pt x="261025" y="314873"/>
                </a:lnTo>
                <a:cubicBezTo>
                  <a:pt x="261025" y="325201"/>
                  <a:pt x="265054" y="335121"/>
                  <a:pt x="272256" y="342523"/>
                </a:cubicBezTo>
                <a:lnTo>
                  <a:pt x="284267" y="354867"/>
                </a:lnTo>
                <a:cubicBezTo>
                  <a:pt x="292669" y="363503"/>
                  <a:pt x="297370" y="375076"/>
                  <a:pt x="297370" y="387124"/>
                </a:cubicBezTo>
                <a:lnTo>
                  <a:pt x="297370" y="409843"/>
                </a:lnTo>
                <a:lnTo>
                  <a:pt x="297370" y="434114"/>
                </a:lnTo>
                <a:cubicBezTo>
                  <a:pt x="297370" y="437133"/>
                  <a:pt x="294923" y="439580"/>
                  <a:pt x="291904" y="439580"/>
                </a:cubicBezTo>
                <a:cubicBezTo>
                  <a:pt x="288973" y="439580"/>
                  <a:pt x="286564" y="437267"/>
                  <a:pt x="286443" y="434339"/>
                </a:cubicBezTo>
                <a:lnTo>
                  <a:pt x="284709" y="392178"/>
                </a:lnTo>
                <a:cubicBezTo>
                  <a:pt x="284124" y="377959"/>
                  <a:pt x="277831" y="364576"/>
                  <a:pt x="267253" y="355056"/>
                </a:cubicBezTo>
                <a:lnTo>
                  <a:pt x="246522" y="336398"/>
                </a:lnTo>
                <a:cubicBezTo>
                  <a:pt x="241612" y="331979"/>
                  <a:pt x="235240" y="329534"/>
                  <a:pt x="228635" y="329534"/>
                </a:cubicBezTo>
                <a:cubicBezTo>
                  <a:pt x="219159" y="329534"/>
                  <a:pt x="210391" y="334549"/>
                  <a:pt x="205587" y="342716"/>
                </a:cubicBezTo>
                <a:lnTo>
                  <a:pt x="174595" y="395403"/>
                </a:lnTo>
                <a:lnTo>
                  <a:pt x="149684" y="436921"/>
                </a:lnTo>
                <a:cubicBezTo>
                  <a:pt x="147400" y="440728"/>
                  <a:pt x="142420" y="441891"/>
                  <a:pt x="138685" y="439491"/>
                </a:cubicBezTo>
                <a:close/>
                <a:moveTo>
                  <a:pt x="257234" y="38954"/>
                </a:moveTo>
                <a:lnTo>
                  <a:pt x="197485" y="21651"/>
                </a:lnTo>
                <a:cubicBezTo>
                  <a:pt x="196120" y="21255"/>
                  <a:pt x="195178" y="22997"/>
                  <a:pt x="196256" y="23923"/>
                </a:cubicBezTo>
                <a:lnTo>
                  <a:pt x="243439" y="64446"/>
                </a:lnTo>
                <a:lnTo>
                  <a:pt x="257234" y="38954"/>
                </a:lnTo>
                <a:close/>
                <a:moveTo>
                  <a:pt x="330411" y="177545"/>
                </a:moveTo>
                <a:cubicBezTo>
                  <a:pt x="330411" y="192144"/>
                  <a:pt x="318576" y="203978"/>
                  <a:pt x="303978" y="203978"/>
                </a:cubicBezTo>
                <a:cubicBezTo>
                  <a:pt x="289380" y="203978"/>
                  <a:pt x="277545" y="192144"/>
                  <a:pt x="277545" y="177545"/>
                </a:cubicBezTo>
                <a:cubicBezTo>
                  <a:pt x="277545" y="162947"/>
                  <a:pt x="289380" y="151112"/>
                  <a:pt x="303978" y="151112"/>
                </a:cubicBezTo>
                <a:cubicBezTo>
                  <a:pt x="318576" y="151112"/>
                  <a:pt x="330411" y="162947"/>
                  <a:pt x="330411" y="177545"/>
                </a:cubicBezTo>
                <a:close/>
                <a:moveTo>
                  <a:pt x="350236" y="177545"/>
                </a:moveTo>
                <a:cubicBezTo>
                  <a:pt x="350236" y="203093"/>
                  <a:pt x="329526" y="223803"/>
                  <a:pt x="303978" y="223803"/>
                </a:cubicBezTo>
                <a:cubicBezTo>
                  <a:pt x="278431" y="223803"/>
                  <a:pt x="257721" y="203093"/>
                  <a:pt x="257721" y="177545"/>
                </a:cubicBezTo>
                <a:cubicBezTo>
                  <a:pt x="257721" y="151998"/>
                  <a:pt x="278431" y="131288"/>
                  <a:pt x="303978" y="131288"/>
                </a:cubicBezTo>
                <a:cubicBezTo>
                  <a:pt x="329526" y="131288"/>
                  <a:pt x="350236" y="151998"/>
                  <a:pt x="350236" y="177545"/>
                </a:cubicBezTo>
                <a:close/>
              </a:path>
            </a:pathLst>
          </a:custGeom>
          <a:solidFill>
            <a:srgbClr val="29A6FF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1" name="Retângulo: Cantos Arredondados 80">
            <a:extLst>
              <a:ext uri="{FF2B5EF4-FFF2-40B4-BE49-F238E27FC236}">
                <a16:creationId xmlns:a16="http://schemas.microsoft.com/office/drawing/2014/main" id="{0D6C0AC3-4587-419B-8A33-D6525F09D9A5}"/>
              </a:ext>
            </a:extLst>
          </p:cNvPr>
          <p:cNvSpPr/>
          <p:nvPr/>
        </p:nvSpPr>
        <p:spPr>
          <a:xfrm>
            <a:off x="10390428" y="3855173"/>
            <a:ext cx="1043135" cy="949843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D6D833-4747-49F1-A31F-2889FE6136FA}"/>
              </a:ext>
            </a:extLst>
          </p:cNvPr>
          <p:cNvSpPr/>
          <p:nvPr/>
        </p:nvSpPr>
        <p:spPr>
          <a:xfrm>
            <a:off x="2744994" y="3639491"/>
            <a:ext cx="289588" cy="3235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C6F08A3-3691-40F5-AF68-6722DC842A0E}"/>
              </a:ext>
            </a:extLst>
          </p:cNvPr>
          <p:cNvSpPr/>
          <p:nvPr/>
        </p:nvSpPr>
        <p:spPr>
          <a:xfrm>
            <a:off x="2740160" y="5168747"/>
            <a:ext cx="289588" cy="3235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Seta: Para a Direita 83">
            <a:extLst>
              <a:ext uri="{FF2B5EF4-FFF2-40B4-BE49-F238E27FC236}">
                <a16:creationId xmlns:a16="http://schemas.microsoft.com/office/drawing/2014/main" id="{0EEBB170-6280-40EF-BCB8-B2E78D91AF0D}"/>
              </a:ext>
            </a:extLst>
          </p:cNvPr>
          <p:cNvSpPr/>
          <p:nvPr/>
        </p:nvSpPr>
        <p:spPr>
          <a:xfrm>
            <a:off x="6868680" y="422212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FADB62C-61C2-400F-A948-DD1428009285}"/>
              </a:ext>
            </a:extLst>
          </p:cNvPr>
          <p:cNvSpPr/>
          <p:nvPr/>
        </p:nvSpPr>
        <p:spPr>
          <a:xfrm>
            <a:off x="9514508" y="3978414"/>
            <a:ext cx="376901" cy="309466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E559CF5-6309-4BEC-8F36-AA10E6C9637B}"/>
              </a:ext>
            </a:extLst>
          </p:cNvPr>
          <p:cNvSpPr/>
          <p:nvPr/>
        </p:nvSpPr>
        <p:spPr>
          <a:xfrm>
            <a:off x="9413536" y="2469823"/>
            <a:ext cx="376901" cy="309466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E0F5B6B-C961-4CE8-AC86-F75244AAA76A}"/>
              </a:ext>
            </a:extLst>
          </p:cNvPr>
          <p:cNvSpPr/>
          <p:nvPr/>
        </p:nvSpPr>
        <p:spPr>
          <a:xfrm>
            <a:off x="9505904" y="4751242"/>
            <a:ext cx="376901" cy="309466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49D8A3D0-A212-4E2A-9E71-68559CB8ECD3}"/>
              </a:ext>
            </a:extLst>
          </p:cNvPr>
          <p:cNvSpPr/>
          <p:nvPr/>
        </p:nvSpPr>
        <p:spPr>
          <a:xfrm>
            <a:off x="6213664" y="3515812"/>
            <a:ext cx="376901" cy="3094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E07B49C-2F2D-498E-B236-7FF117DBA3E4}"/>
              </a:ext>
            </a:extLst>
          </p:cNvPr>
          <p:cNvSpPr/>
          <p:nvPr/>
        </p:nvSpPr>
        <p:spPr>
          <a:xfrm>
            <a:off x="5893828" y="5066453"/>
            <a:ext cx="376901" cy="30946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46BE8AF-1CDE-412F-BA4B-5D6682E70C38}"/>
              </a:ext>
            </a:extLst>
          </p:cNvPr>
          <p:cNvSpPr/>
          <p:nvPr/>
        </p:nvSpPr>
        <p:spPr>
          <a:xfrm>
            <a:off x="9505903" y="3601591"/>
            <a:ext cx="376901" cy="3094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CBB1A9F-9342-4095-9173-4A8C8123C650}"/>
              </a:ext>
            </a:extLst>
          </p:cNvPr>
          <p:cNvSpPr/>
          <p:nvPr/>
        </p:nvSpPr>
        <p:spPr>
          <a:xfrm>
            <a:off x="9505903" y="4365516"/>
            <a:ext cx="376901" cy="30946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tângulo: Cantos Arredondados 95">
            <a:extLst>
              <a:ext uri="{FF2B5EF4-FFF2-40B4-BE49-F238E27FC236}">
                <a16:creationId xmlns:a16="http://schemas.microsoft.com/office/drawing/2014/main" id="{94FC2B2F-09FC-47AC-897D-CEABF2B79B6C}"/>
              </a:ext>
            </a:extLst>
          </p:cNvPr>
          <p:cNvSpPr/>
          <p:nvPr/>
        </p:nvSpPr>
        <p:spPr>
          <a:xfrm>
            <a:off x="6561230" y="1268632"/>
            <a:ext cx="5295809" cy="1465905"/>
          </a:xfrm>
          <a:prstGeom prst="roundRect">
            <a:avLst>
              <a:gd name="adj" fmla="val 11908"/>
            </a:avLst>
          </a:prstGeom>
          <a:solidFill>
            <a:schemeClr val="tx1">
              <a:lumMod val="75000"/>
              <a:lumOff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984250" indent="-984250" algn="just">
              <a:spcAft>
                <a:spcPts val="60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7" name="Retângulo 96">
            <a:extLst>
              <a:ext uri="{FF2B5EF4-FFF2-40B4-BE49-F238E27FC236}">
                <a16:creationId xmlns:a16="http://schemas.microsoft.com/office/drawing/2014/main" id="{949FE11F-7D5A-4B09-BA0D-63C205C5EBF3}"/>
              </a:ext>
            </a:extLst>
          </p:cNvPr>
          <p:cNvSpPr/>
          <p:nvPr/>
        </p:nvSpPr>
        <p:spPr>
          <a:xfrm>
            <a:off x="7022118" y="1233441"/>
            <a:ext cx="457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¡</a:t>
            </a:r>
            <a:r>
              <a:rPr lang="en-GB" b="1" dirty="0" err="1">
                <a:solidFill>
                  <a:srgbClr val="F25E4F"/>
                </a:solidFill>
              </a:rPr>
              <a:t>Conviene</a:t>
            </a:r>
            <a:r>
              <a:rPr lang="en-GB" b="1" dirty="0">
                <a:solidFill>
                  <a:srgbClr val="F25E4F"/>
                </a:solidFill>
              </a:rPr>
              <a:t> que </a:t>
            </a:r>
            <a:r>
              <a:rPr lang="en-GB" b="1" dirty="0" err="1">
                <a:solidFill>
                  <a:srgbClr val="F25E4F"/>
                </a:solidFill>
              </a:rPr>
              <a:t>recuerde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3A5261F1-F576-4788-835B-A957FB54541B}"/>
              </a:ext>
            </a:extLst>
          </p:cNvPr>
          <p:cNvSpPr/>
          <p:nvPr/>
        </p:nvSpPr>
        <p:spPr>
          <a:xfrm>
            <a:off x="6550554" y="1546291"/>
            <a:ext cx="5295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 err="1">
                <a:solidFill>
                  <a:schemeClr val="bg1"/>
                </a:solidFill>
              </a:rPr>
              <a:t>En</a:t>
            </a:r>
            <a:r>
              <a:rPr lang="en-GB" dirty="0">
                <a:solidFill>
                  <a:schemeClr val="bg1"/>
                </a:solidFill>
              </a:rPr>
              <a:t> la </a:t>
            </a:r>
            <a:r>
              <a:rPr lang="en-GB" dirty="0" err="1">
                <a:solidFill>
                  <a:schemeClr val="bg1"/>
                </a:solidFill>
              </a:rPr>
              <a:t>práctica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puede</a:t>
            </a:r>
            <a:r>
              <a:rPr lang="en-GB" dirty="0">
                <a:solidFill>
                  <a:schemeClr val="bg1"/>
                </a:solidFill>
              </a:rPr>
              <a:t> “</a:t>
            </a:r>
            <a:r>
              <a:rPr lang="en-GB" dirty="0" err="1">
                <a:solidFill>
                  <a:schemeClr val="bg1"/>
                </a:solidFill>
              </a:rPr>
              <a:t>acortar</a:t>
            </a:r>
            <a:r>
              <a:rPr lang="en-GB" dirty="0">
                <a:solidFill>
                  <a:schemeClr val="bg1"/>
                </a:solidFill>
              </a:rPr>
              <a:t>” </a:t>
            </a:r>
            <a:r>
              <a:rPr lang="en-GB" dirty="0" err="1">
                <a:solidFill>
                  <a:schemeClr val="bg1"/>
                </a:solidFill>
              </a:rPr>
              <a:t>estos</a:t>
            </a:r>
            <a:r>
              <a:rPr lang="en-GB" dirty="0">
                <a:solidFill>
                  <a:schemeClr val="bg1"/>
                </a:solidFill>
              </a:rPr>
              <a:t> “</a:t>
            </a:r>
            <a:r>
              <a:rPr lang="en-GB" i="1" dirty="0">
                <a:solidFill>
                  <a:schemeClr val="bg1"/>
                </a:solidFill>
              </a:rPr>
              <a:t>3 </a:t>
            </a:r>
            <a:r>
              <a:rPr lang="en-GB" i="1" dirty="0" err="1">
                <a:solidFill>
                  <a:schemeClr val="bg1"/>
                </a:solidFill>
              </a:rPr>
              <a:t>pasos</a:t>
            </a:r>
            <a:r>
              <a:rPr lang="en-GB" dirty="0">
                <a:solidFill>
                  <a:schemeClr val="bg1"/>
                </a:solidFill>
              </a:rPr>
              <a:t>”: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tângulo 98">
                <a:extLst>
                  <a:ext uri="{FF2B5EF4-FFF2-40B4-BE49-F238E27FC236}">
                    <a16:creationId xmlns:a16="http://schemas.microsoft.com/office/drawing/2014/main" id="{72FD22AF-6691-4AA7-99E3-CD41ECF39CFE}"/>
                  </a:ext>
                </a:extLst>
              </p:cNvPr>
              <p:cNvSpPr/>
              <p:nvPr/>
            </p:nvSpPr>
            <p:spPr>
              <a:xfrm>
                <a:off x="7163131" y="1861556"/>
                <a:ext cx="46686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1.</a:t>
                </a:r>
                <a:r>
                  <a:rPr lang="en-GB" dirty="0">
                    <a:solidFill>
                      <a:srgbClr val="F25E4F"/>
                    </a:solidFill>
                  </a:rPr>
                  <a:t> </a:t>
                </a:r>
                <a:r>
                  <a:rPr lang="en-GB" b="1" dirty="0" err="1">
                    <a:solidFill>
                      <a:schemeClr val="bg1"/>
                    </a:solidFill>
                  </a:rPr>
                  <a:t>Notación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:r>
                  <a:rPr lang="en-GB" b="1" dirty="0" err="1">
                    <a:solidFill>
                      <a:schemeClr val="bg1"/>
                    </a:solidFill>
                  </a:rPr>
                  <a:t>Matricial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:r>
                  <a:rPr lang="en-GB" dirty="0">
                    <a:solidFill>
                      <a:schemeClr val="bg1"/>
                    </a:solidFill>
                  </a:rPr>
                  <a:t>+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:r>
                  <a:rPr lang="en-GB" b="1" dirty="0" err="1">
                    <a:solidFill>
                      <a:schemeClr val="bg1"/>
                    </a:solidFill>
                  </a:rPr>
                  <a:t>Cálculo</a:t>
                </a:r>
                <a:r>
                  <a:rPr lang="en-GB" b="1" dirty="0">
                    <a:solidFill>
                      <a:schemeClr val="bg1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9" name="Retângulo 98">
                <a:extLst>
                  <a:ext uri="{FF2B5EF4-FFF2-40B4-BE49-F238E27FC236}">
                    <a16:creationId xmlns:a16="http://schemas.microsoft.com/office/drawing/2014/main" id="{72FD22AF-6691-4AA7-99E3-CD41ECF39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131" y="1861556"/>
                <a:ext cx="4668664" cy="369332"/>
              </a:xfrm>
              <a:prstGeom prst="rect">
                <a:avLst/>
              </a:prstGeom>
              <a:blipFill>
                <a:blip r:embed="rId48"/>
                <a:stretch>
                  <a:fillRect l="-1044" t="-8197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tângulo 99">
                <a:extLst>
                  <a:ext uri="{FF2B5EF4-FFF2-40B4-BE49-F238E27FC236}">
                    <a16:creationId xmlns:a16="http://schemas.microsoft.com/office/drawing/2014/main" id="{B2D025E0-6EF6-42ED-9A47-5A40F3C8D5AC}"/>
                  </a:ext>
                </a:extLst>
              </p:cNvPr>
              <p:cNvSpPr/>
              <p:nvPr/>
            </p:nvSpPr>
            <p:spPr>
              <a:xfrm>
                <a:off x="7163130" y="2207093"/>
                <a:ext cx="43178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n-GB" b="1" dirty="0" err="1">
                    <a:solidFill>
                      <a:schemeClr val="bg1"/>
                    </a:solidFill>
                  </a:rPr>
                  <a:t>Calcular</a:t>
                </a:r>
                <a:r>
                  <a:rPr lang="en-GB" b="1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</a:t>
                </a:r>
                <a:r>
                  <a:rPr lang="pt-PT" b="1" dirty="0">
                    <a:solidFill>
                      <a:schemeClr val="bg1"/>
                    </a:solidFill>
                  </a:rPr>
                  <a:t>División</a:t>
                </a:r>
                <a:r>
                  <a:rPr lang="pt-PT" dirty="0">
                    <a:solidFill>
                      <a:schemeClr val="bg1"/>
                    </a:solidFill>
                  </a:rPr>
                  <a:t>:</a:t>
                </a:r>
                <a:r>
                  <a:rPr lang="pt-PT" b="1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0" name="Retângulo 99">
                <a:extLst>
                  <a:ext uri="{FF2B5EF4-FFF2-40B4-BE49-F238E27FC236}">
                    <a16:creationId xmlns:a16="http://schemas.microsoft.com/office/drawing/2014/main" id="{B2D025E0-6EF6-42ED-9A47-5A40F3C8D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130" y="2207093"/>
                <a:ext cx="4317854" cy="369332"/>
              </a:xfrm>
              <a:prstGeom prst="rect">
                <a:avLst/>
              </a:prstGeom>
              <a:blipFill>
                <a:blip r:embed="rId49"/>
                <a:stretch>
                  <a:fillRect l="-1130" t="-8197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tângulo: Cantos Arredondados 16">
            <a:hlinkClick r:id="rId50" action="ppaction://hlinksldjump"/>
            <a:extLst>
              <a:ext uri="{FF2B5EF4-FFF2-40B4-BE49-F238E27FC236}">
                <a16:creationId xmlns:a16="http://schemas.microsoft.com/office/drawing/2014/main" id="{9325A5B2-81B1-4BC4-88E9-B2772A07C1B1}"/>
              </a:ext>
            </a:extLst>
          </p:cNvPr>
          <p:cNvSpPr/>
          <p:nvPr/>
        </p:nvSpPr>
        <p:spPr>
          <a:xfrm>
            <a:off x="31263" y="99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Regla de Cramer y Sistemas Lineales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4" name="Retângulo: Cantos Arredondados 21">
            <a:hlinkClick r:id="rId51" action="ppaction://hlinksldjump"/>
            <a:extLst>
              <a:ext uri="{FF2B5EF4-FFF2-40B4-BE49-F238E27FC236}">
                <a16:creationId xmlns:a16="http://schemas.microsoft.com/office/drawing/2014/main" id="{D163373C-3A72-4252-A206-2A4C2570586B}"/>
              </a:ext>
            </a:extLst>
          </p:cNvPr>
          <p:cNvSpPr/>
          <p:nvPr/>
        </p:nvSpPr>
        <p:spPr>
          <a:xfrm>
            <a:off x="31260" y="2356532"/>
            <a:ext cx="17527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5" name="Retângulo: Cantos Arredondados 22">
            <a:hlinkClick r:id="rId52" action="ppaction://hlinksldjump"/>
            <a:extLst>
              <a:ext uri="{FF2B5EF4-FFF2-40B4-BE49-F238E27FC236}">
                <a16:creationId xmlns:a16="http://schemas.microsoft.com/office/drawing/2014/main" id="{4C8BF90C-2B56-4E4E-A2B1-41A1A7326594}"/>
              </a:ext>
            </a:extLst>
          </p:cNvPr>
          <p:cNvSpPr/>
          <p:nvPr/>
        </p:nvSpPr>
        <p:spPr>
          <a:xfrm>
            <a:off x="31262" y="3723064"/>
            <a:ext cx="1752798" cy="123110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sz="1600" b="1" dirty="0" err="1">
                <a:solidFill>
                  <a:schemeClr val="tx1"/>
                </a:solidFill>
              </a:rPr>
              <a:t>Generalizando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¿Por </a:t>
            </a:r>
            <a:r>
              <a:rPr lang="en-GB" sz="1600" i="1" dirty="0" err="1">
                <a:solidFill>
                  <a:schemeClr val="tx1"/>
                </a:solidFill>
              </a:rPr>
              <a:t>qué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funciona</a:t>
            </a:r>
            <a:r>
              <a:rPr lang="en-GB" sz="1600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05" name="Retângulo: Cantos Arredondados 15">
            <a:hlinkClick r:id="rId53" action="ppaction://hlinksldjump"/>
            <a:extLst>
              <a:ext uri="{FF2B5EF4-FFF2-40B4-BE49-F238E27FC236}">
                <a16:creationId xmlns:a16="http://schemas.microsoft.com/office/drawing/2014/main" id="{E63D7DC4-D389-4523-BC7D-2421298C3853}"/>
              </a:ext>
            </a:extLst>
          </p:cNvPr>
          <p:cNvSpPr/>
          <p:nvPr/>
        </p:nvSpPr>
        <p:spPr>
          <a:xfrm>
            <a:off x="31261" y="5040000"/>
            <a:ext cx="175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6909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33633 0.2817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30052 0.504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2520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5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" grpId="0" animBg="1"/>
      <p:bldP spid="49" grpId="1"/>
      <p:bldP spid="42" grpId="0"/>
      <p:bldP spid="57" grpId="0"/>
      <p:bldP spid="61" grpId="0"/>
      <p:bldP spid="61" grpId="1"/>
      <p:bldP spid="72" grpId="0"/>
      <p:bldP spid="72" grpId="1"/>
      <p:bldP spid="73" grpId="0" animBg="1"/>
      <p:bldP spid="73" grpId="1" animBg="1"/>
      <p:bldP spid="74" grpId="0"/>
      <p:bldP spid="74" grpId="1"/>
      <p:bldP spid="75" grpId="0" animBg="1"/>
      <p:bldP spid="75" grpId="1" animBg="1"/>
      <p:bldP spid="76" grpId="0"/>
      <p:bldP spid="80" grpId="0" animBg="1"/>
      <p:bldP spid="81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6" grpId="0" animBg="1"/>
      <p:bldP spid="97" grpId="0"/>
      <p:bldP spid="98" grpId="0"/>
      <p:bldP spid="99" grpId="0"/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ULTRA_SCORM_COURSE_ID" val="C697DB87-AF24-4C59-ABA5-CB20025768F8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CURRENT_PLAYER_ID" val="universal"/>
  <p:tag name="ISPRING_PRESENTATION_COURSE_TITLE" val="Lesson_25"/>
  <p:tag name="ISPRING_LMS_API_VERSION" val="SCORM 1.2"/>
  <p:tag name="ISPRING_ULTRA_SCORM_SLIDE_COUNT" val="21"/>
  <p:tag name="ISPRING_PLAYERS_CUSTOMIZATION_2" val="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wZk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sGZEUh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wZkRS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sGZEUn/LbDp4AwAA/gsAACEAAAB1bml2ZXJzYWwvZmxhc2hfc2tpbl9zZXR0aW5ncy54bWyNVlFv2jAQfi6/ArF3WCkbrZQi0RakaqytBuPdSQ6wcOzIduj49zs7ceJAKCGqlHz3fb7z3fncQO0p7x5AKir4Y2/Ym3RugiiTErheQZIyoqEbEgWv8WNv/nex6A0sQzAhl6A15VuFQIF0KbIikaSEHxdiK/ohifZbKTIe9ybf5nfmCQaWeiLaHVOQjPI98n4M759e5s08RpV+1ZD0NySCvsDAUTC7nQ1nwzaCVIJSYIJ5eJkOpz+vaBgJgTkvo/HofjRtpajczO2vlehAFdVWNB6O78ajZhGmFrn1vH7hIxVplrYvQyrF1sR+ohib54qCCRJjNyD95cE8V+jYWUfj5Eq9NfzTV3IfZloL3o8E19i0fS5kQhhqNvbXSlNUuIXCdlHpAiMP4xYC10HhOI4uJYZsoZ71COLb+FKdMHsg6/yvos+7xk8maSYqRmOMQ8jYRgzfzVNRizfv5Acmh1KwD+OhNhFMP4cMJlpmEAzcl7Gonfh8zzQed2f1Ecf4wD1+kEzBZEOYKkgV6Gh/4JPy2FunAJx9LViWwHMepb9U3eDoz89PtnA+s8TK0CQcCqjy64GO94YJP+N5oOMtTdbfOTuekU8tRuHO0BOx1asyXYTspfomAE7w3eXHfVmTWX9hRo/yHBaAJSQihontiBVNwBQnGFjMRDE4CSPg5EC3ROM98ttwwuNSQ6qCwQmeN1FjzwSaagbnnRSJTCqMAY3r+lYbLEaQnz011QvYaMetgy715prya22/O18m1S2fJyn/6Gq8wB57CZF7kCshmOp1CwkOMcyuvTdP6eaewPkD8pVvhCewPhsVXGhQrZgiP06tuERrEu0SDKU57DJ5tnqNVQoKf+fV41kSgpxhxSm4TqtjhrWj2x3DP72m8AlxnX7BaHR6h0txQssm9gBbYyAy2rkGzz8MnmRMUwYHYIXNA8wmL2wnUHgazvdoOqfebR5ytdWK6VG1Qm3i1Qxn9DXG08zPLVdaWZNQ2e1UI8HNYW9NbzQXg820oT/T7LftFH9FNDakC2vipY5kWiw1kbpYrvq2eyUHmHKa2PmBsOe2wWIUTIi0yIE1uX2c4c65uVLKhZSjN1iaBWY0ToZNAmupT8YVHrfJRgL4Y9GCnXJW/4JjKIiM30pCbXg3mI0Wd4a3mZ2wOJiTVAcDD7KlKLOO7/hf/6TT+Q9QSwMEFAACAAgAsGZEUu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sGZEUhuMGpq6AQAAbQYAAB8AAAB1bml2ZXJzYWwvaHRtbF9za2luX3NldHRpbmdzLmpzjZTNTuswEIX3fYrKd4sqSAuh7HrVVroSCyTYIRaOM02jOh7LdgsF8e7EKS2OM+HW3tRHX8/8OJ6PwbBeTLDh3fCj+d2cH9rnRgOvObOFi7Yue/TK68zKMoensgJZKmARsvPIiksLJ/3zB6GcmWpcs/2jA20DP4YErE/+gWgI0BLajtBeKcM3Snw//nsQVHWoKOhztnUO1UigcqDcSKGpeMOwP6tmhRVGMO7A/AddcQEt0+vkNst7yR/HSZbmYhpyAivN1f4eCxxlXGwKg1uVH+jl2O+QXu81mPrGN6ewf+fLEJCldf8cVHHgxdUiWST9pDZgLXzHnc5nyeyGhCXPQIYFpZPbyewXtGW8bNYv9K60pTvSaZKO00lIa15Ap0sC8qt83MZU7dXpZif4gXPw5oJieIuQfA+mY9X9MDTqrT7jArXBwneki6Z+k6hEnpeqOHDzqd8k55P1tn3fRjMyRhma/Hh7cOl3yETNmLHWM8Poma2Jp1z1DZczRoMjH7eNot5Tc0FSIhUXKZAcaNEUPabj4lnjz8914dxswDwhynp+Dhl3jot1VU+UOv+XcDKQqYqzi4rTGnx+AVBLAwQUAAIACACwZkRSlBOzImkAAABuAAAAHAAAAHVuaXZlcnNhbC9sb2NhbF9zZXR0aW5ncy54bWwNzDEOgzAMQNGdU1jeKe3WgcDGVpbSA1jERZEcG5GA4PZk+8PTb/szChy8pWDq8PV4IrDO5oMuDn/TUL8RUib1JKbsUA2h76pWbCb5cs4FJliFLt4mjiUyjxSLHHYRqOFTXv/AHpuuugFQSwMEFAACAAgAOXpDUqqfjlkWCgAAFhkAABcAAAB1bml2ZXJzYWwvdW5pdmVyc2FsLnBuZ+2Ya1RTVxbHjwKKKAXscnwhwaHWdmGliAgEAkKp6GBhxnEKyEtEEpVHwAABAkQeq6IVaNESAiSxr0ErkGKEECCg+EgtMSlggzEPiNBcIISAgRtCSDIXbefDzKxZM/N1+HDXXffc39n/fc7Zd+9z7qU/hoXY2myzAQDYHjkcfAwAi1IAVg9ar0Fawm7z7yK3VYRjIUGgWeA4gTxY4gI/CgSgpXL9UoIV8rwu/XAUAYCNmcvXKjkWlQPAlltHggOP58SpZS2fuhpyLyiWym8ONhAZ/p8JYm1KQonvbpiY2jvSK1PHeHutezuGv8u9jVNzMmyhWei24dSdqkMDl7KHoaJKUjYRu993IE7585lW8vw6AC68FWgNgP0u61UAfGW5E4CD15wtASjbiLgM/lRsD4DzH+xXAxC8LgiB3/lH+OlHgQvzQ/HbE6+4P9qSeCW3n/Pzk2XmrsrhPzPwX6mtwCvwCrwCr8Ar8Aq8Aq/AK/AKvAKvwP+f8NPN64J+PXm6M72GCw1q6Hyn/KNXB1Dezn9jdFLpvHSfSDbNXSXrmeFk3VXz0hzbvIBimBZRpvldWDgJPgunwg7gQjPD9JI4zNguWHpiZ07VLfXH0FFLC17DqPsokxYfYFysCyjw72DXabUo45TE3BkOp/VJD6giBRncBnKaTS/eZCDLH9o9nRqdcgUA86Y7CSpTmvQPmaYF/Tvx+KBj1wKIygUnW7iuOJ2+9ZmkKKJeHAHACeWPI3LOl7n8oznSSY15ok6WSuUJHCEXxKTuOBzi1AhAFz6uYmFJPzncY8i/w2SxbbX1Pi/+6izt7I9wQix0xczpCaq+Q7q2BLpHyFjJTD++ijD3JDUuKQAAuUeENSOg2b572vHzN3pxPUcEKYZaL3buF0YAcjSWCm3Ir6/cZt/2GeriPLk1tRbcJe1GOhXPZEFlmfb+2u+ktZzy0NfmfAMXlhxKmb4h35Sk42k4/i6Syi8RAH/0b+3WvW7vU6S3BRg3NyuwMP6bwk5rN/5SES83WZY7gipvCW2OheTDnpYI4bS1VDJDJWve+7NjYE4+3ViDfnEzsH2qYLpMnd1MDYVFUR7k+8qh4aUJbRXZndybgBeHEh57qhy5ajUA+ZmVNr3LKyKMXupjrO38RVhsnKP0GEynydi9e/i5Un72dkIzp5oa1ce3uqA+r53N5ngStrOkizkazLuFpp81PebnMSPexucYD0nXQ/mBaap6FmOUizJoSSJIjv6EIBXxGiS1lUNDyoxWU0Fam4pexxG2kTemOeFIfTtoLpYKAd8i0YDbphwm7GbEfVnnm959gEFWlSfs5WBpuSNSw8WPVwH/jhBLRT0hVbbtOEHejhNAIp/RKchHUkM9LGWtPk1j0ekNYTl7JHfzH9QbTAKx5BGGxTXqTez4aF7WDgY1lJdeofOWidBt2nn2NDOpczrao7KhiSScZRNKKVem+XDgAbvr3CSsciujKfd3WM0b3LFMvRrNepJkCPjcxQLM9GN+b81mbqzTcrlJ8tqsvT5QBuFlj22VXrqHZXullQ934T+UniDCZ0VRLIFPBL9R3Uw96MiSw9rKGjXnpSfcliGsl5vg/IIdQ5tIHpQKBXzqp+eiEzj/gHhGlCqV6YRns9M0teLsBy6ar5FpedyIomcslmShoRTUNfx77BSKrJlFnxBPD/qdrDi0E9wNIaou6Sca7beEMK7E37uN2R3Twg5KggnIUu1RGSINLNt6daNrEYspETJHvLnnF8p8bG+HLvvRKIk3yzpfdmDiEDf4Hee8JM+7GwmayRmOYbqaaoxlu4cZFONI0IVjjTONOAu4murDfepLHJd+TqKMufnEFirnLhLp92okNT55UVvByNedu63ZuxdHx9s+vjFlpeh40b55k0RIi9tZTxjU62rV3U+sSlpeJAkSKC6BpLMiHbGJmyr1UMHQ5DicRNO2Zm3QFc80JXqz1Bdapm8Nijs1Ffxs39FMcgXfwc3oWyqZr+DvwjexnI5DWNIRclfWTV0VNwvGBs2c2SBYjmJd/XHm99ugUyO1Uff2Jbib5Wue5g2Y969pa2Mei3YnnPPvqY5yS4iBmKreh5jh+9EsY2FzC7uchJWZHEvUH9ZeGs+KwVFblzx56VgBiy2gEfGaTi5zeJ9rEM8lDp1X6uzHEkxYjGWKLNINQBKdpkT0m2lc1ypozevha3Jx/eopq8EUPOmeIsaebvpxAD1UH1mTJUrRpZowbx+ERrMUL7a6bablfussLfTLaK1Qxdl3Z23AKU1iNLHojOzRM8Niqwc7oPLTXxw03nlIWNKjoIFNvZ6StQL5EG6vOBqqpaJgLuUzOumABaJad3Weq72eDDlEpHx8nc95frlykJJGP/TwcrUPW7K307/Htp4bFeGF63TdR58930+dN8Ym47fr+B3GTaUSV5LqsuKVA2xJZF8lVzs5aJgebzSk+E2em3YonjktskjB3D9/VrRDLzK/vyw+kIIqk7xTbxbwGvqEy5NOqLhDdMpUHw1uur7NFZ1GHTwpruPeiIS+YD/i8/Pe7G0tH3Qtr6z/TVY+G7v5rEhjluVtGMqITmijb3nmyyMH2zcXbGsIXy31QHLf1aiAo6NNqBdUdXL1cMcD0mM5eoifHQ8V7UcxzUXq9+yQ71C2vdRDQuhqIX4x3iReXz0o/vTy/ANTJFQtSX+GLq9bd7lJ79QWTx5r1GhOkCTtOLhCc/YHfKXw28T27m5blhoO0/BIJenTUFOIPCKka0xjn0bpWZ5dHBbDej8MBZKVFdF2VeoSHH551M/FhxQi+W0AUDKX4nSs0UlecysYT1PRBHHf1ws4NyJ7eN4QReuLpZzC+qq+EzWSFltDBIum5lYkvJTSWRl9MyIezUs3kPJZJjksKmjxJ4fbC0bPxJY7VnZXkUqdpVQ1yyNx+k6uc5O4uy0/5rtFJG1zkmCnMVLfqtcp2idjOO6tdti4y0Zr3lGqyW3TBOyrZEbTz7RjK2aq+j08hKtTVAXC4FFP8yDnNJ6WDO2Po3CTXiVOqy99XhUj68CFR0dbhEkGNeuDRH96x3AcujD5VVT5bC5JxOeCC5Vh9v5kS4VKgKz/+n+uTd8gtZEpltX9q2o2M0crpbtDcqtM1V9gJDi5b5YKUYELHYRgtDVjVuAvoaYyTCYFPUJsBy7o/q4z4eyoDftKuIDipWgHOq+lcX8sRAo2rnhG72IdT6z4YS2yLUFddM43WfcO0ZaLOq67cbbfw2ADDvZRcvCfLEoXbx0eMt08QBjmZ/gjVT0/POCkPNgKXIegeGOhTvqTH7Yi+OJh8z7CneVtBq5H//jrR3U3AMg0jvB6xJiQ/TqhW+E8Txiiz9N8u1OulQ4GeFkpckR1DL9zXZcQHQmq28C6dcyOztmX89YaSgS+TOeng4Wvf9/znP/HLdlAQ7h5fUvLB+S5uvPLPcCRD8OCm4NOFv8NUEsDBBQAAgAIADl6Q1LlZcaxSwAAAGoAAAAbAAAAdW5pdmVyc2FsL3VuaXZlcnNhbC5wbmcueG1ss7GvyM1RKEstKs7Mz7NVMtQzULK34+WyKShKLctMLVeoAIoBBSFASaESyDVCcMszU0oybJUszM0QYhmpmekZJbZKZqbmcEF9oJEAUEsBAgAAFAACAAgAk76WUDZhWAJHAwAA4QkAABQAAAAAAAAAAQAAAAAAAAAAAHVuaXZlcnNhbC9wbGF5ZXIueG1sUEsBAgAAFAACAAgAsGZEUpxeMggUBgAANxcAAB0AAAAAAAAAAQAAAAAAeQMAAHVuaXZlcnNhbC9jb21tb25fbWVzc2FnZXMubG5nUEsBAgAAFAACAAgAsGZEUhUeYBujAAAAfwEAAC4AAAAAAAAAAQAAAAAAyAkAAHVuaXZlcnNhbC9wbGF5YmFja19hbmRfbmF2aWdhdGlvbl9zZXR0aW5ncy54bWxQSwECAAAUAAIACACwZkRS0L0vtE4EAACHFQAAJwAAAAAAAAABAAAAAAC3CgAAdW5pdmVyc2FsL2ZsYXNoX3B1Ymxpc2hpbmdfc2V0dGluZ3MueG1sUEsBAgAAFAACAAgAsGZEUn/LbDp4AwAA/gsAACEAAAAAAAAAAQAAAAAASg8AAHVuaXZlcnNhbC9mbGFzaF9za2luX3NldHRpbmdzLnhtbFBLAQIAABQAAgAIALBmRFLmRcYRSAQAABEVAAAmAAAAAAAAAAEAAAAAAAETAAB1bml2ZXJzYWwvaHRtbF9wdWJsaXNoaW5nX3NldHRpbmdzLnhtbFBLAQIAABQAAgAIALBmRFIbjBqaugEAAG0GAAAfAAAAAAAAAAEAAAAAAI0XAAB1bml2ZXJzYWwvaHRtbF9za2luX3NldHRpbmdzLmpzUEsBAgAAFAACAAgAsGZEUpQTsyJpAAAAbgAAABwAAAAAAAAAAQAAAAAAhBkAAHVuaXZlcnNhbC9sb2NhbF9zZXR0aW5ncy54bWxQSwECAAAUAAIACAA5ekNSqp+OWRYKAAAWGQAAFwAAAAAAAAAAAAAAAAAnGgAAdW5pdmVyc2FsL3VuaXZlcnNhbC5wbmdQSwECAAAUAAIACAA5ekNS5WXGsUsAAABqAAAAGwAAAAAAAAABAAAAAAByJAAAdW5pdmVyc2FsL3VuaXZlcnNhbC5wbmcueG1sUEsFBgAAAAAKAAoABgMAAPYkAAAAAA=="/>
  <p:tag name="ISPRING_SCREEN_RECS_UPDATED" val="C:\Users\Usuario\OneDrive\Escritorio\Engi-Math-Chara\Castella\Leccion 25\Lección_25_ES\"/>
  <p:tag name="ISPRING_ULTRA_SCORM_COURCE_TITLE" val="Lección_25_N1_ES"/>
  <p:tag name="ISPRING_PRESENTATION_TITLE" val="Lección_25_N1_ES"/>
  <p:tag name="ISPRING_UUID" val="{89368E41-1226-4815-8636-7722E99291FE}"/>
  <p:tag name="ISPRING_RESOURCE_FOLDER" val="C:\Users\Carles Serrat\Desktop\EngiMath-UPC\Execution\LECCIONES_DEF\LECCIÓN 25\Lección_25_N1_ES"/>
  <p:tag name="ISPRING_PRESENTATION_PATH" val="C:\Users\Carles Serrat\Desktop\EngiMath-UPC\Execution\LECCIONES_DEF\LECCIÓN 25\Lección_25_N1_ES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d\u0013*{0FCB5101-AEB5-4723-8DCE-7D5C9063266D}&quot;,&quot;C:\\Users\\Carles Serrat\\Desktop\\EngiMath-UPC\\Execution\\LECCIONES_DEF\\LECCIÓN 25&quot;],[&quot;다\uFFFD{50CDBE22-C278-4471-A834-0F47937607E8}&quot;,&quot;C:\\Users\\Usuario\\OneDrive\\Escritorio\\Engi-Math-Chara\\Castella\\Leccion 25&quot;],[&quot;*\uFFFD\uFFFD\uFFFD{BB4CDCA5-F38E-475C-8C53-186BBAA01A72}&quot;,&quot;C:\\Users\\filom\\Documents\\ENGIMATH\\LESSONS\\MATRICES\\LESSON 25 P&quot;],[&quot;\uFFFD\uFFFD.n{2C718A9B-BCB4-4807-BC20-6AE6832F03A6}&quot;,&quot;E:\\Hasiera\\Proy\\Europa\\Education\\ErasmusPlus\\2018-Estonia\\IO2\\material\\LESSONS - MATRICES and DETERMINANTS\\LESSON 25&quot;],[&quot;\uFFFD\u0017\uFFFD\uFFFD{611CD699-D877-4A71-B932-93ACB765141C}&quot;,&quot;C:\\Users\\mapbrsee\\Documents\\Erasmus+\\temas 23 a 26\\tema 2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hefkC8WsMRETT4a_SvFPg&quot;,&quot;gi&quot;:&quot;9x3TqVtR56e5V2ibjX9ufw&quot;,&quot;ti&quot;:&quot;characters&quot;,&quot;vs&quot;:{&quot;f&quot;:[870,674],&quot;i&quot;:{&quot;d&quot;:&quot;xhefkC8WsMRETT4a_SvFPg&quot;,&quot;p&quot;:true}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8BF954-7192-4EC6-A770-328281AC91CB}:29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TXfualuCNIuwCo4dSV_UzQ&quot;,&quot;gi&quot;:&quot;9x3TqVtR56e5V2ibjX9ufw&quot;,&quot;ti&quot;:&quot;characters&quot;,&quot;vs&quot;:{&quot;f&quot;:[870,674],&quot;i&quot;:{&quot;d&quot;:&quot;TXfualuCNIuwCo4dSV_UzQ&quot;,&quot;p&quot;:true}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hefkC8WsMRETT4a_SvFPg&quot;,&quot;gi&quot;:&quot;9x3TqVtR56e5V2ibjX9ufw&quot;,&quot;ti&quot;:&quot;characters&quot;,&quot;vs&quot;:{&quot;f&quot;:[870,674],&quot;i&quot;:{&quot;d&quot;:&quot;xhefkC8WsMRETT4a_SvFPg&quot;,&quot;p&quot;:true}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6716A6-E0D4-4791-A2DC-F6000B77FBD8}:29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tMmGMX-n72Y7Hhf4zMLpA&quot;,&quot;gi&quot;:&quot;9x3TqVtR56e5V2ibjX9ufw&quot;,&quot;ti&quot;:&quot;characters&quot;,&quot;vs&quot;:{&quot;f&quot;:[870,674],&quot;i&quot;:{&quot;d&quot;:&quot;KtMmGMX-n72Y7Hhf4zMLpA&quot;,&quot;p&quot;:true}}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4A9B18-B905-4103-BAF3-954BC3D3A25B}:2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tMmGMX-n72Y7Hhf4zMLpA&quot;,&quot;gi&quot;:&quot;9x3TqVtR56e5V2ibjX9ufw&quot;,&quot;ti&quot;:&quot;characters&quot;,&quot;vs&quot;:{&quot;f&quot;:[870,674],&quot;i&quot;:{&quot;d&quot;:&quot;KtMmGMX-n72Y7Hhf4zMLpA&quot;,&quot;p&quot;:true}}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7E5546-BA92-4729-8B04-89E664778E8D}:29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ZIOMtKD7dTdfFJKUkBM6g&quot;,&quot;gi&quot;:&quot;FGqgo8LJlWW1vXT3-lNxyg&quot;,&quot;ti&quot;:&quot;ui_elements&quot;,&quot;vs&quot;:{&quot;f&quot;:[1233],&quot;i&quot;:{&quot;d&quot;:&quot;lZIOMtKD7dTdfFJKUkBM6g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9C573F-081E-44D3-8098-147126AA380C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6A77CC-E200-4D12-90EF-942D87DEE25C}:29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9CDB71-8D8A-4A38-9D62-FAA4FD7081E6}:29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B96B40-45C3-4E07-9343-A6B9F162D35D}:2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tMmGMX-n72Y7Hhf4zMLpA&quot;,&quot;gi&quot;:&quot;9x3TqVtR56e5V2ibjX9ufw&quot;,&quot;ti&quot;:&quot;characters&quot;,&quot;vs&quot;:{&quot;f&quot;:[870,674],&quot;i&quot;:{&quot;d&quot;:&quot;KtMmGMX-n72Y7Hhf4zMLpA&quot;,&quot;p&quot;:true}}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riDPcKGWW19kVmKFWVr-g&quot;,&quot;gi&quot;:&quot;9x3TqVtR56e5V2ibjX9ufw&quot;,&quot;ti&quot;:&quot;characters&quot;,&quot;vs&quot;:{&quot;f&quot;:[870,674],&quot;i&quot;:{&quot;d&quot;:&quot;XriDPcKGWW19kVmKFWVr-g&quot;,&quot;p&quot;:true}}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2B15DF-335A-40A0-8A18-422DE9EE5302}:3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C5758E-8E97-4094-91FA-08A7A6A8277C}:29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750463-8078-4D9D-ACEE-F3FD80C34166}:3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9h3-XuJpkAhJcG6kleTsA&quot;,&quot;gi&quot;:&quot;FGqgo8LJlWW1vXT3-lNxyg&quot;,&quot;ti&quot;:&quot;ui_elements&quot;,&quot;vs&quot;:{&quot;f&quot;:[60],&quot;i&quot;:{&quot;d&quot;:&quot;G9h3-XuJpkAhJcG6kleTsA&quot;,&quot;p&quot;:true}}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1eRA1K9hEi8WGOGEIlrxtw&quot;,&quot;gi&quot;:&quot;FGqgo8LJlWW1vXT3-lNxyg&quot;,&quot;ti&quot;:&quot;ui_elements&quot;,&quot;vs&quot;:{&quot;f&quot;:[60],&quot;i&quot;:{&quot;d&quot;:&quot;1eRA1K9hEi8WGOGEIlrxt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98A154-F2E7-43E1-880F-C0D1763E84FB}:2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2391D9-0ED1-40F4-8C7A-EBF3B152E3C6}:30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B8E09B-36C3-4866-884F-2B00597D5AAE}:30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1C3326-5682-4575-9364-7B3998409EA8}:30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2929F3-5550-4229-B8C3-E95652DA2593}:30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4B5A82-1501-4896-80A6-EE38F94ECB76}:30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33DBC3-E0A1-47E1-A809-E1736CBA11D0}:30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2FA9B4-5C68-41FC-AA87-DD9BCCAB14A3}:30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9C05EB-A9A7-471C-8B90-0C5D8B691D50}:3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afVbCmAkjJq-NtsOnP9zQ&quot;,&quot;gi&quot;:&quot;9x3TqVtR56e5V2ibjX9ufw&quot;,&quot;ti&quot;:&quot;characters&quot;,&quot;vs&quot;:{&quot;f&quot;:[870,674],&quot;i&quot;:{&quot;d&quot;:&quot;nafVbCmAkjJq-NtsOnP9zQ&quot;,&quot;p&quot;:true}}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ABB8A8-2FB2-4F11-B9EF-A341BBAC7B72}:30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Wqx_OsiHBP7N7B97bsAeg&quot;,&quot;gi&quot;:&quot;FGqgo8LJlWW1vXT3-lNxyg&quot;,&quot;ti&quot;:&quot;ui_elements&quot;,&quot;vs&quot;:{&quot;f&quot;:[13],&quot;i&quot;:{&quot;d&quot;:&quot;lWqx_OsiHBP7N7B97bsAeg&quot;,&quot;p&quot;:true}}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49D7F9-1DF8-42CA-9778-0C6E2C145F42}:26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hefkC8WsMRETT4a_SvFPg&quot;,&quot;gi&quot;:&quot;9x3TqVtR56e5V2ibjX9ufw&quot;,&quot;ti&quot;:&quot;characters&quot;,&quot;vs&quot;:{&quot;f&quot;:[870,674],&quot;i&quot;:{&quot;d&quot;:&quot;xhefkC8WsMRETT4a_SvFPg&quot;,&quot;p&quot;:true}}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49D7F9-1DF8-42CA-9778-0C6E2C145F42}:266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RELATIVE_PATH" val="Lección_25_N1_ES\quiz\quiz1.quiz"/>
  <p:tag name="ISPRING_QUIZ_FULL_PATH" val="C:\Users\Carles Serrat\Desktop\EngiMath-UPC\Execution\LECCIONES_DEF\LECCIÓN 25\Lección_25_N1_ES\quiz\quiz1.quiz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7F9579-DA07-4D14-BAFE-9B3EAA28EC6C}:26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v6vlDytKoOTrDjSiUJl2Q&quot;,&quot;gi&quot;:&quot;9x3TqVtR56e5V2ibjX9ufw&quot;,&quot;ti&quot;:&quot;characters&quot;,&quot;vs&quot;:{&quot;f&quot;:[870,674],&quot;i&quot;:{&quot;d&quot;:&quot;pv6vlDytKoOTrDjSiUJl2Q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EBF7DC-6FE5-41FE-97BC-C15EB4973F84}:2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5DE7E9-5B93-489C-AD31-CEB58437A6D5}:2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DB0115-066A-44E4-8810-80FAC0787495}:2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sv3p7AGkrWIwUMm7jY1ZMA&quot;,&quot;gi&quot;:&quot;9x3TqVtR56e5V2ibjX9ufw&quot;,&quot;ti&quot;:&quot;characters&quot;,&quot;vs&quot;:{&quot;f&quot;:[870,674],&quot;i&quot;:{&quot;d&quot;:&quot;sv3p7AGkrWIwUMm7jY1ZMA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TXfualuCNIuwCo4dSV_UzQ&quot;,&quot;gi&quot;:&quot;9x3TqVtR56e5V2ibjX9ufw&quot;,&quot;ti&quot;:&quot;characters&quot;,&quot;vs&quot;:{&quot;f&quot;:[870,674],&quot;i&quot;:{&quot;d&quot;:&quot;TXfualuCNIuwCo4dSV_UzQ&quot;,&quot;p&quot;:true}}}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4C589F-1E53-40DF-B685-4FE4727EB4A9}"/>
</file>

<file path=customXml/itemProps2.xml><?xml version="1.0" encoding="utf-8"?>
<ds:datastoreItem xmlns:ds="http://schemas.openxmlformats.org/officeDocument/2006/customXml" ds:itemID="{7CDC1D59-37F1-4809-9005-AA49B4D64480}"/>
</file>

<file path=customXml/itemProps3.xml><?xml version="1.0" encoding="utf-8"?>
<ds:datastoreItem xmlns:ds="http://schemas.openxmlformats.org/officeDocument/2006/customXml" ds:itemID="{307EBF0A-E7FE-4AF0-8C53-949AFB2D539E}"/>
</file>

<file path=docProps/app.xml><?xml version="1.0" encoding="utf-8"?>
<Properties xmlns="http://schemas.openxmlformats.org/officeDocument/2006/extended-properties" xmlns:vt="http://schemas.openxmlformats.org/officeDocument/2006/docPropsVTypes">
  <TotalTime>9834</TotalTime>
  <Words>2626</Words>
  <Application>Microsoft Office PowerPoint</Application>
  <PresentationFormat>Pantalla panoràmica</PresentationFormat>
  <Paragraphs>421</Paragraphs>
  <Slides>27</Slides>
  <Notes>27</Notes>
  <HiddenSlides>6</HiddenSlides>
  <MMClips>0</MMClips>
  <ScaleCrop>false</ScaleCrop>
  <HeadingPairs>
    <vt:vector size="8" baseType="variant">
      <vt:variant>
        <vt:lpstr>Tipus de lletra utilitzats</vt:lpstr>
      </vt:variant>
      <vt:variant>
        <vt:i4>9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2</vt:i4>
      </vt:variant>
      <vt:variant>
        <vt:lpstr>Títols de les diapositives</vt:lpstr>
      </vt:variant>
      <vt:variant>
        <vt:i4>27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Courier New</vt:lpstr>
      <vt:lpstr>Segoe UI</vt:lpstr>
      <vt:lpstr>Segoe UI Semibold</vt:lpstr>
      <vt:lpstr>Symbol</vt:lpstr>
      <vt:lpstr>Times New Roman</vt:lpstr>
      <vt:lpstr>Tema de Office</vt:lpstr>
      <vt:lpstr>Equation</vt:lpstr>
      <vt:lpstr>MathType 7.0 Equation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Lección_25_N1_ES</dc:title>
  <dc:creator>EUGENIO BRAVO</dc:creator>
  <cp:lastModifiedBy>Administrator</cp:lastModifiedBy>
  <cp:revision>468</cp:revision>
  <dcterms:created xsi:type="dcterms:W3CDTF">2020-02-05T17:06:21Z</dcterms:created>
  <dcterms:modified xsi:type="dcterms:W3CDTF">2021-10-10T18:47:13Z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