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60" r:id="rId4"/>
    <p:sldId id="261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307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78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505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86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6344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220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389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70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62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92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45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3480C3B-8339-4927-8ED5-D6D5DD41F8C0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D9C1C78-7CD7-48F6-8D4A-3CF7BAE3F16A}" type="slidenum">
              <a:rPr lang="en-GB" smtClean="0"/>
              <a:t>‹nº›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497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1DFA9-D5B0-44A2-BD94-92F2BE734B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3317" y="2458191"/>
            <a:ext cx="9585366" cy="1205347"/>
          </a:xfrm>
        </p:spPr>
        <p:txBody>
          <a:bodyPr>
            <a:normAutofit/>
          </a:bodyPr>
          <a:lstStyle/>
          <a:p>
            <a:pPr algn="ctr"/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Padrões e mais…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42E5BC3-E8B2-4FB5-91F3-309414FB25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98973"/>
            <a:ext cx="9144000" cy="489011"/>
          </a:xfrm>
        </p:spPr>
        <p:txBody>
          <a:bodyPr>
            <a:normAutofit lnSpcReduction="10000"/>
          </a:bodyPr>
          <a:lstStyle/>
          <a:p>
            <a:pPr algn="ctr"/>
            <a:r>
              <a:rPr lang="pt-PT" sz="3200" b="1" noProof="0" dirty="0">
                <a:latin typeface="Arial" panose="020B0604020202020204" pitchFamily="34" charset="0"/>
                <a:cs typeface="Arial" panose="020B0604020202020204" pitchFamily="34" charset="0"/>
              </a:rPr>
              <a:t>CHALLENGES 4U</a:t>
            </a:r>
          </a:p>
        </p:txBody>
      </p:sp>
    </p:spTree>
    <p:extLst>
      <p:ext uri="{BB962C8B-B14F-4D97-AF65-F5344CB8AC3E}">
        <p14:creationId xmlns:p14="http://schemas.microsoft.com/office/powerpoint/2010/main" val="337058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3610CD-C3F3-48B4-9D5E-F8AFDF05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Múltiplos… ou não …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575210E-468D-4E66-B9EC-377574285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7452954" cy="33734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PT" sz="2400" noProof="0" dirty="0"/>
              <a:t>A cada um dos dez pequenos círculos </a:t>
            </a:r>
            <a:r>
              <a:rPr lang="pt-PT" sz="2400" dirty="0"/>
              <a:t>na figura ao lado foi atribuído um dos números: 0, 1 ou 2.</a:t>
            </a:r>
          </a:p>
          <a:p>
            <a:pPr marL="0" indent="0">
              <a:buNone/>
            </a:pPr>
            <a:r>
              <a:rPr lang="pt-PT" sz="2400" dirty="0"/>
              <a:t>Sabe-se que a soma dos números nos vértices de cada triângulo azul é divisível por 3, enquanto a soma dos números nos vértices de cada triângulo branco não é divisível por 3. Três desses números já se </a:t>
            </a:r>
            <a:r>
              <a:rPr lang="pt-PT" sz="2400" dirty="0" err="1"/>
              <a:t>econtram</a:t>
            </a:r>
            <a:r>
              <a:rPr lang="pt-PT" sz="2400" dirty="0"/>
              <a:t> marcados figura.</a:t>
            </a:r>
          </a:p>
          <a:p>
            <a:pPr marL="0" indent="0">
              <a:buNone/>
            </a:pPr>
            <a:r>
              <a:rPr lang="pt-PT" sz="2400" noProof="0" dirty="0"/>
              <a:t>Descobre </a:t>
            </a:r>
            <a:r>
              <a:rPr lang="pt-PT" sz="2400" dirty="0"/>
              <a:t>o número que pode ser atribuído ao circulo central laranja.</a:t>
            </a:r>
            <a:endParaRPr lang="pt-PT" sz="2400" noProof="0" dirty="0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16F5DA97-F4C8-43D7-A5ED-4B6C33A19FF7}"/>
              </a:ext>
            </a:extLst>
          </p:cNvPr>
          <p:cNvSpPr/>
          <p:nvPr/>
        </p:nvSpPr>
        <p:spPr>
          <a:xfrm>
            <a:off x="1097280" y="5421086"/>
            <a:ext cx="2275312" cy="570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a resposta!</a:t>
            </a:r>
            <a:endParaRPr lang="pt-PT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DF4B2F7-735A-472B-B605-C781235AAB81}"/>
              </a:ext>
            </a:extLst>
          </p:cNvPr>
          <p:cNvSpPr txBox="1"/>
          <p:nvPr/>
        </p:nvSpPr>
        <p:spPr>
          <a:xfrm>
            <a:off x="4079174" y="544448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noProof="0" dirty="0"/>
              <a:t>0</a:t>
            </a:r>
            <a:endParaRPr lang="pt-PT" sz="2800" noProof="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AC5FF3F-C553-4637-BB1C-E260DEF007E8}"/>
              </a:ext>
            </a:extLst>
          </p:cNvPr>
          <p:cNvSpPr txBox="1"/>
          <p:nvPr/>
        </p:nvSpPr>
        <p:spPr>
          <a:xfrm>
            <a:off x="6328671" y="5444484"/>
            <a:ext cx="5717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noProof="0" dirty="0">
                <a:solidFill>
                  <a:schemeClr val="accent1"/>
                </a:solidFill>
              </a:rPr>
              <a:t>Esperamos que tenhas conseguido!...</a:t>
            </a:r>
            <a:endParaRPr lang="pt-PT" sz="2800" noProof="0" dirty="0">
              <a:solidFill>
                <a:schemeClr val="accent1"/>
              </a:solidFill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5A605744-59EA-4387-AE08-E50CDCD06FD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47" y="2263961"/>
            <a:ext cx="3884161" cy="265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3610CD-C3F3-48B4-9D5E-F8AFDF05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Quantos</a:t>
            </a:r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?…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16F5DA97-F4C8-43D7-A5ED-4B6C33A19FF7}"/>
              </a:ext>
            </a:extLst>
          </p:cNvPr>
          <p:cNvSpPr/>
          <p:nvPr/>
        </p:nvSpPr>
        <p:spPr>
          <a:xfrm>
            <a:off x="1097280" y="5421086"/>
            <a:ext cx="2275312" cy="570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a resposta!</a:t>
            </a:r>
            <a:endParaRPr lang="pt-PT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B748624-3DC2-4443-BC88-62C3E640EA78}"/>
              </a:ext>
            </a:extLst>
          </p:cNvPr>
          <p:cNvSpPr txBox="1"/>
          <p:nvPr/>
        </p:nvSpPr>
        <p:spPr>
          <a:xfrm>
            <a:off x="4079174" y="5444484"/>
            <a:ext cx="6319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noProof="0" dirty="0"/>
              <a:t>40</a:t>
            </a:r>
            <a:r>
              <a:rPr lang="pt-PT" sz="2800" noProof="0" dirty="0"/>
              <a:t>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4B499E6-905D-4309-AD16-0C3EDB9222FF}"/>
              </a:ext>
            </a:extLst>
          </p:cNvPr>
          <p:cNvSpPr txBox="1"/>
          <p:nvPr/>
        </p:nvSpPr>
        <p:spPr>
          <a:xfrm>
            <a:off x="6474922" y="5444484"/>
            <a:ext cx="5717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noProof="0" dirty="0">
                <a:solidFill>
                  <a:schemeClr val="accent1"/>
                </a:solidFill>
              </a:rPr>
              <a:t>Esperamos que tenhas conseguido!...</a:t>
            </a:r>
            <a:endParaRPr lang="pt-PT" sz="2800" noProof="0" dirty="0">
              <a:solidFill>
                <a:schemeClr val="accent1"/>
              </a:solidFill>
            </a:endParaRPr>
          </a:p>
        </p:txBody>
      </p:sp>
      <p:sp>
        <p:nvSpPr>
          <p:cNvPr id="12" name="Marcador de Posição de Conteúdo 2">
            <a:extLst>
              <a:ext uri="{FF2B5EF4-FFF2-40B4-BE49-F238E27FC236}">
                <a16:creationId xmlns:a16="http://schemas.microsoft.com/office/drawing/2014/main" id="{F8AF2A29-D3C8-4EFD-96D0-279BFB56E98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5184768" cy="337347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800" dirty="0"/>
              <a:t>Indica o número máximo de quadrados brancos que consegues ver na imagem.</a:t>
            </a:r>
            <a:endParaRPr lang="pt-PT" sz="2800" noProof="0" dirty="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4106C68F-D7DB-4A9E-9565-90789BAE29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951" y="1845734"/>
            <a:ext cx="4106091" cy="341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46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8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3610CD-C3F3-48B4-9D5E-F8AFDF05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Aumento percentual</a:t>
            </a:r>
            <a:endParaRPr lang="pt-PT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Marcador de Posição de Conteúdo 2">
            <a:extLst>
              <a:ext uri="{FF2B5EF4-FFF2-40B4-BE49-F238E27FC236}">
                <a16:creationId xmlns:a16="http://schemas.microsoft.com/office/drawing/2014/main" id="{F8AF2A29-D3C8-4EFD-96D0-279BFB56E98D}"/>
              </a:ext>
            </a:extLst>
          </p:cNvPr>
          <p:cNvSpPr txBox="1">
            <a:spLocks/>
          </p:cNvSpPr>
          <p:nvPr/>
        </p:nvSpPr>
        <p:spPr>
          <a:xfrm>
            <a:off x="927307" y="1845734"/>
            <a:ext cx="5121851" cy="162735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400" noProof="0" dirty="0"/>
              <a:t>A Catarina gosta de construir sequências de figuras com pequenos quadrados, sobrepondo-os. Observa a sequência de figuras que ela construiu.</a:t>
            </a:r>
          </a:p>
        </p:txBody>
      </p:sp>
      <p:sp>
        <p:nvSpPr>
          <p:cNvPr id="10" name="Marcador de Posição de Conteúdo 2">
            <a:extLst>
              <a:ext uri="{FF2B5EF4-FFF2-40B4-BE49-F238E27FC236}">
                <a16:creationId xmlns:a16="http://schemas.microsoft.com/office/drawing/2014/main" id="{EA2C5F02-4E37-4C39-9B55-C8CFAA9FCBC5}"/>
              </a:ext>
            </a:extLst>
          </p:cNvPr>
          <p:cNvSpPr txBox="1">
            <a:spLocks/>
          </p:cNvSpPr>
          <p:nvPr/>
        </p:nvSpPr>
        <p:spPr>
          <a:xfrm>
            <a:off x="1066800" y="3473091"/>
            <a:ext cx="10058399" cy="229237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400" noProof="0" dirty="0"/>
              <a:t>Determina:</a:t>
            </a:r>
          </a:p>
          <a:p>
            <a:pPr marL="514350" indent="-514350">
              <a:buFont typeface="+mj-lt"/>
              <a:buAutoNum type="arabicPeriod"/>
            </a:pPr>
            <a:r>
              <a:rPr lang="pt-PT" sz="2400" noProof="0" dirty="0"/>
              <a:t>O número de quadrados azuis na 16ª figura.</a:t>
            </a:r>
          </a:p>
          <a:p>
            <a:pPr marL="514350" indent="-514350">
              <a:buFont typeface="+mj-lt"/>
              <a:buAutoNum type="arabicPeriod"/>
            </a:pPr>
            <a:endParaRPr lang="pt-PT" sz="2400" noProof="0" dirty="0"/>
          </a:p>
          <a:p>
            <a:pPr marL="514350" indent="-514350">
              <a:buFont typeface="+mj-lt"/>
              <a:buAutoNum type="arabicPeriod"/>
            </a:pPr>
            <a:endParaRPr lang="pt-PT" sz="300" noProof="0" dirty="0"/>
          </a:p>
          <a:p>
            <a:pPr marL="514350" indent="-514350">
              <a:buFont typeface="+mj-lt"/>
              <a:buAutoNum type="arabicPeriod"/>
            </a:pPr>
            <a:r>
              <a:rPr lang="pt-PT" sz="2400" dirty="0"/>
              <a:t>A ordem da figura com um total de 46441 quadrados.</a:t>
            </a:r>
            <a:endParaRPr lang="pt-PT" sz="2400" noProof="0" dirty="0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2D873C31-576C-47BF-8D0C-D63FD98A7919}"/>
              </a:ext>
            </a:extLst>
          </p:cNvPr>
          <p:cNvSpPr/>
          <p:nvPr/>
        </p:nvSpPr>
        <p:spPr>
          <a:xfrm>
            <a:off x="1536667" y="4427255"/>
            <a:ext cx="2275312" cy="570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a resposta!</a:t>
            </a:r>
            <a:endParaRPr lang="pt-PT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636BB81-9723-4CFA-9C1D-256C47F20EA9}"/>
              </a:ext>
            </a:extLst>
          </p:cNvPr>
          <p:cNvSpPr txBox="1"/>
          <p:nvPr/>
        </p:nvSpPr>
        <p:spPr>
          <a:xfrm>
            <a:off x="4081870" y="4450653"/>
            <a:ext cx="3219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noProof="0" dirty="0"/>
              <a:t>255 </a:t>
            </a:r>
            <a:r>
              <a:rPr lang="pt-PT" sz="2800" noProof="0" dirty="0"/>
              <a:t>quadrados azuis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B11ADE87-F548-4EC3-A2FF-C7A54AB68148}"/>
              </a:ext>
            </a:extLst>
          </p:cNvPr>
          <p:cNvSpPr txBox="1"/>
          <p:nvPr/>
        </p:nvSpPr>
        <p:spPr>
          <a:xfrm>
            <a:off x="7382863" y="4450653"/>
            <a:ext cx="4616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noProof="0" dirty="0">
                <a:solidFill>
                  <a:schemeClr val="accent1"/>
                </a:solidFill>
              </a:rPr>
              <a:t>Certo?... Esperamos que sim!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20F2D227-3AB3-47B3-B398-43C964C75023}"/>
              </a:ext>
            </a:extLst>
          </p:cNvPr>
          <p:cNvSpPr/>
          <p:nvPr/>
        </p:nvSpPr>
        <p:spPr>
          <a:xfrm>
            <a:off x="1536667" y="5603527"/>
            <a:ext cx="2275312" cy="570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Verifica a resposta!</a:t>
            </a:r>
            <a:endParaRPr lang="pt-PT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78F1D1A5-D0C3-46F8-BCC1-8A5A5A758CE7}"/>
              </a:ext>
            </a:extLst>
          </p:cNvPr>
          <p:cNvSpPr txBox="1"/>
          <p:nvPr/>
        </p:nvSpPr>
        <p:spPr>
          <a:xfrm>
            <a:off x="4081870" y="5626925"/>
            <a:ext cx="1748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noProof="0" dirty="0"/>
              <a:t>215</a:t>
            </a:r>
            <a:r>
              <a:rPr lang="pt-PT" sz="2800" baseline="30000" dirty="0"/>
              <a:t>ª</a:t>
            </a:r>
            <a:r>
              <a:rPr lang="pt-PT" sz="2800" noProof="0" dirty="0"/>
              <a:t> figura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C337C754-D375-4CF8-9A8F-B8A778665D82}"/>
              </a:ext>
            </a:extLst>
          </p:cNvPr>
          <p:cNvSpPr txBox="1"/>
          <p:nvPr/>
        </p:nvSpPr>
        <p:spPr>
          <a:xfrm>
            <a:off x="6474922" y="5626925"/>
            <a:ext cx="5717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800" b="1" dirty="0">
                <a:solidFill>
                  <a:schemeClr val="accent1"/>
                </a:solidFill>
              </a:rPr>
              <a:t>Esperamos que tenhas conseguido!...</a:t>
            </a:r>
            <a:endParaRPr lang="pt-PT" sz="2800" noProof="0" dirty="0">
              <a:solidFill>
                <a:schemeClr val="accent1"/>
              </a:solidFill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B05A7BE-4177-4C4F-A91D-C76C1DE621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2843" y="1888962"/>
            <a:ext cx="5012837" cy="198833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86165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0" grpId="0"/>
      <p:bldP spid="13" grpId="0" animBg="1"/>
      <p:bldP spid="14" grpId="0"/>
      <p:bldP spid="15" grpId="0"/>
      <p:bldP spid="16" grpId="0" animBg="1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1E842FF9-2BA5-4E23-B742-09946B4B0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noProof="0" dirty="0">
                <a:latin typeface="Arial" panose="020B0604020202020204" pitchFamily="34" charset="0"/>
                <a:cs typeface="Arial" panose="020B0604020202020204" pitchFamily="34" charset="0"/>
              </a:rPr>
              <a:t>Esperamos que tenhas gostado!..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D236F6A9-7917-4600-8245-CEDEA3E0C8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062" y="2396048"/>
            <a:ext cx="4096501" cy="307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7543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iva">
  <a:themeElements>
    <a:clrScheme name="Retrospe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109</TotalTime>
  <Words>200</Words>
  <Application>Microsoft Office PowerPoint</Application>
  <PresentationFormat>Ecrã Panorâmico</PresentationFormat>
  <Paragraphs>28</Paragraphs>
  <Slides>5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Retrospetiva</vt:lpstr>
      <vt:lpstr>Padrões e mais…</vt:lpstr>
      <vt:lpstr>Múltiplos… ou não …</vt:lpstr>
      <vt:lpstr>Quantos?…</vt:lpstr>
      <vt:lpstr>Aumento percentual</vt:lpstr>
      <vt:lpstr>Esperamos que tenhas gostado!..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AVERAGES…</dc:title>
  <dc:creator>Filomena Maria da Silva Pereira Baptista Soares</dc:creator>
  <cp:lastModifiedBy>Filomena Maria da Silva Pereira Baptista Soares</cp:lastModifiedBy>
  <cp:revision>15</cp:revision>
  <dcterms:created xsi:type="dcterms:W3CDTF">2025-03-03T15:08:22Z</dcterms:created>
  <dcterms:modified xsi:type="dcterms:W3CDTF">2025-03-14T15:26:12Z</dcterms:modified>
</cp:coreProperties>
</file>