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2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1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071" y="3044986"/>
            <a:ext cx="10043857" cy="12053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Controlo de anomalias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Chegar atrasado ou sair cedo!...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496"/>
            <a:ext cx="7544150" cy="39477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800" noProof="0" dirty="0"/>
              <a:t>O Sistema de controlo de presenças do trabalhador, numa determinada empresa, é analisado   mensalmente, as seguintes anomalias foram registadas:</a:t>
            </a:r>
          </a:p>
          <a:p>
            <a:pPr algn="just">
              <a:lnSpc>
                <a:spcPct val="100000"/>
              </a:lnSpc>
            </a:pPr>
            <a:r>
              <a:rPr lang="pt-PT" sz="2800" noProof="0" dirty="0"/>
              <a:t>- Chegar atrasado - </a:t>
            </a:r>
            <a:r>
              <a:rPr lang="pt-PT" sz="2800" b="1" i="1" noProof="0" dirty="0"/>
              <a:t>E</a:t>
            </a:r>
          </a:p>
          <a:p>
            <a:pPr algn="just">
              <a:lnSpc>
                <a:spcPct val="100000"/>
              </a:lnSpc>
            </a:pPr>
            <a:r>
              <a:rPr lang="pt-PT" sz="2800" noProof="0" dirty="0"/>
              <a:t>- Adiantamento de tempo – </a:t>
            </a:r>
            <a:r>
              <a:rPr lang="pt-PT" sz="2800" b="1" i="1" noProof="0" dirty="0"/>
              <a:t>S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t-PT" sz="2800" noProof="0" dirty="0"/>
              <a:t>-Incumprimento das 40 horas semanais de trabalho (em média) – </a:t>
            </a:r>
            <a:r>
              <a:rPr lang="pt-PT" sz="2800" b="1" i="1" noProof="0" dirty="0"/>
              <a:t>H</a:t>
            </a:r>
          </a:p>
          <a:p>
            <a:pPr algn="just">
              <a:lnSpc>
                <a:spcPct val="100000"/>
              </a:lnSpc>
            </a:pPr>
            <a:r>
              <a:rPr lang="pt-PT" sz="2800" noProof="0" dirty="0"/>
              <a:t> </a:t>
            </a: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C1E41924-E142-46BF-BE60-A245AE37A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91" y="2545940"/>
            <a:ext cx="2198889" cy="21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40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193FE546-7EC4-47DC-97A6-F27F964009B7}"/>
              </a:ext>
            </a:extLst>
          </p:cNvPr>
          <p:cNvSpPr txBox="1">
            <a:spLocks/>
          </p:cNvSpPr>
          <p:nvPr/>
        </p:nvSpPr>
        <p:spPr>
          <a:xfrm>
            <a:off x="1097279" y="1280343"/>
            <a:ext cx="10582103" cy="495420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 noProof="0" dirty="0"/>
              <a:t>No decorrer do mês de Janeiro as seguintes </a:t>
            </a:r>
            <a:r>
              <a:rPr lang="pt-PT" sz="2800" b="1" noProof="0" dirty="0"/>
              <a:t>percentagens</a:t>
            </a:r>
            <a:r>
              <a:rPr lang="pt-PT" sz="2800" noProof="0" dirty="0"/>
              <a:t> foram apresentadas, estando relacionadas com as seguintes anomalias: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noProof="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    32% dos registos mostraram anomalia </a:t>
            </a:r>
            <a:r>
              <a:rPr lang="pt-PT" sz="2800" b="1" i="1" noProof="0" dirty="0"/>
              <a:t>H</a:t>
            </a:r>
            <a:r>
              <a:rPr lang="pt-PT" sz="2800" noProof="0" dirty="0"/>
              <a:t>;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    14% dos registos mostraram, simultaneamente, as anomalias </a:t>
            </a:r>
            <a:r>
              <a:rPr lang="pt-PT" sz="2800" b="1" i="1" noProof="0" dirty="0"/>
              <a:t>E </a:t>
            </a:r>
            <a:r>
              <a:rPr lang="pt-PT" sz="2800" noProof="0" dirty="0"/>
              <a:t>e </a:t>
            </a:r>
            <a:r>
              <a:rPr lang="pt-PT" sz="2800" b="1" i="1" noProof="0" dirty="0"/>
              <a:t>S</a:t>
            </a:r>
            <a:r>
              <a:rPr lang="pt-PT" sz="2800" noProof="0" dirty="0"/>
              <a:t>;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    8% dos registos mostraram, simultaneamente, as três anomalias;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    24% dos registos mostraram, somente, a anomalia </a:t>
            </a:r>
            <a:r>
              <a:rPr lang="pt-PT" sz="2800" b="1" i="1" noProof="0" dirty="0"/>
              <a:t>E</a:t>
            </a:r>
            <a:r>
              <a:rPr lang="pt-PT" sz="2800" noProof="0" dirty="0"/>
              <a:t> e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800" noProof="0" dirty="0"/>
              <a:t>    10% dos registos mostraram, somente, a anomalia </a:t>
            </a:r>
            <a:r>
              <a:rPr lang="pt-PT" sz="2800" b="1" i="1" noProof="0" dirty="0"/>
              <a:t>H</a:t>
            </a:r>
            <a:r>
              <a:rPr lang="pt-PT" sz="2800" noProof="0" dirty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noProof="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27920DE-291C-49B4-BBA3-694FACE7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27" y="4132950"/>
            <a:ext cx="1947461" cy="19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Perguntas…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214129-452E-4982-B9AB-B5D9DC4E28F7}"/>
              </a:ext>
            </a:extLst>
          </p:cNvPr>
          <p:cNvSpPr/>
          <p:nvPr/>
        </p:nvSpPr>
        <p:spPr>
          <a:xfrm>
            <a:off x="768516" y="1171968"/>
            <a:ext cx="67653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noProof="0" dirty="0"/>
              <a:t>Sabendo que o número de trabalhadores que simultaneamente mostrou as anomalias </a:t>
            </a:r>
            <a:r>
              <a:rPr lang="pt-PT" sz="2800" b="1" i="1" noProof="0" dirty="0"/>
              <a:t>E</a:t>
            </a:r>
            <a:r>
              <a:rPr lang="pt-PT" sz="2800" noProof="0" dirty="0"/>
              <a:t> e </a:t>
            </a:r>
            <a:r>
              <a:rPr lang="pt-PT" sz="2800" b="1" i="1" noProof="0" dirty="0"/>
              <a:t>H</a:t>
            </a:r>
            <a:r>
              <a:rPr lang="pt-PT" sz="2800" noProof="0" dirty="0"/>
              <a:t> é igual ao número de trabalhadores que mostrou, simultaneamente, as anomalias </a:t>
            </a:r>
            <a:r>
              <a:rPr lang="pt-PT" sz="2800" b="1" i="1" noProof="0" dirty="0"/>
              <a:t>S</a:t>
            </a:r>
            <a:r>
              <a:rPr lang="pt-PT" sz="2800" noProof="0" dirty="0"/>
              <a:t> e </a:t>
            </a:r>
            <a:r>
              <a:rPr lang="pt-PT" sz="2800" b="1" i="1" noProof="0" dirty="0"/>
              <a:t>H</a:t>
            </a:r>
            <a:r>
              <a:rPr lang="pt-PT" sz="2800" noProof="0" dirty="0"/>
              <a:t>, e que  20% de trabalhadores desta empresa não mostraram, durante janeiro, alguma anomalia no sistema de controlo de presenças, responde às questões: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5C60D7-6684-4DB0-BD85-0EC4C7B7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28" y="933131"/>
            <a:ext cx="4200654" cy="36664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D483EB-3348-4CB7-ADDA-1A86FACE472C}"/>
              </a:ext>
            </a:extLst>
          </p:cNvPr>
          <p:cNvSpPr/>
          <p:nvPr/>
        </p:nvSpPr>
        <p:spPr>
          <a:xfrm>
            <a:off x="768516" y="4806441"/>
            <a:ext cx="10953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noProof="0" dirty="0">
                <a:solidFill>
                  <a:schemeClr val="accent1"/>
                </a:solidFill>
              </a:rPr>
              <a:t>1. </a:t>
            </a:r>
            <a:r>
              <a:rPr lang="pt-PT" sz="2800" noProof="0" dirty="0"/>
              <a:t>  Utilizando o esquema de conjuntos (Diagrama de </a:t>
            </a:r>
            <a:r>
              <a:rPr lang="pt-PT" sz="2800" noProof="0" dirty="0" err="1"/>
              <a:t>Venn</a:t>
            </a:r>
            <a:r>
              <a:rPr lang="pt-PT" sz="2800" noProof="0" dirty="0"/>
              <a:t>) que representa os esquemas em questão e as diferentes relações entre eles, determina os valores que estão em falta (percentagens). </a:t>
            </a:r>
          </a:p>
        </p:txBody>
      </p:sp>
    </p:spTree>
    <p:extLst>
      <p:ext uri="{BB962C8B-B14F-4D97-AF65-F5344CB8AC3E}">
        <p14:creationId xmlns:p14="http://schemas.microsoft.com/office/powerpoint/2010/main" val="19160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EC02B1C-B93D-460A-A6C1-1374EC84976A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EA8CF1E-5B2E-4A0C-8914-9097F23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16" y="-278789"/>
            <a:ext cx="10058400" cy="1450757"/>
          </a:xfrm>
        </p:spPr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… e respostas!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9C5AEDA-B609-4455-80A1-C0E9F7E2ADDD}"/>
              </a:ext>
            </a:extLst>
          </p:cNvPr>
          <p:cNvSpPr/>
          <p:nvPr/>
        </p:nvSpPr>
        <p:spPr>
          <a:xfrm>
            <a:off x="834593" y="1397189"/>
            <a:ext cx="204123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____</a:t>
            </a:r>
          </a:p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____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F08FBED-19C6-4646-8614-A88151EA2447}"/>
              </a:ext>
            </a:extLst>
          </p:cNvPr>
          <p:cNvSpPr/>
          <p:nvPr/>
        </p:nvSpPr>
        <p:spPr>
          <a:xfrm>
            <a:off x="7177224" y="1397189"/>
            <a:ext cx="204123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____</a:t>
            </a:r>
          </a:p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 = ____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2B8224-9DD8-4D19-8908-85AC9014AA62}"/>
              </a:ext>
            </a:extLst>
          </p:cNvPr>
          <p:cNvSpPr/>
          <p:nvPr/>
        </p:nvSpPr>
        <p:spPr>
          <a:xfrm>
            <a:off x="2962610" y="1397189"/>
            <a:ext cx="204123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____</a:t>
            </a:r>
          </a:p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____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B68A8B-76C3-46B8-80F5-49A427163583}"/>
              </a:ext>
            </a:extLst>
          </p:cNvPr>
          <p:cNvSpPr/>
          <p:nvPr/>
        </p:nvSpPr>
        <p:spPr>
          <a:xfrm>
            <a:off x="5069917" y="1397189"/>
            <a:ext cx="204123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____</a:t>
            </a:r>
          </a:p>
          <a:p>
            <a:pPr>
              <a:lnSpc>
                <a:spcPct val="150000"/>
              </a:lnSpc>
            </a:pPr>
            <a:r>
              <a:rPr lang="pt-PT" sz="28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____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5ECCA7F-7ABE-4260-8FE1-1D2193A6E33F}"/>
              </a:ext>
            </a:extLst>
          </p:cNvPr>
          <p:cNvSpPr/>
          <p:nvPr/>
        </p:nvSpPr>
        <p:spPr>
          <a:xfrm>
            <a:off x="9305241" y="1437359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as respostas!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61DB851-F462-4C86-A9B0-9C8BF399A970}"/>
              </a:ext>
            </a:extLst>
          </p:cNvPr>
          <p:cNvSpPr txBox="1"/>
          <p:nvPr/>
        </p:nvSpPr>
        <p:spPr>
          <a:xfrm>
            <a:off x="9346642" y="2025983"/>
            <a:ext cx="330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1"/>
                </a:solidFill>
              </a:rPr>
              <a:t>Certo?... BOA</a:t>
            </a:r>
            <a:r>
              <a:rPr lang="pt-PT" sz="2800" b="1" noProof="0" dirty="0">
                <a:solidFill>
                  <a:schemeClr val="accent1"/>
                </a:solidFill>
              </a:rPr>
              <a:t>!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8145DD1-EF1E-466F-8FA2-95B9A1CCD5DC}"/>
              </a:ext>
            </a:extLst>
          </p:cNvPr>
          <p:cNvSpPr txBox="1"/>
          <p:nvPr/>
        </p:nvSpPr>
        <p:spPr>
          <a:xfrm>
            <a:off x="7962576" y="21199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62E858-2B86-4259-BE22-FC3F3BBFF645}"/>
              </a:ext>
            </a:extLst>
          </p:cNvPr>
          <p:cNvSpPr txBox="1"/>
          <p:nvPr/>
        </p:nvSpPr>
        <p:spPr>
          <a:xfrm>
            <a:off x="5899472" y="14589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00AC738-AFE3-46E4-BB5F-C18CCC6E5A4A}"/>
              </a:ext>
            </a:extLst>
          </p:cNvPr>
          <p:cNvSpPr txBox="1"/>
          <p:nvPr/>
        </p:nvSpPr>
        <p:spPr>
          <a:xfrm>
            <a:off x="3786697" y="14589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1836360-09F3-4892-8634-3FAF1A0C6C30}"/>
              </a:ext>
            </a:extLst>
          </p:cNvPr>
          <p:cNvSpPr txBox="1"/>
          <p:nvPr/>
        </p:nvSpPr>
        <p:spPr>
          <a:xfrm>
            <a:off x="5810519" y="212617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772D94-27D2-40ED-AAB1-584218EA1890}"/>
              </a:ext>
            </a:extLst>
          </p:cNvPr>
          <p:cNvSpPr txBox="1"/>
          <p:nvPr/>
        </p:nvSpPr>
        <p:spPr>
          <a:xfrm>
            <a:off x="1554484" y="212551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BAF24A3-31BE-4EC8-A952-27B07812C2D6}"/>
              </a:ext>
            </a:extLst>
          </p:cNvPr>
          <p:cNvSpPr txBox="1"/>
          <p:nvPr/>
        </p:nvSpPr>
        <p:spPr>
          <a:xfrm>
            <a:off x="7978946" y="146618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67FFF0D-6293-4AED-95D8-01311C240C40}"/>
              </a:ext>
            </a:extLst>
          </p:cNvPr>
          <p:cNvSpPr txBox="1"/>
          <p:nvPr/>
        </p:nvSpPr>
        <p:spPr>
          <a:xfrm>
            <a:off x="1658679" y="14661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E81BDA-CE6D-408C-88CE-7D54170A0F4B}"/>
              </a:ext>
            </a:extLst>
          </p:cNvPr>
          <p:cNvSpPr txBox="1"/>
          <p:nvPr/>
        </p:nvSpPr>
        <p:spPr>
          <a:xfrm>
            <a:off x="3786697" y="212551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>
                <a:solidFill>
                  <a:schemeClr val="bg2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D483EB-3348-4CB7-ADDA-1A86FACE472C}"/>
              </a:ext>
            </a:extLst>
          </p:cNvPr>
          <p:cNvSpPr/>
          <p:nvPr/>
        </p:nvSpPr>
        <p:spPr>
          <a:xfrm>
            <a:off x="768516" y="3084493"/>
            <a:ext cx="11423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noProof="0" dirty="0">
                <a:solidFill>
                  <a:schemeClr val="accent1"/>
                </a:solidFill>
              </a:rPr>
              <a:t>2. </a:t>
            </a:r>
            <a:r>
              <a:rPr lang="pt-PT" sz="2800" noProof="0" dirty="0"/>
              <a:t>  Determina o número de trabalhadores que mesmo que tenham saído cedo do trabalho, </a:t>
            </a:r>
            <a:r>
              <a:rPr lang="pt-PT" sz="2800" dirty="0"/>
              <a:t>em alguns dias, cumpriram as 40 horas semanais de trabalho</a:t>
            </a:r>
            <a:r>
              <a:rPr lang="pt-PT" sz="2800" noProof="0" dirty="0"/>
              <a:t>, supondo que a empresa analisa o sistema de controlo de presenças de 450 trabalhadores.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45F28B1-71FC-42D1-8BA8-9E3AE59BFFBF}"/>
              </a:ext>
            </a:extLst>
          </p:cNvPr>
          <p:cNvSpPr txBox="1"/>
          <p:nvPr/>
        </p:nvSpPr>
        <p:spPr>
          <a:xfrm>
            <a:off x="8828928" y="5460811"/>
            <a:ext cx="3367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accent1"/>
                </a:solidFill>
              </a:rPr>
              <a:t>Esperamos que tenhas conseguido</a:t>
            </a:r>
            <a:r>
              <a:rPr lang="pt-PT" sz="2800" b="1" noProof="0" dirty="0">
                <a:solidFill>
                  <a:schemeClr val="accent1"/>
                </a:solidFill>
              </a:rPr>
              <a:t>!...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271244A-0122-414C-B049-378FF45E1436}"/>
              </a:ext>
            </a:extLst>
          </p:cNvPr>
          <p:cNvSpPr/>
          <p:nvPr/>
        </p:nvSpPr>
        <p:spPr>
          <a:xfrm>
            <a:off x="9346642" y="4935083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F539AAE-7CA1-4419-9377-5A18AB4AB7B4}"/>
              </a:ext>
            </a:extLst>
          </p:cNvPr>
          <p:cNvSpPr txBox="1"/>
          <p:nvPr/>
        </p:nvSpPr>
        <p:spPr>
          <a:xfrm>
            <a:off x="10117851" y="4484195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bg2">
                    <a:lumMod val="75000"/>
                  </a:schemeClr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32405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/>
      <p:bldP spid="20" grpId="0"/>
      <p:bldP spid="21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6" grpId="0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8E5ECDD-342C-4CD9-8F24-EB1025A6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0" y="1371598"/>
            <a:ext cx="8423564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804</TotalTime>
  <Words>350</Words>
  <Application>Microsoft Office PowerPoint</Application>
  <PresentationFormat>Ecrã Panorâmico</PresentationFormat>
  <Paragraphs>43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Retrospetiva</vt:lpstr>
      <vt:lpstr>Controlo de anomalias</vt:lpstr>
      <vt:lpstr>Chegar atrasado ou sair cedo!...</vt:lpstr>
      <vt:lpstr>Dados</vt:lpstr>
      <vt:lpstr>Perguntas…</vt:lpstr>
      <vt:lpstr>… e respostas!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56</cp:revision>
  <dcterms:created xsi:type="dcterms:W3CDTF">2025-03-03T15:08:22Z</dcterms:created>
  <dcterms:modified xsi:type="dcterms:W3CDTF">2025-03-14T16:48:49Z</dcterms:modified>
</cp:coreProperties>
</file>