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4" r:id="rId4"/>
    <p:sldId id="260" r:id="rId5"/>
    <p:sldId id="263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4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1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7" y="2458191"/>
            <a:ext cx="9585366" cy="1205347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Festa da Pizza na Cidade do queijo!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O Grande Puzzle da Festa da Pizza</a:t>
            </a:r>
          </a:p>
        </p:txBody>
      </p:sp>
      <p:sp>
        <p:nvSpPr>
          <p:cNvPr id="42" name="Marcador de Posição de Conteúdo 2">
            <a:extLst>
              <a:ext uri="{FF2B5EF4-FFF2-40B4-BE49-F238E27FC236}">
                <a16:creationId xmlns:a16="http://schemas.microsoft.com/office/drawing/2014/main" id="{91BF3324-6FD6-4F79-8C62-29698D3E9FCF}"/>
              </a:ext>
            </a:extLst>
          </p:cNvPr>
          <p:cNvSpPr txBox="1">
            <a:spLocks/>
          </p:cNvSpPr>
          <p:nvPr/>
        </p:nvSpPr>
        <p:spPr>
          <a:xfrm>
            <a:off x="934278" y="1977888"/>
            <a:ext cx="10565296" cy="38907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800" noProof="0" dirty="0"/>
              <a:t>A </a:t>
            </a:r>
            <a:r>
              <a:rPr lang="pt-PT" sz="2800" b="1" noProof="0" dirty="0"/>
              <a:t>Cidade do Queijo</a:t>
            </a:r>
            <a:r>
              <a:rPr lang="pt-PT" sz="2800" noProof="0" dirty="0"/>
              <a:t> vai organizar a sua </a:t>
            </a:r>
            <a:r>
              <a:rPr lang="pt-PT" sz="2800" b="1" noProof="0" dirty="0"/>
              <a:t>Mega Festa da Pizza </a:t>
            </a:r>
            <a:r>
              <a:rPr lang="pt-PT" sz="2800" noProof="0" dirty="0"/>
              <a:t>anual, e eles têm exatamente, </a:t>
            </a:r>
            <a:r>
              <a:rPr lang="pt-PT" sz="2800" b="1" noProof="0" dirty="0"/>
              <a:t>60000 fatias de pizza </a:t>
            </a:r>
            <a:r>
              <a:rPr lang="pt-PT" sz="2800" b="1" noProof="0" dirty="0">
                <a:solidFill>
                  <a:schemeClr val="accent2">
                    <a:lumMod val="75000"/>
                  </a:schemeClr>
                </a:solidFill>
              </a:rPr>
              <a:t>🍕</a:t>
            </a:r>
            <a:r>
              <a:rPr lang="pt-PT" sz="2800" noProof="0" dirty="0"/>
              <a:t> para distribuírem entre os cinco maiores distritos: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noProof="0" dirty="0"/>
              <a:t>  Crosta recheada</a:t>
            </a:r>
            <a:r>
              <a:rPr lang="pt-PT" sz="2800" noProof="0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noProof="0" dirty="0"/>
              <a:t>  Queijo extra</a:t>
            </a:r>
            <a:r>
              <a:rPr lang="pt-PT" sz="2800" noProof="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noProof="0" dirty="0"/>
              <a:t>  Pizza de Chicago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noProof="0" dirty="0"/>
              <a:t>  Crosta fina</a:t>
            </a:r>
            <a:r>
              <a:rPr lang="pt-PT" sz="2800" noProof="0" dirty="0"/>
              <a:t>, 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noProof="0" dirty="0"/>
              <a:t>  Terra Sem-</a:t>
            </a:r>
            <a:r>
              <a:rPr lang="pt-PT" sz="2800" b="1" noProof="0" dirty="0" err="1"/>
              <a:t>Toppings</a:t>
            </a:r>
            <a:r>
              <a:rPr lang="pt-PT" sz="2800" noProof="0" dirty="0"/>
              <a:t>.</a:t>
            </a:r>
          </a:p>
          <a:p>
            <a:pPr algn="just">
              <a:lnSpc>
                <a:spcPct val="100000"/>
              </a:lnSpc>
            </a:pPr>
            <a:br>
              <a:rPr lang="pt-PT" sz="2800" noProof="0" dirty="0"/>
            </a:br>
            <a:endParaRPr lang="pt-PT" sz="2800" noProof="0" dirty="0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98AEBF25-DA36-4E09-92AD-BD56A52A4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6"/>
          <a:stretch/>
        </p:blipFill>
        <p:spPr>
          <a:xfrm>
            <a:off x="4231005" y="3197036"/>
            <a:ext cx="3450907" cy="2953060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1AABD81B-26BD-43DE-80BF-050A8E895738}"/>
              </a:ext>
            </a:extLst>
          </p:cNvPr>
          <p:cNvSpPr/>
          <p:nvPr/>
        </p:nvSpPr>
        <p:spPr>
          <a:xfrm>
            <a:off x="7881937" y="3031435"/>
            <a:ext cx="36872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noProof="0" dirty="0"/>
              <a:t>No entanto, o </a:t>
            </a:r>
            <a:r>
              <a:rPr lang="pt-PT" sz="2800" b="1" noProof="0" dirty="0"/>
              <a:t>Grande Concelho de Pizza </a:t>
            </a:r>
            <a:r>
              <a:rPr lang="pt-PT" sz="2800" noProof="0" dirty="0"/>
              <a:t>(sim, isso existe!) estabeleceu algumas regras bizarras e específicas de como é que se deve partilhar a pizza.</a:t>
            </a:r>
          </a:p>
        </p:txBody>
      </p:sp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24" y="-461188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Regras…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93FE546-7EC4-47DC-97A6-F27F964009B7}"/>
              </a:ext>
            </a:extLst>
          </p:cNvPr>
          <p:cNvSpPr txBox="1">
            <a:spLocks/>
          </p:cNvSpPr>
          <p:nvPr/>
        </p:nvSpPr>
        <p:spPr>
          <a:xfrm>
            <a:off x="582924" y="1154190"/>
            <a:ext cx="11039030" cy="54522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2800" b="1" noProof="0" dirty="0"/>
              <a:t>Cada fatia deve ser comida </a:t>
            </a:r>
            <a:r>
              <a:rPr lang="pt-PT" sz="2800" noProof="0" dirty="0"/>
              <a:t>– porque estragar pizza é uma infração grave na Cidade do queijo. </a:t>
            </a:r>
          </a:p>
          <a:p>
            <a:pPr marL="536575" indent="-5365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2800" b="1" noProof="0" dirty="0"/>
              <a:t>A Crosta recheada </a:t>
            </a:r>
            <a:r>
              <a:rPr lang="pt-PT" sz="2800" noProof="0" dirty="0"/>
              <a:t>é a casa da lendária </a:t>
            </a:r>
            <a:r>
              <a:rPr lang="pt-PT" sz="2800" b="1" noProof="0" dirty="0"/>
              <a:t>“Sociedade da Crosta Dupla"</a:t>
            </a:r>
            <a:r>
              <a:rPr lang="pt-PT" sz="2800" noProof="0" dirty="0"/>
              <a:t>, que acredita na lei sagrada, de que eles devem sempre receber </a:t>
            </a:r>
            <a:r>
              <a:rPr lang="pt-PT" sz="2800" b="1" noProof="0" dirty="0"/>
              <a:t>o dobro das fatias</a:t>
            </a:r>
            <a:r>
              <a:rPr lang="pt-PT" sz="2800" noProof="0" dirty="0"/>
              <a:t> tal como a do </a:t>
            </a:r>
            <a:r>
              <a:rPr lang="pt-PT" sz="2800" b="1" noProof="0" dirty="0"/>
              <a:t>Queijo Extra</a:t>
            </a:r>
            <a:r>
              <a:rPr lang="pt-PT" sz="2800" noProof="0" dirty="0"/>
              <a:t> (porque “uma fatia em cada mão" é o lema deles).</a:t>
            </a:r>
          </a:p>
          <a:p>
            <a:pPr marL="536575" indent="-5365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2800" b="1" noProof="0" dirty="0"/>
              <a:t>A Pizza de Chicago </a:t>
            </a:r>
            <a:r>
              <a:rPr lang="pt-PT" sz="2800" noProof="0" dirty="0"/>
              <a:t>e a</a:t>
            </a:r>
            <a:r>
              <a:rPr lang="pt-PT" sz="2800" b="1" noProof="0" dirty="0"/>
              <a:t> Crosta Fina </a:t>
            </a:r>
            <a:r>
              <a:rPr lang="pt-PT" sz="2800" noProof="0" dirty="0"/>
              <a:t>têm uma rivalidade de pizzas antiga, mas eles concordaram em </a:t>
            </a:r>
            <a:r>
              <a:rPr lang="pt-PT" sz="2800" b="1" noProof="0" dirty="0"/>
              <a:t>partilhar o mesmo número total de fatias que as da Crosta recheada</a:t>
            </a:r>
            <a:r>
              <a:rPr lang="pt-PT" sz="2800" noProof="0" dirty="0"/>
              <a:t>, para deixar as coisas justas e evitarem uma guerra total de pizzas. No entanto, nos bastidores, </a:t>
            </a:r>
            <a:r>
              <a:rPr lang="pt-PT" sz="2800" b="1" noProof="0" dirty="0"/>
              <a:t>a Pizza de Chicago </a:t>
            </a:r>
            <a:r>
              <a:rPr lang="pt-PT" sz="2800" noProof="0" dirty="0"/>
              <a:t>conseguiu recolher três vezes mais o número de fatias que o seu rival.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811ACF-CD1B-4546-A2AC-B1DC4183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23" y="161308"/>
            <a:ext cx="792956" cy="9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8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… mais Regras!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93FE546-7EC4-47DC-97A6-F27F964009B7}"/>
              </a:ext>
            </a:extLst>
          </p:cNvPr>
          <p:cNvSpPr txBox="1">
            <a:spLocks/>
          </p:cNvSpPr>
          <p:nvPr/>
        </p:nvSpPr>
        <p:spPr>
          <a:xfrm>
            <a:off x="582924" y="1273970"/>
            <a:ext cx="10954232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t-PT" sz="2800" b="1" noProof="0" dirty="0"/>
              <a:t>O Presidente da Cidade do queijo </a:t>
            </a:r>
            <a:r>
              <a:rPr lang="pt-PT" sz="2800" noProof="0" dirty="0"/>
              <a:t>ainda guarda ressentimento contra o </a:t>
            </a:r>
            <a:r>
              <a:rPr lang="pt-PT" sz="2800" b="1" noProof="0" dirty="0"/>
              <a:t>Queijo Extra e a terra de Sem-</a:t>
            </a:r>
            <a:r>
              <a:rPr lang="pt-PT" sz="2800" b="1" noProof="0" dirty="0" err="1"/>
              <a:t>Toppings</a:t>
            </a:r>
            <a:r>
              <a:rPr lang="pt-PT" sz="2800" noProof="0" dirty="0"/>
              <a:t> por terem tentado introduzir a </a:t>
            </a:r>
            <a:r>
              <a:rPr lang="pt-PT" sz="2800" i="1" noProof="0" dirty="0"/>
              <a:t>pizza de ananás </a:t>
            </a:r>
            <a:r>
              <a:rPr lang="pt-PT" sz="2800" noProof="0" dirty="0"/>
              <a:t>na cidade. Então, ele decretou que </a:t>
            </a:r>
            <a:r>
              <a:rPr lang="pt-PT" sz="2800" b="1" noProof="0" dirty="0"/>
              <a:t>a Crosta Recheada deve ter mais 6000 fatias que o total combinado do Queijo Extra e da terra Sem-</a:t>
            </a:r>
            <a:r>
              <a:rPr lang="pt-PT" sz="2800" b="1" noProof="0" dirty="0" err="1"/>
              <a:t>Toppings</a:t>
            </a:r>
            <a:r>
              <a:rPr lang="pt-PT" sz="2800" noProof="0" dirty="0"/>
              <a:t> (como uma sanção para </a:t>
            </a:r>
            <a:r>
              <a:rPr lang="pt-PT" sz="2800" i="1" noProof="0" dirty="0"/>
              <a:t>“os crimes contra a pizza"</a:t>
            </a:r>
            <a:r>
              <a:rPr lang="pt-PT" sz="2800" noProof="0" dirty="0"/>
              <a:t>). </a:t>
            </a:r>
          </a:p>
          <a:p>
            <a:pPr marL="536575" indent="-5365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t-PT" sz="2800" b="1" noProof="0" dirty="0"/>
              <a:t>Para prevenir uma grande revolta de pizzas</a:t>
            </a:r>
            <a:r>
              <a:rPr lang="pt-PT" sz="2800" noProof="0" dirty="0"/>
              <a:t>, o Presidente também mandou que </a:t>
            </a:r>
            <a:r>
              <a:rPr lang="pt-PT" sz="2800" b="1" noProof="0" dirty="0"/>
              <a:t>cada distrito deve receber, pelo menos, 4000 fatias</a:t>
            </a:r>
            <a:r>
              <a:rPr lang="pt-PT" sz="2800" noProof="0" dirty="0"/>
              <a:t>, porque abaixo desse número é </a:t>
            </a:r>
            <a:r>
              <a:rPr lang="pt-PT" sz="2800" i="1" noProof="0" dirty="0"/>
              <a:t>“um insulto para os deuses do queijo".</a:t>
            </a:r>
            <a:endParaRPr lang="pt-PT" sz="2800" noProof="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33E3E4C-7E59-488D-BFBB-A9209E90328A}"/>
              </a:ext>
            </a:extLst>
          </p:cNvPr>
          <p:cNvSpPr/>
          <p:nvPr/>
        </p:nvSpPr>
        <p:spPr>
          <a:xfrm>
            <a:off x="309195" y="5027168"/>
            <a:ext cx="11573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noProof="0" dirty="0"/>
              <a:t>Como </a:t>
            </a:r>
            <a:r>
              <a:rPr lang="pt-PT" sz="2800" b="1" i="1" noProof="0" dirty="0"/>
              <a:t>Distribuidor Oficial de Pizza </a:t>
            </a:r>
            <a:r>
              <a:rPr lang="pt-PT" sz="2800" noProof="0" dirty="0"/>
              <a:t>na Cidade do Queijo, agora o teu trabalho é descobrires quantas fatias vão para cada distrito, enquanto certificas-te de que não haverá mais lutas de pizzas! 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1374C821-8C48-44E7-B2EA-D90C8121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62" y="33480"/>
            <a:ext cx="955047" cy="12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9" name="Marcador de Posição de Conteúdo 2">
            <a:extLst>
              <a:ext uri="{FF2B5EF4-FFF2-40B4-BE49-F238E27FC236}">
                <a16:creationId xmlns:a16="http://schemas.microsoft.com/office/drawing/2014/main" id="{B745C57D-775B-4A4A-B767-46B5F1DF6B5A}"/>
              </a:ext>
            </a:extLst>
          </p:cNvPr>
          <p:cNvSpPr txBox="1">
            <a:spLocks/>
          </p:cNvSpPr>
          <p:nvPr/>
        </p:nvSpPr>
        <p:spPr>
          <a:xfrm>
            <a:off x="882908" y="1466182"/>
            <a:ext cx="8864058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pt-PT" sz="2800" noProof="0" dirty="0"/>
              <a:t>Consegues resolver </a:t>
            </a:r>
            <a:r>
              <a:rPr lang="pt-PT" sz="2800" b="1" noProof="0" dirty="0"/>
              <a:t>o Grande Puzzle da Festa da Pizza </a:t>
            </a:r>
            <a:r>
              <a:rPr lang="pt-PT" sz="2800" noProof="0" dirty="0"/>
              <a:t>antes que os cidadãos comecem a atirar fatias para a Câmara Municipal? </a:t>
            </a:r>
          </a:p>
          <a:p>
            <a:r>
              <a:rPr lang="pt-PT" sz="2800" noProof="0" dirty="0"/>
              <a:t>O número de pizzas por distrito são: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pt-PT" sz="2800" b="1" noProof="0" dirty="0"/>
              <a:t>S – Distrito da Crosta Recheada- </a:t>
            </a:r>
            <a:r>
              <a:rPr lang="pt-PT" sz="2800" noProof="0" dirty="0"/>
              <a:t>_______ fatias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pt-PT" sz="2800" b="1" noProof="0" dirty="0"/>
              <a:t>E – Distrito do Queijo Extra- </a:t>
            </a:r>
            <a:r>
              <a:rPr lang="pt-PT" sz="2800" noProof="0" dirty="0"/>
              <a:t>_______ fatias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pt-PT" sz="2800" b="1" noProof="0" dirty="0"/>
              <a:t>D – Distrito da Pizza de Chicago- </a:t>
            </a:r>
            <a:r>
              <a:rPr lang="pt-PT" sz="2800" noProof="0" dirty="0"/>
              <a:t>_______ fatias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pt-PT" sz="2800" b="1" noProof="0" dirty="0"/>
              <a:t>T – Distrito da Crosta Fina- </a:t>
            </a:r>
            <a:r>
              <a:rPr lang="pt-PT" sz="2800" noProof="0" dirty="0"/>
              <a:t>_______ fatias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pt-PT" sz="2800" b="1" noProof="0" dirty="0"/>
              <a:t>N – Distrito da terra Sem-</a:t>
            </a:r>
            <a:r>
              <a:rPr lang="pt-PT" sz="2800" b="1" noProof="0" dirty="0" err="1"/>
              <a:t>Toppings</a:t>
            </a:r>
            <a:r>
              <a:rPr lang="pt-PT" sz="2800" b="1" noProof="0" dirty="0"/>
              <a:t>- </a:t>
            </a:r>
            <a:r>
              <a:rPr lang="pt-PT" sz="2800" noProof="0" dirty="0"/>
              <a:t>_______ fatias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Perguntas e respostas!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5ECCA7F-7ABE-4260-8FE1-1D2193A6E33F}"/>
              </a:ext>
            </a:extLst>
          </p:cNvPr>
          <p:cNvSpPr/>
          <p:nvPr/>
        </p:nvSpPr>
        <p:spPr>
          <a:xfrm>
            <a:off x="8899894" y="4527588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as respostas!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1DB851-F462-4C86-A9B0-9C8BF399A970}"/>
              </a:ext>
            </a:extLst>
          </p:cNvPr>
          <p:cNvSpPr txBox="1"/>
          <p:nvPr/>
        </p:nvSpPr>
        <p:spPr>
          <a:xfrm>
            <a:off x="8879003" y="5175135"/>
            <a:ext cx="243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>
                <a:solidFill>
                  <a:schemeClr val="accent1"/>
                </a:solidFill>
              </a:rPr>
              <a:t>Conseguiste?...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7FFF0D-6293-4AED-95D8-01311C240C40}"/>
              </a:ext>
            </a:extLst>
          </p:cNvPr>
          <p:cNvSpPr txBox="1"/>
          <p:nvPr/>
        </p:nvSpPr>
        <p:spPr>
          <a:xfrm>
            <a:off x="5094829" y="3943283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/>
                </a:solidFill>
              </a:rPr>
              <a:t>11000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479123E5-9DED-4986-A762-CAE17A045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78" y="640556"/>
            <a:ext cx="1895475" cy="1895475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EDFFAEE4-4D9A-4BB6-BB93-EE72775733F9}"/>
              </a:ext>
            </a:extLst>
          </p:cNvPr>
          <p:cNvSpPr txBox="1"/>
          <p:nvPr/>
        </p:nvSpPr>
        <p:spPr>
          <a:xfrm>
            <a:off x="5719289" y="3302768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/>
                </a:solidFill>
              </a:rPr>
              <a:t>22000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5D8B7BAB-F8AE-4FE2-804E-47AE749530EC}"/>
              </a:ext>
            </a:extLst>
          </p:cNvPr>
          <p:cNvSpPr txBox="1"/>
          <p:nvPr/>
        </p:nvSpPr>
        <p:spPr>
          <a:xfrm>
            <a:off x="6271667" y="57740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/>
                </a:solidFill>
              </a:rPr>
              <a:t>5000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8B3E187-F23C-42ED-AABC-299778B71CB5}"/>
              </a:ext>
            </a:extLst>
          </p:cNvPr>
          <p:cNvSpPr txBox="1"/>
          <p:nvPr/>
        </p:nvSpPr>
        <p:spPr>
          <a:xfrm>
            <a:off x="5662923" y="4577306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/>
                </a:solidFill>
              </a:rPr>
              <a:t>16500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F54F411-EE88-4A19-A482-9EE2ED24C800}"/>
              </a:ext>
            </a:extLst>
          </p:cNvPr>
          <p:cNvSpPr txBox="1"/>
          <p:nvPr/>
        </p:nvSpPr>
        <p:spPr>
          <a:xfrm>
            <a:off x="5022937" y="517513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/>
                </a:solidFill>
              </a:rPr>
              <a:t>5500</a:t>
            </a:r>
          </a:p>
        </p:txBody>
      </p:sp>
    </p:spTree>
    <p:extLst>
      <p:ext uri="{BB962C8B-B14F-4D97-AF65-F5344CB8AC3E}">
        <p14:creationId xmlns:p14="http://schemas.microsoft.com/office/powerpoint/2010/main" val="32405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9" grpId="0"/>
      <p:bldP spid="10" grpId="0"/>
      <p:bldP spid="21" grpId="0" animBg="1"/>
      <p:bldP spid="22" grpId="0"/>
      <p:bldP spid="30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B2FE476-3007-4BD7-8E73-23B153EC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4" y="1650206"/>
            <a:ext cx="8327231" cy="46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Personalizado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FFFF00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1102</TotalTime>
  <Words>473</Words>
  <Application>Microsoft Office PowerPoint</Application>
  <PresentationFormat>Ecrã Panorâmico</PresentationFormat>
  <Paragraphs>35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Retrospetiva</vt:lpstr>
      <vt:lpstr>Festa da Pizza na Cidade do queijo!</vt:lpstr>
      <vt:lpstr>O Grande Puzzle da Festa da Pizza</vt:lpstr>
      <vt:lpstr>Regras…</vt:lpstr>
      <vt:lpstr>… mais Regras!</vt:lpstr>
      <vt:lpstr>Perguntas e respostas!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73</cp:revision>
  <dcterms:created xsi:type="dcterms:W3CDTF">2025-03-03T15:08:22Z</dcterms:created>
  <dcterms:modified xsi:type="dcterms:W3CDTF">2025-03-14T17:08:38Z</dcterms:modified>
</cp:coreProperties>
</file>