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8"/>
  </p:notesMasterIdLst>
  <p:sldIdLst>
    <p:sldId id="1864" r:id="rId5"/>
    <p:sldId id="1868" r:id="rId6"/>
    <p:sldId id="1876" r:id="rId7"/>
    <p:sldId id="1877" r:id="rId8"/>
    <p:sldId id="1869" r:id="rId9"/>
    <p:sldId id="1870" r:id="rId10"/>
    <p:sldId id="1871" r:id="rId11"/>
    <p:sldId id="1872" r:id="rId12"/>
    <p:sldId id="1874" r:id="rId13"/>
    <p:sldId id="1875" r:id="rId14"/>
    <p:sldId id="1878" r:id="rId15"/>
    <p:sldId id="1879" r:id="rId16"/>
    <p:sldId id="185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9" autoAdjust="0"/>
    <p:restoredTop sz="94654" autoAdjust="0"/>
  </p:normalViewPr>
  <p:slideViewPr>
    <p:cSldViewPr snapToGrid="0">
      <p:cViewPr varScale="1">
        <p:scale>
          <a:sx n="100" d="100"/>
          <a:sy n="100" d="100"/>
        </p:scale>
        <p:origin x="80" y="18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1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9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9.jpeg"/><Relationship Id="rId3" Type="http://schemas.openxmlformats.org/officeDocument/2006/relationships/image" Target="../media/image12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53.wmf"/><Relationship Id="rId17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jpe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jpeg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46.jpeg"/><Relationship Id="rId15" Type="http://schemas.openxmlformats.org/officeDocument/2006/relationships/image" Target="../media/image55.png"/><Relationship Id="rId10" Type="http://schemas.openxmlformats.org/officeDocument/2006/relationships/image" Target="../media/image52.wmf"/><Relationship Id="rId4" Type="http://schemas.openxmlformats.org/officeDocument/2006/relationships/image" Target="../media/image45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58.wmf"/><Relationship Id="rId3" Type="http://schemas.openxmlformats.org/officeDocument/2006/relationships/image" Target="../media/image12.png"/><Relationship Id="rId7" Type="http://schemas.openxmlformats.org/officeDocument/2006/relationships/image" Target="../media/image59.jpeg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jpeg"/><Relationship Id="rId11" Type="http://schemas.openxmlformats.org/officeDocument/2006/relationships/image" Target="../media/image57.wmf"/><Relationship Id="rId5" Type="http://schemas.openxmlformats.org/officeDocument/2006/relationships/image" Target="../media/image49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48.jpeg"/><Relationship Id="rId9" Type="http://schemas.openxmlformats.org/officeDocument/2006/relationships/image" Target="../media/image56.wmf"/><Relationship Id="rId1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wmf"/><Relationship Id="rId12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8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openxmlformats.org/officeDocument/2006/relationships/image" Target="../media/image19.wmf"/><Relationship Id="rId2" Type="http://schemas.openxmlformats.org/officeDocument/2006/relationships/tags" Target="../tags/tag2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11" Type="http://schemas.openxmlformats.org/officeDocument/2006/relationships/image" Target="../media/image25.png"/><Relationship Id="rId24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23" Type="http://schemas.openxmlformats.org/officeDocument/2006/relationships/image" Target="../media/image21.wmf"/><Relationship Id="rId10" Type="http://schemas.openxmlformats.org/officeDocument/2006/relationships/image" Target="../media/image24.png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9" Type="http://schemas.openxmlformats.org/officeDocument/2006/relationships/image" Target="../media/image23.png"/><Relationship Id="rId14" Type="http://schemas.openxmlformats.org/officeDocument/2006/relationships/image" Target="../media/image11.wmf"/><Relationship Id="rId22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1.bin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12" Type="http://schemas.openxmlformats.org/officeDocument/2006/relationships/image" Target="../media/image34.png"/><Relationship Id="rId17" Type="http://schemas.openxmlformats.org/officeDocument/2006/relationships/image" Target="../media/image30.wmf"/><Relationship Id="rId2" Type="http://schemas.openxmlformats.org/officeDocument/2006/relationships/tags" Target="../tags/tag3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19.wmf"/><Relationship Id="rId5" Type="http://schemas.openxmlformats.org/officeDocument/2006/relationships/image" Target="../media/image17.png"/><Relationship Id="rId15" Type="http://schemas.openxmlformats.org/officeDocument/2006/relationships/image" Target="../media/image35.png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1.wmf"/><Relationship Id="rId4" Type="http://schemas.openxmlformats.org/officeDocument/2006/relationships/image" Target="../media/image12.png"/><Relationship Id="rId9" Type="http://schemas.openxmlformats.org/officeDocument/2006/relationships/image" Target="../media/image26.png"/><Relationship Id="rId14" Type="http://schemas.openxmlformats.org/officeDocument/2006/relationships/image" Target="../media/image2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11" Type="http://schemas.openxmlformats.org/officeDocument/2006/relationships/image" Target="../media/image40.gif"/><Relationship Id="rId5" Type="http://schemas.openxmlformats.org/officeDocument/2006/relationships/image" Target="../media/image38.png"/><Relationship Id="rId10" Type="http://schemas.openxmlformats.org/officeDocument/2006/relationships/image" Target="../media/image36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6CF0EA7-466D-4D67-87E6-19FDA5E87823}"/>
              </a:ext>
            </a:extLst>
          </p:cNvPr>
          <p:cNvSpPr txBox="1">
            <a:spLocks/>
          </p:cNvSpPr>
          <p:nvPr/>
        </p:nvSpPr>
        <p:spPr>
          <a:xfrm>
            <a:off x="3765224" y="1530711"/>
            <a:ext cx="7772400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fontAlgn="auto">
              <a:spcAft>
                <a:spcPts val="0"/>
              </a:spcAft>
            </a:pPr>
            <a:r>
              <a:rPr lang="pt-PT" altLang="pt-PT" sz="4400" b="1" dirty="0">
                <a:solidFill>
                  <a:srgbClr val="01C2D1"/>
                </a:solidFill>
                <a:latin typeface="+mj-lt"/>
                <a:ea typeface="+mj-ea"/>
                <a:cs typeface="+mj-cs"/>
              </a:rPr>
              <a:t>Função Exponencial</a:t>
            </a:r>
            <a:br>
              <a:rPr lang="pt-PT" altLang="pt-PT" sz="2400" b="1" kern="0" dirty="0">
                <a:solidFill>
                  <a:schemeClr val="tx1"/>
                </a:solidFill>
              </a:rPr>
            </a:br>
            <a:r>
              <a:rPr lang="pt-PT" altLang="pt-PT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Introdução</a:t>
            </a:r>
            <a:endParaRPr lang="pt-PT" sz="4400" b="1" dirty="0">
              <a:solidFill>
                <a:srgbClr val="F69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35F98A-9EE4-475E-8A2C-089CCFCDF502}"/>
              </a:ext>
            </a:extLst>
          </p:cNvPr>
          <p:cNvSpPr/>
          <p:nvPr/>
        </p:nvSpPr>
        <p:spPr>
          <a:xfrm>
            <a:off x="7684593" y="3966437"/>
            <a:ext cx="248281" cy="508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20B21E-BDE3-46D4-8798-2D46AED6E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01" y="3200986"/>
            <a:ext cx="1760984" cy="17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6"/>
    </mc:Choice>
    <mc:Fallback xmlns="">
      <p:transition advTm="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D24519B4-3F03-43E7-8360-DF948738AA23}"/>
              </a:ext>
            </a:extLst>
          </p:cNvPr>
          <p:cNvSpPr txBox="1">
            <a:spLocks noChangeArrowheads="1"/>
          </p:cNvSpPr>
          <p:nvPr/>
        </p:nvSpPr>
        <p:spPr>
          <a:xfrm>
            <a:off x="25893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Aplicações e Exemplos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91AAD080-534C-4C42-A130-2B32C654E52A}"/>
              </a:ext>
            </a:extLst>
          </p:cNvPr>
          <p:cNvSpPr/>
          <p:nvPr/>
        </p:nvSpPr>
        <p:spPr>
          <a:xfrm>
            <a:off x="2805361" y="817548"/>
            <a:ext cx="3890296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Crescentes 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6D1E5A5-CA01-4327-8C97-7918E43FE626}"/>
              </a:ext>
            </a:extLst>
          </p:cNvPr>
          <p:cNvSpPr/>
          <p:nvPr/>
        </p:nvSpPr>
        <p:spPr>
          <a:xfrm>
            <a:off x="7197849" y="791126"/>
            <a:ext cx="414196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Decrescentes</a:t>
            </a:r>
          </a:p>
        </p:txBody>
      </p:sp>
      <p:sp>
        <p:nvSpPr>
          <p:cNvPr id="56" name="Marcador de Posição do Texto 4">
            <a:extLst>
              <a:ext uri="{FF2B5EF4-FFF2-40B4-BE49-F238E27FC236}">
                <a16:creationId xmlns:a16="http://schemas.microsoft.com/office/drawing/2014/main" id="{B4C559D7-B0CA-423D-9671-DDF1C548BE30}"/>
              </a:ext>
            </a:extLst>
          </p:cNvPr>
          <p:cNvSpPr txBox="1">
            <a:spLocks/>
          </p:cNvSpPr>
          <p:nvPr/>
        </p:nvSpPr>
        <p:spPr>
          <a:xfrm>
            <a:off x="258933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Crescimento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Divisão/crescimento celular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Sistemas de Capitalização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57" name="Picture 9" descr="http://ucsdnews.ucsd.edu/graphics/images/2009/05-09CellDivideCancer.jpg">
            <a:extLst>
              <a:ext uri="{FF2B5EF4-FFF2-40B4-BE49-F238E27FC236}">
                <a16:creationId xmlns:a16="http://schemas.microsoft.com/office/drawing/2014/main" id="{13E067B9-FE10-46C0-A452-04DD8484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2" y="3429000"/>
            <a:ext cx="11692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1" descr="http://financeinbeeld.nl/wp-content/uploads/2014/01/cloud-money-300x221.jpg">
            <a:extLst>
              <a:ext uri="{FF2B5EF4-FFF2-40B4-BE49-F238E27FC236}">
                <a16:creationId xmlns:a16="http://schemas.microsoft.com/office/drawing/2014/main" id="{B8D29E1F-BC77-49D3-A50C-6AEB7881B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5085184"/>
            <a:ext cx="1594780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Marcador de Posição do Texto 4">
            <a:extLst>
              <a:ext uri="{FF2B5EF4-FFF2-40B4-BE49-F238E27FC236}">
                <a16:creationId xmlns:a16="http://schemas.microsoft.com/office/drawing/2014/main" id="{F5BC2C51-98B9-4077-BFC4-8438AC1275A4}"/>
              </a:ext>
            </a:extLst>
          </p:cNvPr>
          <p:cNvSpPr txBox="1">
            <a:spLocks/>
          </p:cNvSpPr>
          <p:nvPr/>
        </p:nvSpPr>
        <p:spPr>
          <a:xfrm>
            <a:off x="714459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Declínio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Depreciação de Bens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Decréscimo Radioativo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60" name="Picture 2" descr="http://www.bbc.co.uk/staticarchive/e3b88cd22039fca2a735786eb4e6222f3c3298cf.jpg">
            <a:extLst>
              <a:ext uri="{FF2B5EF4-FFF2-40B4-BE49-F238E27FC236}">
                <a16:creationId xmlns:a16="http://schemas.microsoft.com/office/drawing/2014/main" id="{0B7DE5FD-D734-4DB1-B5F3-0B6EA25DB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4"/>
          <a:stretch/>
        </p:blipFill>
        <p:spPr bwMode="auto">
          <a:xfrm>
            <a:off x="3757832" y="1808952"/>
            <a:ext cx="12740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2B7102A8-6267-4A80-B1CB-64B68CE5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F9334CD8-0B11-4AB8-821B-179104D5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98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913AB588-541B-46EA-BC1E-D5C33743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Seta de movimento para a direita 1">
            <a:extLst>
              <a:ext uri="{FF2B5EF4-FFF2-40B4-BE49-F238E27FC236}">
                <a16:creationId xmlns:a16="http://schemas.microsoft.com/office/drawing/2014/main" id="{BEF3F355-412A-461E-AE07-B7AD75D2B285}"/>
              </a:ext>
            </a:extLst>
          </p:cNvPr>
          <p:cNvSpPr/>
          <p:nvPr/>
        </p:nvSpPr>
        <p:spPr>
          <a:xfrm>
            <a:off x="5541665" y="1988840"/>
            <a:ext cx="1440160" cy="792088"/>
          </a:xfrm>
          <a:prstGeom prst="stripedRightArrow">
            <a:avLst>
              <a:gd name="adj1" fmla="val 74447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B6D320AC-9647-437A-8F93-B78E6D96694B}"/>
              </a:ext>
            </a:extLst>
          </p:cNvPr>
          <p:cNvSpPr/>
          <p:nvPr/>
        </p:nvSpPr>
        <p:spPr>
          <a:xfrm>
            <a:off x="7053833" y="1700808"/>
            <a:ext cx="4339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2010 a população da cidade “FELIZ” era estimada em 38.000 pessoas, com uma taxa anual de crescimento de cerca de 2,1%.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6B530D3A-5E8E-499F-A243-BD3C1E630D89}"/>
              </a:ext>
            </a:extLst>
          </p:cNvPr>
          <p:cNvSpPr/>
          <p:nvPr/>
        </p:nvSpPr>
        <p:spPr>
          <a:xfrm>
            <a:off x="7053833" y="1713696"/>
            <a:ext cx="4339236" cy="4883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7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 build="allAtOnce"/>
      <p:bldP spid="64" grpId="0" animBg="1"/>
      <p:bldP spid="65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A1B8F0-E29B-41E0-A852-CF98B9A5579E}"/>
              </a:ext>
            </a:extLst>
          </p:cNvPr>
          <p:cNvSpPr txBox="1">
            <a:spLocks noChangeArrowheads="1"/>
          </p:cNvSpPr>
          <p:nvPr/>
        </p:nvSpPr>
        <p:spPr>
          <a:xfrm>
            <a:off x="25893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Aplicações e Exemplos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0BDAF45-A5C9-48BD-A467-EED10450A08D}"/>
              </a:ext>
            </a:extLst>
          </p:cNvPr>
          <p:cNvSpPr/>
          <p:nvPr/>
        </p:nvSpPr>
        <p:spPr>
          <a:xfrm>
            <a:off x="2805361" y="817548"/>
            <a:ext cx="3890296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Crescentes </a:t>
            </a:r>
          </a:p>
        </p:txBody>
      </p:sp>
      <p:sp>
        <p:nvSpPr>
          <p:cNvPr id="6" name="Marcador de Posição do Texto 4">
            <a:extLst>
              <a:ext uri="{FF2B5EF4-FFF2-40B4-BE49-F238E27FC236}">
                <a16:creationId xmlns:a16="http://schemas.microsoft.com/office/drawing/2014/main" id="{1D8603C2-710B-4523-84D2-27200A7D99A0}"/>
              </a:ext>
            </a:extLst>
          </p:cNvPr>
          <p:cNvSpPr txBox="1">
            <a:spLocks/>
          </p:cNvSpPr>
          <p:nvPr/>
        </p:nvSpPr>
        <p:spPr>
          <a:xfrm>
            <a:off x="258933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Crescimento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Divisão/crescimento celular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Sistemas de Capitalização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7" name="Picture 9" descr="http://ucsdnews.ucsd.edu/graphics/images/2009/05-09CellDivideCancer.jpg">
            <a:extLst>
              <a:ext uri="{FF2B5EF4-FFF2-40B4-BE49-F238E27FC236}">
                <a16:creationId xmlns:a16="http://schemas.microsoft.com/office/drawing/2014/main" id="{5DDABC5E-81FE-4844-A8C0-CB38C7CF8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2" y="3429000"/>
            <a:ext cx="11692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http://financeinbeeld.nl/wp-content/uploads/2014/01/cloud-money-300x221.jpg">
            <a:extLst>
              <a:ext uri="{FF2B5EF4-FFF2-40B4-BE49-F238E27FC236}">
                <a16:creationId xmlns:a16="http://schemas.microsoft.com/office/drawing/2014/main" id="{B9BB3A67-51DF-4C92-9D51-A7C757BD7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5085184"/>
            <a:ext cx="1594780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bbc.co.uk/staticarchive/e3b88cd22039fca2a735786eb4e6222f3c3298cf.jpg">
            <a:extLst>
              <a:ext uri="{FF2B5EF4-FFF2-40B4-BE49-F238E27FC236}">
                <a16:creationId xmlns:a16="http://schemas.microsoft.com/office/drawing/2014/main" id="{9616868C-B0E0-4D5A-B850-079CC318E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4"/>
          <a:stretch/>
        </p:blipFill>
        <p:spPr bwMode="auto">
          <a:xfrm>
            <a:off x="3757832" y="1808952"/>
            <a:ext cx="12740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eta de movimento para a direita 1">
            <a:extLst>
              <a:ext uri="{FF2B5EF4-FFF2-40B4-BE49-F238E27FC236}">
                <a16:creationId xmlns:a16="http://schemas.microsoft.com/office/drawing/2014/main" id="{DEFF8C6E-BE6E-4799-8B43-34755F88C4BB}"/>
              </a:ext>
            </a:extLst>
          </p:cNvPr>
          <p:cNvSpPr/>
          <p:nvPr/>
        </p:nvSpPr>
        <p:spPr>
          <a:xfrm>
            <a:off x="5541665" y="1988840"/>
            <a:ext cx="1440160" cy="792088"/>
          </a:xfrm>
          <a:prstGeom prst="stripedRightArrow">
            <a:avLst>
              <a:gd name="adj1" fmla="val 74447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BBCB520-99DF-4CA1-BBA4-A6166D300E2B}"/>
              </a:ext>
            </a:extLst>
          </p:cNvPr>
          <p:cNvSpPr/>
          <p:nvPr/>
        </p:nvSpPr>
        <p:spPr>
          <a:xfrm>
            <a:off x="7053833" y="1700808"/>
            <a:ext cx="4339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2010 a população da cidade “FELIZ” era estimada em 38.000 pessoas, com uma taxa anual de crescimento de cerca de 2,1%.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FCB9EEC-2DCD-4A19-86F4-068F3CBA41D4}"/>
              </a:ext>
            </a:extLst>
          </p:cNvPr>
          <p:cNvSpPr/>
          <p:nvPr/>
        </p:nvSpPr>
        <p:spPr>
          <a:xfrm>
            <a:off x="7053833" y="1713696"/>
            <a:ext cx="4339236" cy="4883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3FC236B-31CF-45B7-B299-EA0CF3A5C83D}"/>
              </a:ext>
            </a:extLst>
          </p:cNvPr>
          <p:cNvSpPr/>
          <p:nvPr/>
        </p:nvSpPr>
        <p:spPr>
          <a:xfrm>
            <a:off x="7053833" y="2924944"/>
            <a:ext cx="4339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 DE CRESCIMENTO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t-PT" sz="1400" b="1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rgbClr val="1F497D"/>
                </a:solidFill>
                <a:latin typeface="Calibri"/>
              </a:rPr>
              <a:t>2011</a:t>
            </a: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</a:p>
        </p:txBody>
      </p:sp>
      <p:graphicFrame>
        <p:nvGraphicFramePr>
          <p:cNvPr id="14" name="Objecto 3">
            <a:extLst>
              <a:ext uri="{FF2B5EF4-FFF2-40B4-BE49-F238E27FC236}">
                <a16:creationId xmlns:a16="http://schemas.microsoft.com/office/drawing/2014/main" id="{F0B316D5-A29D-44A1-9261-8CA58D9AA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22093"/>
              </p:ext>
            </p:extLst>
          </p:nvPr>
        </p:nvGraphicFramePr>
        <p:xfrm>
          <a:off x="8351838" y="3475038"/>
          <a:ext cx="2514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1396800" imgH="203040" progId="Equation.DSMT4">
                  <p:embed/>
                </p:oleObj>
              </mc:Choice>
              <mc:Fallback>
                <p:oleObj name="Equation" r:id="rId7" imgW="1396800" imgH="203040" progId="Equation.DSMT4">
                  <p:embed/>
                  <p:pic>
                    <p:nvPicPr>
                      <p:cNvPr id="80" name="Objecto 3">
                        <a:extLst>
                          <a:ext uri="{FF2B5EF4-FFF2-40B4-BE49-F238E27FC236}">
                            <a16:creationId xmlns:a16="http://schemas.microsoft.com/office/drawing/2014/main" id="{62073748-B477-4FBE-8F6B-E0028403D8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1838" y="3475038"/>
                        <a:ext cx="25146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C86AC4C8-3384-43B8-9DAB-09825C1498AD}"/>
              </a:ext>
            </a:extLst>
          </p:cNvPr>
          <p:cNvCxnSpPr/>
          <p:nvPr/>
        </p:nvCxnSpPr>
        <p:spPr>
          <a:xfrm>
            <a:off x="7845921" y="3645024"/>
            <a:ext cx="36004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6" name="Objecto 3">
            <a:extLst>
              <a:ext uri="{FF2B5EF4-FFF2-40B4-BE49-F238E27FC236}">
                <a16:creationId xmlns:a16="http://schemas.microsoft.com/office/drawing/2014/main" id="{F3B68ADC-1A01-4424-BBDA-8B1CC91CE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749597"/>
              </p:ext>
            </p:extLst>
          </p:nvPr>
        </p:nvGraphicFramePr>
        <p:xfrm>
          <a:off x="8118475" y="3830638"/>
          <a:ext cx="21701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9" imgW="1206360" imgH="457200" progId="Equation.DSMT4">
                  <p:embed/>
                </p:oleObj>
              </mc:Choice>
              <mc:Fallback>
                <p:oleObj name="Equation" r:id="rId9" imgW="1206360" imgH="457200" progId="Equation.DSMT4">
                  <p:embed/>
                  <p:pic>
                    <p:nvPicPr>
                      <p:cNvPr id="82" name="Objecto 3">
                        <a:extLst>
                          <a:ext uri="{FF2B5EF4-FFF2-40B4-BE49-F238E27FC236}">
                            <a16:creationId xmlns:a16="http://schemas.microsoft.com/office/drawing/2014/main" id="{E710BE6A-D454-4394-BB80-170E47C4BE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475" y="3830638"/>
                        <a:ext cx="21701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F3520205-68BC-4633-B3A3-42982DBE75F8}"/>
              </a:ext>
            </a:extLst>
          </p:cNvPr>
          <p:cNvSpPr/>
          <p:nvPr/>
        </p:nvSpPr>
        <p:spPr>
          <a:xfrm>
            <a:off x="7061154" y="4581128"/>
            <a:ext cx="934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rgbClr val="1F497D"/>
                </a:solidFill>
                <a:latin typeface="Calibri"/>
              </a:rPr>
              <a:t>2010    </a:t>
            </a:r>
            <a:endParaRPr lang="pt-PT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Conexão reta unidirecional 17">
            <a:extLst>
              <a:ext uri="{FF2B5EF4-FFF2-40B4-BE49-F238E27FC236}">
                <a16:creationId xmlns:a16="http://schemas.microsoft.com/office/drawing/2014/main" id="{57DE48A1-4A69-4679-9043-24956FBDE3D1}"/>
              </a:ext>
            </a:extLst>
          </p:cNvPr>
          <p:cNvCxnSpPr/>
          <p:nvPr/>
        </p:nvCxnSpPr>
        <p:spPr>
          <a:xfrm>
            <a:off x="7413873" y="4981238"/>
            <a:ext cx="0" cy="406946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9" name="Objecto 3">
            <a:extLst>
              <a:ext uri="{FF2B5EF4-FFF2-40B4-BE49-F238E27FC236}">
                <a16:creationId xmlns:a16="http://schemas.microsoft.com/office/drawing/2014/main" id="{021FFA84-7571-41C4-9B9C-8DC6BD09B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58526"/>
              </p:ext>
            </p:extLst>
          </p:nvPr>
        </p:nvGraphicFramePr>
        <p:xfrm>
          <a:off x="7149914" y="5385530"/>
          <a:ext cx="6397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85" name="Objecto 3">
                        <a:extLst>
                          <a:ext uri="{FF2B5EF4-FFF2-40B4-BE49-F238E27FC236}">
                            <a16:creationId xmlns:a16="http://schemas.microsoft.com/office/drawing/2014/main" id="{A09B0904-49B9-452E-A08B-73B42A01B9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914" y="5385530"/>
                        <a:ext cx="6397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o 3">
            <a:extLst>
              <a:ext uri="{FF2B5EF4-FFF2-40B4-BE49-F238E27FC236}">
                <a16:creationId xmlns:a16="http://schemas.microsoft.com/office/drawing/2014/main" id="{841FA7A0-2819-42BB-9BD1-53F5A7092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915130"/>
              </p:ext>
            </p:extLst>
          </p:nvPr>
        </p:nvGraphicFramePr>
        <p:xfrm>
          <a:off x="8078788" y="4722813"/>
          <a:ext cx="25130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13" imgW="1396800" imgH="253800" progId="Equation.DSMT4">
                  <p:embed/>
                </p:oleObj>
              </mc:Choice>
              <mc:Fallback>
                <p:oleObj name="Equation" r:id="rId13" imgW="1396800" imgH="253800" progId="Equation.DSMT4">
                  <p:embed/>
                  <p:pic>
                    <p:nvPicPr>
                      <p:cNvPr id="86" name="Objecto 3">
                        <a:extLst>
                          <a:ext uri="{FF2B5EF4-FFF2-40B4-BE49-F238E27FC236}">
                            <a16:creationId xmlns:a16="http://schemas.microsoft.com/office/drawing/2014/main" id="{0DFF0E97-9558-4F82-B10B-00800F3799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788" y="4722813"/>
                        <a:ext cx="2513012" cy="4556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Imagem 20">
            <a:extLst>
              <a:ext uri="{FF2B5EF4-FFF2-40B4-BE49-F238E27FC236}">
                <a16:creationId xmlns:a16="http://schemas.microsoft.com/office/drawing/2014/main" id="{23E63C0E-BC4D-47F6-9397-DAA6200CC60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rcRect r="32639"/>
          <a:stretch/>
        </p:blipFill>
        <p:spPr>
          <a:xfrm>
            <a:off x="8257879" y="5281977"/>
            <a:ext cx="2396354" cy="1211822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E54CDAD2-E736-4FFD-80D9-D5F446CD69F5}"/>
              </a:ext>
            </a:extLst>
          </p:cNvPr>
          <p:cNvSpPr/>
          <p:nvPr/>
        </p:nvSpPr>
        <p:spPr>
          <a:xfrm>
            <a:off x="7197849" y="791126"/>
            <a:ext cx="414196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Decrescentes</a:t>
            </a:r>
          </a:p>
        </p:txBody>
      </p:sp>
      <p:sp>
        <p:nvSpPr>
          <p:cNvPr id="23" name="Marcador de Posição do Texto 4">
            <a:extLst>
              <a:ext uri="{FF2B5EF4-FFF2-40B4-BE49-F238E27FC236}">
                <a16:creationId xmlns:a16="http://schemas.microsoft.com/office/drawing/2014/main" id="{BF9D0746-F2C4-4E4A-9A78-69ABD5BFBBFB}"/>
              </a:ext>
            </a:extLst>
          </p:cNvPr>
          <p:cNvSpPr txBox="1">
            <a:spLocks/>
          </p:cNvSpPr>
          <p:nvPr/>
        </p:nvSpPr>
        <p:spPr>
          <a:xfrm>
            <a:off x="714459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Declínio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Depreciação de Bens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Decréscimo Radioativo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24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2C8779CE-A730-4958-8A0A-922535E7C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4C422C47-50D3-4904-9C8D-44277BD0D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689A012D-30CD-4D83-9E30-14CE8BF8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84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/>
      <p:bldP spid="12" grpId="0" animBg="1"/>
      <p:bldP spid="13" grpId="0" build="allAtOnce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C9AC51A-F507-4C68-8B36-8B3F2C3C50BD}"/>
              </a:ext>
            </a:extLst>
          </p:cNvPr>
          <p:cNvSpPr txBox="1">
            <a:spLocks noChangeArrowheads="1"/>
          </p:cNvSpPr>
          <p:nvPr/>
        </p:nvSpPr>
        <p:spPr>
          <a:xfrm>
            <a:off x="2585292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Aplicações e Exemplos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Seta de movimento para a direita 1">
            <a:extLst>
              <a:ext uri="{FF2B5EF4-FFF2-40B4-BE49-F238E27FC236}">
                <a16:creationId xmlns:a16="http://schemas.microsoft.com/office/drawing/2014/main" id="{5CA4D1ED-9753-4FF5-ADD3-4C9254896C1D}"/>
              </a:ext>
            </a:extLst>
          </p:cNvPr>
          <p:cNvSpPr/>
          <p:nvPr/>
        </p:nvSpPr>
        <p:spPr>
          <a:xfrm flipH="1">
            <a:off x="7121796" y="3573016"/>
            <a:ext cx="1440160" cy="792088"/>
          </a:xfrm>
          <a:prstGeom prst="stripedRightArrow">
            <a:avLst>
              <a:gd name="adj1" fmla="val 74447"/>
              <a:gd name="adj2" fmla="val 50000"/>
            </a:avLst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E661F81-0739-4866-8782-6559DA5DBC9E}"/>
              </a:ext>
            </a:extLst>
          </p:cNvPr>
          <p:cNvSpPr/>
          <p:nvPr/>
        </p:nvSpPr>
        <p:spPr>
          <a:xfrm>
            <a:off x="7193804" y="791126"/>
            <a:ext cx="414196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Decrescentes</a:t>
            </a:r>
          </a:p>
        </p:txBody>
      </p:sp>
      <p:sp>
        <p:nvSpPr>
          <p:cNvPr id="7" name="Marcador de Posição do Texto 4">
            <a:extLst>
              <a:ext uri="{FF2B5EF4-FFF2-40B4-BE49-F238E27FC236}">
                <a16:creationId xmlns:a16="http://schemas.microsoft.com/office/drawing/2014/main" id="{C6129A4B-10B8-42D7-A0CC-59FAECC79C57}"/>
              </a:ext>
            </a:extLst>
          </p:cNvPr>
          <p:cNvSpPr txBox="1">
            <a:spLocks/>
          </p:cNvSpPr>
          <p:nvPr/>
        </p:nvSpPr>
        <p:spPr>
          <a:xfrm>
            <a:off x="7140552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Declínio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Depreciação de Bens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Decréscimo Radioativo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8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16EA77AF-D2A3-438A-879B-3054B5CC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8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89197247-CBF9-49F9-B9D4-0B8F08B8D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639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DD49438E-777E-41D6-A8F2-254B5755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28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4169BAE-58E6-4016-9296-71514779ADB9}"/>
              </a:ext>
            </a:extLst>
          </p:cNvPr>
          <p:cNvSpPr/>
          <p:nvPr/>
        </p:nvSpPr>
        <p:spPr>
          <a:xfrm>
            <a:off x="2571239" y="1700808"/>
            <a:ext cx="43392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Mercedes </a:t>
            </a:r>
            <a:r>
              <a:rPr lang="pt-PT" sz="2000" dirty="0">
                <a:solidFill>
                  <a:prstClr val="black"/>
                </a:solidFill>
                <a:latin typeface="Calibri"/>
              </a:rPr>
              <a:t>C220 </a:t>
            </a:r>
            <a:r>
              <a:rPr lang="pt-PT" sz="2000" dirty="0" err="1">
                <a:solidFill>
                  <a:prstClr val="black"/>
                </a:solidFill>
                <a:latin typeface="Calibri"/>
              </a:rPr>
              <a:t>BlueTec</a:t>
            </a:r>
            <a:r>
              <a:rPr lang="pt-PT" sz="2000" dirty="0">
                <a:solidFill>
                  <a:prstClr val="black"/>
                </a:solidFill>
                <a:latin typeface="Calibri"/>
              </a:rPr>
              <a:t>, novo, custa €45.500. Sabe-se que esta viatura se desvaloriza cerca de 15% ao ano.</a:t>
            </a:r>
            <a:endParaRPr lang="pt-PT" sz="20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7129DD-60B3-4D98-AD14-B86F76D0C641}"/>
              </a:ext>
            </a:extLst>
          </p:cNvPr>
          <p:cNvSpPr/>
          <p:nvPr/>
        </p:nvSpPr>
        <p:spPr>
          <a:xfrm>
            <a:off x="2571239" y="1713696"/>
            <a:ext cx="4339236" cy="488365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2" descr="Mercedes Classe C 2014">
            <a:extLst>
              <a:ext uri="{FF2B5EF4-FFF2-40B4-BE49-F238E27FC236}">
                <a16:creationId xmlns:a16="http://schemas.microsoft.com/office/drawing/2014/main" id="{8D6CABEB-30FF-4E65-AC1D-968F157D2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" t="47483" r="8027" b="5268"/>
          <a:stretch/>
        </p:blipFill>
        <p:spPr bwMode="auto">
          <a:xfrm>
            <a:off x="3089348" y="776234"/>
            <a:ext cx="2160240" cy="7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97A56AB-CFD3-4EE7-AC4F-A9E9A62C6AD8}"/>
              </a:ext>
            </a:extLst>
          </p:cNvPr>
          <p:cNvSpPr/>
          <p:nvPr/>
        </p:nvSpPr>
        <p:spPr>
          <a:xfrm>
            <a:off x="2562978" y="2757389"/>
            <a:ext cx="4339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b="1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FATOR DE DEPRECIAÇÃO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pt-PT" sz="1400" b="1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2000" dirty="0">
                <a:solidFill>
                  <a:srgbClr val="1F497D"/>
                </a:solidFill>
                <a:latin typeface="Calibri"/>
              </a:rPr>
              <a:t>1º ANO</a:t>
            </a:r>
            <a:r>
              <a:rPr lang="pt-PT" sz="20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</a:p>
        </p:txBody>
      </p:sp>
      <p:graphicFrame>
        <p:nvGraphicFramePr>
          <p:cNvPr id="15" name="Objecto 3">
            <a:extLst>
              <a:ext uri="{FF2B5EF4-FFF2-40B4-BE49-F238E27FC236}">
                <a16:creationId xmlns:a16="http://schemas.microsoft.com/office/drawing/2014/main" id="{00D36626-EEA7-4936-8280-C81C103C1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442936"/>
              </p:ext>
            </p:extLst>
          </p:nvPr>
        </p:nvGraphicFramePr>
        <p:xfrm>
          <a:off x="4206005" y="3306763"/>
          <a:ext cx="23780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8" imgW="1320480" imgH="203040" progId="Equation.DSMT4">
                  <p:embed/>
                </p:oleObj>
              </mc:Choice>
              <mc:Fallback>
                <p:oleObj name="Equation" r:id="rId8" imgW="1320480" imgH="203040" progId="Equation.DSMT4">
                  <p:embed/>
                  <p:pic>
                    <p:nvPicPr>
                      <p:cNvPr id="38" name="Objecto 3">
                        <a:extLst>
                          <a:ext uri="{FF2B5EF4-FFF2-40B4-BE49-F238E27FC236}">
                            <a16:creationId xmlns:a16="http://schemas.microsoft.com/office/drawing/2014/main" id="{3095B56E-B79F-4303-BCFE-7263107BA3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005" y="3306763"/>
                        <a:ext cx="23780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id="{0C917732-486A-46B3-B3C7-946DBAFEA58F}"/>
              </a:ext>
            </a:extLst>
          </p:cNvPr>
          <p:cNvCxnSpPr/>
          <p:nvPr/>
        </p:nvCxnSpPr>
        <p:spPr>
          <a:xfrm>
            <a:off x="3544113" y="3477469"/>
            <a:ext cx="360040" cy="0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p:graphicFrame>
        <p:nvGraphicFramePr>
          <p:cNvPr id="17" name="Objecto 3">
            <a:extLst>
              <a:ext uri="{FF2B5EF4-FFF2-40B4-BE49-F238E27FC236}">
                <a16:creationId xmlns:a16="http://schemas.microsoft.com/office/drawing/2014/main" id="{21A92356-4C2A-4054-9DE3-B83230F81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553582"/>
              </p:ext>
            </p:extLst>
          </p:nvPr>
        </p:nvGraphicFramePr>
        <p:xfrm>
          <a:off x="3972643" y="3662363"/>
          <a:ext cx="2033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10" imgW="1130040" imgH="457200" progId="Equation.DSMT4">
                  <p:embed/>
                </p:oleObj>
              </mc:Choice>
              <mc:Fallback>
                <p:oleObj name="Equation" r:id="rId10" imgW="1130040" imgH="457200" progId="Equation.DSMT4">
                  <p:embed/>
                  <p:pic>
                    <p:nvPicPr>
                      <p:cNvPr id="40" name="Objecto 3">
                        <a:extLst>
                          <a:ext uri="{FF2B5EF4-FFF2-40B4-BE49-F238E27FC236}">
                            <a16:creationId xmlns:a16="http://schemas.microsoft.com/office/drawing/2014/main" id="{0E99902F-A26C-46F6-8021-BD4F3613B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643" y="3662363"/>
                        <a:ext cx="2033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o 3">
            <a:extLst>
              <a:ext uri="{FF2B5EF4-FFF2-40B4-BE49-F238E27FC236}">
                <a16:creationId xmlns:a16="http://schemas.microsoft.com/office/drawing/2014/main" id="{571E5526-638F-4E6B-B433-7CF497A1A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78599"/>
              </p:ext>
            </p:extLst>
          </p:nvPr>
        </p:nvGraphicFramePr>
        <p:xfrm>
          <a:off x="3380902" y="4512027"/>
          <a:ext cx="24447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12" imgW="1358640" imgH="253800" progId="Equation.DSMT4">
                  <p:embed/>
                </p:oleObj>
              </mc:Choice>
              <mc:Fallback>
                <p:oleObj name="Equation" r:id="rId12" imgW="1358640" imgH="253800" progId="Equation.DSMT4">
                  <p:embed/>
                  <p:pic>
                    <p:nvPicPr>
                      <p:cNvPr id="41" name="Objecto 3">
                        <a:extLst>
                          <a:ext uri="{FF2B5EF4-FFF2-40B4-BE49-F238E27FC236}">
                            <a16:creationId xmlns:a16="http://schemas.microsoft.com/office/drawing/2014/main" id="{6B164F00-19AD-4D3C-B8F7-7A38E3317F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02" y="4512027"/>
                        <a:ext cx="2444750" cy="4556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89F5532A-BD00-45A3-8797-9FCE3F78B93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363085" y="5119594"/>
            <a:ext cx="2462567" cy="13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animBg="1"/>
      <p:bldP spid="1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109642"/>
            <a:ext cx="9141397" cy="615553"/>
          </a:xfrm>
        </p:spPr>
        <p:txBody>
          <a:bodyPr/>
          <a:lstStyle/>
          <a:p>
            <a:r>
              <a:rPr lang="en-US" dirty="0" err="1"/>
              <a:t>Esperamos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ajudado</a:t>
            </a:r>
            <a:r>
              <a:rPr lang="en-US" dirty="0"/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59E536-4558-45B6-ACD6-85B38DE8717B}"/>
              </a:ext>
            </a:extLst>
          </p:cNvPr>
          <p:cNvSpPr/>
          <p:nvPr/>
        </p:nvSpPr>
        <p:spPr>
          <a:xfrm>
            <a:off x="1208647" y="1981289"/>
            <a:ext cx="9858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6000" b="1" dirty="0">
                <a:ln/>
                <a:solidFill>
                  <a:srgbClr val="FFC000"/>
                </a:solidFill>
              </a:rPr>
              <a:t>Tenta alguns exercícios…</a:t>
            </a:r>
            <a:endParaRPr lang="pt-PT" sz="60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684FF85C-2180-47DA-891E-F1BAC5DF5821}"/>
              </a:ext>
            </a:extLst>
          </p:cNvPr>
          <p:cNvGrpSpPr/>
          <p:nvPr/>
        </p:nvGrpSpPr>
        <p:grpSpPr>
          <a:xfrm>
            <a:off x="5235242" y="3448327"/>
            <a:ext cx="1805186" cy="1805186"/>
            <a:chOff x="5235242" y="3448327"/>
            <a:chExt cx="1805186" cy="180518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07A8673C-72D9-4501-85B1-48C52A5AE8AA}"/>
                </a:ext>
              </a:extLst>
            </p:cNvPr>
            <p:cNvSpPr/>
            <p:nvPr/>
          </p:nvSpPr>
          <p:spPr>
            <a:xfrm rot="5580468">
              <a:off x="5966763" y="4631097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68E122CF-21B8-45AD-B6F6-CEA5C04EC477}"/>
                </a:ext>
              </a:extLst>
            </p:cNvPr>
            <p:cNvSpPr/>
            <p:nvPr/>
          </p:nvSpPr>
          <p:spPr>
            <a:xfrm>
              <a:off x="6119213" y="4402442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7798C232-3416-4134-A41F-411EBA0B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242" y="3448327"/>
              <a:ext cx="1805186" cy="1805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ransition spd="slow" advTm="38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DDD51C2-4EF9-4603-83CC-654714719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366" y="1510356"/>
            <a:ext cx="5334000" cy="4924425"/>
          </a:xfrm>
          <a:prstGeom prst="rect">
            <a:avLst/>
          </a:prstGeom>
        </p:spPr>
      </p:pic>
      <p:graphicFrame>
        <p:nvGraphicFramePr>
          <p:cNvPr id="17" name="Objecto 3">
            <a:extLst>
              <a:ext uri="{FF2B5EF4-FFF2-40B4-BE49-F238E27FC236}">
                <a16:creationId xmlns:a16="http://schemas.microsoft.com/office/drawing/2014/main" id="{98019323-CF5A-48AC-9992-E5EABCD9C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30768"/>
              </p:ext>
            </p:extLst>
          </p:nvPr>
        </p:nvGraphicFramePr>
        <p:xfrm>
          <a:off x="9678686" y="1658170"/>
          <a:ext cx="850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6" imgW="368280" imgH="164880" progId="Equation.DSMT4">
                  <p:embed/>
                </p:oleObj>
              </mc:Choice>
              <mc:Fallback>
                <p:oleObj name="Equation" r:id="rId6" imgW="368280" imgH="164880" progId="Equation.DSMT4">
                  <p:embed/>
                  <p:pic>
                    <p:nvPicPr>
                      <p:cNvPr id="18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686" y="1658170"/>
                        <a:ext cx="8509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:a16="http://schemas.microsoft.com/office/drawing/2014/main" id="{0AE7A966-C003-4FD4-AA8F-061E4FAD6E99}"/>
              </a:ext>
            </a:extLst>
          </p:cNvPr>
          <p:cNvSpPr txBox="1">
            <a:spLocks noChangeArrowheads="1"/>
          </p:cNvSpPr>
          <p:nvPr/>
        </p:nvSpPr>
        <p:spPr>
          <a:xfrm>
            <a:off x="2405878" y="201206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Comparando algumas funções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6F224470-3D5D-4DC5-848D-F74D6732A34D}"/>
              </a:ext>
            </a:extLst>
          </p:cNvPr>
          <p:cNvSpPr txBox="1">
            <a:spLocks/>
          </p:cNvSpPr>
          <p:nvPr/>
        </p:nvSpPr>
        <p:spPr>
          <a:xfrm>
            <a:off x="2531166" y="994956"/>
            <a:ext cx="4343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Linear/Afim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Quadrática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Exponencial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2AB005D-986F-4B58-AFE1-BB240F72F6A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0804" t="18132" r="21202" b="11629"/>
          <a:stretch/>
        </p:blipFill>
        <p:spPr>
          <a:xfrm>
            <a:off x="2621902" y="2937684"/>
            <a:ext cx="3181783" cy="216764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D544502-FE23-4665-B3CB-D90BBEB1A10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901" t="41082" r="22199" b="13160"/>
          <a:stretch/>
        </p:blipFill>
        <p:spPr>
          <a:xfrm>
            <a:off x="3713964" y="3586893"/>
            <a:ext cx="1969618" cy="1412138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0FEBDEF4-AF2F-4C0D-B52B-C226E666EE7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724" t="27759" r="37544" b="63812"/>
          <a:stretch/>
        </p:blipFill>
        <p:spPr>
          <a:xfrm>
            <a:off x="2689748" y="3226853"/>
            <a:ext cx="2234720" cy="26012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id="{C574AC11-0AA2-4323-A27E-7D100681527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180" t="42733" r="22354" b="13820"/>
          <a:stretch/>
        </p:blipFill>
        <p:spPr>
          <a:xfrm>
            <a:off x="3720366" y="3658901"/>
            <a:ext cx="1945807" cy="1340818"/>
          </a:xfrm>
          <a:prstGeom prst="rect">
            <a:avLst/>
          </a:prstGeom>
        </p:spPr>
      </p:pic>
      <p:pic>
        <p:nvPicPr>
          <p:cNvPr id="37" name="Picture 4" descr="https://wiki.tiplanet.org/images/thumb/2/27/TI-84_Plus.png/220px-TI-84_Plus.png">
            <a:extLst>
              <a:ext uri="{FF2B5EF4-FFF2-40B4-BE49-F238E27FC236}">
                <a16:creationId xmlns:a16="http://schemas.microsoft.com/office/drawing/2014/main" id="{FB6D5C77-39E0-489E-AF39-DAF668A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3" y="5236416"/>
            <a:ext cx="1050505" cy="16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37">
            <a:extLst>
              <a:ext uri="{FF2B5EF4-FFF2-40B4-BE49-F238E27FC236}">
                <a16:creationId xmlns:a16="http://schemas.microsoft.com/office/drawing/2014/main" id="{81928CD7-A773-47F5-85FB-B05EF4D6E05E}"/>
              </a:ext>
            </a:extLst>
          </p:cNvPr>
          <p:cNvSpPr/>
          <p:nvPr/>
        </p:nvSpPr>
        <p:spPr>
          <a:xfrm>
            <a:off x="9678686" y="1569532"/>
            <a:ext cx="792088" cy="396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DCC16F04-578B-483F-A092-15DE1245E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98366" y="1510356"/>
            <a:ext cx="5334000" cy="4924425"/>
          </a:xfrm>
          <a:prstGeom prst="rect">
            <a:avLst/>
          </a:prstGeom>
        </p:spPr>
      </p:pic>
      <p:graphicFrame>
        <p:nvGraphicFramePr>
          <p:cNvPr id="40" name="Objecto 3">
            <a:extLst>
              <a:ext uri="{FF2B5EF4-FFF2-40B4-BE49-F238E27FC236}">
                <a16:creationId xmlns:a16="http://schemas.microsoft.com/office/drawing/2014/main" id="{2788133B-EA4E-4B5A-B6AF-5022D5F3D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63005"/>
              </p:ext>
            </p:extLst>
          </p:nvPr>
        </p:nvGraphicFramePr>
        <p:xfrm>
          <a:off x="8718436" y="1773709"/>
          <a:ext cx="14970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3" imgW="647640" imgH="203040" progId="Equation.DSMT4">
                  <p:embed/>
                </p:oleObj>
              </mc:Choice>
              <mc:Fallback>
                <p:oleObj name="Equation" r:id="rId13" imgW="647640" imgH="203040" progId="Equation.DSMT4">
                  <p:embed/>
                  <p:pic>
                    <p:nvPicPr>
                      <p:cNvPr id="22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8436" y="1773709"/>
                        <a:ext cx="14970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68668447"/>
      </p:ext>
    </p:extLst>
  </p:cSld>
  <p:clrMapOvr>
    <a:masterClrMapping/>
  </p:clrMapOvr>
  <p:transition spd="slow" advTm="9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AE7A966-C003-4FD4-AA8F-061E4FAD6E99}"/>
              </a:ext>
            </a:extLst>
          </p:cNvPr>
          <p:cNvSpPr txBox="1">
            <a:spLocks noChangeArrowheads="1"/>
          </p:cNvSpPr>
          <p:nvPr/>
        </p:nvSpPr>
        <p:spPr>
          <a:xfrm>
            <a:off x="2405878" y="201206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Comparando algumas funções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6F224470-3D5D-4DC5-848D-F74D6732A34D}"/>
              </a:ext>
            </a:extLst>
          </p:cNvPr>
          <p:cNvSpPr txBox="1">
            <a:spLocks/>
          </p:cNvSpPr>
          <p:nvPr/>
        </p:nvSpPr>
        <p:spPr>
          <a:xfrm>
            <a:off x="2531166" y="994956"/>
            <a:ext cx="4343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Linear/Afim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Quadrática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Exponencial</a:t>
            </a:r>
          </a:p>
        </p:txBody>
      </p:sp>
      <p:pic>
        <p:nvPicPr>
          <p:cNvPr id="37" name="Picture 4" descr="https://wiki.tiplanet.org/images/thumb/2/27/TI-84_Plus.png/220px-TI-84_Plus.png">
            <a:extLst>
              <a:ext uri="{FF2B5EF4-FFF2-40B4-BE49-F238E27FC236}">
                <a16:creationId xmlns:a16="http://schemas.microsoft.com/office/drawing/2014/main" id="{FB6D5C77-39E0-489E-AF39-DAF668A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3" y="5236416"/>
            <a:ext cx="1050505" cy="16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AC6515F5-99B2-455D-B510-8E6DF4BB0A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04" t="18132" r="21202" b="11629"/>
          <a:stretch/>
        </p:blipFill>
        <p:spPr>
          <a:xfrm>
            <a:off x="2818074" y="3060458"/>
            <a:ext cx="3181783" cy="2167646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4F3C8BBE-3B0F-462A-A2DD-CB7E44276F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24" t="27759" r="37544" b="63812"/>
          <a:stretch/>
        </p:blipFill>
        <p:spPr>
          <a:xfrm>
            <a:off x="2880644" y="3371839"/>
            <a:ext cx="2234720" cy="26012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E0BB3126-02CF-479D-AD23-9492D83B24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80" t="42733" r="22354" b="13820"/>
          <a:stretch/>
        </p:blipFill>
        <p:spPr>
          <a:xfrm>
            <a:off x="3926245" y="3809305"/>
            <a:ext cx="1945807" cy="1340818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D448C26A-CE87-4961-B99E-3D9B0E220C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33" t="26658" r="48859" b="63616"/>
          <a:stretch/>
        </p:blipFill>
        <p:spPr>
          <a:xfrm>
            <a:off x="2870062" y="3356550"/>
            <a:ext cx="1613441" cy="30015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F15CF974-EB7E-452D-BF61-D0B134DB83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143" t="42247" r="22034" b="13684"/>
          <a:stretch/>
        </p:blipFill>
        <p:spPr>
          <a:xfrm>
            <a:off x="3920248" y="3793743"/>
            <a:ext cx="1965393" cy="1360013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5CD5948F-57E1-4C2F-B320-3A404200EC2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38" t="27001" r="42517" b="63433"/>
          <a:stretch/>
        </p:blipFill>
        <p:spPr>
          <a:xfrm>
            <a:off x="2870062" y="3379855"/>
            <a:ext cx="1955627" cy="29521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39C8B0D-AEC1-4C26-89FE-0C5D1BAFA5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942" t="43605" r="23431" b="15739"/>
          <a:stretch/>
        </p:blipFill>
        <p:spPr>
          <a:xfrm>
            <a:off x="3990000" y="3832731"/>
            <a:ext cx="1844912" cy="1254685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A1FA5624-E9AE-4B6E-8B70-8755ADFA7A8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685" t="27292" r="25184" b="64338"/>
          <a:stretch/>
        </p:blipFill>
        <p:spPr>
          <a:xfrm>
            <a:off x="2870062" y="3407580"/>
            <a:ext cx="2914979" cy="25830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CCD8D9B7-E52A-49B3-BCE0-F8B7BC35AC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2967" t="44139" r="22410" b="14827"/>
          <a:stretch/>
        </p:blipFill>
        <p:spPr>
          <a:xfrm>
            <a:off x="3971664" y="3832731"/>
            <a:ext cx="1899556" cy="1266350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76BF1346-570C-4399-A47C-49765D35683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045" t="18259" r="21251" b="11742"/>
          <a:stretch/>
        </p:blipFill>
        <p:spPr>
          <a:xfrm>
            <a:off x="2820000" y="3062331"/>
            <a:ext cx="3165872" cy="2160239"/>
          </a:xfrm>
          <a:prstGeom prst="rect">
            <a:avLst/>
          </a:prstGeom>
        </p:spPr>
      </p:pic>
      <p:sp>
        <p:nvSpPr>
          <p:cNvPr id="31" name="Forma livre 13">
            <a:extLst>
              <a:ext uri="{FF2B5EF4-FFF2-40B4-BE49-F238E27FC236}">
                <a16:creationId xmlns:a16="http://schemas.microsoft.com/office/drawing/2014/main" id="{B412C410-D00F-4CC8-A460-83B201A931ED}"/>
              </a:ext>
            </a:extLst>
          </p:cNvPr>
          <p:cNvSpPr/>
          <p:nvPr/>
        </p:nvSpPr>
        <p:spPr>
          <a:xfrm>
            <a:off x="3689420" y="2844434"/>
            <a:ext cx="426260" cy="477219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7F5D7BC2-292E-42B5-82D7-9D503181B7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33" name="Objecto 3">
            <a:extLst>
              <a:ext uri="{FF2B5EF4-FFF2-40B4-BE49-F238E27FC236}">
                <a16:creationId xmlns:a16="http://schemas.microsoft.com/office/drawing/2014/main" id="{6D85F965-431B-443C-A0A3-647245AB2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8889"/>
              </p:ext>
            </p:extLst>
          </p:nvPr>
        </p:nvGraphicFramePr>
        <p:xfrm>
          <a:off x="8916070" y="1896484"/>
          <a:ext cx="14970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Equation" r:id="rId13" imgW="647640" imgH="203040" progId="Equation.DSMT4">
                  <p:embed/>
                </p:oleObj>
              </mc:Choice>
              <mc:Fallback>
                <p:oleObj name="Equation" r:id="rId13" imgW="647640" imgH="203040" progId="Equation.DSMT4">
                  <p:embed/>
                  <p:pic>
                    <p:nvPicPr>
                      <p:cNvPr id="27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6070" y="1896484"/>
                        <a:ext cx="14970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Imagem 33">
            <a:extLst>
              <a:ext uri="{FF2B5EF4-FFF2-40B4-BE49-F238E27FC236}">
                <a16:creationId xmlns:a16="http://schemas.microsoft.com/office/drawing/2014/main" id="{BFFFF5D8-988D-4059-843C-DE0C74711B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1" name="Objecto 3">
            <a:extLst>
              <a:ext uri="{FF2B5EF4-FFF2-40B4-BE49-F238E27FC236}">
                <a16:creationId xmlns:a16="http://schemas.microsoft.com/office/drawing/2014/main" id="{F63E2E9E-CE20-4197-BABF-C3950785EB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959039"/>
              </p:ext>
            </p:extLst>
          </p:nvPr>
        </p:nvGraphicFramePr>
        <p:xfrm>
          <a:off x="10164352" y="1548354"/>
          <a:ext cx="96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Equation" r:id="rId16" imgW="419040" imgH="228600" progId="Equation.DSMT4">
                  <p:embed/>
                </p:oleObj>
              </mc:Choice>
              <mc:Fallback>
                <p:oleObj name="Equation" r:id="rId16" imgW="419040" imgH="228600" progId="Equation.DSMT4">
                  <p:embed/>
                  <p:pic>
                    <p:nvPicPr>
                      <p:cNvPr id="29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352" y="1548354"/>
                        <a:ext cx="96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Imagem 41">
            <a:extLst>
              <a:ext uri="{FF2B5EF4-FFF2-40B4-BE49-F238E27FC236}">
                <a16:creationId xmlns:a16="http://schemas.microsoft.com/office/drawing/2014/main" id="{87E12C5F-3C45-4171-84C3-A18C8AD7ED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3" name="Objecto 3">
            <a:extLst>
              <a:ext uri="{FF2B5EF4-FFF2-40B4-BE49-F238E27FC236}">
                <a16:creationId xmlns:a16="http://schemas.microsoft.com/office/drawing/2014/main" id="{C0E834A0-E3D2-4442-A345-A3F5EDFEB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297071"/>
              </p:ext>
            </p:extLst>
          </p:nvPr>
        </p:nvGraphicFramePr>
        <p:xfrm>
          <a:off x="9769747" y="1633131"/>
          <a:ext cx="16430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Equation" r:id="rId19" imgW="711000" imgH="228600" progId="Equation.DSMT4">
                  <p:embed/>
                </p:oleObj>
              </mc:Choice>
              <mc:Fallback>
                <p:oleObj name="Equation" r:id="rId19" imgW="711000" imgH="228600" progId="Equation.DSMT4">
                  <p:embed/>
                  <p:pic>
                    <p:nvPicPr>
                      <p:cNvPr id="32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9747" y="1633131"/>
                        <a:ext cx="164306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Imagem 43">
            <a:extLst>
              <a:ext uri="{FF2B5EF4-FFF2-40B4-BE49-F238E27FC236}">
                <a16:creationId xmlns:a16="http://schemas.microsoft.com/office/drawing/2014/main" id="{CA062208-8AD6-4B29-AA3D-C5EB98B886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5" name="Objecto 3">
            <a:extLst>
              <a:ext uri="{FF2B5EF4-FFF2-40B4-BE49-F238E27FC236}">
                <a16:creationId xmlns:a16="http://schemas.microsoft.com/office/drawing/2014/main" id="{75ABA4D2-AECF-4820-9883-706C63B3E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09382"/>
              </p:ext>
            </p:extLst>
          </p:nvPr>
        </p:nvGraphicFramePr>
        <p:xfrm>
          <a:off x="6522577" y="2364796"/>
          <a:ext cx="1898396" cy="358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Equation" r:id="rId22" imgW="1206360" imgH="228600" progId="Equation.DSMT4">
                  <p:embed/>
                </p:oleObj>
              </mc:Choice>
              <mc:Fallback>
                <p:oleObj name="Equation" r:id="rId22" imgW="1206360" imgH="228600" progId="Equation.DSMT4">
                  <p:embed/>
                  <p:pic>
                    <p:nvPicPr>
                      <p:cNvPr id="34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577" y="2364796"/>
                        <a:ext cx="1898396" cy="358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Imagem 45">
            <a:extLst>
              <a:ext uri="{FF2B5EF4-FFF2-40B4-BE49-F238E27FC236}">
                <a16:creationId xmlns:a16="http://schemas.microsoft.com/office/drawing/2014/main" id="{F2EBD5C1-C7C4-4AF4-AB38-BD17508D6A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96000" y="1633131"/>
            <a:ext cx="5334000" cy="4924425"/>
          </a:xfrm>
          <a:prstGeom prst="rect">
            <a:avLst/>
          </a:prstGeom>
        </p:spPr>
      </p:pic>
      <p:graphicFrame>
        <p:nvGraphicFramePr>
          <p:cNvPr id="47" name="Objecto 3">
            <a:extLst>
              <a:ext uri="{FF2B5EF4-FFF2-40B4-BE49-F238E27FC236}">
                <a16:creationId xmlns:a16="http://schemas.microsoft.com/office/drawing/2014/main" id="{AE6D75D4-33BB-4C32-A121-CD5A1B73F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529107"/>
              </p:ext>
            </p:extLst>
          </p:nvPr>
        </p:nvGraphicFramePr>
        <p:xfrm>
          <a:off x="10316752" y="1700754"/>
          <a:ext cx="96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24" imgW="419040" imgH="228600" progId="Equation.DSMT4">
                  <p:embed/>
                </p:oleObj>
              </mc:Choice>
              <mc:Fallback>
                <p:oleObj name="Equation" r:id="rId24" imgW="419040" imgH="228600" progId="Equation.DSMT4">
                  <p:embed/>
                  <p:pic>
                    <p:nvPicPr>
                      <p:cNvPr id="37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6752" y="1700754"/>
                        <a:ext cx="96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Forma livre 38">
            <a:extLst>
              <a:ext uri="{FF2B5EF4-FFF2-40B4-BE49-F238E27FC236}">
                <a16:creationId xmlns:a16="http://schemas.microsoft.com/office/drawing/2014/main" id="{0AFBE429-D1EB-4748-A99D-C966501AE4EA}"/>
              </a:ext>
            </a:extLst>
          </p:cNvPr>
          <p:cNvSpPr/>
          <p:nvPr/>
        </p:nvSpPr>
        <p:spPr>
          <a:xfrm rot="20260392">
            <a:off x="10898613" y="1584381"/>
            <a:ext cx="237259" cy="239466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185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78"/>
    </mc:Choice>
    <mc:Fallback xmlns="">
      <p:transition advTm="9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0AE7A966-C003-4FD4-AA8F-061E4FAD6E99}"/>
              </a:ext>
            </a:extLst>
          </p:cNvPr>
          <p:cNvSpPr txBox="1">
            <a:spLocks noChangeArrowheads="1"/>
          </p:cNvSpPr>
          <p:nvPr/>
        </p:nvSpPr>
        <p:spPr>
          <a:xfrm>
            <a:off x="2405878" y="201206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Comparando algumas funções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6F224470-3D5D-4DC5-848D-F74D6732A34D}"/>
              </a:ext>
            </a:extLst>
          </p:cNvPr>
          <p:cNvSpPr txBox="1">
            <a:spLocks/>
          </p:cNvSpPr>
          <p:nvPr/>
        </p:nvSpPr>
        <p:spPr>
          <a:xfrm>
            <a:off x="2531166" y="994956"/>
            <a:ext cx="43434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Linear/Afim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Quadrática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Exponencial</a:t>
            </a:r>
          </a:p>
        </p:txBody>
      </p:sp>
      <p:pic>
        <p:nvPicPr>
          <p:cNvPr id="37" name="Picture 4" descr="https://wiki.tiplanet.org/images/thumb/2/27/TI-84_Plus.png/220px-TI-84_Plus.png">
            <a:extLst>
              <a:ext uri="{FF2B5EF4-FFF2-40B4-BE49-F238E27FC236}">
                <a16:creationId xmlns:a16="http://schemas.microsoft.com/office/drawing/2014/main" id="{FB6D5C77-39E0-489E-AF39-DAF668A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23" y="5236416"/>
            <a:ext cx="1050505" cy="166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FA5A3BD7-94F3-4E0E-8E32-9B4A7851A7B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045" t="18259" r="21251" b="11742"/>
          <a:stretch/>
        </p:blipFill>
        <p:spPr>
          <a:xfrm>
            <a:off x="2825803" y="3046011"/>
            <a:ext cx="3165872" cy="2160239"/>
          </a:xfrm>
          <a:prstGeom prst="rect">
            <a:avLst/>
          </a:prstGeom>
        </p:spPr>
      </p:pic>
      <p:sp>
        <p:nvSpPr>
          <p:cNvPr id="57" name="Forma livre 15">
            <a:extLst>
              <a:ext uri="{FF2B5EF4-FFF2-40B4-BE49-F238E27FC236}">
                <a16:creationId xmlns:a16="http://schemas.microsoft.com/office/drawing/2014/main" id="{DAC2A7A5-3957-4F8E-A2CE-E9A1D78FDA58}"/>
              </a:ext>
            </a:extLst>
          </p:cNvPr>
          <p:cNvSpPr/>
          <p:nvPr/>
        </p:nvSpPr>
        <p:spPr>
          <a:xfrm>
            <a:off x="3697467" y="2833500"/>
            <a:ext cx="424800" cy="478800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CC3AADCD-CC88-4704-8B5D-23ED808E6A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050" t="18263" r="21253" b="11747"/>
          <a:stretch/>
        </p:blipFill>
        <p:spPr>
          <a:xfrm>
            <a:off x="2825803" y="3047907"/>
            <a:ext cx="3165488" cy="2159961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83690EAB-0D72-41C7-B8B3-79A18DAB75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050" t="18263" r="21253" b="11747"/>
          <a:stretch/>
        </p:blipFill>
        <p:spPr>
          <a:xfrm>
            <a:off x="2825803" y="3047907"/>
            <a:ext cx="3165488" cy="2159961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EBA61638-7B51-4B1F-9829-0A00FEDBF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2267" y="1620300"/>
            <a:ext cx="5334000" cy="4924425"/>
          </a:xfrm>
          <a:prstGeom prst="rect">
            <a:avLst/>
          </a:prstGeom>
        </p:spPr>
      </p:pic>
      <p:graphicFrame>
        <p:nvGraphicFramePr>
          <p:cNvPr id="61" name="Objecto 3">
            <a:extLst>
              <a:ext uri="{FF2B5EF4-FFF2-40B4-BE49-F238E27FC236}">
                <a16:creationId xmlns:a16="http://schemas.microsoft.com/office/drawing/2014/main" id="{B3F499D7-C69B-450C-9FE7-094D32BAB2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81015"/>
              </p:ext>
            </p:extLst>
          </p:nvPr>
        </p:nvGraphicFramePr>
        <p:xfrm>
          <a:off x="10323019" y="1687923"/>
          <a:ext cx="9683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Equation" r:id="rId10" imgW="419040" imgH="228600" progId="Equation.DSMT4">
                  <p:embed/>
                </p:oleObj>
              </mc:Choice>
              <mc:Fallback>
                <p:oleObj name="Equation" r:id="rId10" imgW="419040" imgH="228600" progId="Equation.DSMT4">
                  <p:embed/>
                  <p:pic>
                    <p:nvPicPr>
                      <p:cNvPr id="49" name="Objecto 3">
                        <a:extLst>
                          <a:ext uri="{FF2B5EF4-FFF2-40B4-BE49-F238E27FC236}">
                            <a16:creationId xmlns:a16="http://schemas.microsoft.com/office/drawing/2014/main" id="{B84B046D-227F-4B16-BCEB-C0F609CB6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3019" y="1687923"/>
                        <a:ext cx="9683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Forma livre 22">
            <a:extLst>
              <a:ext uri="{FF2B5EF4-FFF2-40B4-BE49-F238E27FC236}">
                <a16:creationId xmlns:a16="http://schemas.microsoft.com/office/drawing/2014/main" id="{29FFCB9C-FEF2-4D45-BC96-C33B1DACA990}"/>
              </a:ext>
            </a:extLst>
          </p:cNvPr>
          <p:cNvSpPr/>
          <p:nvPr/>
        </p:nvSpPr>
        <p:spPr>
          <a:xfrm rot="20260392">
            <a:off x="10904880" y="1571550"/>
            <a:ext cx="237259" cy="239466"/>
          </a:xfrm>
          <a:custGeom>
            <a:avLst/>
            <a:gdLst>
              <a:gd name="connsiteX0" fmla="*/ 0 w 457200"/>
              <a:gd name="connsiteY0" fmla="*/ 651544 h 651544"/>
              <a:gd name="connsiteX1" fmla="*/ 251460 w 457200"/>
              <a:gd name="connsiteY1" fmla="*/ 34 h 651544"/>
              <a:gd name="connsiteX2" fmla="*/ 457200 w 457200"/>
              <a:gd name="connsiteY2" fmla="*/ 628684 h 65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1544">
                <a:moveTo>
                  <a:pt x="0" y="651544"/>
                </a:moveTo>
                <a:cubicBezTo>
                  <a:pt x="87630" y="327694"/>
                  <a:pt x="175260" y="3844"/>
                  <a:pt x="251460" y="34"/>
                </a:cubicBezTo>
                <a:cubicBezTo>
                  <a:pt x="327660" y="-3776"/>
                  <a:pt x="392430" y="312454"/>
                  <a:pt x="457200" y="62868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A43B71C2-9ED3-4629-B7AA-35FD7B1F60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02267" y="1620300"/>
            <a:ext cx="5334000" cy="4924425"/>
          </a:xfrm>
          <a:prstGeom prst="rect">
            <a:avLst/>
          </a:prstGeom>
        </p:spPr>
      </p:pic>
      <p:graphicFrame>
        <p:nvGraphicFramePr>
          <p:cNvPr id="64" name="Objecto 3">
            <a:extLst>
              <a:ext uri="{FF2B5EF4-FFF2-40B4-BE49-F238E27FC236}">
                <a16:creationId xmlns:a16="http://schemas.microsoft.com/office/drawing/2014/main" id="{9486AF54-423D-48ED-8C7D-408492769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338319"/>
              </p:ext>
            </p:extLst>
          </p:nvPr>
        </p:nvGraphicFramePr>
        <p:xfrm>
          <a:off x="10180193" y="1776939"/>
          <a:ext cx="9985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Equation" r:id="rId13" imgW="431640" imgH="228600" progId="Equation.DSMT4">
                  <p:embed/>
                </p:oleObj>
              </mc:Choice>
              <mc:Fallback>
                <p:oleObj name="Equation" r:id="rId13" imgW="431640" imgH="228600" progId="Equation.DSMT4">
                  <p:embed/>
                  <p:pic>
                    <p:nvPicPr>
                      <p:cNvPr id="52" name="Objecto 3">
                        <a:extLst>
                          <a:ext uri="{FF2B5EF4-FFF2-40B4-BE49-F238E27FC236}">
                            <a16:creationId xmlns:a16="http://schemas.microsoft.com/office/drawing/2014/main" id="{4FB6E4E1-B6E0-45BE-9B02-4D40A3915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80193" y="1776939"/>
                        <a:ext cx="9985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" name="Imagem 64">
            <a:extLst>
              <a:ext uri="{FF2B5EF4-FFF2-40B4-BE49-F238E27FC236}">
                <a16:creationId xmlns:a16="http://schemas.microsoft.com/office/drawing/2014/main" id="{5F1BCBD4-D2CF-4731-8FF8-4ADE789FB3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2267" y="1620300"/>
            <a:ext cx="5334000" cy="4924425"/>
          </a:xfrm>
          <a:prstGeom prst="rect">
            <a:avLst/>
          </a:prstGeom>
        </p:spPr>
      </p:pic>
      <p:graphicFrame>
        <p:nvGraphicFramePr>
          <p:cNvPr id="66" name="Objecto 3">
            <a:extLst>
              <a:ext uri="{FF2B5EF4-FFF2-40B4-BE49-F238E27FC236}">
                <a16:creationId xmlns:a16="http://schemas.microsoft.com/office/drawing/2014/main" id="{D42521CD-A315-421A-8F91-E94B6C3FF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3755"/>
              </p:ext>
            </p:extLst>
          </p:nvPr>
        </p:nvGraphicFramePr>
        <p:xfrm>
          <a:off x="9090499" y="3633979"/>
          <a:ext cx="9985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Equation" r:id="rId16" imgW="431640" imgH="228600" progId="Equation.DSMT4">
                  <p:embed/>
                </p:oleObj>
              </mc:Choice>
              <mc:Fallback>
                <p:oleObj name="Equation" r:id="rId16" imgW="431640" imgH="228600" progId="Equation.DSMT4">
                  <p:embed/>
                  <p:pic>
                    <p:nvPicPr>
                      <p:cNvPr id="54" name="Objecto 3">
                        <a:extLst>
                          <a:ext uri="{FF2B5EF4-FFF2-40B4-BE49-F238E27FC236}">
                            <a16:creationId xmlns:a16="http://schemas.microsoft.com/office/drawing/2014/main" id="{F83C02E2-71D7-4BE8-A731-8C1792107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0499" y="3633979"/>
                        <a:ext cx="998538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o 3">
            <a:extLst>
              <a:ext uri="{FF2B5EF4-FFF2-40B4-BE49-F238E27FC236}">
                <a16:creationId xmlns:a16="http://schemas.microsoft.com/office/drawing/2014/main" id="{ECFF3569-A1AA-4433-85CD-D7DD71B7A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75122"/>
              </p:ext>
            </p:extLst>
          </p:nvPr>
        </p:nvGraphicFramePr>
        <p:xfrm>
          <a:off x="7965174" y="3627325"/>
          <a:ext cx="99853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Equation" r:id="rId18" imgW="431640" imgH="241200" progId="Equation.DSMT4">
                  <p:embed/>
                </p:oleObj>
              </mc:Choice>
              <mc:Fallback>
                <p:oleObj name="Equation" r:id="rId18" imgW="431640" imgH="241200" progId="Equation.DSMT4">
                  <p:embed/>
                  <p:pic>
                    <p:nvPicPr>
                      <p:cNvPr id="55" name="Objecto 3">
                        <a:extLst>
                          <a:ext uri="{FF2B5EF4-FFF2-40B4-BE49-F238E27FC236}">
                            <a16:creationId xmlns:a16="http://schemas.microsoft.com/office/drawing/2014/main" id="{9BEF405B-E8ED-4EE9-AA9D-031E6C74B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174" y="3627325"/>
                        <a:ext cx="99853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912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78"/>
    </mc:Choice>
    <mc:Fallback xmlns="">
      <p:transition advTm="9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E17A08-F5A0-4493-9259-5DFFF194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348"/>
            <a:ext cx="5334000" cy="4468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Definition – part 2</a:t>
            </a:r>
            <a:endParaRPr lang="en-US" sz="2400" dirty="0">
              <a:solidFill>
                <a:srgbClr val="0C2B8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3729B487-840A-4EC2-A6B0-85A72C757E86}"/>
              </a:ext>
            </a:extLst>
          </p:cNvPr>
          <p:cNvSpPr txBox="1">
            <a:spLocks noChangeArrowheads="1"/>
          </p:cNvSpPr>
          <p:nvPr/>
        </p:nvSpPr>
        <p:spPr>
          <a:xfrm>
            <a:off x="241788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Tipos de Funções Exponenciais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Marcador de Posição do Texto 4">
            <a:extLst>
              <a:ext uri="{FF2B5EF4-FFF2-40B4-BE49-F238E27FC236}">
                <a16:creationId xmlns:a16="http://schemas.microsoft.com/office/drawing/2014/main" id="{9CB7AA9F-ABCF-4442-B1F0-E1C572991C09}"/>
              </a:ext>
            </a:extLst>
          </p:cNvPr>
          <p:cNvSpPr txBox="1">
            <a:spLocks/>
          </p:cNvSpPr>
          <p:nvPr/>
        </p:nvSpPr>
        <p:spPr>
          <a:xfrm>
            <a:off x="2543175" y="838200"/>
            <a:ext cx="858768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Crescimento Exponencial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6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Decaimento/Decréscimo Exponencial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1C4D7B4-E719-4858-80AE-35D61CACE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515" y="4266242"/>
            <a:ext cx="2667000" cy="2462213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1A34ADA7-38F3-4213-A906-75679B602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3515" y="1340768"/>
            <a:ext cx="2667000" cy="2462213"/>
          </a:xfrm>
          <a:prstGeom prst="rect">
            <a:avLst/>
          </a:prstGeom>
        </p:spPr>
      </p:pic>
      <p:graphicFrame>
        <p:nvGraphicFramePr>
          <p:cNvPr id="26" name="Objecto 3">
            <a:extLst>
              <a:ext uri="{FF2B5EF4-FFF2-40B4-BE49-F238E27FC236}">
                <a16:creationId xmlns:a16="http://schemas.microsoft.com/office/drawing/2014/main" id="{F7F8F89A-1609-4300-B210-04EC7E88C3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55427"/>
              </p:ext>
            </p:extLst>
          </p:nvPr>
        </p:nvGraphicFramePr>
        <p:xfrm>
          <a:off x="3712279" y="2205285"/>
          <a:ext cx="1526201" cy="80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7" imgW="431640" imgH="228600" progId="Equation.DSMT4">
                  <p:embed/>
                </p:oleObj>
              </mc:Choice>
              <mc:Fallback>
                <p:oleObj name="Equation" r:id="rId7" imgW="431640" imgH="228600" progId="Equation.DSMT4">
                  <p:embed/>
                  <p:pic>
                    <p:nvPicPr>
                      <p:cNvPr id="13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279" y="2205285"/>
                        <a:ext cx="1526201" cy="80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o 3">
            <a:extLst>
              <a:ext uri="{FF2B5EF4-FFF2-40B4-BE49-F238E27FC236}">
                <a16:creationId xmlns:a16="http://schemas.microsoft.com/office/drawing/2014/main" id="{71FAA70D-11BD-4783-A95A-BD1D79E3A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559692"/>
              </p:ext>
            </p:extLst>
          </p:nvPr>
        </p:nvGraphicFramePr>
        <p:xfrm>
          <a:off x="3579891" y="5085184"/>
          <a:ext cx="1928982" cy="80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9" imgW="545760" imgH="228600" progId="Equation.DSMT4">
                  <p:embed/>
                </p:oleObj>
              </mc:Choice>
              <mc:Fallback>
                <p:oleObj name="Equation" r:id="rId9" imgW="545760" imgH="228600" progId="Equation.DSMT4">
                  <p:embed/>
                  <p:pic>
                    <p:nvPicPr>
                      <p:cNvPr id="14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91" y="5085184"/>
                        <a:ext cx="1928982" cy="80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orma livre 14">
            <a:extLst>
              <a:ext uri="{FF2B5EF4-FFF2-40B4-BE49-F238E27FC236}">
                <a16:creationId xmlns:a16="http://schemas.microsoft.com/office/drawing/2014/main" id="{225361C9-2C67-4D63-B23D-58E42C5E24FC}"/>
              </a:ext>
            </a:extLst>
          </p:cNvPr>
          <p:cNvSpPr/>
          <p:nvPr/>
        </p:nvSpPr>
        <p:spPr>
          <a:xfrm>
            <a:off x="7724775" y="2667000"/>
            <a:ext cx="1850470" cy="2952750"/>
          </a:xfrm>
          <a:custGeom>
            <a:avLst/>
            <a:gdLst>
              <a:gd name="connsiteX0" fmla="*/ 0 w 1850470"/>
              <a:gd name="connsiteY0" fmla="*/ 0 h 2952750"/>
              <a:gd name="connsiteX1" fmla="*/ 1847850 w 1850470"/>
              <a:gd name="connsiteY1" fmla="*/ 1123950 h 2952750"/>
              <a:gd name="connsiteX2" fmla="*/ 323850 w 1850470"/>
              <a:gd name="connsiteY2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470" h="2952750">
                <a:moveTo>
                  <a:pt x="0" y="0"/>
                </a:moveTo>
                <a:cubicBezTo>
                  <a:pt x="896937" y="315912"/>
                  <a:pt x="1793875" y="631825"/>
                  <a:pt x="1847850" y="1123950"/>
                </a:cubicBezTo>
                <a:cubicBezTo>
                  <a:pt x="1901825" y="1616075"/>
                  <a:pt x="1112837" y="2284412"/>
                  <a:pt x="323850" y="2952750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headEnd type="triangle" w="lg" len="lg"/>
            <a:tailEnd type="triangle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6088F88-B3ED-4FBF-8728-0992AD95087C}"/>
              </a:ext>
            </a:extLst>
          </p:cNvPr>
          <p:cNvSpPr txBox="1"/>
          <p:nvPr/>
        </p:nvSpPr>
        <p:spPr>
          <a:xfrm>
            <a:off x="8691308" y="3501008"/>
            <a:ext cx="2429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FF0000"/>
                </a:solidFill>
                <a:latin typeface="Calibri"/>
              </a:rPr>
              <a:t>Imagens refletidas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AB9BFBBB-B83E-473B-86F5-EF57C2D2E8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629" y="5448300"/>
            <a:ext cx="952500" cy="952500"/>
          </a:xfrm>
          <a:prstGeom prst="rect">
            <a:avLst/>
          </a:prstGeom>
        </p:spPr>
      </p:pic>
      <p:graphicFrame>
        <p:nvGraphicFramePr>
          <p:cNvPr id="40" name="Objecto 3">
            <a:extLst>
              <a:ext uri="{FF2B5EF4-FFF2-40B4-BE49-F238E27FC236}">
                <a16:creationId xmlns:a16="http://schemas.microsoft.com/office/drawing/2014/main" id="{2616D65B-9265-4179-84C2-E99E1A481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349866"/>
              </p:ext>
            </p:extLst>
          </p:nvPr>
        </p:nvGraphicFramePr>
        <p:xfrm>
          <a:off x="9575245" y="4605200"/>
          <a:ext cx="1356854" cy="545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12" imgW="596880" imgH="241200" progId="Equation.DSMT4">
                  <p:embed/>
                </p:oleObj>
              </mc:Choice>
              <mc:Fallback>
                <p:oleObj name="Equation" r:id="rId12" imgW="596880" imgH="241200" progId="Equation.DSMT4">
                  <p:embed/>
                  <p:pic>
                    <p:nvPicPr>
                      <p:cNvPr id="20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5245" y="4605200"/>
                        <a:ext cx="1356854" cy="545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5120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1E78B08-1DCE-48FB-9029-4FFBC13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5668"/>
            <a:ext cx="5334000" cy="543520"/>
          </a:xfrm>
        </p:spPr>
        <p:txBody>
          <a:bodyPr/>
          <a:lstStyle/>
          <a:p>
            <a:pPr rtl="0" fontAlgn="auto"/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General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 dirty="0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3BED7B2D-B341-4B4D-BD22-103DF2242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62" y="4181021"/>
            <a:ext cx="952500" cy="952500"/>
          </a:xfrm>
          <a:prstGeom prst="rect">
            <a:avLst/>
          </a:prstGeom>
        </p:spPr>
      </p:pic>
      <p:sp>
        <p:nvSpPr>
          <p:cNvPr id="56" name="Rectangle 9">
            <a:extLst>
              <a:ext uri="{FF2B5EF4-FFF2-40B4-BE49-F238E27FC236}">
                <a16:creationId xmlns:a16="http://schemas.microsoft.com/office/drawing/2014/main" id="{D14C469F-3BCE-450F-B101-1249D0E1F751}"/>
              </a:ext>
            </a:extLst>
          </p:cNvPr>
          <p:cNvSpPr txBox="1">
            <a:spLocks noChangeArrowheads="1"/>
          </p:cNvSpPr>
          <p:nvPr/>
        </p:nvSpPr>
        <p:spPr>
          <a:xfrm>
            <a:off x="237978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Comparando “tipos de crescimento”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7" name="Marcador de Posição do Texto 4">
            <a:extLst>
              <a:ext uri="{FF2B5EF4-FFF2-40B4-BE49-F238E27FC236}">
                <a16:creationId xmlns:a16="http://schemas.microsoft.com/office/drawing/2014/main" id="{22FD0143-DAAC-461D-93A6-0E4CD8E9E64C}"/>
              </a:ext>
            </a:extLst>
          </p:cNvPr>
          <p:cNvSpPr txBox="1">
            <a:spLocks/>
          </p:cNvSpPr>
          <p:nvPr/>
        </p:nvSpPr>
        <p:spPr>
          <a:xfrm>
            <a:off x="2505075" y="83820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Funções do 1º grau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Uma função do 1º grau (linear ou afim) apresenta a mesma taxa de variação ao longo de todo o seu domínio.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8" name="Objecto 3">
            <a:extLst>
              <a:ext uri="{FF2B5EF4-FFF2-40B4-BE49-F238E27FC236}">
                <a16:creationId xmlns:a16="http://schemas.microsoft.com/office/drawing/2014/main" id="{95C3F8FD-D764-4992-BC66-AAC45EA44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47865"/>
              </p:ext>
            </p:extLst>
          </p:nvPr>
        </p:nvGraphicFramePr>
        <p:xfrm>
          <a:off x="4107979" y="2996952"/>
          <a:ext cx="1936107" cy="63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3" name="Objec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979" y="2996952"/>
                        <a:ext cx="1936107" cy="6300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tângulo 58">
            <a:extLst>
              <a:ext uri="{FF2B5EF4-FFF2-40B4-BE49-F238E27FC236}">
                <a16:creationId xmlns:a16="http://schemas.microsoft.com/office/drawing/2014/main" id="{B8F4D699-0A8B-49D1-A4AB-7DDCDB492792}"/>
              </a:ext>
            </a:extLst>
          </p:cNvPr>
          <p:cNvSpPr/>
          <p:nvPr/>
        </p:nvSpPr>
        <p:spPr>
          <a:xfrm>
            <a:off x="2505075" y="3049397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C00000"/>
                </a:solidFill>
                <a:latin typeface="Calibri"/>
              </a:rPr>
              <a:t>EXEMPLO</a:t>
            </a:r>
            <a:endParaRPr lang="pt-PT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0" name="Tabela 59">
            <a:extLst>
              <a:ext uri="{FF2B5EF4-FFF2-40B4-BE49-F238E27FC236}">
                <a16:creationId xmlns:a16="http://schemas.microsoft.com/office/drawing/2014/main" id="{6043C578-F379-41C2-B12A-03D1A5E9F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2038"/>
              </p:ext>
            </p:extLst>
          </p:nvPr>
        </p:nvGraphicFramePr>
        <p:xfrm>
          <a:off x="3099867" y="3617827"/>
          <a:ext cx="2728196" cy="3051585"/>
        </p:xfrm>
        <a:graphic>
          <a:graphicData uri="http://schemas.openxmlformats.org/drawingml/2006/table">
            <a:tbl>
              <a:tblPr firstRow="1" bandRow="1"/>
              <a:tblGrid>
                <a:gridCol w="13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- 1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-1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5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7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1" name="Arco 60">
            <a:extLst>
              <a:ext uri="{FF2B5EF4-FFF2-40B4-BE49-F238E27FC236}">
                <a16:creationId xmlns:a16="http://schemas.microsoft.com/office/drawing/2014/main" id="{6BC09940-64CC-421D-AE40-2FDFF6E1FD17}"/>
              </a:ext>
            </a:extLst>
          </p:cNvPr>
          <p:cNvSpPr/>
          <p:nvPr/>
        </p:nvSpPr>
        <p:spPr>
          <a:xfrm>
            <a:off x="554813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32925EDF-776E-4FBC-9590-5191018FF813}"/>
              </a:ext>
            </a:extLst>
          </p:cNvPr>
          <p:cNvSpPr/>
          <p:nvPr/>
        </p:nvSpPr>
        <p:spPr>
          <a:xfrm>
            <a:off x="554813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C946BCFC-DFCE-49C2-9701-2237FF55A67A}"/>
              </a:ext>
            </a:extLst>
          </p:cNvPr>
          <p:cNvSpPr/>
          <p:nvPr/>
        </p:nvSpPr>
        <p:spPr>
          <a:xfrm>
            <a:off x="554813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BE5C5FB4-685B-499B-BF1F-184630481AD3}"/>
              </a:ext>
            </a:extLst>
          </p:cNvPr>
          <p:cNvSpPr/>
          <p:nvPr/>
        </p:nvSpPr>
        <p:spPr>
          <a:xfrm>
            <a:off x="554813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Arco 64">
            <a:extLst>
              <a:ext uri="{FF2B5EF4-FFF2-40B4-BE49-F238E27FC236}">
                <a16:creationId xmlns:a16="http://schemas.microsoft.com/office/drawing/2014/main" id="{C9721584-2BBA-4CE9-86EC-46DE7BC56B41}"/>
              </a:ext>
            </a:extLst>
          </p:cNvPr>
          <p:cNvSpPr/>
          <p:nvPr/>
        </p:nvSpPr>
        <p:spPr>
          <a:xfrm flipH="1">
            <a:off x="302785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Arco 65">
            <a:extLst>
              <a:ext uri="{FF2B5EF4-FFF2-40B4-BE49-F238E27FC236}">
                <a16:creationId xmlns:a16="http://schemas.microsoft.com/office/drawing/2014/main" id="{E4400F76-BD1A-4464-87C7-D3EDC9F6F94E}"/>
              </a:ext>
            </a:extLst>
          </p:cNvPr>
          <p:cNvSpPr/>
          <p:nvPr/>
        </p:nvSpPr>
        <p:spPr>
          <a:xfrm flipH="1">
            <a:off x="302785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Arco 66">
            <a:extLst>
              <a:ext uri="{FF2B5EF4-FFF2-40B4-BE49-F238E27FC236}">
                <a16:creationId xmlns:a16="http://schemas.microsoft.com/office/drawing/2014/main" id="{C810201C-7DD6-4640-987C-2D3810170391}"/>
              </a:ext>
            </a:extLst>
          </p:cNvPr>
          <p:cNvSpPr/>
          <p:nvPr/>
        </p:nvSpPr>
        <p:spPr>
          <a:xfrm flipH="1">
            <a:off x="302785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Arco 67">
            <a:extLst>
              <a:ext uri="{FF2B5EF4-FFF2-40B4-BE49-F238E27FC236}">
                <a16:creationId xmlns:a16="http://schemas.microsoft.com/office/drawing/2014/main" id="{DCBEBDA1-43BA-4C60-9F9D-E1555AC3AB0D}"/>
              </a:ext>
            </a:extLst>
          </p:cNvPr>
          <p:cNvSpPr/>
          <p:nvPr/>
        </p:nvSpPr>
        <p:spPr>
          <a:xfrm flipH="1">
            <a:off x="302785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tângulo 68">
            <a:extLst>
              <a:ext uri="{FF2B5EF4-FFF2-40B4-BE49-F238E27FC236}">
                <a16:creationId xmlns:a16="http://schemas.microsoft.com/office/drawing/2014/main" id="{0DD20296-4DBB-4BF7-B61E-1611B095C931}"/>
              </a:ext>
            </a:extLst>
          </p:cNvPr>
          <p:cNvSpPr/>
          <p:nvPr/>
        </p:nvSpPr>
        <p:spPr>
          <a:xfrm>
            <a:off x="5908179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0" name="Retângulo 69">
            <a:extLst>
              <a:ext uri="{FF2B5EF4-FFF2-40B4-BE49-F238E27FC236}">
                <a16:creationId xmlns:a16="http://schemas.microsoft.com/office/drawing/2014/main" id="{96515761-51DF-4527-A8C8-629624F519D1}"/>
              </a:ext>
            </a:extLst>
          </p:cNvPr>
          <p:cNvSpPr/>
          <p:nvPr/>
        </p:nvSpPr>
        <p:spPr>
          <a:xfrm>
            <a:off x="2687701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304F47B5-200A-4BBD-8864-5EBECCFB0DAF}"/>
              </a:ext>
            </a:extLst>
          </p:cNvPr>
          <p:cNvSpPr/>
          <p:nvPr/>
        </p:nvSpPr>
        <p:spPr>
          <a:xfrm>
            <a:off x="5908179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B88B06F9-52B2-4C36-9E71-A5B528244E1A}"/>
              </a:ext>
            </a:extLst>
          </p:cNvPr>
          <p:cNvSpPr/>
          <p:nvPr/>
        </p:nvSpPr>
        <p:spPr>
          <a:xfrm>
            <a:off x="2687701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76B5D32C-914F-4AC5-9E1B-A731D4F3B2BA}"/>
              </a:ext>
            </a:extLst>
          </p:cNvPr>
          <p:cNvSpPr/>
          <p:nvPr/>
        </p:nvSpPr>
        <p:spPr>
          <a:xfrm>
            <a:off x="5908179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46899505-4895-4605-B1F8-DB01C84F34CF}"/>
              </a:ext>
            </a:extLst>
          </p:cNvPr>
          <p:cNvSpPr/>
          <p:nvPr/>
        </p:nvSpPr>
        <p:spPr>
          <a:xfrm>
            <a:off x="2687701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5" name="Retângulo 74">
            <a:extLst>
              <a:ext uri="{FF2B5EF4-FFF2-40B4-BE49-F238E27FC236}">
                <a16:creationId xmlns:a16="http://schemas.microsoft.com/office/drawing/2014/main" id="{72921170-D6D8-4935-BE8B-92687F379531}"/>
              </a:ext>
            </a:extLst>
          </p:cNvPr>
          <p:cNvSpPr/>
          <p:nvPr/>
        </p:nvSpPr>
        <p:spPr>
          <a:xfrm>
            <a:off x="5908179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09598C6B-FF52-4092-B3B3-9C0FF80438EE}"/>
              </a:ext>
            </a:extLst>
          </p:cNvPr>
          <p:cNvSpPr/>
          <p:nvPr/>
        </p:nvSpPr>
        <p:spPr>
          <a:xfrm>
            <a:off x="2687701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F2A5F896-2428-418D-BE5C-ADFBAB5B4BF3}"/>
              </a:ext>
            </a:extLst>
          </p:cNvPr>
          <p:cNvCxnSpPr>
            <a:endCxn id="69" idx="3"/>
          </p:cNvCxnSpPr>
          <p:nvPr/>
        </p:nvCxnSpPr>
        <p:spPr>
          <a:xfrm flipH="1" flipV="1">
            <a:off x="6248337" y="4595937"/>
            <a:ext cx="1772961" cy="248947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DC80A709-341C-4F60-87B7-C75DD4E49C33}"/>
              </a:ext>
            </a:extLst>
          </p:cNvPr>
          <p:cNvCxnSpPr>
            <a:endCxn id="71" idx="3"/>
          </p:cNvCxnSpPr>
          <p:nvPr/>
        </p:nvCxnSpPr>
        <p:spPr>
          <a:xfrm flipH="1" flipV="1">
            <a:off x="6248337" y="5136281"/>
            <a:ext cx="1772961" cy="120213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61B18F42-45E2-4FC6-8461-89CDD7C6E1B1}"/>
              </a:ext>
            </a:extLst>
          </p:cNvPr>
          <p:cNvCxnSpPr>
            <a:endCxn id="73" idx="3"/>
          </p:cNvCxnSpPr>
          <p:nvPr/>
        </p:nvCxnSpPr>
        <p:spPr>
          <a:xfrm flipH="1">
            <a:off x="6248337" y="5529973"/>
            <a:ext cx="1772961" cy="188475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80" name="Conexão reta unidirecional 79">
            <a:extLst>
              <a:ext uri="{FF2B5EF4-FFF2-40B4-BE49-F238E27FC236}">
                <a16:creationId xmlns:a16="http://schemas.microsoft.com/office/drawing/2014/main" id="{5749C3A6-2DB6-4418-9AF5-646BC1145866}"/>
              </a:ext>
            </a:extLst>
          </p:cNvPr>
          <p:cNvCxnSpPr>
            <a:endCxn id="75" idx="3"/>
          </p:cNvCxnSpPr>
          <p:nvPr/>
        </p:nvCxnSpPr>
        <p:spPr>
          <a:xfrm flipH="1">
            <a:off x="6248337" y="5902232"/>
            <a:ext cx="1772961" cy="39228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81" name="Retângulo 80">
            <a:extLst>
              <a:ext uri="{FF2B5EF4-FFF2-40B4-BE49-F238E27FC236}">
                <a16:creationId xmlns:a16="http://schemas.microsoft.com/office/drawing/2014/main" id="{D3F48FE1-A3D4-434F-8733-8A7C00D92760}"/>
              </a:ext>
            </a:extLst>
          </p:cNvPr>
          <p:cNvSpPr/>
          <p:nvPr/>
        </p:nvSpPr>
        <p:spPr>
          <a:xfrm>
            <a:off x="8021298" y="4825014"/>
            <a:ext cx="2987102" cy="10772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taxa de variação constante </a:t>
            </a:r>
          </a:p>
        </p:txBody>
      </p:sp>
      <p:sp>
        <p:nvSpPr>
          <p:cNvPr id="82" name="Marcador de Posição do Texto 4">
            <a:extLst>
              <a:ext uri="{FF2B5EF4-FFF2-40B4-BE49-F238E27FC236}">
                <a16:creationId xmlns:a16="http://schemas.microsoft.com/office/drawing/2014/main" id="{8A27E45C-BDA1-4357-8BD0-CDF28DC5AB15}"/>
              </a:ext>
            </a:extLst>
          </p:cNvPr>
          <p:cNvSpPr txBox="1">
            <a:spLocks/>
          </p:cNvSpPr>
          <p:nvPr/>
        </p:nvSpPr>
        <p:spPr>
          <a:xfrm>
            <a:off x="2505075" y="136387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b="1" dirty="0">
                <a:solidFill>
                  <a:prstClr val="black"/>
                </a:solidFill>
                <a:latin typeface="Calibri"/>
              </a:rPr>
              <a:t>Funções do 2º Grau</a:t>
            </a:r>
          </a:p>
        </p:txBody>
      </p:sp>
    </p:spTree>
    <p:extLst>
      <p:ext uri="{BB962C8B-B14F-4D97-AF65-F5344CB8AC3E}">
        <p14:creationId xmlns:p14="http://schemas.microsoft.com/office/powerpoint/2010/main" val="713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86"/>
    </mc:Choice>
    <mc:Fallback xmlns="">
      <p:transition advTm="10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/>
      <p:bldP spid="59" grpId="0"/>
      <p:bldP spid="59" grpId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81" grpId="0" animBg="1"/>
      <p:bldP spid="81" grpId="1" animBg="1"/>
      <p:bldP spid="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D5318A-F585-4320-A0C9-42AF8706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6693"/>
            <a:ext cx="7184571" cy="5272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More General Examples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0B02F3ED-E5E3-4C26-BD35-1028269A6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912" y="3789040"/>
            <a:ext cx="952500" cy="952500"/>
          </a:xfrm>
          <a:prstGeom prst="rect">
            <a:avLst/>
          </a:prstGeom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A6C23D3C-8097-4D77-9EDB-4B2E88675354}"/>
              </a:ext>
            </a:extLst>
          </p:cNvPr>
          <p:cNvSpPr txBox="1">
            <a:spLocks noChangeArrowheads="1"/>
          </p:cNvSpPr>
          <p:nvPr/>
        </p:nvSpPr>
        <p:spPr>
          <a:xfrm>
            <a:off x="23692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Comparando “tipos de crescimento”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6" name="Marcador de Posição do Texto 4">
            <a:extLst>
              <a:ext uri="{FF2B5EF4-FFF2-40B4-BE49-F238E27FC236}">
                <a16:creationId xmlns:a16="http://schemas.microsoft.com/office/drawing/2014/main" id="{44B79732-B853-4CA4-A62F-4CE6F1A5E6E4}"/>
              </a:ext>
            </a:extLst>
          </p:cNvPr>
          <p:cNvSpPr txBox="1">
            <a:spLocks/>
          </p:cNvSpPr>
          <p:nvPr/>
        </p:nvSpPr>
        <p:spPr>
          <a:xfrm>
            <a:off x="2494525" y="838200"/>
            <a:ext cx="8587680" cy="336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75000"/>
                </a:sys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Funções do 1º grau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funções quadráticas têm um taxa de variação que cresce (ou decresce) de forma constante.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Objecto 3">
            <a:extLst>
              <a:ext uri="{FF2B5EF4-FFF2-40B4-BE49-F238E27FC236}">
                <a16:creationId xmlns:a16="http://schemas.microsoft.com/office/drawing/2014/main" id="{F52DB111-C0B8-44CE-A2E4-E6AEAD9730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228510"/>
              </p:ext>
            </p:extLst>
          </p:nvPr>
        </p:nvGraphicFramePr>
        <p:xfrm>
          <a:off x="4097900" y="2852936"/>
          <a:ext cx="19351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86" name="Objecto 3">
                        <a:extLst>
                          <a:ext uri="{FF2B5EF4-FFF2-40B4-BE49-F238E27FC236}">
                            <a16:creationId xmlns:a16="http://schemas.microsoft.com/office/drawing/2014/main" id="{F58DC8D5-4332-4245-9BE4-DA4DBB481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900" y="2852936"/>
                        <a:ext cx="1935163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ângulo 28">
            <a:extLst>
              <a:ext uri="{FF2B5EF4-FFF2-40B4-BE49-F238E27FC236}">
                <a16:creationId xmlns:a16="http://schemas.microsoft.com/office/drawing/2014/main" id="{696CA47D-17CA-42EE-9928-E651EAFDBD02}"/>
              </a:ext>
            </a:extLst>
          </p:cNvPr>
          <p:cNvSpPr/>
          <p:nvPr/>
        </p:nvSpPr>
        <p:spPr>
          <a:xfrm>
            <a:off x="2494525" y="3049397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C00000"/>
                </a:solidFill>
                <a:latin typeface="Calibri"/>
              </a:rPr>
              <a:t>EXEMPLO</a:t>
            </a:r>
            <a:endParaRPr lang="pt-PT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" name="Tabela 29">
            <a:extLst>
              <a:ext uri="{FF2B5EF4-FFF2-40B4-BE49-F238E27FC236}">
                <a16:creationId xmlns:a16="http://schemas.microsoft.com/office/drawing/2014/main" id="{70348AD9-07EA-4C9A-8BFC-EDFF14368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269598"/>
              </p:ext>
            </p:extLst>
          </p:nvPr>
        </p:nvGraphicFramePr>
        <p:xfrm>
          <a:off x="3089317" y="3617827"/>
          <a:ext cx="2728196" cy="3051585"/>
        </p:xfrm>
        <a:graphic>
          <a:graphicData uri="http://schemas.openxmlformats.org/drawingml/2006/table">
            <a:tbl>
              <a:tblPr firstRow="1" bandRow="1"/>
              <a:tblGrid>
                <a:gridCol w="13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5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4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17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Arco 30">
            <a:extLst>
              <a:ext uri="{FF2B5EF4-FFF2-40B4-BE49-F238E27FC236}">
                <a16:creationId xmlns:a16="http://schemas.microsoft.com/office/drawing/2014/main" id="{591E3020-9E7D-4F27-962F-F01DEDF149FA}"/>
              </a:ext>
            </a:extLst>
          </p:cNvPr>
          <p:cNvSpPr/>
          <p:nvPr/>
        </p:nvSpPr>
        <p:spPr>
          <a:xfrm>
            <a:off x="553758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Arco 31">
            <a:extLst>
              <a:ext uri="{FF2B5EF4-FFF2-40B4-BE49-F238E27FC236}">
                <a16:creationId xmlns:a16="http://schemas.microsoft.com/office/drawing/2014/main" id="{F8DC4C57-59E2-4CC3-B2D6-B6E9B6E68A32}"/>
              </a:ext>
            </a:extLst>
          </p:cNvPr>
          <p:cNvSpPr/>
          <p:nvPr/>
        </p:nvSpPr>
        <p:spPr>
          <a:xfrm>
            <a:off x="553758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Arco 32">
            <a:extLst>
              <a:ext uri="{FF2B5EF4-FFF2-40B4-BE49-F238E27FC236}">
                <a16:creationId xmlns:a16="http://schemas.microsoft.com/office/drawing/2014/main" id="{5B7505AE-A089-4FC2-96C9-480CC9EAFDD0}"/>
              </a:ext>
            </a:extLst>
          </p:cNvPr>
          <p:cNvSpPr/>
          <p:nvPr/>
        </p:nvSpPr>
        <p:spPr>
          <a:xfrm>
            <a:off x="553758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Arco 33">
            <a:extLst>
              <a:ext uri="{FF2B5EF4-FFF2-40B4-BE49-F238E27FC236}">
                <a16:creationId xmlns:a16="http://schemas.microsoft.com/office/drawing/2014/main" id="{86D4EC55-0DC0-4817-BEF7-343333C6E2CF}"/>
              </a:ext>
            </a:extLst>
          </p:cNvPr>
          <p:cNvSpPr/>
          <p:nvPr/>
        </p:nvSpPr>
        <p:spPr>
          <a:xfrm>
            <a:off x="553758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rco 34">
            <a:extLst>
              <a:ext uri="{FF2B5EF4-FFF2-40B4-BE49-F238E27FC236}">
                <a16:creationId xmlns:a16="http://schemas.microsoft.com/office/drawing/2014/main" id="{96F433C3-26D2-44DC-AC93-AA1A260FC53E}"/>
              </a:ext>
            </a:extLst>
          </p:cNvPr>
          <p:cNvSpPr/>
          <p:nvPr/>
        </p:nvSpPr>
        <p:spPr>
          <a:xfrm flipH="1">
            <a:off x="301730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rco 35">
            <a:extLst>
              <a:ext uri="{FF2B5EF4-FFF2-40B4-BE49-F238E27FC236}">
                <a16:creationId xmlns:a16="http://schemas.microsoft.com/office/drawing/2014/main" id="{5603FA83-507A-42A0-AF8D-2E4CB6F6823E}"/>
              </a:ext>
            </a:extLst>
          </p:cNvPr>
          <p:cNvSpPr/>
          <p:nvPr/>
        </p:nvSpPr>
        <p:spPr>
          <a:xfrm flipH="1">
            <a:off x="301730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rco 36">
            <a:extLst>
              <a:ext uri="{FF2B5EF4-FFF2-40B4-BE49-F238E27FC236}">
                <a16:creationId xmlns:a16="http://schemas.microsoft.com/office/drawing/2014/main" id="{3F1E7B5A-6BFC-4193-BE4D-BCE2CA9598F0}"/>
              </a:ext>
            </a:extLst>
          </p:cNvPr>
          <p:cNvSpPr/>
          <p:nvPr/>
        </p:nvSpPr>
        <p:spPr>
          <a:xfrm flipH="1">
            <a:off x="301730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28613D4D-D770-4DF3-A816-F27BF82D87B8}"/>
              </a:ext>
            </a:extLst>
          </p:cNvPr>
          <p:cNvSpPr/>
          <p:nvPr/>
        </p:nvSpPr>
        <p:spPr>
          <a:xfrm flipH="1">
            <a:off x="301730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B5689A1-05D1-40AB-8520-AE0B13451016}"/>
              </a:ext>
            </a:extLst>
          </p:cNvPr>
          <p:cNvSpPr/>
          <p:nvPr/>
        </p:nvSpPr>
        <p:spPr>
          <a:xfrm>
            <a:off x="5897629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15AF791E-121C-47F4-95C2-FC3B6745045E}"/>
              </a:ext>
            </a:extLst>
          </p:cNvPr>
          <p:cNvSpPr/>
          <p:nvPr/>
        </p:nvSpPr>
        <p:spPr>
          <a:xfrm>
            <a:off x="2677151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A56F4E39-911F-4593-B014-1ADE2BBE56B0}"/>
              </a:ext>
            </a:extLst>
          </p:cNvPr>
          <p:cNvSpPr/>
          <p:nvPr/>
        </p:nvSpPr>
        <p:spPr>
          <a:xfrm>
            <a:off x="5897629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3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3856E560-8CE2-4EF3-A916-A9402A257E61}"/>
              </a:ext>
            </a:extLst>
          </p:cNvPr>
          <p:cNvSpPr/>
          <p:nvPr/>
        </p:nvSpPr>
        <p:spPr>
          <a:xfrm>
            <a:off x="2677151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B819903E-2321-4309-B2F2-4D100F254620}"/>
              </a:ext>
            </a:extLst>
          </p:cNvPr>
          <p:cNvSpPr/>
          <p:nvPr/>
        </p:nvSpPr>
        <p:spPr>
          <a:xfrm>
            <a:off x="5897629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5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C961C84-33DC-4C4B-A81F-601EF08EB589}"/>
              </a:ext>
            </a:extLst>
          </p:cNvPr>
          <p:cNvSpPr/>
          <p:nvPr/>
        </p:nvSpPr>
        <p:spPr>
          <a:xfrm>
            <a:off x="2677151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A9AA2426-DABF-47FC-B96F-536382E03D74}"/>
              </a:ext>
            </a:extLst>
          </p:cNvPr>
          <p:cNvSpPr/>
          <p:nvPr/>
        </p:nvSpPr>
        <p:spPr>
          <a:xfrm>
            <a:off x="5897629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7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65574591-076F-4B99-8C96-17DD7F667C33}"/>
              </a:ext>
            </a:extLst>
          </p:cNvPr>
          <p:cNvSpPr/>
          <p:nvPr/>
        </p:nvSpPr>
        <p:spPr>
          <a:xfrm>
            <a:off x="2677151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47" name="Conexão reta unidirecional 46">
            <a:extLst>
              <a:ext uri="{FF2B5EF4-FFF2-40B4-BE49-F238E27FC236}">
                <a16:creationId xmlns:a16="http://schemas.microsoft.com/office/drawing/2014/main" id="{0DCD0E63-83A1-4870-BFB0-67881FB709C1}"/>
              </a:ext>
            </a:extLst>
          </p:cNvPr>
          <p:cNvCxnSpPr>
            <a:endCxn id="55" idx="3"/>
          </p:cNvCxnSpPr>
          <p:nvPr/>
        </p:nvCxnSpPr>
        <p:spPr>
          <a:xfrm flipH="1" flipV="1">
            <a:off x="6761428" y="4896889"/>
            <a:ext cx="1249319" cy="120075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Conexão reta unidirecional 47">
            <a:extLst>
              <a:ext uri="{FF2B5EF4-FFF2-40B4-BE49-F238E27FC236}">
                <a16:creationId xmlns:a16="http://schemas.microsoft.com/office/drawing/2014/main" id="{6E401E7F-47BD-4167-9DF8-6BFCC027DD77}"/>
              </a:ext>
            </a:extLst>
          </p:cNvPr>
          <p:cNvCxnSpPr>
            <a:stCxn id="50" idx="1"/>
            <a:endCxn id="56" idx="3"/>
          </p:cNvCxnSpPr>
          <p:nvPr/>
        </p:nvCxnSpPr>
        <p:spPr>
          <a:xfrm flipH="1" flipV="1">
            <a:off x="6761428" y="5437233"/>
            <a:ext cx="1249320" cy="5706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15E832EB-3407-4FF4-BBB7-C85FE4060548}"/>
              </a:ext>
            </a:extLst>
          </p:cNvPr>
          <p:cNvCxnSpPr>
            <a:endCxn id="57" idx="3"/>
          </p:cNvCxnSpPr>
          <p:nvPr/>
        </p:nvCxnSpPr>
        <p:spPr>
          <a:xfrm flipH="1">
            <a:off x="6761428" y="5877272"/>
            <a:ext cx="1249320" cy="14212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0" name="Retângulo 49">
            <a:extLst>
              <a:ext uri="{FF2B5EF4-FFF2-40B4-BE49-F238E27FC236}">
                <a16:creationId xmlns:a16="http://schemas.microsoft.com/office/drawing/2014/main" id="{1901FBA9-1146-4CE7-8FC9-761CBC1C2CAA}"/>
              </a:ext>
            </a:extLst>
          </p:cNvPr>
          <p:cNvSpPr/>
          <p:nvPr/>
        </p:nvSpPr>
        <p:spPr>
          <a:xfrm>
            <a:off x="8010748" y="4463241"/>
            <a:ext cx="2987102" cy="206210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taxa de variação altera-se </a:t>
            </a: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(cresce ou decresce) 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forma constante </a:t>
            </a:r>
          </a:p>
        </p:txBody>
      </p:sp>
      <p:sp>
        <p:nvSpPr>
          <p:cNvPr id="51" name="Marcador de Posição do Texto 4">
            <a:extLst>
              <a:ext uri="{FF2B5EF4-FFF2-40B4-BE49-F238E27FC236}">
                <a16:creationId xmlns:a16="http://schemas.microsoft.com/office/drawing/2014/main" id="{80A132CF-90DB-4B55-9750-4F9FBFA89BB2}"/>
              </a:ext>
            </a:extLst>
          </p:cNvPr>
          <p:cNvSpPr txBox="1">
            <a:spLocks/>
          </p:cNvSpPr>
          <p:nvPr/>
        </p:nvSpPr>
        <p:spPr>
          <a:xfrm>
            <a:off x="2494525" y="136387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b="1" dirty="0">
                <a:solidFill>
                  <a:prstClr val="black"/>
                </a:solidFill>
                <a:latin typeface="Calibri"/>
              </a:rPr>
              <a:t>Funções do 2º Grau</a:t>
            </a:r>
          </a:p>
        </p:txBody>
      </p:sp>
      <p:sp>
        <p:nvSpPr>
          <p:cNvPr id="52" name="Arco 51">
            <a:extLst>
              <a:ext uri="{FF2B5EF4-FFF2-40B4-BE49-F238E27FC236}">
                <a16:creationId xmlns:a16="http://schemas.microsoft.com/office/drawing/2014/main" id="{08A8C857-EA88-4851-BB25-1DBF17D23454}"/>
              </a:ext>
            </a:extLst>
          </p:cNvPr>
          <p:cNvSpPr/>
          <p:nvPr/>
        </p:nvSpPr>
        <p:spPr>
          <a:xfrm>
            <a:off x="6061230" y="4666056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Arco 52">
            <a:extLst>
              <a:ext uri="{FF2B5EF4-FFF2-40B4-BE49-F238E27FC236}">
                <a16:creationId xmlns:a16="http://schemas.microsoft.com/office/drawing/2014/main" id="{B3D4FE81-382A-45AA-861E-B637FCB1D1A6}"/>
              </a:ext>
            </a:extLst>
          </p:cNvPr>
          <p:cNvSpPr/>
          <p:nvPr/>
        </p:nvSpPr>
        <p:spPr>
          <a:xfrm>
            <a:off x="6061230" y="524212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Arco 53">
            <a:extLst>
              <a:ext uri="{FF2B5EF4-FFF2-40B4-BE49-F238E27FC236}">
                <a16:creationId xmlns:a16="http://schemas.microsoft.com/office/drawing/2014/main" id="{AFC9D82D-A955-4147-982D-D74038C82C24}"/>
              </a:ext>
            </a:extLst>
          </p:cNvPr>
          <p:cNvSpPr/>
          <p:nvPr/>
        </p:nvSpPr>
        <p:spPr>
          <a:xfrm>
            <a:off x="6061230" y="5836252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46B54AF-BB09-4A8A-8D57-410AC767690D}"/>
              </a:ext>
            </a:extLst>
          </p:cNvPr>
          <p:cNvSpPr/>
          <p:nvPr/>
        </p:nvSpPr>
        <p:spPr>
          <a:xfrm>
            <a:off x="6421270" y="466605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300AACE-FC82-454B-8A7C-06D65800A3DD}"/>
              </a:ext>
            </a:extLst>
          </p:cNvPr>
          <p:cNvSpPr/>
          <p:nvPr/>
        </p:nvSpPr>
        <p:spPr>
          <a:xfrm>
            <a:off x="6421270" y="520640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AFC0B0A-1806-45EC-93EC-24DC758FB2B9}"/>
              </a:ext>
            </a:extLst>
          </p:cNvPr>
          <p:cNvSpPr/>
          <p:nvPr/>
        </p:nvSpPr>
        <p:spPr>
          <a:xfrm>
            <a:off x="6421270" y="578856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BF00BEBF-62E9-4394-8A98-0DD0A133ADA4}"/>
              </a:ext>
            </a:extLst>
          </p:cNvPr>
          <p:cNvSpPr/>
          <p:nvPr/>
        </p:nvSpPr>
        <p:spPr>
          <a:xfrm>
            <a:off x="9858069" y="5127721"/>
            <a:ext cx="1008112" cy="3095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F8363C37-6BB9-44F7-A770-497A2109DBD7}"/>
              </a:ext>
            </a:extLst>
          </p:cNvPr>
          <p:cNvSpPr/>
          <p:nvPr/>
        </p:nvSpPr>
        <p:spPr>
          <a:xfrm>
            <a:off x="8237912" y="5567761"/>
            <a:ext cx="1836181" cy="5637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1DD2A43D-ABA8-4F98-8472-344D0ADD4EF7}"/>
              </a:ext>
            </a:extLst>
          </p:cNvPr>
          <p:cNvSpPr txBox="1"/>
          <p:nvPr/>
        </p:nvSpPr>
        <p:spPr>
          <a:xfrm>
            <a:off x="8129877" y="4944070"/>
            <a:ext cx="2997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alibri"/>
              </a:rPr>
              <a:t>                                </a:t>
            </a:r>
            <a:r>
              <a:rPr lang="pt-PT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3200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 </a:t>
            </a:r>
            <a:r>
              <a:rPr lang="pt-PT" sz="3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2ªs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diferenças</a:t>
            </a:r>
          </a:p>
        </p:txBody>
      </p:sp>
    </p:spTree>
    <p:extLst>
      <p:ext uri="{BB962C8B-B14F-4D97-AF65-F5344CB8AC3E}">
        <p14:creationId xmlns:p14="http://schemas.microsoft.com/office/powerpoint/2010/main" val="4147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0" grpId="0"/>
      <p:bldP spid="6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E9715297-1397-4E0A-85B1-FD615DE514FD}"/>
              </a:ext>
            </a:extLst>
          </p:cNvPr>
          <p:cNvSpPr txBox="1">
            <a:spLocks noChangeArrowheads="1"/>
          </p:cNvSpPr>
          <p:nvPr/>
        </p:nvSpPr>
        <p:spPr>
          <a:xfrm>
            <a:off x="23692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Comparando “tipos de crescimento”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Marcador de Posição do Texto 4">
            <a:extLst>
              <a:ext uri="{FF2B5EF4-FFF2-40B4-BE49-F238E27FC236}">
                <a16:creationId xmlns:a16="http://schemas.microsoft.com/office/drawing/2014/main" id="{2CCCFD32-FA68-4821-BE89-2EBB87FB5983}"/>
              </a:ext>
            </a:extLst>
          </p:cNvPr>
          <p:cNvSpPr txBox="1">
            <a:spLocks/>
          </p:cNvSpPr>
          <p:nvPr/>
        </p:nvSpPr>
        <p:spPr>
          <a:xfrm>
            <a:off x="2494525" y="838200"/>
            <a:ext cx="8587680" cy="336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lumMod val="75000"/>
                </a:sys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3200" b="1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Funções do 1º grau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0" name="Objecto 3">
            <a:extLst>
              <a:ext uri="{FF2B5EF4-FFF2-40B4-BE49-F238E27FC236}">
                <a16:creationId xmlns:a16="http://schemas.microsoft.com/office/drawing/2014/main" id="{9DC04D1D-1249-4B4F-8F06-8E1B5E03F5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82404"/>
              </p:ext>
            </p:extLst>
          </p:nvPr>
        </p:nvGraphicFramePr>
        <p:xfrm>
          <a:off x="4393175" y="2871788"/>
          <a:ext cx="1343025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name="Equation" r:id="rId4" imgW="431640" imgH="228600" progId="Equation.DSMT4">
                  <p:embed/>
                </p:oleObj>
              </mc:Choice>
              <mc:Fallback>
                <p:oleObj name="Equation" r:id="rId4" imgW="431640" imgH="228600" progId="Equation.DSMT4">
                  <p:embed/>
                  <p:pic>
                    <p:nvPicPr>
                      <p:cNvPr id="98" name="Objecto 3">
                        <a:extLst>
                          <a:ext uri="{FF2B5EF4-FFF2-40B4-BE49-F238E27FC236}">
                            <a16:creationId xmlns:a16="http://schemas.microsoft.com/office/drawing/2014/main" id="{1AA969E6-3E43-4F58-8521-51F3CD0E98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3175" y="2871788"/>
                        <a:ext cx="1343025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ângulo 20">
            <a:extLst>
              <a:ext uri="{FF2B5EF4-FFF2-40B4-BE49-F238E27FC236}">
                <a16:creationId xmlns:a16="http://schemas.microsoft.com/office/drawing/2014/main" id="{720FBCF6-5FAE-4F29-A0E5-27D5D84962BC}"/>
              </a:ext>
            </a:extLst>
          </p:cNvPr>
          <p:cNvSpPr/>
          <p:nvPr/>
        </p:nvSpPr>
        <p:spPr>
          <a:xfrm>
            <a:off x="2494525" y="3049397"/>
            <a:ext cx="1421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C00000"/>
                </a:solidFill>
                <a:latin typeface="Calibri"/>
              </a:rPr>
              <a:t>EXEMPLO</a:t>
            </a:r>
            <a:endParaRPr lang="pt-PT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CFF369DB-18A4-409E-8D68-1FC14FD8F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35212"/>
              </p:ext>
            </p:extLst>
          </p:nvPr>
        </p:nvGraphicFramePr>
        <p:xfrm>
          <a:off x="3089317" y="3617827"/>
          <a:ext cx="2728196" cy="3054162"/>
        </p:xfrm>
        <a:graphic>
          <a:graphicData uri="http://schemas.openxmlformats.org/drawingml/2006/table">
            <a:tbl>
              <a:tblPr firstRow="1" bandRow="1"/>
              <a:tblGrid>
                <a:gridCol w="136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-1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0,5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0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1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2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4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3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pt-PT" dirty="0"/>
                        <a:t>8</a:t>
                      </a:r>
                    </a:p>
                  </a:txBody>
                  <a:tcPr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Arco 22">
            <a:extLst>
              <a:ext uri="{FF2B5EF4-FFF2-40B4-BE49-F238E27FC236}">
                <a16:creationId xmlns:a16="http://schemas.microsoft.com/office/drawing/2014/main" id="{DE861638-0155-46F1-9F32-729A66358FC4}"/>
              </a:ext>
            </a:extLst>
          </p:cNvPr>
          <p:cNvSpPr/>
          <p:nvPr/>
        </p:nvSpPr>
        <p:spPr>
          <a:xfrm>
            <a:off x="553758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DD37784C-C98B-49FE-AE70-D680BC03E809}"/>
              </a:ext>
            </a:extLst>
          </p:cNvPr>
          <p:cNvSpPr/>
          <p:nvPr/>
        </p:nvSpPr>
        <p:spPr>
          <a:xfrm>
            <a:off x="553758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Arco 24">
            <a:extLst>
              <a:ext uri="{FF2B5EF4-FFF2-40B4-BE49-F238E27FC236}">
                <a16:creationId xmlns:a16="http://schemas.microsoft.com/office/drawing/2014/main" id="{0415F93D-6EEF-4952-9AA5-874E4221A126}"/>
              </a:ext>
            </a:extLst>
          </p:cNvPr>
          <p:cNvSpPr/>
          <p:nvPr/>
        </p:nvSpPr>
        <p:spPr>
          <a:xfrm>
            <a:off x="553758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Arco 25">
            <a:extLst>
              <a:ext uri="{FF2B5EF4-FFF2-40B4-BE49-F238E27FC236}">
                <a16:creationId xmlns:a16="http://schemas.microsoft.com/office/drawing/2014/main" id="{92F5D85C-2875-4977-B19E-CCE68A4B131F}"/>
              </a:ext>
            </a:extLst>
          </p:cNvPr>
          <p:cNvSpPr/>
          <p:nvPr/>
        </p:nvSpPr>
        <p:spPr>
          <a:xfrm>
            <a:off x="553758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Arco 26">
            <a:extLst>
              <a:ext uri="{FF2B5EF4-FFF2-40B4-BE49-F238E27FC236}">
                <a16:creationId xmlns:a16="http://schemas.microsoft.com/office/drawing/2014/main" id="{E65DDEBB-8700-4DC0-B8A1-2DB91B1CAD21}"/>
              </a:ext>
            </a:extLst>
          </p:cNvPr>
          <p:cNvSpPr/>
          <p:nvPr/>
        </p:nvSpPr>
        <p:spPr>
          <a:xfrm flipH="1">
            <a:off x="3017309" y="4365104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co 27">
            <a:extLst>
              <a:ext uri="{FF2B5EF4-FFF2-40B4-BE49-F238E27FC236}">
                <a16:creationId xmlns:a16="http://schemas.microsoft.com/office/drawing/2014/main" id="{12E23951-D2B6-4252-B7E9-D3571CEF065B}"/>
              </a:ext>
            </a:extLst>
          </p:cNvPr>
          <p:cNvSpPr/>
          <p:nvPr/>
        </p:nvSpPr>
        <p:spPr>
          <a:xfrm flipH="1">
            <a:off x="3017309" y="4941168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A648E8B5-4E84-4F7D-AE93-D8730A953EAD}"/>
              </a:ext>
            </a:extLst>
          </p:cNvPr>
          <p:cNvSpPr/>
          <p:nvPr/>
        </p:nvSpPr>
        <p:spPr>
          <a:xfrm flipH="1">
            <a:off x="3017309" y="553530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Arco 29">
            <a:extLst>
              <a:ext uri="{FF2B5EF4-FFF2-40B4-BE49-F238E27FC236}">
                <a16:creationId xmlns:a16="http://schemas.microsoft.com/office/drawing/2014/main" id="{6A2A793E-A327-4A18-998A-92F0F26B5327}"/>
              </a:ext>
            </a:extLst>
          </p:cNvPr>
          <p:cNvSpPr/>
          <p:nvPr/>
        </p:nvSpPr>
        <p:spPr>
          <a:xfrm flipH="1">
            <a:off x="3017309" y="613284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DC5C759-A493-411B-8F9E-077918745619}"/>
              </a:ext>
            </a:extLst>
          </p:cNvPr>
          <p:cNvSpPr/>
          <p:nvPr/>
        </p:nvSpPr>
        <p:spPr>
          <a:xfrm>
            <a:off x="5897629" y="4365104"/>
            <a:ext cx="421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b="1" dirty="0">
                <a:solidFill>
                  <a:srgbClr val="FF0000"/>
                </a:solidFill>
                <a:latin typeface="Calibri"/>
              </a:rPr>
              <a:t>.5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85FA3AC9-FD47-48D7-B18E-8F1B5C2AE7FB}"/>
              </a:ext>
            </a:extLst>
          </p:cNvPr>
          <p:cNvSpPr/>
          <p:nvPr/>
        </p:nvSpPr>
        <p:spPr>
          <a:xfrm>
            <a:off x="2677151" y="436510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D7A1FD2F-BD88-4546-970E-02D5A0C0F541}"/>
              </a:ext>
            </a:extLst>
          </p:cNvPr>
          <p:cNvSpPr/>
          <p:nvPr/>
        </p:nvSpPr>
        <p:spPr>
          <a:xfrm>
            <a:off x="5897629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5B031B2-20BD-4A14-8B64-99C689B4A79D}"/>
              </a:ext>
            </a:extLst>
          </p:cNvPr>
          <p:cNvSpPr/>
          <p:nvPr/>
        </p:nvSpPr>
        <p:spPr>
          <a:xfrm>
            <a:off x="2677151" y="490544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E87794C-4D9A-4C7B-BE8C-A8F76CAA9E38}"/>
              </a:ext>
            </a:extLst>
          </p:cNvPr>
          <p:cNvSpPr/>
          <p:nvPr/>
        </p:nvSpPr>
        <p:spPr>
          <a:xfrm>
            <a:off x="5897629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8D11C03-7A42-46E3-B168-25DC93437370}"/>
              </a:ext>
            </a:extLst>
          </p:cNvPr>
          <p:cNvSpPr/>
          <p:nvPr/>
        </p:nvSpPr>
        <p:spPr>
          <a:xfrm>
            <a:off x="2677151" y="5487615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BA79A1E6-6363-4C69-88C0-5533E75781AC}"/>
              </a:ext>
            </a:extLst>
          </p:cNvPr>
          <p:cNvSpPr/>
          <p:nvPr/>
        </p:nvSpPr>
        <p:spPr>
          <a:xfrm>
            <a:off x="5897629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4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DA7C11CC-65DB-4727-BC7A-9FFA09F2C15C}"/>
              </a:ext>
            </a:extLst>
          </p:cNvPr>
          <p:cNvSpPr/>
          <p:nvPr/>
        </p:nvSpPr>
        <p:spPr>
          <a:xfrm>
            <a:off x="2677151" y="606367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1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54" name="Conexão reta unidirecional 53">
            <a:extLst>
              <a:ext uri="{FF2B5EF4-FFF2-40B4-BE49-F238E27FC236}">
                <a16:creationId xmlns:a16="http://schemas.microsoft.com/office/drawing/2014/main" id="{E25D5EA8-C8DB-4C8F-BEEE-1BB000DDC84B}"/>
              </a:ext>
            </a:extLst>
          </p:cNvPr>
          <p:cNvCxnSpPr>
            <a:endCxn id="62" idx="3"/>
          </p:cNvCxnSpPr>
          <p:nvPr/>
        </p:nvCxnSpPr>
        <p:spPr>
          <a:xfrm flipH="1" flipV="1">
            <a:off x="6971421" y="4896889"/>
            <a:ext cx="1039327" cy="120076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5" name="Conexão reta unidirecional 54">
            <a:extLst>
              <a:ext uri="{FF2B5EF4-FFF2-40B4-BE49-F238E27FC236}">
                <a16:creationId xmlns:a16="http://schemas.microsoft.com/office/drawing/2014/main" id="{53F45E45-3113-4758-A0F1-9C033F173404}"/>
              </a:ext>
            </a:extLst>
          </p:cNvPr>
          <p:cNvCxnSpPr>
            <a:stCxn id="57" idx="1"/>
            <a:endCxn id="63" idx="3"/>
          </p:cNvCxnSpPr>
          <p:nvPr/>
        </p:nvCxnSpPr>
        <p:spPr>
          <a:xfrm flipH="1">
            <a:off x="6971421" y="5367113"/>
            <a:ext cx="1039327" cy="70120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2E5F0E14-CAB6-4DBB-B935-28ADB348468F}"/>
              </a:ext>
            </a:extLst>
          </p:cNvPr>
          <p:cNvCxnSpPr>
            <a:endCxn id="64" idx="3"/>
          </p:cNvCxnSpPr>
          <p:nvPr/>
        </p:nvCxnSpPr>
        <p:spPr>
          <a:xfrm flipH="1">
            <a:off x="6971421" y="5877272"/>
            <a:ext cx="1039327" cy="142128"/>
          </a:xfrm>
          <a:prstGeom prst="straightConnector1">
            <a:avLst/>
          </a:prstGeom>
          <a:noFill/>
          <a:ln w="9525" cap="flat" cmpd="sng" algn="ctr">
            <a:solidFill>
              <a:srgbClr val="1F497D"/>
            </a:solidFill>
            <a:prstDash val="solid"/>
            <a:headEnd type="triangle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57" name="Retângulo 56">
            <a:extLst>
              <a:ext uri="{FF2B5EF4-FFF2-40B4-BE49-F238E27FC236}">
                <a16:creationId xmlns:a16="http://schemas.microsoft.com/office/drawing/2014/main" id="{48AE29D4-8385-4507-BDB8-AD6A135FEBCC}"/>
              </a:ext>
            </a:extLst>
          </p:cNvPr>
          <p:cNvSpPr/>
          <p:nvPr/>
        </p:nvSpPr>
        <p:spPr>
          <a:xfrm>
            <a:off x="8010748" y="4089840"/>
            <a:ext cx="2987102" cy="255454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9BBB59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taxa de variação cresce</a:t>
            </a:r>
            <a:r>
              <a:rPr kumimoji="0" lang="pt-PT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um fator de 2 por cada unidade da v. independente </a:t>
            </a:r>
          </a:p>
        </p:txBody>
      </p:sp>
      <p:sp>
        <p:nvSpPr>
          <p:cNvPr id="58" name="Marcador de Posição do Texto 4">
            <a:extLst>
              <a:ext uri="{FF2B5EF4-FFF2-40B4-BE49-F238E27FC236}">
                <a16:creationId xmlns:a16="http://schemas.microsoft.com/office/drawing/2014/main" id="{23B30461-87B8-416B-A80E-486AE27BF9FA}"/>
              </a:ext>
            </a:extLst>
          </p:cNvPr>
          <p:cNvSpPr txBox="1">
            <a:spLocks/>
          </p:cNvSpPr>
          <p:nvPr/>
        </p:nvSpPr>
        <p:spPr>
          <a:xfrm>
            <a:off x="2494525" y="1363870"/>
            <a:ext cx="8587680" cy="2374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</a:pPr>
            <a:r>
              <a:rPr lang="pt-PT" b="1" dirty="0">
                <a:solidFill>
                  <a:prstClr val="white">
                    <a:lumMod val="75000"/>
                  </a:prstClr>
                </a:solidFill>
                <a:latin typeface="Calibri"/>
              </a:rPr>
              <a:t>Funções do 2º Grau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pt-PT" b="1" dirty="0">
                <a:solidFill>
                  <a:prstClr val="black"/>
                </a:solidFill>
                <a:latin typeface="Calibri"/>
              </a:rPr>
              <a:t>Funções Exponenciais</a:t>
            </a:r>
          </a:p>
        </p:txBody>
      </p:sp>
      <p:sp>
        <p:nvSpPr>
          <p:cNvPr id="59" name="Arco 58">
            <a:extLst>
              <a:ext uri="{FF2B5EF4-FFF2-40B4-BE49-F238E27FC236}">
                <a16:creationId xmlns:a16="http://schemas.microsoft.com/office/drawing/2014/main" id="{E33C2124-FD4C-441A-BBDD-820DCF0DE10D}"/>
              </a:ext>
            </a:extLst>
          </p:cNvPr>
          <p:cNvSpPr/>
          <p:nvPr/>
        </p:nvSpPr>
        <p:spPr>
          <a:xfrm>
            <a:off x="6061230" y="4666056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5B3AD9F9-5D99-46F5-94A6-414374FA6E02}"/>
              </a:ext>
            </a:extLst>
          </p:cNvPr>
          <p:cNvSpPr/>
          <p:nvPr/>
        </p:nvSpPr>
        <p:spPr>
          <a:xfrm>
            <a:off x="6061230" y="5242120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DB358DC7-2EDD-4511-A06A-22EF1A2C628C}"/>
              </a:ext>
            </a:extLst>
          </p:cNvPr>
          <p:cNvSpPr/>
          <p:nvPr/>
        </p:nvSpPr>
        <p:spPr>
          <a:xfrm>
            <a:off x="6061230" y="5836252"/>
            <a:ext cx="360040" cy="432048"/>
          </a:xfrm>
          <a:prstGeom prst="arc">
            <a:avLst>
              <a:gd name="adj1" fmla="val 16200000"/>
              <a:gd name="adj2" fmla="val 4954933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FE2B2633-40A8-4105-8F61-168989CAAB28}"/>
              </a:ext>
            </a:extLst>
          </p:cNvPr>
          <p:cNvSpPr/>
          <p:nvPr/>
        </p:nvSpPr>
        <p:spPr>
          <a:xfrm>
            <a:off x="6421270" y="4666056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x 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919F52DB-4F58-4DC5-BF61-737478A252DD}"/>
              </a:ext>
            </a:extLst>
          </p:cNvPr>
          <p:cNvSpPr/>
          <p:nvPr/>
        </p:nvSpPr>
        <p:spPr>
          <a:xfrm>
            <a:off x="6421270" y="5206400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x 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0AFAC66C-CAE4-4FA3-92E6-2C8610BF9F81}"/>
              </a:ext>
            </a:extLst>
          </p:cNvPr>
          <p:cNvSpPr/>
          <p:nvPr/>
        </p:nvSpPr>
        <p:spPr>
          <a:xfrm>
            <a:off x="6421270" y="5788567"/>
            <a:ext cx="550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400" b="1" dirty="0">
                <a:solidFill>
                  <a:srgbClr val="FF0000"/>
                </a:solidFill>
                <a:latin typeface="Calibri"/>
              </a:rPr>
              <a:t>x 2</a:t>
            </a:r>
            <a:endParaRPr lang="pt-P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56C34C50-E525-4318-8C05-520A6AC6B65A}"/>
              </a:ext>
            </a:extLst>
          </p:cNvPr>
          <p:cNvSpPr/>
          <p:nvPr/>
        </p:nvSpPr>
        <p:spPr>
          <a:xfrm>
            <a:off x="6813851" y="600466"/>
            <a:ext cx="4700402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pt-PT" sz="3200" b="1" dirty="0">
                <a:solidFill>
                  <a:srgbClr val="1F497D"/>
                </a:solidFill>
                <a:latin typeface="Calibri"/>
              </a:rPr>
              <a:t>Uma função exponencial tem uma taxa de variação que cresce (ou decresce) pelo mesmo múltiplo ou percentagem de cada unidade de variação do objeto (v. independente).</a:t>
            </a:r>
          </a:p>
        </p:txBody>
      </p:sp>
      <p:cxnSp>
        <p:nvCxnSpPr>
          <p:cNvPr id="66" name="Conexão reta 65">
            <a:extLst>
              <a:ext uri="{FF2B5EF4-FFF2-40B4-BE49-F238E27FC236}">
                <a16:creationId xmlns:a16="http://schemas.microsoft.com/office/drawing/2014/main" id="{7CD1D393-D6ED-42FF-A0B6-349A8C30473F}"/>
              </a:ext>
            </a:extLst>
          </p:cNvPr>
          <p:cNvCxnSpPr/>
          <p:nvPr/>
        </p:nvCxnSpPr>
        <p:spPr>
          <a:xfrm>
            <a:off x="6761725" y="764704"/>
            <a:ext cx="0" cy="3240360"/>
          </a:xfrm>
          <a:prstGeom prst="line">
            <a:avLst/>
          </a:prstGeom>
          <a:noFill/>
          <a:ln w="412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7" name="Conexão reta 66">
            <a:extLst>
              <a:ext uri="{FF2B5EF4-FFF2-40B4-BE49-F238E27FC236}">
                <a16:creationId xmlns:a16="http://schemas.microsoft.com/office/drawing/2014/main" id="{31B6386D-3F64-4AB1-BAB4-6E797A0C9DB4}"/>
              </a:ext>
            </a:extLst>
          </p:cNvPr>
          <p:cNvCxnSpPr/>
          <p:nvPr/>
        </p:nvCxnSpPr>
        <p:spPr>
          <a:xfrm>
            <a:off x="6833733" y="764704"/>
            <a:ext cx="0" cy="3240360"/>
          </a:xfrm>
          <a:prstGeom prst="line">
            <a:avLst/>
          </a:prstGeom>
          <a:noFill/>
          <a:ln w="41275" cap="flat" cmpd="sng" algn="ctr">
            <a:solidFill>
              <a:srgbClr val="1F497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8341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53" grpId="0"/>
      <p:bldP spid="57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80B70EF-A22D-4486-8DA3-8AF70DE8AEBC}"/>
              </a:ext>
            </a:extLst>
          </p:cNvPr>
          <p:cNvSpPr txBox="1">
            <a:spLocks noChangeArrowheads="1"/>
          </p:cNvSpPr>
          <p:nvPr/>
        </p:nvSpPr>
        <p:spPr>
          <a:xfrm>
            <a:off x="2589337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altLang="pt-PT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Aplicações e Exemplos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4A726F70-6A6B-4F31-8BC5-7732AD0D9765}"/>
              </a:ext>
            </a:extLst>
          </p:cNvPr>
          <p:cNvSpPr/>
          <p:nvPr/>
        </p:nvSpPr>
        <p:spPr>
          <a:xfrm>
            <a:off x="2805361" y="817548"/>
            <a:ext cx="3890296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Crescentes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B1CC20DE-6FD1-4545-AB25-92DCDC7DE0E5}"/>
              </a:ext>
            </a:extLst>
          </p:cNvPr>
          <p:cNvSpPr/>
          <p:nvPr/>
        </p:nvSpPr>
        <p:spPr>
          <a:xfrm>
            <a:off x="7197849" y="791126"/>
            <a:ext cx="4141968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srgbClr val="1F497D"/>
                </a:solidFill>
                <a:latin typeface="Calibri"/>
              </a:rPr>
              <a:t>Exponenciais Decrescentes</a:t>
            </a:r>
          </a:p>
        </p:txBody>
      </p:sp>
      <p:sp>
        <p:nvSpPr>
          <p:cNvPr id="37" name="Marcador de Posição do Texto 4">
            <a:extLst>
              <a:ext uri="{FF2B5EF4-FFF2-40B4-BE49-F238E27FC236}">
                <a16:creationId xmlns:a16="http://schemas.microsoft.com/office/drawing/2014/main" id="{357E446E-7E3A-4D06-98DB-CF0EA2AC1B3F}"/>
              </a:ext>
            </a:extLst>
          </p:cNvPr>
          <p:cNvSpPr txBox="1">
            <a:spLocks/>
          </p:cNvSpPr>
          <p:nvPr/>
        </p:nvSpPr>
        <p:spPr>
          <a:xfrm>
            <a:off x="258933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Crescimento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Divisão/crescimento celular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Sistemas de Capitalização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38" name="Picture 9" descr="http://ucsdnews.ucsd.edu/graphics/images/2009/05-09CellDivideCancer.jpg">
            <a:extLst>
              <a:ext uri="{FF2B5EF4-FFF2-40B4-BE49-F238E27FC236}">
                <a16:creationId xmlns:a16="http://schemas.microsoft.com/office/drawing/2014/main" id="{F047AA56-6960-4832-BF8E-1C7DF8D4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2" y="3429000"/>
            <a:ext cx="116929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1" descr="http://financeinbeeld.nl/wp-content/uploads/2014/01/cloud-money-300x221.jpg">
            <a:extLst>
              <a:ext uri="{FF2B5EF4-FFF2-40B4-BE49-F238E27FC236}">
                <a16:creationId xmlns:a16="http://schemas.microsoft.com/office/drawing/2014/main" id="{5A616BB3-5144-490E-829B-4E3C2F54D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449" y="5085184"/>
            <a:ext cx="1594780" cy="117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Marcador de Posição do Texto 4">
            <a:extLst>
              <a:ext uri="{FF2B5EF4-FFF2-40B4-BE49-F238E27FC236}">
                <a16:creationId xmlns:a16="http://schemas.microsoft.com/office/drawing/2014/main" id="{DD359D68-B458-45AC-942C-2BC3C7816B1C}"/>
              </a:ext>
            </a:extLst>
          </p:cNvPr>
          <p:cNvSpPr txBox="1">
            <a:spLocks/>
          </p:cNvSpPr>
          <p:nvPr/>
        </p:nvSpPr>
        <p:spPr>
          <a:xfrm>
            <a:off x="7144597" y="1412776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Declínio Populacional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Depreciação de Bens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Decréscimo Radioativo</a:t>
            </a: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0" indent="0" fontAlgn="auto">
              <a:spcAft>
                <a:spcPts val="0"/>
              </a:spcAft>
              <a:buClr>
                <a:srgbClr val="1F497D"/>
              </a:buClr>
              <a:buFont typeface="Arial" panose="020B0604020202020204" pitchFamily="34" charset="0"/>
              <a:buNone/>
            </a:pPr>
            <a:endParaRPr lang="pt-PT" sz="2400" b="1" dirty="0">
              <a:solidFill>
                <a:prstClr val="black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fontAlgn="auto">
              <a:spcAft>
                <a:spcPts val="0"/>
              </a:spcAft>
              <a:buClr>
                <a:srgbClr val="1F497D"/>
              </a:buClr>
            </a:pPr>
            <a:r>
              <a:rPr lang="pt-PT" sz="2400" b="1" dirty="0">
                <a:solidFill>
                  <a:prstClr val="black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…</a:t>
            </a:r>
          </a:p>
        </p:txBody>
      </p:sp>
      <p:pic>
        <p:nvPicPr>
          <p:cNvPr id="41" name="Picture 2" descr="http://www.bbc.co.uk/staticarchive/e3b88cd22039fca2a735786eb4e6222f3c3298cf.jpg">
            <a:extLst>
              <a:ext uri="{FF2B5EF4-FFF2-40B4-BE49-F238E27FC236}">
                <a16:creationId xmlns:a16="http://schemas.microsoft.com/office/drawing/2014/main" id="{34C61F5D-1DA4-4838-A9C7-4BD2D7BA7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44"/>
          <a:stretch/>
        </p:blipFill>
        <p:spPr bwMode="auto">
          <a:xfrm>
            <a:off x="3757832" y="1808952"/>
            <a:ext cx="127401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trabalhonojapao.com.br/images/noticias/envelhecimento-japao.jpg">
            <a:extLst>
              <a:ext uri="{FF2B5EF4-FFF2-40B4-BE49-F238E27FC236}">
                <a16:creationId xmlns:a16="http://schemas.microsoft.com/office/drawing/2014/main" id="{EC068E66-930D-49C1-A665-1BD4CA61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1808952"/>
            <a:ext cx="1716764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afixcode.com.br/wp-content/uploads/2012/07/depreciacao-bens-usados-thumb.jpg?9cf045">
            <a:extLst>
              <a:ext uri="{FF2B5EF4-FFF2-40B4-BE49-F238E27FC236}">
                <a16:creationId xmlns:a16="http://schemas.microsoft.com/office/drawing/2014/main" id="{3EB65A91-BA15-4004-A773-BBC21128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398" y="3419531"/>
            <a:ext cx="1197469" cy="11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http://www.mundoeducacao.com/upload/conteudo_legenda/26ba781c48707f20b681dccfbcc090ef.jpg">
            <a:extLst>
              <a:ext uri="{FF2B5EF4-FFF2-40B4-BE49-F238E27FC236}">
                <a16:creationId xmlns:a16="http://schemas.microsoft.com/office/drawing/2014/main" id="{F63939E5-2251-4FBF-93C7-1C0CBFB9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373" y="5085184"/>
            <a:ext cx="1503638" cy="125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2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8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3495144-B44D-41C6-A6BC-6CBBE0B4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A2CAE0-6B1F-40A5-853C-FCF4D4DD9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32F492-CA3B-4148-BFCA-BDEC356E5125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Ecrã Panorâmico</PresentationFormat>
  <Paragraphs>237</Paragraphs>
  <Slides>13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Times New Roman</vt:lpstr>
      <vt:lpstr>Office Theme</vt:lpstr>
      <vt:lpstr>Equation</vt:lpstr>
      <vt:lpstr>Apresentação do PowerPoint</vt:lpstr>
      <vt:lpstr>Definition – part 1</vt:lpstr>
      <vt:lpstr>Definition – part 1</vt:lpstr>
      <vt:lpstr>Definition – part 1</vt:lpstr>
      <vt:lpstr>Definition – part 2</vt:lpstr>
      <vt:lpstr>General Examples </vt:lpstr>
      <vt:lpstr>More General Examples</vt:lpstr>
      <vt:lpstr>Mathematics examples</vt:lpstr>
      <vt:lpstr>Mathematics examples</vt:lpstr>
      <vt:lpstr>Mathematics examples</vt:lpstr>
      <vt:lpstr>Mathematics examples</vt:lpstr>
      <vt:lpstr>Mathematics examples</vt:lpstr>
      <vt:lpstr>Esperamos ter ajudado!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2020-09-22T16:47:05Z</dcterms:created>
  <dcterms:modified xsi:type="dcterms:W3CDTF">2025-03-05T18:18:16Z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