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3"/>
  </p:notesMasterIdLst>
  <p:sldIdLst>
    <p:sldId id="1864" r:id="rId5"/>
    <p:sldId id="1875" r:id="rId6"/>
    <p:sldId id="1868" r:id="rId7"/>
    <p:sldId id="1869" r:id="rId8"/>
    <p:sldId id="1870" r:id="rId9"/>
    <p:sldId id="1871" r:id="rId10"/>
    <p:sldId id="1872" r:id="rId11"/>
    <p:sldId id="1859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2625"/>
    <a:srgbClr val="007788"/>
    <a:srgbClr val="297C2A"/>
    <a:srgbClr val="FE4387"/>
    <a:srgbClr val="F69000"/>
    <a:srgbClr val="01C2D1"/>
    <a:srgbClr val="D6D734"/>
    <a:srgbClr val="005C68"/>
    <a:srgbClr val="3B2E58"/>
    <a:srgbClr val="6B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69" autoAdjust="0"/>
    <p:restoredTop sz="94654" autoAdjust="0"/>
  </p:normalViewPr>
  <p:slideViewPr>
    <p:cSldViewPr snapToGrid="0">
      <p:cViewPr varScale="1">
        <p:scale>
          <a:sx n="100" d="100"/>
          <a:sy n="100" d="100"/>
        </p:scale>
        <p:origin x="80" y="180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12" Type="http://schemas.openxmlformats.org/officeDocument/2006/relationships/image" Target="../media/image60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Relationship Id="rId14" Type="http://schemas.openxmlformats.org/officeDocument/2006/relationships/image" Target="../media/image6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3/5/2025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15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0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0.png"/><Relationship Id="rId1" Type="http://schemas.openxmlformats.org/officeDocument/2006/relationships/tags" Target="../tags/tag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8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13" Type="http://schemas.openxmlformats.org/officeDocument/2006/relationships/image" Target="../media/image39.png"/><Relationship Id="rId3" Type="http://schemas.openxmlformats.org/officeDocument/2006/relationships/image" Target="../media/image10.png"/><Relationship Id="rId7" Type="http://schemas.openxmlformats.org/officeDocument/2006/relationships/image" Target="../media/image34.png"/><Relationship Id="rId12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8.png"/><Relationship Id="rId11" Type="http://schemas.openxmlformats.org/officeDocument/2006/relationships/image" Target="../media/image37.png"/><Relationship Id="rId5" Type="http://schemas.openxmlformats.org/officeDocument/2006/relationships/image" Target="../media/image33.gif"/><Relationship Id="rId10" Type="http://schemas.openxmlformats.org/officeDocument/2006/relationships/image" Target="../media/image36.png"/><Relationship Id="rId4" Type="http://schemas.openxmlformats.org/officeDocument/2006/relationships/image" Target="../media/image32.png"/><Relationship Id="rId9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10.png"/><Relationship Id="rId21" Type="http://schemas.openxmlformats.org/officeDocument/2006/relationships/oleObject" Target="../embeddings/oleObject9.bin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image" Target="../media/image33.gi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4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4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17.bin"/><Relationship Id="rId26" Type="http://schemas.openxmlformats.org/officeDocument/2006/relationships/oleObject" Target="../embeddings/oleObject21.bin"/><Relationship Id="rId3" Type="http://schemas.openxmlformats.org/officeDocument/2006/relationships/image" Target="../media/image10.png"/><Relationship Id="rId21" Type="http://schemas.openxmlformats.org/officeDocument/2006/relationships/image" Target="../media/image57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55.wmf"/><Relationship Id="rId25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image" Target="../media/image61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52.wmf"/><Relationship Id="rId24" Type="http://schemas.openxmlformats.org/officeDocument/2006/relationships/oleObject" Target="../embeddings/oleObject20.bin"/><Relationship Id="rId32" Type="http://schemas.openxmlformats.org/officeDocument/2006/relationships/image" Target="../media/image63.png"/><Relationship Id="rId5" Type="http://schemas.openxmlformats.org/officeDocument/2006/relationships/image" Target="../media/image49.wmf"/><Relationship Id="rId15" Type="http://schemas.openxmlformats.org/officeDocument/2006/relationships/image" Target="../media/image54.wmf"/><Relationship Id="rId23" Type="http://schemas.openxmlformats.org/officeDocument/2006/relationships/image" Target="../media/image58.wmf"/><Relationship Id="rId28" Type="http://schemas.openxmlformats.org/officeDocument/2006/relationships/oleObject" Target="../embeddings/oleObject22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56.wmf"/><Relationship Id="rId31" Type="http://schemas.openxmlformats.org/officeDocument/2006/relationships/image" Target="../media/image62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60.wmf"/><Relationship Id="rId30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70.wmf"/><Relationship Id="rId3" Type="http://schemas.openxmlformats.org/officeDocument/2006/relationships/image" Target="../media/image10.png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20" Type="http://schemas.openxmlformats.org/officeDocument/2006/relationships/image" Target="../media/image7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image" Target="../media/image74.png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73.pn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68.wmf"/><Relationship Id="rId22" Type="http://schemas.openxmlformats.org/officeDocument/2006/relationships/image" Target="../media/image7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4019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>
                <a:solidFill>
                  <a:srgbClr val="01C2D1"/>
                </a:solidFill>
                <a:latin typeface="+mj-lt"/>
                <a:ea typeface="+mj-ea"/>
                <a:cs typeface="+mj-cs"/>
              </a:rPr>
              <a:t>Função Exponencial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pt-PT" altLang="pt-PT" sz="28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Generalidades e Propriedades</a:t>
            </a:r>
          </a:p>
          <a:p>
            <a:pPr marL="0" lvl="1" algn="ctr" fontAlgn="auto">
              <a:spcAft>
                <a:spcPts val="0"/>
              </a:spcAft>
            </a:pPr>
            <a:r>
              <a:rPr lang="pt-PT" sz="3600" b="1" dirty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b &lt; 1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A381E78-DF2B-4487-AC3E-20BF90BA8A5C}"/>
              </a:ext>
            </a:extLst>
          </p:cNvPr>
          <p:cNvGrpSpPr/>
          <p:nvPr/>
        </p:nvGrpSpPr>
        <p:grpSpPr>
          <a:xfrm>
            <a:off x="7058101" y="3965215"/>
            <a:ext cx="1760984" cy="1760984"/>
            <a:chOff x="6804101" y="3200986"/>
            <a:chExt cx="1760984" cy="1760984"/>
          </a:xfrm>
        </p:grpSpPr>
        <p:sp>
          <p:nvSpPr>
            <p:cNvPr id="2" name="Retângulo 1">
              <a:extLst>
                <a:ext uri="{FF2B5EF4-FFF2-40B4-BE49-F238E27FC236}">
                  <a16:creationId xmlns:a16="http://schemas.microsoft.com/office/drawing/2014/main" id="{E535F98A-9EE4-475E-8A2C-089CCFCDF502}"/>
                </a:ext>
              </a:extLst>
            </p:cNvPr>
            <p:cNvSpPr/>
            <p:nvPr/>
          </p:nvSpPr>
          <p:spPr>
            <a:xfrm>
              <a:off x="7684593" y="3966437"/>
              <a:ext cx="248281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0220B21E-BDE3-46D4-8798-2D46AED6E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CFEFC"/>
                </a:clrFrom>
                <a:clrTo>
                  <a:srgbClr val="FC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04101" y="3200986"/>
              <a:ext cx="1760984" cy="1760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6976"/>
    </mc:Choice>
    <mc:Fallback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FC7AFFB7-372C-445C-BC2B-FD9BC998FF91}"/>
              </a:ext>
            </a:extLst>
          </p:cNvPr>
          <p:cNvSpPr txBox="1">
            <a:spLocks noChangeArrowheads="1"/>
          </p:cNvSpPr>
          <p:nvPr/>
        </p:nvSpPr>
        <p:spPr>
          <a:xfrm>
            <a:off x="23131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Função exponencial de base inferior a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um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21" name="Grupo 4">
            <a:extLst>
              <a:ext uri="{FF2B5EF4-FFF2-40B4-BE49-F238E27FC236}">
                <a16:creationId xmlns:a16="http://schemas.microsoft.com/office/drawing/2014/main" id="{87B4D6B7-36DE-4504-9179-CFDA084175F0}"/>
              </a:ext>
            </a:extLst>
          </p:cNvPr>
          <p:cNvGrpSpPr/>
          <p:nvPr/>
        </p:nvGrpSpPr>
        <p:grpSpPr>
          <a:xfrm>
            <a:off x="1953072" y="893933"/>
            <a:ext cx="3888432" cy="1373805"/>
            <a:chOff x="1599374" y="898792"/>
            <a:chExt cx="3888432" cy="1373805"/>
          </a:xfrm>
        </p:grpSpPr>
        <p:sp>
          <p:nvSpPr>
            <p:cNvPr id="22" name="Retângulo arredondado 3">
              <a:extLst>
                <a:ext uri="{FF2B5EF4-FFF2-40B4-BE49-F238E27FC236}">
                  <a16:creationId xmlns:a16="http://schemas.microsoft.com/office/drawing/2014/main" id="{202B02CC-1731-4493-ABD3-33DD3B881829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CaixaDeTexto 22">
                  <a:extLst>
                    <a:ext uri="{FF2B5EF4-FFF2-40B4-BE49-F238E27FC236}">
                      <a16:creationId xmlns:a16="http://schemas.microsoft.com/office/drawing/2014/main" id="{E845CE1F-27D6-472F-891E-0FFF804708A7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Forma livre 2">
              <a:extLst>
                <a:ext uri="{FF2B5EF4-FFF2-40B4-BE49-F238E27FC236}">
                  <a16:creationId xmlns:a16="http://schemas.microsoft.com/office/drawing/2014/main" id="{DDBFF9C5-CBB3-4A7F-AEF6-473FC95440B8}"/>
                </a:ext>
              </a:extLst>
            </p:cNvPr>
            <p:cNvSpPr/>
            <p:nvPr/>
          </p:nvSpPr>
          <p:spPr>
            <a:xfrm>
              <a:off x="3399692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tângulo 24">
                <a:extLst>
                  <a:ext uri="{FF2B5EF4-FFF2-40B4-BE49-F238E27FC236}">
                    <a16:creationId xmlns:a16="http://schemas.microsoft.com/office/drawing/2014/main" id="{9BCEC36A-197F-475C-84DB-8124C525C11F}"/>
                  </a:ext>
                </a:extLst>
              </p:cNvPr>
              <p:cNvSpPr/>
              <p:nvPr/>
            </p:nvSpPr>
            <p:spPr>
              <a:xfrm>
                <a:off x="5405958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25" name="Retângulo 24">
                <a:extLst>
                  <a:ext uri="{FF2B5EF4-FFF2-40B4-BE49-F238E27FC236}">
                    <a16:creationId xmlns:a16="http://schemas.microsoft.com/office/drawing/2014/main" id="{9BCEC36A-197F-475C-84DB-8124C525C1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5958" y="1284201"/>
                <a:ext cx="124662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tângulo 25">
            <a:extLst>
              <a:ext uri="{FF2B5EF4-FFF2-40B4-BE49-F238E27FC236}">
                <a16:creationId xmlns:a16="http://schemas.microsoft.com/office/drawing/2014/main" id="{6931A84A-3D9F-4F89-B785-C3AAC021C197}"/>
              </a:ext>
            </a:extLst>
          </p:cNvPr>
          <p:cNvSpPr/>
          <p:nvPr/>
        </p:nvSpPr>
        <p:spPr>
          <a:xfrm>
            <a:off x="8283832" y="2165853"/>
            <a:ext cx="1794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EXEMPLOS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3F70FDFD-E3B2-4F19-90AD-9FEA6E67A846}"/>
                  </a:ext>
                </a:extLst>
              </p:cNvPr>
              <p:cNvSpPr txBox="1"/>
              <p:nvPr/>
            </p:nvSpPr>
            <p:spPr>
              <a:xfrm>
                <a:off x="7499811" y="2708920"/>
                <a:ext cx="2088232" cy="11617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32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2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32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32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32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32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num>
                                <m:den>
                                  <m:r>
                                    <a:rPr lang="pt-PT" sz="3200" b="1" i="1" smtClean="0">
                                      <a:solidFill>
                                        <a:srgbClr val="1F497D"/>
                                      </a:solidFill>
                                      <a:latin typeface="Cambria Math" panose="02040503050406030204" pitchFamily="18" charset="0"/>
                                    </a:rPr>
                                    <m:t>𝟔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32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32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3F70FDFD-E3B2-4F19-90AD-9FEA6E67A8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9811" y="2708920"/>
                <a:ext cx="2088232" cy="116179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AB2AD932-99FD-4DD1-A140-F7CB820C994B}"/>
                  </a:ext>
                </a:extLst>
              </p:cNvPr>
              <p:cNvSpPr txBox="1"/>
              <p:nvPr/>
            </p:nvSpPr>
            <p:spPr>
              <a:xfrm>
                <a:off x="7822036" y="4007974"/>
                <a:ext cx="3767862" cy="11617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3200" b="1" i="1" smtClean="0">
                          <a:solidFill>
                            <a:srgbClr val="9BBB59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200" b="1" i="1" smtClean="0">
                          <a:solidFill>
                            <a:srgbClr val="9BBB59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32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3200" b="1" i="1" smtClean="0">
                                  <a:solidFill>
                                    <a:srgbClr val="9BBB59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3200" b="1" i="1" smtClean="0">
                                      <a:solidFill>
                                        <a:srgbClr val="9BBB59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3200" b="1" i="1" smtClean="0">
                                      <a:solidFill>
                                        <a:srgbClr val="9BBB59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3200" b="1" i="1" smtClean="0">
                                      <a:solidFill>
                                        <a:srgbClr val="9BBB59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3200" b="1" i="1" smtClean="0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3200" b="1" i="1" smtClean="0">
                          <a:solidFill>
                            <a:srgbClr val="9BBB59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3200" b="1" i="1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srgbClr val="9BBB59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sz="3200" b="1" i="1" smtClean="0">
                                  <a:solidFill>
                                    <a:srgbClr val="9BBB59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pt-PT" sz="3200" b="1" i="1" smtClean="0">
                                  <a:solidFill>
                                    <a:srgbClr val="9BBB59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pt-PT" sz="3200" b="1" i="1" smtClean="0">
                                  <a:solidFill>
                                    <a:srgbClr val="9BBB59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d>
                        </m:e>
                        <m:sup>
                          <m:r>
                            <a:rPr lang="pt-PT" sz="3200" b="1" i="1">
                              <a:solidFill>
                                <a:srgbClr val="9BBB59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32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AB2AD932-99FD-4DD1-A140-F7CB820C99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2036" y="4007974"/>
                <a:ext cx="3767862" cy="116179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04F9236F-4969-459A-9480-44ED448F246A}"/>
                  </a:ext>
                </a:extLst>
              </p:cNvPr>
              <p:cNvSpPr txBox="1"/>
              <p:nvPr/>
            </p:nvSpPr>
            <p:spPr>
              <a:xfrm>
                <a:off x="8086328" y="5239775"/>
                <a:ext cx="2726224" cy="116179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3200" b="1" i="1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pt-PT" sz="3200" b="1" i="1">
                          <a:solidFill>
                            <a:srgbClr val="F79646">
                              <a:lumMod val="75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3200" b="1" i="1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3200" b="1" i="1">
                                  <a:solidFill>
                                    <a:srgbClr val="F79646">
                                      <a:lumMod val="75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3200" b="1" i="1">
                                      <a:solidFill>
                                        <a:srgbClr val="F79646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3200" b="1" i="1">
                                      <a:solidFill>
                                        <a:srgbClr val="F79646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3200" b="1" i="1">
                                      <a:solidFill>
                                        <a:srgbClr val="F79646">
                                          <a:lumMod val="75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3200" b="1" i="1">
                              <a:solidFill>
                                <a:srgbClr val="F79646">
                                  <a:lumMod val="75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32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04F9236F-4969-459A-9480-44ED448F24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6328" y="5239775"/>
                <a:ext cx="2726224" cy="116179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Imagem 29">
            <a:extLst>
              <a:ext uri="{FF2B5EF4-FFF2-40B4-BE49-F238E27FC236}">
                <a16:creationId xmlns:a16="http://schemas.microsoft.com/office/drawing/2014/main" id="{E72927E7-8191-43B1-B05C-79B42E7A02BF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93600" y="2880526"/>
            <a:ext cx="5097780" cy="3737610"/>
          </a:xfrm>
          <a:prstGeom prst="rect">
            <a:avLst/>
          </a:prstGeom>
        </p:spPr>
      </p:pic>
      <p:pic>
        <p:nvPicPr>
          <p:cNvPr id="31" name="Imagem 30">
            <a:extLst>
              <a:ext uri="{FF2B5EF4-FFF2-40B4-BE49-F238E27FC236}">
                <a16:creationId xmlns:a16="http://schemas.microsoft.com/office/drawing/2014/main" id="{67E0A149-AE81-4BC3-8EC6-30ED71BF0928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93600" y="2880526"/>
            <a:ext cx="5097780" cy="3737610"/>
          </a:xfrm>
          <a:prstGeom prst="rect">
            <a:avLst/>
          </a:prstGeom>
        </p:spPr>
      </p:pic>
      <p:pic>
        <p:nvPicPr>
          <p:cNvPr id="32" name="Imagem 31">
            <a:extLst>
              <a:ext uri="{FF2B5EF4-FFF2-40B4-BE49-F238E27FC236}">
                <a16:creationId xmlns:a16="http://schemas.microsoft.com/office/drawing/2014/main" id="{68BE189E-A0E3-4A79-975E-39213F88F208}"/>
              </a:ext>
            </a:extLst>
          </p:cNvPr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93600" y="2880526"/>
            <a:ext cx="5097780" cy="373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 hidden="1">
            <a:extLst>
              <a:ext uri="{FF2B5EF4-FFF2-40B4-BE49-F238E27FC236}">
                <a16:creationId xmlns:a16="http://schemas.microsoft.com/office/drawing/2014/main" id="{41C7682F-CFCA-4253-BC58-3195BECC128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6519" y="-1240113"/>
            <a:ext cx="5156200" cy="11176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Definition – part 1</a:t>
            </a: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D16EED7-924B-4F93-98DC-13220DC1340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31302" y="3463200"/>
            <a:ext cx="4248150" cy="3114675"/>
          </a:xfrm>
          <a:prstGeom prst="rect">
            <a:avLst/>
          </a:prstGeom>
        </p:spPr>
      </p:pic>
      <p:sp>
        <p:nvSpPr>
          <p:cNvPr id="17" name="Rectangle 9">
            <a:extLst>
              <a:ext uri="{FF2B5EF4-FFF2-40B4-BE49-F238E27FC236}">
                <a16:creationId xmlns:a16="http://schemas.microsoft.com/office/drawing/2014/main" id="{B2EB45E8-AEBF-4574-B230-EB830447CF18}"/>
              </a:ext>
            </a:extLst>
          </p:cNvPr>
          <p:cNvSpPr txBox="1">
            <a:spLocks noChangeArrowheads="1"/>
          </p:cNvSpPr>
          <p:nvPr/>
        </p:nvSpPr>
        <p:spPr>
          <a:xfrm>
            <a:off x="2305614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Função exponencial de base inferior a </a:t>
            </a:r>
            <a:r>
              <a:rPr kumimoji="0" lang="pt-PT" sz="2800" b="1" i="0" u="sng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+mj-cs"/>
              </a:rPr>
              <a:t>um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18" name="Grupo 4">
            <a:extLst>
              <a:ext uri="{FF2B5EF4-FFF2-40B4-BE49-F238E27FC236}">
                <a16:creationId xmlns:a16="http://schemas.microsoft.com/office/drawing/2014/main" id="{8B812893-0CAA-4ED8-8A66-6866B987182C}"/>
              </a:ext>
            </a:extLst>
          </p:cNvPr>
          <p:cNvGrpSpPr/>
          <p:nvPr/>
        </p:nvGrpSpPr>
        <p:grpSpPr>
          <a:xfrm>
            <a:off x="1945574" y="893933"/>
            <a:ext cx="3888432" cy="1373805"/>
            <a:chOff x="1599374" y="898792"/>
            <a:chExt cx="3888432" cy="1373805"/>
          </a:xfrm>
        </p:grpSpPr>
        <p:sp>
          <p:nvSpPr>
            <p:cNvPr id="19" name="Retângulo arredondado 3">
              <a:extLst>
                <a:ext uri="{FF2B5EF4-FFF2-40B4-BE49-F238E27FC236}">
                  <a16:creationId xmlns:a16="http://schemas.microsoft.com/office/drawing/2014/main" id="{CC95480C-B840-4260-B1BB-F1EF61132C13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CaixaDeTexto 19">
                  <a:extLst>
                    <a:ext uri="{FF2B5EF4-FFF2-40B4-BE49-F238E27FC236}">
                      <a16:creationId xmlns:a16="http://schemas.microsoft.com/office/drawing/2014/main" id="{BF030DA1-DD6F-4AE5-9F5D-F24C1F4A3562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Forma livre 2">
              <a:extLst>
                <a:ext uri="{FF2B5EF4-FFF2-40B4-BE49-F238E27FC236}">
                  <a16:creationId xmlns:a16="http://schemas.microsoft.com/office/drawing/2014/main" id="{776DF9EA-7D8D-4A52-8C9D-30AB455E7F7E}"/>
                </a:ext>
              </a:extLst>
            </p:cNvPr>
            <p:cNvSpPr/>
            <p:nvPr/>
          </p:nvSpPr>
          <p:spPr>
            <a:xfrm>
              <a:off x="3399692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tângulo 32">
                <a:extLst>
                  <a:ext uri="{FF2B5EF4-FFF2-40B4-BE49-F238E27FC236}">
                    <a16:creationId xmlns:a16="http://schemas.microsoft.com/office/drawing/2014/main" id="{84FEB12C-402B-4A7E-8210-3AB41B0A02A4}"/>
                  </a:ext>
                </a:extLst>
              </p:cNvPr>
              <p:cNvSpPr/>
              <p:nvPr/>
            </p:nvSpPr>
            <p:spPr>
              <a:xfrm>
                <a:off x="5398460" y="1284201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33" name="Retângulo 32">
                <a:extLst>
                  <a:ext uri="{FF2B5EF4-FFF2-40B4-BE49-F238E27FC236}">
                    <a16:creationId xmlns:a16="http://schemas.microsoft.com/office/drawing/2014/main" id="{84FEB12C-402B-4A7E-8210-3AB41B0A02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8460" y="1284201"/>
                <a:ext cx="124662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EB4B0B47-4942-4772-B155-8F08E4DF0C0D}"/>
                  </a:ext>
                </a:extLst>
              </p:cNvPr>
              <p:cNvSpPr txBox="1"/>
              <p:nvPr/>
            </p:nvSpPr>
            <p:spPr>
              <a:xfrm>
                <a:off x="2126102" y="4979000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EB4B0B47-4942-4772-B155-8F08E4DF0C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102" y="4979000"/>
                <a:ext cx="1512168" cy="369332"/>
              </a:xfrm>
              <a:prstGeom prst="rect">
                <a:avLst/>
              </a:prstGeom>
              <a:blipFill>
                <a:blip r:embed="rId7"/>
                <a:stretch>
                  <a:fillRect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tângulo 34">
            <a:extLst>
              <a:ext uri="{FF2B5EF4-FFF2-40B4-BE49-F238E27FC236}">
                <a16:creationId xmlns:a16="http://schemas.microsoft.com/office/drawing/2014/main" id="{D73B5804-B877-4AB5-BF69-57BA0DD5DCD1}"/>
              </a:ext>
            </a:extLst>
          </p:cNvPr>
          <p:cNvSpPr/>
          <p:nvPr/>
        </p:nvSpPr>
        <p:spPr>
          <a:xfrm>
            <a:off x="7293539" y="836712"/>
            <a:ext cx="1620957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Domínio</a:t>
            </a: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6C2E0D18-180A-4B29-9C66-B4B81A63715E}"/>
              </a:ext>
            </a:extLst>
          </p:cNvPr>
          <p:cNvSpPr/>
          <p:nvPr/>
        </p:nvSpPr>
        <p:spPr>
          <a:xfrm>
            <a:off x="7293539" y="1367669"/>
            <a:ext cx="253947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Contradomínio</a:t>
            </a: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1D5A186E-B1BA-435C-A764-0029C7682D28}"/>
              </a:ext>
            </a:extLst>
          </p:cNvPr>
          <p:cNvSpPr/>
          <p:nvPr/>
        </p:nvSpPr>
        <p:spPr>
          <a:xfrm>
            <a:off x="7293539" y="1907677"/>
            <a:ext cx="1144865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Sinal</a:t>
            </a:r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6840D476-014E-4A3E-8986-E2A3AEC6DF76}"/>
              </a:ext>
            </a:extLst>
          </p:cNvPr>
          <p:cNvSpPr/>
          <p:nvPr/>
        </p:nvSpPr>
        <p:spPr>
          <a:xfrm>
            <a:off x="7293539" y="2447685"/>
            <a:ext cx="122296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Zeros</a:t>
            </a: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B60F15C0-BBA6-4A69-872B-1A0EBFC3D506}"/>
              </a:ext>
            </a:extLst>
          </p:cNvPr>
          <p:cNvSpPr/>
          <p:nvPr/>
        </p:nvSpPr>
        <p:spPr>
          <a:xfrm>
            <a:off x="7293539" y="3491701"/>
            <a:ext cx="205165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 err="1">
                <a:solidFill>
                  <a:prstClr val="black"/>
                </a:solidFill>
                <a:latin typeface="Calibri"/>
              </a:rPr>
              <a:t>Injetividade</a:t>
            </a:r>
            <a:endParaRPr lang="pt-PT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8FF73AF8-CE57-448C-AD6B-CE4139074EF0}"/>
              </a:ext>
            </a:extLst>
          </p:cNvPr>
          <p:cNvSpPr/>
          <p:nvPr/>
        </p:nvSpPr>
        <p:spPr>
          <a:xfrm>
            <a:off x="7293539" y="4031709"/>
            <a:ext cx="1957780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Monotonia</a:t>
            </a:r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E00DC2A5-CF35-4BD1-94CF-AD316C059DB0}"/>
              </a:ext>
            </a:extLst>
          </p:cNvPr>
          <p:cNvSpPr/>
          <p:nvPr/>
        </p:nvSpPr>
        <p:spPr>
          <a:xfrm>
            <a:off x="7293539" y="4571717"/>
            <a:ext cx="1729704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Extremos</a:t>
            </a: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92A42C5D-0C98-4A53-86DD-7DD0DDFBF32C}"/>
              </a:ext>
            </a:extLst>
          </p:cNvPr>
          <p:cNvSpPr/>
          <p:nvPr/>
        </p:nvSpPr>
        <p:spPr>
          <a:xfrm>
            <a:off x="7293539" y="2951693"/>
            <a:ext cx="3152723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Ordenada na origem</a:t>
            </a:r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7F6223F0-1088-4FAD-84D5-04AD1373C7C0}"/>
              </a:ext>
            </a:extLst>
          </p:cNvPr>
          <p:cNvSpPr/>
          <p:nvPr/>
        </p:nvSpPr>
        <p:spPr>
          <a:xfrm>
            <a:off x="7293539" y="5111725"/>
            <a:ext cx="224805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Continuidade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046558C3-64C8-4320-B1F2-9C776C236263}"/>
              </a:ext>
            </a:extLst>
          </p:cNvPr>
          <p:cNvSpPr/>
          <p:nvPr/>
        </p:nvSpPr>
        <p:spPr>
          <a:xfrm>
            <a:off x="7293539" y="5651733"/>
            <a:ext cx="185089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r>
              <a:rPr lang="pt-PT" sz="2400" b="1" dirty="0">
                <a:solidFill>
                  <a:prstClr val="black"/>
                </a:solidFill>
                <a:latin typeface="Calibri"/>
              </a:rPr>
              <a:t>Assintotas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CaixaDeTexto 44">
                <a:extLst>
                  <a:ext uri="{FF2B5EF4-FFF2-40B4-BE49-F238E27FC236}">
                    <a16:creationId xmlns:a16="http://schemas.microsoft.com/office/drawing/2014/main" id="{EDE99F6D-D8E3-42FD-9CC5-47BE227A4F04}"/>
                  </a:ext>
                </a:extLst>
              </p:cNvPr>
              <p:cNvSpPr txBox="1"/>
              <p:nvPr/>
            </p:nvSpPr>
            <p:spPr>
              <a:xfrm>
                <a:off x="8526738" y="836712"/>
                <a:ext cx="2088232" cy="4009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/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5" name="CaixaDeTexto 44">
                <a:extLst>
                  <a:ext uri="{FF2B5EF4-FFF2-40B4-BE49-F238E27FC236}">
                    <a16:creationId xmlns:a16="http://schemas.microsoft.com/office/drawing/2014/main" id="{EDE99F6D-D8E3-42FD-9CC5-47BE227A4F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6738" y="836712"/>
                <a:ext cx="2088232" cy="40094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0948522D-7AFA-4780-8099-D1D9997491AB}"/>
                  </a:ext>
                </a:extLst>
              </p:cNvPr>
              <p:cNvSpPr txBox="1"/>
              <p:nvPr/>
            </p:nvSpPr>
            <p:spPr>
              <a:xfrm>
                <a:off x="9345747" y="1439161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′=</m:t>
                          </m:r>
                          <m:r>
                            <a:rPr lang="pt-PT" sz="2400" b="1" spc="-400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𝐈𝐑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+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0948522D-7AFA-4780-8099-D1D9997491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5747" y="1439161"/>
                <a:ext cx="2088232" cy="369332"/>
              </a:xfrm>
              <a:prstGeom prst="rect">
                <a:avLst/>
              </a:prstGeom>
              <a:blipFill>
                <a:blip r:embed="rId9"/>
                <a:stretch>
                  <a:fillRect t="-1639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0838008C-7FF1-4D0C-BDC1-3AF469F41CFA}"/>
                  </a:ext>
                </a:extLst>
              </p:cNvPr>
              <p:cNvSpPr txBox="1"/>
              <p:nvPr/>
            </p:nvSpPr>
            <p:spPr>
              <a:xfrm>
                <a:off x="8788901" y="1911605"/>
                <a:ext cx="2088232" cy="4009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Positiva em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PT" sz="2400" b="1" i="1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400" b="1" spc="-400" smtClean="0">
                            <a:solidFill>
                              <a:srgbClr val="1F497D"/>
                            </a:solidFill>
                            <a:latin typeface="Cambria Math" panose="02040503050406030204" pitchFamily="18" charset="0"/>
                          </a:rPr>
                          <m:t>𝐈𝐑</m:t>
                        </m:r>
                      </m:e>
                      <m:sup/>
                    </m:sSup>
                  </m:oMath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0838008C-7FF1-4D0C-BDC1-3AF469F41C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8901" y="1911605"/>
                <a:ext cx="2088232" cy="400944"/>
              </a:xfrm>
              <a:prstGeom prst="rect">
                <a:avLst/>
              </a:prstGeom>
              <a:blipFill>
                <a:blip r:embed="rId10"/>
                <a:stretch>
                  <a:fillRect l="-9064" t="-16923" b="-4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CaixaDeTexto 47">
            <a:extLst>
              <a:ext uri="{FF2B5EF4-FFF2-40B4-BE49-F238E27FC236}">
                <a16:creationId xmlns:a16="http://schemas.microsoft.com/office/drawing/2014/main" id="{F295AF2E-0190-4253-A65D-399183EC4A53}"/>
              </a:ext>
            </a:extLst>
          </p:cNvPr>
          <p:cNvSpPr txBox="1"/>
          <p:nvPr/>
        </p:nvSpPr>
        <p:spPr>
          <a:xfrm>
            <a:off x="8697675" y="2483685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srgbClr val="1F497D"/>
                </a:solidFill>
                <a:latin typeface="Calibri"/>
              </a:rPr>
              <a:t>Não tem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44CD8A2B-61CA-4225-910C-ABCF11EA82F8}"/>
                  </a:ext>
                </a:extLst>
              </p:cNvPr>
              <p:cNvSpPr txBox="1"/>
              <p:nvPr/>
            </p:nvSpPr>
            <p:spPr>
              <a:xfrm>
                <a:off x="10446262" y="2987692"/>
                <a:ext cx="10801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44CD8A2B-61CA-4225-910C-ABCF11EA82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6262" y="2987692"/>
                <a:ext cx="1080120" cy="369332"/>
              </a:xfrm>
              <a:prstGeom prst="rect">
                <a:avLst/>
              </a:prstGeom>
              <a:blipFill>
                <a:blip r:embed="rId11"/>
                <a:stretch>
                  <a:fillRect l="-7910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Conexão reta unidirecional 49">
            <a:extLst>
              <a:ext uri="{FF2B5EF4-FFF2-40B4-BE49-F238E27FC236}">
                <a16:creationId xmlns:a16="http://schemas.microsoft.com/office/drawing/2014/main" id="{FB509D34-F95B-4531-9B66-8AC0E2D3742E}"/>
              </a:ext>
            </a:extLst>
          </p:cNvPr>
          <p:cNvCxnSpPr>
            <a:cxnSpLocks/>
            <a:stCxn id="42" idx="1"/>
          </p:cNvCxnSpPr>
          <p:nvPr/>
        </p:nvCxnSpPr>
        <p:spPr>
          <a:xfrm flipH="1">
            <a:off x="4128592" y="3182526"/>
            <a:ext cx="3164947" cy="2699605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sp>
        <p:nvSpPr>
          <p:cNvPr id="51" name="Retângulo 50">
            <a:extLst>
              <a:ext uri="{FF2B5EF4-FFF2-40B4-BE49-F238E27FC236}">
                <a16:creationId xmlns:a16="http://schemas.microsoft.com/office/drawing/2014/main" id="{3C77D681-DDE1-4D48-8014-832F3FDD0CF6}"/>
              </a:ext>
            </a:extLst>
          </p:cNvPr>
          <p:cNvSpPr/>
          <p:nvPr/>
        </p:nvSpPr>
        <p:spPr>
          <a:xfrm>
            <a:off x="4176896" y="5648310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b="1" dirty="0">
                <a:solidFill>
                  <a:srgbClr val="C00000"/>
                </a:solidFill>
                <a:latin typeface="Calibri"/>
              </a:rPr>
              <a:t>(0,1)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CaixaDeTexto 51">
                <a:extLst>
                  <a:ext uri="{FF2B5EF4-FFF2-40B4-BE49-F238E27FC236}">
                    <a16:creationId xmlns:a16="http://schemas.microsoft.com/office/drawing/2014/main" id="{129A44E0-48BA-4F04-8406-CF4BD0D3B2E7}"/>
                  </a:ext>
                </a:extLst>
              </p:cNvPr>
              <p:cNvSpPr txBox="1"/>
              <p:nvPr/>
            </p:nvSpPr>
            <p:spPr>
              <a:xfrm>
                <a:off x="9438150" y="3536685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Sim, em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52" name="CaixaDeTexto 51">
                <a:extLst>
                  <a:ext uri="{FF2B5EF4-FFF2-40B4-BE49-F238E27FC236}">
                    <a16:creationId xmlns:a16="http://schemas.microsoft.com/office/drawing/2014/main" id="{129A44E0-48BA-4F04-8406-CF4BD0D3B2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8150" y="3536685"/>
                <a:ext cx="2088232" cy="369332"/>
              </a:xfrm>
              <a:prstGeom prst="rect">
                <a:avLst/>
              </a:prstGeom>
              <a:blipFill>
                <a:blip r:embed="rId12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CaixaDeTexto 52">
                <a:extLst>
                  <a:ext uri="{FF2B5EF4-FFF2-40B4-BE49-F238E27FC236}">
                    <a16:creationId xmlns:a16="http://schemas.microsoft.com/office/drawing/2014/main" id="{21DBC1F1-9FA7-4140-98E8-BF2E581F622B}"/>
                  </a:ext>
                </a:extLst>
              </p:cNvPr>
              <p:cNvSpPr txBox="1"/>
              <p:nvPr/>
            </p:nvSpPr>
            <p:spPr>
              <a:xfrm>
                <a:off x="9328205" y="4077875"/>
                <a:ext cx="260983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Decrescente, em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53" name="CaixaDeTexto 52">
                <a:extLst>
                  <a:ext uri="{FF2B5EF4-FFF2-40B4-BE49-F238E27FC236}">
                    <a16:creationId xmlns:a16="http://schemas.microsoft.com/office/drawing/2014/main" id="{21DBC1F1-9FA7-4140-98E8-BF2E581F62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205" y="4077875"/>
                <a:ext cx="2609830" cy="369332"/>
              </a:xfrm>
              <a:prstGeom prst="rect">
                <a:avLst/>
              </a:prstGeom>
              <a:blipFill>
                <a:blip r:embed="rId13"/>
                <a:stretch>
                  <a:fillRect l="-7009" t="-26230" b="-475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CaixaDeTexto 53">
            <a:extLst>
              <a:ext uri="{FF2B5EF4-FFF2-40B4-BE49-F238E27FC236}">
                <a16:creationId xmlns:a16="http://schemas.microsoft.com/office/drawing/2014/main" id="{D40AB98B-B591-4DC9-B4C4-BEC87EF7E5C5}"/>
              </a:ext>
            </a:extLst>
          </p:cNvPr>
          <p:cNvSpPr txBox="1"/>
          <p:nvPr/>
        </p:nvSpPr>
        <p:spPr>
          <a:xfrm>
            <a:off x="9116880" y="4617883"/>
            <a:ext cx="208823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sz="2400" b="1" dirty="0">
                <a:solidFill>
                  <a:srgbClr val="1F497D"/>
                </a:solidFill>
                <a:latin typeface="Calibri"/>
              </a:rPr>
              <a:t>Não tem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CaixaDeTexto 54">
                <a:extLst>
                  <a:ext uri="{FF2B5EF4-FFF2-40B4-BE49-F238E27FC236}">
                    <a16:creationId xmlns:a16="http://schemas.microsoft.com/office/drawing/2014/main" id="{B6A1015C-2A15-49B6-963E-686673D3962B}"/>
                  </a:ext>
                </a:extLst>
              </p:cNvPr>
              <p:cNvSpPr txBox="1"/>
              <p:nvPr/>
            </p:nvSpPr>
            <p:spPr>
              <a:xfrm>
                <a:off x="9609925" y="5159329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Contínua em </a:t>
                </a:r>
                <a14:m>
                  <m:oMath xmlns:m="http://schemas.openxmlformats.org/officeDocument/2006/math">
                    <m:r>
                      <a:rPr lang="pt-PT" sz="2400" b="1" spc="-40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𝐈𝐑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55" name="CaixaDeTexto 54">
                <a:extLst>
                  <a:ext uri="{FF2B5EF4-FFF2-40B4-BE49-F238E27FC236}">
                    <a16:creationId xmlns:a16="http://schemas.microsoft.com/office/drawing/2014/main" id="{B6A1015C-2A15-49B6-963E-686673D396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9925" y="5159329"/>
                <a:ext cx="2088232" cy="369332"/>
              </a:xfrm>
              <a:prstGeom prst="rect">
                <a:avLst/>
              </a:prstGeom>
              <a:blipFill>
                <a:blip r:embed="rId14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CaixaDeTexto 55">
                <a:extLst>
                  <a:ext uri="{FF2B5EF4-FFF2-40B4-BE49-F238E27FC236}">
                    <a16:creationId xmlns:a16="http://schemas.microsoft.com/office/drawing/2014/main" id="{05DA7EBD-7FD0-4C47-B06B-3F206BD32D7A}"/>
                  </a:ext>
                </a:extLst>
              </p:cNvPr>
              <p:cNvSpPr txBox="1"/>
              <p:nvPr/>
            </p:nvSpPr>
            <p:spPr>
              <a:xfrm>
                <a:off x="9212431" y="5701367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Horizontal: </a:t>
                </a:r>
                <a14:m>
                  <m:oMath xmlns:m="http://schemas.openxmlformats.org/officeDocument/2006/math"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𝐲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  =  </m:t>
                    </m:r>
                    <m:r>
                      <a:rPr lang="pt-PT" sz="2400" b="1" spc="-600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pt-PT" sz="2400" b="1" dirty="0">
                    <a:solidFill>
                      <a:srgbClr val="1F497D"/>
                    </a:solidFill>
                    <a:latin typeface="Calibri"/>
                  </a:rPr>
                  <a:t> </a:t>
                </a:r>
              </a:p>
            </p:txBody>
          </p:sp>
        </mc:Choice>
        <mc:Fallback xmlns="">
          <p:sp>
            <p:nvSpPr>
              <p:cNvPr id="56" name="CaixaDeTexto 55">
                <a:extLst>
                  <a:ext uri="{FF2B5EF4-FFF2-40B4-BE49-F238E27FC236}">
                    <a16:creationId xmlns:a16="http://schemas.microsoft.com/office/drawing/2014/main" id="{05DA7EBD-7FD0-4C47-B06B-3F206BD32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2431" y="5701367"/>
                <a:ext cx="2088232" cy="369332"/>
              </a:xfrm>
              <a:prstGeom prst="rect">
                <a:avLst/>
              </a:prstGeom>
              <a:blipFill>
                <a:blip r:embed="rId15"/>
                <a:stretch>
                  <a:fillRect l="-8746" t="-24590" b="-49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CaixaDeTexto 56">
                <a:extLst>
                  <a:ext uri="{FF2B5EF4-FFF2-40B4-BE49-F238E27FC236}">
                    <a16:creationId xmlns:a16="http://schemas.microsoft.com/office/drawing/2014/main" id="{F8201B57-3F8C-4B39-9A91-55CBCBF55FB9}"/>
                  </a:ext>
                </a:extLst>
              </p:cNvPr>
              <p:cNvSpPr txBox="1"/>
              <p:nvPr/>
            </p:nvSpPr>
            <p:spPr>
              <a:xfrm>
                <a:off x="7509616" y="6131422"/>
                <a:ext cx="2088232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57" name="CaixaDeTexto 56">
                <a:extLst>
                  <a:ext uri="{FF2B5EF4-FFF2-40B4-BE49-F238E27FC236}">
                    <a16:creationId xmlns:a16="http://schemas.microsoft.com/office/drawing/2014/main" id="{F8201B57-3F8C-4B39-9A91-55CBCBF55F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9616" y="6131422"/>
                <a:ext cx="2088232" cy="487249"/>
              </a:xfrm>
              <a:prstGeom prst="rect">
                <a:avLst/>
              </a:prstGeom>
              <a:blipFill>
                <a:blip r:embed="rId16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Seta para a direita 11">
            <a:extLst>
              <a:ext uri="{FF2B5EF4-FFF2-40B4-BE49-F238E27FC236}">
                <a16:creationId xmlns:a16="http://schemas.microsoft.com/office/drawing/2014/main" id="{749E2241-2DC3-4FED-8738-CE15CB439B3C}"/>
              </a:ext>
            </a:extLst>
          </p:cNvPr>
          <p:cNvSpPr/>
          <p:nvPr/>
        </p:nvSpPr>
        <p:spPr>
          <a:xfrm rot="9260563">
            <a:off x="9751446" y="6149961"/>
            <a:ext cx="380435" cy="272249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CaixaDeTexto 58">
                <a:extLst>
                  <a:ext uri="{FF2B5EF4-FFF2-40B4-BE49-F238E27FC236}">
                    <a16:creationId xmlns:a16="http://schemas.microsoft.com/office/drawing/2014/main" id="{1EA7DF17-5B19-4889-B338-0092B784BC53}"/>
                  </a:ext>
                </a:extLst>
              </p:cNvPr>
              <p:cNvSpPr txBox="1"/>
              <p:nvPr/>
            </p:nvSpPr>
            <p:spPr>
              <a:xfrm>
                <a:off x="3174446" y="2672326"/>
                <a:ext cx="2088232" cy="4872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2400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t-PT" sz="2400" b="1" i="1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sSup>
                            <m:sSupPr>
                              <m:ctrlP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pt-PT" sz="2400" b="1" i="1" smtClean="0">
                                  <a:solidFill>
                                    <a:srgbClr val="1F497D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pt-PT" sz="2400" b="1" i="1" smtClean="0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</a:rPr>
                            <m:t>=+</m:t>
                          </m:r>
                          <m:r>
                            <a:rPr lang="pt-PT" sz="2400" b="1" i="1">
                              <a:solidFill>
                                <a:srgbClr val="1F497D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e>
                      </m:func>
                      <m:r>
                        <a:rPr lang="pt-PT" sz="2400" b="1" i="1" smtClean="0">
                          <a:solidFill>
                            <a:srgbClr val="1F497D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59" name="CaixaDeTexto 58">
                <a:extLst>
                  <a:ext uri="{FF2B5EF4-FFF2-40B4-BE49-F238E27FC236}">
                    <a16:creationId xmlns:a16="http://schemas.microsoft.com/office/drawing/2014/main" id="{1EA7DF17-5B19-4889-B338-0092B784BC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446" y="2672326"/>
                <a:ext cx="2088232" cy="487249"/>
              </a:xfrm>
              <a:prstGeom prst="rect">
                <a:avLst/>
              </a:prstGeom>
              <a:blipFill>
                <a:blip r:embed="rId17"/>
                <a:stretch>
                  <a:fillRect l="-877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68668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9078"/>
    </mc:Choice>
    <mc:Fallback>
      <p:transition advTm="90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 animBg="1"/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57E17A08-F5A0-4493-9259-5DFFF194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7348"/>
            <a:ext cx="5334000" cy="4468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Definition – part 2</a:t>
            </a:r>
            <a:endParaRPr lang="en-US" sz="2400" dirty="0">
              <a:solidFill>
                <a:srgbClr val="0C2B8E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7B8346E9-7495-4D0B-AD40-02A1ED025F6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10900" y="2556000"/>
            <a:ext cx="5596128" cy="3986784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54987061-8AF0-4EA3-803E-F2379F8B4AE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110" y="255662"/>
            <a:ext cx="1229122" cy="1229122"/>
          </a:xfrm>
          <a:prstGeom prst="rect">
            <a:avLst/>
          </a:prstGeom>
        </p:spPr>
      </p:pic>
      <p:sp>
        <p:nvSpPr>
          <p:cNvPr id="20" name="Seta entalhada para a direita 4">
            <a:extLst>
              <a:ext uri="{FF2B5EF4-FFF2-40B4-BE49-F238E27FC236}">
                <a16:creationId xmlns:a16="http://schemas.microsoft.com/office/drawing/2014/main" id="{F1B26A9A-0101-48F8-AE46-7C13299CEC4E}"/>
              </a:ext>
            </a:extLst>
          </p:cNvPr>
          <p:cNvSpPr/>
          <p:nvPr/>
        </p:nvSpPr>
        <p:spPr>
          <a:xfrm>
            <a:off x="5815863" y="1052736"/>
            <a:ext cx="2283165" cy="1368152"/>
          </a:xfrm>
          <a:prstGeom prst="notchedRightArrow">
            <a:avLst>
              <a:gd name="adj1" fmla="val 68851"/>
              <a:gd name="adj2" fmla="val 50000"/>
            </a:avLst>
          </a:prstGeom>
          <a:gradFill flip="none" rotWithShape="1">
            <a:gsLst>
              <a:gs pos="0">
                <a:srgbClr val="1F497D"/>
              </a:gs>
              <a:gs pos="100000">
                <a:srgbClr val="F79646">
                  <a:lumMod val="50000"/>
                </a:srgbClr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D85101BB-1423-4492-9E4E-77AFC5DF626F}"/>
              </a:ext>
            </a:extLst>
          </p:cNvPr>
          <p:cNvSpPr txBox="1">
            <a:spLocks noChangeArrowheads="1"/>
          </p:cNvSpPr>
          <p:nvPr/>
        </p:nvSpPr>
        <p:spPr>
          <a:xfrm>
            <a:off x="25544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Comparando Funções Exponenciais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pSp>
        <p:nvGrpSpPr>
          <p:cNvPr id="22" name="Grupo 16">
            <a:extLst>
              <a:ext uri="{FF2B5EF4-FFF2-40B4-BE49-F238E27FC236}">
                <a16:creationId xmlns:a16="http://schemas.microsoft.com/office/drawing/2014/main" id="{116E36FD-2465-473B-8CA0-320CBCC14A47}"/>
              </a:ext>
            </a:extLst>
          </p:cNvPr>
          <p:cNvGrpSpPr/>
          <p:nvPr/>
        </p:nvGrpSpPr>
        <p:grpSpPr>
          <a:xfrm>
            <a:off x="2194372" y="1036893"/>
            <a:ext cx="3888432" cy="1373805"/>
            <a:chOff x="1599374" y="898792"/>
            <a:chExt cx="3888432" cy="1373805"/>
          </a:xfrm>
        </p:grpSpPr>
        <p:sp>
          <p:nvSpPr>
            <p:cNvPr id="23" name="Retângulo arredondado 18">
              <a:extLst>
                <a:ext uri="{FF2B5EF4-FFF2-40B4-BE49-F238E27FC236}">
                  <a16:creationId xmlns:a16="http://schemas.microsoft.com/office/drawing/2014/main" id="{EDB5C93D-5F96-4622-9858-32AD95D172D5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1F497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aixaDeTexto 23">
                  <a:extLst>
                    <a:ext uri="{FF2B5EF4-FFF2-40B4-BE49-F238E27FC236}">
                      <a16:creationId xmlns:a16="http://schemas.microsoft.com/office/drawing/2014/main" id="{E13601F7-E8A9-46F8-8080-6919D1F58C9A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8" name="CaixaDeTexto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Forma livre 23">
              <a:extLst>
                <a:ext uri="{FF2B5EF4-FFF2-40B4-BE49-F238E27FC236}">
                  <a16:creationId xmlns:a16="http://schemas.microsoft.com/office/drawing/2014/main" id="{4D6235A3-B9D3-433C-9AD1-E8DE4183138B}"/>
                </a:ext>
              </a:extLst>
            </p:cNvPr>
            <p:cNvSpPr/>
            <p:nvPr/>
          </p:nvSpPr>
          <p:spPr>
            <a:xfrm>
              <a:off x="3399692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tângulo 25">
                <a:extLst>
                  <a:ext uri="{FF2B5EF4-FFF2-40B4-BE49-F238E27FC236}">
                    <a16:creationId xmlns:a16="http://schemas.microsoft.com/office/drawing/2014/main" id="{CF653264-2198-44AB-BD9F-1B8AC4ED680E}"/>
                  </a:ext>
                </a:extLst>
              </p:cNvPr>
              <p:cNvSpPr/>
              <p:nvPr/>
            </p:nvSpPr>
            <p:spPr>
              <a:xfrm>
                <a:off x="6348349" y="1484784"/>
                <a:ext cx="124662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800" b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pt-PT" sz="2800" b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pt-PT" sz="2800" b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pt-PT" sz="2800" b="1">
                          <a:solidFill>
                            <a:srgbClr val="1F497D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2800" b="1" dirty="0">
                  <a:solidFill>
                    <a:srgbClr val="1F497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26" name="Retângulo 25">
                <a:extLst>
                  <a:ext uri="{FF2B5EF4-FFF2-40B4-BE49-F238E27FC236}">
                    <a16:creationId xmlns:a16="http://schemas.microsoft.com/office/drawing/2014/main" id="{CF653264-2198-44AB-BD9F-1B8AC4ED68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8349" y="1484784"/>
                <a:ext cx="124662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upo 28">
            <a:extLst>
              <a:ext uri="{FF2B5EF4-FFF2-40B4-BE49-F238E27FC236}">
                <a16:creationId xmlns:a16="http://schemas.microsoft.com/office/drawing/2014/main" id="{38D730E0-199E-4575-9A4A-B28D1EF5642A}"/>
              </a:ext>
            </a:extLst>
          </p:cNvPr>
          <p:cNvGrpSpPr/>
          <p:nvPr/>
        </p:nvGrpSpPr>
        <p:grpSpPr>
          <a:xfrm>
            <a:off x="7594972" y="1003791"/>
            <a:ext cx="3888432" cy="1373805"/>
            <a:chOff x="1599374" y="898792"/>
            <a:chExt cx="3888432" cy="1373805"/>
          </a:xfrm>
        </p:grpSpPr>
        <p:sp>
          <p:nvSpPr>
            <p:cNvPr id="28" name="Retângulo arredondado 29">
              <a:extLst>
                <a:ext uri="{FF2B5EF4-FFF2-40B4-BE49-F238E27FC236}">
                  <a16:creationId xmlns:a16="http://schemas.microsoft.com/office/drawing/2014/main" id="{5F58327A-123D-409B-80D5-D5CDF1170F87}"/>
                </a:ext>
              </a:extLst>
            </p:cNvPr>
            <p:cNvSpPr/>
            <p:nvPr/>
          </p:nvSpPr>
          <p:spPr>
            <a:xfrm>
              <a:off x="2247204" y="898792"/>
              <a:ext cx="2808554" cy="1373805"/>
            </a:xfrm>
            <a:prstGeom prst="roundRect">
              <a:avLst/>
            </a:prstGeom>
            <a:solidFill>
              <a:srgbClr val="F79646">
                <a:lumMod val="50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CaixaDeTexto 28">
                  <a:extLst>
                    <a:ext uri="{FF2B5EF4-FFF2-40B4-BE49-F238E27FC236}">
                      <a16:creationId xmlns:a16="http://schemas.microsoft.com/office/drawing/2014/main" id="{16DCFF6B-F965-4C25-8BD6-22D9774DE031}"/>
                    </a:ext>
                  </a:extLst>
                </p:cNvPr>
                <p:cNvSpPr txBox="1"/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𝒈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kumimoji="0" lang="pt-PT" sz="4000" b="1" i="0" u="none" strike="noStrike" kern="0" cap="none" spc="-60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𝐈𝐑</m:t>
                        </m:r>
                      </m:oMath>
                    </m:oMathPara>
                  </a14:m>
                  <a:endParaRPr kumimoji="0" lang="pt-PT" sz="4000" b="1" i="0" u="none" strike="noStrike" kern="0" cap="none" spc="-6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mbria Math" panose="020405030504060302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kumimoji="0" lang="pt-PT" sz="40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  <m:sSup>
                          <m:sSupPr>
                            <m:ctrlP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         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kumimoji="0" lang="pt-PT" sz="4000" b="1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white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oMath>
                    </m:oMathPara>
                  </a14:m>
                  <a:endParaRPr kumimoji="0" lang="pt-PT" sz="40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endParaRPr>
                </a:p>
              </p:txBody>
            </p:sp>
          </mc:Choice>
          <mc:Fallback xmlns="">
            <p:sp>
              <p:nvSpPr>
                <p:cNvPr id="31" name="CaixaDeTexto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374" y="980728"/>
                  <a:ext cx="3888432" cy="1231106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Forma livre 31">
              <a:extLst>
                <a:ext uri="{FF2B5EF4-FFF2-40B4-BE49-F238E27FC236}">
                  <a16:creationId xmlns:a16="http://schemas.microsoft.com/office/drawing/2014/main" id="{D1363FAF-FA52-4CD0-9F73-9061A5D1CEAA}"/>
                </a:ext>
              </a:extLst>
            </p:cNvPr>
            <p:cNvSpPr/>
            <p:nvPr/>
          </p:nvSpPr>
          <p:spPr>
            <a:xfrm>
              <a:off x="3327566" y="1946031"/>
              <a:ext cx="621323" cy="187700"/>
            </a:xfrm>
            <a:custGeom>
              <a:avLst/>
              <a:gdLst>
                <a:gd name="connsiteX0" fmla="*/ 0 w 621323"/>
                <a:gd name="connsiteY0" fmla="*/ 23446 h 187700"/>
                <a:gd name="connsiteX1" fmla="*/ 281354 w 621323"/>
                <a:gd name="connsiteY1" fmla="*/ 187569 h 187700"/>
                <a:gd name="connsiteX2" fmla="*/ 621323 w 621323"/>
                <a:gd name="connsiteY2" fmla="*/ 0 h 18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1323" h="187700">
                  <a:moveTo>
                    <a:pt x="0" y="23446"/>
                  </a:moveTo>
                  <a:cubicBezTo>
                    <a:pt x="88900" y="107461"/>
                    <a:pt x="177800" y="191477"/>
                    <a:pt x="281354" y="187569"/>
                  </a:cubicBezTo>
                  <a:cubicBezTo>
                    <a:pt x="384908" y="183661"/>
                    <a:pt x="503115" y="91830"/>
                    <a:pt x="621323" y="0"/>
                  </a:cubicBezTo>
                </a:path>
              </a:pathLst>
            </a:custGeom>
            <a:noFill/>
            <a:ln w="25400" cap="flat" cmpd="sng" algn="ctr">
              <a:solidFill>
                <a:sysClr val="window" lastClr="FFFFFF"/>
              </a:solidFill>
              <a:prstDash val="solid"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6F90513C-D079-425E-9C17-8936A4B6A580}"/>
                  </a:ext>
                </a:extLst>
              </p:cNvPr>
              <p:cNvSpPr txBox="1"/>
              <p:nvPr/>
            </p:nvSpPr>
            <p:spPr>
              <a:xfrm>
                <a:off x="9742334" y="2708920"/>
                <a:ext cx="787352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dirty="0">
                  <a:solidFill>
                    <a:srgbClr val="F79646">
                      <a:lumMod val="50000"/>
                    </a:srgbClr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6F90513C-D079-425E-9C17-8936A4B6A5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2334" y="2708920"/>
                <a:ext cx="787352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tângulo 31">
                <a:extLst>
                  <a:ext uri="{FF2B5EF4-FFF2-40B4-BE49-F238E27FC236}">
                    <a16:creationId xmlns:a16="http://schemas.microsoft.com/office/drawing/2014/main" id="{EDC9FEB7-4670-473B-814E-3B2B62796647}"/>
                  </a:ext>
                </a:extLst>
              </p:cNvPr>
              <p:cNvSpPr/>
              <p:nvPr/>
            </p:nvSpPr>
            <p:spPr>
              <a:xfrm>
                <a:off x="10194032" y="2708920"/>
                <a:ext cx="1997968" cy="20841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 smtClean="0">
                          <a:solidFill>
                            <a:srgbClr val="F79646">
                              <a:lumMod val="50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srgbClr val="F79646">
                      <a:lumMod val="50000"/>
                    </a:srgbClr>
                  </a:solidFill>
                  <a:latin typeface="Cambria Math" panose="02040503050406030204" pitchFamily="18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>
                          <a:solidFill>
                            <a:srgbClr val="F79646">
                              <a:lumMod val="50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 smtClean="0">
                                  <a:solidFill>
                                    <a:srgbClr val="F79646">
                                      <a:lumMod val="50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pt-PT" sz="2800" b="1" i="1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sz="2800" b="1" i="1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pt-PT" sz="2800" b="1" i="1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pt-PT" sz="2800" b="1" i="1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pt-PT" sz="28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srgbClr val="F79646">
                      <a:lumMod val="50000"/>
                    </a:srgbClr>
                  </a:solidFill>
                  <a:latin typeface="Cambria Math" panose="02040503050406030204" pitchFamily="18" charset="0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 smtClean="0">
                          <a:solidFill>
                            <a:srgbClr val="F79646">
                              <a:lumMod val="50000"/>
                            </a:srgb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srgbClr val="F79646">
                                      <a:lumMod val="50000"/>
                                    </a:srgb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800" b="1" i="1" smtClean="0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800" b="1" i="1" smtClean="0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2800" b="1" i="1" smtClean="0">
                                      <a:solidFill>
                                        <a:srgbClr val="F79646">
                                          <a:lumMod val="50000"/>
                                        </a:srgbClr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800" b="1" i="1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dirty="0">
                  <a:solidFill>
                    <a:srgbClr val="F79646">
                      <a:lumMod val="50000"/>
                    </a:srgbClr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2" name="Retângulo 31">
                <a:extLst>
                  <a:ext uri="{FF2B5EF4-FFF2-40B4-BE49-F238E27FC236}">
                    <a16:creationId xmlns:a16="http://schemas.microsoft.com/office/drawing/2014/main" id="{EDC9FEB7-4670-473B-814E-3B2B627966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4032" y="2708920"/>
                <a:ext cx="1997968" cy="208416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4B49872C-24EC-4F0A-96B2-168147839C77}"/>
                  </a:ext>
                </a:extLst>
              </p:cNvPr>
              <p:cNvSpPr txBox="1"/>
              <p:nvPr/>
            </p:nvSpPr>
            <p:spPr>
              <a:xfrm>
                <a:off x="3994690" y="5661248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1F497D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4B49872C-24EC-4F0A-96B2-168147839C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690" y="5661248"/>
                <a:ext cx="1512168" cy="369332"/>
              </a:xfrm>
              <a:prstGeom prst="rect">
                <a:avLst/>
              </a:prstGeom>
              <a:blipFill>
                <a:blip r:embed="rId11"/>
                <a:stretch>
                  <a:fillRect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0398CE97-6C61-488B-9BE2-6941A36D3BB4}"/>
                  </a:ext>
                </a:extLst>
              </p:cNvPr>
              <p:cNvSpPr txBox="1"/>
              <p:nvPr/>
            </p:nvSpPr>
            <p:spPr>
              <a:xfrm>
                <a:off x="8337681" y="5661248"/>
                <a:ext cx="151216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400" b="1" i="1" smtClean="0">
                              <a:solidFill>
                                <a:srgbClr val="F79646">
                                  <a:lumMod val="50000"/>
                                </a:srgb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400" b="1" dirty="0">
                  <a:solidFill>
                    <a:srgbClr val="F79646">
                      <a:lumMod val="50000"/>
                    </a:srgbClr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4" name="CaixaDeTexto 33">
                <a:extLst>
                  <a:ext uri="{FF2B5EF4-FFF2-40B4-BE49-F238E27FC236}">
                    <a16:creationId xmlns:a16="http://schemas.microsoft.com/office/drawing/2014/main" id="{0398CE97-6C61-488B-9BE2-6941A36D3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7681" y="5661248"/>
                <a:ext cx="1512168" cy="369332"/>
              </a:xfrm>
              <a:prstGeom prst="rect">
                <a:avLst/>
              </a:prstGeom>
              <a:blipFill>
                <a:blip r:embed="rId12"/>
                <a:stretch>
                  <a:fillRect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Imagem 34">
            <a:extLst>
              <a:ext uri="{FF2B5EF4-FFF2-40B4-BE49-F238E27FC236}">
                <a16:creationId xmlns:a16="http://schemas.microsoft.com/office/drawing/2014/main" id="{3FA95D1A-9DBB-411A-AA0C-D3AF3C44B017}"/>
              </a:ext>
            </a:extLst>
          </p:cNvPr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10900" y="2556000"/>
            <a:ext cx="5596128" cy="39867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1203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83"/>
    </mc:Choice>
    <mc:Fallback xmlns="">
      <p:transition spd="slow" advTm="152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2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6" grpId="0"/>
      <p:bldP spid="26" grpId="1"/>
      <p:bldP spid="31" grpId="0"/>
      <p:bldP spid="31" grpId="1"/>
      <p:bldP spid="32" grpId="0" uiExpand="1" build="allAtOnce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01E78B08-1DCE-48FB-9029-4FFBC13B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95668"/>
            <a:ext cx="5334000" cy="543520"/>
          </a:xfrm>
        </p:spPr>
        <p:txBody>
          <a:bodyPr/>
          <a:lstStyle/>
          <a:p>
            <a:pPr rtl="0" fontAlgn="auto"/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General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endParaRPr lang="en-GB" dirty="0"/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4D7D2F74-EC3A-4863-B3E1-A7F930E92EF7}"/>
              </a:ext>
            </a:extLst>
          </p:cNvPr>
          <p:cNvSpPr txBox="1">
            <a:spLocks noChangeArrowheads="1"/>
          </p:cNvSpPr>
          <p:nvPr/>
        </p:nvSpPr>
        <p:spPr>
          <a:xfrm>
            <a:off x="2428695" y="764704"/>
            <a:ext cx="8784654" cy="101777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pt-PT" alt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Determine o valor da constante </a:t>
            </a:r>
            <a:r>
              <a:rPr kumimoji="0" lang="pt-PT" altLang="pt-PT" sz="2400" b="0" i="1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pt-PT" alt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real, sabendo </a:t>
            </a:r>
            <a:r>
              <a:rPr kumimoji="0" 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que o ponto de coordenadas (1,3) pertence ao gráfico da função definida por:</a:t>
            </a:r>
            <a:endParaRPr kumimoji="0" 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AA59C3DE-353E-4F70-88EE-4B64700FB02E}"/>
              </a:ext>
            </a:extLst>
          </p:cNvPr>
          <p:cNvSpPr txBox="1">
            <a:spLocks noChangeArrowheads="1"/>
          </p:cNvSpPr>
          <p:nvPr/>
        </p:nvSpPr>
        <p:spPr>
          <a:xfrm>
            <a:off x="2284357" y="44624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EXEMPLOS </a:t>
            </a:r>
            <a:r>
              <a:rPr kumimoji="0" lang="pt-PT" altLang="pt-PT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(Bases e </a:t>
            </a: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Propriedades)</a:t>
            </a:r>
            <a:b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22" name="Objecto 14">
            <a:extLst>
              <a:ext uri="{FF2B5EF4-FFF2-40B4-BE49-F238E27FC236}">
                <a16:creationId xmlns:a16="http://schemas.microsoft.com/office/drawing/2014/main" id="{9B2F65DB-B4A8-475A-B433-FA74029F86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091121"/>
              </p:ext>
            </p:extLst>
          </p:nvPr>
        </p:nvGraphicFramePr>
        <p:xfrm>
          <a:off x="4474697" y="1511240"/>
          <a:ext cx="234632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" name="Equation" r:id="rId4" imgW="1066680" imgH="469800" progId="Equation.DSMT4">
                  <p:embed/>
                </p:oleObj>
              </mc:Choice>
              <mc:Fallback>
                <p:oleObj name="Equation" r:id="rId4" imgW="1066680" imgH="46980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4697" y="1511240"/>
                        <a:ext cx="2346325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43">
            <a:extLst>
              <a:ext uri="{FF2B5EF4-FFF2-40B4-BE49-F238E27FC236}">
                <a16:creationId xmlns:a16="http://schemas.microsoft.com/office/drawing/2014/main" id="{4453FACB-B755-4957-B697-3B5D0B132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845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47">
            <a:extLst>
              <a:ext uri="{FF2B5EF4-FFF2-40B4-BE49-F238E27FC236}">
                <a16:creationId xmlns:a16="http://schemas.microsoft.com/office/drawing/2014/main" id="{7AD42067-6019-432E-900D-548031D68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845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Rectangle 49">
            <a:extLst>
              <a:ext uri="{FF2B5EF4-FFF2-40B4-BE49-F238E27FC236}">
                <a16:creationId xmlns:a16="http://schemas.microsoft.com/office/drawing/2014/main" id="{4C21A63D-9C5D-4454-B05C-631B0C52D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845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26" name="Objecto 21">
            <a:extLst>
              <a:ext uri="{FF2B5EF4-FFF2-40B4-BE49-F238E27FC236}">
                <a16:creationId xmlns:a16="http://schemas.microsoft.com/office/drawing/2014/main" id="{60C1AD3C-338B-4AE5-9811-C38987AA72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48043"/>
              </p:ext>
            </p:extLst>
          </p:nvPr>
        </p:nvGraphicFramePr>
        <p:xfrm>
          <a:off x="5830570" y="5082942"/>
          <a:ext cx="1495037" cy="864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7" name="Equation" r:id="rId6" imgW="812520" imgH="469800" progId="Equation.DSMT4">
                  <p:embed/>
                </p:oleObj>
              </mc:Choice>
              <mc:Fallback>
                <p:oleObj name="Equation" r:id="rId6" imgW="812520" imgH="469800" progId="Equation.DSMT4">
                  <p:embed/>
                  <p:pic>
                    <p:nvPicPr>
                      <p:cNvPr id="22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570" y="5082942"/>
                        <a:ext cx="1495037" cy="8644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tângulo 26">
            <a:extLst>
              <a:ext uri="{FF2B5EF4-FFF2-40B4-BE49-F238E27FC236}">
                <a16:creationId xmlns:a16="http://schemas.microsoft.com/office/drawing/2014/main" id="{6739690E-356D-4B46-B0F0-A68634416508}"/>
              </a:ext>
            </a:extLst>
          </p:cNvPr>
          <p:cNvSpPr/>
          <p:nvPr/>
        </p:nvSpPr>
        <p:spPr>
          <a:xfrm>
            <a:off x="2516317" y="2606382"/>
            <a:ext cx="2669962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8" name="Objecto 21">
            <a:extLst>
              <a:ext uri="{FF2B5EF4-FFF2-40B4-BE49-F238E27FC236}">
                <a16:creationId xmlns:a16="http://schemas.microsoft.com/office/drawing/2014/main" id="{F69632D0-BEB9-4812-884D-C9BDCE2EFB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091049"/>
              </p:ext>
            </p:extLst>
          </p:nvPr>
        </p:nvGraphicFramePr>
        <p:xfrm>
          <a:off x="7424929" y="3569295"/>
          <a:ext cx="1844204" cy="863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8" name="Equation" r:id="rId8" imgW="1002960" imgH="469800" progId="Equation.DSMT4">
                  <p:embed/>
                </p:oleObj>
              </mc:Choice>
              <mc:Fallback>
                <p:oleObj name="Equation" r:id="rId8" imgW="1002960" imgH="469800" progId="Equation.DSMT4">
                  <p:embed/>
                  <p:pic>
                    <p:nvPicPr>
                      <p:cNvPr id="25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4929" y="3569295"/>
                        <a:ext cx="1844204" cy="86310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o 21">
            <a:extLst>
              <a:ext uri="{FF2B5EF4-FFF2-40B4-BE49-F238E27FC236}">
                <a16:creationId xmlns:a16="http://schemas.microsoft.com/office/drawing/2014/main" id="{48813AA3-68E5-485E-AB08-D96A136204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02723"/>
              </p:ext>
            </p:extLst>
          </p:nvPr>
        </p:nvGraphicFramePr>
        <p:xfrm>
          <a:off x="7404649" y="5985495"/>
          <a:ext cx="14255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9" name="Equation" r:id="rId10" imgW="647640" imgH="177480" progId="Equation.DSMT4">
                  <p:embed/>
                </p:oleObj>
              </mc:Choice>
              <mc:Fallback>
                <p:oleObj name="Equation" r:id="rId10" imgW="647640" imgH="177480" progId="Equation.DSMT4">
                  <p:embed/>
                  <p:pic>
                    <p:nvPicPr>
                      <p:cNvPr id="26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649" y="5985495"/>
                        <a:ext cx="14255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3">
            <a:extLst>
              <a:ext uri="{FF2B5EF4-FFF2-40B4-BE49-F238E27FC236}">
                <a16:creationId xmlns:a16="http://schemas.microsoft.com/office/drawing/2014/main" id="{5805BF5A-699A-487A-9594-93B8821F93DB}"/>
              </a:ext>
            </a:extLst>
          </p:cNvPr>
          <p:cNvSpPr txBox="1">
            <a:spLocks noChangeArrowheads="1"/>
          </p:cNvSpPr>
          <p:nvPr/>
        </p:nvSpPr>
        <p:spPr>
          <a:xfrm>
            <a:off x="2538311" y="3184111"/>
            <a:ext cx="1653468" cy="4538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dado que:</a:t>
            </a:r>
          </a:p>
        </p:txBody>
      </p:sp>
      <p:graphicFrame>
        <p:nvGraphicFramePr>
          <p:cNvPr id="48" name="Objecto 20">
            <a:extLst>
              <a:ext uri="{FF2B5EF4-FFF2-40B4-BE49-F238E27FC236}">
                <a16:creationId xmlns:a16="http://schemas.microsoft.com/office/drawing/2014/main" id="{21D29E96-89A8-4349-A132-2D1F803CE3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205411"/>
              </p:ext>
            </p:extLst>
          </p:nvPr>
        </p:nvGraphicFramePr>
        <p:xfrm>
          <a:off x="4012549" y="3246319"/>
          <a:ext cx="1028045" cy="466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0" name="Equation" r:id="rId12" imgW="558720" imgH="253800" progId="Equation.DSMT4">
                  <p:embed/>
                </p:oleObj>
              </mc:Choice>
              <mc:Fallback>
                <p:oleObj name="Equation" r:id="rId12" imgW="558720" imgH="253800" progId="Equation.DSMT4">
                  <p:embed/>
                  <p:pic>
                    <p:nvPicPr>
                      <p:cNvPr id="2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2549" y="3246319"/>
                        <a:ext cx="1028045" cy="4669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tângulo 48">
            <a:extLst>
              <a:ext uri="{FF2B5EF4-FFF2-40B4-BE49-F238E27FC236}">
                <a16:creationId xmlns:a16="http://schemas.microsoft.com/office/drawing/2014/main" id="{4BCA86D1-9E23-4D6E-88A8-AC66F16E6215}"/>
              </a:ext>
            </a:extLst>
          </p:cNvPr>
          <p:cNvSpPr/>
          <p:nvPr/>
        </p:nvSpPr>
        <p:spPr>
          <a:xfrm>
            <a:off x="2558252" y="3780679"/>
            <a:ext cx="4737194" cy="43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Então, substituindo na expressão da função:</a:t>
            </a:r>
          </a:p>
        </p:txBody>
      </p:sp>
      <p:sp>
        <p:nvSpPr>
          <p:cNvPr id="50" name="Retângulo 49">
            <a:extLst>
              <a:ext uri="{FF2B5EF4-FFF2-40B4-BE49-F238E27FC236}">
                <a16:creationId xmlns:a16="http://schemas.microsoft.com/office/drawing/2014/main" id="{F51AA3F2-3B16-4EA0-8E45-5FA08CA7F4D9}"/>
              </a:ext>
            </a:extLst>
          </p:cNvPr>
          <p:cNvSpPr/>
          <p:nvPr/>
        </p:nvSpPr>
        <p:spPr>
          <a:xfrm>
            <a:off x="2558252" y="4448455"/>
            <a:ext cx="3211135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obtemos a seguinte equação: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graphicFrame>
        <p:nvGraphicFramePr>
          <p:cNvPr id="51" name="Objecto 21">
            <a:extLst>
              <a:ext uri="{FF2B5EF4-FFF2-40B4-BE49-F238E27FC236}">
                <a16:creationId xmlns:a16="http://schemas.microsoft.com/office/drawing/2014/main" id="{DFB7CE15-F1B7-43AC-BF62-1A51307E77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876138"/>
              </p:ext>
            </p:extLst>
          </p:nvPr>
        </p:nvGraphicFramePr>
        <p:xfrm>
          <a:off x="4338083" y="5082942"/>
          <a:ext cx="14462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1" name="Equation" r:id="rId14" imgW="787320" imgH="469800" progId="Equation.DSMT4">
                  <p:embed/>
                </p:oleObj>
              </mc:Choice>
              <mc:Fallback>
                <p:oleObj name="Equation" r:id="rId14" imgW="787320" imgH="469800" progId="Equation.DSMT4">
                  <p:embed/>
                  <p:pic>
                    <p:nvPicPr>
                      <p:cNvPr id="39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083" y="5082942"/>
                        <a:ext cx="1446212" cy="8636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o 21">
            <a:extLst>
              <a:ext uri="{FF2B5EF4-FFF2-40B4-BE49-F238E27FC236}">
                <a16:creationId xmlns:a16="http://schemas.microsoft.com/office/drawing/2014/main" id="{ADD764BD-C031-44B2-B18F-8507F846C1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047199"/>
              </p:ext>
            </p:extLst>
          </p:nvPr>
        </p:nvGraphicFramePr>
        <p:xfrm>
          <a:off x="7424929" y="5304398"/>
          <a:ext cx="14239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2" name="Equation" r:id="rId16" imgW="774360" imgH="228600" progId="Equation.DSMT4">
                  <p:embed/>
                </p:oleObj>
              </mc:Choice>
              <mc:Fallback>
                <p:oleObj name="Equation" r:id="rId16" imgW="774360" imgH="228600" progId="Equation.DSMT4">
                  <p:embed/>
                  <p:pic>
                    <p:nvPicPr>
                      <p:cNvPr id="40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4929" y="5304398"/>
                        <a:ext cx="1423987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o 21">
            <a:extLst>
              <a:ext uri="{FF2B5EF4-FFF2-40B4-BE49-F238E27FC236}">
                <a16:creationId xmlns:a16="http://schemas.microsoft.com/office/drawing/2014/main" id="{F6006846-46B1-4443-962E-5645E3FD4B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695504"/>
              </p:ext>
            </p:extLst>
          </p:nvPr>
        </p:nvGraphicFramePr>
        <p:xfrm>
          <a:off x="5846260" y="6018039"/>
          <a:ext cx="11906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3" name="Equation" r:id="rId18" imgW="647640" imgH="177480" progId="Equation.DSMT4">
                  <p:embed/>
                </p:oleObj>
              </mc:Choice>
              <mc:Fallback>
                <p:oleObj name="Equation" r:id="rId18" imgW="647640" imgH="177480" progId="Equation.DSMT4">
                  <p:embed/>
                  <p:pic>
                    <p:nvPicPr>
                      <p:cNvPr id="41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60" y="6018039"/>
                        <a:ext cx="1190625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" name="Imagem 54">
            <a:extLst>
              <a:ext uri="{FF2B5EF4-FFF2-40B4-BE49-F238E27FC236}">
                <a16:creationId xmlns:a16="http://schemas.microsoft.com/office/drawing/2014/main" id="{A1752946-CEC6-4AE9-B9DE-CAD079EAF460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8647" y="3392340"/>
            <a:ext cx="1099406" cy="1099406"/>
          </a:xfrm>
          <a:prstGeom prst="rect">
            <a:avLst/>
          </a:prstGeom>
        </p:spPr>
      </p:pic>
      <p:graphicFrame>
        <p:nvGraphicFramePr>
          <p:cNvPr id="56" name="Objecto 21">
            <a:extLst>
              <a:ext uri="{FF2B5EF4-FFF2-40B4-BE49-F238E27FC236}">
                <a16:creationId xmlns:a16="http://schemas.microsoft.com/office/drawing/2014/main" id="{A7B24389-770A-4F4B-B445-25CC2766E6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821177"/>
              </p:ext>
            </p:extLst>
          </p:nvPr>
        </p:nvGraphicFramePr>
        <p:xfrm>
          <a:off x="7055687" y="1506538"/>
          <a:ext cx="4157662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4" name="Equation" r:id="rId21" imgW="2260440" imgH="583920" progId="Equation.DSMT4">
                  <p:embed/>
                </p:oleObj>
              </mc:Choice>
              <mc:Fallback>
                <p:oleObj name="Equation" r:id="rId21" imgW="2260440" imgH="583920" progId="Equation.DSMT4">
                  <p:embed/>
                  <p:pic>
                    <p:nvPicPr>
                      <p:cNvPr id="21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5687" y="1506538"/>
                        <a:ext cx="4157662" cy="10731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C00000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eta: Curvada Para a Esquerda 4">
            <a:extLst>
              <a:ext uri="{FF2B5EF4-FFF2-40B4-BE49-F238E27FC236}">
                <a16:creationId xmlns:a16="http://schemas.microsoft.com/office/drawing/2014/main" id="{1C3DD4CE-1B1A-4BCB-8805-E771E5894C1D}"/>
              </a:ext>
            </a:extLst>
          </p:cNvPr>
          <p:cNvSpPr/>
          <p:nvPr/>
        </p:nvSpPr>
        <p:spPr>
          <a:xfrm flipV="1">
            <a:off x="9039310" y="2522729"/>
            <a:ext cx="1390663" cy="3860972"/>
          </a:xfrm>
          <a:prstGeom prst="curvedLeftArrow">
            <a:avLst>
              <a:gd name="adj1" fmla="val 25000"/>
              <a:gd name="adj2" fmla="val 50000"/>
              <a:gd name="adj3" fmla="val 28156"/>
            </a:avLst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3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386"/>
    </mc:Choice>
    <mc:Fallback xmlns="">
      <p:transition advTm="103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7" grpId="0"/>
      <p:bldP spid="49" grpId="0"/>
      <p:bldP spid="50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D2D5318A-F585-4320-A0C9-42AF8706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36693"/>
            <a:ext cx="7184571" cy="5272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More General Examples</a:t>
            </a:r>
          </a:p>
        </p:txBody>
      </p:sp>
      <p:sp>
        <p:nvSpPr>
          <p:cNvPr id="40" name="Rectangle 3">
            <a:extLst>
              <a:ext uri="{FF2B5EF4-FFF2-40B4-BE49-F238E27FC236}">
                <a16:creationId xmlns:a16="http://schemas.microsoft.com/office/drawing/2014/main" id="{D00A1914-26E2-46F5-8847-61A6135724DB}"/>
              </a:ext>
            </a:extLst>
          </p:cNvPr>
          <p:cNvSpPr txBox="1">
            <a:spLocks noChangeArrowheads="1"/>
          </p:cNvSpPr>
          <p:nvPr/>
        </p:nvSpPr>
        <p:spPr>
          <a:xfrm>
            <a:off x="2290673" y="764704"/>
            <a:ext cx="9144694" cy="36004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</a:t>
            </a:r>
            <a:r>
              <a:rPr kumimoji="0" 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Determine para que valores de </a:t>
            </a:r>
            <a:r>
              <a:rPr kumimoji="0" lang="pt-PT" sz="2800" b="0" i="1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são válidas as seguintes condições: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4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2.1</a:t>
            </a: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2.2</a:t>
            </a:r>
            <a:r>
              <a:rPr kumimoji="0" lang="pt-PT" altLang="pt-PT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pt-PT" altLang="pt-PT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" name="Rectangle 9">
            <a:extLst>
              <a:ext uri="{FF2B5EF4-FFF2-40B4-BE49-F238E27FC236}">
                <a16:creationId xmlns:a16="http://schemas.microsoft.com/office/drawing/2014/main" id="{77640DFF-C3CC-4566-9C68-889B77609C32}"/>
              </a:ext>
            </a:extLst>
          </p:cNvPr>
          <p:cNvSpPr txBox="1">
            <a:spLocks noChangeArrowheads="1"/>
          </p:cNvSpPr>
          <p:nvPr/>
        </p:nvSpPr>
        <p:spPr>
          <a:xfrm>
            <a:off x="2146335" y="44624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EXEMPLOS </a:t>
            </a:r>
            <a:r>
              <a:rPr kumimoji="0" lang="pt-PT" altLang="pt-PT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</a:t>
            </a: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Inequações)</a:t>
            </a:r>
            <a:b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42" name="Objecto 14">
            <a:extLst>
              <a:ext uri="{FF2B5EF4-FFF2-40B4-BE49-F238E27FC236}">
                <a16:creationId xmlns:a16="http://schemas.microsoft.com/office/drawing/2014/main" id="{59B26D02-59CC-47D0-8D05-57BA48C9C7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306078"/>
              </p:ext>
            </p:extLst>
          </p:nvPr>
        </p:nvGraphicFramePr>
        <p:xfrm>
          <a:off x="2905531" y="1695706"/>
          <a:ext cx="161925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" name="Equation" r:id="rId4" imgW="736560" imgH="482400" progId="Equation.DSMT4">
                  <p:embed/>
                </p:oleObj>
              </mc:Choice>
              <mc:Fallback>
                <p:oleObj name="Equation" r:id="rId4" imgW="736560" imgH="48240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531" y="1695706"/>
                        <a:ext cx="1619250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3">
            <a:extLst>
              <a:ext uri="{FF2B5EF4-FFF2-40B4-BE49-F238E27FC236}">
                <a16:creationId xmlns:a16="http://schemas.microsoft.com/office/drawing/2014/main" id="{C56F6C11-8498-4892-BEEA-8DFECB819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823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4" name="Objecto 16">
            <a:extLst>
              <a:ext uri="{FF2B5EF4-FFF2-40B4-BE49-F238E27FC236}">
                <a16:creationId xmlns:a16="http://schemas.microsoft.com/office/drawing/2014/main" id="{CA1AA910-CCCC-4B93-89A3-4FFF5930C5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730338"/>
              </p:ext>
            </p:extLst>
          </p:nvPr>
        </p:nvGraphicFramePr>
        <p:xfrm>
          <a:off x="2991802" y="3973513"/>
          <a:ext cx="1674813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6" imgW="761760" imgH="482400" progId="Equation.DSMT4">
                  <p:embed/>
                </p:oleObj>
              </mc:Choice>
              <mc:Fallback>
                <p:oleObj name="Equation" r:id="rId6" imgW="761760" imgH="482400" progId="Equation.DSMT4">
                  <p:embed/>
                  <p:pic>
                    <p:nvPicPr>
                      <p:cNvPr id="17" name="Objecto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1802" y="3973513"/>
                        <a:ext cx="1674813" cy="1058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7">
            <a:extLst>
              <a:ext uri="{FF2B5EF4-FFF2-40B4-BE49-F238E27FC236}">
                <a16:creationId xmlns:a16="http://schemas.microsoft.com/office/drawing/2014/main" id="{3C428E8F-222E-43E2-9B94-0611B0029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823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Rectangle 49">
            <a:extLst>
              <a:ext uri="{FF2B5EF4-FFF2-40B4-BE49-F238E27FC236}">
                <a16:creationId xmlns:a16="http://schemas.microsoft.com/office/drawing/2014/main" id="{61E6ACF3-3A6A-43E6-B5B1-D5F674EC0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823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7" name="Objecto 20">
            <a:extLst>
              <a:ext uri="{FF2B5EF4-FFF2-40B4-BE49-F238E27FC236}">
                <a16:creationId xmlns:a16="http://schemas.microsoft.com/office/drawing/2014/main" id="{44B7EB03-0ED4-4C53-8682-26EDF7A994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15830"/>
              </p:ext>
            </p:extLst>
          </p:nvPr>
        </p:nvGraphicFramePr>
        <p:xfrm>
          <a:off x="9810360" y="2558851"/>
          <a:ext cx="1122362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8" imgW="660240" imgH="457200" progId="Equation.DSMT4">
                  <p:embed/>
                </p:oleObj>
              </mc:Choice>
              <mc:Fallback>
                <p:oleObj name="Equation" r:id="rId8" imgW="660240" imgH="457200" progId="Equation.DSMT4">
                  <p:embed/>
                  <p:pic>
                    <p:nvPicPr>
                      <p:cNvPr id="2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360" y="2558851"/>
                        <a:ext cx="1122362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8">
            <a:extLst>
              <a:ext uri="{FF2B5EF4-FFF2-40B4-BE49-F238E27FC236}">
                <a16:creationId xmlns:a16="http://schemas.microsoft.com/office/drawing/2014/main" id="{C61A7487-B89C-4B3B-834E-B155741FA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823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 altLang="pt-PT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9" name="Rectangle 13">
            <a:extLst>
              <a:ext uri="{FF2B5EF4-FFF2-40B4-BE49-F238E27FC236}">
                <a16:creationId xmlns:a16="http://schemas.microsoft.com/office/drawing/2014/main" id="{5F895A65-40A5-4A8A-BBB1-208A0FD31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823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 altLang="pt-PT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0" name="Retângulo 49">
            <a:extLst>
              <a:ext uri="{FF2B5EF4-FFF2-40B4-BE49-F238E27FC236}">
                <a16:creationId xmlns:a16="http://schemas.microsoft.com/office/drawing/2014/main" id="{E21C3E80-32E3-494E-89FA-8FD47AC950EA}"/>
              </a:ext>
            </a:extLst>
          </p:cNvPr>
          <p:cNvSpPr/>
          <p:nvPr/>
        </p:nvSpPr>
        <p:spPr>
          <a:xfrm>
            <a:off x="2290673" y="1294554"/>
            <a:ext cx="2669962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51" name="Objecto 20">
            <a:extLst>
              <a:ext uri="{FF2B5EF4-FFF2-40B4-BE49-F238E27FC236}">
                <a16:creationId xmlns:a16="http://schemas.microsoft.com/office/drawing/2014/main" id="{9764C3F4-BC66-4971-AB77-802CC60270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3142"/>
              </p:ext>
            </p:extLst>
          </p:nvPr>
        </p:nvGraphicFramePr>
        <p:xfrm>
          <a:off x="6813336" y="2032330"/>
          <a:ext cx="1230312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Equation" r:id="rId10" imgW="723600" imgH="177480" progId="Equation.DSMT4">
                  <p:embed/>
                </p:oleObj>
              </mc:Choice>
              <mc:Fallback>
                <p:oleObj name="Equation" r:id="rId10" imgW="723600" imgH="177480" progId="Equation.DSMT4">
                  <p:embed/>
                  <p:pic>
                    <p:nvPicPr>
                      <p:cNvPr id="22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336" y="2032330"/>
                        <a:ext cx="1230312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o 20">
            <a:extLst>
              <a:ext uri="{FF2B5EF4-FFF2-40B4-BE49-F238E27FC236}">
                <a16:creationId xmlns:a16="http://schemas.microsoft.com/office/drawing/2014/main" id="{5E62CF3D-B043-49B3-A62E-6D6AC867AB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899086"/>
              </p:ext>
            </p:extLst>
          </p:nvPr>
        </p:nvGraphicFramePr>
        <p:xfrm>
          <a:off x="4638586" y="1797050"/>
          <a:ext cx="19431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" name="Equation" r:id="rId12" imgW="1143000" imgH="482400" progId="Equation.DSMT4">
                  <p:embed/>
                </p:oleObj>
              </mc:Choice>
              <mc:Fallback>
                <p:oleObj name="Equation" r:id="rId12" imgW="1143000" imgH="482400" progId="Equation.DSMT4">
                  <p:embed/>
                  <p:pic>
                    <p:nvPicPr>
                      <p:cNvPr id="2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586" y="1797050"/>
                        <a:ext cx="1943100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o 20">
            <a:extLst>
              <a:ext uri="{FF2B5EF4-FFF2-40B4-BE49-F238E27FC236}">
                <a16:creationId xmlns:a16="http://schemas.microsoft.com/office/drawing/2014/main" id="{D1B1472F-C3DA-4574-BC7D-E65FF7D952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771451"/>
              </p:ext>
            </p:extLst>
          </p:nvPr>
        </p:nvGraphicFramePr>
        <p:xfrm>
          <a:off x="4725898" y="4100513"/>
          <a:ext cx="19653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" name="Equation" r:id="rId14" imgW="1155600" imgH="482400" progId="Equation.DSMT4">
                  <p:embed/>
                </p:oleObj>
              </mc:Choice>
              <mc:Fallback>
                <p:oleObj name="Equation" r:id="rId14" imgW="1155600" imgH="482400" progId="Equation.DSMT4">
                  <p:embed/>
                  <p:pic>
                    <p:nvPicPr>
                      <p:cNvPr id="26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898" y="4100513"/>
                        <a:ext cx="1965325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o 20">
            <a:extLst>
              <a:ext uri="{FF2B5EF4-FFF2-40B4-BE49-F238E27FC236}">
                <a16:creationId xmlns:a16="http://schemas.microsoft.com/office/drawing/2014/main" id="{5DD6A7C0-1EAB-4B8E-B6EC-9D3C7895F8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231026"/>
              </p:ext>
            </p:extLst>
          </p:nvPr>
        </p:nvGraphicFramePr>
        <p:xfrm>
          <a:off x="6726148" y="4338638"/>
          <a:ext cx="1404938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" name="Equation" r:id="rId16" imgW="825480" imgH="228600" progId="Equation.DSMT4">
                  <p:embed/>
                </p:oleObj>
              </mc:Choice>
              <mc:Fallback>
                <p:oleObj name="Equation" r:id="rId16" imgW="825480" imgH="228600" progId="Equation.DSMT4">
                  <p:embed/>
                  <p:pic>
                    <p:nvPicPr>
                      <p:cNvPr id="27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148" y="4338638"/>
                        <a:ext cx="1404938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tângulo 54">
            <a:extLst>
              <a:ext uri="{FF2B5EF4-FFF2-40B4-BE49-F238E27FC236}">
                <a16:creationId xmlns:a16="http://schemas.microsoft.com/office/drawing/2014/main" id="{7189A281-F8F0-4CF3-8C19-48F043537F33}"/>
              </a:ext>
            </a:extLst>
          </p:cNvPr>
          <p:cNvSpPr/>
          <p:nvPr/>
        </p:nvSpPr>
        <p:spPr>
          <a:xfrm>
            <a:off x="5154860" y="2790821"/>
            <a:ext cx="3416320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b="1" dirty="0">
                <a:solidFill>
                  <a:srgbClr val="C00000"/>
                </a:solidFill>
                <a:cs typeface="Arial" panose="020B0604020202020204" pitchFamily="34" charset="0"/>
              </a:rPr>
              <a:t>troca o sinal da desigualdade</a:t>
            </a:r>
            <a:endParaRPr lang="pt-PT" altLang="pt-PT" b="1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56" name="Conexão reta unidirecional 55">
            <a:extLst>
              <a:ext uri="{FF2B5EF4-FFF2-40B4-BE49-F238E27FC236}">
                <a16:creationId xmlns:a16="http://schemas.microsoft.com/office/drawing/2014/main" id="{9A9FD66B-AA00-4160-81C9-3ACE473CC02B}"/>
              </a:ext>
            </a:extLst>
          </p:cNvPr>
          <p:cNvCxnSpPr/>
          <p:nvPr/>
        </p:nvCxnSpPr>
        <p:spPr>
          <a:xfrm flipV="1">
            <a:off x="7762959" y="2443486"/>
            <a:ext cx="0" cy="456328"/>
          </a:xfrm>
          <a:prstGeom prst="straightConnector1">
            <a:avLst/>
          </a:prstGeom>
          <a:noFill/>
          <a:ln w="5715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graphicFrame>
        <p:nvGraphicFramePr>
          <p:cNvPr id="57" name="Objecto 20">
            <a:extLst>
              <a:ext uri="{FF2B5EF4-FFF2-40B4-BE49-F238E27FC236}">
                <a16:creationId xmlns:a16="http://schemas.microsoft.com/office/drawing/2014/main" id="{5905ED88-92A7-4217-A97B-675DF94B9F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689081"/>
              </p:ext>
            </p:extLst>
          </p:nvPr>
        </p:nvGraphicFramePr>
        <p:xfrm>
          <a:off x="8080286" y="4338638"/>
          <a:ext cx="138112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4" name="Equation" r:id="rId18" imgW="812520" imgH="228600" progId="Equation.DSMT4">
                  <p:embed/>
                </p:oleObj>
              </mc:Choice>
              <mc:Fallback>
                <p:oleObj name="Equation" r:id="rId18" imgW="812520" imgH="228600" progId="Equation.DSMT4">
                  <p:embed/>
                  <p:pic>
                    <p:nvPicPr>
                      <p:cNvPr id="29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286" y="4338638"/>
                        <a:ext cx="1381125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o 20">
            <a:extLst>
              <a:ext uri="{FF2B5EF4-FFF2-40B4-BE49-F238E27FC236}">
                <a16:creationId xmlns:a16="http://schemas.microsoft.com/office/drawing/2014/main" id="{38ADDE64-C4AD-4B24-B213-2578DCCD46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480571"/>
              </p:ext>
            </p:extLst>
          </p:nvPr>
        </p:nvGraphicFramePr>
        <p:xfrm>
          <a:off x="8133814" y="2032330"/>
          <a:ext cx="1749425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5" name="Equation" r:id="rId20" imgW="1028520" imgH="177480" progId="Equation.DSMT4">
                  <p:embed/>
                </p:oleObj>
              </mc:Choice>
              <mc:Fallback>
                <p:oleObj name="Equation" r:id="rId20" imgW="1028520" imgH="177480" progId="Equation.DSMT4">
                  <p:embed/>
                  <p:pic>
                    <p:nvPicPr>
                      <p:cNvPr id="3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3814" y="2032330"/>
                        <a:ext cx="1749425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Conexão reta unidirecional 58">
            <a:extLst>
              <a:ext uri="{FF2B5EF4-FFF2-40B4-BE49-F238E27FC236}">
                <a16:creationId xmlns:a16="http://schemas.microsoft.com/office/drawing/2014/main" id="{3EE9916A-BEB0-4F82-A78D-84BC3CCB093A}"/>
              </a:ext>
            </a:extLst>
          </p:cNvPr>
          <p:cNvCxnSpPr/>
          <p:nvPr/>
        </p:nvCxnSpPr>
        <p:spPr>
          <a:xfrm flipV="1">
            <a:off x="5890751" y="2443486"/>
            <a:ext cx="0" cy="456328"/>
          </a:xfrm>
          <a:prstGeom prst="straightConnector1">
            <a:avLst/>
          </a:prstGeom>
          <a:noFill/>
          <a:ln w="5715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graphicFrame>
        <p:nvGraphicFramePr>
          <p:cNvPr id="64" name="Objecto 20">
            <a:extLst>
              <a:ext uri="{FF2B5EF4-FFF2-40B4-BE49-F238E27FC236}">
                <a16:creationId xmlns:a16="http://schemas.microsoft.com/office/drawing/2014/main" id="{0D6C5DD2-CC74-497D-9A43-D70EA46D0F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44061"/>
              </p:ext>
            </p:extLst>
          </p:nvPr>
        </p:nvGraphicFramePr>
        <p:xfrm>
          <a:off x="2770098" y="3284984"/>
          <a:ext cx="15113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6" name="Equation" r:id="rId22" imgW="888840" imgH="228600" progId="Equation.DSMT4">
                  <p:embed/>
                </p:oleObj>
              </mc:Choice>
              <mc:Fallback>
                <p:oleObj name="Equation" r:id="rId22" imgW="888840" imgH="228600" progId="Equation.DSMT4">
                  <p:embed/>
                  <p:pic>
                    <p:nvPicPr>
                      <p:cNvPr id="3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098" y="3284984"/>
                        <a:ext cx="15113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o 20">
            <a:extLst>
              <a:ext uri="{FF2B5EF4-FFF2-40B4-BE49-F238E27FC236}">
                <a16:creationId xmlns:a16="http://schemas.microsoft.com/office/drawing/2014/main" id="{2EFA48AF-FADB-420F-B04B-419564E40C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998764"/>
              </p:ext>
            </p:extLst>
          </p:nvPr>
        </p:nvGraphicFramePr>
        <p:xfrm>
          <a:off x="4423172" y="3384476"/>
          <a:ext cx="140335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7" name="Equation" r:id="rId24" imgW="825480" imgH="177480" progId="Equation.DSMT4">
                  <p:embed/>
                </p:oleObj>
              </mc:Choice>
              <mc:Fallback>
                <p:oleObj name="Equation" r:id="rId24" imgW="825480" imgH="177480" progId="Equation.DSMT4">
                  <p:embed/>
                  <p:pic>
                    <p:nvPicPr>
                      <p:cNvPr id="34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172" y="3384476"/>
                        <a:ext cx="1403350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o 20">
            <a:extLst>
              <a:ext uri="{FF2B5EF4-FFF2-40B4-BE49-F238E27FC236}">
                <a16:creationId xmlns:a16="http://schemas.microsoft.com/office/drawing/2014/main" id="{1280DE9D-BB12-4148-BBC4-F9265F8E6E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605093"/>
              </p:ext>
            </p:extLst>
          </p:nvPr>
        </p:nvGraphicFramePr>
        <p:xfrm>
          <a:off x="6034767" y="3392487"/>
          <a:ext cx="88582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8" name="Equation" r:id="rId26" imgW="520560" imgH="177480" progId="Equation.DSMT4">
                  <p:embed/>
                </p:oleObj>
              </mc:Choice>
              <mc:Fallback>
                <p:oleObj name="Equation" r:id="rId26" imgW="520560" imgH="177480" progId="Equation.DSMT4">
                  <p:embed/>
                  <p:pic>
                    <p:nvPicPr>
                      <p:cNvPr id="35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767" y="3392487"/>
                        <a:ext cx="885825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o 20">
            <a:extLst>
              <a:ext uri="{FF2B5EF4-FFF2-40B4-BE49-F238E27FC236}">
                <a16:creationId xmlns:a16="http://schemas.microsoft.com/office/drawing/2014/main" id="{6FF7F994-D645-4F7B-917E-EDC846BE56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284808"/>
              </p:ext>
            </p:extLst>
          </p:nvPr>
        </p:nvGraphicFramePr>
        <p:xfrm>
          <a:off x="9153436" y="5410200"/>
          <a:ext cx="1100137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9" name="Equation" r:id="rId28" imgW="647640" imgH="457200" progId="Equation.DSMT4">
                  <p:embed/>
                </p:oleObj>
              </mc:Choice>
              <mc:Fallback>
                <p:oleObj name="Equation" r:id="rId28" imgW="647640" imgH="457200" progId="Equation.DSMT4">
                  <p:embed/>
                  <p:pic>
                    <p:nvPicPr>
                      <p:cNvPr id="41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3436" y="5410200"/>
                        <a:ext cx="1100137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o 1">
            <a:extLst>
              <a:ext uri="{FF2B5EF4-FFF2-40B4-BE49-F238E27FC236}">
                <a16:creationId xmlns:a16="http://schemas.microsoft.com/office/drawing/2014/main" id="{B80C44F3-855C-430A-9007-E688A80264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169847"/>
              </p:ext>
            </p:extLst>
          </p:nvPr>
        </p:nvGraphicFramePr>
        <p:xfrm>
          <a:off x="3006636" y="5775325"/>
          <a:ext cx="261143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0" name="Equation" r:id="rId30" imgW="1447560" imgH="291960" progId="Equation.DSMT4">
                  <p:embed/>
                </p:oleObj>
              </mc:Choice>
              <mc:Fallback>
                <p:oleObj name="Equation" r:id="rId30" imgW="1447560" imgH="291960" progId="Equation.DSMT4">
                  <p:embed/>
                  <p:pic>
                    <p:nvPicPr>
                      <p:cNvPr id="42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636" y="5775325"/>
                        <a:ext cx="2611437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tângulo 68">
            <a:extLst>
              <a:ext uri="{FF2B5EF4-FFF2-40B4-BE49-F238E27FC236}">
                <a16:creationId xmlns:a16="http://schemas.microsoft.com/office/drawing/2014/main" id="{C29D954F-02D5-4ECF-A698-57724D64F6EF}"/>
              </a:ext>
            </a:extLst>
          </p:cNvPr>
          <p:cNvSpPr/>
          <p:nvPr/>
        </p:nvSpPr>
        <p:spPr>
          <a:xfrm>
            <a:off x="2282092" y="5188940"/>
            <a:ext cx="2185278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u="sng" dirty="0">
                <a:solidFill>
                  <a:srgbClr val="000078"/>
                </a:solidFill>
                <a:cs typeface="Arial" panose="020B0604020202020204" pitchFamily="34" charset="0"/>
              </a:rPr>
              <a:t>Cálculos Auxiliares</a:t>
            </a: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sp>
        <p:nvSpPr>
          <p:cNvPr id="70" name="Retângulo 69">
            <a:extLst>
              <a:ext uri="{FF2B5EF4-FFF2-40B4-BE49-F238E27FC236}">
                <a16:creationId xmlns:a16="http://schemas.microsoft.com/office/drawing/2014/main" id="{E8719780-E28F-41CF-A4CB-03CD9D0E08B7}"/>
              </a:ext>
            </a:extLst>
          </p:cNvPr>
          <p:cNvSpPr/>
          <p:nvPr/>
        </p:nvSpPr>
        <p:spPr>
          <a:xfrm>
            <a:off x="2146335" y="5135572"/>
            <a:ext cx="6277904" cy="1457560"/>
          </a:xfrm>
          <a:prstGeom prst="rect">
            <a:avLst/>
          </a:prstGeom>
          <a:noFill/>
          <a:ln w="25400" cap="flat" cmpd="sng" algn="ctr">
            <a:solidFill>
              <a:srgbClr val="000078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1" name="Grupo 4">
            <a:extLst>
              <a:ext uri="{FF2B5EF4-FFF2-40B4-BE49-F238E27FC236}">
                <a16:creationId xmlns:a16="http://schemas.microsoft.com/office/drawing/2014/main" id="{B9C37EE6-392D-4EEA-A03A-37262DBC4F54}"/>
              </a:ext>
            </a:extLst>
          </p:cNvPr>
          <p:cNvGrpSpPr/>
          <p:nvPr/>
        </p:nvGrpSpPr>
        <p:grpSpPr>
          <a:xfrm>
            <a:off x="6546226" y="5622705"/>
            <a:ext cx="1480889" cy="667133"/>
            <a:chOff x="4579403" y="5622705"/>
            <a:chExt cx="1480889" cy="667133"/>
          </a:xfrm>
        </p:grpSpPr>
        <p:grpSp>
          <p:nvGrpSpPr>
            <p:cNvPr id="72" name="Grupo 3">
              <a:extLst>
                <a:ext uri="{FF2B5EF4-FFF2-40B4-BE49-F238E27FC236}">
                  <a16:creationId xmlns:a16="http://schemas.microsoft.com/office/drawing/2014/main" id="{C2D587BA-6F11-41BC-99BC-D102F284EE5A}"/>
                </a:ext>
              </a:extLst>
            </p:cNvPr>
            <p:cNvGrpSpPr/>
            <p:nvPr/>
          </p:nvGrpSpPr>
          <p:grpSpPr>
            <a:xfrm>
              <a:off x="4579403" y="5622705"/>
              <a:ext cx="1480889" cy="667133"/>
              <a:chOff x="4579403" y="5622705"/>
              <a:chExt cx="1480889" cy="667133"/>
            </a:xfrm>
          </p:grpSpPr>
          <p:pic>
            <p:nvPicPr>
              <p:cNvPr id="74" name="Picture 18">
                <a:extLst>
                  <a:ext uri="{FF2B5EF4-FFF2-40B4-BE49-F238E27FC236}">
                    <a16:creationId xmlns:a16="http://schemas.microsoft.com/office/drawing/2014/main" id="{8D4F6B97-6FEA-458A-996C-BEF38A90BC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79403" y="5622705"/>
                <a:ext cx="1480889" cy="667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5" name="Retângulo 74">
                <a:extLst>
                  <a:ext uri="{FF2B5EF4-FFF2-40B4-BE49-F238E27FC236}">
                    <a16:creationId xmlns:a16="http://schemas.microsoft.com/office/drawing/2014/main" id="{2C83891F-083E-4C6B-B4F6-94972CE0F3F4}"/>
                  </a:ext>
                </a:extLst>
              </p:cNvPr>
              <p:cNvSpPr/>
              <p:nvPr/>
            </p:nvSpPr>
            <p:spPr>
              <a:xfrm>
                <a:off x="4826254" y="5977299"/>
                <a:ext cx="139886" cy="216024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PT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5779233B-7E75-4943-A8BB-D1814CD08B73}"/>
                  </a:ext>
                </a:extLst>
              </p:cNvPr>
              <p:cNvSpPr/>
              <p:nvPr/>
            </p:nvSpPr>
            <p:spPr>
              <a:xfrm>
                <a:off x="5652120" y="6038850"/>
                <a:ext cx="139886" cy="216024"/>
              </a:xfrm>
              <a:prstGeom prst="rect">
                <a:avLst/>
              </a:prstGeom>
              <a:solidFill>
                <a:sysClr val="window" lastClr="FFFFFF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PT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CaixaDeTexto 76">
                <a:extLst>
                  <a:ext uri="{FF2B5EF4-FFF2-40B4-BE49-F238E27FC236}">
                    <a16:creationId xmlns:a16="http://schemas.microsoft.com/office/drawing/2014/main" id="{FB6B78F8-E87C-4D7F-9772-FAAC2D110755}"/>
                  </a:ext>
                </a:extLst>
              </p:cNvPr>
              <p:cNvSpPr txBox="1"/>
              <p:nvPr/>
            </p:nvSpPr>
            <p:spPr>
              <a:xfrm>
                <a:off x="4788024" y="5888594"/>
                <a:ext cx="288032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PT" sz="7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</a:rPr>
                  <a:t>-3</a:t>
                </a:r>
              </a:p>
            </p:txBody>
          </p:sp>
        </p:grpSp>
        <p:sp>
          <p:nvSpPr>
            <p:cNvPr id="73" name="CaixaDeTexto 72">
              <a:extLst>
                <a:ext uri="{FF2B5EF4-FFF2-40B4-BE49-F238E27FC236}">
                  <a16:creationId xmlns:a16="http://schemas.microsoft.com/office/drawing/2014/main" id="{4A114903-D5AA-4AB2-B614-E73DEDFC33E5}"/>
                </a:ext>
              </a:extLst>
            </p:cNvPr>
            <p:cNvSpPr txBox="1"/>
            <p:nvPr/>
          </p:nvSpPr>
          <p:spPr>
            <a:xfrm>
              <a:off x="5580112" y="5893241"/>
              <a:ext cx="288032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7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 3</a:t>
              </a:r>
            </a:p>
          </p:txBody>
        </p:sp>
      </p:grpSp>
      <p:sp>
        <p:nvSpPr>
          <p:cNvPr id="78" name="Retângulo 77">
            <a:extLst>
              <a:ext uri="{FF2B5EF4-FFF2-40B4-BE49-F238E27FC236}">
                <a16:creationId xmlns:a16="http://schemas.microsoft.com/office/drawing/2014/main" id="{44D5CD75-5011-4596-8F40-CCED15F9331F}"/>
              </a:ext>
            </a:extLst>
          </p:cNvPr>
          <p:cNvSpPr/>
          <p:nvPr/>
        </p:nvSpPr>
        <p:spPr>
          <a:xfrm>
            <a:off x="5224803" y="5051846"/>
            <a:ext cx="3416320" cy="4423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b="1" dirty="0">
                <a:solidFill>
                  <a:srgbClr val="C00000"/>
                </a:solidFill>
                <a:cs typeface="Arial" panose="020B0604020202020204" pitchFamily="34" charset="0"/>
              </a:rPr>
              <a:t>troca o sinal da desigualdade</a:t>
            </a:r>
            <a:endParaRPr lang="pt-PT" altLang="pt-PT" b="1" dirty="0">
              <a:solidFill>
                <a:srgbClr val="C00000"/>
              </a:solidFill>
              <a:latin typeface="Calibri"/>
            </a:endParaRPr>
          </a:p>
        </p:txBody>
      </p:sp>
      <p:cxnSp>
        <p:nvCxnSpPr>
          <p:cNvPr id="79" name="Conexão reta unidirecional 78">
            <a:extLst>
              <a:ext uri="{FF2B5EF4-FFF2-40B4-BE49-F238E27FC236}">
                <a16:creationId xmlns:a16="http://schemas.microsoft.com/office/drawing/2014/main" id="{6F33D43C-92B7-47B1-AF8A-71FEC643114D}"/>
              </a:ext>
            </a:extLst>
          </p:cNvPr>
          <p:cNvCxnSpPr/>
          <p:nvPr/>
        </p:nvCxnSpPr>
        <p:spPr>
          <a:xfrm flipV="1">
            <a:off x="7832902" y="4704511"/>
            <a:ext cx="0" cy="456328"/>
          </a:xfrm>
          <a:prstGeom prst="straightConnector1">
            <a:avLst/>
          </a:prstGeom>
          <a:noFill/>
          <a:ln w="5715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  <p:cxnSp>
        <p:nvCxnSpPr>
          <p:cNvPr id="80" name="Conexão reta unidirecional 79">
            <a:extLst>
              <a:ext uri="{FF2B5EF4-FFF2-40B4-BE49-F238E27FC236}">
                <a16:creationId xmlns:a16="http://schemas.microsoft.com/office/drawing/2014/main" id="{87FF2628-CF3E-43AF-A77F-64255A29AEFC}"/>
              </a:ext>
            </a:extLst>
          </p:cNvPr>
          <p:cNvCxnSpPr/>
          <p:nvPr/>
        </p:nvCxnSpPr>
        <p:spPr>
          <a:xfrm flipV="1">
            <a:off x="5960694" y="4704511"/>
            <a:ext cx="0" cy="456328"/>
          </a:xfrm>
          <a:prstGeom prst="straightConnector1">
            <a:avLst/>
          </a:prstGeom>
          <a:noFill/>
          <a:ln w="57150" cap="flat" cmpd="sng" algn="ctr">
            <a:solidFill>
              <a:srgbClr val="C00000"/>
            </a:solidFill>
            <a:prstDash val="soli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4746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99"/>
    </mc:Choice>
    <mc:Fallback xmlns="">
      <p:transition spd="slow" advTm="7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1" dur="indefinite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4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6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7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5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3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4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6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7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0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3" dur="indefinite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50" grpId="0"/>
      <p:bldP spid="55" grpId="0"/>
      <p:bldP spid="55" grpId="1"/>
      <p:bldP spid="69" grpId="0"/>
      <p:bldP spid="70" grpId="0" animBg="1"/>
      <p:bldP spid="78" grpId="0"/>
      <p:bldP spid="7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3">
                <a:extLst>
                  <a:ext uri="{FF2B5EF4-FFF2-40B4-BE49-F238E27FC236}">
                    <a16:creationId xmlns:a16="http://schemas.microsoft.com/office/drawing/2014/main" id="{E407D331-69C0-4F46-933D-43D2A1892A95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2359684" y="816463"/>
                <a:ext cx="8784654" cy="1017772"/>
              </a:xfrm>
              <a:prstGeom prst="rect">
                <a:avLst/>
              </a:prstGeom>
              <a:noFill/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pt-PT" altLang="pt-PT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3. </a:t>
                </a:r>
                <a:r>
                  <a:rPr kumimoji="0" lang="pt-PT" alt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Considere a função real definida por:    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𝑓</m:t>
                    </m:r>
                    <m:d>
                      <m:dPr>
                        <m:ctrlPr>
                          <a:rPr kumimoji="0" lang="pt-PT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pt-PT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</m:e>
                    </m:d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p>
                      <m:sSupPr>
                        <m:ctrlPr>
                          <a:rPr kumimoji="0" lang="pt-PT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pt-PT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𝑎</m:t>
                        </m:r>
                      </m:e>
                      <m:sup>
                        <m:r>
                          <a:rPr kumimoji="0" lang="pt-PT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</m:sup>
                    </m:sSup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𝑏</m:t>
                    </m:r>
                  </m:oMath>
                </a14:m>
                <a:endParaRPr kumimoji="0" lang="pt-PT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269875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Determine os valores das constantes reais 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𝑎</m:t>
                    </m:r>
                  </m:oMath>
                </a14:m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e 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𝑏</m:t>
                    </m:r>
                  </m:oMath>
                </a14:m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(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𝑎</m:t>
                    </m:r>
                    <m:r>
                      <a:rPr kumimoji="0" lang="pt-PT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&gt;0</m:t>
                    </m:r>
                  </m:oMath>
                </a14:m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) sabendo que os pontos de coordenadas (0,0) e (2,8) pertencem ao gráfico de </a:t>
                </a:r>
                <a14:m>
                  <m:oMath xmlns:m="http://schemas.openxmlformats.org/officeDocument/2006/math">
                    <m:r>
                      <a:rPr kumimoji="0" lang="pt-PT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𝑓</m:t>
                    </m:r>
                  </m:oMath>
                </a14:m>
                <a:r>
                  <a:rPr kumimoji="0" lang="pt-PT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pt-PT" sz="24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7" name="Rectangle 3">
                <a:extLst>
                  <a:ext uri="{FF2B5EF4-FFF2-40B4-BE49-F238E27FC236}">
                    <a16:creationId xmlns:a16="http://schemas.microsoft.com/office/drawing/2014/main" id="{E407D331-69C0-4F46-933D-43D2A1892A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9684" y="816463"/>
                <a:ext cx="8784654" cy="1017772"/>
              </a:xfrm>
              <a:prstGeom prst="rect">
                <a:avLst/>
              </a:prstGeom>
              <a:blipFill>
                <a:blip r:embed="rId4"/>
                <a:stretch>
                  <a:fillRect l="-694" t="-4790" b="-736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9">
            <a:extLst>
              <a:ext uri="{FF2B5EF4-FFF2-40B4-BE49-F238E27FC236}">
                <a16:creationId xmlns:a16="http://schemas.microsoft.com/office/drawing/2014/main" id="{A0280002-231F-41C2-910E-8DBAE2E85151}"/>
              </a:ext>
            </a:extLst>
          </p:cNvPr>
          <p:cNvSpPr txBox="1">
            <a:spLocks noChangeArrowheads="1"/>
          </p:cNvSpPr>
          <p:nvPr/>
        </p:nvSpPr>
        <p:spPr>
          <a:xfrm>
            <a:off x="2215346" y="96383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EXEMPLOS </a:t>
            </a:r>
            <a:r>
              <a:rPr kumimoji="0" lang="pt-PT" altLang="pt-PT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(Bases e </a:t>
            </a: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Propriedades)</a:t>
            </a:r>
            <a:b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9" name="Rectangle 43">
            <a:extLst>
              <a:ext uri="{FF2B5EF4-FFF2-40B4-BE49-F238E27FC236}">
                <a16:creationId xmlns:a16="http://schemas.microsoft.com/office/drawing/2014/main" id="{00C8EBCF-ED98-46F1-802C-3192E4C69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834" y="5175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47">
            <a:extLst>
              <a:ext uri="{FF2B5EF4-FFF2-40B4-BE49-F238E27FC236}">
                <a16:creationId xmlns:a16="http://schemas.microsoft.com/office/drawing/2014/main" id="{5426F00F-AE3D-4516-84C6-5D46B3CB4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834" y="5175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Rectangle 49">
            <a:extLst>
              <a:ext uri="{FF2B5EF4-FFF2-40B4-BE49-F238E27FC236}">
                <a16:creationId xmlns:a16="http://schemas.microsoft.com/office/drawing/2014/main" id="{B0C2CD54-E950-4175-9D7C-92BDB948F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834" y="5175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2" name="Objecto 21">
            <a:extLst>
              <a:ext uri="{FF2B5EF4-FFF2-40B4-BE49-F238E27FC236}">
                <a16:creationId xmlns:a16="http://schemas.microsoft.com/office/drawing/2014/main" id="{A3322FE1-CD1D-4641-9715-2CC061FDF2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362163"/>
              </p:ext>
            </p:extLst>
          </p:nvPr>
        </p:nvGraphicFramePr>
        <p:xfrm>
          <a:off x="3940965" y="4733794"/>
          <a:ext cx="128587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6" name="Equation" r:id="rId5" imgW="698400" imgH="457200" progId="Equation.DSMT4">
                  <p:embed/>
                </p:oleObj>
              </mc:Choice>
              <mc:Fallback>
                <p:oleObj name="Equation" r:id="rId5" imgW="698400" imgH="457200" progId="Equation.DSMT4">
                  <p:embed/>
                  <p:pic>
                    <p:nvPicPr>
                      <p:cNvPr id="22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965" y="4733794"/>
                        <a:ext cx="1285875" cy="83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tângulo 32">
            <a:extLst>
              <a:ext uri="{FF2B5EF4-FFF2-40B4-BE49-F238E27FC236}">
                <a16:creationId xmlns:a16="http://schemas.microsoft.com/office/drawing/2014/main" id="{F99D1CC4-628E-496E-8931-987311DACB68}"/>
              </a:ext>
            </a:extLst>
          </p:cNvPr>
          <p:cNvSpPr/>
          <p:nvPr/>
        </p:nvSpPr>
        <p:spPr>
          <a:xfrm>
            <a:off x="2447306" y="2400639"/>
            <a:ext cx="2669962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34" name="Objecto 21">
            <a:extLst>
              <a:ext uri="{FF2B5EF4-FFF2-40B4-BE49-F238E27FC236}">
                <a16:creationId xmlns:a16="http://schemas.microsoft.com/office/drawing/2014/main" id="{8BA588D6-1BEE-4A29-BF73-9860614C1A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148474"/>
              </p:ext>
            </p:extLst>
          </p:nvPr>
        </p:nvGraphicFramePr>
        <p:xfrm>
          <a:off x="7401584" y="3371222"/>
          <a:ext cx="1751013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7" name="Equation" r:id="rId7" imgW="952200" imgH="507960" progId="Equation.DSMT4">
                  <p:embed/>
                </p:oleObj>
              </mc:Choice>
              <mc:Fallback>
                <p:oleObj name="Equation" r:id="rId7" imgW="952200" imgH="507960" progId="Equation.DSMT4">
                  <p:embed/>
                  <p:pic>
                    <p:nvPicPr>
                      <p:cNvPr id="25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1584" y="3371222"/>
                        <a:ext cx="1751013" cy="933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o 21">
            <a:extLst>
              <a:ext uri="{FF2B5EF4-FFF2-40B4-BE49-F238E27FC236}">
                <a16:creationId xmlns:a16="http://schemas.microsoft.com/office/drawing/2014/main" id="{7E44A2D4-F40C-4AE8-AEE2-0416DE4C63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232358"/>
              </p:ext>
            </p:extLst>
          </p:nvPr>
        </p:nvGraphicFramePr>
        <p:xfrm>
          <a:off x="2682082" y="5622149"/>
          <a:ext cx="1592263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8" name="Equation" r:id="rId9" imgW="723600" imgH="469800" progId="Equation.DSMT4">
                  <p:embed/>
                </p:oleObj>
              </mc:Choice>
              <mc:Fallback>
                <p:oleObj name="Equation" r:id="rId9" imgW="723600" imgH="469800" progId="Equation.DSMT4">
                  <p:embed/>
                  <p:pic>
                    <p:nvPicPr>
                      <p:cNvPr id="26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082" y="5622149"/>
                        <a:ext cx="1592263" cy="1036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Rectangle 3">
            <a:extLst>
              <a:ext uri="{FF2B5EF4-FFF2-40B4-BE49-F238E27FC236}">
                <a16:creationId xmlns:a16="http://schemas.microsoft.com/office/drawing/2014/main" id="{BD954B5A-C9CC-46A4-8D3E-008DA1B2EECA}"/>
              </a:ext>
            </a:extLst>
          </p:cNvPr>
          <p:cNvSpPr txBox="1">
            <a:spLocks noChangeArrowheads="1"/>
          </p:cNvSpPr>
          <p:nvPr/>
        </p:nvSpPr>
        <p:spPr>
          <a:xfrm>
            <a:off x="2469300" y="3021531"/>
            <a:ext cx="1653468" cy="4538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sz="1800" dirty="0">
                <a:solidFill>
                  <a:srgbClr val="0000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dado que:</a:t>
            </a:r>
          </a:p>
        </p:txBody>
      </p:sp>
      <p:graphicFrame>
        <p:nvGraphicFramePr>
          <p:cNvPr id="61" name="Objecto 20">
            <a:extLst>
              <a:ext uri="{FF2B5EF4-FFF2-40B4-BE49-F238E27FC236}">
                <a16:creationId xmlns:a16="http://schemas.microsoft.com/office/drawing/2014/main" id="{AB4F3C62-E04C-442E-86A0-238096884D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7165"/>
              </p:ext>
            </p:extLst>
          </p:nvPr>
        </p:nvGraphicFramePr>
        <p:xfrm>
          <a:off x="3839234" y="2850522"/>
          <a:ext cx="1236663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9" name="Equation" r:id="rId11" imgW="672840" imgH="507960" progId="Equation.DSMT4">
                  <p:embed/>
                </p:oleObj>
              </mc:Choice>
              <mc:Fallback>
                <p:oleObj name="Equation" r:id="rId11" imgW="672840" imgH="507960" progId="Equation.DSMT4">
                  <p:embed/>
                  <p:pic>
                    <p:nvPicPr>
                      <p:cNvPr id="2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234" y="2850522"/>
                        <a:ext cx="1236663" cy="93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Retângulo 61">
            <a:extLst>
              <a:ext uri="{FF2B5EF4-FFF2-40B4-BE49-F238E27FC236}">
                <a16:creationId xmlns:a16="http://schemas.microsoft.com/office/drawing/2014/main" id="{06DD27C5-33C4-4C44-ADE0-F1C6B90EA7C4}"/>
              </a:ext>
            </a:extLst>
          </p:cNvPr>
          <p:cNvSpPr/>
          <p:nvPr/>
        </p:nvSpPr>
        <p:spPr>
          <a:xfrm>
            <a:off x="2489241" y="3618099"/>
            <a:ext cx="4737194" cy="43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Então, substituindo na expressão da função:</a:t>
            </a:r>
          </a:p>
        </p:txBody>
      </p:sp>
      <p:sp>
        <p:nvSpPr>
          <p:cNvPr id="63" name="Retângulo 62">
            <a:extLst>
              <a:ext uri="{FF2B5EF4-FFF2-40B4-BE49-F238E27FC236}">
                <a16:creationId xmlns:a16="http://schemas.microsoft.com/office/drawing/2014/main" id="{4AD5C69E-3771-4755-ABD9-47DB26A12309}"/>
              </a:ext>
            </a:extLst>
          </p:cNvPr>
          <p:cNvSpPr/>
          <p:nvPr/>
        </p:nvSpPr>
        <p:spPr>
          <a:xfrm>
            <a:off x="2489241" y="4128831"/>
            <a:ext cx="3570208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pt-PT" dirty="0">
                <a:solidFill>
                  <a:srgbClr val="000078"/>
                </a:solidFill>
                <a:cs typeface="Arial" panose="020B0604020202020204" pitchFamily="34" charset="0"/>
              </a:rPr>
              <a:t>obtemos o sistema de equações:</a:t>
            </a:r>
            <a:endParaRPr lang="pt-PT" altLang="pt-PT" dirty="0">
              <a:solidFill>
                <a:srgbClr val="000078"/>
              </a:solidFill>
              <a:latin typeface="Calibri"/>
            </a:endParaRPr>
          </a:p>
        </p:txBody>
      </p:sp>
      <p:graphicFrame>
        <p:nvGraphicFramePr>
          <p:cNvPr id="64" name="Objecto 21">
            <a:extLst>
              <a:ext uri="{FF2B5EF4-FFF2-40B4-BE49-F238E27FC236}">
                <a16:creationId xmlns:a16="http://schemas.microsoft.com/office/drawing/2014/main" id="{6D50DE0C-77CF-41D1-BA2A-BA170E0A3D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37542"/>
              </p:ext>
            </p:extLst>
          </p:nvPr>
        </p:nvGraphicFramePr>
        <p:xfrm>
          <a:off x="2503378" y="4774690"/>
          <a:ext cx="12827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0" name="Equation" r:id="rId13" imgW="698400" imgH="457200" progId="Equation.DSMT4">
                  <p:embed/>
                </p:oleObj>
              </mc:Choice>
              <mc:Fallback>
                <p:oleObj name="Equation" r:id="rId13" imgW="698400" imgH="457200" progId="Equation.DSMT4">
                  <p:embed/>
                  <p:pic>
                    <p:nvPicPr>
                      <p:cNvPr id="39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378" y="4774690"/>
                        <a:ext cx="1282700" cy="8397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o 21">
            <a:extLst>
              <a:ext uri="{FF2B5EF4-FFF2-40B4-BE49-F238E27FC236}">
                <a16:creationId xmlns:a16="http://schemas.microsoft.com/office/drawing/2014/main" id="{00ED9E9C-06F1-4169-B523-06E66D8A8E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604317"/>
              </p:ext>
            </p:extLst>
          </p:nvPr>
        </p:nvGraphicFramePr>
        <p:xfrm>
          <a:off x="5226840" y="4764411"/>
          <a:ext cx="1611313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" name="Equation" r:id="rId15" imgW="876240" imgH="457200" progId="Equation.DSMT4">
                  <p:embed/>
                </p:oleObj>
              </mc:Choice>
              <mc:Fallback>
                <p:oleObj name="Equation" r:id="rId15" imgW="876240" imgH="457200" progId="Equation.DSMT4">
                  <p:embed/>
                  <p:pic>
                    <p:nvPicPr>
                      <p:cNvPr id="40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840" y="4764411"/>
                        <a:ext cx="1611313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o 21">
            <a:extLst>
              <a:ext uri="{FF2B5EF4-FFF2-40B4-BE49-F238E27FC236}">
                <a16:creationId xmlns:a16="http://schemas.microsoft.com/office/drawing/2014/main" id="{6F7CF43A-F2F5-492B-BE9B-77A6A12622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095688"/>
              </p:ext>
            </p:extLst>
          </p:nvPr>
        </p:nvGraphicFramePr>
        <p:xfrm>
          <a:off x="10208234" y="4755404"/>
          <a:ext cx="747034" cy="373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" name="Equation" r:id="rId17" imgW="355320" imgH="177480" progId="Equation.DSMT4">
                  <p:embed/>
                </p:oleObj>
              </mc:Choice>
              <mc:Fallback>
                <p:oleObj name="Equation" r:id="rId17" imgW="355320" imgH="177480" progId="Equation.DSMT4">
                  <p:embed/>
                  <p:pic>
                    <p:nvPicPr>
                      <p:cNvPr id="41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8234" y="4755404"/>
                        <a:ext cx="747034" cy="373517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o 21">
            <a:extLst>
              <a:ext uri="{FF2B5EF4-FFF2-40B4-BE49-F238E27FC236}">
                <a16:creationId xmlns:a16="http://schemas.microsoft.com/office/drawing/2014/main" id="{A8E537DB-E350-4031-A962-4001F720DD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232288"/>
              </p:ext>
            </p:extLst>
          </p:nvPr>
        </p:nvGraphicFramePr>
        <p:xfrm>
          <a:off x="7002269" y="4774690"/>
          <a:ext cx="1284288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" name="Equation" r:id="rId19" imgW="698400" imgH="457200" progId="Equation.DSMT4">
                  <p:embed/>
                </p:oleObj>
              </mc:Choice>
              <mc:Fallback>
                <p:oleObj name="Equation" r:id="rId19" imgW="698400" imgH="457200" progId="Equation.DSMT4">
                  <p:embed/>
                  <p:pic>
                    <p:nvPicPr>
                      <p:cNvPr id="23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269" y="4774690"/>
                        <a:ext cx="1284288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o 21">
            <a:extLst>
              <a:ext uri="{FF2B5EF4-FFF2-40B4-BE49-F238E27FC236}">
                <a16:creationId xmlns:a16="http://schemas.microsoft.com/office/drawing/2014/main" id="{12011C5B-277C-4505-A9F0-4BD474A594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03931"/>
              </p:ext>
            </p:extLst>
          </p:nvPr>
        </p:nvGraphicFramePr>
        <p:xfrm>
          <a:off x="8286557" y="4765047"/>
          <a:ext cx="21256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" name="Equation" r:id="rId21" imgW="1155600" imgH="457200" progId="Equation.DSMT4">
                  <p:embed/>
                </p:oleObj>
              </mc:Choice>
              <mc:Fallback>
                <p:oleObj name="Equation" r:id="rId21" imgW="1155600" imgH="457200" progId="Equation.DSMT4">
                  <p:embed/>
                  <p:pic>
                    <p:nvPicPr>
                      <p:cNvPr id="24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557" y="4765047"/>
                        <a:ext cx="2125662" cy="8413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Conexão reta 69">
            <a:extLst>
              <a:ext uri="{FF2B5EF4-FFF2-40B4-BE49-F238E27FC236}">
                <a16:creationId xmlns:a16="http://schemas.microsoft.com/office/drawing/2014/main" id="{029E29FA-0CE1-42E2-BE70-FD1595A13BE0}"/>
              </a:ext>
            </a:extLst>
          </p:cNvPr>
          <p:cNvCxnSpPr/>
          <p:nvPr/>
        </p:nvCxnSpPr>
        <p:spPr>
          <a:xfrm flipH="1">
            <a:off x="8761213" y="5194584"/>
            <a:ext cx="870957" cy="378998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71" name="Conexão reta 70">
            <a:extLst>
              <a:ext uri="{FF2B5EF4-FFF2-40B4-BE49-F238E27FC236}">
                <a16:creationId xmlns:a16="http://schemas.microsoft.com/office/drawing/2014/main" id="{63C93FA0-EBFB-4056-8129-A86B2D931A27}"/>
              </a:ext>
            </a:extLst>
          </p:cNvPr>
          <p:cNvCxnSpPr/>
          <p:nvPr/>
        </p:nvCxnSpPr>
        <p:spPr>
          <a:xfrm flipH="1" flipV="1">
            <a:off x="8833221" y="5244951"/>
            <a:ext cx="870957" cy="32404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tângulo 71">
                <a:extLst>
                  <a:ext uri="{FF2B5EF4-FFF2-40B4-BE49-F238E27FC236}">
                    <a16:creationId xmlns:a16="http://schemas.microsoft.com/office/drawing/2014/main" id="{762EC21A-A68A-4928-A155-79EE92D638E9}"/>
                  </a:ext>
                </a:extLst>
              </p:cNvPr>
              <p:cNvSpPr/>
              <p:nvPr/>
            </p:nvSpPr>
            <p:spPr>
              <a:xfrm>
                <a:off x="4457565" y="5791994"/>
                <a:ext cx="364074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3600" b="1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pt-PT" sz="3600" b="1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pt-PT" sz="3600" b="1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sz="3600" b="1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pt-PT" sz="3600" b="1" i="1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3600" b="1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3600" b="1" i="1" smtClean="0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pt-PT" sz="3600" b="1" i="1">
                              <a:solidFill>
                                <a:srgbClr val="000078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3600" b="1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pt-PT" sz="3600" b="1" i="1" smtClean="0">
                          <a:solidFill>
                            <a:srgbClr val="000078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600" b="1" dirty="0">
                  <a:solidFill>
                    <a:srgbClr val="000078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72" name="Retângulo 71">
                <a:extLst>
                  <a:ext uri="{FF2B5EF4-FFF2-40B4-BE49-F238E27FC236}">
                    <a16:creationId xmlns:a16="http://schemas.microsoft.com/office/drawing/2014/main" id="{762EC21A-A68A-4928-A155-79EE92D638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7565" y="5791994"/>
                <a:ext cx="3640740" cy="646331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415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3" grpId="0"/>
      <p:bldP spid="62" grpId="0"/>
      <p:bldP spid="63" grpId="0"/>
      <p:bldP spid="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 err="1"/>
              <a:t>Esperamos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ajudado</a:t>
            </a:r>
            <a:r>
              <a:rPr lang="en-US" dirty="0"/>
              <a:t>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PT" sz="6000" b="1" dirty="0">
                <a:ln/>
                <a:solidFill>
                  <a:schemeClr val="accent5"/>
                </a:solidFill>
              </a:rPr>
              <a:t>Pratica um pouco…</a:t>
            </a:r>
            <a:endParaRPr lang="pt-PT" sz="6000" b="1" cap="none" spc="0" dirty="0">
              <a:ln/>
              <a:solidFill>
                <a:schemeClr val="accent5"/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.8"/>
</p:tagLst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16c05727-aa75-4e4a-9b5f-8a80a116589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344</Words>
  <Application>Microsoft Office PowerPoint</Application>
  <PresentationFormat>Ecrã Panorâmico</PresentationFormat>
  <Paragraphs>91</Paragraphs>
  <Slides>8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Segoe UI</vt:lpstr>
      <vt:lpstr>Times New Roman</vt:lpstr>
      <vt:lpstr>Office Theme</vt:lpstr>
      <vt:lpstr>Equation</vt:lpstr>
      <vt:lpstr>Apresentação do PowerPoint</vt:lpstr>
      <vt:lpstr>Mathematics examples</vt:lpstr>
      <vt:lpstr>Definition – part 1</vt:lpstr>
      <vt:lpstr>Definition – part 2</vt:lpstr>
      <vt:lpstr>General Examples </vt:lpstr>
      <vt:lpstr>More General Examples</vt:lpstr>
      <vt:lpstr>Mathematics examples</vt:lpstr>
      <vt:lpstr>Esperamos ter ajudado!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2025-03-05T19:43:45Z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