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13"/>
  </p:notesMasterIdLst>
  <p:sldIdLst>
    <p:sldId id="1864" r:id="rId5"/>
    <p:sldId id="1875" r:id="rId6"/>
    <p:sldId id="1868" r:id="rId7"/>
    <p:sldId id="1869" r:id="rId8"/>
    <p:sldId id="1870" r:id="rId9"/>
    <p:sldId id="1871" r:id="rId10"/>
    <p:sldId id="1872" r:id="rId11"/>
    <p:sldId id="1859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2D1"/>
    <a:srgbClr val="FF2625"/>
    <a:srgbClr val="007788"/>
    <a:srgbClr val="297C2A"/>
    <a:srgbClr val="FE4387"/>
    <a:srgbClr val="F69000"/>
    <a:srgbClr val="01C2D1"/>
    <a:srgbClr val="D6D734"/>
    <a:srgbClr val="005C68"/>
    <a:srgbClr val="3B2E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69" autoAdjust="0"/>
    <p:restoredTop sz="94654" autoAdjust="0"/>
  </p:normalViewPr>
  <p:slideViewPr>
    <p:cSldViewPr snapToGrid="0">
      <p:cViewPr varScale="1">
        <p:scale>
          <a:sx n="79" d="100"/>
          <a:sy n="79" d="100"/>
        </p:scale>
        <p:origin x="76" y="644"/>
      </p:cViewPr>
      <p:guideLst>
        <p:guide orient="horz" pos="2160"/>
        <p:guide pos="480"/>
        <p:guide pos="7200"/>
        <p:guide pos="4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image" Target="../media/image42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12" Type="http://schemas.openxmlformats.org/officeDocument/2006/relationships/image" Target="../media/image41.wmf"/><Relationship Id="rId17" Type="http://schemas.openxmlformats.org/officeDocument/2006/relationships/image" Target="../media/image46.wmf"/><Relationship Id="rId2" Type="http://schemas.openxmlformats.org/officeDocument/2006/relationships/image" Target="../media/image31.wmf"/><Relationship Id="rId16" Type="http://schemas.openxmlformats.org/officeDocument/2006/relationships/image" Target="../media/image45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5" Type="http://schemas.openxmlformats.org/officeDocument/2006/relationships/image" Target="../media/image34.wmf"/><Relationship Id="rId15" Type="http://schemas.openxmlformats.org/officeDocument/2006/relationships/image" Target="../media/image4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Relationship Id="rId14" Type="http://schemas.openxmlformats.org/officeDocument/2006/relationships/image" Target="../media/image4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10" Type="http://schemas.openxmlformats.org/officeDocument/2006/relationships/image" Target="../media/image56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2641" y="3554917"/>
            <a:ext cx="6438912" cy="763083"/>
          </a:xfrm>
        </p:spPr>
        <p:txBody>
          <a:bodyPr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eaLnBrk="1" hangingPunct="1"/>
            <a:endParaRPr lang="en-US" altLang="en-US" sz="6600" b="1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1B9BC-7BE7-4893-90FD-CC95830FD8F2}" type="datetimeFigureOut">
              <a:rPr lang="en-US" smtClean="0"/>
              <a:t>8/24/2025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270E-046A-4C23-BC98-E307A7DD6BE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Purp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9" name="Freeform 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1" name="Freeform 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3" name="Freeform 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5" name="Freeform 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7" name="Freeform 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9" name="Freeform 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3" name="Freeform 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5" name="Freeform 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7" name="Freeform 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9" name="Freeform 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1" name="Freeform 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3" name="Freeform 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5" name="Freeform 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7" name="Freeform 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9" name="Freeform 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1" name="Freeform 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3" name="Freeform 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5" name="Freeform 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7" name="Freeform 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9" name="Freeform 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1" name="Freeform 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3" name="Freeform 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5" name="Freeform 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7" name="Freeform 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9" name="Freeform 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1" name="Freeform 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Freeform 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4696-E1F3-49EF-AEC8-730A16D9A23F}" type="datetimeFigureOut">
              <a:rPr lang="en-US" altLang="en-US" smtClean="0"/>
              <a:pPr/>
              <a:t>8/24/2025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A1B0-4691-41D9-84E0-69D594EAA3FE}" type="slidenum">
              <a:rPr lang="en-US" altLang="en-US" smtClean="0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0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0.png"/><Relationship Id="rId7" Type="http://schemas.openxmlformats.org/officeDocument/2006/relationships/image" Target="../media/image18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24.png"/><Relationship Id="rId11" Type="http://schemas.openxmlformats.org/officeDocument/2006/relationships/image" Target="../media/image28.png"/><Relationship Id="rId5" Type="http://schemas.openxmlformats.org/officeDocument/2006/relationships/image" Target="../media/image23.png"/><Relationship Id="rId10" Type="http://schemas.openxmlformats.org/officeDocument/2006/relationships/image" Target="../media/image27.png"/><Relationship Id="rId4" Type="http://schemas.openxmlformats.org/officeDocument/2006/relationships/image" Target="../media/image22.png"/><Relationship Id="rId9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180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10.png"/><Relationship Id="rId16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4" Type="http://schemas.openxmlformats.org/officeDocument/2006/relationships/image" Target="../media/image25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image" Target="../media/image10.png"/><Relationship Id="rId21" Type="http://schemas.openxmlformats.org/officeDocument/2006/relationships/image" Target="../media/image38.wmf"/><Relationship Id="rId34" Type="http://schemas.openxmlformats.org/officeDocument/2006/relationships/oleObject" Target="../embeddings/oleObject16.bin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36.wmf"/><Relationship Id="rId25" Type="http://schemas.openxmlformats.org/officeDocument/2006/relationships/image" Target="../media/image40.wmf"/><Relationship Id="rId33" Type="http://schemas.openxmlformats.org/officeDocument/2006/relationships/image" Target="../media/image44.wmf"/><Relationship Id="rId38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42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33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46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23" Type="http://schemas.openxmlformats.org/officeDocument/2006/relationships/image" Target="../media/image39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37.wmf"/><Relationship Id="rId31" Type="http://schemas.openxmlformats.org/officeDocument/2006/relationships/image" Target="../media/image4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41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4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53.wmf"/><Relationship Id="rId3" Type="http://schemas.openxmlformats.org/officeDocument/2006/relationships/image" Target="../media/image10.png"/><Relationship Id="rId21" Type="http://schemas.openxmlformats.org/officeDocument/2006/relationships/oleObject" Target="../embeddings/oleObject27.bin"/><Relationship Id="rId7" Type="http://schemas.openxmlformats.org/officeDocument/2006/relationships/image" Target="../media/image48.wmf"/><Relationship Id="rId12" Type="http://schemas.openxmlformats.org/officeDocument/2006/relationships/image" Target="../media/image57.png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50.wmf"/><Relationship Id="rId24" Type="http://schemas.openxmlformats.org/officeDocument/2006/relationships/image" Target="../media/image56.wmf"/><Relationship Id="rId5" Type="http://schemas.openxmlformats.org/officeDocument/2006/relationships/image" Target="../media/image47.wmf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10" Type="http://schemas.openxmlformats.org/officeDocument/2006/relationships/oleObject" Target="../embeddings/oleObject22.bin"/><Relationship Id="rId19" Type="http://schemas.openxmlformats.org/officeDocument/2006/relationships/oleObject" Target="../embeddings/oleObject26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49.wmf"/><Relationship Id="rId14" Type="http://schemas.openxmlformats.org/officeDocument/2006/relationships/image" Target="../media/image51.wmf"/><Relationship Id="rId22" Type="http://schemas.openxmlformats.org/officeDocument/2006/relationships/image" Target="../media/image5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E6CF0EA7-466D-4D67-87E6-19FDA5E87823}"/>
              </a:ext>
            </a:extLst>
          </p:cNvPr>
          <p:cNvSpPr txBox="1">
            <a:spLocks/>
          </p:cNvSpPr>
          <p:nvPr/>
        </p:nvSpPr>
        <p:spPr>
          <a:xfrm>
            <a:off x="4019224" y="1530711"/>
            <a:ext cx="7772400" cy="1362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fontAlgn="auto">
              <a:spcAft>
                <a:spcPts val="0"/>
              </a:spcAft>
            </a:pPr>
            <a:r>
              <a:rPr lang="pt-PT" altLang="pt-PT" sz="4400" b="1" dirty="0">
                <a:solidFill>
                  <a:srgbClr val="00C2D1"/>
                </a:solidFill>
                <a:latin typeface="+mj-lt"/>
                <a:ea typeface="+mj-ea"/>
                <a:cs typeface="+mj-cs"/>
              </a:rPr>
              <a:t>Exponential </a:t>
            </a:r>
            <a:r>
              <a:rPr lang="pt-PT" altLang="pt-PT" sz="4400" b="1" dirty="0" err="1">
                <a:solidFill>
                  <a:srgbClr val="00C2D1"/>
                </a:solidFill>
                <a:latin typeface="+mj-lt"/>
                <a:ea typeface="+mj-ea"/>
                <a:cs typeface="+mj-cs"/>
              </a:rPr>
              <a:t>Function</a:t>
            </a:r>
            <a:br>
              <a:rPr lang="pt-PT" altLang="pt-PT" sz="2400" b="1" kern="0" dirty="0">
                <a:solidFill>
                  <a:schemeClr val="tx1"/>
                </a:solidFill>
              </a:rPr>
            </a:br>
            <a:r>
              <a:rPr lang="pt-PT" altLang="pt-PT" sz="28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General </a:t>
            </a:r>
            <a:r>
              <a:rPr lang="pt-PT" altLang="pt-PT" sz="2800" b="1" dirty="0" err="1">
                <a:solidFill>
                  <a:srgbClr val="92D050"/>
                </a:solidFill>
                <a:latin typeface="+mj-lt"/>
                <a:ea typeface="+mj-ea"/>
                <a:cs typeface="+mj-cs"/>
              </a:rPr>
              <a:t>Properties</a:t>
            </a:r>
            <a:endParaRPr lang="pt-PT" altLang="pt-PT" sz="2800" b="1" dirty="0">
              <a:solidFill>
                <a:srgbClr val="92D050"/>
              </a:solidFill>
              <a:latin typeface="+mj-lt"/>
              <a:ea typeface="+mj-ea"/>
              <a:cs typeface="+mj-cs"/>
            </a:endParaRPr>
          </a:p>
          <a:p>
            <a:pPr marL="0" lvl="1" algn="ctr" fontAlgn="auto">
              <a:spcAft>
                <a:spcPts val="0"/>
              </a:spcAft>
            </a:pPr>
            <a:r>
              <a:rPr lang="pt-PT" sz="36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b &gt; 1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4A381E78-DF2B-4487-AC3E-20BF90BA8A5C}"/>
              </a:ext>
            </a:extLst>
          </p:cNvPr>
          <p:cNvGrpSpPr/>
          <p:nvPr/>
        </p:nvGrpSpPr>
        <p:grpSpPr>
          <a:xfrm>
            <a:off x="7058101" y="3965215"/>
            <a:ext cx="1760984" cy="1760984"/>
            <a:chOff x="6804101" y="3200986"/>
            <a:chExt cx="1760984" cy="1760984"/>
          </a:xfrm>
        </p:grpSpPr>
        <p:sp>
          <p:nvSpPr>
            <p:cNvPr id="2" name="Retângulo 1">
              <a:extLst>
                <a:ext uri="{FF2B5EF4-FFF2-40B4-BE49-F238E27FC236}">
                  <a16:creationId xmlns:a16="http://schemas.microsoft.com/office/drawing/2014/main" id="{E535F98A-9EE4-475E-8A2C-089CCFCDF502}"/>
                </a:ext>
              </a:extLst>
            </p:cNvPr>
            <p:cNvSpPr/>
            <p:nvPr/>
          </p:nvSpPr>
          <p:spPr>
            <a:xfrm>
              <a:off x="7684593" y="3966437"/>
              <a:ext cx="248281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0220B21E-BDE3-46D4-8798-2D46AED6E5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CFEFC"/>
                </a:clrFrom>
                <a:clrTo>
                  <a:srgbClr val="FC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04101" y="3200986"/>
              <a:ext cx="1760984" cy="17609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976"/>
    </mc:Choice>
    <mc:Fallback xmlns="">
      <p:transition advTm="6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90BC9A04-4562-499B-8F14-909161AEFC3D}"/>
              </a:ext>
            </a:extLst>
          </p:cNvPr>
          <p:cNvSpPr txBox="1">
            <a:spLocks noChangeArrowheads="1"/>
          </p:cNvSpPr>
          <p:nvPr/>
        </p:nvSpPr>
        <p:spPr>
          <a:xfrm>
            <a:off x="249139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>
                <a:solidFill>
                  <a:srgbClr val="C00000"/>
                </a:solidFill>
                <a:latin typeface="Calibri"/>
              </a:rPr>
              <a:t>DEFINITION</a:t>
            </a: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Marcador de Posição do Texto 1">
                <a:extLst>
                  <a:ext uri="{FF2B5EF4-FFF2-40B4-BE49-F238E27FC236}">
                    <a16:creationId xmlns:a16="http://schemas.microsoft.com/office/drawing/2014/main" id="{5D078551-3336-42C0-AB56-7BA1CFFADC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91392" y="774877"/>
                <a:ext cx="8855880" cy="26541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0" indent="0" fontAlgn="auto">
                  <a:spcAft>
                    <a:spcPts val="0"/>
                  </a:spcAft>
                  <a:buNone/>
                </a:pPr>
                <a:r>
                  <a:rPr lang="pt-PT" dirty="0" err="1">
                    <a:solidFill>
                      <a:sysClr val="windowText" lastClr="000000"/>
                    </a:solidFill>
                    <a:latin typeface="Calibri"/>
                  </a:rPr>
                  <a:t>One</a:t>
                </a:r>
                <a:r>
                  <a:rPr lang="pt-PT" dirty="0">
                    <a:solidFill>
                      <a:sysClr val="windowText" lastClr="000000"/>
                    </a:solidFill>
                    <a:latin typeface="Calibri"/>
                  </a:rPr>
                  <a:t> </a:t>
                </a:r>
                <a:r>
                  <a:rPr lang="pt-PT" b="1" dirty="0">
                    <a:solidFill>
                      <a:sysClr val="windowText" lastClr="000000"/>
                    </a:solidFill>
                    <a:latin typeface="Calibri"/>
                  </a:rPr>
                  <a:t>exponential </a:t>
                </a:r>
                <a:r>
                  <a:rPr lang="pt-PT" b="1" dirty="0" err="1">
                    <a:solidFill>
                      <a:sysClr val="windowText" lastClr="000000"/>
                    </a:solidFill>
                    <a:latin typeface="Calibri"/>
                  </a:rPr>
                  <a:t>function</a:t>
                </a:r>
                <a:r>
                  <a:rPr lang="pt-PT" b="1" dirty="0">
                    <a:solidFill>
                      <a:sysClr val="windowText" lastClr="000000"/>
                    </a:solidFill>
                    <a:latin typeface="Calibri"/>
                  </a:rPr>
                  <a:t> </a:t>
                </a:r>
                <a:r>
                  <a:rPr lang="en-US" dirty="0">
                    <a:solidFill>
                      <a:sysClr val="windowText" lastClr="000000"/>
                    </a:solidFill>
                    <a:latin typeface="Calibri"/>
                  </a:rPr>
                  <a:t>is a function of the form</a:t>
                </a:r>
                <a:endParaRPr kumimoji="0" lang="pt-PT" sz="3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4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lvl="0" indent="0" fontAlgn="auto">
                  <a:spcAft>
                    <a:spcPts val="0"/>
                  </a:spcAft>
                  <a:buNone/>
                </a:pPr>
                <a:r>
                  <a:rPr lang="pt-PT" dirty="0" err="1">
                    <a:solidFill>
                      <a:sysClr val="windowText" lastClr="000000"/>
                    </a:solidFill>
                    <a:latin typeface="Calibri"/>
                  </a:rPr>
                  <a:t>where</a:t>
                </a:r>
                <a:r>
                  <a:rPr lang="pt-PT" dirty="0">
                    <a:solidFill>
                      <a:sysClr val="windowText" lastClr="000000"/>
                    </a:solidFill>
                    <a:latin typeface="Calibri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𝒙</m:t>
                    </m:r>
                  </m:oMath>
                </a14:m>
                <a:r>
                  <a:rPr lang="pt-PT" dirty="0">
                    <a:solidFill>
                      <a:sysClr val="windowText" lastClr="000000"/>
                    </a:solidFill>
                    <a:latin typeface="Calibri"/>
                  </a:rPr>
                  <a:t> is any real number, </a:t>
                </a:r>
                <a14:m>
                  <m:oMath xmlns:m="http://schemas.openxmlformats.org/officeDocument/2006/math"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&gt;</m:t>
                    </m:r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𝟎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(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≠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𝟏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)</m:t>
                    </m:r>
                  </m:oMath>
                </a14:m>
                <a:r>
                  <a:rPr kumimoji="0" lang="pt-PT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</a:p>
              <a:p>
                <a:pPr marL="0" lvl="0" indent="0" fontAlgn="auto"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kumimoji="0" lang="pt-PT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- </a:t>
                </a:r>
                <a:r>
                  <a:rPr lang="pt-PT" u="sng" dirty="0">
                    <a:solidFill>
                      <a:sysClr val="windowText" lastClr="000000"/>
                    </a:solidFill>
                    <a:latin typeface="Calibri"/>
                  </a:rPr>
                  <a:t>Exponential </a:t>
                </a:r>
                <a:r>
                  <a:rPr lang="pt-PT" u="sng" dirty="0" err="1">
                    <a:solidFill>
                      <a:sysClr val="windowText" lastClr="000000"/>
                    </a:solidFill>
                    <a:latin typeface="Calibri"/>
                  </a:rPr>
                  <a:t>Basis</a:t>
                </a:r>
                <a:endParaRPr kumimoji="0" lang="pt-PT" sz="3200" b="0" i="0" u="sng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2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Marcador de Posição do Texto 1">
                <a:extLst>
                  <a:ext uri="{FF2B5EF4-FFF2-40B4-BE49-F238E27FC236}">
                    <a16:creationId xmlns:a16="http://schemas.microsoft.com/office/drawing/2014/main" id="{5D078551-3336-42C0-AB56-7BA1CFFAD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1392" y="774877"/>
                <a:ext cx="8855880" cy="2654123"/>
              </a:xfrm>
              <a:prstGeom prst="rect">
                <a:avLst/>
              </a:prstGeom>
              <a:blipFill>
                <a:blip r:embed="rId3"/>
                <a:stretch>
                  <a:fillRect l="-1791" t="-2982" b="-38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E2E86957-C584-4F16-B2E8-ACEEDEA12A11}"/>
                  </a:ext>
                </a:extLst>
              </p:cNvPr>
              <p:cNvSpPr txBox="1"/>
              <p:nvPr/>
            </p:nvSpPr>
            <p:spPr>
              <a:xfrm>
                <a:off x="5731752" y="1512216"/>
                <a:ext cx="23430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4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E2E86957-C584-4F16-B2E8-ACEEDEA12A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1752" y="1512216"/>
                <a:ext cx="2343013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99689E68-02D7-4F4D-ADB8-0B0A6B8E2B31}"/>
                  </a:ext>
                </a:extLst>
              </p:cNvPr>
              <p:cNvSpPr txBox="1"/>
              <p:nvPr/>
            </p:nvSpPr>
            <p:spPr>
              <a:xfrm>
                <a:off x="2491392" y="3738227"/>
                <a:ext cx="439248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  <a:buFont typeface="Arial" panose="020B0604020202020204" pitchFamily="34" charset="0"/>
                  <a:buChar char="•"/>
                </a:pPr>
                <a:r>
                  <a:rPr lang="pt-PT" sz="2000" dirty="0" err="1">
                    <a:solidFill>
                      <a:prstClr val="black"/>
                    </a:solidFill>
                    <a:latin typeface="Calibri"/>
                  </a:rPr>
                  <a:t>If</a:t>
                </a: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14:m>
                  <m:oMath xmlns:m="http://schemas.openxmlformats.org/officeDocument/2006/math">
                    <m:r>
                      <a:rPr lang="pt-PT" sz="2000" b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pt-PT" sz="20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The function is positive, continuous and decreasing</a:t>
                </a:r>
                <a:endParaRPr lang="pt-PT" sz="2000" dirty="0">
                  <a:solidFill>
                    <a:prstClr val="black"/>
                  </a:solidFill>
                  <a:latin typeface="Calibri"/>
                </a:endParaRPr>
              </a:p>
              <a:p>
                <a:pPr indent="263525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000" b="1" dirty="0" err="1">
                    <a:solidFill>
                      <a:prstClr val="black"/>
                    </a:solidFill>
                    <a:latin typeface="Calibri"/>
                  </a:rPr>
                  <a:t>Decreasing</a:t>
                </a:r>
                <a:r>
                  <a:rPr lang="pt-PT" sz="2000" b="1" dirty="0">
                    <a:solidFill>
                      <a:prstClr val="black"/>
                    </a:solidFill>
                    <a:latin typeface="Calibri"/>
                  </a:rPr>
                  <a:t> Exponential </a:t>
                </a:r>
                <a:r>
                  <a:rPr lang="pt-PT" sz="2000" b="1" dirty="0" err="1">
                    <a:solidFill>
                      <a:prstClr val="black"/>
                    </a:solidFill>
                    <a:latin typeface="Calibri"/>
                  </a:rPr>
                  <a:t>Function</a:t>
                </a:r>
                <a:endParaRPr lang="pt-PT" sz="2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99689E68-02D7-4F4D-ADB8-0B0A6B8E2B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1392" y="3738227"/>
                <a:ext cx="4392488" cy="1015663"/>
              </a:xfrm>
              <a:prstGeom prst="rect">
                <a:avLst/>
              </a:prstGeom>
              <a:blipFill>
                <a:blip r:embed="rId5"/>
                <a:stretch>
                  <a:fillRect l="-1250" t="-2994" b="-9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B2DE6AAE-FD98-44CC-ACB6-6C844E86EF22}"/>
                  </a:ext>
                </a:extLst>
              </p:cNvPr>
              <p:cNvSpPr txBox="1"/>
              <p:nvPr/>
            </p:nvSpPr>
            <p:spPr>
              <a:xfrm>
                <a:off x="6954784" y="3738226"/>
                <a:ext cx="432158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  <a:buFont typeface="Arial" panose="020B0604020202020204" pitchFamily="34" charset="0"/>
                  <a:buChar char="•"/>
                </a:pPr>
                <a:r>
                  <a:rPr lang="pt-PT" sz="2000" dirty="0" err="1">
                    <a:solidFill>
                      <a:prstClr val="black"/>
                    </a:solidFill>
                    <a:latin typeface="Calibri"/>
                  </a:rPr>
                  <a:t>If</a:t>
                </a: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14:m>
                  <m:oMath xmlns:m="http://schemas.openxmlformats.org/officeDocument/2006/math"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The function is positive, continuous and growing</a:t>
                </a:r>
                <a:endParaRPr lang="pt-PT" sz="2000" dirty="0">
                  <a:solidFill>
                    <a:prstClr val="black"/>
                  </a:solidFill>
                  <a:latin typeface="Calibri"/>
                </a:endParaRPr>
              </a:p>
              <a:p>
                <a:pPr indent="263525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000" b="1" dirty="0" err="1">
                    <a:solidFill>
                      <a:prstClr val="black"/>
                    </a:solidFill>
                    <a:latin typeface="Calibri"/>
                  </a:rPr>
                  <a:t>Increasing</a:t>
                </a:r>
                <a:r>
                  <a:rPr lang="pt-PT" sz="2000" b="1" dirty="0">
                    <a:solidFill>
                      <a:prstClr val="black"/>
                    </a:solidFill>
                    <a:latin typeface="Calibri"/>
                  </a:rPr>
                  <a:t> Exponential </a:t>
                </a:r>
                <a:r>
                  <a:rPr lang="pt-PT" sz="2000" b="1" dirty="0" err="1">
                    <a:solidFill>
                      <a:prstClr val="black"/>
                    </a:solidFill>
                    <a:latin typeface="Calibri"/>
                  </a:rPr>
                  <a:t>Function</a:t>
                </a:r>
                <a:endParaRPr lang="pt-PT" sz="2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B2DE6AAE-FD98-44CC-ACB6-6C844E86EF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784" y="3738226"/>
                <a:ext cx="4321584" cy="1015663"/>
              </a:xfrm>
              <a:prstGeom prst="rect">
                <a:avLst/>
              </a:prstGeom>
              <a:blipFill>
                <a:blip r:embed="rId6"/>
                <a:stretch>
                  <a:fillRect l="-1269" t="-2994" b="-9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" name="Imagem 33">
            <a:extLst>
              <a:ext uri="{FF2B5EF4-FFF2-40B4-BE49-F238E27FC236}">
                <a16:creationId xmlns:a16="http://schemas.microsoft.com/office/drawing/2014/main" id="{EDF5B0DF-4A83-4A09-989D-832FDC519C96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rgbClr val="9BBB59">
                <a:shade val="45000"/>
                <a:satMod val="135000"/>
              </a:srgbClr>
              <a:prstClr val="white"/>
            </a:duotone>
          </a:blip>
          <a:stretch>
            <a:fillRect/>
          </a:stretch>
        </p:blipFill>
        <p:spPr>
          <a:xfrm>
            <a:off x="3443889" y="4777717"/>
            <a:ext cx="2126971" cy="1963650"/>
          </a:xfrm>
          <a:prstGeom prst="rect">
            <a:avLst/>
          </a:prstGeom>
        </p:spPr>
      </p:pic>
      <p:pic>
        <p:nvPicPr>
          <p:cNvPr id="35" name="Imagem 34">
            <a:extLst>
              <a:ext uri="{FF2B5EF4-FFF2-40B4-BE49-F238E27FC236}">
                <a16:creationId xmlns:a16="http://schemas.microsoft.com/office/drawing/2014/main" id="{BB3ABAEB-7777-42A0-A4E9-0BA60D7325A4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srgbClr val="F79646">
                <a:shade val="45000"/>
                <a:satMod val="135000"/>
              </a:srgbClr>
              <a:prstClr val="white"/>
            </a:duotone>
          </a:blip>
          <a:stretch>
            <a:fillRect/>
          </a:stretch>
        </p:blipFill>
        <p:spPr>
          <a:xfrm>
            <a:off x="8429317" y="4777718"/>
            <a:ext cx="2126971" cy="19636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aixaDeTexto 35">
                <a:extLst>
                  <a:ext uri="{FF2B5EF4-FFF2-40B4-BE49-F238E27FC236}">
                    <a16:creationId xmlns:a16="http://schemas.microsoft.com/office/drawing/2014/main" id="{57511A03-2A51-4EA1-AFD1-BF367BDB4933}"/>
                  </a:ext>
                </a:extLst>
              </p:cNvPr>
              <p:cNvSpPr txBox="1"/>
              <p:nvPr/>
            </p:nvSpPr>
            <p:spPr>
              <a:xfrm>
                <a:off x="4664824" y="5268689"/>
                <a:ext cx="119064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2000" b="1" dirty="0">
                  <a:solidFill>
                    <a:srgbClr val="9BBB59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6" name="CaixaDeTexto 35">
                <a:extLst>
                  <a:ext uri="{FF2B5EF4-FFF2-40B4-BE49-F238E27FC236}">
                    <a16:creationId xmlns:a16="http://schemas.microsoft.com/office/drawing/2014/main" id="{57511A03-2A51-4EA1-AFD1-BF367BDB49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4824" y="5268689"/>
                <a:ext cx="1190646" cy="307777"/>
              </a:xfrm>
              <a:prstGeom prst="rect">
                <a:avLst/>
              </a:prstGeom>
              <a:blipFill>
                <a:blip r:embed="rId9"/>
                <a:stretch>
                  <a:fillRect l="-4082" r="-4592"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aixaDeTexto 36">
                <a:extLst>
                  <a:ext uri="{FF2B5EF4-FFF2-40B4-BE49-F238E27FC236}">
                    <a16:creationId xmlns:a16="http://schemas.microsoft.com/office/drawing/2014/main" id="{72ECD7D0-6F94-4B0E-8798-93FD80DCB8CB}"/>
                  </a:ext>
                </a:extLst>
              </p:cNvPr>
              <p:cNvSpPr txBox="1"/>
              <p:nvPr/>
            </p:nvSpPr>
            <p:spPr>
              <a:xfrm>
                <a:off x="8348991" y="5268688"/>
                <a:ext cx="70192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1" i="1" smtClean="0">
                          <a:solidFill>
                            <a:srgbClr val="F79646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000" b="1" i="1" smtClean="0">
                          <a:solidFill>
                            <a:srgbClr val="F79646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000" b="1" i="1" smtClean="0">
                          <a:solidFill>
                            <a:srgbClr val="F79646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2000" b="1" dirty="0">
                  <a:solidFill>
                    <a:srgbClr val="F79646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7" name="CaixaDeTexto 36">
                <a:extLst>
                  <a:ext uri="{FF2B5EF4-FFF2-40B4-BE49-F238E27FC236}">
                    <a16:creationId xmlns:a16="http://schemas.microsoft.com/office/drawing/2014/main" id="{72ECD7D0-6F94-4B0E-8798-93FD80DCB8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8991" y="5268688"/>
                <a:ext cx="701922" cy="307777"/>
              </a:xfrm>
              <a:prstGeom prst="rect">
                <a:avLst/>
              </a:prstGeom>
              <a:blipFill>
                <a:blip r:embed="rId10"/>
                <a:stretch>
                  <a:fillRect l="-9565" r="-7826"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057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/>
      <p:bldP spid="18" grpId="0"/>
      <p:bldP spid="19" grpId="0"/>
      <p:bldP spid="33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 hidden="1">
            <a:extLst>
              <a:ext uri="{FF2B5EF4-FFF2-40B4-BE49-F238E27FC236}">
                <a16:creationId xmlns:a16="http://schemas.microsoft.com/office/drawing/2014/main" id="{41C7682F-CFCA-4253-BC58-3195BECC128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6519" y="-1240113"/>
            <a:ext cx="5156200" cy="11176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Definition – part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CaixaDeTexto 74">
                <a:extLst>
                  <a:ext uri="{FF2B5EF4-FFF2-40B4-BE49-F238E27FC236}">
                    <a16:creationId xmlns:a16="http://schemas.microsoft.com/office/drawing/2014/main" id="{A4844FEB-0E10-436F-B561-B7BA5070335E}"/>
                  </a:ext>
                </a:extLst>
              </p:cNvPr>
              <p:cNvSpPr txBox="1"/>
              <p:nvPr/>
            </p:nvSpPr>
            <p:spPr>
              <a:xfrm>
                <a:off x="2490288" y="3738227"/>
                <a:ext cx="871296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  <a:buFont typeface="Arial" panose="020B0604020202020204" pitchFamily="34" charset="0"/>
                  <a:buChar char="•"/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I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PT" sz="20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f</m:t>
                    </m:r>
                    <m:r>
                      <a:rPr lang="pt-PT" sz="20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the function is not exponential</a:t>
                </a:r>
                <a:endParaRPr lang="pt-PT" sz="2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75" name="CaixaDeTexto 74">
                <a:extLst>
                  <a:ext uri="{FF2B5EF4-FFF2-40B4-BE49-F238E27FC236}">
                    <a16:creationId xmlns:a16="http://schemas.microsoft.com/office/drawing/2014/main" id="{A4844FEB-0E10-436F-B561-B7BA507033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0288" y="3738227"/>
                <a:ext cx="8712968" cy="400110"/>
              </a:xfrm>
              <a:prstGeom prst="rect">
                <a:avLst/>
              </a:prstGeom>
              <a:blipFill>
                <a:blip r:embed="rId4"/>
                <a:stretch>
                  <a:fillRect l="-630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4168B2FC-3D3F-4A0A-A06D-FC00C8B36721}"/>
                  </a:ext>
                </a:extLst>
              </p:cNvPr>
              <p:cNvSpPr/>
              <p:nvPr/>
            </p:nvSpPr>
            <p:spPr>
              <a:xfrm>
                <a:off x="7136155" y="3738227"/>
                <a:ext cx="246779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</a:pPr>
                <a14:m>
                  <m:oMath xmlns:m="http://schemas.openxmlformats.org/officeDocument/2006/math"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pt-PT" sz="2000" b="1" dirty="0">
                    <a:solidFill>
                      <a:prstClr val="black"/>
                    </a:solidFill>
                    <a:latin typeface="Calibri"/>
                  </a:rPr>
                  <a:t>  Constant Function</a:t>
                </a:r>
              </a:p>
            </p:txBody>
          </p:sp>
        </mc:Choice>
        <mc:Fallback xmlns=""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4168B2FC-3D3F-4A0A-A06D-FC00C8B367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6155" y="3738227"/>
                <a:ext cx="2467791" cy="400110"/>
              </a:xfrm>
              <a:prstGeom prst="rect">
                <a:avLst/>
              </a:prstGeom>
              <a:blipFill>
                <a:blip r:embed="rId5"/>
                <a:stretch>
                  <a:fillRect t="-7576" r="-1733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7" name="Imagem 76">
            <a:extLst>
              <a:ext uri="{FF2B5EF4-FFF2-40B4-BE49-F238E27FC236}">
                <a16:creationId xmlns:a16="http://schemas.microsoft.com/office/drawing/2014/main" id="{F73BFC70-2D2C-46E9-B0B3-2896932EACC8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rgbClr val="4F81BD">
                <a:shade val="45000"/>
                <a:satMod val="135000"/>
              </a:srgbClr>
              <a:prstClr val="white"/>
            </a:duotone>
          </a:blip>
          <a:stretch>
            <a:fillRect/>
          </a:stretch>
        </p:blipFill>
        <p:spPr>
          <a:xfrm>
            <a:off x="5802656" y="4138337"/>
            <a:ext cx="2666999" cy="2462212"/>
          </a:xfrm>
          <a:prstGeom prst="rect">
            <a:avLst/>
          </a:prstGeom>
        </p:spPr>
      </p:pic>
      <p:sp>
        <p:nvSpPr>
          <p:cNvPr id="78" name="Rectangle 9">
            <a:extLst>
              <a:ext uri="{FF2B5EF4-FFF2-40B4-BE49-F238E27FC236}">
                <a16:creationId xmlns:a16="http://schemas.microsoft.com/office/drawing/2014/main" id="{8F8F593B-4179-49E9-98EF-95A7D0945426}"/>
              </a:ext>
            </a:extLst>
          </p:cNvPr>
          <p:cNvSpPr txBox="1">
            <a:spLocks noChangeArrowheads="1"/>
          </p:cNvSpPr>
          <p:nvPr/>
        </p:nvSpPr>
        <p:spPr>
          <a:xfrm>
            <a:off x="249139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>
                <a:solidFill>
                  <a:srgbClr val="C00000"/>
                </a:solidFill>
                <a:latin typeface="Calibri"/>
              </a:rPr>
              <a:t>DEFINITION</a:t>
            </a: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Marcador de Posição do Texto 1">
                <a:extLst>
                  <a:ext uri="{FF2B5EF4-FFF2-40B4-BE49-F238E27FC236}">
                    <a16:creationId xmlns:a16="http://schemas.microsoft.com/office/drawing/2014/main" id="{6BD54ECF-BC7F-43D1-879B-79C2C1F62E9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91392" y="774877"/>
                <a:ext cx="8855880" cy="26541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0" indent="0" fontAlgn="auto">
                  <a:spcAft>
                    <a:spcPts val="0"/>
                  </a:spcAft>
                  <a:buNone/>
                </a:pPr>
                <a:r>
                  <a:rPr lang="pt-PT" dirty="0" err="1">
                    <a:solidFill>
                      <a:sysClr val="windowText" lastClr="000000"/>
                    </a:solidFill>
                    <a:latin typeface="Calibri"/>
                  </a:rPr>
                  <a:t>One</a:t>
                </a:r>
                <a:r>
                  <a:rPr lang="pt-PT" dirty="0">
                    <a:solidFill>
                      <a:sysClr val="windowText" lastClr="000000"/>
                    </a:solidFill>
                    <a:latin typeface="Calibri"/>
                  </a:rPr>
                  <a:t> </a:t>
                </a:r>
                <a:r>
                  <a:rPr lang="pt-PT" b="1" dirty="0">
                    <a:solidFill>
                      <a:sysClr val="windowText" lastClr="000000"/>
                    </a:solidFill>
                    <a:latin typeface="Calibri"/>
                  </a:rPr>
                  <a:t>exponential </a:t>
                </a:r>
                <a:r>
                  <a:rPr lang="pt-PT" b="1" dirty="0" err="1">
                    <a:solidFill>
                      <a:sysClr val="windowText" lastClr="000000"/>
                    </a:solidFill>
                    <a:latin typeface="Calibri"/>
                  </a:rPr>
                  <a:t>function</a:t>
                </a:r>
                <a:r>
                  <a:rPr lang="pt-PT" b="1" dirty="0">
                    <a:solidFill>
                      <a:sysClr val="windowText" lastClr="000000"/>
                    </a:solidFill>
                    <a:latin typeface="Calibri"/>
                  </a:rPr>
                  <a:t> </a:t>
                </a:r>
                <a:r>
                  <a:rPr lang="en-US" dirty="0">
                    <a:solidFill>
                      <a:sysClr val="windowText" lastClr="000000"/>
                    </a:solidFill>
                    <a:latin typeface="Calibri"/>
                  </a:rPr>
                  <a:t>is a function of the form</a:t>
                </a:r>
                <a:endParaRPr kumimoji="0" lang="pt-PT" sz="3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4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lvl="0" indent="0" fontAlgn="auto">
                  <a:spcAft>
                    <a:spcPts val="0"/>
                  </a:spcAft>
                  <a:buNone/>
                </a:pPr>
                <a:r>
                  <a:rPr lang="pt-PT" dirty="0" err="1">
                    <a:solidFill>
                      <a:sysClr val="windowText" lastClr="000000"/>
                    </a:solidFill>
                    <a:latin typeface="Calibri"/>
                  </a:rPr>
                  <a:t>where</a:t>
                </a:r>
                <a:r>
                  <a:rPr lang="pt-PT" dirty="0">
                    <a:solidFill>
                      <a:sysClr val="windowText" lastClr="000000"/>
                    </a:solidFill>
                    <a:latin typeface="Calibri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𝒙</m:t>
                    </m:r>
                  </m:oMath>
                </a14:m>
                <a:r>
                  <a:rPr lang="pt-PT" dirty="0">
                    <a:solidFill>
                      <a:sysClr val="windowText" lastClr="000000"/>
                    </a:solidFill>
                    <a:latin typeface="Calibri"/>
                  </a:rPr>
                  <a:t> is any real number, </a:t>
                </a:r>
                <a14:m>
                  <m:oMath xmlns:m="http://schemas.openxmlformats.org/officeDocument/2006/math"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&gt;</m:t>
                    </m:r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𝟎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(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≠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𝟏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)</m:t>
                    </m:r>
                  </m:oMath>
                </a14:m>
                <a:r>
                  <a:rPr kumimoji="0" lang="pt-PT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</a:p>
              <a:p>
                <a:pPr marL="0" lvl="0" indent="0" fontAlgn="auto"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kumimoji="0" lang="pt-PT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- </a:t>
                </a:r>
                <a:r>
                  <a:rPr lang="pt-PT" u="sng" dirty="0">
                    <a:solidFill>
                      <a:sysClr val="windowText" lastClr="000000"/>
                    </a:solidFill>
                    <a:latin typeface="Calibri"/>
                  </a:rPr>
                  <a:t>Exponential </a:t>
                </a:r>
                <a:r>
                  <a:rPr lang="pt-PT" u="sng" dirty="0" err="1">
                    <a:solidFill>
                      <a:sysClr val="windowText" lastClr="000000"/>
                    </a:solidFill>
                    <a:latin typeface="Calibri"/>
                  </a:rPr>
                  <a:t>Basis</a:t>
                </a:r>
                <a:endParaRPr kumimoji="0" lang="pt-PT" sz="3200" b="0" i="0" u="sng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2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9" name="Marcador de Posição do Texto 1">
                <a:extLst>
                  <a:ext uri="{FF2B5EF4-FFF2-40B4-BE49-F238E27FC236}">
                    <a16:creationId xmlns:a16="http://schemas.microsoft.com/office/drawing/2014/main" id="{6BD54ECF-BC7F-43D1-879B-79C2C1F62E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1392" y="774877"/>
                <a:ext cx="8855880" cy="2654123"/>
              </a:xfrm>
              <a:prstGeom prst="rect">
                <a:avLst/>
              </a:prstGeom>
              <a:blipFill>
                <a:blip r:embed="rId7"/>
                <a:stretch>
                  <a:fillRect l="-1791" t="-2982" b="-38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CaixaDeTexto 79">
                <a:extLst>
                  <a:ext uri="{FF2B5EF4-FFF2-40B4-BE49-F238E27FC236}">
                    <a16:creationId xmlns:a16="http://schemas.microsoft.com/office/drawing/2014/main" id="{E523A440-114A-402A-B900-3441ED8CBAEC}"/>
                  </a:ext>
                </a:extLst>
              </p:cNvPr>
              <p:cNvSpPr txBox="1"/>
              <p:nvPr/>
            </p:nvSpPr>
            <p:spPr>
              <a:xfrm>
                <a:off x="5731752" y="1512216"/>
                <a:ext cx="23430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4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80" name="CaixaDeTexto 79">
                <a:extLst>
                  <a:ext uri="{FF2B5EF4-FFF2-40B4-BE49-F238E27FC236}">
                    <a16:creationId xmlns:a16="http://schemas.microsoft.com/office/drawing/2014/main" id="{E523A440-114A-402A-B900-3441ED8CBA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1752" y="1512216"/>
                <a:ext cx="2343013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6866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078"/>
    </mc:Choice>
    <mc:Fallback xmlns="">
      <p:transition advTm="90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57E17A08-F5A0-4493-9259-5DFFF1944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7348"/>
            <a:ext cx="5334000" cy="44686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Definition – part 2</a:t>
            </a:r>
            <a:endParaRPr lang="en-US" sz="2400" dirty="0">
              <a:solidFill>
                <a:srgbClr val="0C2B8E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36" name="Imagem 35">
            <a:extLst>
              <a:ext uri="{FF2B5EF4-FFF2-40B4-BE49-F238E27FC236}">
                <a16:creationId xmlns:a16="http://schemas.microsoft.com/office/drawing/2014/main" id="{1BAA2C9F-F67C-418A-A3B2-3610E109D6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8096" y="2880000"/>
            <a:ext cx="5097780" cy="3737610"/>
          </a:xfrm>
          <a:prstGeom prst="rect">
            <a:avLst/>
          </a:prstGeom>
        </p:spPr>
      </p:pic>
      <p:pic>
        <p:nvPicPr>
          <p:cNvPr id="37" name="Imagem 36">
            <a:extLst>
              <a:ext uri="{FF2B5EF4-FFF2-40B4-BE49-F238E27FC236}">
                <a16:creationId xmlns:a16="http://schemas.microsoft.com/office/drawing/2014/main" id="{5830BE2B-667A-4B58-AA47-98380B84977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48096" y="2880000"/>
            <a:ext cx="5097780" cy="3737610"/>
          </a:xfrm>
          <a:prstGeom prst="rect">
            <a:avLst/>
          </a:prstGeom>
        </p:spPr>
      </p:pic>
      <p:pic>
        <p:nvPicPr>
          <p:cNvPr id="38" name="Imagem 37">
            <a:extLst>
              <a:ext uri="{FF2B5EF4-FFF2-40B4-BE49-F238E27FC236}">
                <a16:creationId xmlns:a16="http://schemas.microsoft.com/office/drawing/2014/main" id="{51DD4A7E-3F24-40D2-A4E1-FF4418CB5585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48096" y="2880000"/>
            <a:ext cx="5097780" cy="3737610"/>
          </a:xfrm>
          <a:prstGeom prst="rect">
            <a:avLst/>
          </a:prstGeom>
        </p:spPr>
      </p:pic>
      <p:sp>
        <p:nvSpPr>
          <p:cNvPr id="39" name="Rectangle 9">
            <a:extLst>
              <a:ext uri="{FF2B5EF4-FFF2-40B4-BE49-F238E27FC236}">
                <a16:creationId xmlns:a16="http://schemas.microsoft.com/office/drawing/2014/main" id="{134372E9-4A1D-4900-A951-8A30BA5AB24E}"/>
              </a:ext>
            </a:extLst>
          </p:cNvPr>
          <p:cNvSpPr txBox="1">
            <a:spLocks noChangeArrowheads="1"/>
          </p:cNvSpPr>
          <p:nvPr/>
        </p:nvSpPr>
        <p:spPr>
          <a:xfrm>
            <a:off x="2567608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latin typeface="Calibri"/>
              </a:rPr>
              <a:t>Base exponential function greater than </a:t>
            </a:r>
            <a:r>
              <a:rPr kumimoji="0" lang="pt-PT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one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40" name="Grupo 4">
            <a:extLst>
              <a:ext uri="{FF2B5EF4-FFF2-40B4-BE49-F238E27FC236}">
                <a16:creationId xmlns:a16="http://schemas.microsoft.com/office/drawing/2014/main" id="{1353104C-28E1-4CB0-963E-5F428A02AF8E}"/>
              </a:ext>
            </a:extLst>
          </p:cNvPr>
          <p:cNvGrpSpPr/>
          <p:nvPr/>
        </p:nvGrpSpPr>
        <p:grpSpPr>
          <a:xfrm>
            <a:off x="2207568" y="893933"/>
            <a:ext cx="3888432" cy="1373805"/>
            <a:chOff x="1599374" y="898792"/>
            <a:chExt cx="3888432" cy="1373805"/>
          </a:xfrm>
        </p:grpSpPr>
        <p:sp>
          <p:nvSpPr>
            <p:cNvPr id="41" name="Retângulo arredondado 3">
              <a:extLst>
                <a:ext uri="{FF2B5EF4-FFF2-40B4-BE49-F238E27FC236}">
                  <a16:creationId xmlns:a16="http://schemas.microsoft.com/office/drawing/2014/main" id="{78A81166-DE0E-487A-B575-E1AE8D01F229}"/>
                </a:ext>
              </a:extLst>
            </p:cNvPr>
            <p:cNvSpPr/>
            <p:nvPr/>
          </p:nvSpPr>
          <p:spPr>
            <a:xfrm>
              <a:off x="2247204" y="898792"/>
              <a:ext cx="2808554" cy="1373805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CaixaDeTexto 41">
                  <a:extLst>
                    <a:ext uri="{FF2B5EF4-FFF2-40B4-BE49-F238E27FC236}">
                      <a16:creationId xmlns:a16="http://schemas.microsoft.com/office/drawing/2014/main" id="{88C09CA0-06CA-43CB-B143-A51358B06596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40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Forma livre 2">
              <a:extLst>
                <a:ext uri="{FF2B5EF4-FFF2-40B4-BE49-F238E27FC236}">
                  <a16:creationId xmlns:a16="http://schemas.microsoft.com/office/drawing/2014/main" id="{203B0037-F534-4DBA-B08F-BC347FE5CC4C}"/>
                </a:ext>
              </a:extLst>
            </p:cNvPr>
            <p:cNvSpPr/>
            <p:nvPr/>
          </p:nvSpPr>
          <p:spPr>
            <a:xfrm>
              <a:off x="3399692" y="1946031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tângulo 43">
                <a:extLst>
                  <a:ext uri="{FF2B5EF4-FFF2-40B4-BE49-F238E27FC236}">
                    <a16:creationId xmlns:a16="http://schemas.microsoft.com/office/drawing/2014/main" id="{BA4378B4-2C77-4F07-A83B-0C752587C75E}"/>
                  </a:ext>
                </a:extLst>
              </p:cNvPr>
              <p:cNvSpPr/>
              <p:nvPr/>
            </p:nvSpPr>
            <p:spPr>
              <a:xfrm>
                <a:off x="5660454" y="128420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44" name="Retângulo 43">
                <a:extLst>
                  <a:ext uri="{FF2B5EF4-FFF2-40B4-BE49-F238E27FC236}">
                    <a16:creationId xmlns:a16="http://schemas.microsoft.com/office/drawing/2014/main" id="{BA4378B4-2C77-4F07-A83B-0C752587C7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0454" y="1284201"/>
                <a:ext cx="124662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tângulo 44">
            <a:extLst>
              <a:ext uri="{FF2B5EF4-FFF2-40B4-BE49-F238E27FC236}">
                <a16:creationId xmlns:a16="http://schemas.microsoft.com/office/drawing/2014/main" id="{60C67865-A662-4A62-87F7-52012F0ED1CF}"/>
              </a:ext>
            </a:extLst>
          </p:cNvPr>
          <p:cNvSpPr/>
          <p:nvPr/>
        </p:nvSpPr>
        <p:spPr>
          <a:xfrm>
            <a:off x="8309728" y="2165853"/>
            <a:ext cx="1794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EXAMPLES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70C5ABE1-ABE3-4E03-B68B-41136C5DC12B}"/>
                  </a:ext>
                </a:extLst>
              </p:cNvPr>
              <p:cNvSpPr txBox="1"/>
              <p:nvPr/>
            </p:nvSpPr>
            <p:spPr>
              <a:xfrm>
                <a:off x="8400256" y="4829671"/>
                <a:ext cx="2088232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40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70C5ABE1-ABE3-4E03-B68B-41136C5DC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256" y="4829671"/>
                <a:ext cx="2088232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D369A2FC-B8DD-42A9-BE3D-E14F13E78EA5}"/>
                  </a:ext>
                </a:extLst>
              </p:cNvPr>
              <p:cNvSpPr txBox="1"/>
              <p:nvPr/>
            </p:nvSpPr>
            <p:spPr>
              <a:xfrm>
                <a:off x="8361870" y="3935753"/>
                <a:ext cx="1728192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40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40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40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40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pt-PT" sz="40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40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D369A2FC-B8DD-42A9-BE3D-E14F13E78E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1870" y="3935753"/>
                <a:ext cx="1728192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CaixaDeTexto 47">
                <a:extLst>
                  <a:ext uri="{FF2B5EF4-FFF2-40B4-BE49-F238E27FC236}">
                    <a16:creationId xmlns:a16="http://schemas.microsoft.com/office/drawing/2014/main" id="{723BAC06-FAD7-42A9-B5E2-C0FED972D414}"/>
                  </a:ext>
                </a:extLst>
              </p:cNvPr>
              <p:cNvSpPr txBox="1"/>
              <p:nvPr/>
            </p:nvSpPr>
            <p:spPr>
              <a:xfrm>
                <a:off x="8338328" y="3068960"/>
                <a:ext cx="1728192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40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40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40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40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pt-PT" sz="40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40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8" name="CaixaDeTexto 47">
                <a:extLst>
                  <a:ext uri="{FF2B5EF4-FFF2-40B4-BE49-F238E27FC236}">
                    <a16:creationId xmlns:a16="http://schemas.microsoft.com/office/drawing/2014/main" id="{723BAC06-FAD7-42A9-B5E2-C0FED972D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328" y="3068960"/>
                <a:ext cx="1728192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1203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283"/>
    </mc:Choice>
    <mc:Fallback xmlns="">
      <p:transition spd="slow" advTm="152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4" grpId="0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01E78B08-1DCE-48FB-9029-4FFBC13B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95668"/>
            <a:ext cx="5334000" cy="543520"/>
          </a:xfrm>
        </p:spPr>
        <p:txBody>
          <a:bodyPr/>
          <a:lstStyle/>
          <a:p>
            <a:pPr rtl="0" fontAlgn="auto"/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General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endParaRPr lang="en-GB" dirty="0"/>
          </a:p>
        </p:txBody>
      </p:sp>
      <p:grpSp>
        <p:nvGrpSpPr>
          <p:cNvPr id="73" name="Grupo 4">
            <a:extLst>
              <a:ext uri="{FF2B5EF4-FFF2-40B4-BE49-F238E27FC236}">
                <a16:creationId xmlns:a16="http://schemas.microsoft.com/office/drawing/2014/main" id="{1A79050D-683D-48FE-8611-9554B10660CF}"/>
              </a:ext>
            </a:extLst>
          </p:cNvPr>
          <p:cNvGrpSpPr/>
          <p:nvPr/>
        </p:nvGrpSpPr>
        <p:grpSpPr>
          <a:xfrm>
            <a:off x="2207568" y="893933"/>
            <a:ext cx="3888432" cy="1373805"/>
            <a:chOff x="1599374" y="898792"/>
            <a:chExt cx="3888432" cy="1373805"/>
          </a:xfrm>
        </p:grpSpPr>
        <p:sp>
          <p:nvSpPr>
            <p:cNvPr id="74" name="Retângulo arredondado 3">
              <a:extLst>
                <a:ext uri="{FF2B5EF4-FFF2-40B4-BE49-F238E27FC236}">
                  <a16:creationId xmlns:a16="http://schemas.microsoft.com/office/drawing/2014/main" id="{3E907979-7DEF-4FE2-AC31-3B0F1EDDD7D1}"/>
                </a:ext>
              </a:extLst>
            </p:cNvPr>
            <p:cNvSpPr/>
            <p:nvPr/>
          </p:nvSpPr>
          <p:spPr>
            <a:xfrm>
              <a:off x="2247204" y="898792"/>
              <a:ext cx="2808554" cy="1373805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CaixaDeTexto 74">
                  <a:extLst>
                    <a:ext uri="{FF2B5EF4-FFF2-40B4-BE49-F238E27FC236}">
                      <a16:creationId xmlns:a16="http://schemas.microsoft.com/office/drawing/2014/main" id="{A467778E-5308-46D8-BB64-F2EB287E8D62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40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6" name="Forma livre 2">
              <a:extLst>
                <a:ext uri="{FF2B5EF4-FFF2-40B4-BE49-F238E27FC236}">
                  <a16:creationId xmlns:a16="http://schemas.microsoft.com/office/drawing/2014/main" id="{FD7E5ABB-0ABB-4E23-A653-BEF360F98EE7}"/>
                </a:ext>
              </a:extLst>
            </p:cNvPr>
            <p:cNvSpPr/>
            <p:nvPr/>
          </p:nvSpPr>
          <p:spPr>
            <a:xfrm>
              <a:off x="3399692" y="1946031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tângulo 76">
                <a:extLst>
                  <a:ext uri="{FF2B5EF4-FFF2-40B4-BE49-F238E27FC236}">
                    <a16:creationId xmlns:a16="http://schemas.microsoft.com/office/drawing/2014/main" id="{C280DF3E-A9CD-47D6-9BDD-DEA59F4E9F7F}"/>
                  </a:ext>
                </a:extLst>
              </p:cNvPr>
              <p:cNvSpPr/>
              <p:nvPr/>
            </p:nvSpPr>
            <p:spPr>
              <a:xfrm>
                <a:off x="5660454" y="128420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77" name="Retângulo 76">
                <a:extLst>
                  <a:ext uri="{FF2B5EF4-FFF2-40B4-BE49-F238E27FC236}">
                    <a16:creationId xmlns:a16="http://schemas.microsoft.com/office/drawing/2014/main" id="{C280DF3E-A9CD-47D6-9BDD-DEA59F4E9F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0454" y="1284201"/>
                <a:ext cx="124662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8" name="Imagem 77">
            <a:extLst>
              <a:ext uri="{FF2B5EF4-FFF2-40B4-BE49-F238E27FC236}">
                <a16:creationId xmlns:a16="http://schemas.microsoft.com/office/drawing/2014/main" id="{FC6F847B-E22A-4062-9981-685AD5E620B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92932" y="3461610"/>
            <a:ext cx="4223148" cy="309634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9" name="CaixaDeTexto 78">
                <a:extLst>
                  <a:ext uri="{FF2B5EF4-FFF2-40B4-BE49-F238E27FC236}">
                    <a16:creationId xmlns:a16="http://schemas.microsoft.com/office/drawing/2014/main" id="{1FA16E96-CB29-4CE2-94B0-EC4BF04F45C0}"/>
                  </a:ext>
                </a:extLst>
              </p:cNvPr>
              <p:cNvSpPr txBox="1"/>
              <p:nvPr/>
            </p:nvSpPr>
            <p:spPr>
              <a:xfrm>
                <a:off x="2423592" y="4005064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79" name="CaixaDeTexto 78">
                <a:extLst>
                  <a:ext uri="{FF2B5EF4-FFF2-40B4-BE49-F238E27FC236}">
                    <a16:creationId xmlns:a16="http://schemas.microsoft.com/office/drawing/2014/main" id="{1FA16E96-CB29-4CE2-94B0-EC4BF04F45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3592" y="4005064"/>
                <a:ext cx="2088232" cy="369332"/>
              </a:xfrm>
              <a:prstGeom prst="rect">
                <a:avLst/>
              </a:prstGeom>
              <a:blipFill>
                <a:blip r:embed="rId6"/>
                <a:stretch>
                  <a:fillRect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Retângulo 79">
            <a:extLst>
              <a:ext uri="{FF2B5EF4-FFF2-40B4-BE49-F238E27FC236}">
                <a16:creationId xmlns:a16="http://schemas.microsoft.com/office/drawing/2014/main" id="{D1005BD0-70E5-4511-9D13-DB8F9709F58B}"/>
              </a:ext>
            </a:extLst>
          </p:cNvPr>
          <p:cNvSpPr/>
          <p:nvPr/>
        </p:nvSpPr>
        <p:spPr>
          <a:xfrm>
            <a:off x="6780096" y="836712"/>
            <a:ext cx="153279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Domain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1" name="Retângulo 80">
            <a:extLst>
              <a:ext uri="{FF2B5EF4-FFF2-40B4-BE49-F238E27FC236}">
                <a16:creationId xmlns:a16="http://schemas.microsoft.com/office/drawing/2014/main" id="{18D9A0DD-98A2-47F6-B5C1-58CB9D1E32D5}"/>
              </a:ext>
            </a:extLst>
          </p:cNvPr>
          <p:cNvSpPr/>
          <p:nvPr/>
        </p:nvSpPr>
        <p:spPr>
          <a:xfrm>
            <a:off x="6780096" y="1367669"/>
            <a:ext cx="1832553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Codomain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2" name="Retângulo 81">
            <a:extLst>
              <a:ext uri="{FF2B5EF4-FFF2-40B4-BE49-F238E27FC236}">
                <a16:creationId xmlns:a16="http://schemas.microsoft.com/office/drawing/2014/main" id="{559DE957-5BCC-4EA3-A078-773BB275664F}"/>
              </a:ext>
            </a:extLst>
          </p:cNvPr>
          <p:cNvSpPr/>
          <p:nvPr/>
        </p:nvSpPr>
        <p:spPr>
          <a:xfrm>
            <a:off x="6780096" y="1907677"/>
            <a:ext cx="106311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Sign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3" name="Retângulo 82">
            <a:extLst>
              <a:ext uri="{FF2B5EF4-FFF2-40B4-BE49-F238E27FC236}">
                <a16:creationId xmlns:a16="http://schemas.microsoft.com/office/drawing/2014/main" id="{37464E7D-8F89-46D4-8E13-620651AB715E}"/>
              </a:ext>
            </a:extLst>
          </p:cNvPr>
          <p:cNvSpPr/>
          <p:nvPr/>
        </p:nvSpPr>
        <p:spPr>
          <a:xfrm>
            <a:off x="6780096" y="2447685"/>
            <a:ext cx="122296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Zeros</a:t>
            </a:r>
          </a:p>
        </p:txBody>
      </p:sp>
      <p:sp>
        <p:nvSpPr>
          <p:cNvPr id="84" name="Retângulo 83">
            <a:extLst>
              <a:ext uri="{FF2B5EF4-FFF2-40B4-BE49-F238E27FC236}">
                <a16:creationId xmlns:a16="http://schemas.microsoft.com/office/drawing/2014/main" id="{E1ACBC9F-1E4A-47AF-A16E-C0FE76964CA2}"/>
              </a:ext>
            </a:extLst>
          </p:cNvPr>
          <p:cNvSpPr/>
          <p:nvPr/>
        </p:nvSpPr>
        <p:spPr>
          <a:xfrm>
            <a:off x="6780096" y="3491701"/>
            <a:ext cx="1797287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Injectivity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5" name="Retângulo 84">
            <a:extLst>
              <a:ext uri="{FF2B5EF4-FFF2-40B4-BE49-F238E27FC236}">
                <a16:creationId xmlns:a16="http://schemas.microsoft.com/office/drawing/2014/main" id="{165A6ABB-4647-48F5-B061-F64D4F6E2B6D}"/>
              </a:ext>
            </a:extLst>
          </p:cNvPr>
          <p:cNvSpPr/>
          <p:nvPr/>
        </p:nvSpPr>
        <p:spPr>
          <a:xfrm>
            <a:off x="6780096" y="4031709"/>
            <a:ext cx="187044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Monotony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6" name="Retângulo 85">
            <a:extLst>
              <a:ext uri="{FF2B5EF4-FFF2-40B4-BE49-F238E27FC236}">
                <a16:creationId xmlns:a16="http://schemas.microsoft.com/office/drawing/2014/main" id="{83B8F6C9-D6D2-4855-B123-8C48C14AD044}"/>
              </a:ext>
            </a:extLst>
          </p:cNvPr>
          <p:cNvSpPr/>
          <p:nvPr/>
        </p:nvSpPr>
        <p:spPr>
          <a:xfrm>
            <a:off x="6780096" y="4571717"/>
            <a:ext cx="1593450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Extrema</a:t>
            </a:r>
          </a:p>
        </p:txBody>
      </p:sp>
      <p:sp>
        <p:nvSpPr>
          <p:cNvPr id="87" name="Retângulo 86">
            <a:extLst>
              <a:ext uri="{FF2B5EF4-FFF2-40B4-BE49-F238E27FC236}">
                <a16:creationId xmlns:a16="http://schemas.microsoft.com/office/drawing/2014/main" id="{ED48A956-2BEC-4D72-BE58-80FAC61A80BB}"/>
              </a:ext>
            </a:extLst>
          </p:cNvPr>
          <p:cNvSpPr/>
          <p:nvPr/>
        </p:nvSpPr>
        <p:spPr>
          <a:xfrm>
            <a:off x="6780096" y="2951693"/>
            <a:ext cx="190225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Y-</a:t>
            </a: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intersect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8" name="Retângulo 87">
            <a:extLst>
              <a:ext uri="{FF2B5EF4-FFF2-40B4-BE49-F238E27FC236}">
                <a16:creationId xmlns:a16="http://schemas.microsoft.com/office/drawing/2014/main" id="{D4009EDF-0C42-4E65-9F11-9864CC7E2139}"/>
              </a:ext>
            </a:extLst>
          </p:cNvPr>
          <p:cNvSpPr/>
          <p:nvPr/>
        </p:nvSpPr>
        <p:spPr>
          <a:xfrm>
            <a:off x="6780096" y="5111725"/>
            <a:ext cx="186333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Continuity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9" name="Retângulo 88">
            <a:extLst>
              <a:ext uri="{FF2B5EF4-FFF2-40B4-BE49-F238E27FC236}">
                <a16:creationId xmlns:a16="http://schemas.microsoft.com/office/drawing/2014/main" id="{303D8B5E-D467-42E6-BD26-84CFD45D807B}"/>
              </a:ext>
            </a:extLst>
          </p:cNvPr>
          <p:cNvSpPr/>
          <p:nvPr/>
        </p:nvSpPr>
        <p:spPr>
          <a:xfrm>
            <a:off x="6780096" y="5651733"/>
            <a:ext cx="204748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Asymptotes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CaixaDeTexto 89">
                <a:extLst>
                  <a:ext uri="{FF2B5EF4-FFF2-40B4-BE49-F238E27FC236}">
                    <a16:creationId xmlns:a16="http://schemas.microsoft.com/office/drawing/2014/main" id="{6DEE3C70-C258-4F20-A37A-5516BB295D31}"/>
                  </a:ext>
                </a:extLst>
              </p:cNvPr>
              <p:cNvSpPr txBox="1"/>
              <p:nvPr/>
            </p:nvSpPr>
            <p:spPr>
              <a:xfrm>
                <a:off x="8013295" y="836712"/>
                <a:ext cx="2088232" cy="4009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/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90" name="CaixaDeTexto 89">
                <a:extLst>
                  <a:ext uri="{FF2B5EF4-FFF2-40B4-BE49-F238E27FC236}">
                    <a16:creationId xmlns:a16="http://schemas.microsoft.com/office/drawing/2014/main" id="{6DEE3C70-C258-4F20-A37A-5516BB295D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3295" y="836712"/>
                <a:ext cx="2088232" cy="40094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CaixaDeTexto 90">
                <a:extLst>
                  <a:ext uri="{FF2B5EF4-FFF2-40B4-BE49-F238E27FC236}">
                    <a16:creationId xmlns:a16="http://schemas.microsoft.com/office/drawing/2014/main" id="{765872FC-B416-4390-A08F-3DB04998815B}"/>
                  </a:ext>
                </a:extLst>
              </p:cNvPr>
              <p:cNvSpPr txBox="1"/>
              <p:nvPr/>
            </p:nvSpPr>
            <p:spPr>
              <a:xfrm>
                <a:off x="8832304" y="143916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′=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+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91" name="CaixaDeTexto 90">
                <a:extLst>
                  <a:ext uri="{FF2B5EF4-FFF2-40B4-BE49-F238E27FC236}">
                    <a16:creationId xmlns:a16="http://schemas.microsoft.com/office/drawing/2014/main" id="{765872FC-B416-4390-A08F-3DB0499881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2304" y="1439161"/>
                <a:ext cx="2088232" cy="369332"/>
              </a:xfrm>
              <a:prstGeom prst="rect">
                <a:avLst/>
              </a:prstGeom>
              <a:blipFill>
                <a:blip r:embed="rId8"/>
                <a:stretch>
                  <a:fillRect t="-1639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CaixaDeTexto 91">
                <a:extLst>
                  <a:ext uri="{FF2B5EF4-FFF2-40B4-BE49-F238E27FC236}">
                    <a16:creationId xmlns:a16="http://schemas.microsoft.com/office/drawing/2014/main" id="{D87A5C83-CA21-4835-9D3C-8A61C9AFF264}"/>
                  </a:ext>
                </a:extLst>
              </p:cNvPr>
              <p:cNvSpPr txBox="1"/>
              <p:nvPr/>
            </p:nvSpPr>
            <p:spPr>
              <a:xfrm>
                <a:off x="8184232" y="1911605"/>
                <a:ext cx="2088232" cy="4009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Positive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/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92" name="CaixaDeTexto 91">
                <a:extLst>
                  <a:ext uri="{FF2B5EF4-FFF2-40B4-BE49-F238E27FC236}">
                    <a16:creationId xmlns:a16="http://schemas.microsoft.com/office/drawing/2014/main" id="{D87A5C83-CA21-4835-9D3C-8A61C9AFF2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4232" y="1911605"/>
                <a:ext cx="2088232" cy="400944"/>
              </a:xfrm>
              <a:prstGeom prst="rect">
                <a:avLst/>
              </a:prstGeom>
              <a:blipFill>
                <a:blip r:embed="rId9"/>
                <a:stretch>
                  <a:fillRect l="-9064" t="-16923" b="-46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CaixaDeTexto 92">
            <a:extLst>
              <a:ext uri="{FF2B5EF4-FFF2-40B4-BE49-F238E27FC236}">
                <a16:creationId xmlns:a16="http://schemas.microsoft.com/office/drawing/2014/main" id="{01D06293-0678-4B4A-B591-04857C80DFCA}"/>
              </a:ext>
            </a:extLst>
          </p:cNvPr>
          <p:cNvSpPr txBox="1"/>
          <p:nvPr/>
        </p:nvSpPr>
        <p:spPr>
          <a:xfrm>
            <a:off x="8184232" y="2483685"/>
            <a:ext cx="20882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There</a:t>
            </a:r>
            <a:r>
              <a:rPr lang="pt-PT" sz="24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is</a:t>
            </a:r>
            <a:r>
              <a:rPr lang="pt-PT" sz="24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none</a:t>
            </a:r>
            <a:endParaRPr lang="pt-PT" sz="2400" b="1" dirty="0">
              <a:solidFill>
                <a:srgbClr val="1F497D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CaixaDeTexto 93">
                <a:extLst>
                  <a:ext uri="{FF2B5EF4-FFF2-40B4-BE49-F238E27FC236}">
                    <a16:creationId xmlns:a16="http://schemas.microsoft.com/office/drawing/2014/main" id="{6DD43B68-32E7-4301-A24E-274DC1B341B5}"/>
                  </a:ext>
                </a:extLst>
              </p:cNvPr>
              <p:cNvSpPr txBox="1"/>
              <p:nvPr/>
            </p:nvSpPr>
            <p:spPr>
              <a:xfrm>
                <a:off x="8888703" y="2987692"/>
                <a:ext cx="108012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94" name="CaixaDeTexto 93">
                <a:extLst>
                  <a:ext uri="{FF2B5EF4-FFF2-40B4-BE49-F238E27FC236}">
                    <a16:creationId xmlns:a16="http://schemas.microsoft.com/office/drawing/2014/main" id="{6DD43B68-32E7-4301-A24E-274DC1B341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8703" y="2987692"/>
                <a:ext cx="1080120" cy="369332"/>
              </a:xfrm>
              <a:prstGeom prst="rect">
                <a:avLst/>
              </a:prstGeom>
              <a:blipFill>
                <a:blip r:embed="rId10"/>
                <a:stretch>
                  <a:fillRect l="-7345" b="-262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5" name="Conexão reta unidirecional 94">
            <a:extLst>
              <a:ext uri="{FF2B5EF4-FFF2-40B4-BE49-F238E27FC236}">
                <a16:creationId xmlns:a16="http://schemas.microsoft.com/office/drawing/2014/main" id="{A8E78C20-30F8-4985-942C-8F7B347921D9}"/>
              </a:ext>
            </a:extLst>
          </p:cNvPr>
          <p:cNvCxnSpPr>
            <a:stCxn id="87" idx="1"/>
          </p:cNvCxnSpPr>
          <p:nvPr/>
        </p:nvCxnSpPr>
        <p:spPr>
          <a:xfrm flipH="1">
            <a:off x="4316624" y="3182526"/>
            <a:ext cx="2463472" cy="2663388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sp>
        <p:nvSpPr>
          <p:cNvPr id="96" name="Retângulo 95">
            <a:extLst>
              <a:ext uri="{FF2B5EF4-FFF2-40B4-BE49-F238E27FC236}">
                <a16:creationId xmlns:a16="http://schemas.microsoft.com/office/drawing/2014/main" id="{FF3DC274-3C39-4746-A950-9CA0F2698DB6}"/>
              </a:ext>
            </a:extLst>
          </p:cNvPr>
          <p:cNvSpPr/>
          <p:nvPr/>
        </p:nvSpPr>
        <p:spPr>
          <a:xfrm>
            <a:off x="3699147" y="5476582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b="1" dirty="0">
                <a:solidFill>
                  <a:srgbClr val="C00000"/>
                </a:solidFill>
                <a:latin typeface="Calibri"/>
              </a:rPr>
              <a:t>(0,1)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CaixaDeTexto 96">
                <a:extLst>
                  <a:ext uri="{FF2B5EF4-FFF2-40B4-BE49-F238E27FC236}">
                    <a16:creationId xmlns:a16="http://schemas.microsoft.com/office/drawing/2014/main" id="{B074BB2D-E986-49B5-B827-E083ED8422B3}"/>
                  </a:ext>
                </a:extLst>
              </p:cNvPr>
              <p:cNvSpPr txBox="1"/>
              <p:nvPr/>
            </p:nvSpPr>
            <p:spPr>
              <a:xfrm>
                <a:off x="8924707" y="3536685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 err="1">
                    <a:solidFill>
                      <a:srgbClr val="1F497D"/>
                    </a:solidFill>
                    <a:latin typeface="Calibri"/>
                  </a:rPr>
                  <a:t>Yes</a:t>
                </a: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, in </a:t>
                </a:r>
                <a14:m>
                  <m:oMath xmlns:m="http://schemas.openxmlformats.org/officeDocument/2006/math">
                    <m:r>
                      <a:rPr lang="pt-PT" sz="2400" b="1" spc="-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𝐈𝐑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 xmlns="">
          <p:sp>
            <p:nvSpPr>
              <p:cNvPr id="97" name="CaixaDeTexto 96">
                <a:extLst>
                  <a:ext uri="{FF2B5EF4-FFF2-40B4-BE49-F238E27FC236}">
                    <a16:creationId xmlns:a16="http://schemas.microsoft.com/office/drawing/2014/main" id="{B074BB2D-E986-49B5-B827-E083ED8422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4707" y="3536685"/>
                <a:ext cx="2088232" cy="369332"/>
              </a:xfrm>
              <a:prstGeom prst="rect">
                <a:avLst/>
              </a:prstGeom>
              <a:blipFill>
                <a:blip r:embed="rId11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CaixaDeTexto 97">
                <a:extLst>
                  <a:ext uri="{FF2B5EF4-FFF2-40B4-BE49-F238E27FC236}">
                    <a16:creationId xmlns:a16="http://schemas.microsoft.com/office/drawing/2014/main" id="{AB0C5725-75AF-4873-A541-3521F6BDEF44}"/>
                  </a:ext>
                </a:extLst>
              </p:cNvPr>
              <p:cNvSpPr txBox="1"/>
              <p:nvPr/>
            </p:nvSpPr>
            <p:spPr>
              <a:xfrm>
                <a:off x="8814762" y="4077875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 err="1">
                    <a:solidFill>
                      <a:srgbClr val="1F497D"/>
                    </a:solidFill>
                    <a:latin typeface="Calibri"/>
                  </a:rPr>
                  <a:t>Increasing</a:t>
                </a: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, in </a:t>
                </a:r>
                <a14:m>
                  <m:oMath xmlns:m="http://schemas.openxmlformats.org/officeDocument/2006/math">
                    <m:r>
                      <a:rPr lang="pt-PT" sz="2400" b="1" spc="-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𝐈𝐑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 xmlns="">
          <p:sp>
            <p:nvSpPr>
              <p:cNvPr id="98" name="CaixaDeTexto 97">
                <a:extLst>
                  <a:ext uri="{FF2B5EF4-FFF2-40B4-BE49-F238E27FC236}">
                    <a16:creationId xmlns:a16="http://schemas.microsoft.com/office/drawing/2014/main" id="{AB0C5725-75AF-4873-A541-3521F6BDE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4762" y="4077875"/>
                <a:ext cx="2088232" cy="369332"/>
              </a:xfrm>
              <a:prstGeom prst="rect">
                <a:avLst/>
              </a:prstGeom>
              <a:blipFill>
                <a:blip r:embed="rId12"/>
                <a:stretch>
                  <a:fillRect l="-9038" t="-26230" b="-47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CaixaDeTexto 98">
            <a:extLst>
              <a:ext uri="{FF2B5EF4-FFF2-40B4-BE49-F238E27FC236}">
                <a16:creationId xmlns:a16="http://schemas.microsoft.com/office/drawing/2014/main" id="{81E51302-F964-4104-9881-4B751ECCA823}"/>
              </a:ext>
            </a:extLst>
          </p:cNvPr>
          <p:cNvSpPr txBox="1"/>
          <p:nvPr/>
        </p:nvSpPr>
        <p:spPr>
          <a:xfrm>
            <a:off x="8603437" y="4617883"/>
            <a:ext cx="20882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There</a:t>
            </a:r>
            <a:r>
              <a:rPr lang="pt-PT" sz="24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is</a:t>
            </a:r>
            <a:r>
              <a:rPr lang="pt-PT" sz="24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none</a:t>
            </a:r>
            <a:endParaRPr lang="pt-PT" sz="2400" b="1" dirty="0">
              <a:solidFill>
                <a:srgbClr val="1F497D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CaixaDeTexto 99">
                <a:extLst>
                  <a:ext uri="{FF2B5EF4-FFF2-40B4-BE49-F238E27FC236}">
                    <a16:creationId xmlns:a16="http://schemas.microsoft.com/office/drawing/2014/main" id="{70CA1A49-F8A1-4315-8340-7F092E4CFE6F}"/>
                  </a:ext>
                </a:extLst>
              </p:cNvPr>
              <p:cNvSpPr txBox="1"/>
              <p:nvPr/>
            </p:nvSpPr>
            <p:spPr>
              <a:xfrm>
                <a:off x="8902954" y="5159329"/>
                <a:ext cx="240011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2400" b="1" dirty="0">
                    <a:solidFill>
                      <a:srgbClr val="1F497D"/>
                    </a:solidFill>
                    <a:latin typeface="Calibri"/>
                  </a:rPr>
                  <a:t>Continuous</a:t>
                </a: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in  </a:t>
                </a:r>
                <a14:m>
                  <m:oMath xmlns:m="http://schemas.openxmlformats.org/officeDocument/2006/math">
                    <m:r>
                      <a:rPr lang="pt-PT" sz="2400" b="1" spc="-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𝐈𝐑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 xmlns="">
          <p:sp>
            <p:nvSpPr>
              <p:cNvPr id="100" name="CaixaDeTexto 99">
                <a:extLst>
                  <a:ext uri="{FF2B5EF4-FFF2-40B4-BE49-F238E27FC236}">
                    <a16:creationId xmlns:a16="http://schemas.microsoft.com/office/drawing/2014/main" id="{70CA1A49-F8A1-4315-8340-7F092E4CFE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2954" y="5159329"/>
                <a:ext cx="2400118" cy="369332"/>
              </a:xfrm>
              <a:prstGeom prst="rect">
                <a:avLst/>
              </a:prstGeom>
              <a:blipFill>
                <a:blip r:embed="rId13"/>
                <a:stretch>
                  <a:fillRect l="-7614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CaixaDeTexto 100">
                <a:extLst>
                  <a:ext uri="{FF2B5EF4-FFF2-40B4-BE49-F238E27FC236}">
                    <a16:creationId xmlns:a16="http://schemas.microsoft.com/office/drawing/2014/main" id="{4EF9FEDE-0CCC-4064-88AF-14D912DA0C1E}"/>
                  </a:ext>
                </a:extLst>
              </p:cNvPr>
              <p:cNvSpPr txBox="1"/>
              <p:nvPr/>
            </p:nvSpPr>
            <p:spPr>
              <a:xfrm>
                <a:off x="8924707" y="5701367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Horizontal: </a:t>
                </a:r>
                <a14:m>
                  <m:oMath xmlns:m="http://schemas.openxmlformats.org/officeDocument/2006/math"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𝐲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  =  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 xmlns="">
          <p:sp>
            <p:nvSpPr>
              <p:cNvPr id="101" name="CaixaDeTexto 100">
                <a:extLst>
                  <a:ext uri="{FF2B5EF4-FFF2-40B4-BE49-F238E27FC236}">
                    <a16:creationId xmlns:a16="http://schemas.microsoft.com/office/drawing/2014/main" id="{4EF9FEDE-0CCC-4064-88AF-14D912DA0C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4707" y="5701367"/>
                <a:ext cx="2088232" cy="369332"/>
              </a:xfrm>
              <a:prstGeom prst="rect">
                <a:avLst/>
              </a:prstGeom>
              <a:blipFill>
                <a:blip r:embed="rId14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CaixaDeTexto 101">
                <a:extLst>
                  <a:ext uri="{FF2B5EF4-FFF2-40B4-BE49-F238E27FC236}">
                    <a16:creationId xmlns:a16="http://schemas.microsoft.com/office/drawing/2014/main" id="{65C3E62F-9B69-402C-9C01-9771E8E144B6}"/>
                  </a:ext>
                </a:extLst>
              </p:cNvPr>
              <p:cNvSpPr txBox="1"/>
              <p:nvPr/>
            </p:nvSpPr>
            <p:spPr>
              <a:xfrm>
                <a:off x="6996173" y="6131422"/>
                <a:ext cx="2088232" cy="4872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02" name="CaixaDeTexto 101">
                <a:extLst>
                  <a:ext uri="{FF2B5EF4-FFF2-40B4-BE49-F238E27FC236}">
                    <a16:creationId xmlns:a16="http://schemas.microsoft.com/office/drawing/2014/main" id="{65C3E62F-9B69-402C-9C01-9771E8E144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6173" y="6131422"/>
                <a:ext cx="2088232" cy="487249"/>
              </a:xfrm>
              <a:prstGeom prst="rect">
                <a:avLst/>
              </a:prstGeom>
              <a:blipFill>
                <a:blip r:embed="rId15"/>
                <a:stretch>
                  <a:fillRect b="-8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" name="Seta para a direita 11">
            <a:extLst>
              <a:ext uri="{FF2B5EF4-FFF2-40B4-BE49-F238E27FC236}">
                <a16:creationId xmlns:a16="http://schemas.microsoft.com/office/drawing/2014/main" id="{40A8C581-F18F-493F-8415-0C29AD722FDA}"/>
              </a:ext>
            </a:extLst>
          </p:cNvPr>
          <p:cNvSpPr/>
          <p:nvPr/>
        </p:nvSpPr>
        <p:spPr>
          <a:xfrm rot="9260563">
            <a:off x="9238003" y="6149961"/>
            <a:ext cx="380435" cy="272249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CaixaDeTexto 103">
                <a:extLst>
                  <a:ext uri="{FF2B5EF4-FFF2-40B4-BE49-F238E27FC236}">
                    <a16:creationId xmlns:a16="http://schemas.microsoft.com/office/drawing/2014/main" id="{232B05DA-A356-4756-8ABE-24FB0110E306}"/>
                  </a:ext>
                </a:extLst>
              </p:cNvPr>
              <p:cNvSpPr txBox="1"/>
              <p:nvPr/>
            </p:nvSpPr>
            <p:spPr>
              <a:xfrm>
                <a:off x="3436440" y="2672326"/>
                <a:ext cx="2088232" cy="4872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=+</m:t>
                          </m:r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04" name="CaixaDeTexto 103">
                <a:extLst>
                  <a:ext uri="{FF2B5EF4-FFF2-40B4-BE49-F238E27FC236}">
                    <a16:creationId xmlns:a16="http://schemas.microsoft.com/office/drawing/2014/main" id="{232B05DA-A356-4756-8ABE-24FB0110E3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6440" y="2672326"/>
                <a:ext cx="2088232" cy="487249"/>
              </a:xfrm>
              <a:prstGeom prst="rect">
                <a:avLst/>
              </a:prstGeom>
              <a:blipFill>
                <a:blip r:embed="rId16"/>
                <a:stretch>
                  <a:fillRect l="-877" b="-1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Rectangle 9">
            <a:extLst>
              <a:ext uri="{FF2B5EF4-FFF2-40B4-BE49-F238E27FC236}">
                <a16:creationId xmlns:a16="http://schemas.microsoft.com/office/drawing/2014/main" id="{141CC12B-9728-4F48-A534-9ADD8AC7B880}"/>
              </a:ext>
            </a:extLst>
          </p:cNvPr>
          <p:cNvSpPr txBox="1">
            <a:spLocks noChangeArrowheads="1"/>
          </p:cNvSpPr>
          <p:nvPr/>
        </p:nvSpPr>
        <p:spPr>
          <a:xfrm>
            <a:off x="2567608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latin typeface="Calibri"/>
              </a:rPr>
              <a:t>Base exponential function greater than </a:t>
            </a:r>
            <a:r>
              <a:rPr kumimoji="0" lang="pt-PT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one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133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386"/>
    </mc:Choice>
    <mc:Fallback xmlns="">
      <p:transition advTm="103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 animBg="1"/>
      <p:bldP spid="1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D2D5318A-F585-4320-A0C9-42AF8706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36693"/>
            <a:ext cx="7184571" cy="5272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More General Examples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EE7C50EB-2BE6-4A92-9B30-09D8EA70BFD8}"/>
              </a:ext>
            </a:extLst>
          </p:cNvPr>
          <p:cNvSpPr txBox="1">
            <a:spLocks noChangeArrowheads="1"/>
          </p:cNvSpPr>
          <p:nvPr/>
        </p:nvSpPr>
        <p:spPr>
          <a:xfrm>
            <a:off x="2549465" y="764704"/>
            <a:ext cx="9144000" cy="285373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fontAlgn="auto">
              <a:spcAft>
                <a:spcPts val="0"/>
              </a:spcAft>
              <a:buNone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Calculate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the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value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of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 </a:t>
            </a:r>
            <a:r>
              <a:rPr kumimoji="0" lang="pt-PT" sz="28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ysClr val="windowText" lastClr="000000"/>
                </a:solidFill>
                <a:latin typeface="Calibri"/>
              </a:rPr>
              <a:t>that verifies each of the following conditions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1.1</a:t>
            </a: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1.2</a:t>
            </a:r>
            <a:r>
              <a:rPr kumimoji="0" lang="pt-PT" altLang="pt-PT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1.3</a:t>
            </a:r>
            <a:r>
              <a:rPr kumimoji="0" lang="pt-PT" altLang="pt-PT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1" name="Rectangle 9">
            <a:extLst>
              <a:ext uri="{FF2B5EF4-FFF2-40B4-BE49-F238E27FC236}">
                <a16:creationId xmlns:a16="http://schemas.microsoft.com/office/drawing/2014/main" id="{283E39D5-ABC3-4AD0-A965-944CD28A1166}"/>
              </a:ext>
            </a:extLst>
          </p:cNvPr>
          <p:cNvSpPr txBox="1">
            <a:spLocks noChangeArrowheads="1"/>
          </p:cNvSpPr>
          <p:nvPr/>
        </p:nvSpPr>
        <p:spPr>
          <a:xfrm>
            <a:off x="2405127" y="44624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b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EXAMPLES </a:t>
            </a:r>
            <a:r>
              <a:rPr kumimoji="0" lang="pt-PT" altLang="pt-PT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</a:t>
            </a:r>
            <a:r>
              <a:rPr lang="pt-PT" sz="2400" b="1" dirty="0" err="1">
                <a:solidFill>
                  <a:srgbClr val="C00000"/>
                </a:solidFill>
                <a:latin typeface="Calibri"/>
              </a:rPr>
              <a:t>Operating</a:t>
            </a:r>
            <a:r>
              <a:rPr lang="pt-PT" sz="24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C00000"/>
                </a:solidFill>
                <a:latin typeface="Calibri"/>
              </a:rPr>
              <a:t>Properties</a:t>
            </a:r>
            <a:r>
              <a:rPr lang="pt-PT" sz="2400" b="1" dirty="0">
                <a:solidFill>
                  <a:srgbClr val="C00000"/>
                </a:solidFill>
                <a:latin typeface="Calibri"/>
              </a:rPr>
              <a:t>)</a:t>
            </a:r>
            <a:br>
              <a:rPr kumimoji="0" lang="pt-PT" alt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62" name="Objecto 14">
            <a:extLst>
              <a:ext uri="{FF2B5EF4-FFF2-40B4-BE49-F238E27FC236}">
                <a16:creationId xmlns:a16="http://schemas.microsoft.com/office/drawing/2014/main" id="{AFD62D9A-12E2-478E-8ED5-94C95FACC0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943812"/>
              </p:ext>
            </p:extLst>
          </p:nvPr>
        </p:nvGraphicFramePr>
        <p:xfrm>
          <a:off x="3197217" y="1758018"/>
          <a:ext cx="1172952" cy="44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9" name="Equation" r:id="rId4" imgW="533160" imgH="203040" progId="Equation.DSMT4">
                  <p:embed/>
                </p:oleObj>
              </mc:Choice>
              <mc:Fallback>
                <p:oleObj name="Equation" r:id="rId4" imgW="533160" imgH="203040" progId="Equation.DSMT4">
                  <p:embed/>
                  <p:pic>
                    <p:nvPicPr>
                      <p:cNvPr id="15" name="Objec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17" y="1758018"/>
                        <a:ext cx="1172952" cy="44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43">
            <a:extLst>
              <a:ext uri="{FF2B5EF4-FFF2-40B4-BE49-F238E27FC236}">
                <a16:creationId xmlns:a16="http://schemas.microsoft.com/office/drawing/2014/main" id="{940ED3B8-A1F1-481D-86F1-E45C10B1D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615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81" name="Objecto 16">
            <a:extLst>
              <a:ext uri="{FF2B5EF4-FFF2-40B4-BE49-F238E27FC236}">
                <a16:creationId xmlns:a16="http://schemas.microsoft.com/office/drawing/2014/main" id="{D911582B-6672-4364-9BA9-1B43D6F2F1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47680"/>
              </p:ext>
            </p:extLst>
          </p:nvPr>
        </p:nvGraphicFramePr>
        <p:xfrm>
          <a:off x="3197215" y="2406090"/>
          <a:ext cx="1564200" cy="530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0" name="Equation" r:id="rId6" imgW="711000" imgH="241200" progId="Equation.DSMT4">
                  <p:embed/>
                </p:oleObj>
              </mc:Choice>
              <mc:Fallback>
                <p:oleObj name="Equation" r:id="rId6" imgW="711000" imgH="241200" progId="Equation.DSMT4">
                  <p:embed/>
                  <p:pic>
                    <p:nvPicPr>
                      <p:cNvPr id="17" name="Objecto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15" y="2406090"/>
                        <a:ext cx="1564200" cy="5306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Rectangle 47">
            <a:extLst>
              <a:ext uri="{FF2B5EF4-FFF2-40B4-BE49-F238E27FC236}">
                <a16:creationId xmlns:a16="http://schemas.microsoft.com/office/drawing/2014/main" id="{571A3252-EFB9-44FA-BA6D-E022774C7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615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83" name="Objecto 18">
            <a:extLst>
              <a:ext uri="{FF2B5EF4-FFF2-40B4-BE49-F238E27FC236}">
                <a16:creationId xmlns:a16="http://schemas.microsoft.com/office/drawing/2014/main" id="{7A2E52AE-F335-4629-A3A7-138681C6F7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378320"/>
              </p:ext>
            </p:extLst>
          </p:nvPr>
        </p:nvGraphicFramePr>
        <p:xfrm>
          <a:off x="3197615" y="3088800"/>
          <a:ext cx="2485582" cy="446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1" name="Equation" r:id="rId8" imgW="1129810" imgH="203112" progId="Equation.DSMT4">
                  <p:embed/>
                </p:oleObj>
              </mc:Choice>
              <mc:Fallback>
                <p:oleObj name="Equation" r:id="rId8" imgW="1129810" imgH="203112" progId="Equation.DSMT4">
                  <p:embed/>
                  <p:pic>
                    <p:nvPicPr>
                      <p:cNvPr id="19" name="Objecto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615" y="3088800"/>
                        <a:ext cx="2485582" cy="4468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Rectangle 49">
            <a:extLst>
              <a:ext uri="{FF2B5EF4-FFF2-40B4-BE49-F238E27FC236}">
                <a16:creationId xmlns:a16="http://schemas.microsoft.com/office/drawing/2014/main" id="{F5D3D045-64C8-487E-A2A8-DD7B73D2A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615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85" name="Objecto 20">
            <a:extLst>
              <a:ext uri="{FF2B5EF4-FFF2-40B4-BE49-F238E27FC236}">
                <a16:creationId xmlns:a16="http://schemas.microsoft.com/office/drawing/2014/main" id="{1D4E27AE-59CB-4814-8B10-6F41EF1EE5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285417"/>
              </p:ext>
            </p:extLst>
          </p:nvPr>
        </p:nvGraphicFramePr>
        <p:xfrm>
          <a:off x="6615023" y="1806596"/>
          <a:ext cx="13970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2" name="Equation" r:id="rId10" imgW="634680" imgH="177480" progId="Equation.DSMT4">
                  <p:embed/>
                </p:oleObj>
              </mc:Choice>
              <mc:Fallback>
                <p:oleObj name="Equation" r:id="rId10" imgW="634680" imgH="177480" progId="Equation.DSMT4">
                  <p:embed/>
                  <p:pic>
                    <p:nvPicPr>
                      <p:cNvPr id="21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5023" y="1806596"/>
                        <a:ext cx="13970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o 21">
            <a:extLst>
              <a:ext uri="{FF2B5EF4-FFF2-40B4-BE49-F238E27FC236}">
                <a16:creationId xmlns:a16="http://schemas.microsoft.com/office/drawing/2014/main" id="{52EA3DFB-0D45-41B0-8981-6FE377926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272740"/>
              </p:ext>
            </p:extLst>
          </p:nvPr>
        </p:nvGraphicFramePr>
        <p:xfrm>
          <a:off x="5024948" y="2217582"/>
          <a:ext cx="184467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3" name="Equation" r:id="rId12" imgW="838080" imgH="304560" progId="Equation.DSMT4">
                  <p:embed/>
                </p:oleObj>
              </mc:Choice>
              <mc:Fallback>
                <p:oleObj name="Equation" r:id="rId12" imgW="838080" imgH="304560" progId="Equation.DSMT4">
                  <p:embed/>
                  <p:pic>
                    <p:nvPicPr>
                      <p:cNvPr id="22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948" y="2217582"/>
                        <a:ext cx="1844675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Retângulo 86">
            <a:extLst>
              <a:ext uri="{FF2B5EF4-FFF2-40B4-BE49-F238E27FC236}">
                <a16:creationId xmlns:a16="http://schemas.microsoft.com/office/drawing/2014/main" id="{2DEE799D-FB23-4FBB-A136-2D53351A7A8B}"/>
              </a:ext>
            </a:extLst>
          </p:cNvPr>
          <p:cNvSpPr/>
          <p:nvPr/>
        </p:nvSpPr>
        <p:spPr>
          <a:xfrm>
            <a:off x="2515223" y="1294554"/>
            <a:ext cx="2246192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Proposed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solution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 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88" name="Objecto 20">
            <a:extLst>
              <a:ext uri="{FF2B5EF4-FFF2-40B4-BE49-F238E27FC236}">
                <a16:creationId xmlns:a16="http://schemas.microsoft.com/office/drawing/2014/main" id="{5DFE088D-46E7-4FAC-B3C9-56E75F07E5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474091"/>
              </p:ext>
            </p:extLst>
          </p:nvPr>
        </p:nvGraphicFramePr>
        <p:xfrm>
          <a:off x="4997415" y="1751033"/>
          <a:ext cx="15367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4" name="Equation" r:id="rId14" imgW="698400" imgH="203040" progId="Equation.DSMT4">
                  <p:embed/>
                </p:oleObj>
              </mc:Choice>
              <mc:Fallback>
                <p:oleObj name="Equation" r:id="rId14" imgW="698400" imgH="203040" progId="Equation.DSMT4">
                  <p:embed/>
                  <p:pic>
                    <p:nvPicPr>
                      <p:cNvPr id="1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415" y="1751033"/>
                        <a:ext cx="1536700" cy="446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o 20">
            <a:extLst>
              <a:ext uri="{FF2B5EF4-FFF2-40B4-BE49-F238E27FC236}">
                <a16:creationId xmlns:a16="http://schemas.microsoft.com/office/drawing/2014/main" id="{482CD6E1-3A3E-4E14-8EB8-AA482FBD3A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8451464"/>
              </p:ext>
            </p:extLst>
          </p:nvPr>
        </p:nvGraphicFramePr>
        <p:xfrm>
          <a:off x="8033505" y="1814181"/>
          <a:ext cx="12573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5" name="Equation" r:id="rId16" imgW="571320" imgH="177480" progId="Equation.DSMT4">
                  <p:embed/>
                </p:oleObj>
              </mc:Choice>
              <mc:Fallback>
                <p:oleObj name="Equation" r:id="rId16" imgW="571320" imgH="177480" progId="Equation.DSMT4">
                  <p:embed/>
                  <p:pic>
                    <p:nvPicPr>
                      <p:cNvPr id="2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3505" y="1814181"/>
                        <a:ext cx="12573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o 21">
            <a:extLst>
              <a:ext uri="{FF2B5EF4-FFF2-40B4-BE49-F238E27FC236}">
                <a16:creationId xmlns:a16="http://schemas.microsoft.com/office/drawing/2014/main" id="{D2EFD510-B2B4-44C8-BFCB-308DD94C1D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181866"/>
              </p:ext>
            </p:extLst>
          </p:nvPr>
        </p:nvGraphicFramePr>
        <p:xfrm>
          <a:off x="6869623" y="2276872"/>
          <a:ext cx="190023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6" name="Equation" r:id="rId18" imgW="863280" imgH="393480" progId="Equation.DSMT4">
                  <p:embed/>
                </p:oleObj>
              </mc:Choice>
              <mc:Fallback>
                <p:oleObj name="Equation" r:id="rId18" imgW="863280" imgH="393480" progId="Equation.DSMT4">
                  <p:embed/>
                  <p:pic>
                    <p:nvPicPr>
                      <p:cNvPr id="24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623" y="2276872"/>
                        <a:ext cx="1900238" cy="865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o 21">
            <a:extLst>
              <a:ext uri="{FF2B5EF4-FFF2-40B4-BE49-F238E27FC236}">
                <a16:creationId xmlns:a16="http://schemas.microsoft.com/office/drawing/2014/main" id="{ACE96D23-37DD-40F3-B1B2-C0EE2DB3F3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414332"/>
              </p:ext>
            </p:extLst>
          </p:nvPr>
        </p:nvGraphicFramePr>
        <p:xfrm>
          <a:off x="8776539" y="2496982"/>
          <a:ext cx="17605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7" name="Equation" r:id="rId20" imgW="799920" imgH="177480" progId="Equation.DSMT4">
                  <p:embed/>
                </p:oleObj>
              </mc:Choice>
              <mc:Fallback>
                <p:oleObj name="Equation" r:id="rId20" imgW="799920" imgH="177480" progId="Equation.DSMT4">
                  <p:embed/>
                  <p:pic>
                    <p:nvPicPr>
                      <p:cNvPr id="25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6539" y="2496982"/>
                        <a:ext cx="1760538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o 21">
            <a:extLst>
              <a:ext uri="{FF2B5EF4-FFF2-40B4-BE49-F238E27FC236}">
                <a16:creationId xmlns:a16="http://schemas.microsoft.com/office/drawing/2014/main" id="{DF61CF7A-8E4F-4A26-99ED-9414F80A2E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25230"/>
              </p:ext>
            </p:extLst>
          </p:nvPr>
        </p:nvGraphicFramePr>
        <p:xfrm>
          <a:off x="8742303" y="2836863"/>
          <a:ext cx="1563687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8" name="Equation" r:id="rId22" imgW="711000" imgH="406080" progId="Equation.DSMT4">
                  <p:embed/>
                </p:oleObj>
              </mc:Choice>
              <mc:Fallback>
                <p:oleObj name="Equation" r:id="rId22" imgW="711000" imgH="406080" progId="Equation.DSMT4">
                  <p:embed/>
                  <p:pic>
                    <p:nvPicPr>
                      <p:cNvPr id="26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2303" y="2836863"/>
                        <a:ext cx="1563687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" name="Rectangle 3">
            <a:extLst>
              <a:ext uri="{FF2B5EF4-FFF2-40B4-BE49-F238E27FC236}">
                <a16:creationId xmlns:a16="http://schemas.microsoft.com/office/drawing/2014/main" id="{2AFA2AA7-CA67-44F5-87E8-C9D198FB8A22}"/>
              </a:ext>
            </a:extLst>
          </p:cNvPr>
          <p:cNvSpPr txBox="1">
            <a:spLocks noChangeArrowheads="1"/>
          </p:cNvSpPr>
          <p:nvPr/>
        </p:nvSpPr>
        <p:spPr>
          <a:xfrm>
            <a:off x="2549465" y="3618440"/>
            <a:ext cx="8712646" cy="986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None/>
            </a:pPr>
            <a:r>
              <a:rPr lang="en-US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solve this last equation we will make a change of variable</a:t>
            </a:r>
            <a:r>
              <a:rPr 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fontAlgn="auto">
              <a:lnSpc>
                <a:spcPct val="140000"/>
              </a:lnSpc>
              <a:spcAft>
                <a:spcPts val="0"/>
              </a:spcAft>
              <a:buNone/>
            </a:pP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pt-PT" altLang="pt-PT" sz="1800" dirty="0" err="1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altLang="pt-PT" sz="1800" dirty="0" err="1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altLang="pt-PT" sz="1800" dirty="0" err="1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</a:t>
            </a: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94" name="Objecto 20">
            <a:extLst>
              <a:ext uri="{FF2B5EF4-FFF2-40B4-BE49-F238E27FC236}">
                <a16:creationId xmlns:a16="http://schemas.microsoft.com/office/drawing/2014/main" id="{DD9A7083-018A-43DD-990A-8F3D4A3B7F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267166"/>
              </p:ext>
            </p:extLst>
          </p:nvPr>
        </p:nvGraphicFramePr>
        <p:xfrm>
          <a:off x="2607806" y="4077072"/>
          <a:ext cx="733425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9" name="Equation" r:id="rId24" imgW="431640" imgH="228600" progId="Equation.DSMT4">
                  <p:embed/>
                </p:oleObj>
              </mc:Choice>
              <mc:Fallback>
                <p:oleObj name="Equation" r:id="rId24" imgW="431640" imgH="228600" progId="Equation.DSMT4">
                  <p:embed/>
                  <p:pic>
                    <p:nvPicPr>
                      <p:cNvPr id="28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806" y="4077072"/>
                        <a:ext cx="733425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o 20">
            <a:extLst>
              <a:ext uri="{FF2B5EF4-FFF2-40B4-BE49-F238E27FC236}">
                <a16:creationId xmlns:a16="http://schemas.microsoft.com/office/drawing/2014/main" id="{54651D89-F509-46AD-9EE6-6DCE9CB2E2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847111"/>
              </p:ext>
            </p:extLst>
          </p:nvPr>
        </p:nvGraphicFramePr>
        <p:xfrm>
          <a:off x="4854391" y="4120182"/>
          <a:ext cx="17272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0" name="Equation" r:id="rId26" imgW="1015920" imgH="228600" progId="Equation.DSMT4">
                  <p:embed/>
                </p:oleObj>
              </mc:Choice>
              <mc:Fallback>
                <p:oleObj name="Equation" r:id="rId26" imgW="1015920" imgH="228600" progId="Equation.DSMT4">
                  <p:embed/>
                  <p:pic>
                    <p:nvPicPr>
                      <p:cNvPr id="29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4391" y="4120182"/>
                        <a:ext cx="1727200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o 20">
            <a:extLst>
              <a:ext uri="{FF2B5EF4-FFF2-40B4-BE49-F238E27FC236}">
                <a16:creationId xmlns:a16="http://schemas.microsoft.com/office/drawing/2014/main" id="{DC73E073-5310-412A-8385-3F350A0640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416963"/>
              </p:ext>
            </p:extLst>
          </p:nvPr>
        </p:nvGraphicFramePr>
        <p:xfrm>
          <a:off x="4916034" y="4451325"/>
          <a:ext cx="153352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1" name="Equation" r:id="rId28" imgW="901440" imgH="457200" progId="Equation.DSMT4">
                  <p:embed/>
                </p:oleObj>
              </mc:Choice>
              <mc:Fallback>
                <p:oleObj name="Equation" r:id="rId28" imgW="901440" imgH="457200" progId="Equation.DSMT4">
                  <p:embed/>
                  <p:pic>
                    <p:nvPicPr>
                      <p:cNvPr id="30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034" y="4451325"/>
                        <a:ext cx="1533525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Retângulo 96">
            <a:extLst>
              <a:ext uri="{FF2B5EF4-FFF2-40B4-BE49-F238E27FC236}">
                <a16:creationId xmlns:a16="http://schemas.microsoft.com/office/drawing/2014/main" id="{04F81FA3-46E1-4D1E-8929-11797CDEFDB0}"/>
              </a:ext>
            </a:extLst>
          </p:cNvPr>
          <p:cNvSpPr/>
          <p:nvPr/>
        </p:nvSpPr>
        <p:spPr>
          <a:xfrm>
            <a:off x="6653599" y="4028755"/>
            <a:ext cx="4416594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pt-PT" dirty="0">
                <a:solidFill>
                  <a:srgbClr val="000078"/>
                </a:solidFill>
                <a:cs typeface="Arial" panose="020B0604020202020204" pitchFamily="34" charset="0"/>
              </a:rPr>
              <a:t>and applying the Solving Formula comes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sp>
        <p:nvSpPr>
          <p:cNvPr id="98" name="Retângulo 97">
            <a:extLst>
              <a:ext uri="{FF2B5EF4-FFF2-40B4-BE49-F238E27FC236}">
                <a16:creationId xmlns:a16="http://schemas.microsoft.com/office/drawing/2014/main" id="{84035310-75E8-4FEE-91E7-294463638F3E}"/>
              </a:ext>
            </a:extLst>
          </p:cNvPr>
          <p:cNvSpPr/>
          <p:nvPr/>
        </p:nvSpPr>
        <p:spPr>
          <a:xfrm>
            <a:off x="2531854" y="5157192"/>
            <a:ext cx="4929555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pt-PT" dirty="0">
                <a:solidFill>
                  <a:srgbClr val="000078"/>
                </a:solidFill>
                <a:cs typeface="Arial" panose="020B0604020202020204" pitchFamily="34" charset="0"/>
              </a:rPr>
              <a:t>Going back to the initial variable, we can write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graphicFrame>
        <p:nvGraphicFramePr>
          <p:cNvPr id="99" name="Objecto 20">
            <a:extLst>
              <a:ext uri="{FF2B5EF4-FFF2-40B4-BE49-F238E27FC236}">
                <a16:creationId xmlns:a16="http://schemas.microsoft.com/office/drawing/2014/main" id="{7DF88447-9F7A-4009-B451-514799F380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721201"/>
              </p:ext>
            </p:extLst>
          </p:nvPr>
        </p:nvGraphicFramePr>
        <p:xfrm>
          <a:off x="7334794" y="5224219"/>
          <a:ext cx="168433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2" name="Equation" r:id="rId30" imgW="990360" imgH="203040" progId="Equation.DSMT4">
                  <p:embed/>
                </p:oleObj>
              </mc:Choice>
              <mc:Fallback>
                <p:oleObj name="Equation" r:id="rId30" imgW="990360" imgH="203040" progId="Equation.DSMT4">
                  <p:embed/>
                  <p:pic>
                    <p:nvPicPr>
                      <p:cNvPr id="32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794" y="5224219"/>
                        <a:ext cx="1684338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Retângulo 99">
            <a:extLst>
              <a:ext uri="{FF2B5EF4-FFF2-40B4-BE49-F238E27FC236}">
                <a16:creationId xmlns:a16="http://schemas.microsoft.com/office/drawing/2014/main" id="{4E047C30-EC6B-428F-B52C-8CFDDDB4C77D}"/>
              </a:ext>
            </a:extLst>
          </p:cNvPr>
          <p:cNvSpPr/>
          <p:nvPr/>
        </p:nvSpPr>
        <p:spPr>
          <a:xfrm>
            <a:off x="2549465" y="5641793"/>
            <a:ext cx="7673896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dirty="0" err="1">
                <a:solidFill>
                  <a:srgbClr val="000078"/>
                </a:solidFill>
                <a:cs typeface="Arial" panose="020B0604020202020204" pitchFamily="34" charset="0"/>
              </a:rPr>
              <a:t>Since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 </a:t>
            </a:r>
            <a:r>
              <a:rPr lang="pt-PT" altLang="pt-PT" dirty="0" err="1">
                <a:solidFill>
                  <a:srgbClr val="000078"/>
                </a:solidFill>
                <a:cs typeface="Arial" panose="020B0604020202020204" pitchFamily="34" charset="0"/>
              </a:rPr>
              <a:t>the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 1st </a:t>
            </a:r>
            <a:r>
              <a:rPr lang="pt-PT" altLang="pt-PT" dirty="0" err="1">
                <a:solidFill>
                  <a:srgbClr val="000078"/>
                </a:solidFill>
                <a:cs typeface="Arial" panose="020B0604020202020204" pitchFamily="34" charset="0"/>
              </a:rPr>
              <a:t>condition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                </a:t>
            </a:r>
            <a:r>
              <a:rPr lang="en-US" altLang="pt-PT" dirty="0">
                <a:solidFill>
                  <a:srgbClr val="000078"/>
                </a:solidFill>
                <a:cs typeface="Arial" panose="020B0604020202020204" pitchFamily="34" charset="0"/>
              </a:rPr>
              <a:t>is impossible to be reduced to the 2nd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graphicFrame>
        <p:nvGraphicFramePr>
          <p:cNvPr id="101" name="Objecto 20">
            <a:extLst>
              <a:ext uri="{FF2B5EF4-FFF2-40B4-BE49-F238E27FC236}">
                <a16:creationId xmlns:a16="http://schemas.microsoft.com/office/drawing/2014/main" id="{02124E7C-4668-4E81-AD3D-53983A78AD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403426"/>
              </p:ext>
            </p:extLst>
          </p:nvPr>
        </p:nvGraphicFramePr>
        <p:xfrm>
          <a:off x="4934460" y="5657349"/>
          <a:ext cx="10128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3" name="Equation" r:id="rId32" imgW="596880" imgH="279360" progId="Equation.DSMT4">
                  <p:embed/>
                </p:oleObj>
              </mc:Choice>
              <mc:Fallback>
                <p:oleObj name="Equation" r:id="rId32" imgW="596880" imgH="279360" progId="Equation.DSMT4">
                  <p:embed/>
                  <p:pic>
                    <p:nvPicPr>
                      <p:cNvPr id="34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4460" y="5657349"/>
                        <a:ext cx="101282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o 20">
            <a:extLst>
              <a:ext uri="{FF2B5EF4-FFF2-40B4-BE49-F238E27FC236}">
                <a16:creationId xmlns:a16="http://schemas.microsoft.com/office/drawing/2014/main" id="{BFB45451-AAE3-4E35-BF6F-2F01F27B47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530880"/>
              </p:ext>
            </p:extLst>
          </p:nvPr>
        </p:nvGraphicFramePr>
        <p:xfrm>
          <a:off x="5219426" y="6184351"/>
          <a:ext cx="862018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4" name="Equation" r:id="rId34" imgW="406080" imgH="203040" progId="Equation.DSMT4">
                  <p:embed/>
                </p:oleObj>
              </mc:Choice>
              <mc:Fallback>
                <p:oleObj name="Equation" r:id="rId34" imgW="406080" imgH="203040" progId="Equation.DSMT4">
                  <p:embed/>
                  <p:pic>
                    <p:nvPicPr>
                      <p:cNvPr id="35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426" y="6184351"/>
                        <a:ext cx="862018" cy="43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o 20">
            <a:extLst>
              <a:ext uri="{FF2B5EF4-FFF2-40B4-BE49-F238E27FC236}">
                <a16:creationId xmlns:a16="http://schemas.microsoft.com/office/drawing/2014/main" id="{81886D80-86C7-45AB-A846-6963160389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066331"/>
              </p:ext>
            </p:extLst>
          </p:nvPr>
        </p:nvGraphicFramePr>
        <p:xfrm>
          <a:off x="6144508" y="6165304"/>
          <a:ext cx="13731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5" name="Equation" r:id="rId36" imgW="647640" imgH="203040" progId="Equation.DSMT4">
                  <p:embed/>
                </p:oleObj>
              </mc:Choice>
              <mc:Fallback>
                <p:oleObj name="Equation" r:id="rId36" imgW="647640" imgH="203040" progId="Equation.DSMT4">
                  <p:embed/>
                  <p:pic>
                    <p:nvPicPr>
                      <p:cNvPr id="36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4508" y="6165304"/>
                        <a:ext cx="137318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o 20">
            <a:extLst>
              <a:ext uri="{FF2B5EF4-FFF2-40B4-BE49-F238E27FC236}">
                <a16:creationId xmlns:a16="http://schemas.microsoft.com/office/drawing/2014/main" id="{DAA0441D-0213-446B-8A54-8FB28F1B9D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086957"/>
              </p:ext>
            </p:extLst>
          </p:nvPr>
        </p:nvGraphicFramePr>
        <p:xfrm>
          <a:off x="7608936" y="6206827"/>
          <a:ext cx="12573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6" name="Equation" r:id="rId38" imgW="571320" imgH="177480" progId="Equation.DSMT4">
                  <p:embed/>
                </p:oleObj>
              </mc:Choice>
              <mc:Fallback>
                <p:oleObj name="Equation" r:id="rId38" imgW="571320" imgH="177480" progId="Equation.DSMT4">
                  <p:embed/>
                  <p:pic>
                    <p:nvPicPr>
                      <p:cNvPr id="37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936" y="6206827"/>
                        <a:ext cx="12573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746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99"/>
    </mc:Choice>
    <mc:Fallback xmlns="">
      <p:transition spd="slow" advTm="7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7" dur="indefinite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8" dur="indefinite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1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4" dur="indefinite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8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9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1" dur="indefinite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2" dur="indefinite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4" dur="indefinite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5" dur="indefinite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7" dur="indefinite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8" dur="indefinite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87" grpId="0"/>
      <p:bldP spid="97" grpId="0"/>
      <p:bldP spid="98" grpId="0"/>
      <p:bldP spid="1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32075D65-9D76-4048-A61D-2B205CBB79B7}"/>
              </a:ext>
            </a:extLst>
          </p:cNvPr>
          <p:cNvSpPr txBox="1">
            <a:spLocks noChangeArrowheads="1"/>
          </p:cNvSpPr>
          <p:nvPr/>
        </p:nvSpPr>
        <p:spPr>
          <a:xfrm>
            <a:off x="2376937" y="764704"/>
            <a:ext cx="9144694" cy="36004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fontAlgn="auto">
              <a:spcAft>
                <a:spcPts val="0"/>
              </a:spcAft>
              <a:buNone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lang="en-US" sz="2400" dirty="0">
                <a:solidFill>
                  <a:sysClr val="windowText" lastClr="000000"/>
                </a:solidFill>
                <a:latin typeface="Calibri"/>
              </a:rPr>
              <a:t>Determine for which values of  </a:t>
            </a:r>
            <a:r>
              <a:rPr kumimoji="0" lang="pt-PT" sz="28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the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following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conditions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apply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:</a:t>
            </a:r>
            <a:endParaRPr kumimoji="0" 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2.1</a:t>
            </a: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2.2</a:t>
            </a:r>
            <a:r>
              <a:rPr kumimoji="0" lang="pt-PT" altLang="pt-PT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D085DF4A-3E98-42C0-90E6-35DC80EC4BDC}"/>
              </a:ext>
            </a:extLst>
          </p:cNvPr>
          <p:cNvSpPr txBox="1">
            <a:spLocks noChangeArrowheads="1"/>
          </p:cNvSpPr>
          <p:nvPr/>
        </p:nvSpPr>
        <p:spPr>
          <a:xfrm>
            <a:off x="2232599" y="44624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b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EXAMPLES </a:t>
            </a:r>
            <a:r>
              <a:rPr kumimoji="0" lang="pt-PT" altLang="pt-PT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</a:t>
            </a:r>
            <a:r>
              <a:rPr lang="pt-PT" sz="2400" b="1" dirty="0" err="1">
                <a:solidFill>
                  <a:srgbClr val="C00000"/>
                </a:solidFill>
                <a:latin typeface="Calibri"/>
              </a:rPr>
              <a:t>Inequalities</a:t>
            </a:r>
            <a:r>
              <a:rPr lang="pt-PT" sz="2400" b="1" dirty="0">
                <a:solidFill>
                  <a:srgbClr val="C00000"/>
                </a:solidFill>
                <a:latin typeface="Calibri"/>
              </a:rPr>
              <a:t>)</a:t>
            </a:r>
            <a:br>
              <a:rPr kumimoji="0" lang="pt-PT" alt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26" name="Objecto 14">
            <a:extLst>
              <a:ext uri="{FF2B5EF4-FFF2-40B4-BE49-F238E27FC236}">
                <a16:creationId xmlns:a16="http://schemas.microsoft.com/office/drawing/2014/main" id="{5AA26547-7ACD-4925-94C7-2508E4CA6F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099919"/>
              </p:ext>
            </p:extLst>
          </p:nvPr>
        </p:nvGraphicFramePr>
        <p:xfrm>
          <a:off x="2852095" y="1761787"/>
          <a:ext cx="18986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5" name="Equation" r:id="rId4" imgW="863280" imgH="215640" progId="Equation.DSMT4">
                  <p:embed/>
                </p:oleObj>
              </mc:Choice>
              <mc:Fallback>
                <p:oleObj name="Equation" r:id="rId4" imgW="863280" imgH="215640" progId="Equation.DSMT4">
                  <p:embed/>
                  <p:pic>
                    <p:nvPicPr>
                      <p:cNvPr id="15" name="Objec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095" y="1761787"/>
                        <a:ext cx="189865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43">
            <a:extLst>
              <a:ext uri="{FF2B5EF4-FFF2-40B4-BE49-F238E27FC236}">
                <a16:creationId xmlns:a16="http://schemas.microsoft.com/office/drawing/2014/main" id="{31BE368B-3C9E-45D5-B0C4-2A2C91279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87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7" name="Objecto 16">
            <a:extLst>
              <a:ext uri="{FF2B5EF4-FFF2-40B4-BE49-F238E27FC236}">
                <a16:creationId xmlns:a16="http://schemas.microsoft.com/office/drawing/2014/main" id="{FA60BC7A-145E-4848-8161-CA600FFA95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628948"/>
              </p:ext>
            </p:extLst>
          </p:nvPr>
        </p:nvGraphicFramePr>
        <p:xfrm>
          <a:off x="3019576" y="3985617"/>
          <a:ext cx="1563688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6" name="Equation" r:id="rId6" imgW="711000" imgH="469800" progId="Equation.DSMT4">
                  <p:embed/>
                </p:oleObj>
              </mc:Choice>
              <mc:Fallback>
                <p:oleObj name="Equation" r:id="rId6" imgW="711000" imgH="469800" progId="Equation.DSMT4">
                  <p:embed/>
                  <p:pic>
                    <p:nvPicPr>
                      <p:cNvPr id="17" name="Objecto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576" y="3985617"/>
                        <a:ext cx="1563688" cy="1031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47">
            <a:extLst>
              <a:ext uri="{FF2B5EF4-FFF2-40B4-BE49-F238E27FC236}">
                <a16:creationId xmlns:a16="http://schemas.microsoft.com/office/drawing/2014/main" id="{43CC70C3-00A5-4C1C-8770-5216F0B8F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87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9" name="Rectangle 49">
            <a:extLst>
              <a:ext uri="{FF2B5EF4-FFF2-40B4-BE49-F238E27FC236}">
                <a16:creationId xmlns:a16="http://schemas.microsoft.com/office/drawing/2014/main" id="{AF6E1B53-B89D-43C1-A322-B53655C88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87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0" name="Objecto 20">
            <a:extLst>
              <a:ext uri="{FF2B5EF4-FFF2-40B4-BE49-F238E27FC236}">
                <a16:creationId xmlns:a16="http://schemas.microsoft.com/office/drawing/2014/main" id="{9771DD4D-E351-4AAF-A23A-B3725E3661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087999"/>
              </p:ext>
            </p:extLst>
          </p:nvPr>
        </p:nvGraphicFramePr>
        <p:xfrm>
          <a:off x="8843371" y="2678006"/>
          <a:ext cx="2287587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7" name="Equation" r:id="rId8" imgW="1346040" imgH="457200" progId="Equation.DSMT4">
                  <p:embed/>
                </p:oleObj>
              </mc:Choice>
              <mc:Fallback>
                <p:oleObj name="Equation" r:id="rId8" imgW="1346040" imgH="457200" progId="Equation.DSMT4">
                  <p:embed/>
                  <p:pic>
                    <p:nvPicPr>
                      <p:cNvPr id="21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3371" y="2678006"/>
                        <a:ext cx="2287587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o 1">
            <a:extLst>
              <a:ext uri="{FF2B5EF4-FFF2-40B4-BE49-F238E27FC236}">
                <a16:creationId xmlns:a16="http://schemas.microsoft.com/office/drawing/2014/main" id="{661402BD-3E7A-42AF-975D-DA1DFD401C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608031"/>
              </p:ext>
            </p:extLst>
          </p:nvPr>
        </p:nvGraphicFramePr>
        <p:xfrm>
          <a:off x="2648399" y="2952526"/>
          <a:ext cx="389572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8" name="Equation" r:id="rId10" imgW="2158920" imgH="393480" progId="Equation.DSMT4">
                  <p:embed/>
                </p:oleObj>
              </mc:Choice>
              <mc:Fallback>
                <p:oleObj name="Equation" r:id="rId10" imgW="2158920" imgH="393480" progId="Equation.DSMT4">
                  <p:embed/>
                  <p:pic>
                    <p:nvPicPr>
                      <p:cNvPr id="2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8399" y="2952526"/>
                        <a:ext cx="3895725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8">
            <a:extLst>
              <a:ext uri="{FF2B5EF4-FFF2-40B4-BE49-F238E27FC236}">
                <a16:creationId xmlns:a16="http://schemas.microsoft.com/office/drawing/2014/main" id="{8FF8EBC4-080A-468F-A131-81F5B395F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87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 altLang="pt-PT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43" name="Rectangle 13">
            <a:extLst>
              <a:ext uri="{FF2B5EF4-FFF2-40B4-BE49-F238E27FC236}">
                <a16:creationId xmlns:a16="http://schemas.microsoft.com/office/drawing/2014/main" id="{96346DBB-AD14-4E3D-BA5E-4B8DC331D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87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 altLang="pt-PT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44" name="Picture 18">
            <a:extLst>
              <a:ext uri="{FF2B5EF4-FFF2-40B4-BE49-F238E27FC236}">
                <a16:creationId xmlns:a16="http://schemas.microsoft.com/office/drawing/2014/main" id="{26B35951-AD49-48D5-8209-AA8095A40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601" y="2890621"/>
            <a:ext cx="1480889" cy="667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Retângulo 44">
            <a:extLst>
              <a:ext uri="{FF2B5EF4-FFF2-40B4-BE49-F238E27FC236}">
                <a16:creationId xmlns:a16="http://schemas.microsoft.com/office/drawing/2014/main" id="{67D92862-C2EB-4A54-AF8C-F83E2A2C58F8}"/>
              </a:ext>
            </a:extLst>
          </p:cNvPr>
          <p:cNvSpPr/>
          <p:nvPr/>
        </p:nvSpPr>
        <p:spPr>
          <a:xfrm>
            <a:off x="2376937" y="1294554"/>
            <a:ext cx="2191626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Proposed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solution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46" name="Objecto 20">
            <a:extLst>
              <a:ext uri="{FF2B5EF4-FFF2-40B4-BE49-F238E27FC236}">
                <a16:creationId xmlns:a16="http://schemas.microsoft.com/office/drawing/2014/main" id="{33C7561A-F4F3-4A14-94D3-0F8B654265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840561"/>
              </p:ext>
            </p:extLst>
          </p:nvPr>
        </p:nvGraphicFramePr>
        <p:xfrm>
          <a:off x="6829601" y="1899842"/>
          <a:ext cx="1878013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9" name="Equation" r:id="rId13" imgW="1104840" imgH="203040" progId="Equation.DSMT4">
                  <p:embed/>
                </p:oleObj>
              </mc:Choice>
              <mc:Fallback>
                <p:oleObj name="Equation" r:id="rId13" imgW="1104840" imgH="203040" progId="Equation.DSMT4">
                  <p:embed/>
                  <p:pic>
                    <p:nvPicPr>
                      <p:cNvPr id="22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9601" y="1899842"/>
                        <a:ext cx="1878013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o 20">
            <a:extLst>
              <a:ext uri="{FF2B5EF4-FFF2-40B4-BE49-F238E27FC236}">
                <a16:creationId xmlns:a16="http://schemas.microsoft.com/office/drawing/2014/main" id="{FDF42993-5D30-48C7-B8B8-02664ED327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854363"/>
              </p:ext>
            </p:extLst>
          </p:nvPr>
        </p:nvGraphicFramePr>
        <p:xfrm>
          <a:off x="4816455" y="1882056"/>
          <a:ext cx="18573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" name="Equation" r:id="rId15" imgW="1091880" imgH="203040" progId="Equation.DSMT4">
                  <p:embed/>
                </p:oleObj>
              </mc:Choice>
              <mc:Fallback>
                <p:oleObj name="Equation" r:id="rId15" imgW="1091880" imgH="203040" progId="Equation.DSMT4">
                  <p:embed/>
                  <p:pic>
                    <p:nvPicPr>
                      <p:cNvPr id="2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55" y="1882056"/>
                        <a:ext cx="1857375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tângulo 47">
            <a:extLst>
              <a:ext uri="{FF2B5EF4-FFF2-40B4-BE49-F238E27FC236}">
                <a16:creationId xmlns:a16="http://schemas.microsoft.com/office/drawing/2014/main" id="{D2B950DA-8745-4296-8B07-B9DE42186A53}"/>
              </a:ext>
            </a:extLst>
          </p:cNvPr>
          <p:cNvSpPr/>
          <p:nvPr/>
        </p:nvSpPr>
        <p:spPr>
          <a:xfrm>
            <a:off x="2565467" y="2456856"/>
            <a:ext cx="2441694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u="sng" dirty="0" err="1">
                <a:solidFill>
                  <a:srgbClr val="000078"/>
                </a:solidFill>
                <a:cs typeface="Arial" panose="020B0604020202020204" pitchFamily="34" charset="0"/>
              </a:rPr>
              <a:t>Auxiliary</a:t>
            </a:r>
            <a:r>
              <a:rPr lang="pt-PT" altLang="pt-PT" u="sng" dirty="0">
                <a:solidFill>
                  <a:srgbClr val="000078"/>
                </a:solidFill>
                <a:cs typeface="Arial" panose="020B0604020202020204" pitchFamily="34" charset="0"/>
              </a:rPr>
              <a:t> </a:t>
            </a:r>
            <a:r>
              <a:rPr lang="pt-PT" altLang="pt-PT" u="sng" dirty="0" err="1">
                <a:solidFill>
                  <a:srgbClr val="000078"/>
                </a:solidFill>
                <a:cs typeface="Arial" panose="020B0604020202020204" pitchFamily="34" charset="0"/>
              </a:rPr>
              <a:t>Calculations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sp>
        <p:nvSpPr>
          <p:cNvPr id="49" name="Retângulo 48">
            <a:extLst>
              <a:ext uri="{FF2B5EF4-FFF2-40B4-BE49-F238E27FC236}">
                <a16:creationId xmlns:a16="http://schemas.microsoft.com/office/drawing/2014/main" id="{210DB549-D370-4D76-9426-55DFDA801CC3}"/>
              </a:ext>
            </a:extLst>
          </p:cNvPr>
          <p:cNvSpPr/>
          <p:nvPr/>
        </p:nvSpPr>
        <p:spPr>
          <a:xfrm>
            <a:off x="2429710" y="2403488"/>
            <a:ext cx="6277904" cy="1457560"/>
          </a:xfrm>
          <a:prstGeom prst="rect">
            <a:avLst/>
          </a:prstGeom>
          <a:noFill/>
          <a:ln w="25400" cap="flat" cmpd="sng" algn="ctr">
            <a:solidFill>
              <a:srgbClr val="000078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0" name="Objecto 20">
            <a:extLst>
              <a:ext uri="{FF2B5EF4-FFF2-40B4-BE49-F238E27FC236}">
                <a16:creationId xmlns:a16="http://schemas.microsoft.com/office/drawing/2014/main" id="{A11FF4FC-186A-4D66-8E44-3ABDBF4965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476560"/>
              </p:ext>
            </p:extLst>
          </p:nvPr>
        </p:nvGraphicFramePr>
        <p:xfrm>
          <a:off x="4812162" y="4111625"/>
          <a:ext cx="19653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" name="Equation" r:id="rId17" imgW="1155600" imgH="469800" progId="Equation.DSMT4">
                  <p:embed/>
                </p:oleObj>
              </mc:Choice>
              <mc:Fallback>
                <p:oleObj name="Equation" r:id="rId17" imgW="1155600" imgH="469800" progId="Equation.DSMT4">
                  <p:embed/>
                  <p:pic>
                    <p:nvPicPr>
                      <p:cNvPr id="26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2162" y="4111625"/>
                        <a:ext cx="1965325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o 20">
            <a:extLst>
              <a:ext uri="{FF2B5EF4-FFF2-40B4-BE49-F238E27FC236}">
                <a16:creationId xmlns:a16="http://schemas.microsoft.com/office/drawing/2014/main" id="{DB731FFE-5D7B-4C24-BB88-F872585655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651924"/>
              </p:ext>
            </p:extLst>
          </p:nvPr>
        </p:nvGraphicFramePr>
        <p:xfrm>
          <a:off x="6802887" y="4360863"/>
          <a:ext cx="142557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2" name="Equation" r:id="rId19" imgW="838080" imgH="203040" progId="Equation.DSMT4">
                  <p:embed/>
                </p:oleObj>
              </mc:Choice>
              <mc:Fallback>
                <p:oleObj name="Equation" r:id="rId19" imgW="838080" imgH="203040" progId="Equation.DSMT4">
                  <p:embed/>
                  <p:pic>
                    <p:nvPicPr>
                      <p:cNvPr id="27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2887" y="4360863"/>
                        <a:ext cx="142557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o 20">
            <a:extLst>
              <a:ext uri="{FF2B5EF4-FFF2-40B4-BE49-F238E27FC236}">
                <a16:creationId xmlns:a16="http://schemas.microsoft.com/office/drawing/2014/main" id="{A0C21942-F7E0-4319-AD70-D90F5B49D4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363363"/>
              </p:ext>
            </p:extLst>
          </p:nvPr>
        </p:nvGraphicFramePr>
        <p:xfrm>
          <a:off x="8318950" y="4360863"/>
          <a:ext cx="1077912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3" name="Equation" r:id="rId21" imgW="634680" imgH="203040" progId="Equation.DSMT4">
                  <p:embed/>
                </p:oleObj>
              </mc:Choice>
              <mc:Fallback>
                <p:oleObj name="Equation" r:id="rId21" imgW="634680" imgH="203040" progId="Equation.DSMT4">
                  <p:embed/>
                  <p:pic>
                    <p:nvPicPr>
                      <p:cNvPr id="29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950" y="4360863"/>
                        <a:ext cx="1077912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o 20">
            <a:extLst>
              <a:ext uri="{FF2B5EF4-FFF2-40B4-BE49-F238E27FC236}">
                <a16:creationId xmlns:a16="http://schemas.microsoft.com/office/drawing/2014/main" id="{5AED5C68-8972-42D1-B0CC-330C38BC81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303662"/>
              </p:ext>
            </p:extLst>
          </p:nvPr>
        </p:nvGraphicFramePr>
        <p:xfrm>
          <a:off x="2999293" y="5354571"/>
          <a:ext cx="131762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4" name="Equation" r:id="rId23" imgW="774360" imgH="457200" progId="Equation.DSMT4">
                  <p:embed/>
                </p:oleObj>
              </mc:Choice>
              <mc:Fallback>
                <p:oleObj name="Equation" r:id="rId23" imgW="774360" imgH="457200" progId="Equation.DSMT4">
                  <p:embed/>
                  <p:pic>
                    <p:nvPicPr>
                      <p:cNvPr id="30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293" y="5354571"/>
                        <a:ext cx="1317625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415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9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0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3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5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6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8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9" dur="indefinite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2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4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5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7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8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500" fill="hold"/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45" grpId="0"/>
      <p:bldP spid="48" grpId="0"/>
      <p:bldP spid="48" grpId="1"/>
      <p:bldP spid="49" grpId="0" animBg="1"/>
      <p:bldP spid="4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109642"/>
            <a:ext cx="9141397" cy="615553"/>
          </a:xfrm>
        </p:spPr>
        <p:txBody>
          <a:bodyPr/>
          <a:lstStyle/>
          <a:p>
            <a:r>
              <a:rPr lang="en-US" dirty="0"/>
              <a:t>Hope we have helped!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959E536-4558-45B6-ACD6-85B38DE8717B}"/>
              </a:ext>
            </a:extLst>
          </p:cNvPr>
          <p:cNvSpPr/>
          <p:nvPr/>
        </p:nvSpPr>
        <p:spPr>
          <a:xfrm>
            <a:off x="924156" y="1955606"/>
            <a:ext cx="11074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PT" sz="6000" b="1" dirty="0" err="1">
                <a:ln/>
                <a:solidFill>
                  <a:srgbClr val="00C2D1"/>
                </a:solidFill>
              </a:rPr>
              <a:t>Practice</a:t>
            </a:r>
            <a:r>
              <a:rPr lang="pt-PT" sz="6000" b="1" dirty="0">
                <a:ln/>
                <a:solidFill>
                  <a:srgbClr val="00C2D1"/>
                </a:solidFill>
              </a:rPr>
              <a:t> a </a:t>
            </a:r>
            <a:r>
              <a:rPr lang="pt-PT" sz="6000" b="1" dirty="0" err="1">
                <a:ln/>
                <a:solidFill>
                  <a:srgbClr val="00C2D1"/>
                </a:solidFill>
              </a:rPr>
              <a:t>little</a:t>
            </a:r>
            <a:r>
              <a:rPr lang="pt-PT" sz="6000" b="1" dirty="0">
                <a:ln/>
                <a:solidFill>
                  <a:srgbClr val="00C2D1"/>
                </a:solidFill>
              </a:rPr>
              <a:t>…</a:t>
            </a:r>
            <a:endParaRPr lang="pt-PT" sz="6000" b="1" cap="none" spc="0" dirty="0">
              <a:ln/>
              <a:solidFill>
                <a:srgbClr val="00C2D1"/>
              </a:solidFill>
              <a:effectLst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31AF0B8-7AFD-4949-BF8E-07EF2D12229E}"/>
              </a:ext>
            </a:extLst>
          </p:cNvPr>
          <p:cNvGrpSpPr/>
          <p:nvPr/>
        </p:nvGrpSpPr>
        <p:grpSpPr>
          <a:xfrm>
            <a:off x="5235242" y="3448327"/>
            <a:ext cx="1805186" cy="1805186"/>
            <a:chOff x="5235242" y="3448327"/>
            <a:chExt cx="1805186" cy="1805186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7EBD9F41-62DB-4876-B670-E4A034620447}"/>
                </a:ext>
              </a:extLst>
            </p:cNvPr>
            <p:cNvSpPr/>
            <p:nvPr/>
          </p:nvSpPr>
          <p:spPr>
            <a:xfrm rot="5580468">
              <a:off x="5966763" y="4631097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E54D4DBE-521A-409F-9F62-E8FAA7CB435D}"/>
                </a:ext>
              </a:extLst>
            </p:cNvPr>
            <p:cNvSpPr/>
            <p:nvPr/>
          </p:nvSpPr>
          <p:spPr>
            <a:xfrm>
              <a:off x="6119213" y="4402442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DA0948FA-B176-4A6D-A9B5-1BC8A57AC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5242" y="3448327"/>
              <a:ext cx="1805186" cy="18051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p:transition spd="slow" advTm="380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.8"/>
</p:tagLst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panic Heritage Template_LW.pot  -  AutoRecovered" id="{0019F9B1-4944-4C3D-BD71-31454C82D899}" vid="{3EED11B8-4CEA-4EF8-BEA8-9CD170BA1D8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A2CAE0-6B1F-40A5-853C-FCF4D4DD9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32F492-CA3B-4148-BFCA-BDEC356E5125}">
  <ds:schemaRefs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3495144-B44D-41C6-A6BC-6CBBE0B43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342</Words>
  <Application>Microsoft Office PowerPoint</Application>
  <PresentationFormat>Ecrã Panorâmico</PresentationFormat>
  <Paragraphs>97</Paragraphs>
  <Slides>8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Segoe UI</vt:lpstr>
      <vt:lpstr>Times New Roman</vt:lpstr>
      <vt:lpstr>Office Theme</vt:lpstr>
      <vt:lpstr>Equation</vt:lpstr>
      <vt:lpstr>Apresentação do PowerPoint</vt:lpstr>
      <vt:lpstr>Mathematics examples</vt:lpstr>
      <vt:lpstr>Definition – part 1</vt:lpstr>
      <vt:lpstr>Definition – part 2</vt:lpstr>
      <vt:lpstr>General Examples </vt:lpstr>
      <vt:lpstr>More General Examples</vt:lpstr>
      <vt:lpstr>Mathematics examples</vt:lpstr>
      <vt:lpstr>Hope we have helped!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2020-09-22T16:47:05Z</dcterms:created>
  <dcterms:modified xsi:type="dcterms:W3CDTF">2025-08-24T15:27:21Z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