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14"/>
  </p:notesMasterIdLst>
  <p:sldIdLst>
    <p:sldId id="1864" r:id="rId5"/>
    <p:sldId id="1875" r:id="rId6"/>
    <p:sldId id="1868" r:id="rId7"/>
    <p:sldId id="1869" r:id="rId8"/>
    <p:sldId id="1876" r:id="rId9"/>
    <p:sldId id="1870" r:id="rId10"/>
    <p:sldId id="1871" r:id="rId11"/>
    <p:sldId id="1872" r:id="rId12"/>
    <p:sldId id="1859" r:id="rId1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2D1"/>
    <a:srgbClr val="FF2625"/>
    <a:srgbClr val="007788"/>
    <a:srgbClr val="297C2A"/>
    <a:srgbClr val="FE4387"/>
    <a:srgbClr val="F69000"/>
    <a:srgbClr val="01C2D1"/>
    <a:srgbClr val="D6D734"/>
    <a:srgbClr val="005C68"/>
    <a:srgbClr val="3B2E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69" autoAdjust="0"/>
    <p:restoredTop sz="94654" autoAdjust="0"/>
  </p:normalViewPr>
  <p:slideViewPr>
    <p:cSldViewPr snapToGrid="0">
      <p:cViewPr varScale="1">
        <p:scale>
          <a:sx n="100" d="100"/>
          <a:sy n="100" d="100"/>
        </p:scale>
        <p:origin x="80" y="180"/>
      </p:cViewPr>
      <p:guideLst>
        <p:guide orient="horz" pos="2160"/>
        <p:guide pos="480"/>
        <p:guide pos="7200"/>
        <p:guide pos="4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2641" y="3554917"/>
            <a:ext cx="6438912" cy="763083"/>
          </a:xfrm>
        </p:spPr>
        <p:txBody>
          <a:bodyPr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eaLnBrk="1" hangingPunct="1"/>
            <a:endParaRPr lang="en-US" altLang="en-US" sz="6600" b="1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1B9BC-7BE7-4893-90FD-CC95830FD8F2}" type="datetimeFigureOut">
              <a:rPr lang="en-US" smtClean="0"/>
              <a:t>3/5/2025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270E-046A-4C23-BC98-E307A7DD6BE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Purp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9" name="Freeform 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1" name="Freeform 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3" name="Freeform 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5" name="Freeform 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7" name="Freeform 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9" name="Freeform 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3" name="Freeform 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5" name="Freeform 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7" name="Freeform 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9" name="Freeform 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1" name="Freeform 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3" name="Freeform 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5" name="Freeform 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7" name="Freeform 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9" name="Freeform 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1" name="Freeform 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3" name="Freeform 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5" name="Freeform 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7" name="Freeform 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9" name="Freeform 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1" name="Freeform 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3" name="Freeform 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5" name="Freeform 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7" name="Freeform 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9" name="Freeform 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1" name="Freeform 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Freeform 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4696-E1F3-49EF-AEC8-730A16D9A23F}" type="datetimeFigureOut">
              <a:rPr lang="en-US" altLang="en-US" smtClean="0"/>
              <a:pPr/>
              <a:t>3/5/2025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A1B0-4691-41D9-84E0-69D594EAA3FE}" type="slidenum">
              <a:rPr lang="en-US" altLang="en-US" smtClean="0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60.png"/><Relationship Id="rId10" Type="http://schemas.openxmlformats.org/officeDocument/2006/relationships/image" Target="../media/image17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0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0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7.png"/><Relationship Id="rId7" Type="http://schemas.openxmlformats.org/officeDocument/2006/relationships/image" Target="../media/image26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0.png"/><Relationship Id="rId5" Type="http://schemas.openxmlformats.org/officeDocument/2006/relationships/image" Target="../media/image240.png"/><Relationship Id="rId10" Type="http://schemas.openxmlformats.org/officeDocument/2006/relationships/image" Target="../media/image33.png"/><Relationship Id="rId4" Type="http://schemas.openxmlformats.org/officeDocument/2006/relationships/image" Target="../media/image230.png"/><Relationship Id="rId9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4.png"/><Relationship Id="rId7" Type="http://schemas.openxmlformats.org/officeDocument/2006/relationships/image" Target="../media/image3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0.png"/><Relationship Id="rId5" Type="http://schemas.openxmlformats.org/officeDocument/2006/relationships/image" Target="../media/image320.png"/><Relationship Id="rId4" Type="http://schemas.openxmlformats.org/officeDocument/2006/relationships/image" Target="../media/image3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7.png"/><Relationship Id="rId18" Type="http://schemas.openxmlformats.org/officeDocument/2006/relationships/image" Target="../media/image5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17" Type="http://schemas.openxmlformats.org/officeDocument/2006/relationships/image" Target="../media/image51.png"/><Relationship Id="rId2" Type="http://schemas.openxmlformats.org/officeDocument/2006/relationships/image" Target="../media/image10.png"/><Relationship Id="rId16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9.png"/><Relationship Id="rId10" Type="http://schemas.openxmlformats.org/officeDocument/2006/relationships/image" Target="../media/image44.png"/><Relationship Id="rId19" Type="http://schemas.openxmlformats.org/officeDocument/2006/relationships/image" Target="../media/image53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Relationship Id="rId14" Type="http://schemas.openxmlformats.org/officeDocument/2006/relationships/image" Target="../media/image4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E6CF0EA7-466D-4D67-87E6-19FDA5E87823}"/>
              </a:ext>
            </a:extLst>
          </p:cNvPr>
          <p:cNvSpPr txBox="1">
            <a:spLocks/>
          </p:cNvSpPr>
          <p:nvPr/>
        </p:nvSpPr>
        <p:spPr>
          <a:xfrm>
            <a:off x="4019224" y="1530711"/>
            <a:ext cx="7772400" cy="1362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fontAlgn="auto">
              <a:spcAft>
                <a:spcPts val="0"/>
              </a:spcAft>
            </a:pPr>
            <a:r>
              <a:rPr lang="pt-PT" altLang="pt-PT" sz="4400" b="1" dirty="0">
                <a:solidFill>
                  <a:srgbClr val="00C2D1"/>
                </a:solidFill>
                <a:latin typeface="+mj-lt"/>
                <a:ea typeface="+mj-ea"/>
                <a:cs typeface="+mj-cs"/>
              </a:rPr>
              <a:t>Função Logarítmica</a:t>
            </a:r>
            <a:br>
              <a:rPr lang="pt-PT" altLang="pt-PT" sz="2400" b="1" kern="0" dirty="0">
                <a:solidFill>
                  <a:schemeClr val="tx1"/>
                </a:solidFill>
              </a:rPr>
            </a:br>
            <a:r>
              <a:rPr lang="pt-PT" altLang="pt-PT" sz="44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Introdução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4A381E78-DF2B-4487-AC3E-20BF90BA8A5C}"/>
              </a:ext>
            </a:extLst>
          </p:cNvPr>
          <p:cNvGrpSpPr/>
          <p:nvPr/>
        </p:nvGrpSpPr>
        <p:grpSpPr>
          <a:xfrm>
            <a:off x="7058101" y="3566305"/>
            <a:ext cx="1760984" cy="1760984"/>
            <a:chOff x="6804101" y="3200986"/>
            <a:chExt cx="1760984" cy="1760984"/>
          </a:xfrm>
        </p:grpSpPr>
        <p:sp>
          <p:nvSpPr>
            <p:cNvPr id="2" name="Retângulo 1">
              <a:extLst>
                <a:ext uri="{FF2B5EF4-FFF2-40B4-BE49-F238E27FC236}">
                  <a16:creationId xmlns:a16="http://schemas.microsoft.com/office/drawing/2014/main" id="{E535F98A-9EE4-475E-8A2C-089CCFCDF502}"/>
                </a:ext>
              </a:extLst>
            </p:cNvPr>
            <p:cNvSpPr/>
            <p:nvPr/>
          </p:nvSpPr>
          <p:spPr>
            <a:xfrm>
              <a:off x="7684593" y="3966437"/>
              <a:ext cx="248281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0220B21E-BDE3-46D4-8798-2D46AED6E5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CFEFC"/>
                </a:clrFrom>
                <a:clrTo>
                  <a:srgbClr val="FC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04101" y="3200986"/>
              <a:ext cx="1760984" cy="17609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976"/>
    </mc:Choice>
    <mc:Fallback xmlns="">
      <p:transition advTm="6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10041CBE-EAFB-4BF0-92D3-CB1B9DCEB980}"/>
              </a:ext>
            </a:extLst>
          </p:cNvPr>
          <p:cNvSpPr txBox="1">
            <a:spLocks noChangeArrowheads="1"/>
          </p:cNvSpPr>
          <p:nvPr/>
        </p:nvSpPr>
        <p:spPr>
          <a:xfrm>
            <a:off x="2533848" y="-99392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Noção de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LOGARITMO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id="{B4676B6D-1E93-4A8B-B055-68C761A49F3B}"/>
              </a:ext>
            </a:extLst>
          </p:cNvPr>
          <p:cNvSpPr txBox="1">
            <a:spLocks noChangeArrowheads="1"/>
          </p:cNvSpPr>
          <p:nvPr/>
        </p:nvSpPr>
        <p:spPr>
          <a:xfrm>
            <a:off x="2552621" y="50089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pt-PT" sz="2800" cap="none" dirty="0">
                <a:solidFill>
                  <a:srgbClr val="000078"/>
                </a:solidFill>
                <a:latin typeface="Calibri"/>
              </a:rPr>
              <a:t>Um pouco de História </a:t>
            </a:r>
            <a:r>
              <a:rPr lang="pt-PT" sz="2800" b="0" cap="none" dirty="0">
                <a:solidFill>
                  <a:srgbClr val="000078"/>
                </a:solidFill>
                <a:latin typeface="Calibri"/>
              </a:rPr>
              <a:t>…</a:t>
            </a:r>
            <a:endParaRPr lang="pt-PT" sz="2800" u="sng" cap="none" dirty="0">
              <a:solidFill>
                <a:srgbClr val="0000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4080F668-1D2F-4E18-A01D-D4D3126AE3D7}"/>
              </a:ext>
            </a:extLst>
          </p:cNvPr>
          <p:cNvSpPr/>
          <p:nvPr/>
        </p:nvSpPr>
        <p:spPr>
          <a:xfrm>
            <a:off x="2533848" y="3212976"/>
            <a:ext cx="871475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400" dirty="0">
                <a:solidFill>
                  <a:prstClr val="black"/>
                </a:solidFill>
                <a:latin typeface="Calibri"/>
              </a:rPr>
              <a:t>John </a:t>
            </a:r>
            <a:r>
              <a:rPr lang="pt-PT" sz="2400" dirty="0" err="1">
                <a:solidFill>
                  <a:prstClr val="black"/>
                </a:solidFill>
                <a:latin typeface="Calibri"/>
              </a:rPr>
              <a:t>Napier</a:t>
            </a:r>
            <a:r>
              <a:rPr lang="pt-PT" sz="2400" dirty="0">
                <a:solidFill>
                  <a:prstClr val="black"/>
                </a:solidFill>
                <a:latin typeface="Calibri"/>
              </a:rPr>
              <a:t> “inventou” os logaritmos quando tinha que ajudar o pai que era Cobrador de Impostos.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PT" sz="2800" dirty="0">
              <a:solidFill>
                <a:prstClr val="black"/>
              </a:solidFill>
              <a:latin typeface="Calibri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PT" sz="2400" dirty="0">
              <a:solidFill>
                <a:prstClr val="black"/>
              </a:solidFill>
              <a:latin typeface="Calibri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400" dirty="0">
                <a:solidFill>
                  <a:prstClr val="black"/>
                </a:solidFill>
                <a:latin typeface="Calibri"/>
              </a:rPr>
              <a:t>Quando o Cálculo foi desenvolvido na segunda metade do século XVII, os logaritmos tornaram-se essenciais na obtenção de muitas soluções. Hoje, logaritmos são ainda importantes em muitos campos da ciência e da engenharia (mesmo com a utilização da das máquinas de calcular).</a:t>
            </a:r>
          </a:p>
        </p:txBody>
      </p:sp>
      <p:grpSp>
        <p:nvGrpSpPr>
          <p:cNvPr id="27" name="Grupo 13">
            <a:extLst>
              <a:ext uri="{FF2B5EF4-FFF2-40B4-BE49-F238E27FC236}">
                <a16:creationId xmlns:a16="http://schemas.microsoft.com/office/drawing/2014/main" id="{AC6B7D24-5A78-4C46-B865-A4AE74F453DE}"/>
              </a:ext>
            </a:extLst>
          </p:cNvPr>
          <p:cNvGrpSpPr/>
          <p:nvPr/>
        </p:nvGrpSpPr>
        <p:grpSpPr>
          <a:xfrm>
            <a:off x="9683735" y="1340768"/>
            <a:ext cx="1655249" cy="1390181"/>
            <a:chOff x="6491344" y="4427820"/>
            <a:chExt cx="2472209" cy="2076315"/>
          </a:xfrm>
        </p:grpSpPr>
        <p:pic>
          <p:nvPicPr>
            <p:cNvPr id="28" name="Picture 2" descr="John Napier">
              <a:extLst>
                <a:ext uri="{FF2B5EF4-FFF2-40B4-BE49-F238E27FC236}">
                  <a16:creationId xmlns:a16="http://schemas.microsoft.com/office/drawing/2014/main" id="{91999F63-232A-4933-852D-36B5C79FC2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91344" y="4509120"/>
              <a:ext cx="2472209" cy="1995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F088E087-F1F3-4F9A-A35A-25F98DCCBCD0}"/>
                </a:ext>
              </a:extLst>
            </p:cNvPr>
            <p:cNvSpPr/>
            <p:nvPr/>
          </p:nvSpPr>
          <p:spPr>
            <a:xfrm>
              <a:off x="7081656" y="4427820"/>
              <a:ext cx="1389102" cy="41371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pt-PT" sz="1200" dirty="0">
                  <a:solidFill>
                    <a:prstClr val="black"/>
                  </a:solidFill>
                  <a:latin typeface="Calibri"/>
                </a:rPr>
                <a:t>John </a:t>
              </a:r>
              <a:r>
                <a:rPr lang="pt-PT" sz="1200" dirty="0" err="1">
                  <a:solidFill>
                    <a:prstClr val="black"/>
                  </a:solidFill>
                  <a:latin typeface="Calibri"/>
                </a:rPr>
                <a:t>Napier</a:t>
              </a:r>
              <a:endParaRPr lang="pt-PT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30" name="Retângulo 29">
            <a:extLst>
              <a:ext uri="{FF2B5EF4-FFF2-40B4-BE49-F238E27FC236}">
                <a16:creationId xmlns:a16="http://schemas.microsoft.com/office/drawing/2014/main" id="{38AF1930-4B27-4E01-9694-7EC1F6003516}"/>
              </a:ext>
            </a:extLst>
          </p:cNvPr>
          <p:cNvSpPr/>
          <p:nvPr/>
        </p:nvSpPr>
        <p:spPr>
          <a:xfrm>
            <a:off x="2533848" y="1340768"/>
            <a:ext cx="67893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400" dirty="0">
                <a:solidFill>
                  <a:prstClr val="black"/>
                </a:solidFill>
                <a:latin typeface="Calibri"/>
              </a:rPr>
              <a:t>O Barão escocês John </a:t>
            </a:r>
            <a:r>
              <a:rPr lang="pt-PT" sz="2400" dirty="0" err="1">
                <a:solidFill>
                  <a:prstClr val="black"/>
                </a:solidFill>
                <a:latin typeface="Calibri"/>
              </a:rPr>
              <a:t>Napier</a:t>
            </a:r>
            <a:r>
              <a:rPr lang="pt-PT" sz="2400" dirty="0">
                <a:solidFill>
                  <a:prstClr val="black"/>
                </a:solidFill>
                <a:latin typeface="Calibri"/>
              </a:rPr>
              <a:t> (1550-1617) e o artesão suíço </a:t>
            </a:r>
            <a:r>
              <a:rPr lang="pt-PT" sz="2400" dirty="0" err="1">
                <a:solidFill>
                  <a:prstClr val="black"/>
                </a:solidFill>
                <a:latin typeface="Calibri"/>
              </a:rPr>
              <a:t>Joost</a:t>
            </a:r>
            <a:r>
              <a:rPr lang="pt-PT" sz="24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PT" sz="2400" dirty="0" err="1">
                <a:solidFill>
                  <a:prstClr val="black"/>
                </a:solidFill>
                <a:latin typeface="Calibri"/>
              </a:rPr>
              <a:t>Bürgi</a:t>
            </a:r>
            <a:r>
              <a:rPr lang="pt-PT" sz="2400" dirty="0">
                <a:solidFill>
                  <a:prstClr val="black"/>
                </a:solidFill>
                <a:latin typeface="Calibri"/>
              </a:rPr>
              <a:t> (1552-1632), produziram de forma independente os sistemas que têm subjacente a relação logarítmica, criando tabelas para a sua utilização.</a:t>
            </a: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E81A39B3-510D-47F1-BB1A-81C8B67DF609}"/>
              </a:ext>
            </a:extLst>
          </p:cNvPr>
          <p:cNvSpPr/>
          <p:nvPr/>
        </p:nvSpPr>
        <p:spPr>
          <a:xfrm>
            <a:off x="2500950" y="3966155"/>
            <a:ext cx="86959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400" dirty="0">
                <a:solidFill>
                  <a:prstClr val="black"/>
                </a:solidFill>
                <a:latin typeface="Calibri"/>
              </a:rPr>
              <a:t>Os Logaritmos mostram-se um método inteligente de reduzir multiplicações em simples adições (e divisões em subtrações). </a:t>
            </a:r>
          </a:p>
        </p:txBody>
      </p:sp>
    </p:spTree>
    <p:extLst>
      <p:ext uri="{BB962C8B-B14F-4D97-AF65-F5344CB8AC3E}">
        <p14:creationId xmlns:p14="http://schemas.microsoft.com/office/powerpoint/2010/main" val="77057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11111E-6 L 0.00295 -0.38658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-19329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6" grpId="1" build="allAtOnce"/>
      <p:bldP spid="30" grpId="0"/>
      <p:bldP spid="30" grpId="1"/>
      <p:bldP spid="31" grpId="0"/>
      <p:bldP spid="31" grpId="1"/>
      <p:bldP spid="31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 hidden="1">
            <a:extLst>
              <a:ext uri="{FF2B5EF4-FFF2-40B4-BE49-F238E27FC236}">
                <a16:creationId xmlns:a16="http://schemas.microsoft.com/office/drawing/2014/main" id="{41C7682F-CFCA-4253-BC58-3195BECC128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6519" y="-1240113"/>
            <a:ext cx="5156200" cy="11176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Definition – part 1</a:t>
            </a:r>
          </a:p>
        </p:txBody>
      </p:sp>
      <p:grpSp>
        <p:nvGrpSpPr>
          <p:cNvPr id="64" name="Grupo 45056">
            <a:extLst>
              <a:ext uri="{FF2B5EF4-FFF2-40B4-BE49-F238E27FC236}">
                <a16:creationId xmlns:a16="http://schemas.microsoft.com/office/drawing/2014/main" id="{5D8DB694-8944-4895-B1C4-E5D692ACB2D7}"/>
              </a:ext>
            </a:extLst>
          </p:cNvPr>
          <p:cNvGrpSpPr/>
          <p:nvPr/>
        </p:nvGrpSpPr>
        <p:grpSpPr>
          <a:xfrm>
            <a:off x="6467104" y="2636912"/>
            <a:ext cx="4952697" cy="3528392"/>
            <a:chOff x="3880228" y="2636912"/>
            <a:chExt cx="4952697" cy="3528392"/>
          </a:xfrm>
        </p:grpSpPr>
        <p:grpSp>
          <p:nvGrpSpPr>
            <p:cNvPr id="65" name="Grupo 6">
              <a:extLst>
                <a:ext uri="{FF2B5EF4-FFF2-40B4-BE49-F238E27FC236}">
                  <a16:creationId xmlns:a16="http://schemas.microsoft.com/office/drawing/2014/main" id="{77ADFED4-2049-43B1-83DD-2D7759F4EB99}"/>
                </a:ext>
              </a:extLst>
            </p:cNvPr>
            <p:cNvGrpSpPr/>
            <p:nvPr/>
          </p:nvGrpSpPr>
          <p:grpSpPr>
            <a:xfrm>
              <a:off x="3880228" y="2636912"/>
              <a:ext cx="4952697" cy="3528392"/>
              <a:chOff x="3880228" y="2636912"/>
              <a:chExt cx="4952697" cy="3528392"/>
            </a:xfrm>
          </p:grpSpPr>
          <p:pic>
            <p:nvPicPr>
              <p:cNvPr id="67" name="Imagem 66">
                <a:extLst>
                  <a:ext uri="{FF2B5EF4-FFF2-40B4-BE49-F238E27FC236}">
                    <a16:creationId xmlns:a16="http://schemas.microsoft.com/office/drawing/2014/main" id="{7B0189E4-A593-4537-A3CA-EB522A2C37E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80228" y="2636912"/>
                <a:ext cx="4952697" cy="3528392"/>
              </a:xfrm>
              <a:prstGeom prst="rect">
                <a:avLst/>
              </a:prstGeom>
            </p:spPr>
          </p:pic>
          <p:sp>
            <p:nvSpPr>
              <p:cNvPr id="68" name="Retângulo 67">
                <a:extLst>
                  <a:ext uri="{FF2B5EF4-FFF2-40B4-BE49-F238E27FC236}">
                    <a16:creationId xmlns:a16="http://schemas.microsoft.com/office/drawing/2014/main" id="{3D9F2D3B-FE3B-414B-A260-A5118405CA6B}"/>
                  </a:ext>
                </a:extLst>
              </p:cNvPr>
              <p:cNvSpPr/>
              <p:nvPr/>
            </p:nvSpPr>
            <p:spPr>
              <a:xfrm>
                <a:off x="4381698" y="2636912"/>
                <a:ext cx="262310" cy="3168352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PT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CaixaDeTexto 65">
                  <a:extLst>
                    <a:ext uri="{FF2B5EF4-FFF2-40B4-BE49-F238E27FC236}">
                      <a16:creationId xmlns:a16="http://schemas.microsoft.com/office/drawing/2014/main" id="{22A3F7D9-9D05-4F9E-9717-CB0D547AC2B5}"/>
                    </a:ext>
                  </a:extLst>
                </p:cNvPr>
                <p:cNvSpPr txBox="1"/>
                <p:nvPr/>
              </p:nvSpPr>
              <p:spPr>
                <a:xfrm>
                  <a:off x="5476232" y="5157192"/>
                  <a:ext cx="1728192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kumimoji="0" lang="pt-PT" sz="2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0078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2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0078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kumimoji="0" lang="pt-PT" sz="2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0078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kumimoji="0" lang="pt-PT" sz="2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0078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kumimoji="0" lang="pt-PT" sz="2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0078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78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26" name="CaixaDeTexto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6232" y="5157192"/>
                  <a:ext cx="1728192" cy="307777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26000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9" name="Rectangle 11">
            <a:extLst>
              <a:ext uri="{FF2B5EF4-FFF2-40B4-BE49-F238E27FC236}">
                <a16:creationId xmlns:a16="http://schemas.microsoft.com/office/drawing/2014/main" id="{FA55F4B4-6A9E-4F70-8BE1-6A9E6A8AA4C7}"/>
              </a:ext>
            </a:extLst>
          </p:cNvPr>
          <p:cNvSpPr txBox="1">
            <a:spLocks noChangeArrowheads="1"/>
          </p:cNvSpPr>
          <p:nvPr/>
        </p:nvSpPr>
        <p:spPr>
          <a:xfrm>
            <a:off x="2542253" y="-99392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Noção de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LOGARITMO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70" name="Rectangle 11">
            <a:extLst>
              <a:ext uri="{FF2B5EF4-FFF2-40B4-BE49-F238E27FC236}">
                <a16:creationId xmlns:a16="http://schemas.microsoft.com/office/drawing/2014/main" id="{D94E8BB7-7782-41C2-BFC6-9EDE4AC28D71}"/>
              </a:ext>
            </a:extLst>
          </p:cNvPr>
          <p:cNvSpPr txBox="1">
            <a:spLocks noChangeArrowheads="1"/>
          </p:cNvSpPr>
          <p:nvPr/>
        </p:nvSpPr>
        <p:spPr>
          <a:xfrm>
            <a:off x="2561026" y="50089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pt-PT" sz="2800" cap="none" dirty="0">
                <a:solidFill>
                  <a:srgbClr val="000078"/>
                </a:solidFill>
                <a:latin typeface="Calibri"/>
              </a:rPr>
              <a:t>Um pouco de História </a:t>
            </a:r>
            <a:r>
              <a:rPr lang="pt-PT" sz="2800" b="0" cap="none" dirty="0">
                <a:solidFill>
                  <a:srgbClr val="000078"/>
                </a:solidFill>
                <a:latin typeface="Calibri"/>
              </a:rPr>
              <a:t>…</a:t>
            </a:r>
            <a:endParaRPr lang="pt-PT" sz="2800" u="sng" cap="none" dirty="0">
              <a:solidFill>
                <a:srgbClr val="0000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71" name="Retângulo 70">
            <a:extLst>
              <a:ext uri="{FF2B5EF4-FFF2-40B4-BE49-F238E27FC236}">
                <a16:creationId xmlns:a16="http://schemas.microsoft.com/office/drawing/2014/main" id="{DF2D4EEB-8D08-44C2-BFCE-0B11BB82EB60}"/>
              </a:ext>
            </a:extLst>
          </p:cNvPr>
          <p:cNvSpPr/>
          <p:nvPr/>
        </p:nvSpPr>
        <p:spPr>
          <a:xfrm>
            <a:off x="2541705" y="1317600"/>
            <a:ext cx="86959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400" dirty="0">
                <a:solidFill>
                  <a:srgbClr val="000078"/>
                </a:solidFill>
                <a:latin typeface="Calibri"/>
              </a:rPr>
              <a:t>Os Logaritmos mostram-se um método inteligente de reduzir multiplicações em simples adições (e divisões em subtrações).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CaixaDeTexto 77">
                <a:extLst>
                  <a:ext uri="{FF2B5EF4-FFF2-40B4-BE49-F238E27FC236}">
                    <a16:creationId xmlns:a16="http://schemas.microsoft.com/office/drawing/2014/main" id="{1FAB6BD1-EB4D-4375-B14D-4D87DC8C8A81}"/>
                  </a:ext>
                </a:extLst>
              </p:cNvPr>
              <p:cNvSpPr txBox="1"/>
              <p:nvPr/>
            </p:nvSpPr>
            <p:spPr>
              <a:xfrm>
                <a:off x="2577659" y="2854097"/>
                <a:ext cx="171579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𝟏𝟎𝟐𝟒</m:t>
                      </m:r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𝟓𝟏𝟐</m:t>
                      </m:r>
                    </m:oMath>
                  </m:oMathPara>
                </a14:m>
                <a:endParaRPr lang="pt-PT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78" name="CaixaDeTexto 77">
                <a:extLst>
                  <a:ext uri="{FF2B5EF4-FFF2-40B4-BE49-F238E27FC236}">
                    <a16:creationId xmlns:a16="http://schemas.microsoft.com/office/drawing/2014/main" id="{1FAB6BD1-EB4D-4375-B14D-4D87DC8C8A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7659" y="2854097"/>
                <a:ext cx="1715791" cy="369332"/>
              </a:xfrm>
              <a:prstGeom prst="rect">
                <a:avLst/>
              </a:prstGeom>
              <a:blipFill>
                <a:blip r:embed="rId6"/>
                <a:stretch>
                  <a:fillRect l="-3915" r="-4270"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CaixaDeTexto 78">
            <a:extLst>
              <a:ext uri="{FF2B5EF4-FFF2-40B4-BE49-F238E27FC236}">
                <a16:creationId xmlns:a16="http://schemas.microsoft.com/office/drawing/2014/main" id="{DFC0C1D5-1F1F-4813-AF26-774483A94C9A}"/>
              </a:ext>
            </a:extLst>
          </p:cNvPr>
          <p:cNvSpPr txBox="1"/>
          <p:nvPr/>
        </p:nvSpPr>
        <p:spPr>
          <a:xfrm>
            <a:off x="6804037" y="2636912"/>
            <a:ext cx="498855" cy="31957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prstClr val="black"/>
                </a:solidFill>
                <a:latin typeface="Calibri"/>
              </a:rPr>
              <a:t>1100</a:t>
            </a:r>
          </a:p>
          <a:p>
            <a:pPr algn="r"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prstClr val="black"/>
                </a:solidFill>
                <a:latin typeface="Calibri"/>
              </a:rPr>
              <a:t>1000</a:t>
            </a:r>
          </a:p>
          <a:p>
            <a:pPr algn="r"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prstClr val="black"/>
                </a:solidFill>
                <a:latin typeface="Calibri"/>
              </a:rPr>
              <a:t>900</a:t>
            </a:r>
          </a:p>
          <a:p>
            <a:pPr algn="r"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prstClr val="black"/>
                </a:solidFill>
                <a:latin typeface="Calibri"/>
              </a:rPr>
              <a:t>800</a:t>
            </a:r>
          </a:p>
          <a:p>
            <a:pPr algn="r"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prstClr val="black"/>
                </a:solidFill>
                <a:latin typeface="Calibri"/>
              </a:rPr>
              <a:t>700</a:t>
            </a:r>
          </a:p>
          <a:p>
            <a:pPr algn="r"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prstClr val="black"/>
                </a:solidFill>
                <a:latin typeface="Calibri"/>
              </a:rPr>
              <a:t>600</a:t>
            </a:r>
          </a:p>
          <a:p>
            <a:pPr algn="r"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prstClr val="black"/>
                </a:solidFill>
                <a:latin typeface="Calibri"/>
              </a:rPr>
              <a:t>500</a:t>
            </a:r>
          </a:p>
          <a:p>
            <a:pPr algn="r"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prstClr val="black"/>
                </a:solidFill>
                <a:latin typeface="Calibri"/>
              </a:rPr>
              <a:t>400</a:t>
            </a:r>
          </a:p>
          <a:p>
            <a:pPr algn="r"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prstClr val="black"/>
                </a:solidFill>
                <a:latin typeface="Calibri"/>
              </a:rPr>
              <a:t>300</a:t>
            </a:r>
          </a:p>
          <a:p>
            <a:pPr algn="r"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prstClr val="black"/>
                </a:solidFill>
                <a:latin typeface="Calibri"/>
              </a:rPr>
              <a:t>200</a:t>
            </a:r>
          </a:p>
          <a:p>
            <a:pPr algn="r"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200" dirty="0">
                <a:solidFill>
                  <a:prstClr val="black"/>
                </a:solidFill>
                <a:latin typeface="Calibri"/>
              </a:rPr>
              <a:t>100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CaixaDeTexto 79">
                <a:extLst>
                  <a:ext uri="{FF2B5EF4-FFF2-40B4-BE49-F238E27FC236}">
                    <a16:creationId xmlns:a16="http://schemas.microsoft.com/office/drawing/2014/main" id="{0D3EECED-8EF7-40A3-B584-667D4803FE1E}"/>
                  </a:ext>
                </a:extLst>
              </p:cNvPr>
              <p:cNvSpPr txBox="1"/>
              <p:nvPr/>
            </p:nvSpPr>
            <p:spPr>
              <a:xfrm>
                <a:off x="6130776" y="2915071"/>
                <a:ext cx="673261" cy="307777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𝟏𝟎𝟐𝟒</m:t>
                      </m:r>
                    </m:oMath>
                  </m:oMathPara>
                </a14:m>
                <a:endParaRPr lang="pt-PT" sz="2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80" name="CaixaDeTexto 79">
                <a:extLst>
                  <a:ext uri="{FF2B5EF4-FFF2-40B4-BE49-F238E27FC236}">
                    <a16:creationId xmlns:a16="http://schemas.microsoft.com/office/drawing/2014/main" id="{0D3EECED-8EF7-40A3-B584-667D4803FE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0776" y="2915071"/>
                <a:ext cx="673261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rgbClr val="C00000"/>
                </a:solidFill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Conexão reta 80">
            <a:extLst>
              <a:ext uri="{FF2B5EF4-FFF2-40B4-BE49-F238E27FC236}">
                <a16:creationId xmlns:a16="http://schemas.microsoft.com/office/drawing/2014/main" id="{888F8D8A-8082-4861-A894-4B6382414948}"/>
              </a:ext>
            </a:extLst>
          </p:cNvPr>
          <p:cNvCxnSpPr/>
          <p:nvPr/>
        </p:nvCxnSpPr>
        <p:spPr>
          <a:xfrm>
            <a:off x="6804037" y="3068960"/>
            <a:ext cx="3235159" cy="0"/>
          </a:xfrm>
          <a:prstGeom prst="line">
            <a:avLst/>
          </a:prstGeom>
          <a:noFill/>
          <a:ln w="25400" cap="flat" cmpd="sng" algn="ctr">
            <a:solidFill>
              <a:srgbClr val="C0504D"/>
            </a:solidFill>
            <a:prstDash val="solid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82" name="Conexão reta 81">
            <a:extLst>
              <a:ext uri="{FF2B5EF4-FFF2-40B4-BE49-F238E27FC236}">
                <a16:creationId xmlns:a16="http://schemas.microsoft.com/office/drawing/2014/main" id="{E78FAEEB-FBD4-4ADA-9BFE-679952178B71}"/>
              </a:ext>
            </a:extLst>
          </p:cNvPr>
          <p:cNvCxnSpPr/>
          <p:nvPr/>
        </p:nvCxnSpPr>
        <p:spPr>
          <a:xfrm rot="5400000">
            <a:off x="8642076" y="4473116"/>
            <a:ext cx="2808312" cy="0"/>
          </a:xfrm>
          <a:prstGeom prst="line">
            <a:avLst/>
          </a:prstGeom>
          <a:noFill/>
          <a:ln w="25400" cap="flat" cmpd="sng" algn="ctr">
            <a:solidFill>
              <a:srgbClr val="C0504D"/>
            </a:solidFill>
            <a:prstDash val="solid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CaixaDeTexto 82">
                <a:extLst>
                  <a:ext uri="{FF2B5EF4-FFF2-40B4-BE49-F238E27FC236}">
                    <a16:creationId xmlns:a16="http://schemas.microsoft.com/office/drawing/2014/main" id="{24BBBAF2-AFC0-40FE-A0D4-D7811D37946C}"/>
                  </a:ext>
                </a:extLst>
              </p:cNvPr>
              <p:cNvSpPr txBox="1"/>
              <p:nvPr/>
            </p:nvSpPr>
            <p:spPr>
              <a:xfrm>
                <a:off x="6265569" y="4355231"/>
                <a:ext cx="519373" cy="307777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𝟓𝟏𝟐</m:t>
                      </m:r>
                    </m:oMath>
                  </m:oMathPara>
                </a14:m>
                <a:endParaRPr lang="pt-PT" sz="2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83" name="CaixaDeTexto 82">
                <a:extLst>
                  <a:ext uri="{FF2B5EF4-FFF2-40B4-BE49-F238E27FC236}">
                    <a16:creationId xmlns:a16="http://schemas.microsoft.com/office/drawing/2014/main" id="{24BBBAF2-AFC0-40FE-A0D4-D7811D3794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5569" y="4355231"/>
                <a:ext cx="519373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rgbClr val="C00000"/>
                </a:solidFill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Conexão reta 83">
            <a:extLst>
              <a:ext uri="{FF2B5EF4-FFF2-40B4-BE49-F238E27FC236}">
                <a16:creationId xmlns:a16="http://schemas.microsoft.com/office/drawing/2014/main" id="{0BEB90C5-3B4E-46F6-853E-79C26A9C610C}"/>
              </a:ext>
            </a:extLst>
          </p:cNvPr>
          <p:cNvCxnSpPr/>
          <p:nvPr/>
        </p:nvCxnSpPr>
        <p:spPr>
          <a:xfrm>
            <a:off x="6804037" y="4500000"/>
            <a:ext cx="2987263" cy="0"/>
          </a:xfrm>
          <a:prstGeom prst="line">
            <a:avLst/>
          </a:prstGeom>
          <a:noFill/>
          <a:ln w="25400" cap="flat" cmpd="sng" algn="ctr">
            <a:solidFill>
              <a:srgbClr val="C0504D"/>
            </a:solidFill>
            <a:prstDash val="solid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85" name="Conexão reta 84">
            <a:extLst>
              <a:ext uri="{FF2B5EF4-FFF2-40B4-BE49-F238E27FC236}">
                <a16:creationId xmlns:a16="http://schemas.microsoft.com/office/drawing/2014/main" id="{438E8EBA-5CC1-4AA4-A8C3-96CDDB622482}"/>
              </a:ext>
            </a:extLst>
          </p:cNvPr>
          <p:cNvCxnSpPr/>
          <p:nvPr/>
        </p:nvCxnSpPr>
        <p:spPr>
          <a:xfrm>
            <a:off x="9772546" y="4509120"/>
            <a:ext cx="0" cy="1372344"/>
          </a:xfrm>
          <a:prstGeom prst="line">
            <a:avLst/>
          </a:prstGeom>
          <a:noFill/>
          <a:ln w="25400" cap="flat" cmpd="sng" algn="ctr">
            <a:solidFill>
              <a:srgbClr val="C0504D"/>
            </a:solidFill>
            <a:prstDash val="solid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86" name="Rectangle 11">
            <a:extLst>
              <a:ext uri="{FF2B5EF4-FFF2-40B4-BE49-F238E27FC236}">
                <a16:creationId xmlns:a16="http://schemas.microsoft.com/office/drawing/2014/main" id="{B0C8132E-5B0F-451F-95DD-FA3B8083A7AA}"/>
              </a:ext>
            </a:extLst>
          </p:cNvPr>
          <p:cNvSpPr txBox="1">
            <a:spLocks noChangeArrowheads="1"/>
          </p:cNvSpPr>
          <p:nvPr/>
        </p:nvSpPr>
        <p:spPr>
          <a:xfrm>
            <a:off x="2541705" y="192596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pt-PT" sz="2400" cap="none" dirty="0">
                <a:solidFill>
                  <a:srgbClr val="C00000"/>
                </a:solidFill>
                <a:latin typeface="Calibri"/>
              </a:rPr>
              <a:t>Exemplo</a:t>
            </a:r>
            <a:endParaRPr lang="pt-PT" sz="2400" u="sng" cap="none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C4E239CA-ECA4-4D2C-9868-51E6F8781815}"/>
              </a:ext>
            </a:extLst>
          </p:cNvPr>
          <p:cNvSpPr/>
          <p:nvPr/>
        </p:nvSpPr>
        <p:spPr>
          <a:xfrm>
            <a:off x="9679156" y="5877272"/>
            <a:ext cx="216024" cy="288032"/>
          </a:xfrm>
          <a:prstGeom prst="ellipse">
            <a:avLst/>
          </a:prstGeom>
          <a:noFill/>
          <a:ln w="254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4212A77B-642D-4945-8A7E-67558DFF8928}"/>
              </a:ext>
            </a:extLst>
          </p:cNvPr>
          <p:cNvSpPr/>
          <p:nvPr/>
        </p:nvSpPr>
        <p:spPr>
          <a:xfrm>
            <a:off x="9956076" y="5877272"/>
            <a:ext cx="216024" cy="288032"/>
          </a:xfrm>
          <a:prstGeom prst="ellipse">
            <a:avLst/>
          </a:prstGeom>
          <a:noFill/>
          <a:ln w="254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CaixaDeTexto 88">
                <a:extLst>
                  <a:ext uri="{FF2B5EF4-FFF2-40B4-BE49-F238E27FC236}">
                    <a16:creationId xmlns:a16="http://schemas.microsoft.com/office/drawing/2014/main" id="{A207C754-70A7-4690-AC1F-7A3F0AFFCAFF}"/>
                  </a:ext>
                </a:extLst>
              </p:cNvPr>
              <p:cNvSpPr txBox="1"/>
              <p:nvPr/>
            </p:nvSpPr>
            <p:spPr>
              <a:xfrm>
                <a:off x="2614338" y="3744263"/>
                <a:ext cx="168475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10+9=19</m:t>
                      </m:r>
                    </m:oMath>
                  </m:oMathPara>
                </a14:m>
                <a:endParaRPr lang="pt-PT" sz="2400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89" name="CaixaDeTexto 88">
                <a:extLst>
                  <a:ext uri="{FF2B5EF4-FFF2-40B4-BE49-F238E27FC236}">
                    <a16:creationId xmlns:a16="http://schemas.microsoft.com/office/drawing/2014/main" id="{A207C754-70A7-4690-AC1F-7A3F0AFFCA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4338" y="3744263"/>
                <a:ext cx="1684757" cy="369332"/>
              </a:xfrm>
              <a:prstGeom prst="rect">
                <a:avLst/>
              </a:prstGeom>
              <a:blipFill>
                <a:blip r:embed="rId9"/>
                <a:stretch>
                  <a:fillRect l="-3986" r="-3986"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CaixaDeTexto 89">
                <a:extLst>
                  <a:ext uri="{FF2B5EF4-FFF2-40B4-BE49-F238E27FC236}">
                    <a16:creationId xmlns:a16="http://schemas.microsoft.com/office/drawing/2014/main" id="{5EABA4CB-2FEF-4840-BE9C-61D13EA56D0C}"/>
                  </a:ext>
                </a:extLst>
              </p:cNvPr>
              <p:cNvSpPr txBox="1"/>
              <p:nvPr/>
            </p:nvSpPr>
            <p:spPr>
              <a:xfrm>
                <a:off x="4299098" y="2854097"/>
                <a:ext cx="148970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𝟓𝟐𝟒𝟐𝟖𝟖</m:t>
                      </m:r>
                    </m:oMath>
                  </m:oMathPara>
                </a14:m>
                <a:endParaRPr lang="pt-PT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90" name="CaixaDeTexto 89">
                <a:extLst>
                  <a:ext uri="{FF2B5EF4-FFF2-40B4-BE49-F238E27FC236}">
                    <a16:creationId xmlns:a16="http://schemas.microsoft.com/office/drawing/2014/main" id="{5EABA4CB-2FEF-4840-BE9C-61D13EA56D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9098" y="2854097"/>
                <a:ext cx="1489703" cy="369332"/>
              </a:xfrm>
              <a:prstGeom prst="rect">
                <a:avLst/>
              </a:prstGeom>
              <a:blipFill>
                <a:blip r:embed="rId10"/>
                <a:stretch>
                  <a:fillRect l="-1633" r="-4898"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CaixaDeTexto 90">
                <a:extLst>
                  <a:ext uri="{FF2B5EF4-FFF2-40B4-BE49-F238E27FC236}">
                    <a16:creationId xmlns:a16="http://schemas.microsoft.com/office/drawing/2014/main" id="{D9AC1947-402D-4F7B-AFED-F18484C74363}"/>
                  </a:ext>
                </a:extLst>
              </p:cNvPr>
              <p:cNvSpPr txBox="1"/>
              <p:nvPr/>
            </p:nvSpPr>
            <p:spPr>
              <a:xfrm>
                <a:off x="4748465" y="3736800"/>
                <a:ext cx="79483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PT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t-PT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19</m:t>
                        </m:r>
                      </m:sup>
                    </m:sSup>
                  </m:oMath>
                </a14:m>
                <a:r>
                  <a:rPr lang="pt-PT" sz="2400" dirty="0">
                    <a:solidFill>
                      <a:prstClr val="black"/>
                    </a:solidFill>
                    <a:latin typeface="Calibri"/>
                  </a:rPr>
                  <a:t> =?</a:t>
                </a:r>
              </a:p>
            </p:txBody>
          </p:sp>
        </mc:Choice>
        <mc:Fallback xmlns="">
          <p:sp>
            <p:nvSpPr>
              <p:cNvPr id="91" name="CaixaDeTexto 90">
                <a:extLst>
                  <a:ext uri="{FF2B5EF4-FFF2-40B4-BE49-F238E27FC236}">
                    <a16:creationId xmlns:a16="http://schemas.microsoft.com/office/drawing/2014/main" id="{D9AC1947-402D-4F7B-AFED-F18484C743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8465" y="3736800"/>
                <a:ext cx="794833" cy="369332"/>
              </a:xfrm>
              <a:prstGeom prst="rect">
                <a:avLst/>
              </a:prstGeom>
              <a:blipFill>
                <a:blip r:embed="rId11"/>
                <a:stretch>
                  <a:fillRect l="-13846" t="-26230" r="-22308" b="-47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2" name="Conexão reta unidirecional 91">
            <a:extLst>
              <a:ext uri="{FF2B5EF4-FFF2-40B4-BE49-F238E27FC236}">
                <a16:creationId xmlns:a16="http://schemas.microsoft.com/office/drawing/2014/main" id="{16329E79-85A0-494C-ACA6-5CE3D0626575}"/>
              </a:ext>
            </a:extLst>
          </p:cNvPr>
          <p:cNvCxnSpPr>
            <a:stCxn id="89" idx="3"/>
            <a:endCxn id="91" idx="1"/>
          </p:cNvCxnSpPr>
          <p:nvPr/>
        </p:nvCxnSpPr>
        <p:spPr>
          <a:xfrm flipV="1">
            <a:off x="4299095" y="3921466"/>
            <a:ext cx="449370" cy="7463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cxnSp>
        <p:nvCxnSpPr>
          <p:cNvPr id="93" name="Conexão reta unidirecional 92">
            <a:extLst>
              <a:ext uri="{FF2B5EF4-FFF2-40B4-BE49-F238E27FC236}">
                <a16:creationId xmlns:a16="http://schemas.microsoft.com/office/drawing/2014/main" id="{D3A78052-E388-4DD4-AA73-460EA07BCCC3}"/>
              </a:ext>
            </a:extLst>
          </p:cNvPr>
          <p:cNvCxnSpPr/>
          <p:nvPr/>
        </p:nvCxnSpPr>
        <p:spPr>
          <a:xfrm rot="16200000" flipV="1">
            <a:off x="4967267" y="3448904"/>
            <a:ext cx="449370" cy="7463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CaixaDeTexto 93">
                <a:extLst>
                  <a:ext uri="{FF2B5EF4-FFF2-40B4-BE49-F238E27FC236}">
                    <a16:creationId xmlns:a16="http://schemas.microsoft.com/office/drawing/2014/main" id="{49EDC63F-1FCE-4FB6-8D99-DF1E4284BBE6}"/>
                  </a:ext>
                </a:extLst>
              </p:cNvPr>
              <p:cNvSpPr txBox="1"/>
              <p:nvPr/>
            </p:nvSpPr>
            <p:spPr>
              <a:xfrm>
                <a:off x="2569741" y="4550351"/>
                <a:ext cx="3337900" cy="3776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𝟏𝟎𝟐𝟒</m:t>
                      </m:r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𝟓𝟏𝟐</m:t>
                      </m:r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𝟗</m:t>
                          </m:r>
                        </m:sup>
                      </m:sSup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94" name="CaixaDeTexto 93">
                <a:extLst>
                  <a:ext uri="{FF2B5EF4-FFF2-40B4-BE49-F238E27FC236}">
                    <a16:creationId xmlns:a16="http://schemas.microsoft.com/office/drawing/2014/main" id="{49EDC63F-1FCE-4FB6-8D99-DF1E4284BB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741" y="4550351"/>
                <a:ext cx="3337900" cy="377667"/>
              </a:xfrm>
              <a:prstGeom prst="rect">
                <a:avLst/>
              </a:prstGeom>
              <a:blipFill>
                <a:blip r:embed="rId12"/>
                <a:stretch>
                  <a:fillRect l="-1828" b="-96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CaixaDeTexto 94">
                <a:extLst>
                  <a:ext uri="{FF2B5EF4-FFF2-40B4-BE49-F238E27FC236}">
                    <a16:creationId xmlns:a16="http://schemas.microsoft.com/office/drawing/2014/main" id="{735B6BE0-4835-4630-8CAF-61FDB65D0BF8}"/>
                  </a:ext>
                </a:extLst>
              </p:cNvPr>
              <p:cNvSpPr txBox="1"/>
              <p:nvPr/>
            </p:nvSpPr>
            <p:spPr>
              <a:xfrm>
                <a:off x="4260199" y="5124932"/>
                <a:ext cx="1148198" cy="3776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  <m: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𝟗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95" name="CaixaDeTexto 94">
                <a:extLst>
                  <a:ext uri="{FF2B5EF4-FFF2-40B4-BE49-F238E27FC236}">
                    <a16:creationId xmlns:a16="http://schemas.microsoft.com/office/drawing/2014/main" id="{735B6BE0-4835-4630-8CAF-61FDB65D0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199" y="5124932"/>
                <a:ext cx="1148198" cy="377667"/>
              </a:xfrm>
              <a:prstGeom prst="rect">
                <a:avLst/>
              </a:prstGeom>
              <a:blipFill>
                <a:blip r:embed="rId13"/>
                <a:stretch>
                  <a:fillRect l="-2660" t="-1613" r="-3191" b="-64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CaixaDeTexto 95">
                <a:extLst>
                  <a:ext uri="{FF2B5EF4-FFF2-40B4-BE49-F238E27FC236}">
                    <a16:creationId xmlns:a16="http://schemas.microsoft.com/office/drawing/2014/main" id="{6B6F528B-DFA2-4F34-9A85-D2FC2BC6DA1A}"/>
                  </a:ext>
                </a:extLst>
              </p:cNvPr>
              <p:cNvSpPr txBox="1"/>
              <p:nvPr/>
            </p:nvSpPr>
            <p:spPr>
              <a:xfrm>
                <a:off x="4291073" y="5613476"/>
                <a:ext cx="917366" cy="3776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𝟏𝟗</m:t>
                          </m:r>
                        </m:sup>
                      </m:sSup>
                      <m:r>
                        <a:rPr lang="pt-PT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96" name="CaixaDeTexto 95">
                <a:extLst>
                  <a:ext uri="{FF2B5EF4-FFF2-40B4-BE49-F238E27FC236}">
                    <a16:creationId xmlns:a16="http://schemas.microsoft.com/office/drawing/2014/main" id="{6B6F528B-DFA2-4F34-9A85-D2FC2BC6DA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1073" y="5613476"/>
                <a:ext cx="917366" cy="377667"/>
              </a:xfrm>
              <a:prstGeom prst="rect">
                <a:avLst/>
              </a:prstGeom>
              <a:blipFill>
                <a:blip r:embed="rId14"/>
                <a:stretch>
                  <a:fillRect l="-3333" t="-1613" b="-64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6866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078"/>
    </mc:Choice>
    <mc:Fallback xmlns="">
      <p:transition advTm="90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4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6" dur="indefinite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7" dur="indefinite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9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0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2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3" dur="indefinite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5" dur="indefinite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6" dur="indefinite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8" dur="indefinite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9" dur="indefinite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1" dur="indefinite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2" dur="indefinite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4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5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7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8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0" dur="indefinite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1" dur="indefinite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3" dur="indefinite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4" dur="indefinite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6" dur="indefinite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7" dur="indefinite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9" dur="indefinite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0" dur="indefinite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2" dur="indefinite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3" dur="indefinite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  <p:bldP spid="79" grpId="1"/>
      <p:bldP spid="80" grpId="0" animBg="1"/>
      <p:bldP spid="80" grpId="1" animBg="1"/>
      <p:bldP spid="83" grpId="0" animBg="1"/>
      <p:bldP spid="83" grpId="1" animBg="1"/>
      <p:bldP spid="86" grpId="0"/>
      <p:bldP spid="87" grpId="0" animBg="1"/>
      <p:bldP spid="87" grpId="1" animBg="1"/>
      <p:bldP spid="88" grpId="0" animBg="1"/>
      <p:bldP spid="88" grpId="1" animBg="1"/>
      <p:bldP spid="89" grpId="0"/>
      <p:bldP spid="89" grpId="1"/>
      <p:bldP spid="90" grpId="0"/>
      <p:bldP spid="90" grpId="1"/>
      <p:bldP spid="91" grpId="0"/>
      <p:bldP spid="91" grpId="1"/>
      <p:bldP spid="94" grpId="0"/>
      <p:bldP spid="95" grpId="0"/>
      <p:bldP spid="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57E17A08-F5A0-4493-9259-5DFFF1944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7348"/>
            <a:ext cx="5334000" cy="44686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Definition – part 2</a:t>
            </a:r>
            <a:endParaRPr lang="en-US" sz="2400" dirty="0">
              <a:solidFill>
                <a:srgbClr val="0C2B8E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" name="Retângulo arredondado 18">
            <a:extLst>
              <a:ext uri="{FF2B5EF4-FFF2-40B4-BE49-F238E27FC236}">
                <a16:creationId xmlns:a16="http://schemas.microsoft.com/office/drawing/2014/main" id="{3F8C5D70-D634-408C-A3FB-DEDE2357CCE1}"/>
              </a:ext>
            </a:extLst>
          </p:cNvPr>
          <p:cNvSpPr/>
          <p:nvPr/>
        </p:nvSpPr>
        <p:spPr>
          <a:xfrm>
            <a:off x="4938533" y="2996952"/>
            <a:ext cx="3328205" cy="2880320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88F949-B498-4279-9FFD-9CCDEA7CDB1D}"/>
              </a:ext>
            </a:extLst>
          </p:cNvPr>
          <p:cNvSpPr/>
          <p:nvPr/>
        </p:nvSpPr>
        <p:spPr>
          <a:xfrm>
            <a:off x="5650756" y="3483449"/>
            <a:ext cx="288032" cy="384043"/>
          </a:xfrm>
          <a:prstGeom prst="ellipse">
            <a:avLst/>
          </a:prstGeom>
          <a:noFill/>
          <a:ln w="254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9A04DDB0-4902-4B21-821C-F91D2277C645}"/>
              </a:ext>
            </a:extLst>
          </p:cNvPr>
          <p:cNvSpPr txBox="1">
            <a:spLocks noChangeArrowheads="1"/>
          </p:cNvSpPr>
          <p:nvPr/>
        </p:nvSpPr>
        <p:spPr>
          <a:xfrm>
            <a:off x="4282567" y="3375948"/>
            <a:ext cx="1486446" cy="48434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pt-PT" sz="2400" cap="none" dirty="0">
                <a:solidFill>
                  <a:srgbClr val="C00000"/>
                </a:solidFill>
                <a:latin typeface="Calibri"/>
              </a:rPr>
              <a:t>Base</a:t>
            </a:r>
            <a:endParaRPr lang="pt-PT" sz="2400" u="sng" cap="none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77A39DBC-0881-4B8D-BE10-9240E8716BDD}"/>
              </a:ext>
            </a:extLst>
          </p:cNvPr>
          <p:cNvSpPr txBox="1">
            <a:spLocks noChangeArrowheads="1"/>
          </p:cNvSpPr>
          <p:nvPr/>
        </p:nvSpPr>
        <p:spPr>
          <a:xfrm>
            <a:off x="2541705" y="-99392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Noção de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LOGARITMO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16B1FAC1-2E00-4E04-9C15-4C6DDAA529F1}"/>
              </a:ext>
            </a:extLst>
          </p:cNvPr>
          <p:cNvSpPr/>
          <p:nvPr/>
        </p:nvSpPr>
        <p:spPr>
          <a:xfrm>
            <a:off x="2544636" y="1072633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800" dirty="0">
                <a:solidFill>
                  <a:prstClr val="black"/>
                </a:solidFill>
                <a:latin typeface="Calibri"/>
              </a:rPr>
              <a:t>Um logaritmo é simplesmente um expoente que é escrito em uma maneira “especial”.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7E748A66-C4CA-4147-996A-8F1A9DCD989C}"/>
                  </a:ext>
                </a:extLst>
              </p:cNvPr>
              <p:cNvSpPr txBox="1"/>
              <p:nvPr/>
            </p:nvSpPr>
            <p:spPr>
              <a:xfrm>
                <a:off x="5650756" y="3426859"/>
                <a:ext cx="1952073" cy="440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sz="28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𝟏𝟎𝟐𝟒</m:t>
                      </m:r>
                    </m:oMath>
                  </m:oMathPara>
                </a14:m>
                <a:endParaRPr lang="pt-PT" sz="28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7E748A66-C4CA-4147-996A-8F1A9DCD98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0756" y="3426859"/>
                <a:ext cx="1952073" cy="4406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tângulo 21">
            <a:extLst>
              <a:ext uri="{FF2B5EF4-FFF2-40B4-BE49-F238E27FC236}">
                <a16:creationId xmlns:a16="http://schemas.microsoft.com/office/drawing/2014/main" id="{C694533A-F81F-4DD6-B8B0-4D22C0697684}"/>
              </a:ext>
            </a:extLst>
          </p:cNvPr>
          <p:cNvSpPr/>
          <p:nvPr/>
        </p:nvSpPr>
        <p:spPr>
          <a:xfrm>
            <a:off x="2545517" y="2204864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800" dirty="0">
                <a:solidFill>
                  <a:prstClr val="black"/>
                </a:solidFill>
                <a:latin typeface="Calibri"/>
              </a:rPr>
              <a:t>Por exemplo, sabemos que é verdadeira a igualdade:</a:t>
            </a:r>
          </a:p>
        </p:txBody>
      </p:sp>
      <p:cxnSp>
        <p:nvCxnSpPr>
          <p:cNvPr id="23" name="Conexão reta unidirecional 22">
            <a:extLst>
              <a:ext uri="{FF2B5EF4-FFF2-40B4-BE49-F238E27FC236}">
                <a16:creationId xmlns:a16="http://schemas.microsoft.com/office/drawing/2014/main" id="{39D6D2DC-8CC4-419F-B150-496EECAEBF00}"/>
              </a:ext>
            </a:extLst>
          </p:cNvPr>
          <p:cNvCxnSpPr/>
          <p:nvPr/>
        </p:nvCxnSpPr>
        <p:spPr>
          <a:xfrm flipH="1">
            <a:off x="5021880" y="3625935"/>
            <a:ext cx="576064" cy="4292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8795CF72-8977-439F-8349-63DD7C34C740}"/>
              </a:ext>
            </a:extLst>
          </p:cNvPr>
          <p:cNvSpPr/>
          <p:nvPr/>
        </p:nvSpPr>
        <p:spPr>
          <a:xfrm>
            <a:off x="5873343" y="3375948"/>
            <a:ext cx="406289" cy="321966"/>
          </a:xfrm>
          <a:prstGeom prst="ellipse">
            <a:avLst/>
          </a:prstGeom>
          <a:noFill/>
          <a:ln w="254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id="{73EBBA24-CD49-4ED9-87EA-5547330B14FB}"/>
              </a:ext>
            </a:extLst>
          </p:cNvPr>
          <p:cNvSpPr txBox="1">
            <a:spLocks noChangeArrowheads="1"/>
          </p:cNvSpPr>
          <p:nvPr/>
        </p:nvSpPr>
        <p:spPr>
          <a:xfrm>
            <a:off x="4282567" y="2924944"/>
            <a:ext cx="1486446" cy="48434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pt-PT" sz="2400" cap="none" dirty="0">
                <a:solidFill>
                  <a:srgbClr val="C00000"/>
                </a:solidFill>
                <a:latin typeface="Calibri"/>
              </a:rPr>
              <a:t>Expoente</a:t>
            </a:r>
            <a:endParaRPr lang="pt-PT" sz="2400" u="sng" cap="none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cxnSp>
        <p:nvCxnSpPr>
          <p:cNvPr id="26" name="Conexão reta unidirecional 25">
            <a:extLst>
              <a:ext uri="{FF2B5EF4-FFF2-40B4-BE49-F238E27FC236}">
                <a16:creationId xmlns:a16="http://schemas.microsoft.com/office/drawing/2014/main" id="{314B11C5-3FB4-4440-AAAF-4C16D605AF15}"/>
              </a:ext>
            </a:extLst>
          </p:cNvPr>
          <p:cNvCxnSpPr/>
          <p:nvPr/>
        </p:nvCxnSpPr>
        <p:spPr>
          <a:xfrm flipH="1" flipV="1">
            <a:off x="5506740" y="3191735"/>
            <a:ext cx="420978" cy="171701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cxnSp>
        <p:nvCxnSpPr>
          <p:cNvPr id="27" name="Conexão reta unidirecional 26">
            <a:extLst>
              <a:ext uri="{FF2B5EF4-FFF2-40B4-BE49-F238E27FC236}">
                <a16:creationId xmlns:a16="http://schemas.microsoft.com/office/drawing/2014/main" id="{59E5157F-603D-4D0B-9E80-88545A68F929}"/>
              </a:ext>
            </a:extLst>
          </p:cNvPr>
          <p:cNvCxnSpPr/>
          <p:nvPr/>
        </p:nvCxnSpPr>
        <p:spPr>
          <a:xfrm flipH="1" flipV="1">
            <a:off x="7562495" y="1535760"/>
            <a:ext cx="1408486" cy="2625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non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225308A7-6AB0-442D-AE5A-923FDACC79C2}"/>
                  </a:ext>
                </a:extLst>
              </p:cNvPr>
              <p:cNvSpPr txBox="1"/>
              <p:nvPr/>
            </p:nvSpPr>
            <p:spPr>
              <a:xfrm>
                <a:off x="5139823" y="5086345"/>
                <a:ext cx="87883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r>
                        <a:rPr lang="pt-PT" sz="28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t-PT" sz="28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225308A7-6AB0-442D-AE5A-923FDACC79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9823" y="5086345"/>
                <a:ext cx="878830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7603CBAF-4131-4C27-829B-2B65D280767D}"/>
                  </a:ext>
                </a:extLst>
              </p:cNvPr>
              <p:cNvSpPr txBox="1"/>
              <p:nvPr/>
            </p:nvSpPr>
            <p:spPr>
              <a:xfrm rot="5400000">
                <a:off x="6397783" y="3908442"/>
                <a:ext cx="776686" cy="10573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vertJc m:val="bot"/>
                          <m:ctrlPr>
                            <a:rPr lang="pt-PT" sz="4800" b="1" i="1" smtClea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</m:oMath>
                  </m:oMathPara>
                </a14:m>
                <a:endParaRPr lang="pt-PT" sz="4800" b="1" dirty="0">
                  <a:solidFill>
                    <a:prstClr val="white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7603CBAF-4131-4C27-829B-2B65D28076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6397783" y="3908442"/>
                <a:ext cx="776686" cy="10573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tângulo 29">
            <a:extLst>
              <a:ext uri="{FF2B5EF4-FFF2-40B4-BE49-F238E27FC236}">
                <a16:creationId xmlns:a16="http://schemas.microsoft.com/office/drawing/2014/main" id="{B14E64EF-CFB0-413F-8DB0-A5FCB31EFE5A}"/>
              </a:ext>
            </a:extLst>
          </p:cNvPr>
          <p:cNvSpPr/>
          <p:nvPr/>
        </p:nvSpPr>
        <p:spPr>
          <a:xfrm>
            <a:off x="8284675" y="4923165"/>
            <a:ext cx="29720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10 é o logaritmo de 1024 na base 2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94B631CF-2380-4B52-95D4-583264A4126C}"/>
                  </a:ext>
                </a:extLst>
              </p:cNvPr>
              <p:cNvSpPr txBox="1"/>
              <p:nvPr/>
            </p:nvSpPr>
            <p:spPr>
              <a:xfrm rot="5400000">
                <a:off x="9543356" y="3943161"/>
                <a:ext cx="776686" cy="10573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vertJc m:val="bot"/>
                          <m:ctrlPr>
                            <a:rPr lang="pt-PT" sz="4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</m:oMath>
                  </m:oMathPara>
                </a14:m>
                <a:endParaRPr lang="pt-PT" sz="4800" b="1" dirty="0">
                  <a:solidFill>
                    <a:srgbClr val="C00000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94B631CF-2380-4B52-95D4-583264A412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9543356" y="3943161"/>
                <a:ext cx="776686" cy="10573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tângulo 31">
            <a:extLst>
              <a:ext uri="{FF2B5EF4-FFF2-40B4-BE49-F238E27FC236}">
                <a16:creationId xmlns:a16="http://schemas.microsoft.com/office/drawing/2014/main" id="{28A634FE-036E-46DE-B83D-2A97674A6BBA}"/>
              </a:ext>
            </a:extLst>
          </p:cNvPr>
          <p:cNvSpPr/>
          <p:nvPr/>
        </p:nvSpPr>
        <p:spPr>
          <a:xfrm>
            <a:off x="8319550" y="3129380"/>
            <a:ext cx="29720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2 elevado a 10 é igual a 1024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9FB7FFE8-B3C4-45F0-AC41-E1C2E88AC503}"/>
                  </a:ext>
                </a:extLst>
              </p:cNvPr>
              <p:cNvSpPr txBox="1"/>
              <p:nvPr/>
            </p:nvSpPr>
            <p:spPr>
              <a:xfrm>
                <a:off x="6096919" y="5076169"/>
                <a:ext cx="194437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800" b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pt-PT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𝟏𝟎𝟐𝟒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sz="28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9FB7FFE8-B3C4-45F0-AC41-E1C2E88AC5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919" y="5076169"/>
                <a:ext cx="1944378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1203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283"/>
    </mc:Choice>
    <mc:Fallback xmlns="">
      <p:transition spd="slow" advTm="152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7" grpId="1" animBg="1"/>
      <p:bldP spid="18" grpId="0"/>
      <p:bldP spid="18" grpId="1"/>
      <p:bldP spid="20" grpId="0"/>
      <p:bldP spid="21" grpId="0"/>
      <p:bldP spid="21" grpId="1"/>
      <p:bldP spid="22" grpId="0"/>
      <p:bldP spid="24" grpId="0" animBg="1"/>
      <p:bldP spid="24" grpId="1" animBg="1"/>
      <p:bldP spid="25" grpId="0"/>
      <p:bldP spid="25" grpId="1"/>
      <p:bldP spid="28" grpId="0"/>
      <p:bldP spid="28" grpId="1"/>
      <p:bldP spid="29" grpId="0"/>
      <p:bldP spid="30" grpId="0"/>
      <p:bldP spid="31" grpId="0"/>
      <p:bldP spid="32" grpId="0"/>
      <p:bldP spid="33" grpId="0"/>
      <p:bldP spid="3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tângulo 33">
                <a:extLst>
                  <a:ext uri="{FF2B5EF4-FFF2-40B4-BE49-F238E27FC236}">
                    <a16:creationId xmlns:a16="http://schemas.microsoft.com/office/drawing/2014/main" id="{46297FEC-20EA-45D6-ABF7-8E4A7B395C7D}"/>
                  </a:ext>
                </a:extLst>
              </p:cNvPr>
              <p:cNvSpPr/>
              <p:nvPr/>
            </p:nvSpPr>
            <p:spPr>
              <a:xfrm>
                <a:off x="2634277" y="980728"/>
                <a:ext cx="8640960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O </a:t>
                </a:r>
                <a:r>
                  <a:rPr lang="pt-PT" sz="2800" u="sng" dirty="0">
                    <a:solidFill>
                      <a:prstClr val="black"/>
                    </a:solidFill>
                    <a:latin typeface="Calibri"/>
                  </a:rPr>
                  <a:t>logaritmo de um número real positivo</a:t>
                </a: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14:m>
                  <m:oMath xmlns:m="http://schemas.openxmlformats.org/officeDocument/2006/math">
                    <m:r>
                      <a:rPr lang="pt-PT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, numa base </a:t>
                </a:r>
                <a14:m>
                  <m:oMath xmlns:m="http://schemas.openxmlformats.org/officeDocument/2006/math">
                    <m:r>
                      <a:rPr lang="pt-PT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(</a:t>
                </a:r>
                <a14:m>
                  <m:oMath xmlns:m="http://schemas.openxmlformats.org/officeDocument/2006/math">
                    <m:r>
                      <a:rPr lang="pt-PT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pt-PT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pt-PT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800" i="1" spc="-6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𝐼𝑅</m:t>
                        </m:r>
                        <m:r>
                          <a:rPr lang="pt-PT" sz="2800" i="1" spc="-60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</m:t>
                        </m:r>
                      </m:e>
                      <m:sup>
                        <m:r>
                          <a:rPr lang="pt-PT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</m:sup>
                    </m:sSup>
                    <m:r>
                      <a:rPr lang="pt-PT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) é o expoente a que deve ser elevado  de </a:t>
                </a:r>
                <a14:m>
                  <m:oMath xmlns:m="http://schemas.openxmlformats.org/officeDocument/2006/math">
                    <m:r>
                      <a:rPr lang="pt-PT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modo a obter </a:t>
                </a:r>
                <a14:m>
                  <m:oMath xmlns:m="http://schemas.openxmlformats.org/officeDocument/2006/math">
                    <m:r>
                      <a:rPr lang="pt-PT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, isto é:</a:t>
                </a:r>
              </a:p>
            </p:txBody>
          </p:sp>
        </mc:Choice>
        <mc:Fallback xmlns="">
          <p:sp>
            <p:nvSpPr>
              <p:cNvPr id="34" name="Retângulo 33">
                <a:extLst>
                  <a:ext uri="{FF2B5EF4-FFF2-40B4-BE49-F238E27FC236}">
                    <a16:creationId xmlns:a16="http://schemas.microsoft.com/office/drawing/2014/main" id="{46297FEC-20EA-45D6-ABF7-8E4A7B395C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277" y="980728"/>
                <a:ext cx="8640960" cy="1384995"/>
              </a:xfrm>
              <a:prstGeom prst="rect">
                <a:avLst/>
              </a:prstGeom>
              <a:blipFill>
                <a:blip r:embed="rId4"/>
                <a:stretch>
                  <a:fillRect l="-1410" t="-4405" b="-118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57E17A08-F5A0-4493-9259-5DFFF1944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7348"/>
            <a:ext cx="5334000" cy="44686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Definition – part 2</a:t>
            </a:r>
            <a:endParaRPr lang="en-US" sz="2400" dirty="0">
              <a:solidFill>
                <a:srgbClr val="0C2B8E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" name="Retângulo arredondado 18">
            <a:extLst>
              <a:ext uri="{FF2B5EF4-FFF2-40B4-BE49-F238E27FC236}">
                <a16:creationId xmlns:a16="http://schemas.microsoft.com/office/drawing/2014/main" id="{3F8C5D70-D634-408C-A3FB-DEDE2357CCE1}"/>
              </a:ext>
            </a:extLst>
          </p:cNvPr>
          <p:cNvSpPr/>
          <p:nvPr/>
        </p:nvSpPr>
        <p:spPr>
          <a:xfrm>
            <a:off x="4938533" y="2996952"/>
            <a:ext cx="3328205" cy="2880320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77A39DBC-0881-4B8D-BE10-9240E8716BDD}"/>
              </a:ext>
            </a:extLst>
          </p:cNvPr>
          <p:cNvSpPr txBox="1">
            <a:spLocks noChangeArrowheads="1"/>
          </p:cNvSpPr>
          <p:nvPr/>
        </p:nvSpPr>
        <p:spPr>
          <a:xfrm>
            <a:off x="2541705" y="-99392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Noção de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LOGARITMO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7E748A66-C4CA-4147-996A-8F1A9DCD989C}"/>
                  </a:ext>
                </a:extLst>
              </p:cNvPr>
              <p:cNvSpPr txBox="1"/>
              <p:nvPr/>
            </p:nvSpPr>
            <p:spPr>
              <a:xfrm>
                <a:off x="5650756" y="3426859"/>
                <a:ext cx="1952073" cy="440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sz="2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𝟏𝟎𝟐𝟒</m:t>
                      </m:r>
                    </m:oMath>
                  </m:oMathPara>
                </a14:m>
                <a:endParaRPr lang="pt-PT" sz="2800" b="1" dirty="0">
                  <a:solidFill>
                    <a:schemeClr val="tx1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7E748A66-C4CA-4147-996A-8F1A9DCD98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0756" y="3426859"/>
                <a:ext cx="1952073" cy="4406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225308A7-6AB0-442D-AE5A-923FDACC79C2}"/>
                  </a:ext>
                </a:extLst>
              </p:cNvPr>
              <p:cNvSpPr txBox="1"/>
              <p:nvPr/>
            </p:nvSpPr>
            <p:spPr>
              <a:xfrm>
                <a:off x="5139823" y="5086345"/>
                <a:ext cx="87883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r>
                        <a:rPr lang="pt-PT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t-PT" sz="2800" b="1" dirty="0">
                  <a:solidFill>
                    <a:schemeClr val="tx1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225308A7-6AB0-442D-AE5A-923FDACC79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9823" y="5086345"/>
                <a:ext cx="878830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7603CBAF-4131-4C27-829B-2B65D280767D}"/>
                  </a:ext>
                </a:extLst>
              </p:cNvPr>
              <p:cNvSpPr txBox="1"/>
              <p:nvPr/>
            </p:nvSpPr>
            <p:spPr>
              <a:xfrm rot="5400000">
                <a:off x="6397783" y="3908442"/>
                <a:ext cx="776686" cy="10573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vertJc m:val="bot"/>
                          <m:ctrlPr>
                            <a:rPr lang="pt-PT" sz="4800" b="1" i="1" smtClea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</m:oMath>
                  </m:oMathPara>
                </a14:m>
                <a:endParaRPr lang="pt-PT" sz="4800" b="1" dirty="0">
                  <a:solidFill>
                    <a:prstClr val="white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7603CBAF-4131-4C27-829B-2B65D28076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6397783" y="3908442"/>
                <a:ext cx="776686" cy="10573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tângulo 29">
            <a:extLst>
              <a:ext uri="{FF2B5EF4-FFF2-40B4-BE49-F238E27FC236}">
                <a16:creationId xmlns:a16="http://schemas.microsoft.com/office/drawing/2014/main" id="{B14E64EF-CFB0-413F-8DB0-A5FCB31EFE5A}"/>
              </a:ext>
            </a:extLst>
          </p:cNvPr>
          <p:cNvSpPr/>
          <p:nvPr/>
        </p:nvSpPr>
        <p:spPr>
          <a:xfrm>
            <a:off x="8284675" y="4923165"/>
            <a:ext cx="29720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10 é o logaritmo de 1024 na base 2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94B631CF-2380-4B52-95D4-583264A4126C}"/>
                  </a:ext>
                </a:extLst>
              </p:cNvPr>
              <p:cNvSpPr txBox="1"/>
              <p:nvPr/>
            </p:nvSpPr>
            <p:spPr>
              <a:xfrm rot="5400000">
                <a:off x="9543356" y="3943161"/>
                <a:ext cx="776686" cy="10573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vertJc m:val="bot"/>
                          <m:ctrlPr>
                            <a:rPr lang="pt-PT" sz="4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</m:oMath>
                  </m:oMathPara>
                </a14:m>
                <a:endParaRPr lang="pt-PT" sz="4800" b="1" dirty="0">
                  <a:solidFill>
                    <a:srgbClr val="C00000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94B631CF-2380-4B52-95D4-583264A412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9543356" y="3943161"/>
                <a:ext cx="776686" cy="10573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tângulo 31">
            <a:extLst>
              <a:ext uri="{FF2B5EF4-FFF2-40B4-BE49-F238E27FC236}">
                <a16:creationId xmlns:a16="http://schemas.microsoft.com/office/drawing/2014/main" id="{28A634FE-036E-46DE-B83D-2A97674A6BBA}"/>
              </a:ext>
            </a:extLst>
          </p:cNvPr>
          <p:cNvSpPr/>
          <p:nvPr/>
        </p:nvSpPr>
        <p:spPr>
          <a:xfrm>
            <a:off x="8319550" y="3129380"/>
            <a:ext cx="29720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2 elevado a 10 é igual a 1024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9FB7FFE8-B3C4-45F0-AC41-E1C2E88AC503}"/>
                  </a:ext>
                </a:extLst>
              </p:cNvPr>
              <p:cNvSpPr txBox="1"/>
              <p:nvPr/>
            </p:nvSpPr>
            <p:spPr>
              <a:xfrm>
                <a:off x="6096919" y="5076169"/>
                <a:ext cx="194437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800" b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pt-PT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𝟏𝟎𝟐𝟒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sz="2800" b="1" dirty="0">
                  <a:solidFill>
                    <a:schemeClr val="tx1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9FB7FFE8-B3C4-45F0-AC41-E1C2E88AC5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919" y="5076169"/>
                <a:ext cx="1944378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033286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283"/>
    </mc:Choice>
    <mc:Fallback xmlns="">
      <p:transition spd="slow" advTm="152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01E78B08-1DCE-48FB-9029-4FFBC13B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95668"/>
            <a:ext cx="5334000" cy="543520"/>
          </a:xfrm>
        </p:spPr>
        <p:txBody>
          <a:bodyPr/>
          <a:lstStyle/>
          <a:p>
            <a:pPr rtl="0" fontAlgn="auto"/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General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endParaRPr lang="en-GB" dirty="0"/>
          </a:p>
        </p:txBody>
      </p:sp>
      <p:sp>
        <p:nvSpPr>
          <p:cNvPr id="36" name="Rectangle 11">
            <a:extLst>
              <a:ext uri="{FF2B5EF4-FFF2-40B4-BE49-F238E27FC236}">
                <a16:creationId xmlns:a16="http://schemas.microsoft.com/office/drawing/2014/main" id="{274F2942-DDE2-4A4E-8AE4-E62FB52918F5}"/>
              </a:ext>
            </a:extLst>
          </p:cNvPr>
          <p:cNvSpPr txBox="1">
            <a:spLocks noChangeArrowheads="1"/>
          </p:cNvSpPr>
          <p:nvPr/>
        </p:nvSpPr>
        <p:spPr>
          <a:xfrm>
            <a:off x="2541705" y="-99392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Definição de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LOGARITMO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tângulo 36">
                <a:extLst>
                  <a:ext uri="{FF2B5EF4-FFF2-40B4-BE49-F238E27FC236}">
                    <a16:creationId xmlns:a16="http://schemas.microsoft.com/office/drawing/2014/main" id="{6568AB26-E2AA-4C18-9133-4ADBE21D3DCF}"/>
                  </a:ext>
                </a:extLst>
              </p:cNvPr>
              <p:cNvSpPr/>
              <p:nvPr/>
            </p:nvSpPr>
            <p:spPr>
              <a:xfrm>
                <a:off x="2634277" y="980728"/>
                <a:ext cx="8640960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O </a:t>
                </a:r>
                <a:r>
                  <a:rPr lang="pt-PT" sz="2800" u="sng" dirty="0">
                    <a:solidFill>
                      <a:prstClr val="black"/>
                    </a:solidFill>
                    <a:latin typeface="Calibri"/>
                  </a:rPr>
                  <a:t>logaritmo de um número real positivo</a:t>
                </a: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14:m>
                  <m:oMath xmlns:m="http://schemas.openxmlformats.org/officeDocument/2006/math">
                    <m:r>
                      <a:rPr lang="pt-PT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, numa base </a:t>
                </a:r>
                <a14:m>
                  <m:oMath xmlns:m="http://schemas.openxmlformats.org/officeDocument/2006/math">
                    <m:r>
                      <a:rPr lang="pt-PT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(</a:t>
                </a:r>
                <a14:m>
                  <m:oMath xmlns:m="http://schemas.openxmlformats.org/officeDocument/2006/math">
                    <m:r>
                      <a:rPr lang="pt-PT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pt-PT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pt-PT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800" i="1" spc="-6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𝐼𝑅</m:t>
                        </m:r>
                        <m:r>
                          <a:rPr lang="pt-PT" sz="2800" i="1" spc="-60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</m:t>
                        </m:r>
                      </m:e>
                      <m:sup>
                        <m:r>
                          <a:rPr lang="pt-PT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</m:sup>
                    </m:sSup>
                    <m:r>
                      <a:rPr lang="pt-PT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) é o expoente a que deve ser elevado  de </a:t>
                </a:r>
                <a14:m>
                  <m:oMath xmlns:m="http://schemas.openxmlformats.org/officeDocument/2006/math">
                    <m:r>
                      <a:rPr lang="pt-PT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modo a obter </a:t>
                </a:r>
                <a14:m>
                  <m:oMath xmlns:m="http://schemas.openxmlformats.org/officeDocument/2006/math">
                    <m:r>
                      <a:rPr lang="pt-PT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, isto é:</a:t>
                </a:r>
              </a:p>
            </p:txBody>
          </p:sp>
        </mc:Choice>
        <mc:Fallback xmlns="">
          <p:sp>
            <p:nvSpPr>
              <p:cNvPr id="37" name="Retângulo 36">
                <a:extLst>
                  <a:ext uri="{FF2B5EF4-FFF2-40B4-BE49-F238E27FC236}">
                    <a16:creationId xmlns:a16="http://schemas.microsoft.com/office/drawing/2014/main" id="{6568AB26-E2AA-4C18-9133-4ADBE21D3D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277" y="980728"/>
                <a:ext cx="8640960" cy="1384995"/>
              </a:xfrm>
              <a:prstGeom prst="rect">
                <a:avLst/>
              </a:prstGeom>
              <a:blipFill>
                <a:blip r:embed="rId3"/>
                <a:stretch>
                  <a:fillRect l="-1410" t="-4405" b="-118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upo 2">
            <a:extLst>
              <a:ext uri="{FF2B5EF4-FFF2-40B4-BE49-F238E27FC236}">
                <a16:creationId xmlns:a16="http://schemas.microsoft.com/office/drawing/2014/main" id="{028C1043-AB51-466B-9E0F-52327DFD4285}"/>
              </a:ext>
            </a:extLst>
          </p:cNvPr>
          <p:cNvGrpSpPr/>
          <p:nvPr/>
        </p:nvGrpSpPr>
        <p:grpSpPr>
          <a:xfrm>
            <a:off x="4074437" y="2399001"/>
            <a:ext cx="5544616" cy="1394908"/>
            <a:chOff x="1259632" y="2898188"/>
            <a:chExt cx="5544616" cy="1394908"/>
          </a:xfrm>
        </p:grpSpPr>
        <p:sp>
          <p:nvSpPr>
            <p:cNvPr id="39" name="Retângulo arredondado 18">
              <a:extLst>
                <a:ext uri="{FF2B5EF4-FFF2-40B4-BE49-F238E27FC236}">
                  <a16:creationId xmlns:a16="http://schemas.microsoft.com/office/drawing/2014/main" id="{8B2EACC7-B90C-4A6E-888D-8690003F9039}"/>
                </a:ext>
              </a:extLst>
            </p:cNvPr>
            <p:cNvSpPr/>
            <p:nvPr/>
          </p:nvSpPr>
          <p:spPr>
            <a:xfrm>
              <a:off x="1259632" y="2996952"/>
              <a:ext cx="5544616" cy="1296144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CaixaDeTexto 39">
                  <a:extLst>
                    <a:ext uri="{FF2B5EF4-FFF2-40B4-BE49-F238E27FC236}">
                      <a16:creationId xmlns:a16="http://schemas.microsoft.com/office/drawing/2014/main" id="{E0A240FD-B62A-4B9A-8F55-301C56B34FF9}"/>
                    </a:ext>
                  </a:extLst>
                </p:cNvPr>
                <p:cNvSpPr txBox="1"/>
                <p:nvPr/>
              </p:nvSpPr>
              <p:spPr>
                <a:xfrm>
                  <a:off x="5098641" y="3356992"/>
                  <a:ext cx="1317477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𝒚</m:t>
                            </m:r>
                          </m:sup>
                        </m:sSup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kumimoji="0" lang="pt-PT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32" name="CaixaDeTexto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98641" y="3356992"/>
                  <a:ext cx="1317477" cy="492443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CaixaDeTexto 40">
                  <a:extLst>
                    <a:ext uri="{FF2B5EF4-FFF2-40B4-BE49-F238E27FC236}">
                      <a16:creationId xmlns:a16="http://schemas.microsoft.com/office/drawing/2014/main" id="{6513DA60-DC82-47EF-AE5E-3C2C060E9EB7}"/>
                    </a:ext>
                  </a:extLst>
                </p:cNvPr>
                <p:cNvSpPr txBox="1"/>
                <p:nvPr/>
              </p:nvSpPr>
              <p:spPr>
                <a:xfrm>
                  <a:off x="1619672" y="3367168"/>
                  <a:ext cx="758413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kumimoji="0" lang="pt-PT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50" name="CaixaDeTexto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19672" y="3367168"/>
                  <a:ext cx="758413" cy="492443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CaixaDeTexto 41">
                  <a:extLst>
                    <a:ext uri="{FF2B5EF4-FFF2-40B4-BE49-F238E27FC236}">
                      <a16:creationId xmlns:a16="http://schemas.microsoft.com/office/drawing/2014/main" id="{52A7402C-7404-4820-BA7E-17570254D6AD}"/>
                    </a:ext>
                  </a:extLst>
                </p:cNvPr>
                <p:cNvSpPr txBox="1"/>
                <p:nvPr/>
              </p:nvSpPr>
              <p:spPr>
                <a:xfrm>
                  <a:off x="4140583" y="2898188"/>
                  <a:ext cx="776686" cy="105734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groupChr>
                          <m:groupChrPr>
                            <m:chr m:val="⇔"/>
                            <m:vertJc m:val="bot"/>
                            <m:ctrlPr>
                              <a:rPr kumimoji="0" lang="pt-PT" sz="48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groupChrPr>
                          <m:e/>
                        </m:groupChr>
                      </m:oMath>
                    </m:oMathPara>
                  </a14:m>
                  <a:endParaRPr kumimoji="0" lang="pt-PT" sz="4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51" name="CaixaDeTexto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40583" y="2898188"/>
                  <a:ext cx="776686" cy="1057341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CaixaDeTexto 42">
                  <a:extLst>
                    <a:ext uri="{FF2B5EF4-FFF2-40B4-BE49-F238E27FC236}">
                      <a16:creationId xmlns:a16="http://schemas.microsoft.com/office/drawing/2014/main" id="{CAA40807-3E00-49A6-93C2-A62DCAA28ACC}"/>
                    </a:ext>
                  </a:extLst>
                </p:cNvPr>
                <p:cNvSpPr txBox="1"/>
                <p:nvPr/>
              </p:nvSpPr>
              <p:spPr>
                <a:xfrm>
                  <a:off x="2576768" y="3356992"/>
                  <a:ext cx="1479764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0" lang="pt-PT" sz="3200" b="1" i="0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𝐥𝐨𝐠</m:t>
                                </m:r>
                              </m:e>
                              <m:sub>
                                <m: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𝒃</m:t>
                                </m:r>
                              </m:sub>
                            </m:sSub>
                          </m:fName>
                          <m:e>
                            <m:d>
                              <m:dPr>
                                <m:ctrlP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kumimoji="0" lang="pt-PT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55" name="CaixaDeTexto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76768" y="3356992"/>
                  <a:ext cx="1479764" cy="492443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4" name="Rectangle 11">
            <a:extLst>
              <a:ext uri="{FF2B5EF4-FFF2-40B4-BE49-F238E27FC236}">
                <a16:creationId xmlns:a16="http://schemas.microsoft.com/office/drawing/2014/main" id="{AE06C508-8E64-4452-868E-53A5939A954D}"/>
              </a:ext>
            </a:extLst>
          </p:cNvPr>
          <p:cNvSpPr txBox="1">
            <a:spLocks noChangeArrowheads="1"/>
          </p:cNvSpPr>
          <p:nvPr/>
        </p:nvSpPr>
        <p:spPr>
          <a:xfrm>
            <a:off x="2541157" y="3861048"/>
            <a:ext cx="8445500" cy="6044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pt-PT" sz="2400" cap="none" dirty="0">
                <a:solidFill>
                  <a:srgbClr val="C00000"/>
                </a:solidFill>
                <a:latin typeface="Calibri"/>
              </a:rPr>
              <a:t> Observações:</a:t>
            </a:r>
            <a:endParaRPr lang="pt-PT" sz="2400" u="sng" cap="none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tângulo 44">
                <a:extLst>
                  <a:ext uri="{FF2B5EF4-FFF2-40B4-BE49-F238E27FC236}">
                    <a16:creationId xmlns:a16="http://schemas.microsoft.com/office/drawing/2014/main" id="{054935D3-1B14-477B-A6D5-D90A3783352F}"/>
                  </a:ext>
                </a:extLst>
              </p:cNvPr>
              <p:cNvSpPr/>
              <p:nvPr/>
            </p:nvSpPr>
            <p:spPr>
              <a:xfrm>
                <a:off x="2634277" y="4324072"/>
                <a:ext cx="8640960" cy="203132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As duas bases mais utilizadas são:</a:t>
                </a:r>
              </a:p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1100" dirty="0">
                    <a:solidFill>
                      <a:prstClr val="black"/>
                    </a:solidFill>
                    <a:latin typeface="Calibri"/>
                  </a:rPr>
                  <a:t> </a:t>
                </a:r>
              </a:p>
              <a:p>
                <a:pPr marL="457200" indent="-457200" algn="just" fontAlgn="auto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Base </a:t>
                </a:r>
                <a14:m>
                  <m:oMath xmlns:m="http://schemas.openxmlformats.org/officeDocument/2006/math">
                    <m:r>
                      <a:rPr lang="pt-PT" sz="2800" b="1" i="1" smtClean="0">
                        <a:solidFill>
                          <a:srgbClr val="F79646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pt-PT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	– </a:t>
                </a:r>
                <a:r>
                  <a:rPr lang="pt-PT" sz="2800" b="1" dirty="0">
                    <a:solidFill>
                      <a:prstClr val="black"/>
                    </a:solidFill>
                    <a:latin typeface="Calibri"/>
                  </a:rPr>
                  <a:t>Logaritmo Decimal </a:t>
                </a: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– </a:t>
                </a:r>
              </a:p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</a:t>
                </a:r>
              </a:p>
              <a:p>
                <a:pPr marL="457200" indent="-457200" algn="just" fontAlgn="auto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Base </a:t>
                </a:r>
                <a14:m>
                  <m:oMath xmlns:m="http://schemas.openxmlformats.org/officeDocument/2006/math">
                    <m:r>
                      <a:rPr lang="pt-PT" sz="2800" b="1" i="1" smtClean="0">
                        <a:solidFill>
                          <a:srgbClr val="F79646">
                            <a:lumMod val="50000"/>
                          </a:srgbClr>
                        </a:solidFill>
                        <a:latin typeface="Cambria Math" panose="02040503050406030204" pitchFamily="18" charset="0"/>
                      </a:rPr>
                      <m:t>𝒆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– </a:t>
                </a:r>
                <a:r>
                  <a:rPr lang="pt-PT" sz="2800" b="1" dirty="0">
                    <a:solidFill>
                      <a:prstClr val="black"/>
                    </a:solidFill>
                    <a:latin typeface="Calibri"/>
                  </a:rPr>
                  <a:t>Logaritmo Neperiano  </a:t>
                </a: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–</a:t>
                </a:r>
              </a:p>
            </p:txBody>
          </p:sp>
        </mc:Choice>
        <mc:Fallback xmlns="">
          <p:sp>
            <p:nvSpPr>
              <p:cNvPr id="45" name="Retângulo 44">
                <a:extLst>
                  <a:ext uri="{FF2B5EF4-FFF2-40B4-BE49-F238E27FC236}">
                    <a16:creationId xmlns:a16="http://schemas.microsoft.com/office/drawing/2014/main" id="{054935D3-1B14-477B-A6D5-D90A378335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277" y="4324072"/>
                <a:ext cx="8640960" cy="2031325"/>
              </a:xfrm>
              <a:prstGeom prst="rect">
                <a:avLst/>
              </a:prstGeom>
              <a:blipFill>
                <a:blip r:embed="rId8"/>
                <a:stretch>
                  <a:fillRect l="-1410" t="-2695" b="-509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297C8B87-807E-4CF7-A660-DEFF1D71B484}"/>
                  </a:ext>
                </a:extLst>
              </p:cNvPr>
              <p:cNvSpPr txBox="1"/>
              <p:nvPr/>
            </p:nvSpPr>
            <p:spPr>
              <a:xfrm>
                <a:off x="7982798" y="4907237"/>
                <a:ext cx="331885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32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pt-PT" sz="3200" b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𝐥𝐨𝐠</m:t>
                          </m:r>
                        </m:fName>
                        <m:e>
                          <m:d>
                            <m:dPr>
                              <m:ctrlPr>
                                <a:rPr lang="pt-PT" sz="3200" b="1" i="1">
                                  <a:solidFill>
                                    <a:srgbClr val="F79646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3200" b="1" i="1">
                                  <a:solidFill>
                                    <a:srgbClr val="F79646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pt-PT" sz="32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3200" b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pt-PT" sz="3200" b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sz="32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297C8B87-807E-4CF7-A660-DEFF1D71B4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2798" y="4907237"/>
                <a:ext cx="3318857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E218A1D7-E1FE-474E-AC98-25BF2FE7302E}"/>
                  </a:ext>
                </a:extLst>
              </p:cNvPr>
              <p:cNvSpPr txBox="1"/>
              <p:nvPr/>
            </p:nvSpPr>
            <p:spPr>
              <a:xfrm>
                <a:off x="8079360" y="5744869"/>
                <a:ext cx="305186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pt-PT" sz="3200" b="1" i="1">
                                  <a:solidFill>
                                    <a:srgbClr val="F79646">
                                      <a:lumMod val="50000"/>
                                    </a:srgb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pt-PT" sz="3200" b="1">
                                  <a:solidFill>
                                    <a:srgbClr val="F79646">
                                      <a:lumMod val="50000"/>
                                    </a:srgb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𝐥𝐧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pt-PT" sz="3200" b="1" i="1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sz="3200" b="1" i="1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</m:func>
                          <m: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3200" b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r>
                        <a:rPr lang="pt-PT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E218A1D7-E1FE-474E-AC98-25BF2FE730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9360" y="5744869"/>
                <a:ext cx="3051861" cy="4924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Conexão reta unidirecional 47">
            <a:extLst>
              <a:ext uri="{FF2B5EF4-FFF2-40B4-BE49-F238E27FC236}">
                <a16:creationId xmlns:a16="http://schemas.microsoft.com/office/drawing/2014/main" id="{EC7B2662-6A55-45B0-BC5B-DC26229DEB72}"/>
              </a:ext>
            </a:extLst>
          </p:cNvPr>
          <p:cNvCxnSpPr/>
          <p:nvPr/>
        </p:nvCxnSpPr>
        <p:spPr>
          <a:xfrm flipH="1">
            <a:off x="4805404" y="5370031"/>
            <a:ext cx="2725417" cy="1"/>
          </a:xfrm>
          <a:prstGeom prst="straightConnector1">
            <a:avLst/>
          </a:prstGeom>
          <a:noFill/>
          <a:ln w="38100" cap="flat" cmpd="sng" algn="ctr">
            <a:solidFill>
              <a:srgbClr val="F79646">
                <a:lumMod val="75000"/>
              </a:srgbClr>
            </a:solidFill>
            <a:prstDash val="solid"/>
            <a:tailEnd type="none"/>
          </a:ln>
          <a:effectLst/>
        </p:spPr>
      </p:cxnSp>
      <p:cxnSp>
        <p:nvCxnSpPr>
          <p:cNvPr id="49" name="Conexão reta unidirecional 48">
            <a:extLst>
              <a:ext uri="{FF2B5EF4-FFF2-40B4-BE49-F238E27FC236}">
                <a16:creationId xmlns:a16="http://schemas.microsoft.com/office/drawing/2014/main" id="{4652004B-7D71-4957-ACC3-F2D140056CEA}"/>
              </a:ext>
            </a:extLst>
          </p:cNvPr>
          <p:cNvCxnSpPr/>
          <p:nvPr/>
        </p:nvCxnSpPr>
        <p:spPr>
          <a:xfrm flipH="1">
            <a:off x="4434477" y="6237312"/>
            <a:ext cx="3168353" cy="0"/>
          </a:xfrm>
          <a:prstGeom prst="straightConnector1">
            <a:avLst/>
          </a:prstGeom>
          <a:noFill/>
          <a:ln w="38100" cap="flat" cmpd="sng" algn="ctr">
            <a:solidFill>
              <a:srgbClr val="F79646">
                <a:lumMod val="50000"/>
              </a:srgbClr>
            </a:solidFill>
            <a:prstDash val="soli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7133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386"/>
    </mc:Choice>
    <mc:Fallback xmlns="">
      <p:transition advTm="103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4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D2D5318A-F585-4320-A0C9-42AF8706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36693"/>
            <a:ext cx="7184571" cy="5272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More General Examples</a:t>
            </a:r>
          </a:p>
        </p:txBody>
      </p:sp>
      <p:sp>
        <p:nvSpPr>
          <p:cNvPr id="31" name="Rectangle 11">
            <a:extLst>
              <a:ext uri="{FF2B5EF4-FFF2-40B4-BE49-F238E27FC236}">
                <a16:creationId xmlns:a16="http://schemas.microsoft.com/office/drawing/2014/main" id="{B06DB5FD-D0F2-4D7B-A543-E152655D7065}"/>
              </a:ext>
            </a:extLst>
          </p:cNvPr>
          <p:cNvSpPr txBox="1">
            <a:spLocks noChangeArrowheads="1"/>
          </p:cNvSpPr>
          <p:nvPr/>
        </p:nvSpPr>
        <p:spPr>
          <a:xfrm>
            <a:off x="2541157" y="-99392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Função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LOGARÍTMICA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tângulo 31">
                <a:extLst>
                  <a:ext uri="{FF2B5EF4-FFF2-40B4-BE49-F238E27FC236}">
                    <a16:creationId xmlns:a16="http://schemas.microsoft.com/office/drawing/2014/main" id="{BEE94986-8CF4-4B59-82DC-6E6F3E3EAB83}"/>
                  </a:ext>
                </a:extLst>
              </p:cNvPr>
              <p:cNvSpPr/>
              <p:nvPr/>
            </p:nvSpPr>
            <p:spPr>
              <a:xfrm>
                <a:off x="2633729" y="980728"/>
                <a:ext cx="8640960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A </a:t>
                </a:r>
                <a:r>
                  <a:rPr lang="pt-PT" sz="2800" u="sng" dirty="0">
                    <a:solidFill>
                      <a:prstClr val="black"/>
                    </a:solidFill>
                    <a:latin typeface="Calibri"/>
                  </a:rPr>
                  <a:t>Função </a:t>
                </a:r>
                <a:r>
                  <a:rPr lang="pt-PT" sz="2800" u="sng" dirty="0" err="1">
                    <a:solidFill>
                      <a:prstClr val="black"/>
                    </a:solidFill>
                    <a:latin typeface="Calibri"/>
                  </a:rPr>
                  <a:t>Logatímtica</a:t>
                </a:r>
                <a:r>
                  <a:rPr lang="pt-PT" sz="2800" u="sng" dirty="0">
                    <a:solidFill>
                      <a:prstClr val="black"/>
                    </a:solidFill>
                    <a:latin typeface="Calibri"/>
                  </a:rPr>
                  <a:t> de base</a:t>
                </a:r>
                <a14:m>
                  <m:oMath xmlns:m="http://schemas.openxmlformats.org/officeDocument/2006/math">
                    <m:r>
                      <a:rPr lang="pt-PT" sz="28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pt-PT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, (</a:t>
                </a:r>
                <a14:m>
                  <m:oMath xmlns:m="http://schemas.openxmlformats.org/officeDocument/2006/math">
                    <m:r>
                      <a:rPr lang="pt-PT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pt-PT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pt-PT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800" i="1" spc="-6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𝐼𝑅</m:t>
                        </m:r>
                        <m:r>
                          <a:rPr lang="pt-PT" sz="2800" i="1" spc="-6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</m:t>
                        </m:r>
                      </m:e>
                      <m:sup>
                        <m:r>
                          <a:rPr lang="pt-PT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</m:sup>
                    </m:sSup>
                    <m:r>
                      <a:rPr lang="pt-PT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),  define-se como:</a:t>
                </a:r>
              </a:p>
            </p:txBody>
          </p:sp>
        </mc:Choice>
        <mc:Fallback xmlns="">
          <p:sp>
            <p:nvSpPr>
              <p:cNvPr id="32" name="Retângulo 31">
                <a:extLst>
                  <a:ext uri="{FF2B5EF4-FFF2-40B4-BE49-F238E27FC236}">
                    <a16:creationId xmlns:a16="http://schemas.microsoft.com/office/drawing/2014/main" id="{BEE94986-8CF4-4B59-82DC-6E6F3E3EAB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729" y="980728"/>
                <a:ext cx="8640960" cy="954107"/>
              </a:xfrm>
              <a:prstGeom prst="rect">
                <a:avLst/>
              </a:prstGeom>
              <a:blipFill>
                <a:blip r:embed="rId3"/>
                <a:stretch>
                  <a:fillRect l="-1410" t="-6410" r="-1410" b="-179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upo 2">
            <a:extLst>
              <a:ext uri="{FF2B5EF4-FFF2-40B4-BE49-F238E27FC236}">
                <a16:creationId xmlns:a16="http://schemas.microsoft.com/office/drawing/2014/main" id="{A6D27CFB-5224-41F3-BABF-6BB6891C62A1}"/>
              </a:ext>
            </a:extLst>
          </p:cNvPr>
          <p:cNvGrpSpPr/>
          <p:nvPr/>
        </p:nvGrpSpPr>
        <p:grpSpPr>
          <a:xfrm>
            <a:off x="3569833" y="1916832"/>
            <a:ext cx="6840760" cy="1296144"/>
            <a:chOff x="1259632" y="2996952"/>
            <a:chExt cx="5374883" cy="1296144"/>
          </a:xfrm>
        </p:grpSpPr>
        <p:sp>
          <p:nvSpPr>
            <p:cNvPr id="34" name="Retângulo arredondado 18">
              <a:extLst>
                <a:ext uri="{FF2B5EF4-FFF2-40B4-BE49-F238E27FC236}">
                  <a16:creationId xmlns:a16="http://schemas.microsoft.com/office/drawing/2014/main" id="{4780D847-3A9E-43A7-91FF-7F828F6DD946}"/>
                </a:ext>
              </a:extLst>
            </p:cNvPr>
            <p:cNvSpPr/>
            <p:nvPr/>
          </p:nvSpPr>
          <p:spPr>
            <a:xfrm>
              <a:off x="1259632" y="2996952"/>
              <a:ext cx="5374883" cy="1296144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CaixaDeTexto 34">
                  <a:extLst>
                    <a:ext uri="{FF2B5EF4-FFF2-40B4-BE49-F238E27FC236}">
                      <a16:creationId xmlns:a16="http://schemas.microsoft.com/office/drawing/2014/main" id="{786A8C8D-F5FE-438A-8A46-2DFDB8EDB4CA}"/>
                    </a:ext>
                  </a:extLst>
                </p:cNvPr>
                <p:cNvSpPr txBox="1"/>
                <p:nvPr/>
              </p:nvSpPr>
              <p:spPr>
                <a:xfrm>
                  <a:off x="5306558" y="3356992"/>
                  <a:ext cx="1030123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𝒚</m:t>
                            </m:r>
                          </m:sup>
                        </m:sSup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kumimoji="0" lang="pt-PT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32" name="CaixaDeTexto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06558" y="3356992"/>
                  <a:ext cx="1030123" cy="492443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CaixaDeTexto 35">
                  <a:extLst>
                    <a:ext uri="{FF2B5EF4-FFF2-40B4-BE49-F238E27FC236}">
                      <a16:creationId xmlns:a16="http://schemas.microsoft.com/office/drawing/2014/main" id="{53CBF07C-BA67-4168-B88E-6EF2AE5E2FB2}"/>
                    </a:ext>
                  </a:extLst>
                </p:cNvPr>
                <p:cNvSpPr txBox="1"/>
                <p:nvPr/>
              </p:nvSpPr>
              <p:spPr>
                <a:xfrm>
                  <a:off x="1619672" y="3367168"/>
                  <a:ext cx="1651007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kumimoji="0" lang="pt-PT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50" name="CaixaDeTexto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19672" y="3367168"/>
                  <a:ext cx="1651007" cy="492443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CaixaDeTexto 36">
              <a:extLst>
                <a:ext uri="{FF2B5EF4-FFF2-40B4-BE49-F238E27FC236}">
                  <a16:creationId xmlns:a16="http://schemas.microsoft.com/office/drawing/2014/main" id="{70D80585-6790-4E4A-BB5D-3B71870A1AB3}"/>
                </a:ext>
              </a:extLst>
            </p:cNvPr>
            <p:cNvSpPr txBox="1"/>
            <p:nvPr/>
          </p:nvSpPr>
          <p:spPr>
            <a:xfrm>
              <a:off x="4710873" y="3342800"/>
              <a:ext cx="411857" cy="49244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32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Cambria Math" panose="02040503050406030204" pitchFamily="18" charset="0"/>
                </a:rPr>
                <a:t>sse</a:t>
              </a:r>
              <a:endParaRPr kumimoji="0" lang="pt-PT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CaixaDeTexto 37">
                  <a:extLst>
                    <a:ext uri="{FF2B5EF4-FFF2-40B4-BE49-F238E27FC236}">
                      <a16:creationId xmlns:a16="http://schemas.microsoft.com/office/drawing/2014/main" id="{6E54C392-9451-4D36-9190-961ACB68D182}"/>
                    </a:ext>
                  </a:extLst>
                </p:cNvPr>
                <p:cNvSpPr txBox="1"/>
                <p:nvPr/>
              </p:nvSpPr>
              <p:spPr>
                <a:xfrm>
                  <a:off x="3321890" y="3356992"/>
                  <a:ext cx="1162672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0" lang="pt-PT" sz="3200" b="1" i="0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𝐥𝐨𝐠</m:t>
                                </m:r>
                              </m:e>
                              <m:sub>
                                <m: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𝒃</m:t>
                                </m:r>
                              </m:sub>
                            </m:sSub>
                          </m:fName>
                          <m:e>
                            <m:d>
                              <m:dPr>
                                <m:ctrlP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kumimoji="0" lang="pt-PT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55" name="CaixaDeTexto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1890" y="3356992"/>
                  <a:ext cx="1162672" cy="492443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9" name="Rectangle 11">
            <a:extLst>
              <a:ext uri="{FF2B5EF4-FFF2-40B4-BE49-F238E27FC236}">
                <a16:creationId xmlns:a16="http://schemas.microsoft.com/office/drawing/2014/main" id="{DEB08A56-1C6E-4066-B65C-4AEDBFD49020}"/>
              </a:ext>
            </a:extLst>
          </p:cNvPr>
          <p:cNvSpPr txBox="1">
            <a:spLocks noChangeArrowheads="1"/>
          </p:cNvSpPr>
          <p:nvPr/>
        </p:nvSpPr>
        <p:spPr>
          <a:xfrm>
            <a:off x="2540609" y="3374429"/>
            <a:ext cx="8445500" cy="6044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pt-PT" sz="2400" cap="none" dirty="0">
                <a:solidFill>
                  <a:srgbClr val="C00000"/>
                </a:solidFill>
                <a:latin typeface="Calibri"/>
              </a:rPr>
              <a:t> Observação:</a:t>
            </a:r>
            <a:endParaRPr lang="pt-PT" sz="2400" u="sng" cap="none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FFFC226B-7172-484E-A0F7-591127DFAE46}"/>
              </a:ext>
            </a:extLst>
          </p:cNvPr>
          <p:cNvSpPr/>
          <p:nvPr/>
        </p:nvSpPr>
        <p:spPr>
          <a:xfrm>
            <a:off x="2633729" y="3978883"/>
            <a:ext cx="8640960" cy="241604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pt-PT" sz="2800" dirty="0">
                <a:solidFill>
                  <a:prstClr val="black"/>
                </a:solidFill>
                <a:latin typeface="Calibri"/>
              </a:rPr>
              <a:t>Da definição, tem-se que a Função Logarítmica é a função inversa da função exponencial, com algumas restrições: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pt-PT" sz="11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PT" sz="2800" dirty="0">
              <a:solidFill>
                <a:prstClr val="black"/>
              </a:solidFill>
              <a:latin typeface="Calibri"/>
            </a:endParaRP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2800" dirty="0">
                <a:solidFill>
                  <a:prstClr val="black"/>
                </a:solidFill>
                <a:latin typeface="Calibri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aixaDeTexto 40">
                <a:extLst>
                  <a:ext uri="{FF2B5EF4-FFF2-40B4-BE49-F238E27FC236}">
                    <a16:creationId xmlns:a16="http://schemas.microsoft.com/office/drawing/2014/main" id="{6FC96E1D-F44D-40C1-896B-C57A044A1994}"/>
                  </a:ext>
                </a:extLst>
              </p:cNvPr>
              <p:cNvSpPr txBox="1"/>
              <p:nvPr/>
            </p:nvSpPr>
            <p:spPr>
              <a:xfrm>
                <a:off x="3065777" y="4952781"/>
                <a:ext cx="357841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3200" b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pt-PT" sz="3200" b="1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sz="32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pt-PT" sz="32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pt-PT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pt-PT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∀</m:t>
                          </m:r>
                        </m:e>
                        <m:sub>
                          <m: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pt-PT" sz="3200" b="1" i="1" spc="-50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𝑰𝑹</m:t>
                          </m:r>
                        </m:sub>
                      </m:sSub>
                    </m:oMath>
                  </m:oMathPara>
                </a14:m>
                <a:endParaRPr lang="pt-PT" sz="32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1" name="CaixaDeTexto 40">
                <a:extLst>
                  <a:ext uri="{FF2B5EF4-FFF2-40B4-BE49-F238E27FC236}">
                    <a16:creationId xmlns:a16="http://schemas.microsoft.com/office/drawing/2014/main" id="{6FC96E1D-F44D-40C1-896B-C57A044A19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5777" y="4952781"/>
                <a:ext cx="3578416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aixaDeTexto 41">
                <a:extLst>
                  <a:ext uri="{FF2B5EF4-FFF2-40B4-BE49-F238E27FC236}">
                    <a16:creationId xmlns:a16="http://schemas.microsoft.com/office/drawing/2014/main" id="{8CA85C3E-5C14-423C-A95C-FA7AA666AAED}"/>
                  </a:ext>
                </a:extLst>
              </p:cNvPr>
              <p:cNvSpPr txBox="1"/>
              <p:nvPr/>
            </p:nvSpPr>
            <p:spPr>
              <a:xfrm>
                <a:off x="3065777" y="5816877"/>
                <a:ext cx="3482427" cy="5396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32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func>
                            <m:func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pt-PT" sz="32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PT" sz="32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𝒍𝒐𝒈</m:t>
                                  </m:r>
                                </m:e>
                                <m:sub>
                                  <m:r>
                                    <a:rPr lang="pt-PT" sz="32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𝒃</m:t>
                                  </m:r>
                                </m:sub>
                              </m:sSub>
                            </m:fName>
                            <m:e>
                              <m:d>
                                <m:dPr>
                                  <m:ctrlPr>
                                    <a:rPr lang="pt-PT" sz="32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sz="32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</m:func>
                        </m:sup>
                      </m:sSup>
                      <m:r>
                        <a:rPr lang="pt-PT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pt-PT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∀</m:t>
                          </m:r>
                        </m:e>
                        <m:sub>
                          <m: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sSup>
                            <m:sSupPr>
                              <m:ctrlP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3200" b="1" i="1" spc="-5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𝑰𝑹</m:t>
                              </m:r>
                            </m:e>
                            <m:sup>
                              <m: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+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lang="pt-PT" sz="32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2" name="CaixaDeTexto 41">
                <a:extLst>
                  <a:ext uri="{FF2B5EF4-FFF2-40B4-BE49-F238E27FC236}">
                    <a16:creationId xmlns:a16="http://schemas.microsoft.com/office/drawing/2014/main" id="{8CA85C3E-5C14-423C-A95C-FA7AA666AA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5777" y="5816877"/>
                <a:ext cx="3482427" cy="5396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746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99"/>
    </mc:Choice>
    <mc:Fallback xmlns="">
      <p:transition spd="slow" advTm="7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9" grpId="0"/>
      <p:bldP spid="41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F2AAB074-9EC1-4758-8885-010E512A8D42}"/>
                  </a:ext>
                </a:extLst>
              </p:cNvPr>
              <p:cNvSpPr txBox="1"/>
              <p:nvPr/>
            </p:nvSpPr>
            <p:spPr>
              <a:xfrm>
                <a:off x="2453333" y="1158985"/>
                <a:ext cx="8838157" cy="5078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</a:pPr>
                <a:r>
                  <a:rPr lang="pt-PT" sz="2400" b="1" dirty="0">
                    <a:solidFill>
                      <a:srgbClr val="C00000"/>
                    </a:solidFill>
                    <a:latin typeface="Calibri"/>
                  </a:rPr>
                  <a:t>1. </a:t>
                </a:r>
                <a:r>
                  <a:rPr lang="pt-PT" sz="2400" dirty="0">
                    <a:solidFill>
                      <a:prstClr val="black"/>
                    </a:solidFill>
                    <a:latin typeface="Calibri"/>
                  </a:rPr>
                  <a:t>Escreva na “forma logarítmica” a igualdade:  </a:t>
                </a:r>
                <a:r>
                  <a:rPr lang="pt-PT" sz="2400" b="1" dirty="0">
                    <a:solidFill>
                      <a:srgbClr val="C00000"/>
                    </a:solidFill>
                    <a:latin typeface="Calibri"/>
                  </a:rPr>
                  <a:t> 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</a:pPr>
                <a:endParaRPr lang="pt-PT" sz="2400" b="1" dirty="0">
                  <a:solidFill>
                    <a:srgbClr val="C00000"/>
                  </a:solidFill>
                  <a:latin typeface="Calibri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</a:pPr>
                <a:endParaRPr lang="pt-PT" sz="2400" b="1" dirty="0">
                  <a:solidFill>
                    <a:srgbClr val="C00000"/>
                  </a:solidFill>
                  <a:latin typeface="Calibri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</a:pPr>
                <a:r>
                  <a:rPr lang="pt-PT" sz="2400" b="1" dirty="0">
                    <a:solidFill>
                      <a:srgbClr val="C00000"/>
                    </a:solidFill>
                    <a:latin typeface="Calibri"/>
                  </a:rPr>
                  <a:t>2. </a:t>
                </a:r>
                <a:r>
                  <a:rPr lang="pt-PT" sz="2400" dirty="0">
                    <a:solidFill>
                      <a:prstClr val="black"/>
                    </a:solidFill>
                    <a:latin typeface="Calibri"/>
                  </a:rPr>
                  <a:t>Escreva na “forma exponencial” a igualdade: </a:t>
                </a:r>
                <a:endParaRPr lang="pt-PT" sz="2400" b="1" dirty="0">
                  <a:solidFill>
                    <a:srgbClr val="C00000"/>
                  </a:solidFill>
                  <a:latin typeface="Calibri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</a:pPr>
                <a:endParaRPr lang="pt-PT" sz="2400" b="1" dirty="0">
                  <a:solidFill>
                    <a:srgbClr val="C00000"/>
                  </a:solidFill>
                  <a:latin typeface="Calibri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</a:pPr>
                <a:endParaRPr lang="pt-PT" sz="2400" b="1" dirty="0">
                  <a:solidFill>
                    <a:srgbClr val="C00000"/>
                  </a:solidFill>
                  <a:latin typeface="Calibri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</a:pPr>
                <a:r>
                  <a:rPr lang="pt-PT" sz="2400" b="1" dirty="0">
                    <a:solidFill>
                      <a:srgbClr val="C00000"/>
                    </a:solidFill>
                    <a:latin typeface="Calibri"/>
                  </a:rPr>
                  <a:t>3. </a:t>
                </a:r>
                <a:r>
                  <a:rPr lang="pt-PT" sz="2400" dirty="0">
                    <a:solidFill>
                      <a:prstClr val="black"/>
                    </a:solidFill>
                    <a:latin typeface="Calibri"/>
                  </a:rPr>
                  <a:t>Determine os valores de </a:t>
                </a:r>
                <a14:m>
                  <m:oMath xmlns:m="http://schemas.openxmlformats.org/officeDocument/2006/math">
                    <m:r>
                      <a:rPr lang="pt-PT" sz="2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pt-PT" sz="2400" dirty="0">
                    <a:solidFill>
                      <a:prstClr val="black"/>
                    </a:solidFill>
                    <a:latin typeface="Calibri"/>
                  </a:rPr>
                  <a:t> que verificam cada uma das condições: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</a:pPr>
                <a:endParaRPr lang="pt-PT" sz="2400" b="1" dirty="0">
                  <a:solidFill>
                    <a:srgbClr val="C00000"/>
                  </a:solidFill>
                  <a:latin typeface="Calibri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  <a:tabLst>
                    <a:tab pos="450850" algn="l"/>
                  </a:tabLst>
                </a:pPr>
                <a:r>
                  <a:rPr lang="pt-PT" sz="2400" b="1" dirty="0">
                    <a:solidFill>
                      <a:srgbClr val="C00000"/>
                    </a:solidFill>
                    <a:latin typeface="Calibri"/>
                  </a:rPr>
                  <a:t>	3.1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</a:pPr>
                <a:endParaRPr lang="pt-PT" sz="2400" b="1" dirty="0">
                  <a:solidFill>
                    <a:srgbClr val="C00000"/>
                  </a:solidFill>
                  <a:latin typeface="Calibri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  <a:tabLst>
                    <a:tab pos="450850" algn="l"/>
                  </a:tabLst>
                </a:pPr>
                <a:r>
                  <a:rPr lang="pt-PT" sz="2400" b="1" dirty="0">
                    <a:solidFill>
                      <a:srgbClr val="C00000"/>
                    </a:solidFill>
                    <a:latin typeface="Calibri"/>
                  </a:rPr>
                  <a:t>	3.2.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</a:pPr>
                <a:endParaRPr lang="pt-PT" sz="3600" b="1" dirty="0">
                  <a:solidFill>
                    <a:srgbClr val="C00000"/>
                  </a:solidFill>
                  <a:latin typeface="Calibri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  <a:tabLst>
                    <a:tab pos="450850" algn="l"/>
                  </a:tabLst>
                </a:pPr>
                <a:r>
                  <a:rPr lang="pt-PT" sz="2400" b="1" dirty="0">
                    <a:solidFill>
                      <a:srgbClr val="C00000"/>
                    </a:solidFill>
                    <a:latin typeface="Calibri"/>
                  </a:rPr>
                  <a:t>	3.3.  </a:t>
                </a:r>
                <a:r>
                  <a:rPr lang="pt-PT" sz="2400" b="1" dirty="0">
                    <a:solidFill>
                      <a:prstClr val="black"/>
                    </a:solidFill>
                    <a:latin typeface="Calibri"/>
                  </a:rPr>
                  <a:t>  </a:t>
                </a:r>
              </a:p>
            </p:txBody>
          </p:sp>
        </mc:Choice>
        <mc:Fallback xmlns="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F2AAB074-9EC1-4758-8885-010E512A8D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3333" y="1158985"/>
                <a:ext cx="8838157" cy="5078313"/>
              </a:xfrm>
              <a:prstGeom prst="rect">
                <a:avLst/>
              </a:prstGeom>
              <a:blipFill>
                <a:blip r:embed="rId3"/>
                <a:stretch>
                  <a:fillRect l="-1034" t="-960" b="-18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tângulo 1">
            <a:extLst>
              <a:ext uri="{FF2B5EF4-FFF2-40B4-BE49-F238E27FC236}">
                <a16:creationId xmlns:a16="http://schemas.microsoft.com/office/drawing/2014/main" id="{F951EF60-3D58-43BE-8200-B7202C6E10FC}"/>
              </a:ext>
            </a:extLst>
          </p:cNvPr>
          <p:cNvSpPr/>
          <p:nvPr/>
        </p:nvSpPr>
        <p:spPr>
          <a:xfrm>
            <a:off x="2453333" y="302041"/>
            <a:ext cx="67712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EXEMPLOS -  Definição de Logaritmo</a:t>
            </a:r>
            <a:endParaRPr lang="pt-PT" sz="24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57B56243-0945-4BE4-8207-FC5A51E5C73B}"/>
                  </a:ext>
                </a:extLst>
              </p:cNvPr>
              <p:cNvSpPr txBox="1"/>
              <p:nvPr/>
            </p:nvSpPr>
            <p:spPr>
              <a:xfrm>
                <a:off x="2868685" y="1672938"/>
                <a:ext cx="1988108" cy="4777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3=</m:t>
                      </m:r>
                      <m:func>
                        <m:funcPr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2400" i="1">
                                  <a:solidFill>
                                    <a:srgbClr val="00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PT" sz="2400">
                                  <a:solidFill>
                                    <a:srgbClr val="00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pt-PT" sz="2400" i="1" smtClean="0">
                                  <a:solidFill>
                                    <a:srgbClr val="00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2400" i="1">
                                  <a:solidFill>
                                    <a:srgbClr val="00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400" i="1" smtClean="0">
                                  <a:solidFill>
                                    <a:srgbClr val="00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sz="2400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57B56243-0945-4BE4-8207-FC5A51E5C7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685" y="1672938"/>
                <a:ext cx="1988108" cy="477759"/>
              </a:xfrm>
              <a:prstGeom prst="rect">
                <a:avLst/>
              </a:prstGeom>
              <a:blipFill>
                <a:blip r:embed="rId4"/>
                <a:stretch>
                  <a:fillRect l="-13497" t="-51899" b="-708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C9596A2D-64C4-4709-A2A8-9244B365B42C}"/>
                  </a:ext>
                </a:extLst>
              </p:cNvPr>
              <p:cNvSpPr txBox="1"/>
              <p:nvPr/>
            </p:nvSpPr>
            <p:spPr>
              <a:xfrm>
                <a:off x="8485309" y="1217505"/>
                <a:ext cx="95154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t-PT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pt-PT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pt-PT" sz="2400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C9596A2D-64C4-4709-A2A8-9244B365B4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5309" y="1217505"/>
                <a:ext cx="951543" cy="369332"/>
              </a:xfrm>
              <a:prstGeom prst="rect">
                <a:avLst/>
              </a:prstGeom>
              <a:blipFill>
                <a:blip r:embed="rId5"/>
                <a:stretch>
                  <a:fillRect l="-7692" t="-1667" r="-7051"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A92F9E4A-FC66-4084-A29F-72CF128DD627}"/>
                  </a:ext>
                </a:extLst>
              </p:cNvPr>
              <p:cNvSpPr txBox="1"/>
              <p:nvPr/>
            </p:nvSpPr>
            <p:spPr>
              <a:xfrm>
                <a:off x="8442798" y="2311113"/>
                <a:ext cx="212795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PT" sz="24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pt-PT" sz="2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2041</m:t>
                              </m:r>
                            </m:e>
                          </m:d>
                        </m:e>
                      </m:func>
                      <m:r>
                        <a:rPr lang="pt-PT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pt-PT" sz="2400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A92F9E4A-FC66-4084-A29F-72CF128DD6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2798" y="2311113"/>
                <a:ext cx="2127955" cy="369332"/>
              </a:xfrm>
              <a:prstGeom prst="rect">
                <a:avLst/>
              </a:prstGeom>
              <a:blipFill>
                <a:blip r:embed="rId6"/>
                <a:stretch>
                  <a:fillRect l="-4871" r="-2865" b="-344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E3EC9588-2CF8-4B74-9625-3349E9892291}"/>
                  </a:ext>
                </a:extLst>
              </p:cNvPr>
              <p:cNvSpPr txBox="1"/>
              <p:nvPr/>
            </p:nvSpPr>
            <p:spPr>
              <a:xfrm>
                <a:off x="2868685" y="2815169"/>
                <a:ext cx="1831207" cy="4836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sSup>
                        <m:sSupPr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pt-PT" sz="2400" b="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</a:rPr>
                        <m:t>2041</m:t>
                      </m:r>
                    </m:oMath>
                  </m:oMathPara>
                </a14:m>
                <a:endParaRPr lang="pt-PT" sz="2400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E3EC9588-2CF8-4B74-9625-3349E98922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685" y="2815169"/>
                <a:ext cx="1831207" cy="483659"/>
              </a:xfrm>
              <a:prstGeom prst="rect">
                <a:avLst/>
              </a:prstGeom>
              <a:blipFill>
                <a:blip r:embed="rId7"/>
                <a:stretch>
                  <a:fillRect l="-14667" t="-53165" r="-3667" b="-696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24B5CA4E-5051-4F43-B95C-F89CC36D2DD4}"/>
                  </a:ext>
                </a:extLst>
              </p:cNvPr>
              <p:cNvSpPr txBox="1"/>
              <p:nvPr/>
            </p:nvSpPr>
            <p:spPr>
              <a:xfrm>
                <a:off x="3685038" y="3857534"/>
                <a:ext cx="2058576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PT" sz="24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pt-PT" sz="2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4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4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pt-PT" sz="24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pt-PT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pt-PT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pt-PT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sz="2400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24B5CA4E-5051-4F43-B95C-F89CC36D2D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5038" y="3857534"/>
                <a:ext cx="2058576" cy="8298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A87DDE1D-E25C-4E33-9147-BF0C78668932}"/>
                  </a:ext>
                </a:extLst>
              </p:cNvPr>
              <p:cNvSpPr txBox="1"/>
              <p:nvPr/>
            </p:nvSpPr>
            <p:spPr>
              <a:xfrm>
                <a:off x="5779260" y="3926719"/>
                <a:ext cx="1491499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sSup>
                        <m:sSupPr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pt-PT" sz="2400" i="1" smtClean="0">
                                  <a:solidFill>
                                    <a:srgbClr val="00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sz="2400" i="1" smtClean="0">
                                  <a:solidFill>
                                    <a:srgbClr val="00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pt-PT" sz="2400" i="1" smtClean="0">
                                  <a:solidFill>
                                    <a:srgbClr val="00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pt-PT" sz="2400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A87DDE1D-E25C-4E33-9147-BF0C786689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9260" y="3926719"/>
                <a:ext cx="1491499" cy="69147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ixaDeTexto 34">
                <a:extLst>
                  <a:ext uri="{FF2B5EF4-FFF2-40B4-BE49-F238E27FC236}">
                    <a16:creationId xmlns:a16="http://schemas.microsoft.com/office/drawing/2014/main" id="{A28B41F0-60F9-4ED7-BEC6-4C036B5752B5}"/>
                  </a:ext>
                </a:extLst>
              </p:cNvPr>
              <p:cNvSpPr txBox="1"/>
              <p:nvPr/>
            </p:nvSpPr>
            <p:spPr>
              <a:xfrm>
                <a:off x="7362839" y="3926718"/>
                <a:ext cx="1451808" cy="7629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t-PT" sz="2400" i="1" smtClean="0">
                                  <a:solidFill>
                                    <a:srgbClr val="00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sz="2400" i="1" smtClean="0">
                                  <a:solidFill>
                                    <a:srgbClr val="00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rad>
                        </m:den>
                      </m:f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pt-PT" sz="2400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5" name="CaixaDeTexto 34">
                <a:extLst>
                  <a:ext uri="{FF2B5EF4-FFF2-40B4-BE49-F238E27FC236}">
                    <a16:creationId xmlns:a16="http://schemas.microsoft.com/office/drawing/2014/main" id="{A28B41F0-60F9-4ED7-BEC6-4C036B5752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2839" y="3926718"/>
                <a:ext cx="1451808" cy="76296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CaixaDeTexto 53">
                <a:extLst>
                  <a:ext uri="{FF2B5EF4-FFF2-40B4-BE49-F238E27FC236}">
                    <a16:creationId xmlns:a16="http://schemas.microsoft.com/office/drawing/2014/main" id="{DCF77555-6301-4783-9E3E-00A088C30F93}"/>
                  </a:ext>
                </a:extLst>
              </p:cNvPr>
              <p:cNvSpPr txBox="1"/>
              <p:nvPr/>
            </p:nvSpPr>
            <p:spPr>
              <a:xfrm>
                <a:off x="8865890" y="4098910"/>
                <a:ext cx="1419619" cy="4777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=16</m:t>
                      </m:r>
                    </m:oMath>
                  </m:oMathPara>
                </a14:m>
                <a:endParaRPr lang="pt-PT" sz="2400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54" name="CaixaDeTexto 53">
                <a:extLst>
                  <a:ext uri="{FF2B5EF4-FFF2-40B4-BE49-F238E27FC236}">
                    <a16:creationId xmlns:a16="http://schemas.microsoft.com/office/drawing/2014/main" id="{DCF77555-6301-4783-9E3E-00A088C30F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5890" y="4098910"/>
                <a:ext cx="1419619" cy="477759"/>
              </a:xfrm>
              <a:prstGeom prst="rect">
                <a:avLst/>
              </a:prstGeom>
              <a:blipFill>
                <a:blip r:embed="rId11"/>
                <a:stretch>
                  <a:fillRect l="-18455" t="-51899" r="-5150" b="-708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CaixaDeTexto 54">
                <a:extLst>
                  <a:ext uri="{FF2B5EF4-FFF2-40B4-BE49-F238E27FC236}">
                    <a16:creationId xmlns:a16="http://schemas.microsoft.com/office/drawing/2014/main" id="{65CA10E2-4415-490D-8360-9122FCF5E62A}"/>
                  </a:ext>
                </a:extLst>
              </p:cNvPr>
              <p:cNvSpPr txBox="1"/>
              <p:nvPr/>
            </p:nvSpPr>
            <p:spPr>
              <a:xfrm>
                <a:off x="3680034" y="4616124"/>
                <a:ext cx="2187522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PT" sz="24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/>
                          </m:sSub>
                        </m:fName>
                        <m:e>
                          <m:d>
                            <m:dPr>
                              <m:ctrlPr>
                                <a:rPr lang="pt-PT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4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4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pt-PT" sz="24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pt-PT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pt-PT" sz="2400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55" name="CaixaDeTexto 54">
                <a:extLst>
                  <a:ext uri="{FF2B5EF4-FFF2-40B4-BE49-F238E27FC236}">
                    <a16:creationId xmlns:a16="http://schemas.microsoft.com/office/drawing/2014/main" id="{65CA10E2-4415-490D-8360-9122FCF5E6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0034" y="4616124"/>
                <a:ext cx="2187522" cy="82984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CaixaDeTexto 55">
                <a:extLst>
                  <a:ext uri="{FF2B5EF4-FFF2-40B4-BE49-F238E27FC236}">
                    <a16:creationId xmlns:a16="http://schemas.microsoft.com/office/drawing/2014/main" id="{CDF937AE-ADBC-4932-9ECE-8BF04EE6C43D}"/>
                  </a:ext>
                </a:extLst>
              </p:cNvPr>
              <p:cNvSpPr txBox="1"/>
              <p:nvPr/>
            </p:nvSpPr>
            <p:spPr>
              <a:xfrm>
                <a:off x="5821013" y="4641605"/>
                <a:ext cx="1842043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sSup>
                        <m:sSupPr>
                          <m:ctrlPr>
                            <a:rPr lang="pt-PT" sz="2400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pt-PT" sz="2400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400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pt-PT" sz="2400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pt-PT" sz="2400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56" name="CaixaDeTexto 55">
                <a:extLst>
                  <a:ext uri="{FF2B5EF4-FFF2-40B4-BE49-F238E27FC236}">
                    <a16:creationId xmlns:a16="http://schemas.microsoft.com/office/drawing/2014/main" id="{CDF937AE-ADBC-4932-9ECE-8BF04EE6C4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1013" y="4641605"/>
                <a:ext cx="1842043" cy="69384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CaixaDeTexto 56">
                <a:extLst>
                  <a:ext uri="{FF2B5EF4-FFF2-40B4-BE49-F238E27FC236}">
                    <a16:creationId xmlns:a16="http://schemas.microsoft.com/office/drawing/2014/main" id="{375C7827-2AC8-450F-965E-8CB6D437B180}"/>
                  </a:ext>
                </a:extLst>
              </p:cNvPr>
              <p:cNvSpPr txBox="1"/>
              <p:nvPr/>
            </p:nvSpPr>
            <p:spPr>
              <a:xfrm>
                <a:off x="7736784" y="4823560"/>
                <a:ext cx="1978234" cy="4928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sSup>
                        <m:sSupPr>
                          <m:ctrlPr>
                            <a:rPr lang="pt-PT" sz="2400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pt-PT" sz="2400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pt-PT" sz="2400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57" name="CaixaDeTexto 56">
                <a:extLst>
                  <a:ext uri="{FF2B5EF4-FFF2-40B4-BE49-F238E27FC236}">
                    <a16:creationId xmlns:a16="http://schemas.microsoft.com/office/drawing/2014/main" id="{375C7827-2AC8-450F-965E-8CB6D437B1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6784" y="4823560"/>
                <a:ext cx="1978234" cy="49282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CaixaDeTexto 57">
                <a:extLst>
                  <a:ext uri="{FF2B5EF4-FFF2-40B4-BE49-F238E27FC236}">
                    <a16:creationId xmlns:a16="http://schemas.microsoft.com/office/drawing/2014/main" id="{67F9BA20-A562-49A3-B811-81C40655D3FA}"/>
                  </a:ext>
                </a:extLst>
              </p:cNvPr>
              <p:cNvSpPr txBox="1"/>
              <p:nvPr/>
            </p:nvSpPr>
            <p:spPr>
              <a:xfrm>
                <a:off x="9591824" y="4838628"/>
                <a:ext cx="1478931" cy="4777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pt-PT" sz="2400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58" name="CaixaDeTexto 57">
                <a:extLst>
                  <a:ext uri="{FF2B5EF4-FFF2-40B4-BE49-F238E27FC236}">
                    <a16:creationId xmlns:a16="http://schemas.microsoft.com/office/drawing/2014/main" id="{67F9BA20-A562-49A3-B811-81C40655D3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1824" y="4838628"/>
                <a:ext cx="1478931" cy="477759"/>
              </a:xfrm>
              <a:prstGeom prst="rect">
                <a:avLst/>
              </a:prstGeom>
              <a:blipFill>
                <a:blip r:embed="rId15"/>
                <a:stretch>
                  <a:fillRect l="-17695" t="-53846" r="-4527" b="-717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CaixaDeTexto 58">
                <a:extLst>
                  <a:ext uri="{FF2B5EF4-FFF2-40B4-BE49-F238E27FC236}">
                    <a16:creationId xmlns:a16="http://schemas.microsoft.com/office/drawing/2014/main" id="{64DE31C4-09CC-48A4-AACC-B56939E864F7}"/>
                  </a:ext>
                </a:extLst>
              </p:cNvPr>
              <p:cNvSpPr txBox="1"/>
              <p:nvPr/>
            </p:nvSpPr>
            <p:spPr>
              <a:xfrm>
                <a:off x="3660773" y="5782587"/>
                <a:ext cx="1850956" cy="5639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PT" sz="24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pt-PT" sz="24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4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pt-PT" sz="24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e>
                      </m:func>
                      <m:r>
                        <a:rPr lang="pt-PT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=−5</m:t>
                      </m:r>
                    </m:oMath>
                  </m:oMathPara>
                </a14:m>
                <a:endParaRPr lang="pt-PT" sz="2400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59" name="CaixaDeTexto 58">
                <a:extLst>
                  <a:ext uri="{FF2B5EF4-FFF2-40B4-BE49-F238E27FC236}">
                    <a16:creationId xmlns:a16="http://schemas.microsoft.com/office/drawing/2014/main" id="{64DE31C4-09CC-48A4-AACC-B56939E864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773" y="5782587"/>
                <a:ext cx="1850956" cy="563937"/>
              </a:xfrm>
              <a:prstGeom prst="rect">
                <a:avLst/>
              </a:prstGeom>
              <a:blipFill>
                <a:blip r:embed="rId16"/>
                <a:stretch>
                  <a:fillRect l="-5611" r="-3960" b="-119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aixaDeTexto 59">
                <a:extLst>
                  <a:ext uri="{FF2B5EF4-FFF2-40B4-BE49-F238E27FC236}">
                    <a16:creationId xmlns:a16="http://schemas.microsoft.com/office/drawing/2014/main" id="{4F3953B4-686A-4AB7-9F3B-5BA14F21F957}"/>
                  </a:ext>
                </a:extLst>
              </p:cNvPr>
              <p:cNvSpPr txBox="1"/>
              <p:nvPr/>
            </p:nvSpPr>
            <p:spPr>
              <a:xfrm>
                <a:off x="5604989" y="5480056"/>
                <a:ext cx="1841658" cy="9012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400" i="1" smtClean="0">
                                  <a:solidFill>
                                    <a:srgbClr val="00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400" i="1" smtClean="0">
                                      <a:solidFill>
                                        <a:srgbClr val="000078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400" i="1" smtClean="0">
                                      <a:solidFill>
                                        <a:srgbClr val="000078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pt-PT" sz="2400" i="1" smtClean="0">
                                      <a:solidFill>
                                        <a:srgbClr val="000078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−5</m:t>
                          </m:r>
                        </m:sup>
                      </m:sSup>
                    </m:oMath>
                  </m:oMathPara>
                </a14:m>
                <a:endParaRPr lang="pt-PT" sz="2400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60" name="CaixaDeTexto 59">
                <a:extLst>
                  <a:ext uri="{FF2B5EF4-FFF2-40B4-BE49-F238E27FC236}">
                    <a16:creationId xmlns:a16="http://schemas.microsoft.com/office/drawing/2014/main" id="{4F3953B4-686A-4AB7-9F3B-5BA14F21F9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989" y="5480056"/>
                <a:ext cx="1841658" cy="90127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CaixaDeTexto 60">
                <a:extLst>
                  <a:ext uri="{FF2B5EF4-FFF2-40B4-BE49-F238E27FC236}">
                    <a16:creationId xmlns:a16="http://schemas.microsoft.com/office/drawing/2014/main" id="{3C44D1AD-F3A4-4422-8E19-D5D9E76873C2}"/>
                  </a:ext>
                </a:extLst>
              </p:cNvPr>
              <p:cNvSpPr txBox="1"/>
              <p:nvPr/>
            </p:nvSpPr>
            <p:spPr>
              <a:xfrm>
                <a:off x="7405189" y="5767169"/>
                <a:ext cx="1324978" cy="4904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pt-PT" sz="2400" i="1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400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pt-PT" sz="2400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61" name="CaixaDeTexto 60">
                <a:extLst>
                  <a:ext uri="{FF2B5EF4-FFF2-40B4-BE49-F238E27FC236}">
                    <a16:creationId xmlns:a16="http://schemas.microsoft.com/office/drawing/2014/main" id="{3C44D1AD-F3A4-4422-8E19-D5D9E76873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5189" y="5767169"/>
                <a:ext cx="1324978" cy="490455"/>
              </a:xfrm>
              <a:prstGeom prst="rect">
                <a:avLst/>
              </a:prstGeom>
              <a:blipFill>
                <a:blip r:embed="rId18"/>
                <a:stretch>
                  <a:fillRect l="-20276" t="-48148" r="-11060" b="-691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CaixaDeTexto 61">
                <a:extLst>
                  <a:ext uri="{FF2B5EF4-FFF2-40B4-BE49-F238E27FC236}">
                    <a16:creationId xmlns:a16="http://schemas.microsoft.com/office/drawing/2014/main" id="{4D63C50F-2D44-48C2-94CC-506CF2BF9D8B}"/>
                  </a:ext>
                </a:extLst>
              </p:cNvPr>
              <p:cNvSpPr txBox="1"/>
              <p:nvPr/>
            </p:nvSpPr>
            <p:spPr>
              <a:xfrm>
                <a:off x="8815529" y="5774607"/>
                <a:ext cx="1419619" cy="4777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pt-PT" sz="2400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pt-PT" sz="2400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=32</m:t>
                      </m:r>
                    </m:oMath>
                  </m:oMathPara>
                </a14:m>
                <a:endParaRPr lang="pt-PT" sz="2400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62" name="CaixaDeTexto 61">
                <a:extLst>
                  <a:ext uri="{FF2B5EF4-FFF2-40B4-BE49-F238E27FC236}">
                    <a16:creationId xmlns:a16="http://schemas.microsoft.com/office/drawing/2014/main" id="{4D63C50F-2D44-48C2-94CC-506CF2BF9D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5529" y="5774607"/>
                <a:ext cx="1419619" cy="477759"/>
              </a:xfrm>
              <a:prstGeom prst="rect">
                <a:avLst/>
              </a:prstGeom>
              <a:blipFill>
                <a:blip r:embed="rId19"/>
                <a:stretch>
                  <a:fillRect l="-18455" t="-51899" r="-5150" b="-708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415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109642"/>
            <a:ext cx="9141397" cy="615553"/>
          </a:xfrm>
        </p:spPr>
        <p:txBody>
          <a:bodyPr/>
          <a:lstStyle/>
          <a:p>
            <a:r>
              <a:rPr lang="en-US" dirty="0" err="1"/>
              <a:t>Esperamos</a:t>
            </a:r>
            <a:r>
              <a:rPr lang="en-US" dirty="0"/>
              <a:t>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ajudado</a:t>
            </a:r>
            <a:r>
              <a:rPr lang="en-US" dirty="0"/>
              <a:t>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959E536-4558-45B6-ACD6-85B38DE8717B}"/>
              </a:ext>
            </a:extLst>
          </p:cNvPr>
          <p:cNvSpPr/>
          <p:nvPr/>
        </p:nvSpPr>
        <p:spPr>
          <a:xfrm>
            <a:off x="924156" y="1955606"/>
            <a:ext cx="11074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PT" sz="6000" b="1" dirty="0">
                <a:ln/>
                <a:solidFill>
                  <a:srgbClr val="00C2D1"/>
                </a:solidFill>
              </a:rPr>
              <a:t>Pratica um pouco…</a:t>
            </a:r>
            <a:endParaRPr lang="pt-PT" sz="6000" b="1" cap="none" spc="0" dirty="0">
              <a:ln/>
              <a:solidFill>
                <a:srgbClr val="00C2D1"/>
              </a:solidFill>
              <a:effectLst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31AF0B8-7AFD-4949-BF8E-07EF2D12229E}"/>
              </a:ext>
            </a:extLst>
          </p:cNvPr>
          <p:cNvGrpSpPr/>
          <p:nvPr/>
        </p:nvGrpSpPr>
        <p:grpSpPr>
          <a:xfrm>
            <a:off x="5235242" y="3448327"/>
            <a:ext cx="1805186" cy="1805186"/>
            <a:chOff x="5235242" y="3448327"/>
            <a:chExt cx="1805186" cy="1805186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7EBD9F41-62DB-4876-B670-E4A034620447}"/>
                </a:ext>
              </a:extLst>
            </p:cNvPr>
            <p:cNvSpPr/>
            <p:nvPr/>
          </p:nvSpPr>
          <p:spPr>
            <a:xfrm rot="5580468">
              <a:off x="5966763" y="4631097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E54D4DBE-521A-409F-9F62-E8FAA7CB435D}"/>
                </a:ext>
              </a:extLst>
            </p:cNvPr>
            <p:cNvSpPr/>
            <p:nvPr/>
          </p:nvSpPr>
          <p:spPr>
            <a:xfrm>
              <a:off x="6119213" y="4402442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DA0948FA-B176-4A6D-A9B5-1BC8A57AC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5242" y="3448327"/>
              <a:ext cx="1805186" cy="18051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p:transition spd="slow" advTm="380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.8"/>
</p:tagLst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panic Heritage Template_LW.pot  -  AutoRecovered" id="{0019F9B1-4944-4C3D-BD71-31454C82D899}" vid="{3EED11B8-4CEA-4EF8-BEA8-9CD170BA1D8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495144-B44D-41C6-A6BC-6CBBE0B43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32F492-CA3B-4148-BFCA-BDEC356E5125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16c05727-aa75-4e4a-9b5f-8a80a116589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9A2CAE0-6B1F-40A5-853C-FCF4D4DD97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597</Words>
  <Application>Microsoft Office PowerPoint</Application>
  <PresentationFormat>Ecrã Panorâmico</PresentationFormat>
  <Paragraphs>125</Paragraphs>
  <Slides>9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Segoe UI</vt:lpstr>
      <vt:lpstr>Office Theme</vt:lpstr>
      <vt:lpstr>Apresentação do PowerPoint</vt:lpstr>
      <vt:lpstr>Mathematics examples</vt:lpstr>
      <vt:lpstr>Definition – part 1</vt:lpstr>
      <vt:lpstr>Definition – part 2</vt:lpstr>
      <vt:lpstr>Definition – part 2</vt:lpstr>
      <vt:lpstr>General Examples </vt:lpstr>
      <vt:lpstr>More General Examples</vt:lpstr>
      <vt:lpstr>Mathematics examples</vt:lpstr>
      <vt:lpstr>Esperamos ter ajudado!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2020-09-22T16:47:05Z</dcterms:created>
  <dcterms:modified xsi:type="dcterms:W3CDTF">2025-03-05T23:12:41Z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