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530" r:id="rId2"/>
    <p:sldId id="500" r:id="rId3"/>
    <p:sldId id="505" r:id="rId4"/>
    <p:sldId id="531" r:id="rId5"/>
    <p:sldId id="527" r:id="rId6"/>
    <p:sldId id="534" r:id="rId7"/>
    <p:sldId id="533" r:id="rId8"/>
    <p:sldId id="506" r:id="rId9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97A0"/>
    <a:srgbClr val="203864"/>
    <a:srgbClr val="1308F2"/>
    <a:srgbClr val="CCFFFF"/>
    <a:srgbClr val="DDDDDD"/>
    <a:srgbClr val="DC0000"/>
    <a:srgbClr val="0066FF"/>
    <a:srgbClr val="A6B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09" autoAdjust="0"/>
    <p:restoredTop sz="94660" autoAdjust="0"/>
  </p:normalViewPr>
  <p:slideViewPr>
    <p:cSldViewPr showGuides="1">
      <p:cViewPr varScale="1">
        <p:scale>
          <a:sx n="105" d="100"/>
          <a:sy n="105" d="100"/>
        </p:scale>
        <p:origin x="1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/>
            </a:lvl1pPr>
          </a:lstStyle>
          <a:p>
            <a:pPr>
              <a:defRPr/>
            </a:pPr>
            <a:fld id="{6CD13080-37CF-4B60-B004-2393243BA732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9431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/>
            </a:lvl1pPr>
          </a:lstStyle>
          <a:p>
            <a:pPr>
              <a:defRPr/>
            </a:pPr>
            <a:fld id="{AAA3DEC7-E16B-43C1-8BE5-D7C6690DDB92}" type="slidenum">
              <a:rPr lang="en-GB" altLang="pt-PT"/>
              <a:pPr>
                <a:defRPr/>
              </a:pPr>
              <a:t>‹nº›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618269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2292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79DC147-2E5E-42D0-9CB5-806FCD0B929E}" type="slidenum">
              <a:rPr lang="en-GB" altLang="pt-PT" sz="1200" i="0" smtClean="0"/>
              <a:pPr/>
              <a:t>1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738E03B-FFB8-4083-9ECA-0CB982189124}" type="slidenum">
              <a:rPr lang="en-GB" altLang="pt-PT" sz="1200" i="0" smtClean="0"/>
              <a:pPr/>
              <a:t>2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434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885B2365-E0B9-438B-8CB7-28EF7397125C}" type="slidenum">
              <a:rPr lang="en-GB" altLang="pt-PT" sz="1200" i="0" smtClean="0"/>
              <a:pPr/>
              <a:t>3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536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8862DF-DE11-4614-81D6-376326DDE1A1}" type="slidenum">
              <a:rPr lang="en-GB" altLang="pt-PT" sz="1200" i="0" smtClean="0"/>
              <a:pPr/>
              <a:t>4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7A3F3A9-88CB-4491-83E3-24C64B013698}" type="slidenum">
              <a:rPr lang="en-GB" altLang="pt-PT" sz="1200" i="0" smtClean="0"/>
              <a:pPr/>
              <a:t>5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7412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D63455C-72B7-43D3-8CB7-EFB57FC2449B}" type="slidenum">
              <a:rPr lang="en-GB" altLang="pt-PT" sz="1200" i="0" smtClean="0"/>
              <a:pPr/>
              <a:t>6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8436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C66245A-D607-41C9-ABB5-5D7E9AB2D7E3}" type="slidenum">
              <a:rPr lang="en-GB" altLang="pt-PT" sz="1200" i="0" smtClean="0"/>
              <a:pPr/>
              <a:t>7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946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1CFE31-267D-48B9-ABBA-95403C79F506}" type="slidenum">
              <a:rPr lang="en-GB" altLang="pt-PT" sz="1200" i="0" smtClean="0"/>
              <a:pPr/>
              <a:t>8</a:t>
            </a:fld>
            <a:endParaRPr lang="en-GB" altLang="pt-PT" sz="1200" i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FE0FF-DD92-4B97-B8A7-7FCBCD3C0FF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52993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EF3E-135F-40AB-9E71-C8996898578E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849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7007B-3F5E-47BB-B701-74CABBC220FE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199207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3" y="404666"/>
            <a:ext cx="8280921" cy="6192686"/>
          </a:xfrm>
        </p:spPr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F5C4F-5653-4036-8560-1E7C69573AEA}" type="slidenum">
              <a:rPr lang="en-GB" altLang="pt-PT"/>
              <a:pPr>
                <a:defRPr/>
              </a:pPr>
              <a:t>‹nº›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3901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3" y="365127"/>
            <a:ext cx="8352929" cy="759617"/>
          </a:xfrm>
        </p:spPr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3" y="1268760"/>
            <a:ext cx="8352930" cy="532859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BB93E-0CD2-41F2-ADEB-7E0CE77ED3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2488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B945-9EE7-401F-B244-CA0C06A69E1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0117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49518-5A66-4136-837E-726F1C74542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01154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4E715-35F1-4EF6-B366-A6C934A1D4A2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95818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70466-4F45-4912-B0AE-B8E4E641BA0B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3019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6A9CB-7F6F-4D04-933E-5E283082172B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0967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19DB2-C304-47DF-8BA5-30D08FA10DA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0279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ED549-AC32-48DF-9694-A2862E86858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3017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68313" y="188913"/>
            <a:ext cx="82804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68313" y="836613"/>
            <a:ext cx="8280400" cy="568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os estilos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D1C93F-30EB-4E47-91A5-01987EFBE91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Marcador de Posição de Conteúdo 4"/>
          <p:cNvSpPr>
            <a:spLocks noGrp="1"/>
          </p:cNvSpPr>
          <p:nvPr>
            <p:ph idx="1"/>
          </p:nvPr>
        </p:nvSpPr>
        <p:spPr>
          <a:xfrm>
            <a:off x="468313" y="1268413"/>
            <a:ext cx="8351837" cy="5329237"/>
          </a:xfrm>
        </p:spPr>
        <p:txBody>
          <a:bodyPr/>
          <a:lstStyle/>
          <a:p>
            <a:pPr marL="536575" indent="-536575" eaLnBrk="1" hangingPunct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pt-PT" altLang="pt-PT" b="1" dirty="0"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150000"/>
              </a:lnSpc>
              <a:buClr>
                <a:schemeClr val="accent5">
                  <a:lumMod val="75000"/>
                </a:schemeClr>
              </a:buClr>
              <a:defRPr/>
            </a:pPr>
            <a:r>
              <a:rPr lang="en-US" altLang="pt-PT" sz="3200" b="1" dirty="0">
                <a:latin typeface="Arial" charset="0"/>
                <a:cs typeface="Arial" charset="0"/>
              </a:rPr>
              <a:t>Fundamental Counting Principle or Product Rule</a:t>
            </a:r>
            <a:endParaRPr lang="pt-PT" altLang="pt-PT" dirty="0">
              <a:latin typeface="Arial" charset="0"/>
              <a:cs typeface="Arial" charset="0"/>
            </a:endParaRPr>
          </a:p>
        </p:txBody>
      </p:sp>
      <p:pic>
        <p:nvPicPr>
          <p:cNvPr id="3076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06925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404813"/>
            <a:ext cx="8353177" cy="6192837"/>
          </a:xfrm>
        </p:spPr>
        <p:txBody>
          <a:bodyPr/>
          <a:lstStyle/>
          <a:p>
            <a:pPr algn="just" eaLnBrk="1" hangingPunct="1"/>
            <a:r>
              <a:rPr lang="en-US" altLang="pt-PT" sz="3500" b="1" dirty="0">
                <a:solidFill>
                  <a:srgbClr val="C00000"/>
                </a:solidFill>
                <a:latin typeface="Arial" charset="0"/>
                <a:cs typeface="Arial" charset="0"/>
              </a:rPr>
              <a:t>Fundamental Counting Principle or Product Rule</a:t>
            </a:r>
          </a:p>
          <a:p>
            <a:pPr algn="just" eaLnBrk="1" hangingPunct="1"/>
            <a:endParaRPr lang="pt-PT" altLang="pt-PT" dirty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pt-PT" dirty="0">
                <a:latin typeface="Arial" charset="0"/>
                <a:cs typeface="Arial" charset="0"/>
              </a:rPr>
              <a:t>Suppose that a result is composed of a "sequence" of  </a:t>
            </a:r>
            <a:r>
              <a:rPr lang="pt-PT" altLang="pt-PT" i="1" dirty="0">
                <a:latin typeface="Arial" charset="0"/>
                <a:cs typeface="Arial" charset="0"/>
              </a:rPr>
              <a:t>k </a:t>
            </a:r>
            <a:r>
              <a:rPr lang="en-US" altLang="pt-PT" dirty="0">
                <a:latin typeface="Arial" charset="0"/>
                <a:cs typeface="Arial" charset="0"/>
              </a:rPr>
              <a:t>outcomes where each of these can occur</a:t>
            </a:r>
            <a:r>
              <a:rPr lang="pt-PT" altLang="pt-PT" dirty="0">
                <a:latin typeface="Arial" charset="0"/>
                <a:cs typeface="Arial" charset="0"/>
              </a:rPr>
              <a:t>, </a:t>
            </a:r>
            <a:r>
              <a:rPr lang="en-US" altLang="pt-PT" dirty="0">
                <a:latin typeface="Arial" charset="0"/>
                <a:cs typeface="Arial" charset="0"/>
              </a:rPr>
              <a:t>respectively, in </a:t>
            </a:r>
            <a:r>
              <a:rPr lang="en-US" altLang="pt-PT" dirty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pt-PT" dirty="0">
                <a:latin typeface="Arial" charset="0"/>
                <a:cs typeface="Arial" charset="0"/>
              </a:rPr>
              <a:t>                            different ways.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pt-PT" dirty="0">
                <a:latin typeface="Arial" charset="0"/>
                <a:cs typeface="Arial" charset="0"/>
              </a:rPr>
              <a:t>Then the given result can occur in 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pt-PT" dirty="0">
                <a:latin typeface="Arial" charset="0"/>
                <a:cs typeface="Arial" charset="0"/>
              </a:rPr>
              <a:t>different ways.</a:t>
            </a:r>
            <a:endParaRPr lang="pt-PT" altLang="pt-PT" sz="2600" dirty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endParaRPr lang="pt-PT" altLang="pt-PT" sz="260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dirty="0">
              <a:latin typeface="Arial" charset="0"/>
              <a:cs typeface="Arial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4101" name="Rectangle 1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786299"/>
              </p:ext>
            </p:extLst>
          </p:nvPr>
        </p:nvGraphicFramePr>
        <p:xfrm>
          <a:off x="5148064" y="3933056"/>
          <a:ext cx="28559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4" imgW="1130300" imgH="228600" progId="Equation.DSMT4">
                  <p:embed/>
                </p:oleObj>
              </mc:Choice>
              <mc:Fallback>
                <p:oleObj name="Equation" r:id="rId4" imgW="1130300" imgH="2286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933056"/>
                        <a:ext cx="285591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972435"/>
              </p:ext>
            </p:extLst>
          </p:nvPr>
        </p:nvGraphicFramePr>
        <p:xfrm>
          <a:off x="467544" y="3213099"/>
          <a:ext cx="22780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6" imgW="901440" imgH="228600" progId="Equation.DSMT4">
                  <p:embed/>
                </p:oleObj>
              </mc:Choice>
              <mc:Fallback>
                <p:oleObj name="Equation" r:id="rId6" imgW="901440" imgH="2286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213099"/>
                        <a:ext cx="227806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8" descr="C:\Users\FBS\Documents\MOOC\R2\espantado.gif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280400" cy="606425"/>
          </a:xfrm>
        </p:spPr>
        <p:txBody>
          <a:bodyPr/>
          <a:lstStyle/>
          <a:p>
            <a:pPr eaLnBrk="1" hangingPunct="1"/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EXAMPLE </a:t>
            </a:r>
            <a:r>
              <a:rPr lang="pt-PT" altLang="pt-PT" sz="2200" b="1" dirty="0">
                <a:solidFill>
                  <a:srgbClr val="C00000"/>
                </a:solidFill>
                <a:latin typeface="Arial" charset="0"/>
                <a:cs typeface="Arial" charset="0"/>
              </a:rPr>
              <a:t> (Fundamental </a:t>
            </a:r>
            <a:r>
              <a:rPr lang="pt-PT" altLang="pt-PT" sz="22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Counting</a:t>
            </a:r>
            <a:r>
              <a:rPr lang="pt-PT" altLang="pt-PT" sz="22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PT" altLang="pt-PT" sz="22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pt-PT" altLang="pt-PT" sz="2200" b="1" dirty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PT" altLang="pt-PT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dirty="0">
              <a:latin typeface="Arial" charset="0"/>
              <a:cs typeface="Arial" charset="0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5127" name="Rectangle 3"/>
          <p:cNvSpPr txBox="1">
            <a:spLocks noChangeArrowheads="1"/>
          </p:cNvSpPr>
          <p:nvPr/>
        </p:nvSpPr>
        <p:spPr bwMode="auto">
          <a:xfrm>
            <a:off x="468313" y="374650"/>
            <a:ext cx="532765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pt-PT" altLang="pt-PT" sz="2000" i="0" dirty="0"/>
          </a:p>
          <a:p>
            <a:pPr algn="just" eaLnBrk="1" hangingPunct="1">
              <a:lnSpc>
                <a:spcPct val="100000"/>
              </a:lnSpc>
            </a:pPr>
            <a:r>
              <a:rPr lang="pt-PT" altLang="pt-PT" sz="2000" b="1" i="0" dirty="0">
                <a:solidFill>
                  <a:srgbClr val="C00000"/>
                </a:solidFill>
              </a:rPr>
              <a:t>1. </a:t>
            </a:r>
            <a:r>
              <a:rPr lang="en-US" altLang="pt-PT" i="0" dirty="0"/>
              <a:t>According to the image, a “day menu” can be composed of three of the options presented</a:t>
            </a:r>
            <a:r>
              <a:rPr lang="pt-PT" altLang="pt-PT" i="0" dirty="0"/>
              <a:t>. </a:t>
            </a:r>
          </a:p>
          <a:p>
            <a:pPr algn="just" eaLnBrk="1" hangingPunct="1">
              <a:lnSpc>
                <a:spcPct val="100000"/>
              </a:lnSpc>
            </a:pPr>
            <a:r>
              <a:rPr lang="en-US" altLang="pt-PT" i="0" dirty="0"/>
              <a:t>How many menus consisting of a sandwich, a side dish and a drink can we organize</a:t>
            </a:r>
            <a:r>
              <a:rPr lang="pt-PT" altLang="pt-PT" i="0" dirty="0"/>
              <a:t>?</a:t>
            </a:r>
            <a:endParaRPr lang="pt-PT" altLang="pt-PT" sz="2000" i="0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468313" y="3284538"/>
            <a:ext cx="82804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b="1" i="0" dirty="0" err="1">
                <a:solidFill>
                  <a:srgbClr val="C00000"/>
                </a:solidFill>
              </a:rPr>
              <a:t>Proposed</a:t>
            </a:r>
            <a:r>
              <a:rPr lang="pt-PT" sz="2200" b="1" i="0" dirty="0">
                <a:solidFill>
                  <a:srgbClr val="C00000"/>
                </a:solidFill>
              </a:rPr>
              <a:t> </a:t>
            </a:r>
            <a:r>
              <a:rPr lang="pt-PT" sz="2200" b="1" i="0" dirty="0" err="1">
                <a:solidFill>
                  <a:srgbClr val="C00000"/>
                </a:solidFill>
              </a:rPr>
              <a:t>Solution</a:t>
            </a:r>
            <a:r>
              <a:rPr lang="pt-PT" sz="2200" b="1" i="0" dirty="0">
                <a:solidFill>
                  <a:srgbClr val="C00000"/>
                </a:solidFill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700" i="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Sandwich                   	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Side </a:t>
            </a:r>
            <a:r>
              <a:rPr lang="pt-PT" i="0" dirty="0" err="1">
                <a:solidFill>
                  <a:schemeClr val="accent5">
                    <a:lumMod val="50000"/>
                  </a:schemeClr>
                </a:solidFill>
              </a:rPr>
              <a:t>dishes</a:t>
            </a:r>
            <a:endParaRPr lang="pt-PT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Drink (</a:t>
            </a:r>
            <a:r>
              <a:rPr lang="pt-PT" i="0" dirty="0" err="1">
                <a:solidFill>
                  <a:schemeClr val="accent5">
                    <a:lumMod val="50000"/>
                  </a:schemeClr>
                </a:solidFill>
              </a:rPr>
              <a:t>glass</a:t>
            </a: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)                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i="0" dirty="0">
                <a:solidFill>
                  <a:schemeClr val="accent5">
                    <a:lumMod val="50000"/>
                  </a:schemeClr>
                </a:solidFill>
              </a:rPr>
              <a:t>Applying the fundamental principle of counting we have</a:t>
            </a: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600" i="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                                  </a:t>
            </a:r>
            <a:r>
              <a:rPr lang="pt-PT" i="0" dirty="0" err="1">
                <a:solidFill>
                  <a:schemeClr val="accent5">
                    <a:lumMod val="50000"/>
                  </a:schemeClr>
                </a:solidFill>
              </a:rPr>
              <a:t>distinct</a:t>
            </a: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 menus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i="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i="0" dirty="0"/>
          </a:p>
        </p:txBody>
      </p:sp>
      <p:graphicFrame>
        <p:nvGraphicFramePr>
          <p:cNvPr id="17" name="Objecto 2"/>
          <p:cNvGraphicFramePr>
            <a:graphicFrameLocks noChangeAspect="1"/>
          </p:cNvGraphicFramePr>
          <p:nvPr/>
        </p:nvGraphicFramePr>
        <p:xfrm>
          <a:off x="1103313" y="6308725"/>
          <a:ext cx="15954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4" imgW="799920" imgH="177480" progId="Equation.DSMT4">
                  <p:embed/>
                </p:oleObj>
              </mc:Choice>
              <mc:Fallback>
                <p:oleObj name="Equation" r:id="rId4" imgW="799920" imgH="17748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6308725"/>
                        <a:ext cx="159543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Conexão recta unidireccional 17"/>
          <p:cNvCxnSpPr/>
          <p:nvPr/>
        </p:nvCxnSpPr>
        <p:spPr>
          <a:xfrm>
            <a:off x="2195513" y="4005263"/>
            <a:ext cx="1800225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>
            <a:cxnSpLocks/>
          </p:cNvCxnSpPr>
          <p:nvPr/>
        </p:nvCxnSpPr>
        <p:spPr>
          <a:xfrm>
            <a:off x="2339752" y="5259388"/>
            <a:ext cx="1655986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unidireccional 19"/>
          <p:cNvCxnSpPr>
            <a:cxnSpLocks/>
          </p:cNvCxnSpPr>
          <p:nvPr/>
        </p:nvCxnSpPr>
        <p:spPr>
          <a:xfrm>
            <a:off x="2267744" y="4652963"/>
            <a:ext cx="1727994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355976" y="3852622"/>
            <a:ext cx="4140969" cy="180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6 </a:t>
            </a:r>
            <a:r>
              <a:rPr lang="pt-PT" sz="2200" i="0" dirty="0" err="1">
                <a:solidFill>
                  <a:schemeClr val="accent5">
                    <a:lumMod val="50000"/>
                  </a:schemeClr>
                </a:solidFill>
              </a:rPr>
              <a:t>Possibilities</a:t>
            </a: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6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2 </a:t>
            </a:r>
            <a:r>
              <a:rPr lang="pt-PT" sz="2200" i="0" dirty="0" err="1">
                <a:solidFill>
                  <a:schemeClr val="accent5">
                    <a:lumMod val="50000"/>
                  </a:schemeClr>
                </a:solidFill>
              </a:rPr>
              <a:t>Possibilities</a:t>
            </a: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5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8 </a:t>
            </a:r>
            <a:r>
              <a:rPr lang="pt-PT" sz="2200" i="0" dirty="0" err="1">
                <a:solidFill>
                  <a:schemeClr val="accent5">
                    <a:lumMod val="50000"/>
                  </a:schemeClr>
                </a:solidFill>
              </a:rPr>
              <a:t>Possibilities</a:t>
            </a:r>
            <a:endParaRPr lang="pt-PT" sz="22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PT" sz="2200" i="0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2200" i="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2200" i="0"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D036A8DF-637A-4351-8D7A-170C3D7D9520}"/>
              </a:ext>
            </a:extLst>
          </p:cNvPr>
          <p:cNvGrpSpPr/>
          <p:nvPr/>
        </p:nvGrpSpPr>
        <p:grpSpPr>
          <a:xfrm>
            <a:off x="5784850" y="908050"/>
            <a:ext cx="3251200" cy="2044700"/>
            <a:chOff x="5784850" y="908050"/>
            <a:chExt cx="3251200" cy="2044700"/>
          </a:xfrm>
        </p:grpSpPr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9E9526A0-24F5-42C8-B067-E809F8D1FBC9}"/>
                </a:ext>
              </a:extLst>
            </p:cNvPr>
            <p:cNvGrpSpPr/>
            <p:nvPr/>
          </p:nvGrpSpPr>
          <p:grpSpPr>
            <a:xfrm>
              <a:off x="5784850" y="908050"/>
              <a:ext cx="3251200" cy="2044700"/>
              <a:chOff x="5784850" y="908050"/>
              <a:chExt cx="3251200" cy="2044700"/>
            </a:xfrm>
          </p:grpSpPr>
          <p:grpSp>
            <p:nvGrpSpPr>
              <p:cNvPr id="8" name="Agrupar 7">
                <a:extLst>
                  <a:ext uri="{FF2B5EF4-FFF2-40B4-BE49-F238E27FC236}">
                    <a16:creationId xmlns:a16="http://schemas.microsoft.com/office/drawing/2014/main" id="{50EE7EE2-8432-475A-B0C9-C8FC2B35AFC7}"/>
                  </a:ext>
                </a:extLst>
              </p:cNvPr>
              <p:cNvGrpSpPr/>
              <p:nvPr/>
            </p:nvGrpSpPr>
            <p:grpSpPr>
              <a:xfrm>
                <a:off x="5784850" y="908050"/>
                <a:ext cx="3251200" cy="2044700"/>
                <a:chOff x="5784850" y="908050"/>
                <a:chExt cx="3251200" cy="2044700"/>
              </a:xfrm>
            </p:grpSpPr>
            <p:grpSp>
              <p:nvGrpSpPr>
                <p:cNvPr id="7" name="Agrupar 6">
                  <a:extLst>
                    <a:ext uri="{FF2B5EF4-FFF2-40B4-BE49-F238E27FC236}">
                      <a16:creationId xmlns:a16="http://schemas.microsoft.com/office/drawing/2014/main" id="{D89EA235-FA9C-4CEC-9E12-1EEAF628F111}"/>
                    </a:ext>
                  </a:extLst>
                </p:cNvPr>
                <p:cNvGrpSpPr/>
                <p:nvPr/>
              </p:nvGrpSpPr>
              <p:grpSpPr>
                <a:xfrm>
                  <a:off x="5784850" y="908050"/>
                  <a:ext cx="3251200" cy="2044700"/>
                  <a:chOff x="5784850" y="908050"/>
                  <a:chExt cx="3251200" cy="2044700"/>
                </a:xfrm>
              </p:grpSpPr>
              <p:pic>
                <p:nvPicPr>
                  <p:cNvPr id="5130" name="Picture 10"/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784850" y="908050"/>
                    <a:ext cx="3251200" cy="20447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6" name="Retângulo 5">
                    <a:extLst>
                      <a:ext uri="{FF2B5EF4-FFF2-40B4-BE49-F238E27FC236}">
                        <a16:creationId xmlns:a16="http://schemas.microsoft.com/office/drawing/2014/main" id="{90EA77C3-F003-4B8B-AC3C-DFA1BDD8E48E}"/>
                      </a:ext>
                    </a:extLst>
                  </p:cNvPr>
                  <p:cNvSpPr/>
                  <p:nvPr/>
                </p:nvSpPr>
                <p:spPr>
                  <a:xfrm>
                    <a:off x="6030000" y="1052736"/>
                    <a:ext cx="936104" cy="115665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3" name="Retângulo 22">
                  <a:extLst>
                    <a:ext uri="{FF2B5EF4-FFF2-40B4-BE49-F238E27FC236}">
                      <a16:creationId xmlns:a16="http://schemas.microsoft.com/office/drawing/2014/main" id="{44A8D13A-5A8C-42E2-8B0C-BE6B009F5365}"/>
                    </a:ext>
                  </a:extLst>
                </p:cNvPr>
                <p:cNvSpPr/>
                <p:nvPr/>
              </p:nvSpPr>
              <p:spPr>
                <a:xfrm>
                  <a:off x="7812609" y="1039021"/>
                  <a:ext cx="936104" cy="11566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590CFA4B-94DB-450E-932E-B7A96AD4AFA7}"/>
                  </a:ext>
                </a:extLst>
              </p:cNvPr>
              <p:cNvSpPr/>
              <p:nvPr/>
            </p:nvSpPr>
            <p:spPr>
              <a:xfrm>
                <a:off x="7646400" y="2018953"/>
                <a:ext cx="137665" cy="137665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i="0" dirty="0"/>
                  <a:t>3</a:t>
                </a: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ED67BDA4-6E12-4D0A-B238-D65358EA3340}"/>
                  </a:ext>
                </a:extLst>
              </p:cNvPr>
              <p:cNvSpPr/>
              <p:nvPr/>
            </p:nvSpPr>
            <p:spPr>
              <a:xfrm>
                <a:off x="5882400" y="1030736"/>
                <a:ext cx="137665" cy="137665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i="0" dirty="0"/>
                  <a:t>1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B4DF0FE3-ECF6-4205-86AB-9422AE3F9951}"/>
                  </a:ext>
                </a:extLst>
              </p:cNvPr>
              <p:cNvSpPr/>
              <p:nvPr/>
            </p:nvSpPr>
            <p:spPr>
              <a:xfrm>
                <a:off x="7657200" y="1030736"/>
                <a:ext cx="137665" cy="137665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i="0" dirty="0"/>
                  <a:t>2</a:t>
                </a:r>
              </a:p>
            </p:txBody>
          </p:sp>
          <p:sp>
            <p:nvSpPr>
              <p:cNvPr id="25" name="Retângulo 24">
                <a:extLst>
                  <a:ext uri="{FF2B5EF4-FFF2-40B4-BE49-F238E27FC236}">
                    <a16:creationId xmlns:a16="http://schemas.microsoft.com/office/drawing/2014/main" id="{11419038-E5FC-4A02-B3B8-B8EFCB493AF5}"/>
                  </a:ext>
                </a:extLst>
              </p:cNvPr>
              <p:cNvSpPr/>
              <p:nvPr/>
            </p:nvSpPr>
            <p:spPr>
              <a:xfrm>
                <a:off x="7794864" y="2049734"/>
                <a:ext cx="1152000" cy="1156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78D1BF54-95D5-4BD4-80DD-C0C94D9EC070}"/>
                  </a:ext>
                </a:extLst>
              </p:cNvPr>
              <p:cNvSpPr txBox="1"/>
              <p:nvPr/>
            </p:nvSpPr>
            <p:spPr>
              <a:xfrm>
                <a:off x="6012160" y="995152"/>
                <a:ext cx="928199" cy="23083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r>
                  <a:rPr lang="en-GB" sz="900" b="1" i="0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Pick a sandwich </a:t>
                </a:r>
              </a:p>
            </p:txBody>
          </p:sp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2DC97A7B-AD16-415F-B743-6C939E96B369}"/>
                  </a:ext>
                </a:extLst>
              </p:cNvPr>
              <p:cNvSpPr txBox="1"/>
              <p:nvPr/>
            </p:nvSpPr>
            <p:spPr>
              <a:xfrm>
                <a:off x="7771560" y="981437"/>
                <a:ext cx="976904" cy="23083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r>
                  <a:rPr lang="en-GB" sz="900" b="1" i="0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Choose a side dish</a:t>
                </a:r>
              </a:p>
            </p:txBody>
          </p:sp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968A3AC7-39F4-4401-8500-90E598C4ACEF}"/>
                  </a:ext>
                </a:extLst>
              </p:cNvPr>
              <p:cNvSpPr txBox="1"/>
              <p:nvPr/>
            </p:nvSpPr>
            <p:spPr>
              <a:xfrm>
                <a:off x="7726032" y="1972369"/>
                <a:ext cx="976904" cy="23083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r>
                  <a:rPr lang="en-GB" sz="900" b="1" i="0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One drink (glass)</a:t>
                </a:r>
              </a:p>
            </p:txBody>
          </p:sp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080F969D-5555-4DCC-B41D-1397FD0DC588}"/>
                  </a:ext>
                </a:extLst>
              </p:cNvPr>
              <p:cNvSpPr/>
              <p:nvPr/>
            </p:nvSpPr>
            <p:spPr>
              <a:xfrm>
                <a:off x="7684012" y="1789384"/>
                <a:ext cx="1260000" cy="1156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693FA7F7-305F-4EF5-8CFC-F42AA547BBF1}"/>
                </a:ext>
              </a:extLst>
            </p:cNvPr>
            <p:cNvSpPr/>
            <p:nvPr/>
          </p:nvSpPr>
          <p:spPr>
            <a:xfrm>
              <a:off x="5882400" y="1555290"/>
              <a:ext cx="1641928" cy="1811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id="{5C4544CC-A05B-4F08-AA1D-7C3D0227808B}"/>
                </a:ext>
              </a:extLst>
            </p:cNvPr>
            <p:cNvSpPr/>
            <p:nvPr/>
          </p:nvSpPr>
          <p:spPr>
            <a:xfrm>
              <a:off x="5908130" y="1934259"/>
              <a:ext cx="1641928" cy="1811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BD052DE5-BB80-4D97-9A28-BE43C86046FC}"/>
                </a:ext>
              </a:extLst>
            </p:cNvPr>
            <p:cNvSpPr/>
            <p:nvPr/>
          </p:nvSpPr>
          <p:spPr>
            <a:xfrm>
              <a:off x="5976373" y="2352906"/>
              <a:ext cx="1641928" cy="1811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DCF725AD-E4EE-4491-87FB-5EAC17F4E982}"/>
                </a:ext>
              </a:extLst>
            </p:cNvPr>
            <p:cNvSpPr/>
            <p:nvPr/>
          </p:nvSpPr>
          <p:spPr>
            <a:xfrm>
              <a:off x="5882400" y="1219337"/>
              <a:ext cx="1641928" cy="86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3379FA93-7B52-4A77-B3D8-B43010DBEFD0}"/>
                </a:ext>
              </a:extLst>
            </p:cNvPr>
            <p:cNvSpPr txBox="1"/>
            <p:nvPr/>
          </p:nvSpPr>
          <p:spPr>
            <a:xfrm>
              <a:off x="6966104" y="2282309"/>
              <a:ext cx="487835" cy="25179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Bacon</a:t>
              </a:r>
            </a:p>
          </p:txBody>
        </p: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CBE90A73-F4DE-4475-B895-B0B4DCD937CF}"/>
                </a:ext>
              </a:extLst>
            </p:cNvPr>
            <p:cNvSpPr txBox="1"/>
            <p:nvPr/>
          </p:nvSpPr>
          <p:spPr>
            <a:xfrm>
              <a:off x="6705683" y="1886454"/>
              <a:ext cx="907720" cy="227787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Ham and cheese</a:t>
              </a:r>
            </a:p>
          </p:txBody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B526BA9F-521C-4350-BE7B-AA3891AEE2EE}"/>
                </a:ext>
              </a:extLst>
            </p:cNvPr>
            <p:cNvSpPr txBox="1"/>
            <p:nvPr/>
          </p:nvSpPr>
          <p:spPr>
            <a:xfrm>
              <a:off x="6008235" y="2297061"/>
              <a:ext cx="487835" cy="25179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Hot Dog</a:t>
              </a:r>
            </a:p>
          </p:txBody>
        </p:sp>
        <p:sp>
          <p:nvSpPr>
            <p:cNvPr id="38" name="CaixaDeTexto 37">
              <a:extLst>
                <a:ext uri="{FF2B5EF4-FFF2-40B4-BE49-F238E27FC236}">
                  <a16:creationId xmlns:a16="http://schemas.microsoft.com/office/drawing/2014/main" id="{07531E4A-FB88-49A8-9EA3-C5E85298B9B6}"/>
                </a:ext>
              </a:extLst>
            </p:cNvPr>
            <p:cNvSpPr txBox="1"/>
            <p:nvPr/>
          </p:nvSpPr>
          <p:spPr>
            <a:xfrm>
              <a:off x="6008235" y="1484693"/>
              <a:ext cx="487835" cy="25179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Chicken</a:t>
              </a:r>
            </a:p>
          </p:txBody>
        </p:sp>
        <p:sp>
          <p:nvSpPr>
            <p:cNvPr id="39" name="CaixaDeTexto 38">
              <a:extLst>
                <a:ext uri="{FF2B5EF4-FFF2-40B4-BE49-F238E27FC236}">
                  <a16:creationId xmlns:a16="http://schemas.microsoft.com/office/drawing/2014/main" id="{1F15B562-ACBA-4F2E-BAC2-3501D6C39D78}"/>
                </a:ext>
              </a:extLst>
            </p:cNvPr>
            <p:cNvSpPr txBox="1"/>
            <p:nvPr/>
          </p:nvSpPr>
          <p:spPr>
            <a:xfrm>
              <a:off x="6008235" y="1887667"/>
              <a:ext cx="487835" cy="25179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Seafood</a:t>
              </a:r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D1AF2FF7-D525-4344-8FB3-9DED8D2C5F9A}"/>
                </a:ext>
              </a:extLst>
            </p:cNvPr>
            <p:cNvSpPr txBox="1"/>
            <p:nvPr/>
          </p:nvSpPr>
          <p:spPr>
            <a:xfrm>
              <a:off x="6966104" y="1484693"/>
              <a:ext cx="487835" cy="25179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lang="en-GB" sz="900" b="1" i="0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Tuna</a:t>
              </a:r>
            </a:p>
          </p:txBody>
        </p:sp>
      </p:grpSp>
      <p:pic>
        <p:nvPicPr>
          <p:cNvPr id="5133" name="Picture 13" descr="C:\Users\FBS\Documents\MOOC\R2\pensativo.gif"/>
          <p:cNvPicPr>
            <a:picLocks noChangeAspect="1" noChangeArrowheads="1" noCrop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9300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424862" cy="64912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altLang="pt-PT" sz="2200" b="1" dirty="0">
                <a:solidFill>
                  <a:schemeClr val="bg1"/>
                </a:solidFill>
              </a:rPr>
              <a:t>em)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rgbClr val="C00000"/>
                </a:solidFill>
              </a:rPr>
              <a:t>2. </a:t>
            </a:r>
            <a:r>
              <a:rPr lang="en-US" dirty="0"/>
              <a:t>With the digits from 1 to 9, how many 4-digit even numbers can you form</a:t>
            </a:r>
            <a:r>
              <a:rPr lang="pt-PT" dirty="0"/>
              <a:t>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 err="1">
                <a:solidFill>
                  <a:srgbClr val="C00000"/>
                </a:solidFill>
              </a:rPr>
              <a:t>Proposed</a:t>
            </a:r>
            <a:r>
              <a:rPr lang="pt-PT" b="1" dirty="0">
                <a:solidFill>
                  <a:srgbClr val="C00000"/>
                </a:solidFill>
              </a:rPr>
              <a:t> </a:t>
            </a:r>
            <a:r>
              <a:rPr lang="pt-PT" b="1" dirty="0" err="1">
                <a:solidFill>
                  <a:srgbClr val="C00000"/>
                </a:solidFill>
              </a:rPr>
              <a:t>Solution</a:t>
            </a:r>
            <a:r>
              <a:rPr lang="pt-PT" b="1" dirty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solidFill>
                  <a:srgbClr val="203864"/>
                </a:solidFill>
              </a:rPr>
              <a:t>For the number to be four digits and even, the last digit can be  </a:t>
            </a:r>
            <a:r>
              <a:rPr lang="pt-PT" dirty="0">
                <a:solidFill>
                  <a:srgbClr val="203864"/>
                </a:solidFill>
              </a:rPr>
              <a:t>2, 4, 6 </a:t>
            </a:r>
            <a:r>
              <a:rPr lang="pt-PT" dirty="0" err="1">
                <a:solidFill>
                  <a:srgbClr val="203864"/>
                </a:solidFill>
              </a:rPr>
              <a:t>or</a:t>
            </a:r>
            <a:r>
              <a:rPr lang="pt-PT" dirty="0">
                <a:solidFill>
                  <a:srgbClr val="203864"/>
                </a:solidFill>
              </a:rPr>
              <a:t> 8.</a:t>
            </a:r>
          </a:p>
          <a:p>
            <a:pPr>
              <a:defRPr/>
            </a:pPr>
            <a:r>
              <a:rPr lang="pt-PT" dirty="0">
                <a:solidFill>
                  <a:srgbClr val="203864"/>
                </a:solidFill>
              </a:rPr>
              <a:t>      _ _ _ </a:t>
            </a:r>
            <a:r>
              <a:rPr lang="pt-PT" b="1" u="sng" dirty="0">
                <a:solidFill>
                  <a:srgbClr val="203864"/>
                </a:solidFill>
              </a:rPr>
              <a:t>2</a:t>
            </a:r>
            <a:r>
              <a:rPr lang="pt-PT" dirty="0">
                <a:solidFill>
                  <a:srgbClr val="203864"/>
                </a:solidFill>
              </a:rPr>
              <a:t>         _ _ _ </a:t>
            </a:r>
            <a:r>
              <a:rPr lang="pt-PT" b="1" u="sng" dirty="0">
                <a:solidFill>
                  <a:srgbClr val="203864"/>
                </a:solidFill>
              </a:rPr>
              <a:t>4</a:t>
            </a:r>
            <a:r>
              <a:rPr lang="pt-PT" dirty="0">
                <a:solidFill>
                  <a:srgbClr val="203864"/>
                </a:solidFill>
              </a:rPr>
              <a:t>            _ _ _ </a:t>
            </a:r>
            <a:r>
              <a:rPr lang="pt-PT" b="1" u="sng" dirty="0">
                <a:solidFill>
                  <a:srgbClr val="203864"/>
                </a:solidFill>
              </a:rPr>
              <a:t>6</a:t>
            </a:r>
            <a:r>
              <a:rPr lang="pt-PT" dirty="0">
                <a:solidFill>
                  <a:srgbClr val="203864"/>
                </a:solidFill>
              </a:rPr>
              <a:t>               _ _ _ </a:t>
            </a:r>
            <a:r>
              <a:rPr lang="pt-PT" b="1" u="sng" dirty="0">
                <a:solidFill>
                  <a:srgbClr val="203864"/>
                </a:solidFill>
              </a:rPr>
              <a:t>8</a:t>
            </a:r>
            <a:r>
              <a:rPr lang="pt-PT" dirty="0">
                <a:solidFill>
                  <a:srgbClr val="203864"/>
                </a:solidFill>
              </a:rPr>
              <a:t> </a:t>
            </a:r>
          </a:p>
          <a:p>
            <a:pPr>
              <a:defRPr/>
            </a:pPr>
            <a:endParaRPr lang="pt-PT" sz="8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dirty="0" err="1">
                <a:solidFill>
                  <a:srgbClr val="203864"/>
                </a:solidFill>
              </a:rPr>
              <a:t>that</a:t>
            </a:r>
            <a:r>
              <a:rPr lang="pt-PT" dirty="0">
                <a:solidFill>
                  <a:srgbClr val="203864"/>
                </a:solidFill>
              </a:rPr>
              <a:t> </a:t>
            </a:r>
            <a:r>
              <a:rPr lang="pt-PT" dirty="0" err="1">
                <a:solidFill>
                  <a:srgbClr val="203864"/>
                </a:solidFill>
              </a:rPr>
              <a:t>is</a:t>
            </a:r>
            <a:r>
              <a:rPr lang="pt-PT" dirty="0">
                <a:solidFill>
                  <a:srgbClr val="203864"/>
                </a:solidFill>
              </a:rPr>
              <a:t>,		__ __ __ </a:t>
            </a:r>
            <a:r>
              <a:rPr lang="pt-PT" b="1" u="sng" dirty="0" err="1">
                <a:solidFill>
                  <a:srgbClr val="203864"/>
                </a:solidFill>
              </a:rPr>
              <a:t>even</a:t>
            </a:r>
            <a:endParaRPr lang="pt-PT" b="1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dirty="0">
                <a:solidFill>
                  <a:srgbClr val="203864"/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dirty="0">
              <a:solidFill>
                <a:srgbClr val="C00000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Applying the fundamental counting principle</a:t>
            </a:r>
            <a:r>
              <a:rPr lang="pt-PT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70C306F-0C02-47FD-A5D4-3B9E54288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0188"/>
            <a:ext cx="8280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pt-PT" altLang="pt-PT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EXAMPLE 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(Fundamental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Counting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i="0" dirty="0">
              <a:latin typeface="Arial" charset="0"/>
              <a:cs typeface="Arial" charset="0"/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3924300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3713163" y="5229225"/>
            <a:ext cx="49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4</a:t>
            </a:r>
          </a:p>
        </p:txBody>
      </p:sp>
      <p:cxnSp>
        <p:nvCxnSpPr>
          <p:cNvPr id="20" name="Conexão recta unidireccional 19"/>
          <p:cNvCxnSpPr/>
          <p:nvPr/>
        </p:nvCxnSpPr>
        <p:spPr>
          <a:xfrm>
            <a:off x="25558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29876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>
            <a:off x="34194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>
            <a:spLocks noChangeArrowheads="1"/>
          </p:cNvSpPr>
          <p:nvPr/>
        </p:nvSpPr>
        <p:spPr bwMode="auto">
          <a:xfrm>
            <a:off x="3203575" y="52292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9</a:t>
            </a:r>
          </a:p>
        </p:txBody>
      </p:sp>
      <p:sp>
        <p:nvSpPr>
          <p:cNvPr id="24" name="CaixaDeTexto 23"/>
          <p:cNvSpPr txBox="1">
            <a:spLocks noChangeArrowheads="1"/>
          </p:cNvSpPr>
          <p:nvPr/>
        </p:nvSpPr>
        <p:spPr bwMode="auto">
          <a:xfrm>
            <a:off x="2771775" y="52292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9</a:t>
            </a:r>
          </a:p>
        </p:txBody>
      </p:sp>
      <p:sp>
        <p:nvSpPr>
          <p:cNvPr id="25" name="CaixaDeTexto 24"/>
          <p:cNvSpPr txBox="1">
            <a:spLocks noChangeArrowheads="1"/>
          </p:cNvSpPr>
          <p:nvPr/>
        </p:nvSpPr>
        <p:spPr bwMode="auto">
          <a:xfrm>
            <a:off x="2339975" y="5229225"/>
            <a:ext cx="49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9</a:t>
            </a:r>
          </a:p>
        </p:txBody>
      </p:sp>
      <p:graphicFrame>
        <p:nvGraphicFramePr>
          <p:cNvPr id="11" name="Objecto 10"/>
          <p:cNvGraphicFramePr>
            <a:graphicFrameLocks noChangeAspect="1"/>
          </p:cNvGraphicFramePr>
          <p:nvPr/>
        </p:nvGraphicFramePr>
        <p:xfrm>
          <a:off x="539750" y="6143625"/>
          <a:ext cx="26019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4" imgW="1180588" imgH="203112" progId="Equation.DSMT4">
                  <p:embed/>
                </p:oleObj>
              </mc:Choice>
              <mc:Fallback>
                <p:oleObj name="Equation" r:id="rId4" imgW="1180588" imgH="203112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6143625"/>
                        <a:ext cx="26019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3" name="Picture 19" descr="C:\Users\FBS\Documents\MOOC\R2\sim.gif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1698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9875"/>
            <a:ext cx="8280400" cy="639921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600" b="1" dirty="0">
                <a:solidFill>
                  <a:schemeClr val="bg1"/>
                </a:solidFill>
              </a:rPr>
              <a:t>E</a:t>
            </a:r>
            <a:r>
              <a:rPr lang="pt-PT" altLang="pt-PT" sz="2600" b="1" dirty="0">
                <a:solidFill>
                  <a:schemeClr val="bg1"/>
                </a:solidFill>
              </a:rPr>
              <a:t> contagem)</a:t>
            </a:r>
            <a:endParaRPr lang="pt-PT" sz="2600" dirty="0">
              <a:solidFill>
                <a:schemeClr val="bg1"/>
              </a:solidFill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b="1" dirty="0">
                <a:solidFill>
                  <a:srgbClr val="C00000"/>
                </a:solidFill>
              </a:rPr>
              <a:t>3. </a:t>
            </a:r>
            <a:r>
              <a:rPr lang="en-US" sz="2200" dirty="0"/>
              <a:t>In a bar at a college, six flavors of ice cream are for sale (strawberry, chocolate, vanilla, cream, lemon and pineapple). Three friends, Ana, Filipa and Catarina, decide to eat an ice cream, with a flavor, each. Ana chooses cream or lemon. Filipa doesn't choose chocolate. How many different ways can ice cream be chosen?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  <a:endParaRPr lang="pt-PT" sz="200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Ana                       2 </a:t>
            </a:r>
            <a:r>
              <a:rPr lang="pt-PT" sz="2200" dirty="0" err="1">
                <a:solidFill>
                  <a:schemeClr val="accent5">
                    <a:lumMod val="50000"/>
                  </a:schemeClr>
                </a:solidFill>
              </a:rPr>
              <a:t>alternatives</a:t>
            </a:r>
            <a:endParaRPr lang="pt-PT" sz="22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Filipa                     5 </a:t>
            </a:r>
            <a:r>
              <a:rPr lang="pt-PT" sz="2200" dirty="0" err="1">
                <a:solidFill>
                  <a:schemeClr val="accent5">
                    <a:lumMod val="50000"/>
                  </a:schemeClr>
                </a:solidFill>
              </a:rPr>
              <a:t>alternatives</a:t>
            </a: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        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Catarina                6 </a:t>
            </a:r>
            <a:r>
              <a:rPr lang="pt-PT" sz="2200" dirty="0" err="1">
                <a:solidFill>
                  <a:schemeClr val="accent5">
                    <a:lumMod val="50000"/>
                  </a:schemeClr>
                </a:solidFill>
              </a:rPr>
              <a:t>alternatives</a:t>
            </a:r>
            <a:endParaRPr lang="pt-PT" sz="22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22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Applying the fundamental counting principle </a:t>
            </a: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                            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different ways to choose ice cream</a:t>
            </a: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6157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311526"/>
              </p:ext>
            </p:extLst>
          </p:nvPr>
        </p:nvGraphicFramePr>
        <p:xfrm>
          <a:off x="963612" y="6093296"/>
          <a:ext cx="146526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4" imgW="812447" imgH="177723" progId="Equation.DSMT4">
                  <p:embed/>
                </p:oleObj>
              </mc:Choice>
              <mc:Fallback>
                <p:oleObj name="Equation" r:id="rId4" imgW="812447" imgH="177723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2" y="6093296"/>
                        <a:ext cx="1465263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Conexão recta unidireccional 10"/>
          <p:cNvCxnSpPr/>
          <p:nvPr/>
        </p:nvCxnSpPr>
        <p:spPr>
          <a:xfrm>
            <a:off x="1619250" y="3933825"/>
            <a:ext cx="7921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cta unidireccional 11"/>
          <p:cNvCxnSpPr/>
          <p:nvPr/>
        </p:nvCxnSpPr>
        <p:spPr>
          <a:xfrm>
            <a:off x="1619250" y="4365625"/>
            <a:ext cx="7921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unidireccional 12"/>
          <p:cNvCxnSpPr/>
          <p:nvPr/>
        </p:nvCxnSpPr>
        <p:spPr>
          <a:xfrm>
            <a:off x="1636713" y="4724400"/>
            <a:ext cx="792162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images6.fanpop.com/image/photos/34700000/Ice-Creams-ice-cream-34733238-640-480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57"/>
          <a:stretch>
            <a:fillRect/>
          </a:stretch>
        </p:blipFill>
        <p:spPr bwMode="auto">
          <a:xfrm>
            <a:off x="5940425" y="3302000"/>
            <a:ext cx="25844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D832E3E2-8060-494A-8A12-0F824A19B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0188"/>
            <a:ext cx="8280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pt-PT" altLang="pt-PT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EXAMPLE 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(Fundamental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Counting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i="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8313" y="404813"/>
            <a:ext cx="8280400" cy="6192837"/>
          </a:xfrm>
        </p:spPr>
        <p:txBody>
          <a:bodyPr/>
          <a:lstStyle/>
          <a:p>
            <a:pPr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REMARK</a:t>
            </a:r>
          </a:p>
          <a:p>
            <a:pPr>
              <a:defRPr/>
            </a:pPr>
            <a:endParaRPr lang="pt-PT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b="1" dirty="0">
                <a:latin typeface="Arial" charset="0"/>
                <a:cs typeface="Arial" charset="0"/>
              </a:rPr>
              <a:t>Rule of thumb </a:t>
            </a:r>
            <a:r>
              <a:rPr lang="en-US" dirty="0">
                <a:latin typeface="Arial" charset="0"/>
                <a:cs typeface="Arial" charset="0"/>
              </a:rPr>
              <a:t>in counting problems</a:t>
            </a:r>
            <a:endParaRPr lang="pt-PT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dirty="0" err="1">
                <a:latin typeface="Arial" charset="0"/>
                <a:cs typeface="Arial" charset="0"/>
              </a:rPr>
              <a:t>When</a:t>
            </a:r>
            <a:r>
              <a:rPr lang="pt-PT" dirty="0">
                <a:latin typeface="Arial" charset="0"/>
                <a:cs typeface="Arial" charset="0"/>
              </a:rPr>
              <a:t> </a:t>
            </a:r>
            <a:r>
              <a:rPr lang="pt-PT" dirty="0" err="1">
                <a:latin typeface="Arial" charset="0"/>
                <a:cs typeface="Arial" charset="0"/>
              </a:rPr>
              <a:t>you</a:t>
            </a:r>
            <a:r>
              <a:rPr lang="pt-PT" dirty="0">
                <a:latin typeface="Arial" charset="0"/>
                <a:cs typeface="Arial" charset="0"/>
              </a:rPr>
              <a:t> </a:t>
            </a:r>
            <a:r>
              <a:rPr lang="pt-PT" dirty="0" err="1">
                <a:latin typeface="Arial" charset="0"/>
                <a:cs typeface="Arial" charset="0"/>
              </a:rPr>
              <a:t>have</a:t>
            </a:r>
            <a:r>
              <a:rPr lang="pt-PT" dirty="0">
                <a:latin typeface="Arial" charset="0"/>
                <a:cs typeface="Arial" charset="0"/>
              </a:rPr>
              <a:t>: </a:t>
            </a:r>
          </a:p>
          <a:p>
            <a:pPr marL="536575">
              <a:lnSpc>
                <a:spcPct val="150000"/>
              </a:lnSpc>
              <a:buClr>
                <a:srgbClr val="4597A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pt-PT" dirty="0">
                <a:latin typeface="Arial" charset="0"/>
                <a:cs typeface="Arial" charset="0"/>
              </a:rPr>
              <a:t> 	 </a:t>
            </a:r>
            <a:r>
              <a:rPr lang="pt-PT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PT" dirty="0">
                <a:latin typeface="Arial" charset="0"/>
                <a:cs typeface="Arial" charset="0"/>
              </a:rPr>
              <a:t>  </a:t>
            </a:r>
            <a:r>
              <a:rPr lang="pt-PT" dirty="0" err="1">
                <a:latin typeface="Arial" charset="0"/>
                <a:cs typeface="Arial" charset="0"/>
              </a:rPr>
              <a:t>corresponds</a:t>
            </a:r>
            <a:r>
              <a:rPr lang="pt-PT" dirty="0">
                <a:latin typeface="Arial" charset="0"/>
                <a:cs typeface="Arial" charset="0"/>
              </a:rPr>
              <a:t> to a  </a:t>
            </a:r>
            <a:r>
              <a:rPr lang="pt-PT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multiplication</a:t>
            </a:r>
            <a:r>
              <a:rPr lang="pt-PT" dirty="0">
                <a:latin typeface="Arial" charset="0"/>
                <a:cs typeface="Arial" charset="0"/>
              </a:rPr>
              <a:t>  (x)</a:t>
            </a:r>
          </a:p>
          <a:p>
            <a:pPr marL="536575">
              <a:lnSpc>
                <a:spcPct val="150000"/>
              </a:lnSpc>
              <a:buSzPct val="120000"/>
              <a:defRPr/>
            </a:pPr>
            <a:endParaRPr lang="pt-PT" sz="800" dirty="0">
              <a:latin typeface="Arial" charset="0"/>
              <a:cs typeface="Arial" charset="0"/>
            </a:endParaRPr>
          </a:p>
          <a:p>
            <a:pPr marL="984250" indent="-447675">
              <a:lnSpc>
                <a:spcPct val="150000"/>
              </a:lnSpc>
              <a:buClr>
                <a:srgbClr val="4597A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pt-PT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or</a:t>
            </a:r>
            <a:r>
              <a:rPr lang="pt-PT" dirty="0">
                <a:latin typeface="Arial" charset="0"/>
                <a:cs typeface="Arial" charset="0"/>
              </a:rPr>
              <a:t>  </a:t>
            </a:r>
            <a:r>
              <a:rPr lang="pt-PT" dirty="0" err="1">
                <a:latin typeface="Arial" charset="0"/>
                <a:cs typeface="Arial" charset="0"/>
              </a:rPr>
              <a:t>corresponds</a:t>
            </a:r>
            <a:r>
              <a:rPr lang="pt-PT" dirty="0">
                <a:latin typeface="Arial" charset="0"/>
                <a:cs typeface="Arial" charset="0"/>
              </a:rPr>
              <a:t> to </a:t>
            </a:r>
            <a:r>
              <a:rPr lang="pt-PT" dirty="0" err="1">
                <a:latin typeface="Arial" charset="0"/>
                <a:cs typeface="Arial" charset="0"/>
              </a:rPr>
              <a:t>an</a:t>
            </a:r>
            <a:r>
              <a:rPr lang="pt-PT" dirty="0">
                <a:latin typeface="Arial" charset="0"/>
                <a:cs typeface="Arial" charset="0"/>
              </a:rPr>
              <a:t> </a:t>
            </a:r>
            <a:r>
              <a:rPr lang="pt-PT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addition</a:t>
            </a:r>
            <a:r>
              <a:rPr lang="pt-PT" dirty="0">
                <a:latin typeface="Arial" charset="0"/>
                <a:cs typeface="Arial" charset="0"/>
              </a:rPr>
              <a:t>  (+)</a:t>
            </a:r>
            <a:endParaRPr lang="pt-PT" dirty="0"/>
          </a:p>
        </p:txBody>
      </p:sp>
      <p:pic>
        <p:nvPicPr>
          <p:cNvPr id="8195" name="Picture 3" descr="C:\Users\FBS\Documents\MOOC\R2\espantado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07" y="131099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FBS\Documents\MOOC\R2\like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07" y="131099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6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6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424862" cy="6491287"/>
          </a:xfrm>
        </p:spPr>
        <p:txBody>
          <a:bodyPr/>
          <a:lstStyle/>
          <a:p>
            <a:pPr eaLnBrk="1" hangingPunct="1">
              <a:defRPr/>
            </a:pPr>
            <a:r>
              <a:rPr lang="pt-PT" altLang="pt-PT" b="1" dirty="0">
                <a:solidFill>
                  <a:schemeClr val="bg1"/>
                </a:solidFill>
                <a:latin typeface="Arial" charset="0"/>
                <a:cs typeface="Arial" charset="0"/>
              </a:rPr>
              <a:t>E</a:t>
            </a:r>
            <a:endParaRPr lang="pt-PT" altLang="pt-PT" sz="22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4. </a:t>
            </a:r>
            <a:r>
              <a:rPr lang="en-US" altLang="pt-PT" dirty="0">
                <a:latin typeface="Arial" charset="0"/>
                <a:cs typeface="Arial" charset="0"/>
              </a:rPr>
              <a:t>With the digits from 1 to 9, how many even numbers less than 1,000 can be formed?</a:t>
            </a:r>
            <a:endParaRPr lang="pt-PT" altLang="pt-PT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pt-PT" altLang="pt-PT" sz="8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pt-PT" b="1" dirty="0" err="1">
                <a:solidFill>
                  <a:srgbClr val="C00000"/>
                </a:solidFill>
              </a:rPr>
              <a:t>Proposed</a:t>
            </a:r>
            <a:r>
              <a:rPr lang="pt-PT" b="1" dirty="0">
                <a:solidFill>
                  <a:srgbClr val="C00000"/>
                </a:solidFill>
              </a:rPr>
              <a:t> </a:t>
            </a:r>
            <a:r>
              <a:rPr lang="pt-PT" b="1">
                <a:solidFill>
                  <a:srgbClr val="C00000"/>
                </a:solidFill>
              </a:rPr>
              <a:t>solution</a:t>
            </a:r>
            <a:r>
              <a:rPr lang="pt-PT" altLang="pt-PT" b="1">
                <a:solidFill>
                  <a:srgbClr val="C00000"/>
                </a:solidFill>
                <a:latin typeface="Arial" charset="0"/>
                <a:cs typeface="Arial" charset="0"/>
              </a:rPr>
              <a:t>:</a:t>
            </a:r>
            <a:endParaRPr lang="pt-PT" altLang="pt-PT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     __              </a:t>
            </a:r>
            <a:r>
              <a:rPr lang="pt-PT" altLang="pt-PT" dirty="0" err="1">
                <a:solidFill>
                  <a:srgbClr val="203864"/>
                </a:solidFill>
                <a:latin typeface="Arial" charset="0"/>
                <a:cs typeface="Arial" charset="0"/>
              </a:rPr>
              <a:t>or</a:t>
            </a: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            __ __            </a:t>
            </a:r>
            <a:r>
              <a:rPr lang="pt-PT" altLang="pt-PT" dirty="0" err="1">
                <a:solidFill>
                  <a:srgbClr val="203864"/>
                </a:solidFill>
                <a:latin typeface="Arial" charset="0"/>
                <a:cs typeface="Arial" charset="0"/>
              </a:rPr>
              <a:t>or</a:t>
            </a: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           __ __ __ </a:t>
            </a:r>
          </a:p>
          <a:p>
            <a:pPr>
              <a:lnSpc>
                <a:spcPct val="150000"/>
              </a:lnSpc>
              <a:defRPr/>
            </a:pPr>
            <a:endParaRPr lang="pt-PT" altLang="pt-PT" dirty="0">
              <a:solidFill>
                <a:srgbClr val="203864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endParaRPr lang="pt-PT" altLang="pt-PT" dirty="0">
              <a:solidFill>
                <a:srgbClr val="203864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In total, </a:t>
            </a:r>
            <a:r>
              <a:rPr lang="pt-PT" altLang="pt-PT" dirty="0" err="1">
                <a:solidFill>
                  <a:srgbClr val="203864"/>
                </a:solidFill>
                <a:latin typeface="Arial" charset="0"/>
                <a:cs typeface="Arial" charset="0"/>
              </a:rPr>
              <a:t>there</a:t>
            </a: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 are 4 + 9 × 4 + 9 × 9 × 4 = 364  </a:t>
            </a:r>
            <a:r>
              <a:rPr lang="en-US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numbers under the desired conditions</a:t>
            </a: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defRPr/>
            </a:pPr>
            <a:endParaRPr lang="pt-PT" altLang="pt-PT" sz="9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pt-PT" altLang="pt-PT" dirty="0">
              <a:latin typeface="Arial" charset="0"/>
              <a:cs typeface="Arial" charset="0"/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79073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900113" y="3502025"/>
            <a:ext cx="4984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cxnSp>
        <p:nvCxnSpPr>
          <p:cNvPr id="20" name="Conexão recta unidireccional 19"/>
          <p:cNvCxnSpPr/>
          <p:nvPr/>
        </p:nvCxnSpPr>
        <p:spPr>
          <a:xfrm>
            <a:off x="1116013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44275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>
            <a:off x="39957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>
            <a:spLocks noChangeArrowheads="1"/>
          </p:cNvSpPr>
          <p:nvPr/>
        </p:nvSpPr>
        <p:spPr bwMode="auto">
          <a:xfrm>
            <a:off x="3779838" y="3502025"/>
            <a:ext cx="5762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796934" y="2813050"/>
            <a:ext cx="8223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 dirty="0" err="1">
                <a:solidFill>
                  <a:srgbClr val="203864"/>
                </a:solidFill>
              </a:rPr>
              <a:t>Even</a:t>
            </a:r>
            <a:endParaRPr lang="pt-PT" altLang="pt-PT" sz="2000" i="0" dirty="0">
              <a:solidFill>
                <a:srgbClr val="203864"/>
              </a:solidFill>
            </a:endParaRPr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4211638" y="3502025"/>
            <a:ext cx="5000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667625" y="3502025"/>
            <a:ext cx="5000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235825" y="3502025"/>
            <a:ext cx="5762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6804025" y="3502025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cxnSp>
        <p:nvCxnSpPr>
          <p:cNvPr id="26" name="Conexão recta unidireccional 25"/>
          <p:cNvCxnSpPr/>
          <p:nvPr/>
        </p:nvCxnSpPr>
        <p:spPr>
          <a:xfrm>
            <a:off x="7019925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unidireccional 26"/>
          <p:cNvCxnSpPr/>
          <p:nvPr/>
        </p:nvCxnSpPr>
        <p:spPr>
          <a:xfrm>
            <a:off x="7451725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>
            <a:spLocks noChangeArrowheads="1"/>
          </p:cNvSpPr>
          <p:nvPr/>
        </p:nvSpPr>
        <p:spPr bwMode="auto">
          <a:xfrm>
            <a:off x="4096491" y="2822428"/>
            <a:ext cx="8223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 dirty="0" err="1">
                <a:solidFill>
                  <a:srgbClr val="203864"/>
                </a:solidFill>
              </a:rPr>
              <a:t>Even</a:t>
            </a:r>
            <a:endParaRPr lang="pt-PT" altLang="pt-PT" sz="2000" i="0" dirty="0">
              <a:solidFill>
                <a:srgbClr val="203864"/>
              </a:solidFill>
            </a:endParaRPr>
          </a:p>
        </p:txBody>
      </p:sp>
      <p:sp>
        <p:nvSpPr>
          <p:cNvPr id="29" name="CaixaDeTexto 28"/>
          <p:cNvSpPr txBox="1">
            <a:spLocks noChangeArrowheads="1"/>
          </p:cNvSpPr>
          <p:nvPr/>
        </p:nvSpPr>
        <p:spPr bwMode="auto">
          <a:xfrm>
            <a:off x="7596188" y="2813050"/>
            <a:ext cx="8642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 dirty="0" err="1">
                <a:solidFill>
                  <a:srgbClr val="203864"/>
                </a:solidFill>
              </a:rPr>
              <a:t>Even</a:t>
            </a:r>
            <a:endParaRPr lang="pt-PT" altLang="pt-PT" sz="2000" i="0" dirty="0">
              <a:solidFill>
                <a:srgbClr val="203864"/>
              </a:solidFill>
            </a:endParaRPr>
          </a:p>
        </p:txBody>
      </p:sp>
      <p:pic>
        <p:nvPicPr>
          <p:cNvPr id="9237" name="Picture 21" descr="C:\Users\FBS\Documents\MOOC\R2\interrogativo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521443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8" name="Picture 22" descr="C:\Users\FBS\Documents\MOOC\R2\sim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688" y="1556904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3">
            <a:extLst>
              <a:ext uri="{FF2B5EF4-FFF2-40B4-BE49-F238E27FC236}">
                <a16:creationId xmlns:a16="http://schemas.microsoft.com/office/drawing/2014/main" id="{CDD87998-8A66-457B-BF26-CF9E64E11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0188"/>
            <a:ext cx="8280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pt-PT" altLang="pt-PT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EXAMPLE 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(Fundamental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Counting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i="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15" grpId="0"/>
      <p:bldP spid="16" grpId="0"/>
      <p:bldP spid="17" grpId="0"/>
      <p:bldP spid="18" grpId="0"/>
      <p:bldP spid="19" grpId="0"/>
      <p:bldP spid="28" grpId="0"/>
      <p:bldP spid="29" grpId="0"/>
      <p:bldP spid="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80400" cy="645318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4000" b="1" dirty="0">
                <a:solidFill>
                  <a:schemeClr val="bg1"/>
                </a:solidFill>
              </a:rPr>
              <a:t>E</a:t>
            </a:r>
            <a:endParaRPr lang="pt-PT" sz="2900" dirty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800" dirty="0">
              <a:solidFill>
                <a:srgbClr val="C00000"/>
              </a:solidFill>
            </a:endParaRPr>
          </a:p>
          <a:p>
            <a:pPr algn="just" eaLnBrk="1" fontAlgn="auto" hangingPunct="1">
              <a:lnSpc>
                <a:spcPct val="16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altLang="pt-PT" sz="3600" b="1" dirty="0">
                <a:solidFill>
                  <a:srgbClr val="C00000"/>
                </a:solidFill>
              </a:rPr>
              <a:t>5. </a:t>
            </a:r>
            <a:r>
              <a:rPr lang="en-US" sz="3600" dirty="0"/>
              <a:t>A game consists of drawing a card at random from a deck of 52 cards and rolling a dice. A prize is awarded if an ace and odd face roll. What is the probability of a prize?</a:t>
            </a:r>
            <a:endParaRPr lang="pt-PT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1500" b="1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b="1" dirty="0" err="1">
                <a:solidFill>
                  <a:srgbClr val="C00000"/>
                </a:solidFill>
              </a:rPr>
              <a:t>Proposed</a:t>
            </a:r>
            <a:r>
              <a:rPr lang="pt-PT" sz="3600" b="1" dirty="0">
                <a:solidFill>
                  <a:srgbClr val="C00000"/>
                </a:solidFill>
              </a:rPr>
              <a:t> </a:t>
            </a:r>
            <a:r>
              <a:rPr lang="pt-PT" sz="3600" b="1" dirty="0" err="1">
                <a:solidFill>
                  <a:srgbClr val="C00000"/>
                </a:solidFill>
              </a:rPr>
              <a:t>solution</a:t>
            </a:r>
            <a:r>
              <a:rPr lang="pt-PT" sz="3600" b="1" dirty="0">
                <a:solidFill>
                  <a:srgbClr val="C00000"/>
                </a:solidFill>
              </a:rPr>
              <a:t>:</a:t>
            </a:r>
            <a:endParaRPr lang="pt-PT" sz="360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The number of possible cases is given by the pairs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                            (</a:t>
            </a:r>
            <a:r>
              <a:rPr lang="pt-PT" sz="3600" dirty="0" err="1">
                <a:solidFill>
                  <a:schemeClr val="accent5">
                    <a:lumMod val="50000"/>
                  </a:schemeClr>
                </a:solidFill>
              </a:rPr>
              <a:t>card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, Dice face)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29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Using the fundamental counting principle, we have  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52 × 6 </a:t>
            </a:r>
            <a:r>
              <a:rPr lang="pt-PT" sz="3600" dirty="0" err="1">
                <a:solidFill>
                  <a:schemeClr val="accent5">
                    <a:lumMod val="50000"/>
                  </a:schemeClr>
                </a:solidFill>
              </a:rPr>
              <a:t>options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18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Let us consider the event A "coming out ace and odd face"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This event can be carried out in 4 × 3 different ways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just" eaLnBrk="1" fontAlgn="auto" hangingPunct="1">
              <a:lnSpc>
                <a:spcPct val="17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</a:rPr>
              <a:t>Since all pairs have the same probability, we can use Laplace's rule and calculate the requested probability</a:t>
            </a: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chemeClr val="accent5">
                    <a:lumMod val="50000"/>
                  </a:schemeClr>
                </a:solidFill>
              </a:rPr>
              <a:t>                                      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altLang="pt-PT" dirty="0"/>
              <a:t> </a:t>
            </a: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-15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7178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266910"/>
              </p:ext>
            </p:extLst>
          </p:nvPr>
        </p:nvGraphicFramePr>
        <p:xfrm>
          <a:off x="2049463" y="5997575"/>
          <a:ext cx="45418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4" imgW="2489040" imgH="393480" progId="Equation.DSMT4">
                  <p:embed/>
                </p:oleObj>
              </mc:Choice>
              <mc:Fallback>
                <p:oleObj name="Equation" r:id="rId4" imgW="2489040" imgH="39348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5997575"/>
                        <a:ext cx="4541837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903413"/>
            <a:ext cx="185737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5" name="Picture 15" descr="C:\Users\FBS\Documents\MOOC\R2\like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480" y="566124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C227F155-E294-4E63-9C1E-C9AB0AB0F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0188"/>
            <a:ext cx="8280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pt-PT" altLang="pt-PT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EXAMPLE 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(Fundamental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Counting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 in </a:t>
            </a:r>
            <a:r>
              <a:rPr lang="pt-PT" altLang="pt-PT" sz="2200" b="1" i="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Probability</a:t>
            </a:r>
            <a:r>
              <a:rPr lang="pt-PT" altLang="pt-PT" sz="2200" b="1" i="0" dirty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eaLnBrk="1" hangingPunct="1"/>
            <a:endParaRPr lang="pt-PT" altLang="pt-PT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 i="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i="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9287</TotalTime>
  <Words>594</Words>
  <Application>Microsoft Office PowerPoint</Application>
  <PresentationFormat>Apresentação no Ecrã (4:3)</PresentationFormat>
  <Paragraphs>133</Paragraphs>
  <Slides>8</Slides>
  <Notes>8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2" baseType="lpstr">
      <vt:lpstr>Arial</vt:lpstr>
      <vt:lpstr>Calibri</vt:lpstr>
      <vt:lpstr>Modelo de apresentação personalizado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343</cp:revision>
  <cp:lastPrinted>2013-10-24T11:42:31Z</cp:lastPrinted>
  <dcterms:created xsi:type="dcterms:W3CDTF">2009-03-15T23:32:02Z</dcterms:created>
  <dcterms:modified xsi:type="dcterms:W3CDTF">2025-08-24T15:40:59Z</dcterms:modified>
</cp:coreProperties>
</file>