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10"/>
  </p:notesMasterIdLst>
  <p:handoutMasterIdLst>
    <p:handoutMasterId r:id="rId11"/>
  </p:handoutMasterIdLst>
  <p:sldIdLst>
    <p:sldId id="530" r:id="rId2"/>
    <p:sldId id="500" r:id="rId3"/>
    <p:sldId id="505" r:id="rId4"/>
    <p:sldId id="531" r:id="rId5"/>
    <p:sldId id="527" r:id="rId6"/>
    <p:sldId id="534" r:id="rId7"/>
    <p:sldId id="533" r:id="rId8"/>
    <p:sldId id="506" r:id="rId9"/>
  </p:sldIdLst>
  <p:sldSz cx="9144000" cy="6858000" type="screen4x3"/>
  <p:notesSz cx="7099300" cy="1023461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597A0"/>
    <a:srgbClr val="203864"/>
    <a:srgbClr val="1308F2"/>
    <a:srgbClr val="CCFFFF"/>
    <a:srgbClr val="DDDDDD"/>
    <a:srgbClr val="DC0000"/>
    <a:srgbClr val="0066FF"/>
    <a:srgbClr val="A6B5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Estilo Claro 3 - Destaqu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20318" autoAdjust="0"/>
    <p:restoredTop sz="94660" autoAdjust="0"/>
  </p:normalViewPr>
  <p:slideViewPr>
    <p:cSldViewPr showGuides="1">
      <p:cViewPr varScale="1">
        <p:scale>
          <a:sx n="105" d="100"/>
          <a:sy n="105" d="100"/>
        </p:scale>
        <p:origin x="66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62" d="100"/>
          <a:sy n="62" d="100"/>
        </p:scale>
        <p:origin x="-1824" y="-84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150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955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150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0263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150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9550" y="9720263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i="0"/>
            </a:lvl1pPr>
          </a:lstStyle>
          <a:p>
            <a:pPr>
              <a:defRPr/>
            </a:pPr>
            <a:fld id="{6CD13080-37CF-4B60-B004-2393243BA732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8943113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955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401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Clique para editar os estilos de texto do modelo global</a:t>
            </a:r>
          </a:p>
          <a:p>
            <a:pPr lvl="1"/>
            <a:r>
              <a:rPr lang="en-GB" noProof="0"/>
              <a:t>Segundo nível</a:t>
            </a:r>
          </a:p>
          <a:p>
            <a:pPr lvl="2"/>
            <a:r>
              <a:rPr lang="en-GB" noProof="0"/>
              <a:t>Terceiro nível</a:t>
            </a:r>
          </a:p>
          <a:p>
            <a:pPr lvl="3"/>
            <a:r>
              <a:rPr lang="en-GB" noProof="0"/>
              <a:t>Quarto nível</a:t>
            </a:r>
          </a:p>
          <a:p>
            <a:pPr lvl="4"/>
            <a:r>
              <a:rPr lang="en-GB" noProof="0"/>
              <a:t>Quinto nível</a:t>
            </a:r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263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6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9550" y="9720263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i="0"/>
            </a:lvl1pPr>
          </a:lstStyle>
          <a:p>
            <a:pPr>
              <a:defRPr/>
            </a:pPr>
            <a:fld id="{AAA3DEC7-E16B-43C1-8BE5-D7C6690DDB92}" type="slidenum">
              <a:rPr lang="en-GB" altLang="pt-PT"/>
              <a:pPr>
                <a:defRPr/>
              </a:pPr>
              <a:t>‹nº›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16182692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Marcador de Posição de Nota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PT" altLang="pt-PT"/>
          </a:p>
        </p:txBody>
      </p:sp>
      <p:sp>
        <p:nvSpPr>
          <p:cNvPr id="12292" name="Marcador de Posição do Número do Diapositivo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279DC147-2E5E-42D0-9CB5-806FCD0B929E}" type="slidenum">
              <a:rPr lang="en-GB" altLang="pt-PT" sz="1200" i="0" smtClean="0"/>
              <a:pPr/>
              <a:t>1</a:t>
            </a:fld>
            <a:endParaRPr lang="en-GB" altLang="pt-PT" sz="1200" i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Marcador de Posição de Nota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PT" altLang="pt-PT"/>
          </a:p>
        </p:txBody>
      </p:sp>
      <p:sp>
        <p:nvSpPr>
          <p:cNvPr id="13316" name="Marcador de Posição do Número do Diapositivo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E738E03B-FFB8-4083-9ECA-0CB982189124}" type="slidenum">
              <a:rPr lang="en-GB" altLang="pt-PT" sz="1200" i="0" smtClean="0"/>
              <a:pPr/>
              <a:t>2</a:t>
            </a:fld>
            <a:endParaRPr lang="en-GB" altLang="pt-PT" sz="1200" i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Marcador de Posição de Nota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PT" altLang="pt-PT"/>
          </a:p>
        </p:txBody>
      </p:sp>
      <p:sp>
        <p:nvSpPr>
          <p:cNvPr id="14340" name="Marcador de Posição do Número do Diapositivo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885B2365-E0B9-438B-8CB7-28EF7397125C}" type="slidenum">
              <a:rPr lang="en-GB" altLang="pt-PT" sz="1200" i="0" smtClean="0"/>
              <a:pPr/>
              <a:t>3</a:t>
            </a:fld>
            <a:endParaRPr lang="en-GB" altLang="pt-PT" sz="1200" i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Marcador de Posição de Nota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PT" altLang="pt-PT"/>
          </a:p>
        </p:txBody>
      </p:sp>
      <p:sp>
        <p:nvSpPr>
          <p:cNvPr id="15364" name="Marcador de Posição do Número do Diapositivo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588862DF-DE11-4614-81D6-376326DDE1A1}" type="slidenum">
              <a:rPr lang="en-GB" altLang="pt-PT" sz="1200" i="0" smtClean="0"/>
              <a:pPr/>
              <a:t>4</a:t>
            </a:fld>
            <a:endParaRPr lang="en-GB" altLang="pt-PT" sz="1200" i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Marcador de Posição de Nota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PT" altLang="pt-PT"/>
          </a:p>
        </p:txBody>
      </p:sp>
      <p:sp>
        <p:nvSpPr>
          <p:cNvPr id="16388" name="Marcador de Posição do Número do Diapositivo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47A3F3A9-88CB-4491-83E3-24C64B013698}" type="slidenum">
              <a:rPr lang="en-GB" altLang="pt-PT" sz="1200" i="0" smtClean="0"/>
              <a:pPr/>
              <a:t>5</a:t>
            </a:fld>
            <a:endParaRPr lang="en-GB" altLang="pt-PT" sz="1200" i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Marcador de Posição de Nota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PT" altLang="pt-PT"/>
          </a:p>
        </p:txBody>
      </p:sp>
      <p:sp>
        <p:nvSpPr>
          <p:cNvPr id="17412" name="Marcador de Posição do Número do Diapositivo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CD63455C-72B7-43D3-8CB7-EFB57FC2449B}" type="slidenum">
              <a:rPr lang="en-GB" altLang="pt-PT" sz="1200" i="0" smtClean="0"/>
              <a:pPr/>
              <a:t>6</a:t>
            </a:fld>
            <a:endParaRPr lang="en-GB" altLang="pt-PT" sz="1200" i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Marcador de Posição de Nota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PT" altLang="pt-PT"/>
          </a:p>
        </p:txBody>
      </p:sp>
      <p:sp>
        <p:nvSpPr>
          <p:cNvPr id="18436" name="Marcador de Posição do Número do Diapositivo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0C66245A-D607-41C9-ABB5-5D7E9AB2D7E3}" type="slidenum">
              <a:rPr lang="en-GB" altLang="pt-PT" sz="1200" i="0" smtClean="0"/>
              <a:pPr/>
              <a:t>7</a:t>
            </a:fld>
            <a:endParaRPr lang="en-GB" altLang="pt-PT" sz="1200" i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Marcador de Posição de Nota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PT" altLang="pt-PT"/>
          </a:p>
        </p:txBody>
      </p:sp>
      <p:sp>
        <p:nvSpPr>
          <p:cNvPr id="19460" name="Marcador de Posição do Número do Diapositivo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041CFE31-267D-48B9-ABBA-95403C79F506}" type="slidenum">
              <a:rPr lang="en-GB" altLang="pt-PT" sz="1200" i="0" smtClean="0"/>
              <a:pPr/>
              <a:t>8</a:t>
            </a:fld>
            <a:endParaRPr lang="en-GB" altLang="pt-PT" sz="1200" i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FE0FF-DD92-4B97-B8A7-7FCBCD3C0FF0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529939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dirty="0"/>
              <a:t>Clique para editar os estilos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73EF3E-135F-40AB-9E71-C8996898578E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48495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762625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07007B-3F5E-47BB-B701-74CABBC220FE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31992077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67543" y="404666"/>
            <a:ext cx="8280921" cy="6192686"/>
          </a:xfrm>
        </p:spPr>
        <p:txBody>
          <a:bodyPr/>
          <a:lstStyle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pt-PT" dirty="0"/>
              <a:t>Clique para editar os estilos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BF5C4F-5653-4036-8560-1E7C69573AEA}" type="slidenum">
              <a:rPr lang="en-GB" altLang="pt-PT"/>
              <a:pPr>
                <a:defRPr/>
              </a:pPr>
              <a:t>‹nº›</a:t>
            </a:fld>
            <a:endParaRPr lang="en-GB" altLang="pt-PT"/>
          </a:p>
        </p:txBody>
      </p:sp>
    </p:spTree>
    <p:extLst>
      <p:ext uri="{BB962C8B-B14F-4D97-AF65-F5344CB8AC3E}">
        <p14:creationId xmlns:p14="http://schemas.microsoft.com/office/powerpoint/2010/main" val="239015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3" y="365127"/>
            <a:ext cx="8352929" cy="759617"/>
          </a:xfrm>
        </p:spPr>
        <p:txBody>
          <a:bodyPr/>
          <a:lstStyle/>
          <a:p>
            <a:r>
              <a:rPr lang="pt-PT" dirty="0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67543" y="1268760"/>
            <a:ext cx="8352930" cy="5328592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pt-PT" dirty="0"/>
              <a:t>Clique para editar os estilos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BB93E-0CD2-41F2-ADEB-7E0CE77ED38F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124880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40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23888" y="4589465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EB945-9EE7-401F-B244-CA0C06A69E10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601173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849518-5A66-4136-837E-726F1C745420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301154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7"/>
            <a:ext cx="7886700" cy="1325563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30239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30239" y="2505075"/>
            <a:ext cx="3868737" cy="368458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8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4E715-35F1-4EF6-B366-A6C934A1D4A2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3958181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70466-4F45-4912-B0AE-B8E4E641BA0B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130192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6A9CB-7F6F-4D04-933E-5E283082172B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4209675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9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887788" y="987427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30239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19DB2-C304-47DF-8BA5-30D08FA10DA7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302796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9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3887788" y="987427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30239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2ED549-AC32-48DF-9694-A2862E868589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330175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Posição do Título 1"/>
          <p:cNvSpPr>
            <a:spLocks noGrp="1"/>
          </p:cNvSpPr>
          <p:nvPr>
            <p:ph type="title"/>
          </p:nvPr>
        </p:nvSpPr>
        <p:spPr bwMode="auto">
          <a:xfrm>
            <a:off x="468313" y="188913"/>
            <a:ext cx="8280400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altLang="pt-PT"/>
              <a:t>Clique para editar o estilo</a:t>
            </a:r>
          </a:p>
        </p:txBody>
      </p:sp>
      <p:sp>
        <p:nvSpPr>
          <p:cNvPr id="1027" name="Marcador de Posição do Texto 2"/>
          <p:cNvSpPr>
            <a:spLocks noGrp="1"/>
          </p:cNvSpPr>
          <p:nvPr>
            <p:ph type="body" idx="1"/>
          </p:nvPr>
        </p:nvSpPr>
        <p:spPr bwMode="auto">
          <a:xfrm>
            <a:off x="468313" y="836613"/>
            <a:ext cx="8280400" cy="568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altLang="pt-PT"/>
              <a:t>Clique para editar os estilos</a:t>
            </a:r>
          </a:p>
          <a:p>
            <a:pPr lvl="1"/>
            <a:r>
              <a:rPr lang="pt-PT" altLang="pt-PT"/>
              <a:t>Segundo nível</a:t>
            </a:r>
          </a:p>
          <a:p>
            <a:pPr lvl="2"/>
            <a:r>
              <a:rPr lang="pt-PT" altLang="pt-PT"/>
              <a:t>Terceiro nível</a:t>
            </a:r>
          </a:p>
          <a:p>
            <a:pPr lvl="3"/>
            <a:r>
              <a:rPr lang="pt-PT" altLang="pt-PT"/>
              <a:t>Quarto nível</a:t>
            </a:r>
          </a:p>
          <a:p>
            <a:pPr lvl="4"/>
            <a:r>
              <a:rPr lang="pt-PT" alt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6D1C93F-30EB-4E47-91A5-01987EFBE917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Arial" charset="0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Arial" charset="0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7.gi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gif"/><Relationship Id="rId5" Type="http://schemas.openxmlformats.org/officeDocument/2006/relationships/image" Target="../media/image8.wmf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jpeg"/><Relationship Id="rId5" Type="http://schemas.openxmlformats.org/officeDocument/2006/relationships/image" Target="../media/image10.wmf"/><Relationship Id="rId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2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12.gi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png"/><Relationship Id="rId5" Type="http://schemas.openxmlformats.org/officeDocument/2006/relationships/image" Target="../media/image14.wmf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Marcador de Posição de Conteúdo 4"/>
          <p:cNvSpPr>
            <a:spLocks noGrp="1"/>
          </p:cNvSpPr>
          <p:nvPr>
            <p:ph idx="1"/>
          </p:nvPr>
        </p:nvSpPr>
        <p:spPr>
          <a:xfrm>
            <a:off x="468313" y="1268413"/>
            <a:ext cx="8351837" cy="5329237"/>
          </a:xfrm>
        </p:spPr>
        <p:txBody>
          <a:bodyPr/>
          <a:lstStyle/>
          <a:p>
            <a:pPr marL="536575" indent="-536575" eaLnBrk="1" hangingPunct="1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Arial" panose="020B0604020202020204" pitchFamily="34" charset="0"/>
              <a:buChar char="•"/>
              <a:defRPr/>
            </a:pPr>
            <a:endParaRPr lang="pt-PT" altLang="pt-PT" b="1" dirty="0">
              <a:latin typeface="Arial" charset="0"/>
              <a:cs typeface="Arial" charset="0"/>
            </a:endParaRPr>
          </a:p>
          <a:p>
            <a:pPr algn="ctr" eaLnBrk="1" hangingPunct="1">
              <a:lnSpc>
                <a:spcPct val="150000"/>
              </a:lnSpc>
              <a:buClr>
                <a:schemeClr val="accent5">
                  <a:lumMod val="75000"/>
                </a:schemeClr>
              </a:buClr>
              <a:defRPr/>
            </a:pPr>
            <a:r>
              <a:rPr lang="pt-PT" altLang="pt-PT" sz="3200" b="1" dirty="0">
                <a:latin typeface="Arial" charset="0"/>
                <a:cs typeface="Arial" charset="0"/>
              </a:rPr>
              <a:t>Princípio fundamental de contagem ou Regra do produto</a:t>
            </a:r>
          </a:p>
          <a:p>
            <a:pPr eaLnBrk="1" hangingPunct="1">
              <a:defRPr/>
            </a:pPr>
            <a:endParaRPr lang="pt-PT" altLang="pt-PT" dirty="0">
              <a:latin typeface="Arial" charset="0"/>
              <a:cs typeface="Arial" charset="0"/>
            </a:endParaRPr>
          </a:p>
        </p:txBody>
      </p:sp>
      <p:pic>
        <p:nvPicPr>
          <p:cNvPr id="3076" name="Picture 4" descr="C:\Users\FBS\Documents\MOOC\R2\normal.gif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4606925"/>
            <a:ext cx="1944688" cy="194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404813"/>
            <a:ext cx="8280400" cy="6192837"/>
          </a:xfrm>
        </p:spPr>
        <p:txBody>
          <a:bodyPr/>
          <a:lstStyle/>
          <a:p>
            <a:pPr algn="just" eaLnBrk="1" hangingPunct="1"/>
            <a:r>
              <a:rPr lang="pt-PT" altLang="pt-PT" sz="3500" b="1" dirty="0">
                <a:solidFill>
                  <a:srgbClr val="C00000"/>
                </a:solidFill>
                <a:latin typeface="Arial" charset="0"/>
                <a:cs typeface="Arial" charset="0"/>
              </a:rPr>
              <a:t>Princípio fundamental de contagem ou Regra do produto</a:t>
            </a:r>
          </a:p>
          <a:p>
            <a:pPr algn="just" eaLnBrk="1" hangingPunct="1"/>
            <a:endParaRPr lang="pt-PT" altLang="pt-PT" dirty="0">
              <a:latin typeface="Arial" charset="0"/>
              <a:cs typeface="Arial" charset="0"/>
            </a:endParaRPr>
          </a:p>
          <a:p>
            <a:pPr algn="just" eaLnBrk="1" hangingPunct="1">
              <a:lnSpc>
                <a:spcPct val="150000"/>
              </a:lnSpc>
            </a:pPr>
            <a:r>
              <a:rPr lang="pt-PT" altLang="pt-PT" dirty="0">
                <a:latin typeface="Arial" charset="0"/>
                <a:cs typeface="Arial" charset="0"/>
              </a:rPr>
              <a:t>Se um resultado é composto por uma “sequência” de </a:t>
            </a:r>
            <a:r>
              <a:rPr lang="pt-PT" altLang="pt-PT" i="1" dirty="0">
                <a:latin typeface="Arial" charset="0"/>
                <a:cs typeface="Arial" charset="0"/>
              </a:rPr>
              <a:t>k </a:t>
            </a:r>
            <a:r>
              <a:rPr lang="pt-PT" altLang="pt-PT" dirty="0">
                <a:latin typeface="Arial" charset="0"/>
                <a:cs typeface="Arial" charset="0"/>
              </a:rPr>
              <a:t>resultados em que cada um deles pode ocorrer, </a:t>
            </a:r>
            <a:r>
              <a:rPr lang="pt-PT" altLang="pt-PT" dirty="0" err="1">
                <a:latin typeface="Arial" charset="0"/>
                <a:cs typeface="Arial" charset="0"/>
              </a:rPr>
              <a:t>respetivamente</a:t>
            </a:r>
            <a:r>
              <a:rPr lang="pt-PT" altLang="pt-PT" dirty="0">
                <a:latin typeface="Arial" charset="0"/>
                <a:cs typeface="Arial" charset="0"/>
              </a:rPr>
              <a:t>, de                             maneiras diferentes, então o resultado dado pode ocorrer de</a:t>
            </a:r>
          </a:p>
          <a:p>
            <a:pPr eaLnBrk="1" hangingPunct="1">
              <a:lnSpc>
                <a:spcPct val="100000"/>
              </a:lnSpc>
            </a:pPr>
            <a:r>
              <a:rPr lang="pt-PT" altLang="pt-PT" dirty="0">
                <a:latin typeface="Arial" charset="0"/>
                <a:cs typeface="Arial" charset="0"/>
              </a:rPr>
              <a:t>maneiras diferentes.</a:t>
            </a:r>
          </a:p>
          <a:p>
            <a:pPr algn="just" eaLnBrk="1" hangingPunct="1">
              <a:lnSpc>
                <a:spcPct val="150000"/>
              </a:lnSpc>
            </a:pPr>
            <a:endParaRPr lang="pt-PT" altLang="pt-PT" sz="2600" dirty="0">
              <a:latin typeface="Arial" charset="0"/>
              <a:cs typeface="Arial" charset="0"/>
            </a:endParaRPr>
          </a:p>
          <a:p>
            <a:pPr algn="just" eaLnBrk="1" hangingPunct="1">
              <a:lnSpc>
                <a:spcPct val="150000"/>
              </a:lnSpc>
            </a:pPr>
            <a:endParaRPr lang="pt-PT" altLang="pt-PT" sz="2600" dirty="0">
              <a:latin typeface="Arial" charset="0"/>
              <a:cs typeface="Arial" charset="0"/>
            </a:endParaRPr>
          </a:p>
          <a:p>
            <a:pPr algn="just" eaLnBrk="1" hangingPunct="1"/>
            <a:endParaRPr lang="pt-PT" altLang="pt-PT" dirty="0">
              <a:latin typeface="Arial" charset="0"/>
              <a:cs typeface="Arial" charset="0"/>
            </a:endParaRP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-230188"/>
            <a:ext cx="184150" cy="460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PT" altLang="pt-PT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-230188"/>
            <a:ext cx="184150" cy="460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PT" altLang="pt-PT"/>
          </a:p>
        </p:txBody>
      </p:sp>
      <p:sp>
        <p:nvSpPr>
          <p:cNvPr id="4101" name="Rectangle 12"/>
          <p:cNvSpPr>
            <a:spLocks noChangeArrowheads="1"/>
          </p:cNvSpPr>
          <p:nvPr/>
        </p:nvSpPr>
        <p:spPr bwMode="auto">
          <a:xfrm>
            <a:off x="0" y="-230188"/>
            <a:ext cx="184150" cy="460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PT" altLang="pt-PT"/>
          </a:p>
        </p:txBody>
      </p:sp>
      <p:graphicFrame>
        <p:nvGraphicFramePr>
          <p:cNvPr id="4102" name="Objecto 2"/>
          <p:cNvGraphicFramePr>
            <a:graphicFrameLocks noChangeAspect="1"/>
          </p:cNvGraphicFramePr>
          <p:nvPr/>
        </p:nvGraphicFramePr>
        <p:xfrm>
          <a:off x="5964238" y="3644900"/>
          <a:ext cx="2855912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" name="Equation" r:id="rId4" imgW="1130300" imgH="228600" progId="Equation.DSMT4">
                  <p:embed/>
                </p:oleObj>
              </mc:Choice>
              <mc:Fallback>
                <p:oleObj name="Equation" r:id="rId4" imgW="1130300" imgH="228600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4238" y="3644900"/>
                        <a:ext cx="2855912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o 3"/>
          <p:cNvGraphicFramePr>
            <a:graphicFrameLocks noChangeAspect="1"/>
          </p:cNvGraphicFramePr>
          <p:nvPr/>
        </p:nvGraphicFramePr>
        <p:xfrm>
          <a:off x="3373438" y="3140075"/>
          <a:ext cx="2278062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2" name="Equation" r:id="rId6" imgW="901309" imgH="228501" progId="Equation.DSMT4">
                  <p:embed/>
                </p:oleObj>
              </mc:Choice>
              <mc:Fallback>
                <p:oleObj name="Equation" r:id="rId6" imgW="901309" imgH="228501" progId="Equation.DSMT4">
                  <p:embed/>
                  <p:pic>
                    <p:nvPicPr>
                      <p:cNvPr id="0" name="Objecto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3438" y="3140075"/>
                        <a:ext cx="2278062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04" name="Picture 8" descr="C:\Users\FBS\Documents\MOOC\R2\espantado.gif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445224"/>
            <a:ext cx="1008000" cy="10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30188"/>
            <a:ext cx="8280400" cy="606425"/>
          </a:xfrm>
        </p:spPr>
        <p:txBody>
          <a:bodyPr/>
          <a:lstStyle/>
          <a:p>
            <a:pPr eaLnBrk="1" hangingPunct="1"/>
            <a:r>
              <a:rPr lang="pt-PT" altLang="pt-PT" b="1">
                <a:solidFill>
                  <a:srgbClr val="C00000"/>
                </a:solidFill>
                <a:latin typeface="Arial" charset="0"/>
                <a:cs typeface="Arial" charset="0"/>
              </a:rPr>
              <a:t>EXEMPLO </a:t>
            </a:r>
            <a:r>
              <a:rPr lang="pt-PT" altLang="pt-PT" sz="2200" b="1">
                <a:solidFill>
                  <a:srgbClr val="C00000"/>
                </a:solidFill>
                <a:latin typeface="Arial" charset="0"/>
                <a:cs typeface="Arial" charset="0"/>
              </a:rPr>
              <a:t> (Princípio fundamental de contagem)</a:t>
            </a:r>
            <a:endParaRPr lang="pt-PT" altLang="pt-PT">
              <a:latin typeface="Arial" charset="0"/>
              <a:cs typeface="Arial" charset="0"/>
            </a:endParaRPr>
          </a:p>
          <a:p>
            <a:pPr eaLnBrk="1" hangingPunct="1"/>
            <a:endParaRPr lang="pt-PT" altLang="pt-PT">
              <a:latin typeface="Arial" charset="0"/>
              <a:cs typeface="Arial" charset="0"/>
            </a:endParaRPr>
          </a:p>
          <a:p>
            <a:pPr eaLnBrk="1" hangingPunct="1"/>
            <a:endParaRPr lang="pt-PT" altLang="pt-PT">
              <a:latin typeface="Arial" charset="0"/>
              <a:cs typeface="Arial" charset="0"/>
            </a:endParaRPr>
          </a:p>
          <a:p>
            <a:pPr eaLnBrk="1" hangingPunct="1"/>
            <a:endParaRPr lang="pt-PT" altLang="pt-PT">
              <a:latin typeface="Arial" charset="0"/>
              <a:cs typeface="Arial" charset="0"/>
            </a:endParaRPr>
          </a:p>
          <a:p>
            <a:pPr algn="just" eaLnBrk="1" hangingPunct="1"/>
            <a:endParaRPr lang="pt-PT" altLang="pt-PT" sz="1200">
              <a:latin typeface="Arial" charset="0"/>
              <a:cs typeface="Arial" charset="0"/>
            </a:endParaRPr>
          </a:p>
          <a:p>
            <a:pPr algn="just" eaLnBrk="1" hangingPunct="1"/>
            <a:endParaRPr lang="pt-PT" altLang="pt-PT">
              <a:latin typeface="Arial" charset="0"/>
              <a:cs typeface="Arial" charset="0"/>
            </a:endParaRPr>
          </a:p>
        </p:txBody>
      </p:sp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0" y="-230188"/>
            <a:ext cx="184150" cy="460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PT" altLang="pt-PT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-230188"/>
            <a:ext cx="184150" cy="460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PT" altLang="pt-PT"/>
          </a:p>
        </p:txBody>
      </p:sp>
      <p:sp>
        <p:nvSpPr>
          <p:cNvPr id="5125" name="Rectangle 13"/>
          <p:cNvSpPr>
            <a:spLocks noChangeArrowheads="1"/>
          </p:cNvSpPr>
          <p:nvPr/>
        </p:nvSpPr>
        <p:spPr bwMode="auto">
          <a:xfrm>
            <a:off x="0" y="-230188"/>
            <a:ext cx="184150" cy="460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PT" altLang="pt-PT"/>
          </a:p>
        </p:txBody>
      </p:sp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4850" y="908050"/>
            <a:ext cx="3251200" cy="204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127" name="Rectangle 3"/>
          <p:cNvSpPr txBox="1">
            <a:spLocks noChangeArrowheads="1"/>
          </p:cNvSpPr>
          <p:nvPr/>
        </p:nvSpPr>
        <p:spPr bwMode="auto">
          <a:xfrm>
            <a:off x="468313" y="374650"/>
            <a:ext cx="5327650" cy="28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endParaRPr lang="pt-PT" altLang="pt-PT" sz="2000" i="0" dirty="0"/>
          </a:p>
          <a:p>
            <a:pPr algn="just" eaLnBrk="1" hangingPunct="1">
              <a:lnSpc>
                <a:spcPct val="100000"/>
              </a:lnSpc>
            </a:pPr>
            <a:r>
              <a:rPr lang="pt-PT" altLang="pt-PT" sz="2000" b="1" i="0" dirty="0">
                <a:solidFill>
                  <a:srgbClr val="C00000"/>
                </a:solidFill>
              </a:rPr>
              <a:t>1. </a:t>
            </a:r>
            <a:r>
              <a:rPr lang="pt-PT" altLang="pt-PT" i="0" dirty="0"/>
              <a:t>De acordo com a imagem, um menu do dia pode ser composto por três das opções apresentadas. Quantos menus constituídos por uma sanduíche, um acompanhamento e uma bebida podemos organizar?</a:t>
            </a:r>
            <a:endParaRPr lang="pt-PT" altLang="pt-PT" sz="2000" i="0" dirty="0"/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 bwMode="auto">
          <a:xfrm>
            <a:off x="468313" y="3284538"/>
            <a:ext cx="8280400" cy="357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2500" lnSpcReduction="10000"/>
          </a:bodyPr>
          <a:lstStyle>
            <a:lvl1pPr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Arial" charset="0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Arial" charset="0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Arial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sz="2200" b="1" i="0" dirty="0">
                <a:solidFill>
                  <a:srgbClr val="C00000"/>
                </a:solidFill>
              </a:rPr>
              <a:t>Proposta de Resolução: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PT" sz="700" i="0" dirty="0">
              <a:solidFill>
                <a:srgbClr val="C0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i="0" dirty="0">
                <a:solidFill>
                  <a:schemeClr val="accent5">
                    <a:lumMod val="50000"/>
                  </a:schemeClr>
                </a:solidFill>
              </a:rPr>
              <a:t>Sanduíche                   	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PT" sz="900" i="0" dirty="0">
              <a:solidFill>
                <a:schemeClr val="accent5">
                  <a:lumMod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i="0" dirty="0">
                <a:solidFill>
                  <a:schemeClr val="accent5">
                    <a:lumMod val="50000"/>
                  </a:schemeClr>
                </a:solidFill>
              </a:rPr>
              <a:t>Acompanhamentos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PT" sz="900" i="0" dirty="0">
              <a:solidFill>
                <a:schemeClr val="accent5">
                  <a:lumMod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i="0" dirty="0">
                <a:solidFill>
                  <a:schemeClr val="accent5">
                    <a:lumMod val="50000"/>
                  </a:schemeClr>
                </a:solidFill>
              </a:rPr>
              <a:t>Bebida em copo                	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pt-PT" sz="900" i="0" dirty="0">
              <a:solidFill>
                <a:schemeClr val="accent5">
                  <a:lumMod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PT" i="0" dirty="0">
                <a:solidFill>
                  <a:schemeClr val="accent5">
                    <a:lumMod val="50000"/>
                  </a:schemeClr>
                </a:solidFill>
              </a:rPr>
              <a:t>Aplicando o princípio fundamental de contagem temos: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PT" sz="600" i="0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i="0" dirty="0">
                <a:solidFill>
                  <a:schemeClr val="accent5">
                    <a:lumMod val="50000"/>
                  </a:schemeClr>
                </a:solidFill>
              </a:rPr>
              <a:t>                                  refeições</a:t>
            </a: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PT" altLang="pt-PT" sz="1200" i="0" dirty="0"/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PT" altLang="pt-PT" i="0" dirty="0"/>
          </a:p>
        </p:txBody>
      </p:sp>
      <p:graphicFrame>
        <p:nvGraphicFramePr>
          <p:cNvPr id="17" name="Objecto 2"/>
          <p:cNvGraphicFramePr>
            <a:graphicFrameLocks noChangeAspect="1"/>
          </p:cNvGraphicFramePr>
          <p:nvPr/>
        </p:nvGraphicFramePr>
        <p:xfrm>
          <a:off x="1103313" y="6308725"/>
          <a:ext cx="1595437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7" name="Equation" r:id="rId5" imgW="799920" imgH="177480" progId="Equation.DSMT4">
                  <p:embed/>
                </p:oleObj>
              </mc:Choice>
              <mc:Fallback>
                <p:oleObj name="Equation" r:id="rId5" imgW="799920" imgH="177480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3313" y="6308725"/>
                        <a:ext cx="1595437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Conexão recta unidireccional 17"/>
          <p:cNvCxnSpPr/>
          <p:nvPr/>
        </p:nvCxnSpPr>
        <p:spPr>
          <a:xfrm>
            <a:off x="2195513" y="4005263"/>
            <a:ext cx="1800225" cy="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xão recta unidireccional 18"/>
          <p:cNvCxnSpPr/>
          <p:nvPr/>
        </p:nvCxnSpPr>
        <p:spPr>
          <a:xfrm>
            <a:off x="2771775" y="5259388"/>
            <a:ext cx="1223963" cy="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xão recta unidireccional 19"/>
          <p:cNvCxnSpPr/>
          <p:nvPr/>
        </p:nvCxnSpPr>
        <p:spPr>
          <a:xfrm>
            <a:off x="3203575" y="4652963"/>
            <a:ext cx="792163" cy="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33" name="Picture 13" descr="C:\Users\FBS\Documents\MOOC\R2\pensativo.gif"/>
          <p:cNvPicPr>
            <a:picLocks noChangeAspect="1" noChangeArrowheads="1" noCrop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2493008"/>
            <a:ext cx="1008000" cy="10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4355976" y="3852622"/>
            <a:ext cx="4140969" cy="18086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>
            <a:lvl1pPr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Arial" charset="0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Arial" charset="0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Arial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sz="2200" i="0" dirty="0">
                <a:solidFill>
                  <a:schemeClr val="accent5">
                    <a:lumMod val="50000"/>
                  </a:schemeClr>
                </a:solidFill>
              </a:rPr>
              <a:t>6 possibilidades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PT" sz="600" i="0" dirty="0">
              <a:solidFill>
                <a:schemeClr val="accent5">
                  <a:lumMod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sz="2200" i="0" dirty="0">
                <a:solidFill>
                  <a:schemeClr val="accent5">
                    <a:lumMod val="50000"/>
                  </a:schemeClr>
                </a:solidFill>
              </a:rPr>
              <a:t>2 possibilidades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PT" sz="500" i="0" dirty="0">
              <a:solidFill>
                <a:schemeClr val="accent5">
                  <a:lumMod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sz="2200" i="0" dirty="0">
                <a:solidFill>
                  <a:schemeClr val="accent5">
                    <a:lumMod val="50000"/>
                  </a:schemeClr>
                </a:solidFill>
              </a:rPr>
              <a:t>8 possibilidades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pt-PT" sz="2200" i="0" dirty="0">
              <a:solidFill>
                <a:schemeClr val="accent5">
                  <a:lumMod val="50000"/>
                </a:schemeClr>
              </a:solidFill>
            </a:endParaRP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PT" altLang="pt-PT" sz="2200" i="0" dirty="0"/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PT" altLang="pt-PT" sz="2200" i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7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7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30188"/>
            <a:ext cx="8424862" cy="6491287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b="1" dirty="0">
                <a:solidFill>
                  <a:srgbClr val="C00000"/>
                </a:solidFill>
              </a:rPr>
              <a:t>EXEMPLO </a:t>
            </a:r>
            <a:r>
              <a:rPr lang="pt-PT" sz="2200" b="1" dirty="0">
                <a:solidFill>
                  <a:srgbClr val="C00000"/>
                </a:solidFill>
              </a:rPr>
              <a:t> (</a:t>
            </a:r>
            <a:r>
              <a:rPr lang="pt-PT" altLang="pt-PT" sz="2200" b="1" dirty="0">
                <a:solidFill>
                  <a:srgbClr val="C00000"/>
                </a:solidFill>
              </a:rPr>
              <a:t>Princípio fundamental de contagem)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b="1" dirty="0">
                <a:solidFill>
                  <a:srgbClr val="C00000"/>
                </a:solidFill>
              </a:rPr>
              <a:t>2. </a:t>
            </a:r>
            <a:r>
              <a:rPr lang="pt-PT" dirty="0"/>
              <a:t>Com os algarismos de 1 a 9, quantos números pares de 4 algarismos é possível formar?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PT" sz="800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b="1" dirty="0">
                <a:solidFill>
                  <a:srgbClr val="C00000"/>
                </a:solidFill>
              </a:rPr>
              <a:t>Proposta de Resolução:</a:t>
            </a:r>
          </a:p>
          <a:p>
            <a:pPr>
              <a:lnSpc>
                <a:spcPct val="150000"/>
              </a:lnSpc>
              <a:defRPr/>
            </a:pPr>
            <a:r>
              <a:rPr lang="pt-PT" dirty="0">
                <a:solidFill>
                  <a:srgbClr val="203864"/>
                </a:solidFill>
              </a:rPr>
              <a:t>Para que o número tenha quatro algarismos e seja par, o último algarismo pode ser 2, 4, 6 ou 8.</a:t>
            </a:r>
          </a:p>
          <a:p>
            <a:pPr>
              <a:defRPr/>
            </a:pPr>
            <a:r>
              <a:rPr lang="pt-PT" dirty="0">
                <a:solidFill>
                  <a:srgbClr val="203864"/>
                </a:solidFill>
              </a:rPr>
              <a:t>      _ _ _ </a:t>
            </a:r>
            <a:r>
              <a:rPr lang="pt-PT" b="1" u="sng" dirty="0">
                <a:solidFill>
                  <a:srgbClr val="203864"/>
                </a:solidFill>
              </a:rPr>
              <a:t>2</a:t>
            </a:r>
            <a:r>
              <a:rPr lang="pt-PT" dirty="0">
                <a:solidFill>
                  <a:srgbClr val="203864"/>
                </a:solidFill>
              </a:rPr>
              <a:t>         _ _ _ </a:t>
            </a:r>
            <a:r>
              <a:rPr lang="pt-PT" b="1" u="sng" dirty="0">
                <a:solidFill>
                  <a:srgbClr val="203864"/>
                </a:solidFill>
              </a:rPr>
              <a:t>4</a:t>
            </a:r>
            <a:r>
              <a:rPr lang="pt-PT" dirty="0">
                <a:solidFill>
                  <a:srgbClr val="203864"/>
                </a:solidFill>
              </a:rPr>
              <a:t>            _ _ _ </a:t>
            </a:r>
            <a:r>
              <a:rPr lang="pt-PT" b="1" u="sng" dirty="0">
                <a:solidFill>
                  <a:srgbClr val="203864"/>
                </a:solidFill>
              </a:rPr>
              <a:t>6</a:t>
            </a:r>
            <a:r>
              <a:rPr lang="pt-PT" dirty="0">
                <a:solidFill>
                  <a:srgbClr val="203864"/>
                </a:solidFill>
              </a:rPr>
              <a:t>               _ _ _ </a:t>
            </a:r>
            <a:r>
              <a:rPr lang="pt-PT" b="1" u="sng" dirty="0">
                <a:solidFill>
                  <a:srgbClr val="203864"/>
                </a:solidFill>
              </a:rPr>
              <a:t>8</a:t>
            </a:r>
            <a:r>
              <a:rPr lang="pt-PT" dirty="0">
                <a:solidFill>
                  <a:srgbClr val="203864"/>
                </a:solidFill>
              </a:rPr>
              <a:t> </a:t>
            </a:r>
          </a:p>
          <a:p>
            <a:pPr>
              <a:defRPr/>
            </a:pPr>
            <a:endParaRPr lang="pt-PT" sz="800" dirty="0">
              <a:solidFill>
                <a:srgbClr val="203864"/>
              </a:solidFill>
            </a:endParaRPr>
          </a:p>
          <a:p>
            <a:pPr>
              <a:defRPr/>
            </a:pPr>
            <a:r>
              <a:rPr lang="pt-PT" dirty="0">
                <a:solidFill>
                  <a:srgbClr val="203864"/>
                </a:solidFill>
              </a:rPr>
              <a:t>isto é,		__ __ __ </a:t>
            </a:r>
            <a:r>
              <a:rPr lang="pt-PT" b="1" u="sng" dirty="0">
                <a:solidFill>
                  <a:srgbClr val="203864"/>
                </a:solidFill>
              </a:rPr>
              <a:t>Par</a:t>
            </a:r>
            <a:endParaRPr lang="pt-PT" b="1" dirty="0">
              <a:solidFill>
                <a:srgbClr val="203864"/>
              </a:solidFill>
            </a:endParaRPr>
          </a:p>
          <a:p>
            <a:pPr>
              <a:defRPr/>
            </a:pPr>
            <a:r>
              <a:rPr lang="pt-PT" dirty="0">
                <a:solidFill>
                  <a:srgbClr val="203864"/>
                </a:solidFill>
              </a:rPr>
              <a:t> 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PT" sz="900" dirty="0">
              <a:solidFill>
                <a:srgbClr val="C00000"/>
              </a:solidFill>
            </a:endParaRP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pt-PT" dirty="0">
                <a:solidFill>
                  <a:schemeClr val="accent5">
                    <a:lumMod val="50000"/>
                  </a:schemeClr>
                </a:solidFill>
              </a:rPr>
              <a:t>Aplicando o princípio fundamental de contagem:</a:t>
            </a: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PT" altLang="pt-PT" sz="1200" dirty="0"/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PT" altLang="pt-PT" dirty="0"/>
          </a:p>
        </p:txBody>
      </p:sp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0" y="-230188"/>
            <a:ext cx="184150" cy="460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PT" altLang="pt-PT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-230188"/>
            <a:ext cx="184150" cy="460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PT" altLang="pt-PT"/>
          </a:p>
        </p:txBody>
      </p:sp>
      <p:sp>
        <p:nvSpPr>
          <p:cNvPr id="2" name="Rectangle 13"/>
          <p:cNvSpPr>
            <a:spLocks noChangeArrowheads="1"/>
          </p:cNvSpPr>
          <p:nvPr/>
        </p:nvSpPr>
        <p:spPr bwMode="auto">
          <a:xfrm>
            <a:off x="0" y="-230188"/>
            <a:ext cx="184150" cy="460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PT" altLang="pt-PT"/>
          </a:p>
        </p:txBody>
      </p:sp>
      <p:cxnSp>
        <p:nvCxnSpPr>
          <p:cNvPr id="9" name="Conexão recta unidireccional 8"/>
          <p:cNvCxnSpPr/>
          <p:nvPr/>
        </p:nvCxnSpPr>
        <p:spPr>
          <a:xfrm>
            <a:off x="3924300" y="4941888"/>
            <a:ext cx="0" cy="358775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ixaDeTexto 9"/>
          <p:cNvSpPr txBox="1">
            <a:spLocks noChangeArrowheads="1"/>
          </p:cNvSpPr>
          <p:nvPr/>
        </p:nvSpPr>
        <p:spPr bwMode="auto">
          <a:xfrm>
            <a:off x="3713163" y="5229225"/>
            <a:ext cx="498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i="0">
                <a:solidFill>
                  <a:srgbClr val="203864"/>
                </a:solidFill>
              </a:rPr>
              <a:t>4</a:t>
            </a:r>
          </a:p>
        </p:txBody>
      </p:sp>
      <p:cxnSp>
        <p:nvCxnSpPr>
          <p:cNvPr id="20" name="Conexão recta unidireccional 19"/>
          <p:cNvCxnSpPr/>
          <p:nvPr/>
        </p:nvCxnSpPr>
        <p:spPr>
          <a:xfrm>
            <a:off x="2555875" y="4941888"/>
            <a:ext cx="0" cy="358775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xão recta unidireccional 20"/>
          <p:cNvCxnSpPr/>
          <p:nvPr/>
        </p:nvCxnSpPr>
        <p:spPr>
          <a:xfrm>
            <a:off x="2987675" y="4941888"/>
            <a:ext cx="0" cy="358775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xão recta unidireccional 21"/>
          <p:cNvCxnSpPr/>
          <p:nvPr/>
        </p:nvCxnSpPr>
        <p:spPr>
          <a:xfrm>
            <a:off x="3419475" y="4941888"/>
            <a:ext cx="0" cy="358775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aixaDeTexto 22"/>
          <p:cNvSpPr txBox="1">
            <a:spLocks noChangeArrowheads="1"/>
          </p:cNvSpPr>
          <p:nvPr/>
        </p:nvSpPr>
        <p:spPr bwMode="auto">
          <a:xfrm>
            <a:off x="3203575" y="5229225"/>
            <a:ext cx="500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i="0">
                <a:solidFill>
                  <a:srgbClr val="203864"/>
                </a:solidFill>
              </a:rPr>
              <a:t>9</a:t>
            </a:r>
          </a:p>
        </p:txBody>
      </p:sp>
      <p:sp>
        <p:nvSpPr>
          <p:cNvPr id="24" name="CaixaDeTexto 23"/>
          <p:cNvSpPr txBox="1">
            <a:spLocks noChangeArrowheads="1"/>
          </p:cNvSpPr>
          <p:nvPr/>
        </p:nvSpPr>
        <p:spPr bwMode="auto">
          <a:xfrm>
            <a:off x="2771775" y="5229225"/>
            <a:ext cx="500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i="0">
                <a:solidFill>
                  <a:srgbClr val="203864"/>
                </a:solidFill>
              </a:rPr>
              <a:t>9</a:t>
            </a:r>
          </a:p>
        </p:txBody>
      </p:sp>
      <p:sp>
        <p:nvSpPr>
          <p:cNvPr id="25" name="CaixaDeTexto 24"/>
          <p:cNvSpPr txBox="1">
            <a:spLocks noChangeArrowheads="1"/>
          </p:cNvSpPr>
          <p:nvPr/>
        </p:nvSpPr>
        <p:spPr bwMode="auto">
          <a:xfrm>
            <a:off x="2339975" y="5229225"/>
            <a:ext cx="498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i="0" dirty="0">
                <a:solidFill>
                  <a:srgbClr val="203864"/>
                </a:solidFill>
              </a:rPr>
              <a:t>9</a:t>
            </a:r>
          </a:p>
        </p:txBody>
      </p:sp>
      <p:graphicFrame>
        <p:nvGraphicFramePr>
          <p:cNvPr id="11" name="Objecto 10"/>
          <p:cNvGraphicFramePr>
            <a:graphicFrameLocks noChangeAspect="1"/>
          </p:cNvGraphicFramePr>
          <p:nvPr/>
        </p:nvGraphicFramePr>
        <p:xfrm>
          <a:off x="539750" y="6143625"/>
          <a:ext cx="2601913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" name="Equation" r:id="rId4" imgW="1180588" imgH="203112" progId="Equation.DSMT4">
                  <p:embed/>
                </p:oleObj>
              </mc:Choice>
              <mc:Fallback>
                <p:oleObj name="Equation" r:id="rId4" imgW="1180588" imgH="203112" progId="Equation.DSMT4">
                  <p:embed/>
                  <p:pic>
                    <p:nvPicPr>
                      <p:cNvPr id="0" name="Objecto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6143625"/>
                        <a:ext cx="2601913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63" name="Picture 19" descr="C:\Users\FBS\Documents\MOOC\R2\sim.gif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516985"/>
            <a:ext cx="1008000" cy="10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1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14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3" grpId="0"/>
      <p:bldP spid="24" grpId="0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69875"/>
            <a:ext cx="8280400" cy="6399213"/>
          </a:xfrm>
        </p:spPr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sz="2600" b="1" dirty="0">
                <a:solidFill>
                  <a:srgbClr val="C00000"/>
                </a:solidFill>
              </a:rPr>
              <a:t>EXEMPLO  (</a:t>
            </a:r>
            <a:r>
              <a:rPr lang="pt-PT" altLang="pt-PT" sz="2600" b="1" dirty="0">
                <a:solidFill>
                  <a:srgbClr val="C00000"/>
                </a:solidFill>
              </a:rPr>
              <a:t>Princípio fundamental de contagem)</a:t>
            </a:r>
            <a:endParaRPr lang="pt-PT" sz="2600" dirty="0">
              <a:solidFill>
                <a:srgbClr val="C00000"/>
              </a:solidFill>
            </a:endParaRP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sz="2200" b="1" dirty="0">
                <a:solidFill>
                  <a:srgbClr val="C00000"/>
                </a:solidFill>
              </a:rPr>
              <a:t>3. </a:t>
            </a:r>
            <a:r>
              <a:rPr lang="pt-PT" sz="2200" dirty="0"/>
              <a:t>Num bar de uma faculdade estão à venda seis sabores de gelados (morango, chocolate, baunilha, nata, limão e ananás). Três amigas, a Ana, a Filipa e a Catarina, decidem comer um gelado, com um sabor, cada uma. A Ana escolhe nata ou limão. A Filipa não escolhe chocolate. De quantas maneiras diferentes podem ser escolhidos os gelados?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PT" sz="800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sz="2000" b="1" dirty="0">
                <a:solidFill>
                  <a:srgbClr val="C00000"/>
                </a:solidFill>
              </a:rPr>
              <a:t>Proposta de Resolução:</a:t>
            </a:r>
            <a:endParaRPr lang="pt-PT" sz="2000" dirty="0">
              <a:solidFill>
                <a:srgbClr val="C0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sz="2200" dirty="0">
                <a:solidFill>
                  <a:schemeClr val="accent5">
                    <a:lumMod val="50000"/>
                  </a:schemeClr>
                </a:solidFill>
              </a:rPr>
              <a:t>Ana                       2 alternativas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sz="2200" dirty="0">
                <a:solidFill>
                  <a:schemeClr val="accent5">
                    <a:lumMod val="50000"/>
                  </a:schemeClr>
                </a:solidFill>
              </a:rPr>
              <a:t>Filipa                     5 alternativas        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sz="2200" dirty="0">
                <a:solidFill>
                  <a:schemeClr val="accent5">
                    <a:lumMod val="50000"/>
                  </a:schemeClr>
                </a:solidFill>
              </a:rPr>
              <a:t>Catarina                6 alternativas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PT" sz="2200" dirty="0">
              <a:solidFill>
                <a:schemeClr val="accent5">
                  <a:lumMod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sz="2200" dirty="0">
                <a:solidFill>
                  <a:schemeClr val="accent5">
                    <a:lumMod val="50000"/>
                  </a:schemeClr>
                </a:solidFill>
              </a:rPr>
              <a:t>Aplicando o princípio fundamental de contagem temos: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PT" sz="900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sz="2200" dirty="0">
                <a:solidFill>
                  <a:schemeClr val="accent5">
                    <a:lumMod val="50000"/>
                  </a:schemeClr>
                </a:solidFill>
              </a:rPr>
              <a:t>                             maneiras diferentes de escolherem os gelados.</a:t>
            </a: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PT" altLang="pt-PT" sz="1200" dirty="0"/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PT" altLang="pt-PT" dirty="0"/>
          </a:p>
        </p:txBody>
      </p:sp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0" y="-230188"/>
            <a:ext cx="184150" cy="460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PT" altLang="pt-PT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-230188"/>
            <a:ext cx="184150" cy="460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PT" altLang="pt-PT"/>
          </a:p>
        </p:txBody>
      </p:sp>
      <p:sp>
        <p:nvSpPr>
          <p:cNvPr id="7173" name="Rectangle 13"/>
          <p:cNvSpPr>
            <a:spLocks noChangeArrowheads="1"/>
          </p:cNvSpPr>
          <p:nvPr/>
        </p:nvSpPr>
        <p:spPr bwMode="auto">
          <a:xfrm>
            <a:off x="0" y="-230188"/>
            <a:ext cx="184150" cy="460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PT" altLang="pt-PT"/>
          </a:p>
        </p:txBody>
      </p:sp>
      <p:graphicFrame>
        <p:nvGraphicFramePr>
          <p:cNvPr id="6157" name="Objecto 2"/>
          <p:cNvGraphicFramePr>
            <a:graphicFrameLocks noChangeAspect="1"/>
          </p:cNvGraphicFramePr>
          <p:nvPr/>
        </p:nvGraphicFramePr>
        <p:xfrm>
          <a:off x="755650" y="5983288"/>
          <a:ext cx="1465263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Equation" r:id="rId4" imgW="812447" imgH="177723" progId="Equation.DSMT4">
                  <p:embed/>
                </p:oleObj>
              </mc:Choice>
              <mc:Fallback>
                <p:oleObj name="Equation" r:id="rId4" imgW="812447" imgH="177723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5983288"/>
                        <a:ext cx="1465263" cy="325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Conexão recta unidireccional 10"/>
          <p:cNvCxnSpPr/>
          <p:nvPr/>
        </p:nvCxnSpPr>
        <p:spPr>
          <a:xfrm>
            <a:off x="1619250" y="3933825"/>
            <a:ext cx="792163" cy="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xão recta unidireccional 11"/>
          <p:cNvCxnSpPr/>
          <p:nvPr/>
        </p:nvCxnSpPr>
        <p:spPr>
          <a:xfrm>
            <a:off x="1619250" y="4365625"/>
            <a:ext cx="792163" cy="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xão recta unidireccional 12"/>
          <p:cNvCxnSpPr/>
          <p:nvPr/>
        </p:nvCxnSpPr>
        <p:spPr>
          <a:xfrm>
            <a:off x="1636713" y="4724400"/>
            <a:ext cx="792162" cy="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http://images6.fanpop.com/image/photos/34700000/Ice-Creams-ice-cream-34733238-640-480.jp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057"/>
          <a:stretch>
            <a:fillRect/>
          </a:stretch>
        </p:blipFill>
        <p:spPr bwMode="auto">
          <a:xfrm>
            <a:off x="5940425" y="3302000"/>
            <a:ext cx="2584450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/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9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1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1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14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>
          <a:xfrm>
            <a:off x="468313" y="404813"/>
            <a:ext cx="8280400" cy="6192837"/>
          </a:xfrm>
        </p:spPr>
        <p:txBody>
          <a:bodyPr/>
          <a:lstStyle/>
          <a:p>
            <a:pPr>
              <a:defRPr/>
            </a:pPr>
            <a:r>
              <a:rPr lang="pt-PT" altLang="pt-PT" b="1" dirty="0">
                <a:solidFill>
                  <a:srgbClr val="C00000"/>
                </a:solidFill>
                <a:latin typeface="Arial" charset="0"/>
                <a:cs typeface="Arial" charset="0"/>
              </a:rPr>
              <a:t>OBSERVAÇÃO</a:t>
            </a:r>
          </a:p>
          <a:p>
            <a:pPr>
              <a:defRPr/>
            </a:pPr>
            <a:endParaRPr lang="pt-PT" b="1" dirty="0">
              <a:solidFill>
                <a:srgbClr val="C00000"/>
              </a:solidFill>
              <a:latin typeface="Arial" charset="0"/>
              <a:cs typeface="Arial" charset="0"/>
            </a:endParaRPr>
          </a:p>
          <a:p>
            <a:pPr>
              <a:lnSpc>
                <a:spcPct val="150000"/>
              </a:lnSpc>
              <a:defRPr/>
            </a:pPr>
            <a:r>
              <a:rPr lang="pt-PT" b="1" dirty="0">
                <a:latin typeface="Arial" charset="0"/>
                <a:cs typeface="Arial" charset="0"/>
              </a:rPr>
              <a:t>Regra prática</a:t>
            </a:r>
            <a:r>
              <a:rPr lang="pt-PT" dirty="0">
                <a:latin typeface="Arial" charset="0"/>
                <a:cs typeface="Arial" charset="0"/>
              </a:rPr>
              <a:t> em problemas de contagem</a:t>
            </a:r>
          </a:p>
          <a:p>
            <a:pPr>
              <a:lnSpc>
                <a:spcPct val="150000"/>
              </a:lnSpc>
              <a:defRPr/>
            </a:pPr>
            <a:endParaRPr lang="pt-PT" dirty="0">
              <a:latin typeface="Arial" charset="0"/>
              <a:cs typeface="Arial" charset="0"/>
            </a:endParaRPr>
          </a:p>
          <a:p>
            <a:pPr>
              <a:lnSpc>
                <a:spcPct val="150000"/>
              </a:lnSpc>
              <a:defRPr/>
            </a:pPr>
            <a:r>
              <a:rPr lang="pt-PT" dirty="0">
                <a:latin typeface="Arial" charset="0"/>
                <a:cs typeface="Arial" charset="0"/>
              </a:rPr>
              <a:t>Quando se lê: </a:t>
            </a:r>
          </a:p>
          <a:p>
            <a:pPr marL="536575">
              <a:lnSpc>
                <a:spcPct val="150000"/>
              </a:lnSpc>
              <a:buClr>
                <a:srgbClr val="4597A0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pt-PT" dirty="0">
                <a:latin typeface="Arial" charset="0"/>
                <a:cs typeface="Arial" charset="0"/>
              </a:rPr>
              <a:t> 	 </a:t>
            </a:r>
            <a:r>
              <a:rPr lang="pt-PT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e</a:t>
            </a:r>
            <a:r>
              <a:rPr lang="pt-PT" dirty="0">
                <a:latin typeface="Arial" charset="0"/>
                <a:cs typeface="Arial" charset="0"/>
              </a:rPr>
              <a:t>  corresponde a uma </a:t>
            </a:r>
            <a:r>
              <a:rPr lang="pt-PT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multiplicação</a:t>
            </a:r>
            <a:r>
              <a:rPr lang="pt-PT" dirty="0">
                <a:latin typeface="Arial" charset="0"/>
                <a:cs typeface="Arial" charset="0"/>
              </a:rPr>
              <a:t>  (x)</a:t>
            </a:r>
          </a:p>
          <a:p>
            <a:pPr marL="536575">
              <a:lnSpc>
                <a:spcPct val="150000"/>
              </a:lnSpc>
              <a:buSzPct val="120000"/>
              <a:defRPr/>
            </a:pPr>
            <a:endParaRPr lang="pt-PT" sz="800" dirty="0">
              <a:latin typeface="Arial" charset="0"/>
              <a:cs typeface="Arial" charset="0"/>
            </a:endParaRPr>
          </a:p>
          <a:p>
            <a:pPr marL="984250" indent="-447675">
              <a:lnSpc>
                <a:spcPct val="150000"/>
              </a:lnSpc>
              <a:buClr>
                <a:srgbClr val="4597A0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pt-PT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ou</a:t>
            </a:r>
            <a:r>
              <a:rPr lang="pt-PT" dirty="0">
                <a:latin typeface="Arial" charset="0"/>
                <a:cs typeface="Arial" charset="0"/>
              </a:rPr>
              <a:t>  corresponde a uma </a:t>
            </a:r>
            <a:r>
              <a:rPr lang="pt-PT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adição</a:t>
            </a:r>
            <a:r>
              <a:rPr lang="pt-PT" dirty="0">
                <a:latin typeface="Arial" charset="0"/>
                <a:cs typeface="Arial" charset="0"/>
              </a:rPr>
              <a:t>  (+)</a:t>
            </a:r>
            <a:endParaRPr lang="pt-PT" dirty="0"/>
          </a:p>
        </p:txBody>
      </p:sp>
      <p:pic>
        <p:nvPicPr>
          <p:cNvPr id="8195" name="Picture 3" descr="C:\Users\FBS\Documents\MOOC\R2\espantado.gif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0107" y="1310995"/>
            <a:ext cx="1008000" cy="10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C:\Users\FBS\Documents\MOOC\R2\like.gif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0107" y="1310995"/>
            <a:ext cx="1008000" cy="10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6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6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6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30188"/>
            <a:ext cx="8424862" cy="6491287"/>
          </a:xfrm>
        </p:spPr>
        <p:txBody>
          <a:bodyPr/>
          <a:lstStyle/>
          <a:p>
            <a:pPr eaLnBrk="1" hangingPunct="1">
              <a:defRPr/>
            </a:pPr>
            <a:r>
              <a:rPr lang="pt-PT" altLang="pt-PT" b="1" dirty="0">
                <a:solidFill>
                  <a:srgbClr val="C00000"/>
                </a:solidFill>
                <a:latin typeface="Arial" charset="0"/>
                <a:cs typeface="Arial" charset="0"/>
              </a:rPr>
              <a:t>EXEMPLO </a:t>
            </a:r>
            <a:r>
              <a:rPr lang="pt-PT" altLang="pt-PT" sz="2200" b="1" dirty="0">
                <a:solidFill>
                  <a:srgbClr val="C00000"/>
                </a:solidFill>
                <a:latin typeface="Arial" charset="0"/>
                <a:cs typeface="Arial" charset="0"/>
              </a:rPr>
              <a:t> (Princípio fundamental de contagem)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pt-PT" altLang="pt-PT" b="1" dirty="0">
                <a:solidFill>
                  <a:srgbClr val="C00000"/>
                </a:solidFill>
                <a:latin typeface="Arial" charset="0"/>
                <a:cs typeface="Arial" charset="0"/>
              </a:rPr>
              <a:t>4. </a:t>
            </a:r>
            <a:r>
              <a:rPr lang="pt-PT" altLang="pt-PT" dirty="0">
                <a:latin typeface="Arial" charset="0"/>
                <a:cs typeface="Arial" charset="0"/>
              </a:rPr>
              <a:t>Com os algarismos de 1 a 9, quantos números pares inferiores a 1 000 é possível formar?</a:t>
            </a:r>
          </a:p>
          <a:p>
            <a:pPr eaLnBrk="1" hangingPunct="1">
              <a:lnSpc>
                <a:spcPct val="150000"/>
              </a:lnSpc>
              <a:defRPr/>
            </a:pPr>
            <a:endParaRPr lang="pt-PT" altLang="pt-PT" sz="800" dirty="0"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pt-PT" altLang="pt-PT" b="1" dirty="0">
                <a:solidFill>
                  <a:srgbClr val="C00000"/>
                </a:solidFill>
                <a:latin typeface="Arial" charset="0"/>
                <a:cs typeface="Arial" charset="0"/>
              </a:rPr>
              <a:t>Proposta de Resolução:</a:t>
            </a:r>
          </a:p>
          <a:p>
            <a:pPr>
              <a:lnSpc>
                <a:spcPct val="150000"/>
              </a:lnSpc>
              <a:defRPr/>
            </a:pPr>
            <a:r>
              <a:rPr lang="pt-PT" altLang="pt-PT" dirty="0">
                <a:solidFill>
                  <a:srgbClr val="203864"/>
                </a:solidFill>
                <a:latin typeface="Arial" charset="0"/>
                <a:cs typeface="Arial" charset="0"/>
              </a:rPr>
              <a:t>     __              ou            __ __            ou           __ __ __ </a:t>
            </a:r>
          </a:p>
          <a:p>
            <a:pPr>
              <a:lnSpc>
                <a:spcPct val="150000"/>
              </a:lnSpc>
              <a:defRPr/>
            </a:pPr>
            <a:endParaRPr lang="pt-PT" altLang="pt-PT" dirty="0">
              <a:solidFill>
                <a:srgbClr val="203864"/>
              </a:solidFill>
              <a:latin typeface="Arial" charset="0"/>
              <a:cs typeface="Arial" charset="0"/>
            </a:endParaRPr>
          </a:p>
          <a:p>
            <a:pPr>
              <a:lnSpc>
                <a:spcPct val="150000"/>
              </a:lnSpc>
              <a:defRPr/>
            </a:pPr>
            <a:endParaRPr lang="pt-PT" altLang="pt-PT" dirty="0">
              <a:solidFill>
                <a:srgbClr val="203864"/>
              </a:solidFill>
              <a:latin typeface="Arial" charset="0"/>
              <a:cs typeface="Arial" charset="0"/>
            </a:endParaRPr>
          </a:p>
          <a:p>
            <a:pPr>
              <a:lnSpc>
                <a:spcPct val="150000"/>
              </a:lnSpc>
              <a:defRPr/>
            </a:pPr>
            <a:r>
              <a:rPr lang="pt-PT" altLang="pt-PT" dirty="0">
                <a:solidFill>
                  <a:srgbClr val="203864"/>
                </a:solidFill>
                <a:latin typeface="Arial" charset="0"/>
                <a:cs typeface="Arial" charset="0"/>
              </a:rPr>
              <a:t>No </a:t>
            </a:r>
            <a:r>
              <a:rPr lang="pt-PT" altLang="pt-PT" dirty="0">
                <a:solidFill>
                  <a:schemeClr val="accent5">
                    <a:lumMod val="50000"/>
                  </a:schemeClr>
                </a:solidFill>
                <a:latin typeface="Arial" charset="0"/>
                <a:cs typeface="Arial" charset="0"/>
              </a:rPr>
              <a:t>total</a:t>
            </a:r>
            <a:r>
              <a:rPr lang="pt-PT" altLang="pt-PT" dirty="0">
                <a:solidFill>
                  <a:srgbClr val="203864"/>
                </a:solidFill>
                <a:latin typeface="Arial" charset="0"/>
                <a:cs typeface="Arial" charset="0"/>
              </a:rPr>
              <a:t>, existem 4 + 9 × 4 + 9 × 9 × 4 = 364  números nas condições pretendidas.</a:t>
            </a:r>
          </a:p>
          <a:p>
            <a:pPr eaLnBrk="1" hangingPunct="1">
              <a:defRPr/>
            </a:pPr>
            <a:endParaRPr lang="pt-PT" altLang="pt-PT" sz="900" dirty="0">
              <a:solidFill>
                <a:srgbClr val="C00000"/>
              </a:solidFill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pt-PT" altLang="pt-PT" dirty="0">
              <a:latin typeface="Arial" charset="0"/>
              <a:cs typeface="Arial" charset="0"/>
            </a:endParaRPr>
          </a:p>
        </p:txBody>
      </p:sp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0" y="-230188"/>
            <a:ext cx="184150" cy="460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PT" altLang="pt-PT"/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0" y="-230188"/>
            <a:ext cx="184150" cy="460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PT" altLang="pt-PT"/>
          </a:p>
        </p:txBody>
      </p:sp>
      <p:sp>
        <p:nvSpPr>
          <p:cNvPr id="9221" name="Rectangle 13"/>
          <p:cNvSpPr>
            <a:spLocks noChangeArrowheads="1"/>
          </p:cNvSpPr>
          <p:nvPr/>
        </p:nvSpPr>
        <p:spPr bwMode="auto">
          <a:xfrm>
            <a:off x="0" y="-230188"/>
            <a:ext cx="184150" cy="460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PT" altLang="pt-PT"/>
          </a:p>
        </p:txBody>
      </p:sp>
      <p:cxnSp>
        <p:nvCxnSpPr>
          <p:cNvPr id="9" name="Conexão recta unidireccional 8"/>
          <p:cNvCxnSpPr/>
          <p:nvPr/>
        </p:nvCxnSpPr>
        <p:spPr>
          <a:xfrm>
            <a:off x="7907338" y="3213100"/>
            <a:ext cx="0" cy="360363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ixaDeTexto 9"/>
          <p:cNvSpPr txBox="1">
            <a:spLocks noChangeArrowheads="1"/>
          </p:cNvSpPr>
          <p:nvPr/>
        </p:nvSpPr>
        <p:spPr bwMode="auto">
          <a:xfrm>
            <a:off x="900113" y="3502025"/>
            <a:ext cx="49847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sz="2200" i="0">
                <a:solidFill>
                  <a:srgbClr val="203864"/>
                </a:solidFill>
              </a:rPr>
              <a:t>4</a:t>
            </a:r>
          </a:p>
        </p:txBody>
      </p:sp>
      <p:cxnSp>
        <p:nvCxnSpPr>
          <p:cNvPr id="20" name="Conexão recta unidireccional 19"/>
          <p:cNvCxnSpPr/>
          <p:nvPr/>
        </p:nvCxnSpPr>
        <p:spPr>
          <a:xfrm>
            <a:off x="1116013" y="3213100"/>
            <a:ext cx="0" cy="360363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xão recta unidireccional 20"/>
          <p:cNvCxnSpPr/>
          <p:nvPr/>
        </p:nvCxnSpPr>
        <p:spPr>
          <a:xfrm>
            <a:off x="4427538" y="3213100"/>
            <a:ext cx="0" cy="360363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xão recta unidireccional 21"/>
          <p:cNvCxnSpPr/>
          <p:nvPr/>
        </p:nvCxnSpPr>
        <p:spPr>
          <a:xfrm>
            <a:off x="3995738" y="3213100"/>
            <a:ext cx="0" cy="360363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aixaDeTexto 24"/>
          <p:cNvSpPr txBox="1">
            <a:spLocks noChangeArrowheads="1"/>
          </p:cNvSpPr>
          <p:nvPr/>
        </p:nvSpPr>
        <p:spPr bwMode="auto">
          <a:xfrm>
            <a:off x="3779838" y="3502025"/>
            <a:ext cx="576262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sz="2200" i="0">
                <a:solidFill>
                  <a:srgbClr val="203864"/>
                </a:solidFill>
              </a:rPr>
              <a:t>9 x</a:t>
            </a:r>
          </a:p>
        </p:txBody>
      </p:sp>
      <p:sp>
        <p:nvSpPr>
          <p:cNvPr id="15" name="CaixaDeTexto 14"/>
          <p:cNvSpPr txBox="1">
            <a:spLocks noChangeArrowheads="1"/>
          </p:cNvSpPr>
          <p:nvPr/>
        </p:nvSpPr>
        <p:spPr bwMode="auto">
          <a:xfrm>
            <a:off x="865188" y="2813050"/>
            <a:ext cx="6826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sz="2000" i="0">
                <a:solidFill>
                  <a:srgbClr val="203864"/>
                </a:solidFill>
              </a:rPr>
              <a:t>Par</a:t>
            </a:r>
          </a:p>
        </p:txBody>
      </p:sp>
      <p:sp>
        <p:nvSpPr>
          <p:cNvPr id="16" name="CaixaDeTexto 15"/>
          <p:cNvSpPr txBox="1">
            <a:spLocks noChangeArrowheads="1"/>
          </p:cNvSpPr>
          <p:nvPr/>
        </p:nvSpPr>
        <p:spPr bwMode="auto">
          <a:xfrm>
            <a:off x="4211638" y="3502025"/>
            <a:ext cx="500062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sz="2200" i="0">
                <a:solidFill>
                  <a:srgbClr val="203864"/>
                </a:solidFill>
              </a:rPr>
              <a:t>4</a:t>
            </a:r>
          </a:p>
        </p:txBody>
      </p:sp>
      <p:sp>
        <p:nvSpPr>
          <p:cNvPr id="17" name="CaixaDeTexto 16"/>
          <p:cNvSpPr txBox="1">
            <a:spLocks noChangeArrowheads="1"/>
          </p:cNvSpPr>
          <p:nvPr/>
        </p:nvSpPr>
        <p:spPr bwMode="auto">
          <a:xfrm>
            <a:off x="7667625" y="3502025"/>
            <a:ext cx="500063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sz="2200" i="0">
                <a:solidFill>
                  <a:srgbClr val="203864"/>
                </a:solidFill>
              </a:rPr>
              <a:t>4</a:t>
            </a:r>
          </a:p>
        </p:txBody>
      </p:sp>
      <p:sp>
        <p:nvSpPr>
          <p:cNvPr id="18" name="CaixaDeTexto 17"/>
          <p:cNvSpPr txBox="1">
            <a:spLocks noChangeArrowheads="1"/>
          </p:cNvSpPr>
          <p:nvPr/>
        </p:nvSpPr>
        <p:spPr bwMode="auto">
          <a:xfrm>
            <a:off x="7235825" y="3502025"/>
            <a:ext cx="576263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sz="2200" i="0">
                <a:solidFill>
                  <a:srgbClr val="203864"/>
                </a:solidFill>
              </a:rPr>
              <a:t>9 x</a:t>
            </a:r>
          </a:p>
        </p:txBody>
      </p:sp>
      <p:sp>
        <p:nvSpPr>
          <p:cNvPr id="19" name="CaixaDeTexto 18"/>
          <p:cNvSpPr txBox="1">
            <a:spLocks noChangeArrowheads="1"/>
          </p:cNvSpPr>
          <p:nvPr/>
        </p:nvSpPr>
        <p:spPr bwMode="auto">
          <a:xfrm>
            <a:off x="6804025" y="3502025"/>
            <a:ext cx="6477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sz="2200" i="0">
                <a:solidFill>
                  <a:srgbClr val="203864"/>
                </a:solidFill>
              </a:rPr>
              <a:t>9 x</a:t>
            </a:r>
          </a:p>
        </p:txBody>
      </p:sp>
      <p:cxnSp>
        <p:nvCxnSpPr>
          <p:cNvPr id="26" name="Conexão recta unidireccional 25"/>
          <p:cNvCxnSpPr/>
          <p:nvPr/>
        </p:nvCxnSpPr>
        <p:spPr>
          <a:xfrm>
            <a:off x="7019925" y="3213100"/>
            <a:ext cx="0" cy="360363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xão recta unidireccional 26"/>
          <p:cNvCxnSpPr/>
          <p:nvPr/>
        </p:nvCxnSpPr>
        <p:spPr>
          <a:xfrm>
            <a:off x="7451725" y="3213100"/>
            <a:ext cx="0" cy="360363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aixaDeTexto 27"/>
          <p:cNvSpPr txBox="1">
            <a:spLocks noChangeArrowheads="1"/>
          </p:cNvSpPr>
          <p:nvPr/>
        </p:nvSpPr>
        <p:spPr bwMode="auto">
          <a:xfrm>
            <a:off x="4140200" y="2813050"/>
            <a:ext cx="6810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sz="2000" i="0">
                <a:solidFill>
                  <a:srgbClr val="203864"/>
                </a:solidFill>
              </a:rPr>
              <a:t>Par</a:t>
            </a:r>
          </a:p>
        </p:txBody>
      </p:sp>
      <p:sp>
        <p:nvSpPr>
          <p:cNvPr id="29" name="CaixaDeTexto 28"/>
          <p:cNvSpPr txBox="1">
            <a:spLocks noChangeArrowheads="1"/>
          </p:cNvSpPr>
          <p:nvPr/>
        </p:nvSpPr>
        <p:spPr bwMode="auto">
          <a:xfrm>
            <a:off x="7596188" y="2813050"/>
            <a:ext cx="6826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sz="2000" i="0">
                <a:solidFill>
                  <a:srgbClr val="203864"/>
                </a:solidFill>
              </a:rPr>
              <a:t>Par</a:t>
            </a:r>
          </a:p>
        </p:txBody>
      </p:sp>
      <p:pic>
        <p:nvPicPr>
          <p:cNvPr id="9237" name="Picture 21" descr="C:\Users\FBS\Documents\MOOC\R2\interrogativo.gif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8" y="1521443"/>
            <a:ext cx="1008000" cy="10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38" name="Picture 22" descr="C:\Users\FBS\Documents\MOOC\R2\sim.gif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3688" y="1556904"/>
            <a:ext cx="1008000" cy="10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800"/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61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5" grpId="0"/>
      <p:bldP spid="15" grpId="0"/>
      <p:bldP spid="16" grpId="0"/>
      <p:bldP spid="17" grpId="0"/>
      <p:bldP spid="18" grpId="0"/>
      <p:bldP spid="19" grpId="0"/>
      <p:bldP spid="28" grpId="0"/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60350"/>
            <a:ext cx="8280400" cy="6453188"/>
          </a:xfrm>
        </p:spPr>
        <p:txBody>
          <a:bodyPr rtlCol="0">
            <a:normAutofit fontScale="5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sz="4000" b="1" dirty="0">
                <a:solidFill>
                  <a:srgbClr val="C00000"/>
                </a:solidFill>
              </a:rPr>
              <a:t>EXEMPLO</a:t>
            </a:r>
            <a:r>
              <a:rPr lang="pt-PT" sz="2000" b="1" dirty="0">
                <a:solidFill>
                  <a:srgbClr val="C00000"/>
                </a:solidFill>
              </a:rPr>
              <a:t>  </a:t>
            </a:r>
            <a:r>
              <a:rPr lang="pt-PT" sz="2900" b="1" dirty="0">
                <a:solidFill>
                  <a:srgbClr val="C00000"/>
                </a:solidFill>
              </a:rPr>
              <a:t>(</a:t>
            </a:r>
            <a:r>
              <a:rPr lang="pt-PT" altLang="pt-PT" sz="2900" b="1" dirty="0">
                <a:solidFill>
                  <a:srgbClr val="C00000"/>
                </a:solidFill>
              </a:rPr>
              <a:t>Princípio fundamental de contagem em probabilidade)</a:t>
            </a:r>
            <a:endParaRPr lang="pt-PT" sz="2900" dirty="0">
              <a:solidFill>
                <a:srgbClr val="C0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PT" altLang="pt-PT" sz="800" dirty="0">
              <a:solidFill>
                <a:srgbClr val="C00000"/>
              </a:solidFill>
            </a:endParaRPr>
          </a:p>
          <a:p>
            <a:pPr algn="just" eaLnBrk="1" fontAlgn="auto" hangingPunct="1">
              <a:lnSpc>
                <a:spcPct val="16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altLang="pt-PT" sz="3600" b="1" dirty="0">
                <a:solidFill>
                  <a:srgbClr val="C00000"/>
                </a:solidFill>
              </a:rPr>
              <a:t>5. </a:t>
            </a:r>
            <a:r>
              <a:rPr lang="pt-PT" sz="3600" dirty="0"/>
              <a:t>Um jogo consiste em tirar uma carta ao acaso de um baralho de 52 cartas e lançar um dado. É atribuído um prémio se sair um ás e face ímpar. Qual a probabilidade de sair um prémio?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PT" sz="1500" b="1" dirty="0">
              <a:solidFill>
                <a:srgbClr val="C0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sz="3600" b="1" dirty="0">
                <a:solidFill>
                  <a:srgbClr val="C00000"/>
                </a:solidFill>
              </a:rPr>
              <a:t>Proposta de Resolução:</a:t>
            </a:r>
            <a:endParaRPr lang="pt-PT" sz="3600" dirty="0">
              <a:solidFill>
                <a:srgbClr val="C0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sz="3600" dirty="0">
                <a:solidFill>
                  <a:schemeClr val="accent5">
                    <a:lumMod val="50000"/>
                  </a:schemeClr>
                </a:solidFill>
              </a:rPr>
              <a:t>O número de casos possíveis é dado pelos pares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sz="3600" dirty="0">
                <a:solidFill>
                  <a:schemeClr val="accent5">
                    <a:lumMod val="50000"/>
                  </a:schemeClr>
                </a:solidFill>
              </a:rPr>
              <a:t>                            (carta, face do dado)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PT" sz="2900" dirty="0">
              <a:solidFill>
                <a:schemeClr val="accent5">
                  <a:lumMod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sz="3600" dirty="0">
                <a:solidFill>
                  <a:schemeClr val="accent5">
                    <a:lumMod val="50000"/>
                  </a:schemeClr>
                </a:solidFill>
              </a:rPr>
              <a:t>Usando o princípio fundamental de contagem, temos 52 × 6 opções.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PT" sz="1800" dirty="0">
              <a:solidFill>
                <a:schemeClr val="accent5">
                  <a:lumMod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sz="3600" dirty="0">
                <a:solidFill>
                  <a:schemeClr val="accent5">
                    <a:lumMod val="50000"/>
                  </a:schemeClr>
                </a:solidFill>
              </a:rPr>
              <a:t>Consideremos o acontecimento A “sair ás e face ímpar”.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sz="3600" dirty="0">
                <a:solidFill>
                  <a:schemeClr val="accent5">
                    <a:lumMod val="50000"/>
                  </a:schemeClr>
                </a:solidFill>
              </a:rPr>
              <a:t>Este acontecimento pode-se realizar de 4 × 3 modos diferentes.</a:t>
            </a:r>
          </a:p>
          <a:p>
            <a:pPr algn="just" eaLnBrk="1" fontAlgn="auto" hangingPunct="1">
              <a:lnSpc>
                <a:spcPct val="17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sz="3600" dirty="0">
                <a:solidFill>
                  <a:schemeClr val="accent5">
                    <a:lumMod val="50000"/>
                  </a:schemeClr>
                </a:solidFill>
              </a:rPr>
              <a:t>Como todos os pares têm a mesma probabilidade, podemos utilizar a regra de Laplace e calcular a probabilidade pedida: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b="1" dirty="0">
                <a:solidFill>
                  <a:schemeClr val="accent5">
                    <a:lumMod val="50000"/>
                  </a:schemeClr>
                </a:solidFill>
              </a:rPr>
              <a:t>                                      </a:t>
            </a:r>
            <a:endParaRPr lang="pt-PT" dirty="0">
              <a:solidFill>
                <a:schemeClr val="accent5">
                  <a:lumMod val="50000"/>
                </a:schemeClr>
              </a:solidFill>
            </a:endParaRP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altLang="pt-PT" dirty="0"/>
              <a:t> </a:t>
            </a:r>
            <a:endParaRPr lang="pt-PT" altLang="pt-PT" sz="1200" dirty="0"/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PT" altLang="pt-PT" dirty="0"/>
          </a:p>
        </p:txBody>
      </p:sp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0" y="-230188"/>
            <a:ext cx="184150" cy="460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PT" altLang="pt-PT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0" y="-230188"/>
            <a:ext cx="184150" cy="460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PT" altLang="pt-PT"/>
          </a:p>
        </p:txBody>
      </p:sp>
      <p:sp>
        <p:nvSpPr>
          <p:cNvPr id="10245" name="Rectangle 10"/>
          <p:cNvSpPr>
            <a:spLocks noChangeArrowheads="1"/>
          </p:cNvSpPr>
          <p:nvPr/>
        </p:nvSpPr>
        <p:spPr bwMode="auto">
          <a:xfrm>
            <a:off x="0" y="-1588"/>
            <a:ext cx="184150" cy="460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PT" altLang="pt-PT"/>
          </a:p>
        </p:txBody>
      </p:sp>
      <p:graphicFrame>
        <p:nvGraphicFramePr>
          <p:cNvPr id="7178" name="Objecto 2"/>
          <p:cNvGraphicFramePr>
            <a:graphicFrameLocks noChangeAspect="1"/>
          </p:cNvGraphicFramePr>
          <p:nvPr/>
        </p:nvGraphicFramePr>
        <p:xfrm>
          <a:off x="1979613" y="5975350"/>
          <a:ext cx="4679950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2" name="Equation" r:id="rId4" imgW="2565400" imgH="419100" progId="Equation.DSMT4">
                  <p:embed/>
                </p:oleObj>
              </mc:Choice>
              <mc:Fallback>
                <p:oleObj name="Equation" r:id="rId4" imgW="2565400" imgH="419100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5975350"/>
                        <a:ext cx="4679950" cy="76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9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1903413"/>
            <a:ext cx="1857375" cy="1195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55" name="Picture 15" descr="C:\Users\FBS\Documents\MOOC\R2\like.gif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480" y="5661248"/>
            <a:ext cx="1008000" cy="10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1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1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1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1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17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17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17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delo de apresentaçã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MatFin02</Template>
  <TotalTime>9210</TotalTime>
  <Words>567</Words>
  <Application>Microsoft Office PowerPoint</Application>
  <PresentationFormat>Apresentação no Ecrã (4:3)</PresentationFormat>
  <Paragraphs>104</Paragraphs>
  <Slides>8</Slides>
  <Notes>8</Notes>
  <HiddenSlides>0</HiddenSlides>
  <MMClips>0</MMClips>
  <ScaleCrop>false</ScaleCrop>
  <HeadingPairs>
    <vt:vector size="8" baseType="variant">
      <vt:variant>
        <vt:lpstr>Tipos de letra usados</vt:lpstr>
      </vt:variant>
      <vt:variant>
        <vt:i4>2</vt:i4>
      </vt:variant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dos diapositivos</vt:lpstr>
      </vt:variant>
      <vt:variant>
        <vt:i4>8</vt:i4>
      </vt:variant>
    </vt:vector>
  </HeadingPairs>
  <TitlesOfParts>
    <vt:vector size="12" baseType="lpstr">
      <vt:lpstr>Arial</vt:lpstr>
      <vt:lpstr>Calibri</vt:lpstr>
      <vt:lpstr>Modelo de apresentação personalizado</vt:lpstr>
      <vt:lpstr>Equation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Ana Paula Lopes</dc:creator>
  <cp:lastModifiedBy>Filomena Maria da Silva Pereira Baptista Soares</cp:lastModifiedBy>
  <cp:revision>332</cp:revision>
  <cp:lastPrinted>2013-10-24T11:42:31Z</cp:lastPrinted>
  <dcterms:created xsi:type="dcterms:W3CDTF">2009-03-15T23:32:02Z</dcterms:created>
  <dcterms:modified xsi:type="dcterms:W3CDTF">2025-03-06T16:41:47Z</dcterms:modified>
</cp:coreProperties>
</file>