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379" r:id="rId3"/>
    <p:sldId id="507" r:id="rId4"/>
    <p:sldId id="508" r:id="rId5"/>
    <p:sldId id="528" r:id="rId6"/>
    <p:sldId id="529" r:id="rId7"/>
    <p:sldId id="530" r:id="rId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92D050"/>
    <a:srgbClr val="00CC66"/>
    <a:srgbClr val="1308F2"/>
    <a:srgbClr val="0066FF"/>
    <a:srgbClr val="4597A0"/>
    <a:srgbClr val="CC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9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4A54CDDA-9A15-4FE8-B046-0A6CFBD216E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329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077A72BF-AECA-4709-842C-785B4C91F1F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09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024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DDC2A9-5148-4EC8-BEEA-DABC94CCEC33}" type="slidenum">
              <a:rPr lang="en-GB" altLang="pt-PT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0EE0-FE5C-4651-A815-E7CD94857A3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1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67544" y="549275"/>
            <a:ext cx="8352606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74BD4-113B-4ACC-978E-19E348504DC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24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7544" y="549275"/>
            <a:ext cx="4028256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432A7-48E2-4160-959A-394024FA7C1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23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549275"/>
            <a:ext cx="8351837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E063E722-AF74-493D-8241-4AD77F00FE7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588963"/>
            <a:ext cx="831215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130FC65B-65D2-4ACC-A6F6-956853E794E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image" Target="../media/image10.gi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4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10" Type="http://schemas.openxmlformats.org/officeDocument/2006/relationships/image" Target="../media/image15.gi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9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png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15938"/>
            <a:ext cx="8424862" cy="5576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eaLnBrk="1" hangingPunct="1">
              <a:lnSpc>
                <a:spcPct val="80000"/>
              </a:lnSpc>
              <a:defRPr/>
            </a:pPr>
            <a:endParaRPr lang="pt-PT" altLang="pt-PT" sz="3200" b="1" dirty="0"/>
          </a:p>
          <a:p>
            <a:pPr marL="355600" indent="0" algn="ctr" eaLnBrk="1" hangingPunct="1">
              <a:lnSpc>
                <a:spcPct val="15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3600" b="1" dirty="0" err="1"/>
              <a:t>Permutations</a:t>
            </a:r>
            <a:r>
              <a:rPr lang="pt-PT" altLang="pt-PT" sz="3600" b="1" dirty="0"/>
              <a:t>/</a:t>
            </a:r>
            <a:r>
              <a:rPr lang="pt-PT" altLang="pt-PT" sz="3600" b="1" dirty="0" err="1"/>
              <a:t>Arrangements</a:t>
            </a:r>
            <a:r>
              <a:rPr lang="pt-PT" altLang="pt-PT" sz="3600" b="1" dirty="0"/>
              <a:t> </a:t>
            </a:r>
          </a:p>
          <a:p>
            <a:pPr marL="355600" indent="0" algn="ctr" eaLnBrk="1" hangingPunct="1">
              <a:lnSpc>
                <a:spcPct val="15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3600" b="1" dirty="0" err="1"/>
              <a:t>with</a:t>
            </a:r>
            <a:r>
              <a:rPr lang="pt-PT" altLang="pt-PT" sz="3600" b="1" dirty="0"/>
              <a:t> </a:t>
            </a:r>
            <a:r>
              <a:rPr lang="pt-PT" altLang="pt-PT" sz="3600" b="1" dirty="0" err="1"/>
              <a:t>Repetition</a:t>
            </a:r>
            <a:endParaRPr lang="pt-PT" altLang="pt-PT" sz="3600" b="1" dirty="0"/>
          </a:p>
          <a:p>
            <a:pPr marL="900113" lvl="1" indent="-544513" eaLnBrk="1" hangingPunct="1">
              <a:buClr>
                <a:schemeClr val="accent5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pt-PT" altLang="pt-PT" sz="2800" b="1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3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06925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5888"/>
            <a:ext cx="8497887" cy="5864225"/>
          </a:xfrm>
        </p:spPr>
        <p:txBody>
          <a:bodyPr/>
          <a:lstStyle/>
          <a:p>
            <a:pPr marL="0" indent="0" algn="just"/>
            <a:r>
              <a:rPr lang="pt-PT" altLang="pt-PT" sz="3600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sz="3600" b="1" dirty="0">
                <a:solidFill>
                  <a:srgbClr val="C00000"/>
                </a:solidFill>
              </a:rPr>
              <a:t> </a:t>
            </a:r>
            <a:r>
              <a:rPr lang="pt-PT" altLang="pt-PT" sz="3600" b="1" dirty="0" err="1">
                <a:solidFill>
                  <a:srgbClr val="C00000"/>
                </a:solidFill>
              </a:rPr>
              <a:t>with</a:t>
            </a:r>
            <a:r>
              <a:rPr lang="pt-PT" altLang="pt-PT" sz="3600" b="1" dirty="0">
                <a:solidFill>
                  <a:srgbClr val="C00000"/>
                </a:solidFill>
              </a:rPr>
              <a:t> </a:t>
            </a:r>
            <a:r>
              <a:rPr lang="pt-PT" altLang="pt-PT" sz="3600" b="1" dirty="0" err="1">
                <a:solidFill>
                  <a:srgbClr val="C00000"/>
                </a:solidFill>
              </a:rPr>
              <a:t>repetition</a:t>
            </a:r>
            <a:endParaRPr lang="pt-PT" altLang="pt-PT" sz="3600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sz="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en-US" altLang="pt-PT" dirty="0"/>
              <a:t>Given a set with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pt-PT" dirty="0"/>
              <a:t> distinct elements</a:t>
            </a:r>
            <a:r>
              <a:rPr lang="pt-PT" altLang="pt-PT" dirty="0"/>
              <a:t>, </a:t>
            </a:r>
            <a:r>
              <a:rPr lang="pt-PT" altLang="pt-PT" dirty="0" err="1"/>
              <a:t>it's</a:t>
            </a:r>
            <a:r>
              <a:rPr lang="pt-PT" altLang="pt-PT" dirty="0"/>
              <a:t> </a:t>
            </a:r>
            <a:r>
              <a:rPr lang="pt-PT" altLang="pt-PT" dirty="0" err="1"/>
              <a:t>called</a:t>
            </a:r>
            <a:r>
              <a:rPr lang="pt-PT" altLang="pt-PT" dirty="0"/>
              <a:t> </a:t>
            </a:r>
            <a:r>
              <a:rPr lang="pt-PT" altLang="pt-PT" b="1" dirty="0" err="1"/>
              <a:t>Permutations</a:t>
            </a:r>
            <a:r>
              <a:rPr lang="pt-PT" altLang="pt-PT" b="1" dirty="0"/>
              <a:t>/</a:t>
            </a:r>
            <a:r>
              <a:rPr lang="pt-PT" altLang="pt-PT" b="1" dirty="0" err="1"/>
              <a:t>Arrangements</a:t>
            </a:r>
            <a:r>
              <a:rPr lang="pt-PT" altLang="pt-PT" b="1" dirty="0"/>
              <a:t> </a:t>
            </a:r>
            <a:r>
              <a:rPr lang="pt-PT" altLang="pt-PT" b="1" dirty="0" err="1"/>
              <a:t>with</a:t>
            </a:r>
            <a:r>
              <a:rPr lang="pt-PT" altLang="pt-PT" b="1" dirty="0"/>
              <a:t> </a:t>
            </a:r>
            <a:r>
              <a:rPr lang="pt-PT" altLang="pt-PT" b="1" dirty="0" err="1"/>
              <a:t>Repetition</a:t>
            </a:r>
            <a:r>
              <a:rPr lang="pt-PT" altLang="pt-PT" dirty="0"/>
              <a:t> </a:t>
            </a:r>
            <a:r>
              <a:rPr lang="pt-PT" altLang="pt-PT" dirty="0" err="1"/>
              <a:t>of</a:t>
            </a:r>
            <a:r>
              <a:rPr lang="pt-PT" altLang="pt-PT" dirty="0"/>
              <a:t>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i="1" dirty="0"/>
              <a:t> </a:t>
            </a:r>
            <a:r>
              <a:rPr lang="pt-PT" altLang="pt-PT" dirty="0" err="1"/>
              <a:t>elements</a:t>
            </a:r>
            <a:r>
              <a:rPr lang="pt-PT" altLang="pt-PT" dirty="0"/>
              <a:t> </a:t>
            </a:r>
            <a:r>
              <a:rPr lang="pt-PT" altLang="pt-PT" dirty="0" err="1"/>
              <a:t>taken</a:t>
            </a:r>
            <a:r>
              <a:rPr lang="pt-PT" altLang="pt-PT" dirty="0"/>
              <a:t>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i="1" dirty="0"/>
              <a:t> </a:t>
            </a:r>
            <a:r>
              <a:rPr lang="pt-PT" altLang="pt-PT" dirty="0"/>
              <a:t>to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i="1" dirty="0"/>
              <a:t> </a:t>
            </a:r>
            <a:r>
              <a:rPr lang="en-US" altLang="pt-PT" dirty="0"/>
              <a:t>the total number of sequences with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PT" dirty="0"/>
              <a:t> elements such that</a:t>
            </a:r>
            <a:r>
              <a:rPr lang="pt-PT" altLang="pt-PT" dirty="0"/>
              <a:t>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pt-PT" altLang="pt-PT" dirty="0"/>
              <a:t>  • 	</a:t>
            </a:r>
            <a:r>
              <a:rPr lang="en-US" altLang="pt-PT" sz="2200" dirty="0"/>
              <a:t>In each sequence there are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PT" sz="2200" dirty="0"/>
              <a:t> elements repeated or not</a:t>
            </a:r>
            <a:r>
              <a:rPr lang="pt-PT" altLang="pt-PT" sz="2200" dirty="0"/>
              <a:t>;</a:t>
            </a:r>
          </a:p>
          <a:p>
            <a:pPr marL="896938" indent="-896938">
              <a:lnSpc>
                <a:spcPct val="150000"/>
              </a:lnSpc>
              <a:spcBef>
                <a:spcPts val="0"/>
              </a:spcBef>
            </a:pPr>
            <a:r>
              <a:rPr lang="pt-PT" altLang="pt-PT" dirty="0"/>
              <a:t>  • 	</a:t>
            </a:r>
            <a:r>
              <a:rPr lang="en-US" altLang="pt-PT" sz="2200" dirty="0"/>
              <a:t>Two sequences are different if they differ in some element or in the order in which they are placed</a:t>
            </a:r>
            <a:r>
              <a:rPr lang="pt-PT" altLang="pt-PT" sz="2200" dirty="0"/>
              <a:t>.</a:t>
            </a:r>
          </a:p>
          <a:p>
            <a:pPr marL="0" indent="0">
              <a:spcBef>
                <a:spcPts val="0"/>
              </a:spcBef>
            </a:pPr>
            <a:endParaRPr lang="pt-PT" altLang="pt-PT" sz="800" dirty="0"/>
          </a:p>
          <a:p>
            <a:pPr marL="0" indent="0">
              <a:spcBef>
                <a:spcPts val="0"/>
              </a:spcBef>
            </a:pPr>
            <a:r>
              <a:rPr lang="pt-PT" altLang="pt-PT" dirty="0" err="1"/>
              <a:t>It</a:t>
            </a:r>
            <a:r>
              <a:rPr lang="pt-PT" altLang="pt-PT" dirty="0"/>
              <a:t> </a:t>
            </a:r>
            <a:r>
              <a:rPr lang="pt-PT" altLang="pt-PT" dirty="0" err="1"/>
              <a:t>is</a:t>
            </a:r>
            <a:r>
              <a:rPr lang="pt-PT" altLang="pt-PT" dirty="0"/>
              <a:t> </a:t>
            </a:r>
            <a:r>
              <a:rPr lang="pt-PT" altLang="pt-PT" dirty="0" err="1"/>
              <a:t>represented</a:t>
            </a:r>
            <a:r>
              <a:rPr lang="pt-PT" altLang="pt-PT" dirty="0"/>
              <a:t> </a:t>
            </a:r>
            <a:r>
              <a:rPr lang="pt-PT" altLang="pt-PT" dirty="0" err="1"/>
              <a:t>by</a:t>
            </a:r>
            <a:r>
              <a:rPr lang="pt-PT" altLang="pt-PT" dirty="0"/>
              <a:t>: </a:t>
            </a:r>
          </a:p>
          <a:p>
            <a:pPr marL="0" indent="0"/>
            <a:r>
              <a:rPr lang="pt-PT" altLang="pt-PT" dirty="0"/>
              <a:t>                                   </a:t>
            </a:r>
          </a:p>
          <a:p>
            <a:pPr marL="0" indent="0" algn="just"/>
            <a:endParaRPr lang="pt-PT" altLang="pt-PT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547291"/>
              </p:ext>
            </p:extLst>
          </p:nvPr>
        </p:nvGraphicFramePr>
        <p:xfrm>
          <a:off x="2852738" y="5786438"/>
          <a:ext cx="387191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" imgW="1257120" imgH="253800" progId="Equation.DSMT4">
                  <p:embed/>
                </p:oleObj>
              </mc:Choice>
              <mc:Fallback>
                <p:oleObj name="Equation" r:id="rId3" imgW="1257120" imgH="2538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5786438"/>
                        <a:ext cx="3871912" cy="78581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557141" cy="6575886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endParaRPr 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Permutations</a:t>
            </a:r>
            <a:r>
              <a:rPr lang="pt-PT" sz="1800" b="1" dirty="0">
                <a:solidFill>
                  <a:srgbClr val="C00000"/>
                </a:solidFill>
              </a:rPr>
              <a:t> </a:t>
            </a:r>
            <a:r>
              <a:rPr lang="pt-PT" sz="1800" b="1" dirty="0" err="1">
                <a:solidFill>
                  <a:srgbClr val="C00000"/>
                </a:solidFill>
              </a:rPr>
              <a:t>with</a:t>
            </a:r>
            <a:r>
              <a:rPr lang="pt-PT" sz="1800" b="1" dirty="0">
                <a:solidFill>
                  <a:srgbClr val="C00000"/>
                </a:solidFill>
              </a:rPr>
              <a:t> </a:t>
            </a:r>
            <a:r>
              <a:rPr lang="pt-PT" sz="1800" b="1" dirty="0" err="1">
                <a:solidFill>
                  <a:srgbClr val="C00000"/>
                </a:solidFill>
              </a:rPr>
              <a:t>repetition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pt-PT" sz="1800" dirty="0"/>
          </a:p>
          <a:p>
            <a:pPr marL="0" indent="0">
              <a:lnSpc>
                <a:spcPct val="150000"/>
              </a:lnSpc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 err="1"/>
              <a:t>With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numerals</a:t>
            </a:r>
            <a:r>
              <a:rPr lang="pt-PT" dirty="0"/>
              <a:t>,     ,    ,    ,     ,     </a:t>
            </a:r>
            <a:r>
              <a:rPr lang="pt-PT" dirty="0" err="1"/>
              <a:t>and</a:t>
            </a:r>
            <a:r>
              <a:rPr lang="pt-PT" dirty="0"/>
              <a:t>    , </a:t>
            </a:r>
            <a:r>
              <a:rPr lang="en-US" dirty="0"/>
              <a:t>how many three-digit numbers can you write?</a:t>
            </a:r>
            <a:endParaRPr lang="pt-PT" dirty="0"/>
          </a:p>
          <a:p>
            <a:pPr>
              <a:lnSpc>
                <a:spcPct val="150000"/>
              </a:lnSpc>
              <a:defRPr/>
            </a:pPr>
            <a:r>
              <a:rPr lang="pt-PT" sz="2000" dirty="0"/>
              <a:t> </a:t>
            </a:r>
          </a:p>
          <a:p>
            <a:pPr>
              <a:lnSpc>
                <a:spcPct val="150000"/>
              </a:lnSpc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  <a:endParaRPr lang="pt-PT" sz="2000" dirty="0">
              <a:solidFill>
                <a:srgbClr val="C00000"/>
              </a:solidFill>
            </a:endParaRPr>
          </a:p>
          <a:p>
            <a:pPr marL="0" indent="0" algn="just">
              <a:lnSpc>
                <a:spcPct val="150000"/>
              </a:lnSpc>
              <a:defRPr/>
            </a:pPr>
            <a:r>
              <a:rPr lang="en-US" sz="2000" dirty="0">
                <a:solidFill>
                  <a:srgbClr val="203864"/>
                </a:solidFill>
              </a:rPr>
              <a:t>In the case of a set of 6 elements, with which we want to form sequences of 3 elements, equal or different, we have, using the expression given</a:t>
            </a:r>
            <a:r>
              <a:rPr lang="pt-PT" sz="2000" dirty="0">
                <a:solidFill>
                  <a:srgbClr val="203864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defRPr/>
            </a:pPr>
            <a:endParaRPr lang="pt-PT" sz="2000" dirty="0">
              <a:solidFill>
                <a:srgbClr val="203864"/>
              </a:solidFill>
            </a:endParaRPr>
          </a:p>
          <a:p>
            <a:pPr marL="0" indent="0" algn="just">
              <a:lnSpc>
                <a:spcPct val="150000"/>
              </a:lnSpc>
              <a:defRPr/>
            </a:pPr>
            <a:r>
              <a:rPr lang="en-US" sz="2000" dirty="0">
                <a:solidFill>
                  <a:srgbClr val="203864"/>
                </a:solidFill>
              </a:rPr>
              <a:t>It is possible to write 216 numbers</a:t>
            </a:r>
            <a:r>
              <a:rPr lang="pt-PT" sz="2000" dirty="0">
                <a:solidFill>
                  <a:srgbClr val="203864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dirty="0">
                <a:solidFill>
                  <a:srgbClr val="C00000"/>
                </a:solidFill>
              </a:rPr>
              <a:t>	</a:t>
            </a:r>
            <a:r>
              <a:rPr lang="pt-PT" sz="2000" u="sng" dirty="0">
                <a:solidFill>
                  <a:srgbClr val="C00000"/>
                </a:solidFill>
              </a:rPr>
              <a:t>Note</a:t>
            </a:r>
            <a:r>
              <a:rPr lang="pt-PT" sz="2000" dirty="0">
                <a:solidFill>
                  <a:srgbClr val="203864"/>
                </a:solidFill>
              </a:rPr>
              <a:t>: </a:t>
            </a:r>
            <a:r>
              <a:rPr lang="en-US" sz="2000" dirty="0">
                <a:solidFill>
                  <a:srgbClr val="203864"/>
                </a:solidFill>
              </a:rPr>
              <a:t>Using the fundamental counting principle:</a:t>
            </a:r>
            <a:endParaRPr lang="pt-PT" altLang="pt-PT" sz="20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41218"/>
              </p:ext>
            </p:extLst>
          </p:nvPr>
        </p:nvGraphicFramePr>
        <p:xfrm>
          <a:off x="6456363" y="4427538"/>
          <a:ext cx="1936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3" imgW="914400" imgH="241200" progId="Equation.DSMT4">
                  <p:embed/>
                </p:oleObj>
              </mc:Choice>
              <mc:Fallback>
                <p:oleObj name="Equation" r:id="rId3" imgW="91440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4427538"/>
                        <a:ext cx="19367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xão recta unidireccional 11"/>
          <p:cNvCxnSpPr/>
          <p:nvPr/>
        </p:nvCxnSpPr>
        <p:spPr>
          <a:xfrm>
            <a:off x="7287326" y="584274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7087905" y="6246195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cxnSp>
        <p:nvCxnSpPr>
          <p:cNvPr id="14" name="Conexão recta unidireccional 13"/>
          <p:cNvCxnSpPr/>
          <p:nvPr/>
        </p:nvCxnSpPr>
        <p:spPr>
          <a:xfrm>
            <a:off x="7713668" y="581984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7404566" y="624641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cxnSp>
        <p:nvCxnSpPr>
          <p:cNvPr id="16" name="Conexão recta unidireccional 15"/>
          <p:cNvCxnSpPr/>
          <p:nvPr/>
        </p:nvCxnSpPr>
        <p:spPr>
          <a:xfrm>
            <a:off x="8129690" y="5813881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950975" y="6247545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7346380" y="6235900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21" name="CaixaDeTexto 20"/>
          <p:cNvSpPr txBox="1">
            <a:spLocks noChangeArrowheads="1"/>
          </p:cNvSpPr>
          <p:nvPr/>
        </p:nvSpPr>
        <p:spPr bwMode="auto">
          <a:xfrm>
            <a:off x="7760032" y="6257674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724902"/>
              </p:ext>
            </p:extLst>
          </p:nvPr>
        </p:nvGraphicFramePr>
        <p:xfrm>
          <a:off x="4197735" y="4334783"/>
          <a:ext cx="1474180" cy="673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5" imgW="558720" imgH="253800" progId="Equation.DSMT4">
                  <p:embed/>
                </p:oleObj>
              </mc:Choice>
              <mc:Fallback>
                <p:oleObj name="Equation" r:id="rId5" imgW="558720" imgH="2538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735" y="4334783"/>
                        <a:ext cx="1474180" cy="67317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Conexão recta unidireccional 3"/>
          <p:cNvCxnSpPr/>
          <p:nvPr/>
        </p:nvCxnSpPr>
        <p:spPr bwMode="auto">
          <a:xfrm>
            <a:off x="5936343" y="4673601"/>
            <a:ext cx="43542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Chamada com seta para cima 4"/>
          <p:cNvSpPr/>
          <p:nvPr/>
        </p:nvSpPr>
        <p:spPr bwMode="auto">
          <a:xfrm>
            <a:off x="7060800" y="5024813"/>
            <a:ext cx="1304157" cy="1658536"/>
          </a:xfrm>
          <a:prstGeom prst="upArrowCallout">
            <a:avLst>
              <a:gd name="adj1" fmla="val 10524"/>
              <a:gd name="adj2" fmla="val 19730"/>
              <a:gd name="adj3" fmla="val 10789"/>
              <a:gd name="adj4" fmla="val 20888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7065593" y="5359947"/>
            <a:ext cx="13933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>
              <a:lnSpc>
                <a:spcPct val="150000"/>
              </a:lnSpc>
              <a:defRPr/>
            </a:pPr>
            <a:r>
              <a:rPr lang="pt-PT" sz="2000" b="1" dirty="0">
                <a:solidFill>
                  <a:srgbClr val="0066FF"/>
                </a:solidFill>
              </a:rPr>
              <a:t>__  __  __ </a:t>
            </a:r>
          </a:p>
        </p:txBody>
      </p:sp>
      <p:pic>
        <p:nvPicPr>
          <p:cNvPr id="5143" name="Picture 23" descr="C:\Users\FBS\Documents\MOOC\R2\sim_mesa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359" y="2426453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ângulo 6"/>
          <p:cNvSpPr/>
          <p:nvPr/>
        </p:nvSpPr>
        <p:spPr>
          <a:xfrm>
            <a:off x="3326565" y="121006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0" name="Rectângulo 29"/>
          <p:cNvSpPr/>
          <p:nvPr/>
        </p:nvSpPr>
        <p:spPr>
          <a:xfrm>
            <a:off x="3783759" y="121732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1" name="Rectângulo 30"/>
          <p:cNvSpPr/>
          <p:nvPr/>
        </p:nvSpPr>
        <p:spPr>
          <a:xfrm>
            <a:off x="4249874" y="1224579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32" name="Rectângulo 31"/>
          <p:cNvSpPr/>
          <p:nvPr/>
        </p:nvSpPr>
        <p:spPr>
          <a:xfrm>
            <a:off x="4737757" y="121006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33" name="Rectângulo 32"/>
          <p:cNvSpPr/>
          <p:nvPr/>
        </p:nvSpPr>
        <p:spPr>
          <a:xfrm>
            <a:off x="5141358" y="1226908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34" name="Rectângulo 33"/>
          <p:cNvSpPr/>
          <p:nvPr/>
        </p:nvSpPr>
        <p:spPr>
          <a:xfrm>
            <a:off x="6021949" y="1212394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20" grpId="0"/>
      <p:bldP spid="21" grpId="0"/>
      <p:bldP spid="5" grpId="0" animBg="1"/>
      <p:bldP spid="6" grpId="0"/>
      <p:bldP spid="7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378825" cy="6742800"/>
          </a:xfrm>
        </p:spPr>
        <p:txBody>
          <a:bodyPr/>
          <a:lstStyle/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EXAMPLE </a:t>
            </a:r>
            <a:r>
              <a:rPr lang="pt-PT" sz="2000" b="1" dirty="0">
                <a:solidFill>
                  <a:srgbClr val="C00000"/>
                </a:solidFill>
              </a:rPr>
              <a:t>(</a:t>
            </a:r>
            <a:r>
              <a:rPr lang="pt-PT" sz="2000" b="1" dirty="0" err="1">
                <a:solidFill>
                  <a:srgbClr val="C00000"/>
                </a:solidFill>
              </a:rPr>
              <a:t>Permutations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with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repetition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0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en-US" sz="2000" dirty="0"/>
              <a:t>How many four-digit numbers are multiples of 5</a:t>
            </a:r>
            <a:r>
              <a:rPr lang="pt-PT" sz="2000" dirty="0"/>
              <a:t>?</a:t>
            </a:r>
          </a:p>
          <a:p>
            <a:pPr>
              <a:defRPr/>
            </a:pPr>
            <a:endParaRPr lang="pt-PT" sz="1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</a:p>
          <a:p>
            <a:pPr>
              <a:defRPr/>
            </a:pPr>
            <a:endParaRPr lang="pt-PT" sz="28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b="1" dirty="0">
                <a:solidFill>
                  <a:srgbClr val="00CC66"/>
                </a:solidFill>
              </a:rPr>
              <a:t>         </a:t>
            </a:r>
            <a:r>
              <a:rPr lang="pt-PT" b="1" dirty="0">
                <a:solidFill>
                  <a:srgbClr val="92D050"/>
                </a:solidFill>
              </a:rPr>
              <a:t>__  __  __  __</a:t>
            </a:r>
          </a:p>
          <a:p>
            <a:pPr>
              <a:defRPr/>
            </a:pPr>
            <a:endParaRPr lang="pt-PT" sz="8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sz="2000" dirty="0" err="1">
                <a:solidFill>
                  <a:srgbClr val="203864"/>
                </a:solidFill>
              </a:rPr>
              <a:t>Thus</a:t>
            </a:r>
            <a:r>
              <a:rPr lang="pt-PT" sz="2000" dirty="0">
                <a:solidFill>
                  <a:srgbClr val="203864"/>
                </a:solidFill>
              </a:rPr>
              <a:t>, </a:t>
            </a:r>
            <a:r>
              <a:rPr lang="pt-PT" sz="2000" dirty="0" err="1">
                <a:solidFill>
                  <a:srgbClr val="203864"/>
                </a:solidFill>
              </a:rPr>
              <a:t>there</a:t>
            </a:r>
            <a:r>
              <a:rPr lang="pt-PT" sz="2000" dirty="0">
                <a:solidFill>
                  <a:srgbClr val="203864"/>
                </a:solidFill>
              </a:rPr>
              <a:t> are</a:t>
            </a:r>
          </a:p>
          <a:p>
            <a:pPr>
              <a:defRPr/>
            </a:pPr>
            <a:endParaRPr lang="pt-PT" sz="7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203864"/>
                </a:solidFill>
              </a:rPr>
              <a:t>four-digit numbers that are multiples of 5</a:t>
            </a:r>
            <a:r>
              <a:rPr lang="pt-PT" sz="2000" dirty="0">
                <a:solidFill>
                  <a:srgbClr val="203864"/>
                </a:solidFill>
              </a:rPr>
              <a:t>.</a:t>
            </a:r>
          </a:p>
          <a:p>
            <a:pPr>
              <a:defRPr/>
            </a:pPr>
            <a:r>
              <a:rPr lang="pt-PT" sz="2000" b="1" dirty="0"/>
              <a:t> </a:t>
            </a:r>
            <a:endParaRPr lang="pt-PT" altLang="pt-PT" sz="20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1952"/>
              </p:ext>
            </p:extLst>
          </p:nvPr>
        </p:nvGraphicFramePr>
        <p:xfrm>
          <a:off x="1326697" y="4801049"/>
          <a:ext cx="2413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697" y="4801049"/>
                        <a:ext cx="2413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579438" y="1916113"/>
            <a:ext cx="5832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pt-PT" sz="1800" i="0" dirty="0">
                <a:solidFill>
                  <a:srgbClr val="203864"/>
                </a:solidFill>
              </a:rPr>
              <a:t>For the first digit there are 9 possibilities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800" i="0" dirty="0">
                <a:solidFill>
                  <a:srgbClr val="203864"/>
                </a:solidFill>
              </a:rPr>
              <a:t> (</a:t>
            </a:r>
            <a:r>
              <a:rPr lang="pt-PT" altLang="pt-PT" sz="1800" i="0" dirty="0" err="1">
                <a:solidFill>
                  <a:srgbClr val="203864"/>
                </a:solidFill>
              </a:rPr>
              <a:t>it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can't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be</a:t>
            </a:r>
            <a:r>
              <a:rPr lang="pt-PT" altLang="pt-PT" sz="1800" i="0" dirty="0">
                <a:solidFill>
                  <a:srgbClr val="203864"/>
                </a:solidFill>
              </a:rPr>
              <a:t> zero)</a:t>
            </a:r>
          </a:p>
        </p:txBody>
      </p:sp>
      <p:cxnSp>
        <p:nvCxnSpPr>
          <p:cNvPr id="4" name="Conexão recta unidireccional 3"/>
          <p:cNvCxnSpPr>
            <a:cxnSpLocks noChangeShapeType="1"/>
          </p:cNvCxnSpPr>
          <p:nvPr/>
        </p:nvCxnSpPr>
        <p:spPr bwMode="auto">
          <a:xfrm>
            <a:off x="1476375" y="2636838"/>
            <a:ext cx="0" cy="208030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Conexão recta unidireccional 13"/>
          <p:cNvCxnSpPr>
            <a:cxnSpLocks noChangeShapeType="1"/>
          </p:cNvCxnSpPr>
          <p:nvPr/>
        </p:nvCxnSpPr>
        <p:spPr bwMode="auto">
          <a:xfrm>
            <a:off x="2268538" y="3357563"/>
            <a:ext cx="0" cy="11525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Conexão recta unidireccional 14"/>
          <p:cNvCxnSpPr>
            <a:cxnSpLocks noChangeShapeType="1"/>
          </p:cNvCxnSpPr>
          <p:nvPr/>
        </p:nvCxnSpPr>
        <p:spPr bwMode="auto">
          <a:xfrm>
            <a:off x="2987675" y="4005263"/>
            <a:ext cx="0" cy="711880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808163" y="2636838"/>
            <a:ext cx="72278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pt-PT" sz="1800" i="0" dirty="0">
                <a:solidFill>
                  <a:srgbClr val="203864"/>
                </a:solidFill>
              </a:rPr>
              <a:t>For the second and third digits, the number of two-digit sequences</a:t>
            </a:r>
            <a:r>
              <a:rPr lang="pt-PT" altLang="pt-PT" sz="1800" i="0" dirty="0">
                <a:solidFill>
                  <a:srgbClr val="203864"/>
                </a:solidFill>
              </a:rPr>
              <a:t> (</a:t>
            </a:r>
            <a:r>
              <a:rPr lang="pt-PT" altLang="pt-PT" sz="1800" i="0" dirty="0" err="1">
                <a:solidFill>
                  <a:srgbClr val="203864"/>
                </a:solidFill>
              </a:rPr>
              <a:t>equal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or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different</a:t>
            </a:r>
            <a:r>
              <a:rPr lang="pt-PT" altLang="pt-PT" sz="1800" i="0" dirty="0">
                <a:solidFill>
                  <a:srgbClr val="203864"/>
                </a:solidFill>
              </a:rPr>
              <a:t>) </a:t>
            </a:r>
            <a:r>
              <a:rPr lang="pt-PT" altLang="pt-PT" sz="1800" i="0" dirty="0" err="1">
                <a:solidFill>
                  <a:srgbClr val="203864"/>
                </a:solidFill>
              </a:rPr>
              <a:t>is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given</a:t>
            </a:r>
            <a:r>
              <a:rPr lang="pt-PT" altLang="pt-PT" sz="1800" i="0" dirty="0">
                <a:solidFill>
                  <a:srgbClr val="203864"/>
                </a:solidFill>
              </a:rPr>
              <a:t> </a:t>
            </a:r>
            <a:r>
              <a:rPr lang="pt-PT" altLang="pt-PT" sz="1800" i="0" dirty="0" err="1">
                <a:solidFill>
                  <a:srgbClr val="203864"/>
                </a:solidFill>
              </a:rPr>
              <a:t>by</a:t>
            </a:r>
            <a:endParaRPr lang="pt-PT" altLang="pt-PT" sz="1800" i="0" dirty="0">
              <a:solidFill>
                <a:srgbClr val="203864"/>
              </a:solidFill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843213" y="3357563"/>
            <a:ext cx="6337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pt-PT" sz="1800" i="0" dirty="0">
                <a:solidFill>
                  <a:srgbClr val="203864"/>
                </a:solidFill>
              </a:rPr>
              <a:t>For the units’ digit there are two possibilities</a:t>
            </a:r>
            <a:r>
              <a:rPr lang="pt-PT" altLang="pt-PT" sz="1800" i="0" dirty="0">
                <a:solidFill>
                  <a:srgbClr val="203864"/>
                </a:solidFill>
              </a:rPr>
              <a:t> (0 </a:t>
            </a:r>
            <a:r>
              <a:rPr lang="pt-PT" altLang="pt-PT" sz="1800" i="0" dirty="0" err="1">
                <a:solidFill>
                  <a:srgbClr val="203864"/>
                </a:solidFill>
              </a:rPr>
              <a:t>or</a:t>
            </a:r>
            <a:r>
              <a:rPr lang="pt-PT" altLang="pt-PT" sz="1800" i="0" dirty="0">
                <a:solidFill>
                  <a:srgbClr val="203864"/>
                </a:solidFill>
              </a:rPr>
              <a:t> 5)</a:t>
            </a:r>
          </a:p>
        </p:txBody>
      </p:sp>
      <p:graphicFrame>
        <p:nvGraphicFramePr>
          <p:cNvPr id="10" name="Objec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014552"/>
              </p:ext>
            </p:extLst>
          </p:nvPr>
        </p:nvGraphicFramePr>
        <p:xfrm>
          <a:off x="2432050" y="5382532"/>
          <a:ext cx="39798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3" name="Equation" r:id="rId5" imgW="1879600" imgH="241300" progId="Equation.DSMT4">
                  <p:embed/>
                </p:oleObj>
              </mc:Choice>
              <mc:Fallback>
                <p:oleObj name="Equation" r:id="rId5" imgW="1879600" imgH="241300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5382532"/>
                        <a:ext cx="39798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27143"/>
              </p:ext>
            </p:extLst>
          </p:nvPr>
        </p:nvGraphicFramePr>
        <p:xfrm>
          <a:off x="1869851" y="4486957"/>
          <a:ext cx="565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4" name="Equation" r:id="rId7" imgW="266469" imgH="241091" progId="Equation.DSMT4">
                  <p:embed/>
                </p:oleObj>
              </mc:Choice>
              <mc:Fallback>
                <p:oleObj name="Equation" r:id="rId7" imgW="266469" imgH="241091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851" y="4486957"/>
                        <a:ext cx="5651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149357"/>
              </p:ext>
            </p:extLst>
          </p:nvPr>
        </p:nvGraphicFramePr>
        <p:xfrm>
          <a:off x="2833235" y="4756599"/>
          <a:ext cx="2698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35" y="4756599"/>
                        <a:ext cx="2698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haveta à esquerda 2"/>
          <p:cNvSpPr>
            <a:spLocks/>
          </p:cNvSpPr>
          <p:nvPr/>
        </p:nvSpPr>
        <p:spPr bwMode="auto">
          <a:xfrm rot="5400000">
            <a:off x="2054906" y="4737101"/>
            <a:ext cx="238125" cy="647700"/>
          </a:xfrm>
          <a:prstGeom prst="leftBrace">
            <a:avLst>
              <a:gd name="adj1" fmla="val 8374"/>
              <a:gd name="adj2" fmla="val 50000"/>
            </a:avLst>
          </a:prstGeom>
          <a:noFill/>
          <a:ln w="19050" algn="ctr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6185" name="Picture 41" descr="C:\Users\FBS\Documents\MOOC\R2\pensativo.gif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379" y="670379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2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88" y="115888"/>
            <a:ext cx="8497887" cy="6408737"/>
          </a:xfrm>
        </p:spPr>
        <p:txBody>
          <a:bodyPr/>
          <a:lstStyle/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(</a:t>
            </a:r>
            <a:r>
              <a:rPr lang="pt-PT" sz="2000" b="1" dirty="0" err="1">
                <a:solidFill>
                  <a:srgbClr val="C00000"/>
                </a:solidFill>
              </a:rPr>
              <a:t>Permutations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with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repetition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b="1" dirty="0">
                <a:solidFill>
                  <a:srgbClr val="C00000"/>
                </a:solidFill>
              </a:rPr>
              <a:t>3. </a:t>
            </a:r>
            <a:r>
              <a:rPr lang="en-US" sz="2000" dirty="0"/>
              <a:t>In a given country, car license plates are made up of a two-digit group between two groups of two letters (consider the alphabet with 23 letters)</a:t>
            </a:r>
            <a:r>
              <a:rPr lang="pt-PT" sz="2000" dirty="0"/>
              <a:t>. </a:t>
            </a:r>
            <a:r>
              <a:rPr lang="en-US" sz="2000" dirty="0"/>
              <a:t>Knowing that both the numbers and the letters can be the same or different, how many car plates can you form</a:t>
            </a:r>
            <a:r>
              <a:rPr lang="pt-PT" sz="2000" dirty="0"/>
              <a:t>?</a:t>
            </a:r>
          </a:p>
          <a:p>
            <a:pPr>
              <a:defRPr/>
            </a:pPr>
            <a:r>
              <a:rPr lang="pt-PT" sz="2000" dirty="0"/>
              <a:t> </a:t>
            </a: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/>
              <a:t> </a:t>
            </a:r>
            <a:endParaRPr lang="pt-PT" sz="2000" dirty="0"/>
          </a:p>
          <a:p>
            <a:pPr marL="0" indent="0">
              <a:defRPr/>
            </a:pPr>
            <a:r>
              <a:rPr lang="en-US" sz="2000" dirty="0">
                <a:solidFill>
                  <a:srgbClr val="203864"/>
                </a:solidFill>
              </a:rPr>
              <a:t>Number of sequences of 4 letters</a:t>
            </a:r>
            <a:r>
              <a:rPr lang="pt-PT" sz="2000" dirty="0">
                <a:solidFill>
                  <a:srgbClr val="203864"/>
                </a:solidFill>
              </a:rPr>
              <a:t> </a:t>
            </a:r>
          </a:p>
          <a:p>
            <a:pPr marL="0" indent="0">
              <a:defRPr/>
            </a:pPr>
            <a:endParaRPr lang="pt-PT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en-US" sz="2000" dirty="0">
                <a:solidFill>
                  <a:srgbClr val="203864"/>
                </a:solidFill>
              </a:rPr>
              <a:t>Number of pairs </a:t>
            </a:r>
            <a:r>
              <a:rPr lang="en-US" sz="2000">
                <a:solidFill>
                  <a:srgbClr val="203864"/>
                </a:solidFill>
              </a:rPr>
              <a:t>of digits</a:t>
            </a:r>
            <a:endParaRPr lang="pt-PT" sz="20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sz="2000" dirty="0"/>
              <a:t> </a:t>
            </a:r>
          </a:p>
          <a:p>
            <a:pPr marL="0" indent="0" algn="just">
              <a:defRPr/>
            </a:pPr>
            <a:endParaRPr lang="pt-PT" altLang="pt-PT" sz="2000" dirty="0"/>
          </a:p>
          <a:p>
            <a:pPr marL="0" indent="0" algn="just">
              <a:defRPr/>
            </a:pPr>
            <a:r>
              <a:rPr lang="pt-PT" altLang="pt-PT" sz="2000" dirty="0">
                <a:solidFill>
                  <a:srgbClr val="203864"/>
                </a:solidFill>
              </a:rPr>
              <a:t>	Total  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717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833688"/>
            <a:ext cx="2782887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467424"/>
              </p:ext>
            </p:extLst>
          </p:nvPr>
        </p:nvGraphicFramePr>
        <p:xfrm>
          <a:off x="5945071" y="3771906"/>
          <a:ext cx="13716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4" imgW="647700" imgH="241300" progId="Equation.DSMT4">
                  <p:embed/>
                </p:oleObj>
              </mc:Choice>
              <mc:Fallback>
                <p:oleObj name="Equation" r:id="rId4" imgW="647700" imgH="2413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071" y="3771906"/>
                        <a:ext cx="13716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906235"/>
              </p:ext>
            </p:extLst>
          </p:nvPr>
        </p:nvGraphicFramePr>
        <p:xfrm>
          <a:off x="5960268" y="4492631"/>
          <a:ext cx="1317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6" imgW="622030" imgH="241195" progId="Equation.DSMT4">
                  <p:embed/>
                </p:oleObj>
              </mc:Choice>
              <mc:Fallback>
                <p:oleObj name="Equation" r:id="rId6" imgW="622030" imgH="241195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0268" y="4492631"/>
                        <a:ext cx="1317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138911"/>
              </p:ext>
            </p:extLst>
          </p:nvPr>
        </p:nvGraphicFramePr>
        <p:xfrm>
          <a:off x="2232025" y="5587323"/>
          <a:ext cx="4572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8" imgW="2159000" imgH="241300" progId="Equation.DSMT4">
                  <p:embed/>
                </p:oleObj>
              </mc:Choice>
              <mc:Fallback>
                <p:oleObj name="Equation" r:id="rId8" imgW="2159000" imgH="2413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587323"/>
                        <a:ext cx="45720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exão recta unidireccional 9"/>
          <p:cNvCxnSpPr/>
          <p:nvPr/>
        </p:nvCxnSpPr>
        <p:spPr bwMode="auto">
          <a:xfrm>
            <a:off x="4572000" y="4005944"/>
            <a:ext cx="133531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exão recta unidireccional 11"/>
          <p:cNvCxnSpPr/>
          <p:nvPr/>
        </p:nvCxnSpPr>
        <p:spPr bwMode="auto">
          <a:xfrm>
            <a:off x="4572000" y="4753430"/>
            <a:ext cx="133531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7199" name="Picture 31" descr="C:\Users\FBS\Documents\MOOC\R2\like.gif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775" y="5460092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497887" cy="6503314"/>
          </a:xfrm>
          <a:ln>
            <a:noFill/>
          </a:ln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endParaRPr 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(</a:t>
            </a:r>
            <a:r>
              <a:rPr lang="pt-PT" sz="2000" b="1" dirty="0" err="1">
                <a:solidFill>
                  <a:srgbClr val="C00000"/>
                </a:solidFill>
              </a:rPr>
              <a:t>Permutations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with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repetition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4. </a:t>
            </a:r>
            <a:r>
              <a:rPr lang="en-US" sz="2000" dirty="0"/>
              <a:t>In a school with 750 students, there are individual lockers identified by a code consisting of a sequence of four vowels. The number of existing lockers is equal to the maximum number of codes that can be formed</a:t>
            </a:r>
            <a:r>
              <a:rPr lang="pt-PT" sz="2000" dirty="0"/>
              <a:t>. </a:t>
            </a:r>
          </a:p>
          <a:p>
            <a:pPr marL="0" indent="0">
              <a:defRPr/>
            </a:pPr>
            <a:r>
              <a:rPr lang="en-US" sz="2000" dirty="0"/>
              <a:t>It is intended to know if there are enough </a:t>
            </a:r>
          </a:p>
          <a:p>
            <a:pPr marL="0" indent="0">
              <a:defRPr/>
            </a:pPr>
            <a:r>
              <a:rPr lang="en-US" sz="2000" dirty="0"/>
              <a:t>lockers that to all students, knowing
that there are no repeated codes</a:t>
            </a:r>
            <a:r>
              <a:rPr lang="pt-PT" sz="2000" dirty="0"/>
              <a:t>.</a:t>
            </a: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400" dirty="0"/>
          </a:p>
          <a:p>
            <a:pPr marL="0" indent="0">
              <a:defRPr/>
            </a:pPr>
            <a:r>
              <a:rPr lang="en-US" sz="2000" dirty="0">
                <a:solidFill>
                  <a:srgbClr val="203864"/>
                </a:solidFill>
              </a:rPr>
              <a:t>Total number of codes that are possible
form with 4 vowels</a:t>
            </a:r>
            <a:r>
              <a:rPr lang="pt-PT" sz="2000" b="1" dirty="0">
                <a:solidFill>
                  <a:srgbClr val="00CC66"/>
                </a:solidFill>
              </a:rPr>
              <a:t> </a:t>
            </a:r>
          </a:p>
          <a:p>
            <a:pPr marL="0" indent="0">
              <a:defRPr/>
            </a:pPr>
            <a:r>
              <a:rPr lang="pt-PT" sz="2000" b="1" dirty="0">
                <a:solidFill>
                  <a:srgbClr val="00CC66"/>
                </a:solidFill>
              </a:rPr>
              <a:t>                             </a:t>
            </a:r>
            <a:r>
              <a:rPr lang="pt-PT" sz="2000" b="1" dirty="0">
                <a:solidFill>
                  <a:srgbClr val="92D050"/>
                </a:solidFill>
              </a:rPr>
              <a:t>__  __  __  __</a:t>
            </a:r>
            <a:endParaRPr lang="pt-PT" sz="20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pt-PT" sz="2000" dirty="0"/>
              <a:t> </a:t>
            </a:r>
          </a:p>
          <a:p>
            <a:pPr marL="0" indent="0" algn="just">
              <a:defRPr/>
            </a:pPr>
            <a:endParaRPr lang="pt-PT" altLang="pt-PT" sz="2800" dirty="0"/>
          </a:p>
          <a:p>
            <a:pPr marL="0" indent="0" algn="just">
              <a:defRPr/>
            </a:pPr>
            <a:endParaRPr lang="pt-PT" altLang="pt-PT" sz="2000" dirty="0">
              <a:solidFill>
                <a:srgbClr val="203864"/>
              </a:solidFill>
            </a:endParaRPr>
          </a:p>
          <a:p>
            <a:pPr marL="0" indent="0" algn="just">
              <a:defRPr/>
            </a:pPr>
            <a:r>
              <a:rPr lang="en-US" altLang="pt-PT" sz="2000" dirty="0">
                <a:solidFill>
                  <a:srgbClr val="203864"/>
                </a:solidFill>
              </a:rPr>
              <a:t>Thus, there are not enough lockers for the 750 students</a:t>
            </a:r>
            <a:r>
              <a:rPr lang="pt-PT" altLang="pt-PT" sz="2000" dirty="0">
                <a:solidFill>
                  <a:srgbClr val="203864"/>
                </a:solidFill>
              </a:rPr>
              <a:t>!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396469"/>
              </p:ext>
            </p:extLst>
          </p:nvPr>
        </p:nvGraphicFramePr>
        <p:xfrm>
          <a:off x="5116059" y="5229903"/>
          <a:ext cx="1936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9" name="Equation" r:id="rId4" imgW="914400" imgH="241300" progId="Equation.DSMT4">
                  <p:embed/>
                </p:oleObj>
              </mc:Choice>
              <mc:Fallback>
                <p:oleObj name="Equation" r:id="rId4" imgW="914400" imgH="2413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059" y="5229903"/>
                        <a:ext cx="19367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997" y="1920195"/>
            <a:ext cx="3095625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exão recta unidireccional 7"/>
          <p:cNvCxnSpPr>
            <a:cxnSpLocks noChangeShapeType="1"/>
          </p:cNvCxnSpPr>
          <p:nvPr/>
        </p:nvCxnSpPr>
        <p:spPr bwMode="auto">
          <a:xfrm>
            <a:off x="2609504" y="4884915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734008"/>
              </p:ext>
            </p:extLst>
          </p:nvPr>
        </p:nvGraphicFramePr>
        <p:xfrm>
          <a:off x="2474566" y="5378627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0"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566" y="5378627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401825"/>
              </p:ext>
            </p:extLst>
          </p:nvPr>
        </p:nvGraphicFramePr>
        <p:xfrm>
          <a:off x="2906366" y="5370690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1" name="Equation" r:id="rId9" imgW="126725" imgH="177415" progId="Equation.DSMT4">
                  <p:embed/>
                </p:oleObj>
              </mc:Choice>
              <mc:Fallback>
                <p:oleObj name="Equation" r:id="rId9" imgW="126725" imgH="177415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366" y="5370690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195138"/>
              </p:ext>
            </p:extLst>
          </p:nvPr>
        </p:nvGraphicFramePr>
        <p:xfrm>
          <a:off x="3338166" y="5386565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2" name="Equation" r:id="rId10" imgW="126725" imgH="177415" progId="Equation.DSMT4">
                  <p:embed/>
                </p:oleObj>
              </mc:Choice>
              <mc:Fallback>
                <p:oleObj name="Equation" r:id="rId10" imgW="126725" imgH="177415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166" y="5386565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677429"/>
              </p:ext>
            </p:extLst>
          </p:nvPr>
        </p:nvGraphicFramePr>
        <p:xfrm>
          <a:off x="3769966" y="5369102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3"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9966" y="5369102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Conexão recta unidireccional 18"/>
          <p:cNvCxnSpPr>
            <a:cxnSpLocks noChangeShapeType="1"/>
          </p:cNvCxnSpPr>
          <p:nvPr/>
        </p:nvCxnSpPr>
        <p:spPr bwMode="auto">
          <a:xfrm>
            <a:off x="3041304" y="4884915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Conexão recta unidireccional 19"/>
          <p:cNvCxnSpPr>
            <a:cxnSpLocks noChangeShapeType="1"/>
          </p:cNvCxnSpPr>
          <p:nvPr/>
        </p:nvCxnSpPr>
        <p:spPr bwMode="auto">
          <a:xfrm>
            <a:off x="3473104" y="4884915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Conexão recta unidireccional 20"/>
          <p:cNvCxnSpPr>
            <a:cxnSpLocks noChangeShapeType="1"/>
          </p:cNvCxnSpPr>
          <p:nvPr/>
        </p:nvCxnSpPr>
        <p:spPr bwMode="auto">
          <a:xfrm>
            <a:off x="3904904" y="4884915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278" name="Picture 86" descr="C:\Users\FBS\Documents\MOOC\R2\triste.gif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622" y="544557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2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8505</TotalTime>
  <Words>454</Words>
  <Application>Microsoft Office PowerPoint</Application>
  <PresentationFormat>Apresentação no Ecrã (4:3)</PresentationFormat>
  <Paragraphs>86</Paragraphs>
  <Slides>6</Slides>
  <Notes>1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Times New Roman</vt:lpstr>
      <vt:lpstr>1_Modelo de apresentação predefinido</vt:lpstr>
      <vt:lpstr>MatFin02</vt:lpstr>
      <vt:lpstr>Equation</vt:lpstr>
      <vt:lpstr>MathType 7.0 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323</cp:revision>
  <cp:lastPrinted>2013-10-24T11:42:31Z</cp:lastPrinted>
  <dcterms:created xsi:type="dcterms:W3CDTF">2009-03-15T23:32:02Z</dcterms:created>
  <dcterms:modified xsi:type="dcterms:W3CDTF">2025-08-24T15:42:51Z</dcterms:modified>
</cp:coreProperties>
</file>