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9"/>
  </p:notesMasterIdLst>
  <p:handoutMasterIdLst>
    <p:handoutMasterId r:id="rId10"/>
  </p:handoutMasterIdLst>
  <p:sldIdLst>
    <p:sldId id="379" r:id="rId3"/>
    <p:sldId id="507" r:id="rId4"/>
    <p:sldId id="508" r:id="rId5"/>
    <p:sldId id="528" r:id="rId6"/>
    <p:sldId id="529" r:id="rId7"/>
    <p:sldId id="530" r:id="rId8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3864"/>
    <a:srgbClr val="92D050"/>
    <a:srgbClr val="00CC66"/>
    <a:srgbClr val="1308F2"/>
    <a:srgbClr val="0066FF"/>
    <a:srgbClr val="4597A0"/>
    <a:srgbClr val="CCFF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18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9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2" d="100"/>
          <a:sy n="62" d="100"/>
        </p:scale>
        <p:origin x="-1824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4A54CDDA-9A15-4FE8-B046-0A6CFBD216E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13290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Clique para editar os estilos de texto do modelo global</a:t>
            </a:r>
          </a:p>
          <a:p>
            <a:pPr lvl="1"/>
            <a:r>
              <a:rPr lang="en-GB" noProof="0"/>
              <a:t>Segundo nível</a:t>
            </a:r>
          </a:p>
          <a:p>
            <a:pPr lvl="2"/>
            <a:r>
              <a:rPr lang="en-GB" noProof="0"/>
              <a:t>Terceiro nível</a:t>
            </a:r>
          </a:p>
          <a:p>
            <a:pPr lvl="3"/>
            <a:r>
              <a:rPr lang="en-GB" noProof="0"/>
              <a:t>Quarto nível</a:t>
            </a:r>
          </a:p>
          <a:p>
            <a:pPr lvl="4"/>
            <a:r>
              <a:rPr lang="en-GB" noProof="0"/>
              <a:t>Quinto nível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077A72BF-AECA-4709-842C-785B4C91F1F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4097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0244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CDDC2A9-5148-4EC8-BEEA-DABC94CCEC33}" type="slidenum">
              <a:rPr lang="en-GB" altLang="pt-PT" smtClean="0"/>
              <a:pPr eaLnBrk="1" hangingPunct="1">
                <a:spcBef>
                  <a:spcPct val="0"/>
                </a:spcBef>
              </a:pPr>
              <a:t>6</a:t>
            </a:fld>
            <a:endParaRPr lang="en-GB" alt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10EE0-FE5C-4651-A815-E7CD94857A36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18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467544" y="549275"/>
            <a:ext cx="8352606" cy="5576888"/>
          </a:xfrm>
        </p:spPr>
        <p:txBody>
          <a:bodyPr/>
          <a:lstStyle/>
          <a:p>
            <a:pPr lvl="0"/>
            <a:endParaRPr lang="pt-PT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74BD4-113B-4ACC-978E-19E348504DC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249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1 objecto e 2 objec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67544" y="549275"/>
            <a:ext cx="4028256" cy="55768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quarter" idx="2"/>
          </p:nvPr>
        </p:nvSpPr>
        <p:spPr>
          <a:xfrm>
            <a:off x="4648200" y="549275"/>
            <a:ext cx="4171950" cy="2711450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3"/>
          </p:nvPr>
        </p:nvSpPr>
        <p:spPr>
          <a:xfrm>
            <a:off x="4648200" y="3413125"/>
            <a:ext cx="4171950" cy="27130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432A7-48E2-4160-959A-394024FA7C18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231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549275"/>
            <a:ext cx="8351837" cy="557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/>
              <a:t>Clique para editar os estilos de texto do modelo global</a:t>
            </a:r>
          </a:p>
          <a:p>
            <a:pPr lvl="1"/>
            <a:r>
              <a:rPr lang="en-GB" altLang="pt-PT"/>
              <a:t>Segundo nível</a:t>
            </a:r>
          </a:p>
          <a:p>
            <a:pPr lvl="2"/>
            <a:r>
              <a:rPr lang="en-GB" altLang="pt-PT"/>
              <a:t>Terceiro nível</a:t>
            </a:r>
          </a:p>
          <a:p>
            <a:pPr lvl="3"/>
            <a:r>
              <a:rPr lang="en-GB" altLang="pt-PT"/>
              <a:t>Quarto nível</a:t>
            </a:r>
          </a:p>
          <a:p>
            <a:pPr lvl="4"/>
            <a:r>
              <a:rPr lang="en-GB" altLang="pt-PT"/>
              <a:t>Quinto nível</a:t>
            </a:r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75" y="6524625"/>
            <a:ext cx="7651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fld id="{E063E722-AF74-493D-8241-4AD77F00FE7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6725" y="44450"/>
            <a:ext cx="41052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Probabilidades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588963"/>
            <a:ext cx="8312150" cy="586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/>
              <a:t>Exemplo</a:t>
            </a:r>
          </a:p>
          <a:p>
            <a:pPr lvl="0"/>
            <a:r>
              <a:rPr lang="en-GB" altLang="pt-PT"/>
              <a:t>	Segundo nível</a:t>
            </a:r>
          </a:p>
          <a:p>
            <a:pPr lvl="0"/>
            <a:r>
              <a:rPr lang="en-GB" altLang="pt-PT"/>
              <a:t>		Terceiro nível</a:t>
            </a:r>
          </a:p>
          <a:p>
            <a:pPr lvl="0"/>
            <a:r>
              <a:rPr lang="en-GB" altLang="pt-PT"/>
              <a:t>		Quarto nível</a:t>
            </a:r>
          </a:p>
          <a:p>
            <a:pPr lvl="0"/>
            <a:r>
              <a:rPr lang="en-GB" altLang="pt-PT"/>
              <a:t>		Quinto nível</a:t>
            </a:r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75" y="6524625"/>
            <a:ext cx="7651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fld id="{130FC65B-65D2-4ACC-A6F6-956853E794E6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image" Target="../media/image10.gi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4.png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1.wmf"/><Relationship Id="rId10" Type="http://schemas.openxmlformats.org/officeDocument/2006/relationships/image" Target="../media/image15.gi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9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png"/><Relationship Id="rId11" Type="http://schemas.openxmlformats.org/officeDocument/2006/relationships/oleObject" Target="../embeddings/oleObject15.bin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515938"/>
            <a:ext cx="8424862" cy="55768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pt-PT" altLang="pt-PT" sz="2000" b="1" dirty="0"/>
          </a:p>
          <a:p>
            <a:pPr eaLnBrk="1" hangingPunct="1">
              <a:lnSpc>
                <a:spcPct val="80000"/>
              </a:lnSpc>
              <a:defRPr/>
            </a:pPr>
            <a:endParaRPr lang="pt-PT" altLang="pt-PT" sz="2000" b="1" dirty="0"/>
          </a:p>
          <a:p>
            <a:pPr marL="355600" indent="0" algn="ctr" eaLnBrk="1" hangingPunct="1">
              <a:lnSpc>
                <a:spcPct val="150000"/>
              </a:lnSpc>
              <a:buClr>
                <a:schemeClr val="accent5">
                  <a:lumMod val="50000"/>
                </a:schemeClr>
              </a:buClr>
              <a:defRPr/>
            </a:pPr>
            <a:r>
              <a:rPr lang="pt-PT" altLang="pt-PT" sz="3600" b="1" dirty="0"/>
              <a:t>Arranjos com Repetição </a:t>
            </a:r>
          </a:p>
          <a:p>
            <a:pPr marL="355600" indent="0" algn="ctr" eaLnBrk="1" hangingPunct="1">
              <a:lnSpc>
                <a:spcPct val="150000"/>
              </a:lnSpc>
              <a:buClr>
                <a:schemeClr val="accent5">
                  <a:lumMod val="50000"/>
                </a:schemeClr>
              </a:buClr>
              <a:defRPr/>
            </a:pPr>
            <a:r>
              <a:rPr lang="pt-PT" altLang="pt-PT" sz="2800" b="1" dirty="0"/>
              <a:t>ou</a:t>
            </a:r>
            <a:r>
              <a:rPr lang="pt-PT" altLang="pt-PT" sz="3600" b="1" dirty="0"/>
              <a:t> Arranjos Completos</a:t>
            </a:r>
          </a:p>
          <a:p>
            <a:pPr marL="900113" lvl="1" indent="-544513" eaLnBrk="1" hangingPunct="1">
              <a:buClr>
                <a:schemeClr val="accent5">
                  <a:lumMod val="50000"/>
                </a:schemeClr>
              </a:buClr>
              <a:buFont typeface="Arial" pitchFamily="34" charset="0"/>
              <a:buChar char="•"/>
              <a:defRPr/>
            </a:pPr>
            <a:endParaRPr lang="pt-PT" altLang="pt-PT" sz="2800" b="1" dirty="0"/>
          </a:p>
          <a:p>
            <a:pPr eaLnBrk="1" hangingPunct="1">
              <a:lnSpc>
                <a:spcPct val="80000"/>
              </a:lnSpc>
              <a:defRPr/>
            </a:pPr>
            <a:endParaRPr lang="en-GB" altLang="pt-PT" sz="2800" b="1" dirty="0"/>
          </a:p>
        </p:txBody>
      </p:sp>
      <p:pic>
        <p:nvPicPr>
          <p:cNvPr id="3" name="Picture 4" descr="C:\Users\FBS\Documents\MOOC\R2\normal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606925"/>
            <a:ext cx="1944688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5888"/>
            <a:ext cx="8497887" cy="5864225"/>
          </a:xfrm>
        </p:spPr>
        <p:txBody>
          <a:bodyPr/>
          <a:lstStyle/>
          <a:p>
            <a:pPr marL="0" indent="0" algn="just"/>
            <a:r>
              <a:rPr lang="pt-PT" altLang="pt-PT" sz="3600" b="1" dirty="0">
                <a:solidFill>
                  <a:srgbClr val="C00000"/>
                </a:solidFill>
              </a:rPr>
              <a:t>Arranjos com repetição</a:t>
            </a:r>
            <a:endParaRPr lang="pt-PT" altLang="pt-PT" sz="3600" dirty="0">
              <a:solidFill>
                <a:srgbClr val="C00000"/>
              </a:solidFill>
            </a:endParaRPr>
          </a:p>
          <a:p>
            <a:pPr marL="0" indent="0" algn="just"/>
            <a:endParaRPr lang="pt-PT" altLang="pt-PT" sz="800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PT" altLang="pt-PT" dirty="0"/>
              <a:t>Dado um conjunto com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i="1" dirty="0"/>
              <a:t> </a:t>
            </a:r>
            <a:r>
              <a:rPr lang="pt-PT" altLang="pt-PT" dirty="0"/>
              <a:t>elementos distintos, chama-se </a:t>
            </a:r>
            <a:r>
              <a:rPr lang="pt-PT" altLang="pt-PT" b="1" dirty="0"/>
              <a:t>arranjos com repetição</a:t>
            </a:r>
            <a:r>
              <a:rPr lang="pt-PT" altLang="pt-PT" dirty="0"/>
              <a:t> ou </a:t>
            </a:r>
            <a:r>
              <a:rPr lang="pt-PT" altLang="pt-PT" b="1" dirty="0"/>
              <a:t>arranjos completos</a:t>
            </a:r>
            <a:r>
              <a:rPr lang="pt-PT" altLang="pt-PT" dirty="0"/>
              <a:t> de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i="1" dirty="0"/>
              <a:t> </a:t>
            </a:r>
            <a:r>
              <a:rPr lang="pt-PT" altLang="pt-PT" dirty="0"/>
              <a:t>elementos tomados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i="1" dirty="0"/>
              <a:t> </a:t>
            </a:r>
            <a:r>
              <a:rPr lang="pt-PT" altLang="pt-PT" dirty="0"/>
              <a:t>a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i="1" dirty="0"/>
              <a:t> </a:t>
            </a:r>
            <a:r>
              <a:rPr lang="pt-PT" altLang="pt-PT" dirty="0"/>
              <a:t>ao número total de sequências com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b="1" i="1" dirty="0"/>
              <a:t> </a:t>
            </a:r>
            <a:r>
              <a:rPr lang="pt-PT" altLang="pt-PT" dirty="0"/>
              <a:t>elementos tais que: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pt-PT" altLang="pt-PT" dirty="0"/>
              <a:t>  • 	</a:t>
            </a:r>
            <a:r>
              <a:rPr lang="pt-PT" altLang="pt-PT" sz="2200" dirty="0"/>
              <a:t>em cada sequência existem </a:t>
            </a:r>
            <a:r>
              <a:rPr lang="pt-PT" altLang="pt-P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sz="2200" i="1" dirty="0"/>
              <a:t> </a:t>
            </a:r>
            <a:r>
              <a:rPr lang="pt-PT" altLang="pt-PT" sz="2200" dirty="0"/>
              <a:t>elementos repetidos ou não;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pt-PT" altLang="pt-PT" dirty="0"/>
              <a:t>  • 	</a:t>
            </a:r>
            <a:r>
              <a:rPr lang="pt-PT" altLang="pt-PT" sz="2200" dirty="0"/>
              <a:t>duas sequências são diferentes se diferem em algum 	elemento ou na ordem de   colocação dos mesmos.</a:t>
            </a:r>
          </a:p>
          <a:p>
            <a:pPr marL="0" indent="0">
              <a:spcBef>
                <a:spcPts val="0"/>
              </a:spcBef>
            </a:pPr>
            <a:endParaRPr lang="pt-PT" altLang="pt-PT" sz="800" dirty="0"/>
          </a:p>
          <a:p>
            <a:pPr marL="0" indent="0">
              <a:spcBef>
                <a:spcPts val="0"/>
              </a:spcBef>
            </a:pPr>
            <a:r>
              <a:rPr lang="pt-PT" altLang="pt-PT" dirty="0"/>
              <a:t>Representa-se por: </a:t>
            </a:r>
          </a:p>
          <a:p>
            <a:pPr marL="0" indent="0"/>
            <a:r>
              <a:rPr lang="pt-PT" altLang="pt-PT" dirty="0"/>
              <a:t>                                   </a:t>
            </a:r>
          </a:p>
          <a:p>
            <a:pPr marL="0" indent="0" algn="just"/>
            <a:endParaRPr lang="pt-PT" altLang="pt-PT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4102" name="Objecto 2"/>
          <p:cNvGraphicFramePr>
            <a:graphicFrameLocks noChangeAspect="1"/>
          </p:cNvGraphicFramePr>
          <p:nvPr/>
        </p:nvGraphicFramePr>
        <p:xfrm>
          <a:off x="3419475" y="5786438"/>
          <a:ext cx="273685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3" imgW="888614" imgH="253890" progId="Equation.DSMT4">
                  <p:embed/>
                </p:oleObj>
              </mc:Choice>
              <mc:Fallback>
                <p:oleObj name="Equation" r:id="rId3" imgW="888614" imgH="25389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5786438"/>
                        <a:ext cx="2736850" cy="785812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BADDE1"/>
                          </a:gs>
                          <a:gs pos="50000">
                            <a:srgbClr val="FFFFFF"/>
                          </a:gs>
                          <a:gs pos="100000">
                            <a:srgbClr val="B8E3E6"/>
                          </a:gs>
                        </a:gsLst>
                        <a:lin ang="3600000"/>
                      </a:gradFill>
                      <a:ln w="25400" cmpd="thickThin">
                        <a:solidFill>
                          <a:srgbClr val="4597A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800" y="115200"/>
            <a:ext cx="8557141" cy="6575886"/>
          </a:xfrm>
        </p:spPr>
        <p:txBody>
          <a:bodyPr/>
          <a:lstStyle/>
          <a:p>
            <a:pPr>
              <a:defRPr/>
            </a:pPr>
            <a:r>
              <a:rPr lang="pt-PT" sz="1200" b="1" dirty="0"/>
              <a:t> </a:t>
            </a:r>
            <a:endParaRPr lang="pt-PT" sz="1200" dirty="0"/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EXEMPLO </a:t>
            </a:r>
            <a:r>
              <a:rPr lang="pt-PT" sz="1800" b="1" dirty="0">
                <a:solidFill>
                  <a:srgbClr val="C00000"/>
                </a:solidFill>
              </a:rPr>
              <a:t>(Arranjos com repetição</a:t>
            </a:r>
            <a:r>
              <a:rPr lang="pt-PT" sz="1800" dirty="0">
                <a:solidFill>
                  <a:srgbClr val="C00000"/>
                </a:solidFill>
              </a:rPr>
              <a:t>)</a:t>
            </a:r>
          </a:p>
          <a:p>
            <a:pPr>
              <a:lnSpc>
                <a:spcPct val="150000"/>
              </a:lnSpc>
              <a:defRPr/>
            </a:pPr>
            <a:endParaRPr lang="pt-PT" sz="1800" dirty="0"/>
          </a:p>
          <a:p>
            <a:pPr marL="0" indent="0">
              <a:lnSpc>
                <a:spcPct val="150000"/>
              </a:lnSpc>
              <a:defRPr/>
            </a:pPr>
            <a:r>
              <a:rPr lang="pt-PT" b="1" dirty="0">
                <a:solidFill>
                  <a:srgbClr val="C00000"/>
                </a:solidFill>
              </a:rPr>
              <a:t>1. </a:t>
            </a:r>
            <a:r>
              <a:rPr lang="pt-PT" dirty="0"/>
              <a:t>Com os algarismos    ,     ,    ,    ,     , e    , quantos números de três algarismos é possível escrever?</a:t>
            </a:r>
          </a:p>
          <a:p>
            <a:pPr>
              <a:lnSpc>
                <a:spcPct val="150000"/>
              </a:lnSpc>
              <a:defRPr/>
            </a:pPr>
            <a:r>
              <a:rPr lang="pt-PT" sz="2000" dirty="0"/>
              <a:t> </a:t>
            </a:r>
          </a:p>
          <a:p>
            <a:pPr>
              <a:lnSpc>
                <a:spcPct val="150000"/>
              </a:lnSpc>
              <a:defRPr/>
            </a:pPr>
            <a:r>
              <a:rPr lang="pt-PT" sz="2000" b="1" dirty="0">
                <a:solidFill>
                  <a:srgbClr val="C00000"/>
                </a:solidFill>
              </a:rPr>
              <a:t>Proposta  de Resolução:</a:t>
            </a:r>
            <a:endParaRPr lang="pt-PT" sz="2000" dirty="0">
              <a:solidFill>
                <a:srgbClr val="C00000"/>
              </a:solidFill>
            </a:endParaRPr>
          </a:p>
          <a:p>
            <a:pPr marL="0" indent="0" algn="just">
              <a:lnSpc>
                <a:spcPct val="150000"/>
              </a:lnSpc>
              <a:defRPr/>
            </a:pPr>
            <a:r>
              <a:rPr lang="pt-PT" sz="2000" dirty="0">
                <a:solidFill>
                  <a:srgbClr val="203864"/>
                </a:solidFill>
              </a:rPr>
              <a:t>Tratando-se de um conjunto com 6 elementos, com os quais queremos formar sequências de 3 elementos, iguais ou diferentes, temos, recorrendo à expressão  dada:</a:t>
            </a:r>
          </a:p>
          <a:p>
            <a:pPr marL="0" indent="0" algn="just">
              <a:lnSpc>
                <a:spcPct val="150000"/>
              </a:lnSpc>
              <a:defRPr/>
            </a:pPr>
            <a:r>
              <a:rPr lang="pt-PT" sz="2000" dirty="0">
                <a:solidFill>
                  <a:srgbClr val="203864"/>
                </a:solidFill>
              </a:rPr>
              <a:t>É possível escrever 216 números.</a:t>
            </a:r>
          </a:p>
          <a:p>
            <a:pPr marL="0" indent="0" algn="just">
              <a:lnSpc>
                <a:spcPct val="150000"/>
              </a:lnSpc>
              <a:defRPr/>
            </a:pPr>
            <a:r>
              <a:rPr lang="pt-PT" sz="2000" u="sng" dirty="0">
                <a:solidFill>
                  <a:srgbClr val="C00000"/>
                </a:solidFill>
              </a:rPr>
              <a:t>Nota</a:t>
            </a:r>
            <a:r>
              <a:rPr lang="pt-PT" sz="2000" dirty="0">
                <a:solidFill>
                  <a:srgbClr val="203864"/>
                </a:solidFill>
              </a:rPr>
              <a:t>: Recorrendo ao princípio fundamental da contagem  </a:t>
            </a:r>
            <a:r>
              <a:rPr lang="pt-PT" sz="2000" dirty="0"/>
              <a:t> </a:t>
            </a:r>
          </a:p>
          <a:p>
            <a:pPr marL="0" indent="0" algn="just">
              <a:defRPr/>
            </a:pPr>
            <a:endParaRPr lang="pt-PT" altLang="pt-PT" sz="2000" dirty="0"/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9226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438250"/>
              </p:ext>
            </p:extLst>
          </p:nvPr>
        </p:nvGraphicFramePr>
        <p:xfrm>
          <a:off x="6469063" y="4427538"/>
          <a:ext cx="19097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3" imgW="901440" imgH="241200" progId="Equation.DSMT4">
                  <p:embed/>
                </p:oleObj>
              </mc:Choice>
              <mc:Fallback>
                <p:oleObj name="Equation" r:id="rId3" imgW="901440" imgH="2412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9063" y="4427538"/>
                        <a:ext cx="1909762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Conexão recta unidireccional 11"/>
          <p:cNvCxnSpPr/>
          <p:nvPr/>
        </p:nvCxnSpPr>
        <p:spPr>
          <a:xfrm>
            <a:off x="7287326" y="5842746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>
            <a:spLocks noChangeArrowheads="1"/>
          </p:cNvSpPr>
          <p:nvPr/>
        </p:nvSpPr>
        <p:spPr bwMode="auto">
          <a:xfrm>
            <a:off x="7087905" y="6246195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6</a:t>
            </a:r>
          </a:p>
        </p:txBody>
      </p:sp>
      <p:cxnSp>
        <p:nvCxnSpPr>
          <p:cNvPr id="14" name="Conexão recta unidireccional 13"/>
          <p:cNvCxnSpPr/>
          <p:nvPr/>
        </p:nvCxnSpPr>
        <p:spPr>
          <a:xfrm>
            <a:off x="7713668" y="5819846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>
            <a:spLocks noChangeArrowheads="1"/>
          </p:cNvSpPr>
          <p:nvPr/>
        </p:nvSpPr>
        <p:spPr bwMode="auto">
          <a:xfrm>
            <a:off x="7404566" y="6246414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6</a:t>
            </a:r>
          </a:p>
        </p:txBody>
      </p:sp>
      <p:cxnSp>
        <p:nvCxnSpPr>
          <p:cNvPr id="16" name="Conexão recta unidireccional 15"/>
          <p:cNvCxnSpPr/>
          <p:nvPr/>
        </p:nvCxnSpPr>
        <p:spPr>
          <a:xfrm>
            <a:off x="8129690" y="5813881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>
            <a:spLocks noChangeArrowheads="1"/>
          </p:cNvSpPr>
          <p:nvPr/>
        </p:nvSpPr>
        <p:spPr bwMode="auto">
          <a:xfrm>
            <a:off x="7950975" y="6247545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6</a:t>
            </a:r>
          </a:p>
        </p:txBody>
      </p:sp>
      <p:sp>
        <p:nvSpPr>
          <p:cNvPr id="20" name="CaixaDeTexto 19"/>
          <p:cNvSpPr txBox="1">
            <a:spLocks noChangeArrowheads="1"/>
          </p:cNvSpPr>
          <p:nvPr/>
        </p:nvSpPr>
        <p:spPr bwMode="auto">
          <a:xfrm>
            <a:off x="7346380" y="6235900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203864"/>
                </a:solidFill>
              </a:rPr>
              <a:t>x</a:t>
            </a:r>
          </a:p>
        </p:txBody>
      </p:sp>
      <p:sp>
        <p:nvSpPr>
          <p:cNvPr id="21" name="CaixaDeTexto 20"/>
          <p:cNvSpPr txBox="1">
            <a:spLocks noChangeArrowheads="1"/>
          </p:cNvSpPr>
          <p:nvPr/>
        </p:nvSpPr>
        <p:spPr bwMode="auto">
          <a:xfrm>
            <a:off x="7760032" y="6257674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203864"/>
                </a:solidFill>
              </a:rPr>
              <a:t>x</a:t>
            </a:r>
          </a:p>
        </p:txBody>
      </p:sp>
      <p:graphicFrame>
        <p:nvGraphicFramePr>
          <p:cNvPr id="2" name="Objec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724902"/>
              </p:ext>
            </p:extLst>
          </p:nvPr>
        </p:nvGraphicFramePr>
        <p:xfrm>
          <a:off x="4197735" y="4334783"/>
          <a:ext cx="1474180" cy="6731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5" imgW="558720" imgH="253800" progId="Equation.DSMT4">
                  <p:embed/>
                </p:oleObj>
              </mc:Choice>
              <mc:Fallback>
                <p:oleObj name="Equation" r:id="rId5" imgW="558720" imgH="2538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735" y="4334783"/>
                        <a:ext cx="1474180" cy="673173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BADDE1"/>
                          </a:gs>
                          <a:gs pos="50000">
                            <a:srgbClr val="FFFFFF"/>
                          </a:gs>
                          <a:gs pos="100000">
                            <a:srgbClr val="B8E3E6"/>
                          </a:gs>
                        </a:gsLst>
                        <a:lin ang="3600000"/>
                      </a:gradFill>
                      <a:ln w="25400" cmpd="thickThin">
                        <a:solidFill>
                          <a:srgbClr val="4597A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Conexão recta unidireccional 3"/>
          <p:cNvCxnSpPr/>
          <p:nvPr/>
        </p:nvCxnSpPr>
        <p:spPr bwMode="auto">
          <a:xfrm>
            <a:off x="5936343" y="4673601"/>
            <a:ext cx="43542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Chamada com seta para cima 4"/>
          <p:cNvSpPr/>
          <p:nvPr/>
        </p:nvSpPr>
        <p:spPr bwMode="auto">
          <a:xfrm>
            <a:off x="7060800" y="5024813"/>
            <a:ext cx="1304157" cy="1658536"/>
          </a:xfrm>
          <a:prstGeom prst="upArrowCallout">
            <a:avLst>
              <a:gd name="adj1" fmla="val 10524"/>
              <a:gd name="adj2" fmla="val 19730"/>
              <a:gd name="adj3" fmla="val 10789"/>
              <a:gd name="adj4" fmla="val 20888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7065593" y="5359947"/>
            <a:ext cx="13933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just">
              <a:lnSpc>
                <a:spcPct val="150000"/>
              </a:lnSpc>
              <a:defRPr/>
            </a:pPr>
            <a:r>
              <a:rPr lang="pt-PT" sz="2000" b="1" dirty="0">
                <a:solidFill>
                  <a:srgbClr val="0066FF"/>
                </a:solidFill>
              </a:rPr>
              <a:t>__  __  __ </a:t>
            </a:r>
          </a:p>
        </p:txBody>
      </p:sp>
      <p:pic>
        <p:nvPicPr>
          <p:cNvPr id="5143" name="Picture 23" descr="C:\Users\FBS\Documents\MOOC\R2\sim_mesa.gif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359" y="2426453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ângulo 6"/>
          <p:cNvSpPr/>
          <p:nvPr/>
        </p:nvSpPr>
        <p:spPr>
          <a:xfrm>
            <a:off x="3326565" y="1210065"/>
            <a:ext cx="57497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3200" b="1" i="0" cap="none" spc="0" dirty="0">
                <a:ln w="11430">
                  <a:solidFill>
                    <a:srgbClr val="203864"/>
                  </a:solidFill>
                </a:ln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30" name="Rectângulo 29"/>
          <p:cNvSpPr/>
          <p:nvPr/>
        </p:nvSpPr>
        <p:spPr>
          <a:xfrm>
            <a:off x="3783759" y="1217325"/>
            <a:ext cx="57497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3200" b="1" i="0" cap="none" spc="0" dirty="0">
                <a:ln w="11430">
                  <a:solidFill>
                    <a:srgbClr val="203864"/>
                  </a:solidFill>
                </a:ln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31" name="Rectângulo 30"/>
          <p:cNvSpPr/>
          <p:nvPr/>
        </p:nvSpPr>
        <p:spPr>
          <a:xfrm>
            <a:off x="4249874" y="1224579"/>
            <a:ext cx="57497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3200" b="1" i="0" cap="none" spc="0" dirty="0">
                <a:ln w="11430">
                  <a:solidFill>
                    <a:srgbClr val="203864"/>
                  </a:solidFill>
                </a:ln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5</a:t>
            </a:r>
          </a:p>
        </p:txBody>
      </p:sp>
      <p:sp>
        <p:nvSpPr>
          <p:cNvPr id="32" name="Rectângulo 31"/>
          <p:cNvSpPr/>
          <p:nvPr/>
        </p:nvSpPr>
        <p:spPr>
          <a:xfrm>
            <a:off x="4737757" y="1210065"/>
            <a:ext cx="57497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3200" b="1" i="0" cap="none" spc="0" dirty="0">
                <a:ln w="11430">
                  <a:solidFill>
                    <a:srgbClr val="203864"/>
                  </a:solidFill>
                </a:ln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7</a:t>
            </a:r>
          </a:p>
        </p:txBody>
      </p:sp>
      <p:sp>
        <p:nvSpPr>
          <p:cNvPr id="33" name="Rectângulo 32"/>
          <p:cNvSpPr/>
          <p:nvPr/>
        </p:nvSpPr>
        <p:spPr>
          <a:xfrm>
            <a:off x="5141358" y="1226908"/>
            <a:ext cx="57497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3200" b="1" i="0" cap="none" spc="0" dirty="0">
                <a:ln w="11430">
                  <a:solidFill>
                    <a:srgbClr val="203864"/>
                  </a:solidFill>
                </a:ln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8</a:t>
            </a:r>
          </a:p>
        </p:txBody>
      </p:sp>
      <p:sp>
        <p:nvSpPr>
          <p:cNvPr id="34" name="Rectângulo 33"/>
          <p:cNvSpPr/>
          <p:nvPr/>
        </p:nvSpPr>
        <p:spPr>
          <a:xfrm>
            <a:off x="5876610" y="1212394"/>
            <a:ext cx="57497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3200" b="1" i="0" cap="none" spc="0" dirty="0">
                <a:ln w="11430">
                  <a:solidFill>
                    <a:srgbClr val="203864"/>
                  </a:solidFill>
                </a:ln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2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7" grpId="0"/>
      <p:bldP spid="20" grpId="0"/>
      <p:bldP spid="21" grpId="0"/>
      <p:bldP spid="5" grpId="0" animBg="1"/>
      <p:bldP spid="6" grpId="0"/>
      <p:bldP spid="7" grpId="0"/>
      <p:bldP spid="30" grpId="0"/>
      <p:bldP spid="31" grpId="0"/>
      <p:bldP spid="32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800" y="115200"/>
            <a:ext cx="8378825" cy="6742800"/>
          </a:xfrm>
        </p:spPr>
        <p:txBody>
          <a:bodyPr/>
          <a:lstStyle/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EXEMPLO  </a:t>
            </a:r>
            <a:r>
              <a:rPr lang="pt-PT" sz="1800" b="1" dirty="0">
                <a:solidFill>
                  <a:srgbClr val="C00000"/>
                </a:solidFill>
              </a:rPr>
              <a:t>(Arranjos com repetição</a:t>
            </a:r>
            <a:r>
              <a:rPr lang="pt-PT" sz="1800" dirty="0">
                <a:solidFill>
                  <a:srgbClr val="C00000"/>
                </a:solidFill>
              </a:rPr>
              <a:t>)</a:t>
            </a:r>
          </a:p>
          <a:p>
            <a:pPr>
              <a:defRPr/>
            </a:pPr>
            <a:endParaRPr lang="pt-PT" sz="1000" dirty="0"/>
          </a:p>
          <a:p>
            <a:pPr marL="0" indent="0">
              <a:defRPr/>
            </a:pPr>
            <a:r>
              <a:rPr lang="pt-PT" sz="2000" b="1" dirty="0">
                <a:solidFill>
                  <a:srgbClr val="C00000"/>
                </a:solidFill>
              </a:rPr>
              <a:t>2. </a:t>
            </a:r>
            <a:r>
              <a:rPr lang="pt-PT" sz="2000" dirty="0"/>
              <a:t>Quantos números de quatro algarismos são múltiplos de 5?</a:t>
            </a:r>
          </a:p>
          <a:p>
            <a:pPr>
              <a:defRPr/>
            </a:pPr>
            <a:endParaRPr lang="pt-PT" sz="1000" b="1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Proposta de Resolução:</a:t>
            </a:r>
          </a:p>
          <a:p>
            <a:pPr>
              <a:defRPr/>
            </a:pPr>
            <a:endParaRPr lang="pt-PT" sz="28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b="1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b="1" dirty="0">
                <a:solidFill>
                  <a:srgbClr val="00CC66"/>
                </a:solidFill>
              </a:rPr>
              <a:t>         </a:t>
            </a:r>
            <a:r>
              <a:rPr lang="pt-PT" b="1" dirty="0">
                <a:solidFill>
                  <a:srgbClr val="92D050"/>
                </a:solidFill>
              </a:rPr>
              <a:t>__  __  __  __</a:t>
            </a:r>
          </a:p>
          <a:p>
            <a:pPr>
              <a:defRPr/>
            </a:pPr>
            <a:endParaRPr lang="pt-PT" sz="800" dirty="0">
              <a:solidFill>
                <a:srgbClr val="203864"/>
              </a:solidFill>
            </a:endParaRPr>
          </a:p>
          <a:p>
            <a:pPr>
              <a:defRPr/>
            </a:pPr>
            <a:r>
              <a:rPr lang="pt-PT" sz="2000" dirty="0">
                <a:solidFill>
                  <a:srgbClr val="203864"/>
                </a:solidFill>
              </a:rPr>
              <a:t>Assim, existem</a:t>
            </a:r>
          </a:p>
          <a:p>
            <a:pPr>
              <a:defRPr/>
            </a:pPr>
            <a:endParaRPr lang="pt-PT" sz="2800" dirty="0">
              <a:solidFill>
                <a:srgbClr val="203864"/>
              </a:solidFill>
            </a:endParaRPr>
          </a:p>
          <a:p>
            <a:pPr>
              <a:defRPr/>
            </a:pPr>
            <a:r>
              <a:rPr lang="pt-PT" sz="2000" dirty="0">
                <a:solidFill>
                  <a:srgbClr val="203864"/>
                </a:solidFill>
              </a:rPr>
              <a:t>números de quatro algarismos que são múltiplos de 5.</a:t>
            </a:r>
          </a:p>
          <a:p>
            <a:pPr>
              <a:defRPr/>
            </a:pPr>
            <a:r>
              <a:rPr lang="pt-PT" sz="2000" b="1" dirty="0"/>
              <a:t> </a:t>
            </a:r>
            <a:endParaRPr lang="pt-PT" altLang="pt-PT" sz="2000" dirty="0"/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9226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2791952"/>
              </p:ext>
            </p:extLst>
          </p:nvPr>
        </p:nvGraphicFramePr>
        <p:xfrm>
          <a:off x="1326697" y="4801049"/>
          <a:ext cx="2413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8" name="Equation" r:id="rId3" imgW="114102" imgH="177492" progId="Equation.DSMT4">
                  <p:embed/>
                </p:oleObj>
              </mc:Choice>
              <mc:Fallback>
                <p:oleObj name="Equation" r:id="rId3" imgW="114102" imgH="177492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6697" y="4801049"/>
                        <a:ext cx="241300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aixaDeTexto 1"/>
          <p:cNvSpPr txBox="1">
            <a:spLocks noChangeArrowheads="1"/>
          </p:cNvSpPr>
          <p:nvPr/>
        </p:nvSpPr>
        <p:spPr bwMode="auto">
          <a:xfrm>
            <a:off x="579438" y="1916113"/>
            <a:ext cx="58324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pt-PT" altLang="pt-PT" sz="1800" i="0" dirty="0">
                <a:solidFill>
                  <a:srgbClr val="203864"/>
                </a:solidFill>
              </a:rPr>
              <a:t>Para o primeiro algarismo existem 9 possibilidades (não pode ser zero)</a:t>
            </a:r>
          </a:p>
        </p:txBody>
      </p:sp>
      <p:cxnSp>
        <p:nvCxnSpPr>
          <p:cNvPr id="4" name="Conexão recta unidireccional 3"/>
          <p:cNvCxnSpPr>
            <a:cxnSpLocks noChangeShapeType="1"/>
          </p:cNvCxnSpPr>
          <p:nvPr/>
        </p:nvCxnSpPr>
        <p:spPr bwMode="auto">
          <a:xfrm>
            <a:off x="1476375" y="2636838"/>
            <a:ext cx="0" cy="2080305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Conexão recta unidireccional 13"/>
          <p:cNvCxnSpPr>
            <a:cxnSpLocks noChangeShapeType="1"/>
          </p:cNvCxnSpPr>
          <p:nvPr/>
        </p:nvCxnSpPr>
        <p:spPr bwMode="auto">
          <a:xfrm>
            <a:off x="2268538" y="3357563"/>
            <a:ext cx="0" cy="1152525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Conexão recta unidireccional 14"/>
          <p:cNvCxnSpPr>
            <a:cxnSpLocks noChangeShapeType="1"/>
          </p:cNvCxnSpPr>
          <p:nvPr/>
        </p:nvCxnSpPr>
        <p:spPr bwMode="auto">
          <a:xfrm>
            <a:off x="2987675" y="4005263"/>
            <a:ext cx="0" cy="711880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1808163" y="2636838"/>
            <a:ext cx="72278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pt-PT" altLang="pt-PT" sz="1800" i="0">
                <a:solidFill>
                  <a:srgbClr val="203864"/>
                </a:solidFill>
              </a:rPr>
              <a:t>Para o segundo e terceiro algarismos, o número de sequências de dois algarismos (iguais ou diferentes) é dado por</a:t>
            </a:r>
          </a:p>
        </p:txBody>
      </p:sp>
      <p:sp>
        <p:nvSpPr>
          <p:cNvPr id="8" name="CaixaDeTexto 7"/>
          <p:cNvSpPr txBox="1">
            <a:spLocks noChangeArrowheads="1"/>
          </p:cNvSpPr>
          <p:nvPr/>
        </p:nvSpPr>
        <p:spPr bwMode="auto">
          <a:xfrm>
            <a:off x="2843213" y="3357563"/>
            <a:ext cx="63373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pt-PT" altLang="pt-PT" sz="1800" i="0" dirty="0">
                <a:solidFill>
                  <a:srgbClr val="203864"/>
                </a:solidFill>
              </a:rPr>
              <a:t>Para o algarismo das unidades existem duas possibilidades (0 ou 5)</a:t>
            </a:r>
          </a:p>
        </p:txBody>
      </p:sp>
      <p:graphicFrame>
        <p:nvGraphicFramePr>
          <p:cNvPr id="10" name="Objec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9010588"/>
              </p:ext>
            </p:extLst>
          </p:nvPr>
        </p:nvGraphicFramePr>
        <p:xfrm>
          <a:off x="2247900" y="5587323"/>
          <a:ext cx="39798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9" name="Equation" r:id="rId5" imgW="1879600" imgH="241300" progId="Equation.DSMT4">
                  <p:embed/>
                </p:oleObj>
              </mc:Choice>
              <mc:Fallback>
                <p:oleObj name="Equation" r:id="rId5" imgW="1879600" imgH="241300" progId="Equation.DSMT4">
                  <p:embed/>
                  <p:pic>
                    <p:nvPicPr>
                      <p:cNvPr id="0" name="Objecto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587323"/>
                        <a:ext cx="397986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127143"/>
              </p:ext>
            </p:extLst>
          </p:nvPr>
        </p:nvGraphicFramePr>
        <p:xfrm>
          <a:off x="1869851" y="4486957"/>
          <a:ext cx="5651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0" name="Equation" r:id="rId7" imgW="266469" imgH="241091" progId="Equation.DSMT4">
                  <p:embed/>
                </p:oleObj>
              </mc:Choice>
              <mc:Fallback>
                <p:oleObj name="Equation" r:id="rId7" imgW="266469" imgH="241091" progId="Equation.DSMT4">
                  <p:embed/>
                  <p:pic>
                    <p:nvPicPr>
                      <p:cNvPr id="0" name="Objecto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851" y="4486957"/>
                        <a:ext cx="56515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o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149357"/>
              </p:ext>
            </p:extLst>
          </p:nvPr>
        </p:nvGraphicFramePr>
        <p:xfrm>
          <a:off x="2833235" y="4756599"/>
          <a:ext cx="26987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1" name="Equation" r:id="rId9" imgW="126780" imgH="164814" progId="Equation.DSMT4">
                  <p:embed/>
                </p:oleObj>
              </mc:Choice>
              <mc:Fallback>
                <p:oleObj name="Equation" r:id="rId9" imgW="126780" imgH="164814" progId="Equation.DSMT4">
                  <p:embed/>
                  <p:pic>
                    <p:nvPicPr>
                      <p:cNvPr id="0" name="Objecto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235" y="4756599"/>
                        <a:ext cx="26987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haveta à esquerda 2"/>
          <p:cNvSpPr>
            <a:spLocks/>
          </p:cNvSpPr>
          <p:nvPr/>
        </p:nvSpPr>
        <p:spPr bwMode="auto">
          <a:xfrm rot="5400000">
            <a:off x="2054906" y="4737101"/>
            <a:ext cx="238125" cy="647700"/>
          </a:xfrm>
          <a:prstGeom prst="leftBrace">
            <a:avLst>
              <a:gd name="adj1" fmla="val 8374"/>
              <a:gd name="adj2" fmla="val 50000"/>
            </a:avLst>
          </a:prstGeom>
          <a:noFill/>
          <a:ln w="19050" algn="ctr">
            <a:solidFill>
              <a:srgbClr val="92D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pic>
        <p:nvPicPr>
          <p:cNvPr id="6185" name="Picture 41" descr="C:\Users\FBS\Documents\MOOC\R2\pensativo.gif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9379" y="670379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22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22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22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9888" y="115888"/>
            <a:ext cx="8497887" cy="6408737"/>
          </a:xfrm>
        </p:spPr>
        <p:txBody>
          <a:bodyPr/>
          <a:lstStyle/>
          <a:p>
            <a:pPr>
              <a:defRPr/>
            </a:pPr>
            <a:endParaRPr lang="pt-PT" sz="800" dirty="0"/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EXEMPLO </a:t>
            </a:r>
            <a:r>
              <a:rPr lang="pt-PT" sz="1800" b="1" dirty="0">
                <a:solidFill>
                  <a:srgbClr val="C00000"/>
                </a:solidFill>
              </a:rPr>
              <a:t>(Arranjos com repetição</a:t>
            </a:r>
            <a:r>
              <a:rPr lang="pt-PT" sz="1800" dirty="0">
                <a:solidFill>
                  <a:srgbClr val="C00000"/>
                </a:solidFill>
              </a:rPr>
              <a:t>)</a:t>
            </a:r>
          </a:p>
          <a:p>
            <a:pPr>
              <a:defRPr/>
            </a:pPr>
            <a:endParaRPr lang="pt-PT" sz="800" dirty="0"/>
          </a:p>
          <a:p>
            <a:pPr marL="0" indent="0" algn="just">
              <a:lnSpc>
                <a:spcPct val="150000"/>
              </a:lnSpc>
              <a:defRPr/>
            </a:pPr>
            <a:r>
              <a:rPr lang="pt-PT" sz="2000" b="1" dirty="0">
                <a:solidFill>
                  <a:srgbClr val="C00000"/>
                </a:solidFill>
              </a:rPr>
              <a:t>3. </a:t>
            </a:r>
            <a:r>
              <a:rPr lang="pt-PT" sz="2000" dirty="0"/>
              <a:t>Num determinado país, as matrículas dos carros são constituídas por um grupo de dois algarismos entre dois grupos de duas letras </a:t>
            </a:r>
            <a:r>
              <a:rPr lang="pt-PT" sz="1800" dirty="0"/>
              <a:t>(considere o alfabeto com 23 letras)</a:t>
            </a:r>
            <a:r>
              <a:rPr lang="pt-PT" sz="2000" dirty="0"/>
              <a:t>. Sabendo que quer os algarismos quer as letras podem ser iguais ou diferentes, quantas matrículas é possível formar?</a:t>
            </a:r>
          </a:p>
          <a:p>
            <a:pPr>
              <a:defRPr/>
            </a:pPr>
            <a:r>
              <a:rPr lang="pt-PT" sz="2000" dirty="0"/>
              <a:t> </a:t>
            </a:r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Proposta de Resolução:</a:t>
            </a:r>
            <a:endParaRPr lang="pt-PT" sz="2000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sz="2000" b="1" dirty="0"/>
              <a:t> </a:t>
            </a:r>
            <a:endParaRPr lang="pt-PT" sz="2000" dirty="0"/>
          </a:p>
          <a:p>
            <a:pPr marL="0" indent="0">
              <a:defRPr/>
            </a:pPr>
            <a:r>
              <a:rPr lang="pt-PT" sz="2000" dirty="0">
                <a:solidFill>
                  <a:srgbClr val="203864"/>
                </a:solidFill>
              </a:rPr>
              <a:t>Número de sequências de 4 letras </a:t>
            </a:r>
          </a:p>
          <a:p>
            <a:pPr marL="0" indent="0">
              <a:defRPr/>
            </a:pPr>
            <a:endParaRPr lang="pt-PT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defRPr/>
            </a:pPr>
            <a:r>
              <a:rPr lang="pt-PT" sz="2000" dirty="0">
                <a:solidFill>
                  <a:srgbClr val="203864"/>
                </a:solidFill>
              </a:rPr>
              <a:t>Número de pares de algarismos</a:t>
            </a:r>
          </a:p>
          <a:p>
            <a:pPr>
              <a:defRPr/>
            </a:pPr>
            <a:r>
              <a:rPr lang="pt-PT" sz="2000" dirty="0"/>
              <a:t> </a:t>
            </a:r>
          </a:p>
          <a:p>
            <a:pPr marL="0" indent="0" algn="just">
              <a:defRPr/>
            </a:pPr>
            <a:endParaRPr lang="pt-PT" altLang="pt-PT" sz="2000" dirty="0"/>
          </a:p>
          <a:p>
            <a:pPr marL="0" indent="0" algn="just">
              <a:defRPr/>
            </a:pPr>
            <a:r>
              <a:rPr lang="pt-PT" altLang="pt-PT" sz="2000" dirty="0">
                <a:solidFill>
                  <a:srgbClr val="203864"/>
                </a:solidFill>
              </a:rPr>
              <a:t>	Total  </a:t>
            </a: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pic>
        <p:nvPicPr>
          <p:cNvPr id="7174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2833688"/>
            <a:ext cx="2782887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Objec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467424"/>
              </p:ext>
            </p:extLst>
          </p:nvPr>
        </p:nvGraphicFramePr>
        <p:xfrm>
          <a:off x="5945071" y="3771906"/>
          <a:ext cx="13716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Equation" r:id="rId4" imgW="647700" imgH="241300" progId="Equation.DSMT4">
                  <p:embed/>
                </p:oleObj>
              </mc:Choice>
              <mc:Fallback>
                <p:oleObj name="Equation" r:id="rId4" imgW="647700" imgH="241300" progId="Equation.DSMT4">
                  <p:embed/>
                  <p:pic>
                    <p:nvPicPr>
                      <p:cNvPr id="0" name="Objec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071" y="3771906"/>
                        <a:ext cx="13716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906235"/>
              </p:ext>
            </p:extLst>
          </p:nvPr>
        </p:nvGraphicFramePr>
        <p:xfrm>
          <a:off x="5960268" y="4492631"/>
          <a:ext cx="13176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name="Equation" r:id="rId6" imgW="622030" imgH="241195" progId="Equation.DSMT4">
                  <p:embed/>
                </p:oleObj>
              </mc:Choice>
              <mc:Fallback>
                <p:oleObj name="Equation" r:id="rId6" imgW="622030" imgH="241195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0268" y="4492631"/>
                        <a:ext cx="13176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138911"/>
              </p:ext>
            </p:extLst>
          </p:nvPr>
        </p:nvGraphicFramePr>
        <p:xfrm>
          <a:off x="2232025" y="5587323"/>
          <a:ext cx="45720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5" name="Equation" r:id="rId8" imgW="2159000" imgH="241300" progId="Equation.DSMT4">
                  <p:embed/>
                </p:oleObj>
              </mc:Choice>
              <mc:Fallback>
                <p:oleObj name="Equation" r:id="rId8" imgW="2159000" imgH="24130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025" y="5587323"/>
                        <a:ext cx="45720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Conexão recta unidireccional 9"/>
          <p:cNvCxnSpPr/>
          <p:nvPr/>
        </p:nvCxnSpPr>
        <p:spPr bwMode="auto">
          <a:xfrm>
            <a:off x="4572000" y="4005944"/>
            <a:ext cx="133531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Conexão recta unidireccional 11"/>
          <p:cNvCxnSpPr/>
          <p:nvPr/>
        </p:nvCxnSpPr>
        <p:spPr bwMode="auto">
          <a:xfrm>
            <a:off x="4572000" y="4753430"/>
            <a:ext cx="133531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7199" name="Picture 31" descr="C:\Users\FBS\Documents\MOOC\R2\like.gif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775" y="5460092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2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2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800" y="115200"/>
            <a:ext cx="8497887" cy="6503314"/>
          </a:xfrm>
          <a:ln>
            <a:solidFill>
              <a:schemeClr val="accent1"/>
            </a:solidFill>
          </a:ln>
        </p:spPr>
        <p:txBody>
          <a:bodyPr/>
          <a:lstStyle/>
          <a:p>
            <a:pPr>
              <a:defRPr/>
            </a:pPr>
            <a:r>
              <a:rPr lang="pt-PT" sz="1200" b="1" dirty="0"/>
              <a:t> </a:t>
            </a:r>
            <a:endParaRPr lang="pt-PT" sz="1200" dirty="0"/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EXEMPLO </a:t>
            </a:r>
            <a:r>
              <a:rPr lang="pt-PT" sz="1800" b="1" dirty="0">
                <a:solidFill>
                  <a:srgbClr val="C00000"/>
                </a:solidFill>
              </a:rPr>
              <a:t>(Arranjos com repetição</a:t>
            </a:r>
            <a:r>
              <a:rPr lang="pt-PT" sz="1800" dirty="0">
                <a:solidFill>
                  <a:srgbClr val="C00000"/>
                </a:solidFill>
              </a:rPr>
              <a:t>)</a:t>
            </a:r>
          </a:p>
          <a:p>
            <a:pPr>
              <a:defRPr/>
            </a:pPr>
            <a:endParaRPr lang="pt-PT" sz="800" dirty="0"/>
          </a:p>
          <a:p>
            <a:pPr marL="0" indent="0">
              <a:defRPr/>
            </a:pPr>
            <a:r>
              <a:rPr lang="pt-PT" sz="2000" b="1" dirty="0">
                <a:solidFill>
                  <a:srgbClr val="C00000"/>
                </a:solidFill>
              </a:rPr>
              <a:t>4. </a:t>
            </a:r>
            <a:r>
              <a:rPr lang="pt-PT" sz="2000" dirty="0">
                <a:solidFill>
                  <a:srgbClr val="FFFF00"/>
                </a:solidFill>
              </a:rPr>
              <a:t> </a:t>
            </a:r>
            <a:r>
              <a:rPr lang="pt-PT" sz="2000" dirty="0"/>
              <a:t>Numa escola com 750 alunos há cacifos individuais identificados por um código constituído por uma sequência de quatro vogais. O número de cacifos existentes é igual ao número máximo de códigos que é possível formar. </a:t>
            </a:r>
          </a:p>
          <a:p>
            <a:pPr marL="0" indent="0">
              <a:defRPr/>
            </a:pPr>
            <a:r>
              <a:rPr lang="pt-PT" sz="2000" dirty="0"/>
              <a:t>Pretende-se saber se há cacifos que </a:t>
            </a:r>
          </a:p>
          <a:p>
            <a:pPr marL="0" indent="0">
              <a:defRPr/>
            </a:pPr>
            <a:r>
              <a:rPr lang="pt-PT" sz="2000" dirty="0"/>
              <a:t>cheguem para todos os alunos, sabendo</a:t>
            </a:r>
          </a:p>
          <a:p>
            <a:pPr marL="0" indent="0">
              <a:defRPr/>
            </a:pPr>
            <a:r>
              <a:rPr lang="pt-PT" sz="2000" dirty="0"/>
              <a:t>que não há códigos repetidos.</a:t>
            </a:r>
          </a:p>
          <a:p>
            <a:pPr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Proposta de Resolução:</a:t>
            </a:r>
            <a:endParaRPr lang="pt-PT" sz="20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400" dirty="0"/>
          </a:p>
          <a:p>
            <a:pPr marL="0" indent="0">
              <a:defRPr/>
            </a:pPr>
            <a:r>
              <a:rPr lang="pt-PT" sz="2000" dirty="0">
                <a:solidFill>
                  <a:srgbClr val="203864"/>
                </a:solidFill>
              </a:rPr>
              <a:t>Número total de códigos que é possível</a:t>
            </a:r>
          </a:p>
          <a:p>
            <a:pPr marL="0" indent="0">
              <a:defRPr/>
            </a:pPr>
            <a:r>
              <a:rPr lang="pt-PT" sz="2000" dirty="0">
                <a:solidFill>
                  <a:srgbClr val="203864"/>
                </a:solidFill>
              </a:rPr>
              <a:t>formar com 4 vogais</a:t>
            </a:r>
          </a:p>
          <a:p>
            <a:pPr marL="0" indent="0">
              <a:defRPr/>
            </a:pPr>
            <a:r>
              <a:rPr lang="pt-PT" sz="2000" b="1" dirty="0">
                <a:solidFill>
                  <a:srgbClr val="00CC66"/>
                </a:solidFill>
              </a:rPr>
              <a:t>                              </a:t>
            </a:r>
            <a:r>
              <a:rPr lang="pt-PT" sz="2000" b="1" dirty="0">
                <a:solidFill>
                  <a:srgbClr val="92D050"/>
                </a:solidFill>
              </a:rPr>
              <a:t>__  __  __  __</a:t>
            </a:r>
            <a:endParaRPr lang="pt-PT" sz="20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r>
              <a:rPr lang="pt-PT" sz="2000" dirty="0"/>
              <a:t> </a:t>
            </a:r>
          </a:p>
          <a:p>
            <a:pPr marL="0" indent="0" algn="just">
              <a:defRPr/>
            </a:pPr>
            <a:endParaRPr lang="pt-PT" altLang="pt-PT" sz="2800" dirty="0"/>
          </a:p>
          <a:p>
            <a:pPr marL="0" indent="0" algn="just">
              <a:defRPr/>
            </a:pPr>
            <a:r>
              <a:rPr lang="pt-PT" altLang="pt-PT" sz="2000" dirty="0">
                <a:solidFill>
                  <a:srgbClr val="203864"/>
                </a:solidFill>
              </a:rPr>
              <a:t>Assim, não há cacifos suficientes para os 750 alunos.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819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9226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396469"/>
              </p:ext>
            </p:extLst>
          </p:nvPr>
        </p:nvGraphicFramePr>
        <p:xfrm>
          <a:off x="5116059" y="5229903"/>
          <a:ext cx="19367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4" name="Equation" r:id="rId4" imgW="914400" imgH="241300" progId="Equation.DSMT4">
                  <p:embed/>
                </p:oleObj>
              </mc:Choice>
              <mc:Fallback>
                <p:oleObj name="Equation" r:id="rId4" imgW="914400" imgH="2413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6059" y="5229903"/>
                        <a:ext cx="193675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9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4997" y="1920195"/>
            <a:ext cx="3095625" cy="258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exão recta unidireccional 7"/>
          <p:cNvCxnSpPr>
            <a:cxnSpLocks noChangeShapeType="1"/>
          </p:cNvCxnSpPr>
          <p:nvPr/>
        </p:nvCxnSpPr>
        <p:spPr bwMode="auto">
          <a:xfrm>
            <a:off x="2700338" y="5084763"/>
            <a:ext cx="0" cy="504825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Objecto 2"/>
          <p:cNvGraphicFramePr>
            <a:graphicFrameLocks noChangeAspect="1"/>
          </p:cNvGraphicFramePr>
          <p:nvPr/>
        </p:nvGraphicFramePr>
        <p:xfrm>
          <a:off x="2565400" y="5578475"/>
          <a:ext cx="269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" name="Equation" r:id="rId7" imgW="126725" imgH="177415" progId="Equation.DSMT4">
                  <p:embed/>
                </p:oleObj>
              </mc:Choice>
              <mc:Fallback>
                <p:oleObj name="Equation" r:id="rId7" imgW="126725" imgH="177415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5578475"/>
                        <a:ext cx="26987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o 9"/>
          <p:cNvGraphicFramePr>
            <a:graphicFrameLocks noChangeAspect="1"/>
          </p:cNvGraphicFramePr>
          <p:nvPr/>
        </p:nvGraphicFramePr>
        <p:xfrm>
          <a:off x="2997200" y="5570538"/>
          <a:ext cx="269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6" name="Equation" r:id="rId9" imgW="126725" imgH="177415" progId="Equation.DSMT4">
                  <p:embed/>
                </p:oleObj>
              </mc:Choice>
              <mc:Fallback>
                <p:oleObj name="Equation" r:id="rId9" imgW="126725" imgH="177415" progId="Equation.DSMT4">
                  <p:embed/>
                  <p:pic>
                    <p:nvPicPr>
                      <p:cNvPr id="0" name="Objecto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200" y="5570538"/>
                        <a:ext cx="26987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o 10"/>
          <p:cNvGraphicFramePr>
            <a:graphicFrameLocks noChangeAspect="1"/>
          </p:cNvGraphicFramePr>
          <p:nvPr/>
        </p:nvGraphicFramePr>
        <p:xfrm>
          <a:off x="3429000" y="5586413"/>
          <a:ext cx="269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7" name="Equation" r:id="rId10" imgW="126725" imgH="177415" progId="Equation.DSMT4">
                  <p:embed/>
                </p:oleObj>
              </mc:Choice>
              <mc:Fallback>
                <p:oleObj name="Equation" r:id="rId10" imgW="126725" imgH="177415" progId="Equation.DSMT4">
                  <p:embed/>
                  <p:pic>
                    <p:nvPicPr>
                      <p:cNvPr id="0" name="Objecto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586413"/>
                        <a:ext cx="26987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o 11"/>
          <p:cNvGraphicFramePr>
            <a:graphicFrameLocks noChangeAspect="1"/>
          </p:cNvGraphicFramePr>
          <p:nvPr/>
        </p:nvGraphicFramePr>
        <p:xfrm>
          <a:off x="3860800" y="5568950"/>
          <a:ext cx="269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" name="Equation" r:id="rId11" imgW="126725" imgH="177415" progId="Equation.DSMT4">
                  <p:embed/>
                </p:oleObj>
              </mc:Choice>
              <mc:Fallback>
                <p:oleObj name="Equation" r:id="rId11" imgW="126725" imgH="177415" progId="Equation.DSMT4">
                  <p:embed/>
                  <p:pic>
                    <p:nvPicPr>
                      <p:cNvPr id="0" name="Objecto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5568950"/>
                        <a:ext cx="26987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Conexão recta unidireccional 18"/>
          <p:cNvCxnSpPr>
            <a:cxnSpLocks noChangeShapeType="1"/>
          </p:cNvCxnSpPr>
          <p:nvPr/>
        </p:nvCxnSpPr>
        <p:spPr bwMode="auto">
          <a:xfrm>
            <a:off x="3132138" y="5084763"/>
            <a:ext cx="0" cy="504825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Conexão recta unidireccional 19"/>
          <p:cNvCxnSpPr>
            <a:cxnSpLocks noChangeShapeType="1"/>
          </p:cNvCxnSpPr>
          <p:nvPr/>
        </p:nvCxnSpPr>
        <p:spPr bwMode="auto">
          <a:xfrm>
            <a:off x="3563938" y="5084763"/>
            <a:ext cx="0" cy="504825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Conexão recta unidireccional 20"/>
          <p:cNvCxnSpPr>
            <a:cxnSpLocks noChangeShapeType="1"/>
          </p:cNvCxnSpPr>
          <p:nvPr/>
        </p:nvCxnSpPr>
        <p:spPr bwMode="auto">
          <a:xfrm>
            <a:off x="3995738" y="5084763"/>
            <a:ext cx="0" cy="504825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8278" name="Picture 86" descr="C:\Users\FBS\Documents\MOOC\R2\triste.gif"/>
          <p:cNvPicPr>
            <a:picLocks noChangeAspect="1" noChangeArrowheads="1" noCrop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2622" y="5445578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2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2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22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22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Modelo de apresentação predefinido">
  <a:themeElements>
    <a:clrScheme name="1_Modelo de apresentação predefini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odelo de apresentação predefini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atFin02">
  <a:themeElements>
    <a:clrScheme name="MatFin0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tFin0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tFin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MatFin02</Template>
  <TotalTime>8470</TotalTime>
  <Words>435</Words>
  <Application>Microsoft Office PowerPoint</Application>
  <PresentationFormat>Apresentação no Ecrã (4:3)</PresentationFormat>
  <Paragraphs>85</Paragraphs>
  <Slides>6</Slides>
  <Notes>1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2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Times New Roman</vt:lpstr>
      <vt:lpstr>1_Modelo de apresentação predefinido</vt:lpstr>
      <vt:lpstr>MatFin02</vt:lpstr>
      <vt:lpstr>Equation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Ana Paula Lopes</dc:creator>
  <cp:lastModifiedBy>Filomena Maria da Silva Pereira Baptista Soares</cp:lastModifiedBy>
  <cp:revision>314</cp:revision>
  <cp:lastPrinted>2013-10-24T11:42:31Z</cp:lastPrinted>
  <dcterms:created xsi:type="dcterms:W3CDTF">2009-03-15T23:32:02Z</dcterms:created>
  <dcterms:modified xsi:type="dcterms:W3CDTF">2025-03-06T22:08:53Z</dcterms:modified>
</cp:coreProperties>
</file>