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</p:sldMasterIdLst>
  <p:notesMasterIdLst>
    <p:notesMasterId r:id="rId9"/>
  </p:notesMasterIdLst>
  <p:handoutMasterIdLst>
    <p:handoutMasterId r:id="rId10"/>
  </p:handoutMasterIdLst>
  <p:sldIdLst>
    <p:sldId id="379" r:id="rId3"/>
    <p:sldId id="509" r:id="rId4"/>
    <p:sldId id="524" r:id="rId5"/>
    <p:sldId id="527" r:id="rId6"/>
    <p:sldId id="510" r:id="rId7"/>
    <p:sldId id="528" r:id="rId8"/>
  </p:sldIdLst>
  <p:sldSz cx="9144000" cy="6858000" type="screen4x3"/>
  <p:notesSz cx="7099300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4"/>
    <a:srgbClr val="1308F2"/>
    <a:srgbClr val="000031"/>
    <a:srgbClr val="00007E"/>
    <a:srgbClr val="4597A0"/>
    <a:srgbClr val="3E868E"/>
    <a:srgbClr val="CCFFFF"/>
    <a:srgbClr val="DDDDDD"/>
    <a:srgbClr val="DC00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Destaqu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18" autoAdjust="0"/>
    <p:restoredTop sz="89111" autoAdjust="0"/>
  </p:normalViewPr>
  <p:slideViewPr>
    <p:cSldViewPr snapToGrid="0" showGuides="1">
      <p:cViewPr varScale="1">
        <p:scale>
          <a:sx n="99" d="100"/>
          <a:sy n="99" d="100"/>
        </p:scale>
        <p:origin x="296" y="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62" d="100"/>
          <a:sy n="62" d="100"/>
        </p:scale>
        <p:origin x="-1824" y="-84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12" Type="http://schemas.openxmlformats.org/officeDocument/2006/relationships/image" Target="../media/image23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11" Type="http://schemas.openxmlformats.org/officeDocument/2006/relationships/image" Target="../media/image22.wmf"/><Relationship Id="rId5" Type="http://schemas.openxmlformats.org/officeDocument/2006/relationships/image" Target="../media/image16.wmf"/><Relationship Id="rId10" Type="http://schemas.openxmlformats.org/officeDocument/2006/relationships/image" Target="../media/image21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11" Type="http://schemas.openxmlformats.org/officeDocument/2006/relationships/image" Target="../media/image43.wmf"/><Relationship Id="rId5" Type="http://schemas.openxmlformats.org/officeDocument/2006/relationships/image" Target="../media/image37.wmf"/><Relationship Id="rId10" Type="http://schemas.openxmlformats.org/officeDocument/2006/relationships/image" Target="../media/image42.wmf"/><Relationship Id="rId4" Type="http://schemas.openxmlformats.org/officeDocument/2006/relationships/image" Target="../media/image36.wmf"/><Relationship Id="rId9" Type="http://schemas.openxmlformats.org/officeDocument/2006/relationships/image" Target="../media/image4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955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50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50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9550" y="9720263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6D440132-4C96-4542-B30B-7F0B4C466375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54553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955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Clique para editar os estilos de texto do modelo global</a:t>
            </a:r>
          </a:p>
          <a:p>
            <a:pPr lvl="1"/>
            <a:r>
              <a:rPr lang="en-GB" noProof="0"/>
              <a:t>Segundo nível</a:t>
            </a:r>
          </a:p>
          <a:p>
            <a:pPr lvl="2"/>
            <a:r>
              <a:rPr lang="en-GB" noProof="0"/>
              <a:t>Terceiro nível</a:t>
            </a:r>
          </a:p>
          <a:p>
            <a:pPr lvl="3"/>
            <a:r>
              <a:rPr lang="en-GB" noProof="0"/>
              <a:t>Quarto nível</a:t>
            </a:r>
          </a:p>
          <a:p>
            <a:pPr lvl="4"/>
            <a:r>
              <a:rPr lang="en-GB" noProof="0"/>
              <a:t>Quinto nível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9550" y="9720263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86081164-C3E0-40C9-90EC-BFBDCC9E0160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5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Marcador de Posição de Nota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PT" altLang="pt-PT"/>
          </a:p>
        </p:txBody>
      </p:sp>
      <p:sp>
        <p:nvSpPr>
          <p:cNvPr id="9220" name="Marcador de Posição do Número do Diapositivo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4CB3D27-CF6D-4CD1-BC69-8DAB54630F6A}" type="slidenum">
              <a:rPr lang="en-GB" altLang="pt-PT" smtClean="0"/>
              <a:pPr eaLnBrk="1" hangingPunct="1">
                <a:spcBef>
                  <a:spcPct val="0"/>
                </a:spcBef>
              </a:pPr>
              <a:t>3</a:t>
            </a:fld>
            <a:endParaRPr lang="en-GB" alt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Marcador de Posição de Nota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PT" altLang="pt-PT"/>
          </a:p>
        </p:txBody>
      </p:sp>
      <p:sp>
        <p:nvSpPr>
          <p:cNvPr id="10244" name="Marcador de Posição do Número do Diapositivo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C77FEDA-A8D8-4274-815E-A1387FC3417A}" type="slidenum">
              <a:rPr lang="en-GB" altLang="pt-PT" smtClean="0"/>
              <a:pPr eaLnBrk="1" hangingPunct="1">
                <a:spcBef>
                  <a:spcPct val="0"/>
                </a:spcBef>
              </a:pPr>
              <a:t>4</a:t>
            </a:fld>
            <a:endParaRPr lang="en-GB" alt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AF7AB-0ED6-4118-A652-CCBBEFCA8E9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489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a Tabela 2"/>
          <p:cNvSpPr>
            <a:spLocks noGrp="1"/>
          </p:cNvSpPr>
          <p:nvPr>
            <p:ph type="tbl" idx="1"/>
          </p:nvPr>
        </p:nvSpPr>
        <p:spPr>
          <a:xfrm>
            <a:off x="323850" y="549275"/>
            <a:ext cx="8496300" cy="5576888"/>
          </a:xfrm>
        </p:spPr>
        <p:txBody>
          <a:bodyPr/>
          <a:lstStyle/>
          <a:p>
            <a:pPr lvl="0"/>
            <a:endParaRPr lang="pt-PT" noProof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56B996-31CC-437A-B40F-5AF78156638B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9423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, 1 objecto e 2 objec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323850" y="549275"/>
            <a:ext cx="4171950" cy="55768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quarter" idx="2"/>
          </p:nvPr>
        </p:nvSpPr>
        <p:spPr>
          <a:xfrm>
            <a:off x="4648200" y="549275"/>
            <a:ext cx="4171950" cy="2711450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3"/>
          </p:nvPr>
        </p:nvSpPr>
        <p:spPr>
          <a:xfrm>
            <a:off x="4648200" y="3413125"/>
            <a:ext cx="4171950" cy="27130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AC2EEF-5EDE-407F-8E34-1F828D5032D3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900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549275"/>
            <a:ext cx="8496300" cy="557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PT"/>
              <a:t>Clique para editar os estilos de texto do modelo global</a:t>
            </a:r>
          </a:p>
          <a:p>
            <a:pPr lvl="1"/>
            <a:r>
              <a:rPr lang="en-GB" altLang="pt-PT"/>
              <a:t>Segundo nível</a:t>
            </a:r>
          </a:p>
          <a:p>
            <a:pPr lvl="2"/>
            <a:r>
              <a:rPr lang="en-GB" altLang="pt-PT"/>
              <a:t>Terceiro nível</a:t>
            </a:r>
          </a:p>
          <a:p>
            <a:pPr lvl="3"/>
            <a:r>
              <a:rPr lang="en-GB" altLang="pt-PT"/>
              <a:t>Quarto nível</a:t>
            </a:r>
          </a:p>
          <a:p>
            <a:pPr lvl="4"/>
            <a:r>
              <a:rPr lang="en-GB" altLang="pt-PT"/>
              <a:t>Quinto nível</a:t>
            </a:r>
          </a:p>
        </p:txBody>
      </p:sp>
      <p:sp>
        <p:nvSpPr>
          <p:cNvPr id="201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70875" y="6524625"/>
            <a:ext cx="7651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i="0">
                <a:solidFill>
                  <a:srgbClr val="003366"/>
                </a:solidFill>
                <a:latin typeface="Arial" charset="0"/>
              </a:defRPr>
            </a:lvl1pPr>
          </a:lstStyle>
          <a:p>
            <a:pPr>
              <a:defRPr/>
            </a:pPr>
            <a:fld id="{7C0AD6D3-AB62-47D7-8F23-FBD931AAA528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44450"/>
            <a:ext cx="410527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PT"/>
              <a:t>Probabilidades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4163" y="588963"/>
            <a:ext cx="8496300" cy="586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PT"/>
              <a:t>Exemplo</a:t>
            </a:r>
          </a:p>
          <a:p>
            <a:pPr lvl="0"/>
            <a:r>
              <a:rPr lang="en-GB" altLang="pt-PT"/>
              <a:t>	Segundo nível</a:t>
            </a:r>
          </a:p>
          <a:p>
            <a:pPr lvl="0"/>
            <a:r>
              <a:rPr lang="en-GB" altLang="pt-PT"/>
              <a:t>		Terceiro nível</a:t>
            </a:r>
          </a:p>
          <a:p>
            <a:pPr lvl="0"/>
            <a:r>
              <a:rPr lang="en-GB" altLang="pt-PT"/>
              <a:t>		Quarto nível</a:t>
            </a:r>
          </a:p>
          <a:p>
            <a:pPr lvl="0"/>
            <a:r>
              <a:rPr lang="en-GB" altLang="pt-PT"/>
              <a:t>		Quinto nível</a:t>
            </a:r>
          </a:p>
        </p:txBody>
      </p:sp>
      <p:sp>
        <p:nvSpPr>
          <p:cNvPr id="2037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70875" y="6524625"/>
            <a:ext cx="7651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i="0">
                <a:solidFill>
                  <a:srgbClr val="003366"/>
                </a:solidFill>
                <a:latin typeface="Arial" charset="0"/>
              </a:defRPr>
            </a:lvl1pPr>
          </a:lstStyle>
          <a:p>
            <a:pPr>
              <a:defRPr/>
            </a:pPr>
            <a:fld id="{EF09C443-4E44-44DA-AA29-1F84FF9E1116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vmlDrawing" Target="../drawings/vmlDrawing1.vml"/><Relationship Id="rId16" Type="http://schemas.openxmlformats.org/officeDocument/2006/relationships/oleObject" Target="../embeddings/oleObject7.bin"/><Relationship Id="rId1" Type="http://schemas.openxmlformats.org/officeDocument/2006/relationships/themeOverride" Target="../theme/themeOverride1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8.wmf"/><Relationship Id="rId26" Type="http://schemas.openxmlformats.org/officeDocument/2006/relationships/image" Target="../media/image22.wmf"/><Relationship Id="rId3" Type="http://schemas.openxmlformats.org/officeDocument/2006/relationships/notesSlide" Target="../notesSlides/notesSlide2.xml"/><Relationship Id="rId21" Type="http://schemas.openxmlformats.org/officeDocument/2006/relationships/oleObject" Target="../embeddings/oleObject16.bin"/><Relationship Id="rId7" Type="http://schemas.openxmlformats.org/officeDocument/2006/relationships/image" Target="../media/image13.wmf"/><Relationship Id="rId12" Type="http://schemas.openxmlformats.org/officeDocument/2006/relationships/image" Target="../media/image15.wmf"/><Relationship Id="rId17" Type="http://schemas.openxmlformats.org/officeDocument/2006/relationships/oleObject" Target="../embeddings/oleObject14.bin"/><Relationship Id="rId25" Type="http://schemas.openxmlformats.org/officeDocument/2006/relationships/oleObject" Target="../embeddings/oleObject18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7.wmf"/><Relationship Id="rId20" Type="http://schemas.openxmlformats.org/officeDocument/2006/relationships/image" Target="../media/image19.wmf"/><Relationship Id="rId29" Type="http://schemas.openxmlformats.org/officeDocument/2006/relationships/oleObject" Target="../embeddings/oleObject20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11" Type="http://schemas.openxmlformats.org/officeDocument/2006/relationships/oleObject" Target="../embeddings/oleObject11.bin"/><Relationship Id="rId24" Type="http://schemas.openxmlformats.org/officeDocument/2006/relationships/image" Target="../media/image21.wmf"/><Relationship Id="rId5" Type="http://schemas.openxmlformats.org/officeDocument/2006/relationships/image" Target="../media/image12.wmf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17.bin"/><Relationship Id="rId28" Type="http://schemas.openxmlformats.org/officeDocument/2006/relationships/image" Target="../media/image23.wmf"/><Relationship Id="rId10" Type="http://schemas.openxmlformats.org/officeDocument/2006/relationships/image" Target="../media/image24.gif"/><Relationship Id="rId19" Type="http://schemas.openxmlformats.org/officeDocument/2006/relationships/oleObject" Target="../embeddings/oleObject15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4.wmf"/><Relationship Id="rId14" Type="http://schemas.openxmlformats.org/officeDocument/2006/relationships/image" Target="../media/image16.wmf"/><Relationship Id="rId22" Type="http://schemas.openxmlformats.org/officeDocument/2006/relationships/image" Target="../media/image20.wmf"/><Relationship Id="rId27" Type="http://schemas.openxmlformats.org/officeDocument/2006/relationships/oleObject" Target="../embeddings/oleObject19.bin"/><Relationship Id="rId30" Type="http://schemas.openxmlformats.org/officeDocument/2006/relationships/oleObject" Target="../embeddings/oleObject2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7.bin"/><Relationship Id="rId18" Type="http://schemas.openxmlformats.org/officeDocument/2006/relationships/oleObject" Target="../embeddings/oleObject29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9.wmf"/><Relationship Id="rId17" Type="http://schemas.openxmlformats.org/officeDocument/2006/relationships/image" Target="../media/image31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8.bin"/><Relationship Id="rId20" Type="http://schemas.openxmlformats.org/officeDocument/2006/relationships/image" Target="../media/image32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5" Type="http://schemas.openxmlformats.org/officeDocument/2006/relationships/image" Target="../media/image11.gif"/><Relationship Id="rId10" Type="http://schemas.openxmlformats.org/officeDocument/2006/relationships/image" Target="../media/image28.wmf"/><Relationship Id="rId19" Type="http://schemas.openxmlformats.org/officeDocument/2006/relationships/oleObject" Target="../embeddings/oleObject30.bin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3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36.bin"/><Relationship Id="rId18" Type="http://schemas.openxmlformats.org/officeDocument/2006/relationships/image" Target="../media/image40.wmf"/><Relationship Id="rId3" Type="http://schemas.openxmlformats.org/officeDocument/2006/relationships/oleObject" Target="../embeddings/oleObject31.bin"/><Relationship Id="rId21" Type="http://schemas.openxmlformats.org/officeDocument/2006/relationships/oleObject" Target="../embeddings/oleObject40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7.wmf"/><Relationship Id="rId17" Type="http://schemas.openxmlformats.org/officeDocument/2006/relationships/oleObject" Target="../embeddings/oleObject38.bin"/><Relationship Id="rId25" Type="http://schemas.openxmlformats.org/officeDocument/2006/relationships/image" Target="../media/image44.gi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39.wmf"/><Relationship Id="rId20" Type="http://schemas.openxmlformats.org/officeDocument/2006/relationships/image" Target="../media/image41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5.bin"/><Relationship Id="rId24" Type="http://schemas.openxmlformats.org/officeDocument/2006/relationships/image" Target="../media/image43.wmf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23" Type="http://schemas.openxmlformats.org/officeDocument/2006/relationships/oleObject" Target="../embeddings/oleObject41.bin"/><Relationship Id="rId10" Type="http://schemas.openxmlformats.org/officeDocument/2006/relationships/image" Target="../media/image36.wmf"/><Relationship Id="rId19" Type="http://schemas.openxmlformats.org/officeDocument/2006/relationships/oleObject" Target="../embeddings/oleObject39.bin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8.wmf"/><Relationship Id="rId22" Type="http://schemas.openxmlformats.org/officeDocument/2006/relationships/image" Target="../media/image4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21622"/>
            <a:ext cx="8496300" cy="2259459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pt-PT" altLang="pt-PT" sz="3200" b="1" dirty="0"/>
          </a:p>
          <a:p>
            <a:pPr eaLnBrk="1" hangingPunct="1">
              <a:lnSpc>
                <a:spcPct val="80000"/>
              </a:lnSpc>
              <a:defRPr/>
            </a:pPr>
            <a:endParaRPr lang="pt-PT" altLang="pt-PT" sz="3200" b="1" dirty="0"/>
          </a:p>
          <a:p>
            <a:pPr marL="355600" lvl="1" indent="0" algn="ctr" eaLnBrk="1" hangingPunct="1">
              <a:buClr>
                <a:schemeClr val="accent5">
                  <a:lumMod val="50000"/>
                </a:schemeClr>
              </a:buClr>
              <a:buNone/>
              <a:defRPr/>
            </a:pPr>
            <a:r>
              <a:rPr lang="pt-PT" altLang="pt-PT" sz="4000" b="1" dirty="0"/>
              <a:t>Fatorial de um número natural n </a:t>
            </a:r>
          </a:p>
          <a:p>
            <a:pPr marL="900113" lvl="1" indent="-544513" eaLnBrk="1" hangingPunct="1">
              <a:buClr>
                <a:schemeClr val="accent5">
                  <a:lumMod val="50000"/>
                </a:schemeClr>
              </a:buClr>
              <a:buFont typeface="Arial" pitchFamily="34" charset="0"/>
              <a:buChar char="•"/>
              <a:defRPr/>
            </a:pPr>
            <a:endParaRPr lang="pt-PT" altLang="pt-PT" sz="4000" b="1" dirty="0"/>
          </a:p>
          <a:p>
            <a:pPr eaLnBrk="1" hangingPunct="1">
              <a:lnSpc>
                <a:spcPct val="80000"/>
              </a:lnSpc>
              <a:defRPr/>
            </a:pPr>
            <a:endParaRPr lang="en-GB" altLang="pt-PT" sz="4000" b="1" dirty="0"/>
          </a:p>
        </p:txBody>
      </p:sp>
      <p:pic>
        <p:nvPicPr>
          <p:cNvPr id="3075" name="Picture 4" descr="C:\Users\FBS\Documents\MOOC\R2\normal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9656" y="3181081"/>
            <a:ext cx="1944688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404813"/>
            <a:ext cx="8713788" cy="5864225"/>
          </a:xfrm>
        </p:spPr>
        <p:txBody>
          <a:bodyPr/>
          <a:lstStyle/>
          <a:p>
            <a:pPr marL="0" indent="0" algn="just">
              <a:defRPr/>
            </a:pPr>
            <a:r>
              <a:rPr lang="pt-PT" b="1" dirty="0" err="1">
                <a:solidFill>
                  <a:srgbClr val="C00000"/>
                </a:solidFill>
              </a:rPr>
              <a:t>Fatorial</a:t>
            </a:r>
            <a:r>
              <a:rPr lang="pt-PT" b="1" dirty="0">
                <a:solidFill>
                  <a:srgbClr val="C00000"/>
                </a:solidFill>
              </a:rPr>
              <a:t> de um número natural n</a:t>
            </a:r>
            <a:endParaRPr lang="pt-PT" dirty="0">
              <a:solidFill>
                <a:srgbClr val="C00000"/>
              </a:solidFill>
            </a:endParaRPr>
          </a:p>
          <a:p>
            <a:pPr marL="0" indent="0" algn="just">
              <a:defRPr/>
            </a:pPr>
            <a:endParaRPr lang="pt-PT" altLang="pt-PT" sz="500" dirty="0"/>
          </a:p>
          <a:p>
            <a:pPr marL="0" indent="0">
              <a:defRPr/>
            </a:pPr>
            <a:r>
              <a:rPr lang="pt-PT" dirty="0"/>
              <a:t>Chama-se fatorial de um número natural </a:t>
            </a:r>
            <a:r>
              <a:rPr lang="pt-PT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PT" dirty="0"/>
              <a:t>, e representa-se por </a:t>
            </a:r>
            <a:r>
              <a:rPr lang="pt-PT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P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!, </a:t>
            </a:r>
            <a:r>
              <a:rPr lang="pt-PT" dirty="0"/>
              <a:t>ao produto de todos os seus antecessores naturais: </a:t>
            </a:r>
          </a:p>
          <a:p>
            <a:pPr>
              <a:defRPr/>
            </a:pPr>
            <a:r>
              <a:rPr lang="pt-PT" dirty="0"/>
              <a:t>          </a:t>
            </a:r>
          </a:p>
          <a:p>
            <a:pPr>
              <a:defRPr/>
            </a:pPr>
            <a:r>
              <a:rPr lang="pt-PT" dirty="0"/>
              <a:t>               </a:t>
            </a:r>
          </a:p>
          <a:p>
            <a:pPr>
              <a:defRPr/>
            </a:pPr>
            <a:endParaRPr lang="pt-PT" sz="800" dirty="0"/>
          </a:p>
          <a:p>
            <a:pPr>
              <a:defRPr/>
            </a:pPr>
            <a:r>
              <a:rPr lang="pt-PT" dirty="0"/>
              <a:t>Por definição, tem-se que  </a:t>
            </a:r>
          </a:p>
          <a:p>
            <a:pPr>
              <a:defRPr/>
            </a:pPr>
            <a:endParaRPr lang="pt-PT" sz="1800" dirty="0"/>
          </a:p>
          <a:p>
            <a:pPr>
              <a:defRPr/>
            </a:pPr>
            <a:r>
              <a:rPr lang="pt-PT" dirty="0"/>
              <a:t>Assim, por exemplo:</a:t>
            </a:r>
          </a:p>
          <a:p>
            <a:pPr>
              <a:defRPr/>
            </a:pPr>
            <a:endParaRPr lang="pt-PT" dirty="0"/>
          </a:p>
          <a:p>
            <a:pPr>
              <a:defRPr/>
            </a:pPr>
            <a:endParaRPr lang="pt-PT" dirty="0"/>
          </a:p>
          <a:p>
            <a:pPr>
              <a:defRPr/>
            </a:pPr>
            <a:endParaRPr lang="pt-PT" sz="3300" dirty="0"/>
          </a:p>
          <a:p>
            <a:pPr>
              <a:defRPr/>
            </a:pPr>
            <a:r>
              <a:rPr lang="pt-PT" dirty="0"/>
              <a:t>                                                                               ou                 </a:t>
            </a:r>
          </a:p>
          <a:p>
            <a:pPr>
              <a:defRPr/>
            </a:pPr>
            <a:r>
              <a:rPr lang="pt-PT" dirty="0"/>
              <a:t>                                                      ou  </a:t>
            </a:r>
          </a:p>
          <a:p>
            <a:pPr marL="0" indent="0" algn="just">
              <a:defRPr/>
            </a:pPr>
            <a:r>
              <a:rPr lang="pt-PT" altLang="pt-PT" dirty="0"/>
              <a:t>                                    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410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4102" name="Objecto 2"/>
          <p:cNvGraphicFramePr>
            <a:graphicFrameLocks noChangeAspect="1"/>
          </p:cNvGraphicFramePr>
          <p:nvPr/>
        </p:nvGraphicFramePr>
        <p:xfrm>
          <a:off x="946150" y="2133600"/>
          <a:ext cx="69246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2" name="Equation" r:id="rId4" imgW="3759200" imgH="254000" progId="Equation.DSMT4">
                  <p:embed/>
                </p:oleObj>
              </mc:Choice>
              <mc:Fallback>
                <p:oleObj name="Equation" r:id="rId4" imgW="3759200" imgH="25400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150" y="2133600"/>
                        <a:ext cx="6924675" cy="47307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BADDE1"/>
                          </a:gs>
                          <a:gs pos="50000">
                            <a:srgbClr val="FFFFFF"/>
                          </a:gs>
                          <a:gs pos="100000">
                            <a:srgbClr val="B8E3E6"/>
                          </a:gs>
                        </a:gsLst>
                        <a:lin ang="3600000"/>
                      </a:gradFill>
                      <a:ln w="25400" cmpd="thickThin">
                        <a:solidFill>
                          <a:srgbClr val="4597A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4104" name="Objec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1929230"/>
              </p:ext>
            </p:extLst>
          </p:nvPr>
        </p:nvGraphicFramePr>
        <p:xfrm>
          <a:off x="4140895" y="2987105"/>
          <a:ext cx="719137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3" name="Equation" r:id="rId6" imgW="355138" imgH="177569" progId="Equation.DSMT4">
                  <p:embed/>
                </p:oleObj>
              </mc:Choice>
              <mc:Fallback>
                <p:oleObj name="Equation" r:id="rId6" imgW="355138" imgH="177569" progId="Equation.DSMT4">
                  <p:embed/>
                  <p:pic>
                    <p:nvPicPr>
                      <p:cNvPr id="0" name="Objec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895" y="2987105"/>
                        <a:ext cx="719137" cy="369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4106" name="Objecto 6"/>
          <p:cNvGraphicFramePr>
            <a:graphicFrameLocks noChangeAspect="1"/>
          </p:cNvGraphicFramePr>
          <p:nvPr/>
        </p:nvGraphicFramePr>
        <p:xfrm>
          <a:off x="3419475" y="3789363"/>
          <a:ext cx="3025775" cy="176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4" name="Equation" r:id="rId8" imgW="1485900" imgH="863600" progId="Equation.DSMT4">
                  <p:embed/>
                </p:oleObj>
              </mc:Choice>
              <mc:Fallback>
                <p:oleObj name="Equation" r:id="rId8" imgW="1485900" imgH="863600" progId="Equation.DSMT4">
                  <p:embed/>
                  <p:pic>
                    <p:nvPicPr>
                      <p:cNvPr id="0" name="Objecto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3789363"/>
                        <a:ext cx="3025775" cy="176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o 1"/>
          <p:cNvGraphicFramePr>
            <a:graphicFrameLocks noChangeAspect="1"/>
          </p:cNvGraphicFramePr>
          <p:nvPr/>
        </p:nvGraphicFramePr>
        <p:xfrm>
          <a:off x="3411538" y="5661025"/>
          <a:ext cx="346392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5" name="Equation" r:id="rId10" imgW="1701800" imgH="177800" progId="Equation.DSMT4">
                  <p:embed/>
                </p:oleObj>
              </mc:Choice>
              <mc:Fallback>
                <p:oleObj name="Equation" r:id="rId10" imgW="1701800" imgH="177800" progId="Equation.DSMT4">
                  <p:embed/>
                  <p:pic>
                    <p:nvPicPr>
                      <p:cNvPr id="0" name="Objec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1538" y="5661025"/>
                        <a:ext cx="3463925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0614970"/>
              </p:ext>
            </p:extLst>
          </p:nvPr>
        </p:nvGraphicFramePr>
        <p:xfrm>
          <a:off x="3412800" y="6091238"/>
          <a:ext cx="1268413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6" name="Equation" r:id="rId12" imgW="621760" imgH="177646" progId="Equation.DSMT4">
                  <p:embed/>
                </p:oleObj>
              </mc:Choice>
              <mc:Fallback>
                <p:oleObj name="Equation" r:id="rId12" imgW="621760" imgH="177646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2800" y="6091238"/>
                        <a:ext cx="1268413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o 3"/>
          <p:cNvGraphicFramePr>
            <a:graphicFrameLocks noChangeAspect="1"/>
          </p:cNvGraphicFramePr>
          <p:nvPr/>
        </p:nvGraphicFramePr>
        <p:xfrm>
          <a:off x="5435600" y="6092825"/>
          <a:ext cx="165735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7" name="Equation" r:id="rId14" imgW="812447" imgH="177723" progId="Equation.DSMT4">
                  <p:embed/>
                </p:oleObj>
              </mc:Choice>
              <mc:Fallback>
                <p:oleObj name="Equation" r:id="rId14" imgW="812447" imgH="177723" progId="Equation.DSMT4">
                  <p:embed/>
                  <p:pic>
                    <p:nvPicPr>
                      <p:cNvPr id="0" name="Objec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6092825"/>
                        <a:ext cx="1657350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o 5"/>
          <p:cNvGraphicFramePr>
            <a:graphicFrameLocks noChangeAspect="1"/>
          </p:cNvGraphicFramePr>
          <p:nvPr/>
        </p:nvGraphicFramePr>
        <p:xfrm>
          <a:off x="3492500" y="6599238"/>
          <a:ext cx="285750" cy="153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8" name="Equation" r:id="rId16" imgW="139518" imgH="76101" progId="Equation.DSMT4">
                  <p:embed/>
                </p:oleObj>
              </mc:Choice>
              <mc:Fallback>
                <p:oleObj name="Equation" r:id="rId16" imgW="139518" imgH="76101" progId="Equation.DSMT4">
                  <p:embed/>
                  <p:pic>
                    <p:nvPicPr>
                      <p:cNvPr id="0" name="Objec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6599238"/>
                        <a:ext cx="285750" cy="153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2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7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2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3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24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24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24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334800"/>
            <a:ext cx="8713788" cy="5864225"/>
          </a:xfrm>
        </p:spPr>
        <p:txBody>
          <a:bodyPr/>
          <a:lstStyle/>
          <a:p>
            <a:pPr>
              <a:defRPr/>
            </a:pPr>
            <a:r>
              <a:rPr lang="pt-PT" b="1" u="sng" dirty="0">
                <a:solidFill>
                  <a:srgbClr val="C00000"/>
                </a:solidFill>
              </a:rPr>
              <a:t>Utilizando a calculadora…</a:t>
            </a:r>
            <a:endParaRPr lang="pt-PT" b="1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3600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800" dirty="0"/>
          </a:p>
          <a:p>
            <a:pPr>
              <a:defRPr/>
            </a:pPr>
            <a:endParaRPr lang="pt-PT" sz="1400" dirty="0">
              <a:solidFill>
                <a:srgbClr val="00007E"/>
              </a:solidFill>
            </a:endParaRPr>
          </a:p>
          <a:p>
            <a:pPr>
              <a:defRPr/>
            </a:pPr>
            <a:r>
              <a:rPr lang="pt-PT" sz="2000" dirty="0">
                <a:solidFill>
                  <a:srgbClr val="00007E"/>
                </a:solidFill>
              </a:rPr>
              <a:t>As calculadoras fornecem </a:t>
            </a:r>
            <a:r>
              <a:rPr lang="pt-PT" sz="2000" dirty="0">
                <a:solidFill>
                  <a:srgbClr val="002060"/>
                </a:solidFill>
              </a:rPr>
              <a:t>o valor do </a:t>
            </a:r>
            <a:r>
              <a:rPr lang="pt-PT" sz="2000" dirty="0" err="1">
                <a:solidFill>
                  <a:srgbClr val="002060"/>
                </a:solidFill>
              </a:rPr>
              <a:t>fatorial</a:t>
            </a:r>
            <a:r>
              <a:rPr lang="pt-PT" sz="2000" dirty="0">
                <a:solidFill>
                  <a:srgbClr val="002060"/>
                </a:solidFill>
              </a:rPr>
              <a:t> de um número:</a:t>
            </a:r>
          </a:p>
          <a:p>
            <a:pPr>
              <a:defRPr/>
            </a:pPr>
            <a:endParaRPr lang="pt-PT" sz="8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pt-PT" sz="2000" b="1" dirty="0">
                <a:solidFill>
                  <a:srgbClr val="002060"/>
                </a:solidFill>
              </a:rPr>
              <a:t>CASIO</a:t>
            </a:r>
            <a:r>
              <a:rPr lang="pt-PT" sz="2000" dirty="0">
                <a:solidFill>
                  <a:srgbClr val="002060"/>
                </a:solidFill>
              </a:rPr>
              <a:t> </a:t>
            </a:r>
          </a:p>
          <a:p>
            <a:pPr>
              <a:defRPr/>
            </a:pPr>
            <a:r>
              <a:rPr lang="pt-PT" sz="2000" dirty="0">
                <a:solidFill>
                  <a:srgbClr val="002060"/>
                </a:solidFill>
              </a:rPr>
              <a:t> </a:t>
            </a:r>
            <a:r>
              <a:rPr lang="pt-PT" sz="2000" b="1" dirty="0">
                <a:solidFill>
                  <a:srgbClr val="002060"/>
                </a:solidFill>
              </a:rPr>
              <a:t>            OPTN</a:t>
            </a:r>
            <a:r>
              <a:rPr lang="pt-PT" sz="2000" dirty="0">
                <a:solidFill>
                  <a:srgbClr val="002060"/>
                </a:solidFill>
              </a:rPr>
              <a:t> →</a:t>
            </a:r>
            <a:r>
              <a:rPr lang="pt-PT" sz="2000" dirty="0" err="1">
                <a:solidFill>
                  <a:srgbClr val="002060"/>
                </a:solidFill>
              </a:rPr>
              <a:t>Prob</a:t>
            </a:r>
            <a:r>
              <a:rPr lang="pt-PT" sz="2000" dirty="0">
                <a:solidFill>
                  <a:srgbClr val="002060"/>
                </a:solidFill>
              </a:rPr>
              <a:t> → </a:t>
            </a:r>
            <a:r>
              <a:rPr lang="pt-PT" sz="2000" i="1" dirty="0">
                <a:solidFill>
                  <a:srgbClr val="002060"/>
                </a:solidFill>
              </a:rPr>
              <a:t>x</a:t>
            </a:r>
            <a:r>
              <a:rPr lang="pt-PT" sz="2000" dirty="0">
                <a:solidFill>
                  <a:srgbClr val="002060"/>
                </a:solidFill>
              </a:rPr>
              <a:t>!</a:t>
            </a:r>
          </a:p>
          <a:p>
            <a:pPr>
              <a:defRPr/>
            </a:pPr>
            <a:endParaRPr lang="pt-PT" sz="8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pt-PT" sz="2000" b="1" dirty="0">
                <a:solidFill>
                  <a:srgbClr val="002060"/>
                </a:solidFill>
              </a:rPr>
              <a:t>TEXAS </a:t>
            </a:r>
            <a:endParaRPr lang="pt-PT" sz="20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pt-PT" sz="2000" dirty="0">
                <a:solidFill>
                  <a:srgbClr val="002060"/>
                </a:solidFill>
              </a:rPr>
              <a:t>           </a:t>
            </a:r>
            <a:r>
              <a:rPr lang="pt-PT" sz="2000" b="1" dirty="0">
                <a:solidFill>
                  <a:srgbClr val="002060"/>
                </a:solidFill>
              </a:rPr>
              <a:t>MATH</a:t>
            </a:r>
            <a:r>
              <a:rPr lang="pt-PT" sz="2000" dirty="0">
                <a:solidFill>
                  <a:srgbClr val="002060"/>
                </a:solidFill>
              </a:rPr>
              <a:t> → PRB → 4:!</a:t>
            </a:r>
          </a:p>
          <a:p>
            <a:pPr>
              <a:defRPr/>
            </a:pPr>
            <a:endParaRPr lang="pt-PT" sz="800" dirty="0">
              <a:solidFill>
                <a:srgbClr val="002060"/>
              </a:solidFill>
            </a:endParaRPr>
          </a:p>
          <a:p>
            <a:pPr marL="0" indent="0">
              <a:defRPr/>
            </a:pPr>
            <a:r>
              <a:rPr lang="pt-PT" sz="2000" dirty="0">
                <a:solidFill>
                  <a:srgbClr val="002060"/>
                </a:solidFill>
              </a:rPr>
              <a:t>Por exemplo, utilizando uma calculadora TEXAS, após ligares a máquina, digita o número 5 seguido da sequência </a:t>
            </a:r>
          </a:p>
          <a:p>
            <a:pPr>
              <a:defRPr/>
            </a:pPr>
            <a:r>
              <a:rPr lang="pt-PT" sz="2000" b="1" dirty="0">
                <a:solidFill>
                  <a:srgbClr val="002060"/>
                </a:solidFill>
              </a:rPr>
              <a:t>                     MATH</a:t>
            </a:r>
            <a:r>
              <a:rPr lang="pt-PT" sz="2000" dirty="0">
                <a:solidFill>
                  <a:srgbClr val="002060"/>
                </a:solidFill>
              </a:rPr>
              <a:t> → PRB → 4:! → ENTER.</a:t>
            </a:r>
          </a:p>
          <a:p>
            <a:pPr>
              <a:defRPr/>
            </a:pPr>
            <a:endParaRPr lang="pt-PT" sz="8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pt-PT" sz="2000" dirty="0">
                <a:solidFill>
                  <a:srgbClr val="002060"/>
                </a:solidFill>
              </a:rPr>
              <a:t>O resultado é 120.</a:t>
            </a:r>
            <a:endParaRPr lang="pt-PT" altLang="pt-PT" sz="1200" dirty="0">
              <a:solidFill>
                <a:srgbClr val="002060"/>
              </a:solidFill>
            </a:endParaRPr>
          </a:p>
          <a:p>
            <a:pPr marL="0" indent="0" algn="just">
              <a:defRPr/>
            </a:pPr>
            <a:endParaRPr lang="pt-PT" altLang="pt-PT" dirty="0"/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pic>
        <p:nvPicPr>
          <p:cNvPr id="5125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5436443"/>
            <a:ext cx="5381625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9" descr="C:\Users\FBS\Documents\MOOC\R2\interrogativo.gif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1382" y="889280"/>
            <a:ext cx="934914" cy="934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ângulo 1"/>
          <p:cNvSpPr/>
          <p:nvPr/>
        </p:nvSpPr>
        <p:spPr>
          <a:xfrm>
            <a:off x="179512" y="1156682"/>
            <a:ext cx="66784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000" i="0" dirty="0">
                <a:latin typeface="+mn-lt"/>
              </a:rPr>
              <a:t>Calcular o valor de 5!, utilizando a calculadora gráfica.</a:t>
            </a:r>
          </a:p>
        </p:txBody>
      </p:sp>
      <p:pic>
        <p:nvPicPr>
          <p:cNvPr id="5130" name="Picture 10" descr="C:\Users\FBS\Documents\MOOC\R2\like.gif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195736" y="5687576"/>
            <a:ext cx="981784" cy="981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/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66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9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899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66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withGroup">
                            <p:stCondLst>
                              <p:cond delay="14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6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662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00"/>
                                        <p:tgtEl>
                                          <p:spTgt spid="2662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600"/>
                                        <p:tgtEl>
                                          <p:spTgt spid="2662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662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6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2413" y="333375"/>
            <a:ext cx="8856662" cy="2410879"/>
          </a:xfrm>
        </p:spPr>
        <p:txBody>
          <a:bodyPr/>
          <a:lstStyle/>
          <a:p>
            <a:pPr>
              <a:defRPr/>
            </a:pPr>
            <a:r>
              <a:rPr lang="pt-PT" sz="1200" b="1" dirty="0"/>
              <a:t> </a:t>
            </a:r>
            <a:r>
              <a:rPr lang="pt-PT" b="1" dirty="0">
                <a:solidFill>
                  <a:srgbClr val="C00000"/>
                </a:solidFill>
              </a:rPr>
              <a:t>EXEMPLOS </a:t>
            </a:r>
            <a:r>
              <a:rPr lang="pt-PT" sz="1800" b="1" dirty="0">
                <a:solidFill>
                  <a:srgbClr val="C00000"/>
                </a:solidFill>
              </a:rPr>
              <a:t>(</a:t>
            </a:r>
            <a:r>
              <a:rPr lang="pt-PT" sz="1800" b="1" dirty="0" err="1">
                <a:solidFill>
                  <a:srgbClr val="C00000"/>
                </a:solidFill>
              </a:rPr>
              <a:t>Fatorial</a:t>
            </a:r>
            <a:r>
              <a:rPr lang="pt-PT" sz="1800" b="1" dirty="0">
                <a:solidFill>
                  <a:srgbClr val="C00000"/>
                </a:solidFill>
              </a:rPr>
              <a:t> de um número natural </a:t>
            </a:r>
            <a:r>
              <a:rPr lang="pt-PT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PT" sz="1800" dirty="0">
                <a:solidFill>
                  <a:srgbClr val="C00000"/>
                </a:solidFill>
              </a:rPr>
              <a:t>)</a:t>
            </a:r>
          </a:p>
          <a:p>
            <a:pPr>
              <a:defRPr/>
            </a:pPr>
            <a:endParaRPr lang="pt-PT" sz="800" dirty="0"/>
          </a:p>
          <a:p>
            <a:pPr>
              <a:defRPr/>
            </a:pPr>
            <a:r>
              <a:rPr lang="pt-PT" b="1" dirty="0">
                <a:solidFill>
                  <a:srgbClr val="C00000"/>
                </a:solidFill>
              </a:rPr>
              <a:t>1. </a:t>
            </a:r>
            <a:r>
              <a:rPr lang="pt-PT" dirty="0"/>
              <a:t>Simplifica as seguintes expressões: </a:t>
            </a:r>
            <a:r>
              <a:rPr lang="pt-PT" b="1" dirty="0">
                <a:solidFill>
                  <a:srgbClr val="C00000"/>
                </a:solidFill>
              </a:rPr>
              <a:t>a) 	 b)</a:t>
            </a:r>
            <a:r>
              <a:rPr lang="pt-PT" dirty="0"/>
              <a:t> </a:t>
            </a:r>
          </a:p>
          <a:p>
            <a:pPr>
              <a:defRPr/>
            </a:pPr>
            <a:endParaRPr lang="pt-PT" sz="800" dirty="0"/>
          </a:p>
          <a:p>
            <a:pPr>
              <a:defRPr/>
            </a:pPr>
            <a:endParaRPr lang="pt-PT" sz="4000" b="1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pt-PT" b="1" dirty="0">
                <a:solidFill>
                  <a:srgbClr val="C00000"/>
                </a:solidFill>
              </a:rPr>
              <a:t>a)                		</a:t>
            </a:r>
            <a:r>
              <a:rPr lang="pt-PT" dirty="0"/>
              <a:t> </a:t>
            </a:r>
          </a:p>
          <a:p>
            <a:pPr>
              <a:defRPr/>
            </a:pPr>
            <a:endParaRPr lang="pt-PT" dirty="0"/>
          </a:p>
          <a:p>
            <a:pPr marL="0" indent="0" algn="just">
              <a:defRPr/>
            </a:pPr>
            <a:endParaRPr lang="pt-PT" altLang="pt-PT" dirty="0"/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6150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4984681"/>
              </p:ext>
            </p:extLst>
          </p:nvPr>
        </p:nvGraphicFramePr>
        <p:xfrm>
          <a:off x="735013" y="2124844"/>
          <a:ext cx="381000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45" name="Equation" r:id="rId4" imgW="190417" imgH="393529" progId="Equation.DSMT4">
                  <p:embed/>
                </p:oleObj>
              </mc:Choice>
              <mc:Fallback>
                <p:oleObj name="Equation" r:id="rId4" imgW="190417" imgH="393529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013" y="2124844"/>
                        <a:ext cx="381000" cy="785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12300" name="Objec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5743332"/>
              </p:ext>
            </p:extLst>
          </p:nvPr>
        </p:nvGraphicFramePr>
        <p:xfrm>
          <a:off x="1289149" y="4062040"/>
          <a:ext cx="690563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46" name="Equation" r:id="rId6" imgW="342720" imgH="393480" progId="Equation.DSMT4">
                  <p:embed/>
                </p:oleObj>
              </mc:Choice>
              <mc:Fallback>
                <p:oleObj name="Equation" r:id="rId6" imgW="342720" imgH="393480" progId="Equation.DSMT4">
                  <p:embed/>
                  <p:pic>
                    <p:nvPicPr>
                      <p:cNvPr id="0" name="Objec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149" y="4062040"/>
                        <a:ext cx="690563" cy="80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3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6154" name="Objec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9047111"/>
              </p:ext>
            </p:extLst>
          </p:nvPr>
        </p:nvGraphicFramePr>
        <p:xfrm>
          <a:off x="4449688" y="2117824"/>
          <a:ext cx="914400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47" name="Equation" r:id="rId8" imgW="457002" imgH="393529" progId="Equation.DSMT4">
                  <p:embed/>
                </p:oleObj>
              </mc:Choice>
              <mc:Fallback>
                <p:oleObj name="Equation" r:id="rId8" imgW="457002" imgH="393529" progId="Equation.DSMT4">
                  <p:embed/>
                  <p:pic>
                    <p:nvPicPr>
                      <p:cNvPr id="0" name="Objecto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9688" y="2117824"/>
                        <a:ext cx="914400" cy="785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Imagem 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00" y="5399843"/>
            <a:ext cx="1025525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Objecto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6195525"/>
              </p:ext>
            </p:extLst>
          </p:nvPr>
        </p:nvGraphicFramePr>
        <p:xfrm>
          <a:off x="5398864" y="2132732"/>
          <a:ext cx="1549400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48" name="Equation" r:id="rId11" imgW="774360" imgH="507960" progId="Equation.DSMT4">
                  <p:embed/>
                </p:oleObj>
              </mc:Choice>
              <mc:Fallback>
                <p:oleObj name="Equation" r:id="rId11" imgW="774360" imgH="507960" progId="Equation.DSMT4">
                  <p:embed/>
                  <p:pic>
                    <p:nvPicPr>
                      <p:cNvPr id="0" name="Objecto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8864" y="2132732"/>
                        <a:ext cx="1549400" cy="1012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o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4503602"/>
              </p:ext>
            </p:extLst>
          </p:nvPr>
        </p:nvGraphicFramePr>
        <p:xfrm>
          <a:off x="5436096" y="3075707"/>
          <a:ext cx="1905000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49" name="Equation" r:id="rId13" imgW="952200" imgH="393480" progId="Equation.DSMT4">
                  <p:embed/>
                </p:oleObj>
              </mc:Choice>
              <mc:Fallback>
                <p:oleObj name="Equation" r:id="rId13" imgW="952200" imgH="393480" progId="Equation.DSMT4">
                  <p:embed/>
                  <p:pic>
                    <p:nvPicPr>
                      <p:cNvPr id="0" name="Objecto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3075707"/>
                        <a:ext cx="1905000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o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2733115"/>
              </p:ext>
            </p:extLst>
          </p:nvPr>
        </p:nvGraphicFramePr>
        <p:xfrm>
          <a:off x="5453608" y="4038674"/>
          <a:ext cx="990600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0" name="Equation" r:id="rId15" imgW="495000" imgH="393480" progId="Equation.DSMT4">
                  <p:embed/>
                </p:oleObj>
              </mc:Choice>
              <mc:Fallback>
                <p:oleObj name="Equation" r:id="rId15" imgW="495000" imgH="393480" progId="Equation.DSMT4">
                  <p:embed/>
                  <p:pic>
                    <p:nvPicPr>
                      <p:cNvPr id="0" name="Objecto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3608" y="4038674"/>
                        <a:ext cx="990600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0399126"/>
              </p:ext>
            </p:extLst>
          </p:nvPr>
        </p:nvGraphicFramePr>
        <p:xfrm>
          <a:off x="1259632" y="2132186"/>
          <a:ext cx="137795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1" name="Equation" r:id="rId17" imgW="685800" imgH="393480" progId="Equation.DSMT4">
                  <p:embed/>
                </p:oleObj>
              </mc:Choice>
              <mc:Fallback>
                <p:oleObj name="Equation" r:id="rId17" imgW="685800" imgH="393480" progId="Equation.DSMT4">
                  <p:embed/>
                  <p:pic>
                    <p:nvPicPr>
                      <p:cNvPr id="0" name="Objec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2132186"/>
                        <a:ext cx="1377950" cy="80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9053514"/>
              </p:ext>
            </p:extLst>
          </p:nvPr>
        </p:nvGraphicFramePr>
        <p:xfrm>
          <a:off x="5436096" y="4867994"/>
          <a:ext cx="990600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2" name="Equation" r:id="rId19" imgW="495000" imgH="393480" progId="Equation.DSMT4">
                  <p:embed/>
                </p:oleObj>
              </mc:Choice>
              <mc:Fallback>
                <p:oleObj name="Equation" r:id="rId19" imgW="495000" imgH="393480" progId="Equation.DSMT4">
                  <p:embed/>
                  <p:pic>
                    <p:nvPicPr>
                      <p:cNvPr id="0" name="Objecto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4867994"/>
                        <a:ext cx="990600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7991048"/>
              </p:ext>
            </p:extLst>
          </p:nvPr>
        </p:nvGraphicFramePr>
        <p:xfrm>
          <a:off x="5436840" y="5741119"/>
          <a:ext cx="1295400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3" name="Equation" r:id="rId21" imgW="647640" imgH="393480" progId="Equation.DSMT4">
                  <p:embed/>
                </p:oleObj>
              </mc:Choice>
              <mc:Fallback>
                <p:oleObj name="Equation" r:id="rId21" imgW="647640" imgH="39348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840" y="5741119"/>
                        <a:ext cx="1295400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Conexão recta 5"/>
          <p:cNvCxnSpPr/>
          <p:nvPr/>
        </p:nvCxnSpPr>
        <p:spPr bwMode="auto">
          <a:xfrm flipH="1">
            <a:off x="1907704" y="2132186"/>
            <a:ext cx="288032" cy="3600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Conexão recta 19"/>
          <p:cNvCxnSpPr/>
          <p:nvPr/>
        </p:nvCxnSpPr>
        <p:spPr bwMode="auto">
          <a:xfrm flipH="1">
            <a:off x="2266256" y="2564234"/>
            <a:ext cx="288032" cy="3600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Rectângulo 7"/>
          <p:cNvSpPr/>
          <p:nvPr/>
        </p:nvSpPr>
        <p:spPr>
          <a:xfrm>
            <a:off x="239447" y="1516722"/>
            <a:ext cx="30364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defRPr/>
            </a:pPr>
            <a:r>
              <a:rPr lang="pt-PT" sz="2000" b="1" i="0" dirty="0">
                <a:solidFill>
                  <a:srgbClr val="C00000"/>
                </a:solidFill>
              </a:rPr>
              <a:t>Proposta de Resolução</a:t>
            </a:r>
            <a:endParaRPr lang="pt-PT" sz="2000" i="0" dirty="0">
              <a:solidFill>
                <a:srgbClr val="C00000"/>
              </a:solidFill>
            </a:endParaRPr>
          </a:p>
        </p:txBody>
      </p:sp>
      <p:graphicFrame>
        <p:nvGraphicFramePr>
          <p:cNvPr id="11" name="Objecto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4445103"/>
              </p:ext>
            </p:extLst>
          </p:nvPr>
        </p:nvGraphicFramePr>
        <p:xfrm>
          <a:off x="1301973" y="3068290"/>
          <a:ext cx="893763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" name="Equation" r:id="rId23" imgW="444240" imgH="393480" progId="Equation.DSMT4">
                  <p:embed/>
                </p:oleObj>
              </mc:Choice>
              <mc:Fallback>
                <p:oleObj name="Equation" r:id="rId23" imgW="444240" imgH="393480" progId="Equation.DSMT4">
                  <p:embed/>
                  <p:pic>
                    <p:nvPicPr>
                      <p:cNvPr id="0" name="Objec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973" y="3068290"/>
                        <a:ext cx="893763" cy="80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o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6735377"/>
              </p:ext>
            </p:extLst>
          </p:nvPr>
        </p:nvGraphicFramePr>
        <p:xfrm>
          <a:off x="6588224" y="4867994"/>
          <a:ext cx="685800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5" name="Equation" r:id="rId25" imgW="342720" imgH="393480" progId="Equation.DSMT4">
                  <p:embed/>
                </p:oleObj>
              </mc:Choice>
              <mc:Fallback>
                <p:oleObj name="Equation" r:id="rId25" imgW="342720" imgH="393480" progId="Equation.DSMT4">
                  <p:embed/>
                  <p:pic>
                    <p:nvPicPr>
                      <p:cNvPr id="0" name="Objec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224" y="4867994"/>
                        <a:ext cx="685800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o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6173132"/>
              </p:ext>
            </p:extLst>
          </p:nvPr>
        </p:nvGraphicFramePr>
        <p:xfrm>
          <a:off x="6813128" y="5732586"/>
          <a:ext cx="711200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6" name="Equation" r:id="rId27" imgW="355320" imgH="393480" progId="Equation.DSMT4">
                  <p:embed/>
                </p:oleObj>
              </mc:Choice>
              <mc:Fallback>
                <p:oleObj name="Equation" r:id="rId27" imgW="355320" imgH="393480" progId="Equation.DSMT4">
                  <p:embed/>
                  <p:pic>
                    <p:nvPicPr>
                      <p:cNvPr id="0" name="Objec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3128" y="5732586"/>
                        <a:ext cx="711200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Conexão recta 26"/>
          <p:cNvCxnSpPr/>
          <p:nvPr/>
        </p:nvCxnSpPr>
        <p:spPr bwMode="auto">
          <a:xfrm flipH="1">
            <a:off x="6156176" y="5732586"/>
            <a:ext cx="288032" cy="3600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Conexão recta 27"/>
          <p:cNvCxnSpPr/>
          <p:nvPr/>
        </p:nvCxnSpPr>
        <p:spPr bwMode="auto">
          <a:xfrm flipH="1">
            <a:off x="6084168" y="6164634"/>
            <a:ext cx="288032" cy="3600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15" name="Objecto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8599575"/>
              </p:ext>
            </p:extLst>
          </p:nvPr>
        </p:nvGraphicFramePr>
        <p:xfrm>
          <a:off x="6063208" y="770979"/>
          <a:ext cx="381000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7" name="Equation" r:id="rId29" imgW="190417" imgH="393529" progId="Equation.DSMT4">
                  <p:embed/>
                </p:oleObj>
              </mc:Choice>
              <mc:Fallback>
                <p:oleObj name="Equation" r:id="rId29" imgW="190417" imgH="393529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3208" y="770979"/>
                        <a:ext cx="381000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o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9372643"/>
              </p:ext>
            </p:extLst>
          </p:nvPr>
        </p:nvGraphicFramePr>
        <p:xfrm>
          <a:off x="7236296" y="770979"/>
          <a:ext cx="914400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8" name="Equation" r:id="rId30" imgW="457002" imgH="393529" progId="Equation.DSMT4">
                  <p:embed/>
                </p:oleObj>
              </mc:Choice>
              <mc:Fallback>
                <p:oleObj name="Equation" r:id="rId30" imgW="457002" imgH="393529" progId="Equation.DSMT4">
                  <p:embed/>
                  <p:pic>
                    <p:nvPicPr>
                      <p:cNvPr id="0" name="Objecto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6296" y="770979"/>
                        <a:ext cx="914400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ângulo 31"/>
          <p:cNvSpPr/>
          <p:nvPr/>
        </p:nvSpPr>
        <p:spPr>
          <a:xfrm>
            <a:off x="3923928" y="2247255"/>
            <a:ext cx="4748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defRPr/>
            </a:pPr>
            <a:r>
              <a:rPr lang="pt-PT" b="1" i="0" dirty="0">
                <a:solidFill>
                  <a:srgbClr val="C00000"/>
                </a:solidFill>
              </a:rPr>
              <a:t>b)</a:t>
            </a:r>
            <a:endParaRPr lang="pt-PT" i="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900"/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8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9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2413" y="334801"/>
            <a:ext cx="8856662" cy="3094200"/>
          </a:xfrm>
        </p:spPr>
        <p:txBody>
          <a:bodyPr/>
          <a:lstStyle/>
          <a:p>
            <a:pPr>
              <a:defRPr/>
            </a:pPr>
            <a:r>
              <a:rPr lang="pt-PT" sz="1200" b="1" dirty="0"/>
              <a:t> </a:t>
            </a:r>
            <a:r>
              <a:rPr lang="pt-PT" b="1" dirty="0">
                <a:solidFill>
                  <a:srgbClr val="C00000"/>
                </a:solidFill>
              </a:rPr>
              <a:t>EXEMPLOS </a:t>
            </a:r>
            <a:r>
              <a:rPr lang="pt-PT" sz="1800" b="1" dirty="0">
                <a:solidFill>
                  <a:srgbClr val="C00000"/>
                </a:solidFill>
              </a:rPr>
              <a:t>(</a:t>
            </a:r>
            <a:r>
              <a:rPr lang="pt-PT" sz="1800" b="1" dirty="0" err="1">
                <a:solidFill>
                  <a:srgbClr val="C00000"/>
                </a:solidFill>
              </a:rPr>
              <a:t>Fatorial</a:t>
            </a:r>
            <a:r>
              <a:rPr lang="pt-PT" sz="1800" b="1" dirty="0">
                <a:solidFill>
                  <a:srgbClr val="C00000"/>
                </a:solidFill>
              </a:rPr>
              <a:t> de um número natural </a:t>
            </a:r>
            <a:r>
              <a:rPr lang="pt-PT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PT" sz="1800" dirty="0">
                <a:solidFill>
                  <a:srgbClr val="C00000"/>
                </a:solidFill>
              </a:rPr>
              <a:t>)</a:t>
            </a:r>
          </a:p>
          <a:p>
            <a:pPr>
              <a:defRPr/>
            </a:pPr>
            <a:endParaRPr lang="pt-PT" sz="1200" dirty="0"/>
          </a:p>
          <a:p>
            <a:pPr>
              <a:defRPr/>
            </a:pPr>
            <a:r>
              <a:rPr lang="pt-PT" b="1" dirty="0">
                <a:solidFill>
                  <a:srgbClr val="C00000"/>
                </a:solidFill>
              </a:rPr>
              <a:t>2. </a:t>
            </a:r>
            <a:r>
              <a:rPr lang="pt-PT" dirty="0"/>
              <a:t>Simplifica a expressão: </a:t>
            </a:r>
          </a:p>
          <a:p>
            <a:pPr>
              <a:defRPr/>
            </a:pPr>
            <a:r>
              <a:rPr lang="pt-PT" dirty="0"/>
              <a:t>		</a:t>
            </a:r>
          </a:p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Proposta de Resolução:</a:t>
            </a:r>
            <a:endParaRPr lang="pt-PT" sz="2000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pt-PT" sz="2000" dirty="0">
                <a:solidFill>
                  <a:srgbClr val="00007E"/>
                </a:solidFill>
              </a:rPr>
              <a:t>Nesta expressão o menor número é representado por </a:t>
            </a:r>
          </a:p>
          <a:p>
            <a:pPr marL="0" indent="0">
              <a:defRPr/>
            </a:pPr>
            <a:r>
              <a:rPr lang="pt-PT" sz="2000" dirty="0">
                <a:solidFill>
                  <a:srgbClr val="00007E"/>
                </a:solidFill>
              </a:rPr>
              <a:t>Vamos desenvolver os outros termos até obtermos a expressão mais simplificada.</a:t>
            </a:r>
          </a:p>
          <a:p>
            <a:pPr marL="0" indent="0" algn="just">
              <a:defRPr/>
            </a:pPr>
            <a:endParaRPr lang="pt-PT" altLang="pt-PT" dirty="0"/>
          </a:p>
          <a:p>
            <a:pPr marL="0" indent="0" algn="just">
              <a:defRPr/>
            </a:pPr>
            <a:endParaRPr lang="pt-PT" altLang="pt-PT" dirty="0"/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717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7174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8678733"/>
              </p:ext>
            </p:extLst>
          </p:nvPr>
        </p:nvGraphicFramePr>
        <p:xfrm>
          <a:off x="3923928" y="836191"/>
          <a:ext cx="1450975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24" name="Equation" r:id="rId3" imgW="723586" imgH="469696" progId="Equation.DSMT4">
                  <p:embed/>
                </p:oleObj>
              </mc:Choice>
              <mc:Fallback>
                <p:oleObj name="Equation" r:id="rId3" imgW="723586" imgH="469696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836191"/>
                        <a:ext cx="1450975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12300" name="Objec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5642503"/>
              </p:ext>
            </p:extLst>
          </p:nvPr>
        </p:nvGraphicFramePr>
        <p:xfrm>
          <a:off x="6516142" y="2204864"/>
          <a:ext cx="792162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25" name="Equation" r:id="rId5" imgW="469696" imgH="253890" progId="Equation.DSMT4">
                  <p:embed/>
                </p:oleObj>
              </mc:Choice>
              <mc:Fallback>
                <p:oleObj name="Equation" r:id="rId5" imgW="469696" imgH="253890" progId="Equation.DSMT4">
                  <p:embed/>
                  <p:pic>
                    <p:nvPicPr>
                      <p:cNvPr id="0" name="Objec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142" y="2204864"/>
                        <a:ext cx="792162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7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12302" name="Objec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7889704"/>
              </p:ext>
            </p:extLst>
          </p:nvPr>
        </p:nvGraphicFramePr>
        <p:xfrm>
          <a:off x="2915816" y="3573463"/>
          <a:ext cx="4318000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26" name="Equation" r:id="rId7" imgW="2387520" imgH="469800" progId="Equation.DSMT4">
                  <p:embed/>
                </p:oleObj>
              </mc:Choice>
              <mc:Fallback>
                <p:oleObj name="Equation" r:id="rId7" imgW="2387520" imgH="469800" progId="Equation.DSMT4">
                  <p:embed/>
                  <p:pic>
                    <p:nvPicPr>
                      <p:cNvPr id="0" name="Objecto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3573463"/>
                        <a:ext cx="4318000" cy="849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3202332"/>
              </p:ext>
            </p:extLst>
          </p:nvPr>
        </p:nvGraphicFramePr>
        <p:xfrm>
          <a:off x="2915816" y="4413250"/>
          <a:ext cx="3857625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27" name="Equation" r:id="rId9" imgW="2133360" imgH="495000" progId="Equation.DSMT4">
                  <p:embed/>
                </p:oleObj>
              </mc:Choice>
              <mc:Fallback>
                <p:oleObj name="Equation" r:id="rId9" imgW="2133360" imgH="495000" progId="Equation.DSMT4">
                  <p:embed/>
                  <p:pic>
                    <p:nvPicPr>
                      <p:cNvPr id="0" name="Objec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4413250"/>
                        <a:ext cx="3857625" cy="896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1026683"/>
              </p:ext>
            </p:extLst>
          </p:nvPr>
        </p:nvGraphicFramePr>
        <p:xfrm>
          <a:off x="3033713" y="5373241"/>
          <a:ext cx="1538287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28" name="Equation" r:id="rId11" imgW="850531" imgH="253890" progId="Equation.DSMT4">
                  <p:embed/>
                </p:oleObj>
              </mc:Choice>
              <mc:Fallback>
                <p:oleObj name="Equation" r:id="rId11" imgW="850531" imgH="25389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3713" y="5373241"/>
                        <a:ext cx="1538287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7669126"/>
              </p:ext>
            </p:extLst>
          </p:nvPr>
        </p:nvGraphicFramePr>
        <p:xfrm>
          <a:off x="2987675" y="5949503"/>
          <a:ext cx="1217613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29" name="Equation" r:id="rId13" imgW="672808" imgH="253890" progId="Equation.DSMT4">
                  <p:embed/>
                </p:oleObj>
              </mc:Choice>
              <mc:Fallback>
                <p:oleObj name="Equation" r:id="rId13" imgW="672808" imgH="253890" progId="Equation.DSMT4">
                  <p:embed/>
                  <p:pic>
                    <p:nvPicPr>
                      <p:cNvPr id="0" name="Objec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5949503"/>
                        <a:ext cx="1217613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446266"/>
            <a:ext cx="1008000" cy="10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Objec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2649766"/>
              </p:ext>
            </p:extLst>
          </p:nvPr>
        </p:nvGraphicFramePr>
        <p:xfrm>
          <a:off x="4860032" y="3568501"/>
          <a:ext cx="1092200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30" name="Equation" r:id="rId16" imgW="647640" imgH="253800" progId="Equation.DSMT4">
                  <p:embed/>
                </p:oleObj>
              </mc:Choice>
              <mc:Fallback>
                <p:oleObj name="Equation" r:id="rId16" imgW="647640" imgH="253800" progId="Equation.DSMT4">
                  <p:embed/>
                  <p:pic>
                    <p:nvPicPr>
                      <p:cNvPr id="0" name="Objec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3568501"/>
                        <a:ext cx="1092200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Arco 7"/>
          <p:cNvSpPr/>
          <p:nvPr/>
        </p:nvSpPr>
        <p:spPr bwMode="auto">
          <a:xfrm>
            <a:off x="5940152" y="3789040"/>
            <a:ext cx="720080" cy="864096"/>
          </a:xfrm>
          <a:prstGeom prst="arc">
            <a:avLst>
              <a:gd name="adj1" fmla="val 16257232"/>
              <a:gd name="adj2" fmla="val 5962074"/>
            </a:avLst>
          </a:prstGeom>
          <a:noFill/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4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9" name="Objecto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1046530"/>
              </p:ext>
            </p:extLst>
          </p:nvPr>
        </p:nvGraphicFramePr>
        <p:xfrm>
          <a:off x="1464841" y="3500487"/>
          <a:ext cx="1450975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31" name="Equation" r:id="rId18" imgW="723586" imgH="469696" progId="Equation.DSMT4">
                  <p:embed/>
                </p:oleObj>
              </mc:Choice>
              <mc:Fallback>
                <p:oleObj name="Equation" r:id="rId18" imgW="723586" imgH="469696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4841" y="3500487"/>
                        <a:ext cx="1450975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ângulo 9"/>
          <p:cNvSpPr/>
          <p:nvPr/>
        </p:nvSpPr>
        <p:spPr>
          <a:xfrm>
            <a:off x="5597232" y="4067780"/>
            <a:ext cx="300721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defRPr/>
            </a:pPr>
            <a:r>
              <a:rPr lang="pt-PT" sz="1600" i="0" dirty="0">
                <a:solidFill>
                  <a:srgbClr val="00007E"/>
                </a:solidFill>
              </a:rPr>
              <a:t>Colocando em evidência…</a:t>
            </a:r>
          </a:p>
        </p:txBody>
      </p:sp>
      <p:cxnSp>
        <p:nvCxnSpPr>
          <p:cNvPr id="20" name="Conexão recta 19"/>
          <p:cNvCxnSpPr/>
          <p:nvPr/>
        </p:nvCxnSpPr>
        <p:spPr bwMode="auto">
          <a:xfrm flipH="1">
            <a:off x="3203848" y="4509152"/>
            <a:ext cx="684000" cy="2880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Conexão recta 27"/>
          <p:cNvCxnSpPr/>
          <p:nvPr/>
        </p:nvCxnSpPr>
        <p:spPr bwMode="auto">
          <a:xfrm flipH="1">
            <a:off x="3995936" y="4941168"/>
            <a:ext cx="684000" cy="2880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17" name="Objecto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0148"/>
              </p:ext>
            </p:extLst>
          </p:nvPr>
        </p:nvGraphicFramePr>
        <p:xfrm>
          <a:off x="4650864" y="5373216"/>
          <a:ext cx="1079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32" name="Equation" r:id="rId19" imgW="596880" imgH="203040" progId="Equation.DSMT4">
                  <p:embed/>
                </p:oleObj>
              </mc:Choice>
              <mc:Fallback>
                <p:oleObj name="Equation" r:id="rId19" imgW="596880" imgH="20304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0864" y="5373216"/>
                        <a:ext cx="1079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2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2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2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2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2413" y="334800"/>
            <a:ext cx="8856662" cy="3886287"/>
          </a:xfrm>
        </p:spPr>
        <p:txBody>
          <a:bodyPr/>
          <a:lstStyle/>
          <a:p>
            <a:pPr>
              <a:defRPr/>
            </a:pPr>
            <a:r>
              <a:rPr lang="pt-PT" sz="1200" b="1" dirty="0"/>
              <a:t> </a:t>
            </a:r>
            <a:r>
              <a:rPr lang="pt-PT" b="1" dirty="0">
                <a:solidFill>
                  <a:srgbClr val="C00000"/>
                </a:solidFill>
              </a:rPr>
              <a:t>EXEMPLOS </a:t>
            </a:r>
            <a:r>
              <a:rPr lang="pt-PT" sz="1800" b="1" dirty="0">
                <a:solidFill>
                  <a:srgbClr val="C00000"/>
                </a:solidFill>
              </a:rPr>
              <a:t>(</a:t>
            </a:r>
            <a:r>
              <a:rPr lang="pt-PT" sz="1800" b="1" dirty="0" err="1">
                <a:solidFill>
                  <a:srgbClr val="C00000"/>
                </a:solidFill>
              </a:rPr>
              <a:t>Fatorial</a:t>
            </a:r>
            <a:r>
              <a:rPr lang="pt-PT" sz="1800" b="1" dirty="0">
                <a:solidFill>
                  <a:srgbClr val="C00000"/>
                </a:solidFill>
              </a:rPr>
              <a:t> de um número natural </a:t>
            </a:r>
            <a:r>
              <a:rPr lang="pt-PT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PT" sz="1800" dirty="0">
                <a:solidFill>
                  <a:srgbClr val="C00000"/>
                </a:solidFill>
              </a:rPr>
              <a:t>)</a:t>
            </a:r>
          </a:p>
          <a:p>
            <a:pPr>
              <a:defRPr/>
            </a:pPr>
            <a:endParaRPr lang="pt-PT" sz="1200" dirty="0"/>
          </a:p>
          <a:p>
            <a:pPr>
              <a:lnSpc>
                <a:spcPct val="150000"/>
              </a:lnSpc>
              <a:defRPr/>
            </a:pPr>
            <a:r>
              <a:rPr lang="pt-PT" b="1" dirty="0">
                <a:solidFill>
                  <a:srgbClr val="C00000"/>
                </a:solidFill>
              </a:rPr>
              <a:t>3. </a:t>
            </a:r>
            <a:r>
              <a:rPr lang="pt-PT" dirty="0"/>
              <a:t>Determina, se existir, o número natural n que verifica a seguinte condição: </a:t>
            </a:r>
          </a:p>
          <a:p>
            <a:pPr>
              <a:defRPr/>
            </a:pPr>
            <a:endParaRPr lang="pt-PT" sz="1100" b="1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Proposta de Resolução:</a:t>
            </a:r>
            <a:endParaRPr lang="pt-PT" sz="2000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pt-PT" sz="2000" dirty="0">
                <a:solidFill>
                  <a:srgbClr val="00007E"/>
                </a:solidFill>
              </a:rPr>
              <a:t>Nesta expressão o menor número é representado por </a:t>
            </a:r>
          </a:p>
          <a:p>
            <a:pPr marL="0" indent="0">
              <a:defRPr/>
            </a:pPr>
            <a:r>
              <a:rPr lang="pt-PT" sz="2000" dirty="0">
                <a:solidFill>
                  <a:srgbClr val="00007E"/>
                </a:solidFill>
              </a:rPr>
              <a:t>De um modo análogo ao exemplo anterior:</a:t>
            </a:r>
          </a:p>
          <a:p>
            <a:pPr marL="0" indent="0" algn="just">
              <a:defRPr/>
            </a:pPr>
            <a:endParaRPr lang="pt-PT" altLang="pt-PT" dirty="0"/>
          </a:p>
          <a:p>
            <a:pPr marL="0" indent="0" algn="just">
              <a:defRPr/>
            </a:pPr>
            <a:endParaRPr lang="pt-PT" altLang="pt-PT" dirty="0"/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717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7174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985779"/>
              </p:ext>
            </p:extLst>
          </p:nvPr>
        </p:nvGraphicFramePr>
        <p:xfrm>
          <a:off x="3352725" y="1484784"/>
          <a:ext cx="2011363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03" name="Equation" r:id="rId3" imgW="1002960" imgH="469800" progId="Equation.DSMT4">
                  <p:embed/>
                </p:oleObj>
              </mc:Choice>
              <mc:Fallback>
                <p:oleObj name="Equation" r:id="rId3" imgW="100296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725" y="1484784"/>
                        <a:ext cx="2011363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12300" name="Objec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0719005"/>
              </p:ext>
            </p:extLst>
          </p:nvPr>
        </p:nvGraphicFramePr>
        <p:xfrm>
          <a:off x="6524848" y="2754640"/>
          <a:ext cx="279400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04" name="Equation" r:id="rId5" imgW="164880" imgH="177480" progId="Equation.DSMT4">
                  <p:embed/>
                </p:oleObj>
              </mc:Choice>
              <mc:Fallback>
                <p:oleObj name="Equation" r:id="rId5" imgW="1648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4848" y="2754640"/>
                        <a:ext cx="279400" cy="30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7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12302" name="Objec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6895363"/>
              </p:ext>
            </p:extLst>
          </p:nvPr>
        </p:nvGraphicFramePr>
        <p:xfrm>
          <a:off x="2657182" y="3557022"/>
          <a:ext cx="2940050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05" name="Equation" r:id="rId7" imgW="1625400" imgH="469800" progId="Equation.DSMT4">
                  <p:embed/>
                </p:oleObj>
              </mc:Choice>
              <mc:Fallback>
                <p:oleObj name="Equation" r:id="rId7" imgW="162540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7182" y="3557022"/>
                        <a:ext cx="2940050" cy="849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1698882"/>
              </p:ext>
            </p:extLst>
          </p:nvPr>
        </p:nvGraphicFramePr>
        <p:xfrm>
          <a:off x="2650529" y="4293096"/>
          <a:ext cx="3649663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06" name="Equation" r:id="rId9" imgW="2019240" imgH="495000" progId="Equation.DSMT4">
                  <p:embed/>
                </p:oleObj>
              </mc:Choice>
              <mc:Fallback>
                <p:oleObj name="Equation" r:id="rId9" imgW="2019240" imgH="495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0529" y="4293096"/>
                        <a:ext cx="3649663" cy="896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4828984"/>
              </p:ext>
            </p:extLst>
          </p:nvPr>
        </p:nvGraphicFramePr>
        <p:xfrm>
          <a:off x="2659380" y="5043488"/>
          <a:ext cx="1341438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07" name="Equation" r:id="rId11" imgW="812520" imgH="393480" progId="Equation.DSMT4">
                  <p:embed/>
                </p:oleObj>
              </mc:Choice>
              <mc:Fallback>
                <p:oleObj name="Equation" r:id="rId11" imgW="8125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9380" y="5043488"/>
                        <a:ext cx="1341438" cy="649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892356"/>
              </p:ext>
            </p:extLst>
          </p:nvPr>
        </p:nvGraphicFramePr>
        <p:xfrm>
          <a:off x="2645688" y="6021288"/>
          <a:ext cx="1331913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08" name="Equation" r:id="rId13" imgW="736560" imgH="393480" progId="Equation.DSMT4">
                  <p:embed/>
                </p:oleObj>
              </mc:Choice>
              <mc:Fallback>
                <p:oleObj name="Equation" r:id="rId13" imgW="7365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5688" y="6021288"/>
                        <a:ext cx="1331913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Arco 7"/>
          <p:cNvSpPr/>
          <p:nvPr/>
        </p:nvSpPr>
        <p:spPr bwMode="auto">
          <a:xfrm>
            <a:off x="5148064" y="3717032"/>
            <a:ext cx="720080" cy="864096"/>
          </a:xfrm>
          <a:prstGeom prst="arc">
            <a:avLst>
              <a:gd name="adj1" fmla="val 16257232"/>
              <a:gd name="adj2" fmla="val 5962074"/>
            </a:avLst>
          </a:prstGeom>
          <a:noFill/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4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9" name="Objecto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5443619"/>
              </p:ext>
            </p:extLst>
          </p:nvPr>
        </p:nvGraphicFramePr>
        <p:xfrm>
          <a:off x="611560" y="3500438"/>
          <a:ext cx="2011362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09" name="Equation" r:id="rId15" imgW="1002960" imgH="469800" progId="Equation.DSMT4">
                  <p:embed/>
                </p:oleObj>
              </mc:Choice>
              <mc:Fallback>
                <p:oleObj name="Equation" r:id="rId15" imgW="100296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3500438"/>
                        <a:ext cx="2011362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ângulo 9"/>
          <p:cNvSpPr/>
          <p:nvPr/>
        </p:nvSpPr>
        <p:spPr>
          <a:xfrm>
            <a:off x="4774664" y="4041492"/>
            <a:ext cx="300721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defRPr/>
            </a:pPr>
            <a:r>
              <a:rPr lang="pt-PT" sz="1600" i="0" dirty="0">
                <a:solidFill>
                  <a:srgbClr val="00007E"/>
                </a:solidFill>
              </a:rPr>
              <a:t>Colocando em evidência…</a:t>
            </a:r>
          </a:p>
        </p:txBody>
      </p:sp>
      <p:cxnSp>
        <p:nvCxnSpPr>
          <p:cNvPr id="20" name="Conexão recta 19"/>
          <p:cNvCxnSpPr/>
          <p:nvPr/>
        </p:nvCxnSpPr>
        <p:spPr bwMode="auto">
          <a:xfrm flipH="1">
            <a:off x="3104856" y="4460974"/>
            <a:ext cx="171000" cy="14401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Conexão recta 27"/>
          <p:cNvCxnSpPr/>
          <p:nvPr/>
        </p:nvCxnSpPr>
        <p:spPr bwMode="auto">
          <a:xfrm flipH="1">
            <a:off x="4112968" y="4893038"/>
            <a:ext cx="171000" cy="1440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17" name="Objecto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6536479"/>
              </p:ext>
            </p:extLst>
          </p:nvPr>
        </p:nvGraphicFramePr>
        <p:xfrm>
          <a:off x="2645688" y="5733256"/>
          <a:ext cx="1744662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10" name="Equation" r:id="rId17" imgW="965160" imgH="177480" progId="Equation.DSMT4">
                  <p:embed/>
                </p:oleObj>
              </mc:Choice>
              <mc:Fallback>
                <p:oleObj name="Equation" r:id="rId17" imgW="9651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5688" y="5733256"/>
                        <a:ext cx="1744662" cy="32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o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0750571"/>
              </p:ext>
            </p:extLst>
          </p:nvPr>
        </p:nvGraphicFramePr>
        <p:xfrm>
          <a:off x="4590326" y="5170140"/>
          <a:ext cx="1655762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11" name="Equation" r:id="rId19" imgW="1002960" imgH="253800" progId="Equation.DSMT4">
                  <p:embed/>
                </p:oleObj>
              </mc:Choice>
              <mc:Fallback>
                <p:oleObj name="Equation" r:id="rId19" imgW="1002960" imgH="25380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0326" y="5170140"/>
                        <a:ext cx="1655762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o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4112363"/>
              </p:ext>
            </p:extLst>
          </p:nvPr>
        </p:nvGraphicFramePr>
        <p:xfrm>
          <a:off x="4562197" y="5733256"/>
          <a:ext cx="153987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12" name="Equation" r:id="rId21" imgW="850680" imgH="177480" progId="Equation.DSMT4">
                  <p:embed/>
                </p:oleObj>
              </mc:Choice>
              <mc:Fallback>
                <p:oleObj name="Equation" r:id="rId21" imgW="850680" imgH="177480" progId="Equation.DSMT4">
                  <p:embed/>
                  <p:pic>
                    <p:nvPicPr>
                      <p:cNvPr id="0" name="Objec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2197" y="5733256"/>
                        <a:ext cx="1539875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o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8748552"/>
              </p:ext>
            </p:extLst>
          </p:nvPr>
        </p:nvGraphicFramePr>
        <p:xfrm>
          <a:off x="4157856" y="6204669"/>
          <a:ext cx="5048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13" name="Equation" r:id="rId23" imgW="279360" imgH="177480" progId="Equation.DSMT4">
                  <p:embed/>
                </p:oleObj>
              </mc:Choice>
              <mc:Fallback>
                <p:oleObj name="Equation" r:id="rId23" imgW="279360" imgH="177480" progId="Equation.DSMT4">
                  <p:embed/>
                  <p:pic>
                    <p:nvPicPr>
                      <p:cNvPr id="0" name="Objec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7856" y="6204669"/>
                        <a:ext cx="504825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ângulo 29"/>
          <p:cNvSpPr/>
          <p:nvPr/>
        </p:nvSpPr>
        <p:spPr>
          <a:xfrm>
            <a:off x="4949944" y="6186790"/>
            <a:ext cx="3995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defRPr/>
            </a:pPr>
            <a:r>
              <a:rPr lang="pt-PT" sz="1600" i="0" dirty="0">
                <a:solidFill>
                  <a:srgbClr val="00007E"/>
                </a:solidFill>
              </a:rPr>
              <a:t>Logo, não existe qualquer número natural que verifique a condição dada!</a:t>
            </a:r>
          </a:p>
        </p:txBody>
      </p:sp>
      <p:pic>
        <p:nvPicPr>
          <p:cNvPr id="18536" name="Picture 104" descr="C:\Users\FBS\Documents\MOOC\R2\feliz.gif"/>
          <p:cNvPicPr>
            <a:picLocks noChangeAspect="1" noChangeArrowheads="1" noCrop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70510" y="5593097"/>
            <a:ext cx="1008000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654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2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2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2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2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7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6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1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1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8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/>
      <p:bldP spid="30" grpId="0"/>
    </p:bldLst>
  </p:timing>
</p:sld>
</file>

<file path=ppt/theme/theme1.xml><?xml version="1.0" encoding="utf-8"?>
<a:theme xmlns:a="http://schemas.openxmlformats.org/drawingml/2006/main" name="1_Modelo de apresentação predefinido">
  <a:themeElements>
    <a:clrScheme name="1_Modelo de apresentação predefini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Modelo de apresentação predefini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Modelo de apresentação predefini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atFin02">
  <a:themeElements>
    <a:clrScheme name="MatFin0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atFin0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atFin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atFin02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MatFin02</Template>
  <TotalTime>30601</TotalTime>
  <Words>274</Words>
  <Application>Microsoft Office PowerPoint</Application>
  <PresentationFormat>Apresentação no Ecrã (4:3)</PresentationFormat>
  <Paragraphs>62</Paragraphs>
  <Slides>6</Slides>
  <Notes>2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2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11" baseType="lpstr">
      <vt:lpstr>Arial</vt:lpstr>
      <vt:lpstr>Times New Roman</vt:lpstr>
      <vt:lpstr>1_Modelo de apresentação predefinido</vt:lpstr>
      <vt:lpstr>MatFin02</vt:lpstr>
      <vt:lpstr>Equation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Ana Paula Lopes</dc:creator>
  <cp:lastModifiedBy>Filomena Maria da Silva Pereira Baptista Soares</cp:lastModifiedBy>
  <cp:revision>315</cp:revision>
  <cp:lastPrinted>2013-10-24T11:42:31Z</cp:lastPrinted>
  <dcterms:created xsi:type="dcterms:W3CDTF">2009-03-15T23:32:02Z</dcterms:created>
  <dcterms:modified xsi:type="dcterms:W3CDTF">2025-03-07T07:31:20Z</dcterms:modified>
</cp:coreProperties>
</file>