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0"/>
  </p:notesMasterIdLst>
  <p:handoutMasterIdLst>
    <p:handoutMasterId r:id="rId11"/>
  </p:handoutMasterIdLst>
  <p:sldIdLst>
    <p:sldId id="379" r:id="rId3"/>
    <p:sldId id="511" r:id="rId4"/>
    <p:sldId id="512" r:id="rId5"/>
    <p:sldId id="530" r:id="rId6"/>
    <p:sldId id="531" r:id="rId7"/>
    <p:sldId id="529" r:id="rId8"/>
    <p:sldId id="513" r:id="rId9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9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7E"/>
    <a:srgbClr val="4597A0"/>
    <a:srgbClr val="1308F2"/>
    <a:srgbClr val="CCFFFF"/>
    <a:srgbClr val="DDDDDD"/>
    <a:srgbClr val="DC0000"/>
    <a:srgbClr val="0066FF"/>
    <a:srgbClr val="A6B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18" autoAdjust="0"/>
    <p:restoredTop sz="91502" autoAdjust="0"/>
  </p:normalViewPr>
  <p:slideViewPr>
    <p:cSldViewPr snapToGrid="0" showGuides="1">
      <p:cViewPr varScale="1">
        <p:scale>
          <a:sx n="102" d="100"/>
          <a:sy n="102" d="100"/>
        </p:scale>
        <p:origin x="192" y="68"/>
      </p:cViewPr>
      <p:guideLst>
        <p:guide orient="horz" pos="359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FEF895A8-3EBE-45C9-A6CD-84D90A45EBB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0007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DED88D2E-86EB-43FD-B46F-37224A7E770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024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D88D2E-86EB-43FD-B46F-37224A7E770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52FEF9C2-FE1A-409B-BDEC-21A8EFB9EB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356138"/>
              </p:ext>
            </p:extLst>
          </p:nvPr>
        </p:nvGraphicFramePr>
        <p:xfrm>
          <a:off x="1182688" y="4867275"/>
          <a:ext cx="4732337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4" imgW="8357849" imgH="881101" progId="Equation.DSMT4">
                  <p:embed/>
                </p:oleObj>
              </mc:Choice>
              <mc:Fallback>
                <p:oleObj name="Equation" r:id="rId4" imgW="8357849" imgH="88110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82688" y="4867275"/>
                        <a:ext cx="4732337" cy="49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7260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0E8B9-395E-470F-91D0-A34245914425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79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323850" y="549275"/>
            <a:ext cx="8496300" cy="5576888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0BC69-CB07-4475-A009-62C327568B3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89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1 objecto e 2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23850" y="549275"/>
            <a:ext cx="4171950" cy="55768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549275"/>
            <a:ext cx="4171950" cy="271145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648200" y="3413125"/>
            <a:ext cx="4171950" cy="27130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99C88-6D29-453A-9BA7-BDB52B6FB80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89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49275"/>
            <a:ext cx="8496300" cy="557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Clique para editar os estilos de texto do modelo global</a:t>
            </a:r>
          </a:p>
          <a:p>
            <a:pPr lvl="1"/>
            <a:r>
              <a:rPr lang="en-GB" altLang="pt-PT"/>
              <a:t>Segundo nível</a:t>
            </a:r>
          </a:p>
          <a:p>
            <a:pPr lvl="2"/>
            <a:r>
              <a:rPr lang="en-GB" altLang="pt-PT"/>
              <a:t>Terceiro nível</a:t>
            </a:r>
          </a:p>
          <a:p>
            <a:pPr lvl="3"/>
            <a:r>
              <a:rPr lang="en-GB" altLang="pt-PT"/>
              <a:t>Quarto nível</a:t>
            </a:r>
          </a:p>
          <a:p>
            <a:pPr lvl="4"/>
            <a:r>
              <a:rPr lang="en-GB" altLang="pt-PT"/>
              <a:t>Quinto nível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747AA2A7-8350-407A-ADE1-7656EFA71E1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44450"/>
            <a:ext cx="41052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Probabilidades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4163" y="588963"/>
            <a:ext cx="84963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Exemplo</a:t>
            </a:r>
          </a:p>
          <a:p>
            <a:pPr lvl="0"/>
            <a:r>
              <a:rPr lang="en-GB" altLang="pt-PT"/>
              <a:t>	Segundo nível</a:t>
            </a:r>
          </a:p>
          <a:p>
            <a:pPr lvl="0"/>
            <a:r>
              <a:rPr lang="en-GB" altLang="pt-PT"/>
              <a:t>		Terceiro nível</a:t>
            </a:r>
          </a:p>
          <a:p>
            <a:pPr lvl="0"/>
            <a:r>
              <a:rPr lang="en-GB" altLang="pt-PT"/>
              <a:t>		Quarto nível</a:t>
            </a:r>
          </a:p>
          <a:p>
            <a:pPr lvl="0"/>
            <a:r>
              <a:rPr lang="en-GB" altLang="pt-PT"/>
              <a:t>		Quinto nível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1054335C-CA97-4053-8556-500B0756DB8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3" Type="http://schemas.openxmlformats.org/officeDocument/2006/relationships/image" Target="../media/image12.gi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6.wmf"/><Relationship Id="rId9" Type="http://schemas.openxmlformats.org/officeDocument/2006/relationships/image" Target="../media/image19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15938"/>
            <a:ext cx="8496300" cy="55768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pt-PT" altLang="pt-PT" sz="2000" b="1" dirty="0"/>
          </a:p>
          <a:p>
            <a:pPr marL="355600" lvl="1" indent="0" algn="ctr" eaLnBrk="1" hangingPunct="1">
              <a:buClr>
                <a:schemeClr val="accent5">
                  <a:lumMod val="50000"/>
                </a:schemeClr>
              </a:buClr>
              <a:buNone/>
              <a:defRPr/>
            </a:pPr>
            <a:endParaRPr lang="pt-PT" altLang="pt-PT" sz="4000" b="1" dirty="0"/>
          </a:p>
          <a:p>
            <a:pPr marL="355600" lvl="1" indent="0" algn="ctr" eaLnBrk="1" hangingPunct="1">
              <a:buClr>
                <a:schemeClr val="accent5">
                  <a:lumMod val="50000"/>
                </a:schemeClr>
              </a:buClr>
              <a:buNone/>
              <a:defRPr/>
            </a:pPr>
            <a:r>
              <a:rPr lang="pt-PT" altLang="pt-PT" sz="4000" b="1" dirty="0" err="1"/>
              <a:t>Permutations</a:t>
            </a:r>
            <a:r>
              <a:rPr lang="pt-PT" altLang="pt-PT" sz="4000" b="1" dirty="0"/>
              <a:t> </a:t>
            </a:r>
            <a:r>
              <a:rPr lang="pt-PT" altLang="pt-PT" sz="4000" b="1" dirty="0" err="1"/>
              <a:t>without</a:t>
            </a:r>
            <a:r>
              <a:rPr lang="pt-PT" altLang="pt-PT" sz="4000" b="1" dirty="0"/>
              <a:t> </a:t>
            </a:r>
            <a:r>
              <a:rPr lang="pt-PT" altLang="pt-PT" sz="4000" b="1" dirty="0" err="1"/>
              <a:t>repetition</a:t>
            </a:r>
            <a:endParaRPr lang="pt-PT" altLang="pt-PT" sz="4000" b="1" dirty="0"/>
          </a:p>
          <a:p>
            <a:pPr eaLnBrk="1" hangingPunct="1">
              <a:lnSpc>
                <a:spcPct val="80000"/>
              </a:lnSpc>
              <a:defRPr/>
            </a:pPr>
            <a:endParaRPr lang="en-GB" altLang="pt-PT" sz="2800" b="1" dirty="0"/>
          </a:p>
        </p:txBody>
      </p:sp>
      <p:pic>
        <p:nvPicPr>
          <p:cNvPr id="3075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995" y="2915911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13788" cy="6048375"/>
          </a:xfrm>
        </p:spPr>
        <p:txBody>
          <a:bodyPr/>
          <a:lstStyle/>
          <a:p>
            <a:pPr marL="0" indent="0" algn="just"/>
            <a:r>
              <a:rPr lang="pt-PT" altLang="pt-PT" b="1" dirty="0" err="1">
                <a:solidFill>
                  <a:srgbClr val="C00000"/>
                </a:solidFill>
              </a:rPr>
              <a:t>Permutations</a:t>
            </a:r>
            <a:r>
              <a:rPr lang="pt-PT" altLang="pt-PT" b="1" dirty="0">
                <a:solidFill>
                  <a:srgbClr val="C00000"/>
                </a:solidFill>
              </a:rPr>
              <a:t> </a:t>
            </a:r>
            <a:r>
              <a:rPr lang="pt-PT" altLang="pt-PT" b="1" dirty="0" err="1">
                <a:solidFill>
                  <a:srgbClr val="C00000"/>
                </a:solidFill>
              </a:rPr>
              <a:t>without</a:t>
            </a:r>
            <a:r>
              <a:rPr lang="pt-PT" altLang="pt-PT" b="1" dirty="0">
                <a:solidFill>
                  <a:srgbClr val="C00000"/>
                </a:solidFill>
              </a:rPr>
              <a:t> </a:t>
            </a:r>
            <a:r>
              <a:rPr lang="pt-PT" altLang="pt-PT" b="1" dirty="0" err="1">
                <a:solidFill>
                  <a:srgbClr val="C00000"/>
                </a:solidFill>
              </a:rPr>
              <a:t>repetition</a:t>
            </a:r>
            <a:endParaRPr lang="pt-PT" altLang="pt-PT" b="1" dirty="0">
              <a:solidFill>
                <a:srgbClr val="C00000"/>
              </a:solidFill>
            </a:endParaRPr>
          </a:p>
          <a:p>
            <a:pPr marL="0" indent="0" algn="just"/>
            <a:endParaRPr lang="pt-PT" altLang="pt-PT" sz="1200" dirty="0">
              <a:solidFill>
                <a:srgbClr val="C00000"/>
              </a:solidFill>
            </a:endParaRPr>
          </a:p>
          <a:p>
            <a:pPr marL="0" indent="0" algn="just">
              <a:spcBef>
                <a:spcPts val="0"/>
              </a:spcBef>
            </a:pPr>
            <a:r>
              <a:rPr lang="en-US" altLang="pt-PT" dirty="0"/>
              <a:t>Given a set with </a:t>
            </a:r>
            <a:r>
              <a:rPr lang="en-US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pt-PT" dirty="0"/>
              <a:t> distinct elements, it is called </a:t>
            </a:r>
            <a:r>
              <a:rPr lang="en-US" altLang="pt-PT" b="1" dirty="0"/>
              <a:t>permutations</a:t>
            </a:r>
            <a:r>
              <a:rPr lang="en-US" altLang="pt-PT" dirty="0"/>
              <a:t> or arrangements </a:t>
            </a:r>
            <a:r>
              <a:rPr lang="en-US" altLang="pt-PT" b="1" dirty="0"/>
              <a:t>without repetition </a:t>
            </a:r>
            <a:r>
              <a:rPr lang="en-US" altLang="pt-PT" dirty="0"/>
              <a:t>or simple arrangements</a:t>
            </a:r>
            <a:r>
              <a:rPr lang="pt-PT" altLang="pt-PT" dirty="0"/>
              <a:t>, </a:t>
            </a:r>
            <a:r>
              <a:rPr lang="en-US" altLang="pt-PT" b="1" dirty="0"/>
              <a:t>from </a:t>
            </a:r>
            <a:r>
              <a:rPr lang="en-US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pt-PT" b="1" dirty="0"/>
              <a:t> elements, </a:t>
            </a:r>
            <a:r>
              <a:rPr lang="en-US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pt-P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pt-PT" b="1" dirty="0"/>
              <a:t>to </a:t>
            </a:r>
            <a:r>
              <a:rPr lang="en-US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dirty="0"/>
              <a:t>, to </a:t>
            </a:r>
            <a:r>
              <a:rPr lang="en-US" altLang="pt-PT" dirty="0"/>
              <a:t>the total number of sequences of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b="1" i="1" dirty="0"/>
              <a:t> </a:t>
            </a:r>
            <a:r>
              <a:rPr lang="pt-PT" altLang="pt-PT" b="1" dirty="0" err="1"/>
              <a:t>different</a:t>
            </a:r>
            <a:r>
              <a:rPr lang="pt-PT" altLang="pt-PT" b="1" dirty="0"/>
              <a:t> </a:t>
            </a:r>
            <a:r>
              <a:rPr lang="pt-PT" altLang="pt-PT" dirty="0" err="1"/>
              <a:t>elements</a:t>
            </a:r>
            <a:r>
              <a:rPr lang="pt-PT" altLang="pt-PT" dirty="0"/>
              <a:t>, </a:t>
            </a:r>
            <a:r>
              <a:rPr lang="pt-PT" altLang="pt-PT" dirty="0" err="1"/>
              <a:t>chosen</a:t>
            </a:r>
            <a:r>
              <a:rPr lang="pt-PT" altLang="pt-PT" dirty="0"/>
              <a:t> </a:t>
            </a:r>
            <a:r>
              <a:rPr lang="pt-PT" altLang="pt-PT" dirty="0" err="1"/>
              <a:t>among</a:t>
            </a:r>
            <a:r>
              <a:rPr lang="pt-PT" altLang="pt-PT" dirty="0"/>
              <a:t> </a:t>
            </a:r>
            <a:r>
              <a:rPr lang="pt-PT" altLang="pt-PT" dirty="0" err="1"/>
              <a:t>the</a:t>
            </a:r>
            <a:r>
              <a:rPr lang="pt-PT" altLang="pt-PT" dirty="0"/>
              <a:t>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i="1" dirty="0"/>
              <a:t> </a:t>
            </a:r>
            <a:r>
              <a:rPr lang="pt-PT" altLang="pt-PT" dirty="0" err="1"/>
              <a:t>elements</a:t>
            </a:r>
            <a:r>
              <a:rPr lang="pt-PT" altLang="pt-PT" dirty="0"/>
              <a:t>, </a:t>
            </a:r>
            <a:r>
              <a:rPr lang="pt-PT" altLang="pt-PT" dirty="0" err="1"/>
              <a:t>with</a:t>
            </a:r>
            <a:r>
              <a:rPr lang="pt-PT" altLang="pt-PT" dirty="0"/>
              <a:t>           </a:t>
            </a:r>
          </a:p>
          <a:p>
            <a:pPr marL="0" indent="0" algn="just">
              <a:spcBef>
                <a:spcPts val="0"/>
              </a:spcBef>
            </a:pPr>
            <a:r>
              <a:rPr lang="pt-PT" altLang="pt-PT" dirty="0" err="1"/>
              <a:t>and</a:t>
            </a:r>
            <a:r>
              <a:rPr lang="pt-PT" altLang="pt-PT" dirty="0"/>
              <a:t> </a:t>
            </a:r>
            <a:r>
              <a:rPr lang="pt-PT" altLang="pt-PT" dirty="0" err="1"/>
              <a:t>is</a:t>
            </a:r>
            <a:r>
              <a:rPr lang="pt-PT" altLang="pt-PT" dirty="0"/>
              <a:t> </a:t>
            </a:r>
            <a:r>
              <a:rPr lang="pt-PT" altLang="pt-PT" dirty="0" err="1"/>
              <a:t>represented</a:t>
            </a:r>
            <a:r>
              <a:rPr lang="pt-PT" altLang="pt-PT" dirty="0"/>
              <a:t>, </a:t>
            </a:r>
            <a:r>
              <a:rPr lang="pt-PT" altLang="pt-PT" dirty="0" err="1"/>
              <a:t>by</a:t>
            </a:r>
            <a:r>
              <a:rPr lang="pt-PT" altLang="pt-PT" dirty="0"/>
              <a:t>:</a:t>
            </a:r>
          </a:p>
          <a:p>
            <a:pPr marL="0" indent="0"/>
            <a:endParaRPr lang="pt-PT" altLang="pt-PT" dirty="0"/>
          </a:p>
          <a:p>
            <a:pPr marL="0" indent="0"/>
            <a:endParaRPr lang="pt-PT" altLang="pt-PT" dirty="0"/>
          </a:p>
          <a:p>
            <a:pPr marL="0" indent="0"/>
            <a:endParaRPr lang="pt-PT" altLang="pt-PT" dirty="0"/>
          </a:p>
          <a:p>
            <a:pPr marL="0" indent="0"/>
            <a:endParaRPr lang="pt-PT" altLang="pt-PT" dirty="0"/>
          </a:p>
          <a:p>
            <a:pPr marL="0" indent="0" algn="just"/>
            <a:r>
              <a:rPr lang="en-GB" altLang="pt-PT" u="sng" dirty="0"/>
              <a:t>Remark</a:t>
            </a:r>
            <a:r>
              <a:rPr lang="pt-PT" altLang="pt-PT" dirty="0"/>
              <a:t> – </a:t>
            </a:r>
            <a:r>
              <a:rPr lang="en-US" altLang="pt-PT" dirty="0"/>
              <a:t>In Probability problems, counting techniques are often used, and combinatorial analysis facilitates this task</a:t>
            </a:r>
            <a:r>
              <a:rPr lang="pt-PT" altLang="pt-PT" dirty="0"/>
              <a:t>. </a:t>
            </a:r>
            <a:r>
              <a:rPr lang="pt-PT" altLang="pt-PT" dirty="0" err="1"/>
              <a:t>There</a:t>
            </a:r>
            <a:r>
              <a:rPr lang="pt-PT" altLang="pt-PT" dirty="0"/>
              <a:t> are </a:t>
            </a:r>
            <a:r>
              <a:rPr lang="pt-PT" altLang="pt-PT" dirty="0" err="1"/>
              <a:t>several</a:t>
            </a:r>
            <a:r>
              <a:rPr lang="pt-PT" altLang="pt-PT" dirty="0"/>
              <a:t> </a:t>
            </a:r>
            <a:r>
              <a:rPr lang="pt-PT" altLang="pt-PT" dirty="0" err="1"/>
              <a:t>notations</a:t>
            </a:r>
            <a:r>
              <a:rPr lang="pt-PT" altLang="pt-PT" dirty="0"/>
              <a:t> to </a:t>
            </a:r>
            <a:r>
              <a:rPr lang="pt-PT" altLang="pt-PT" dirty="0" err="1"/>
              <a:t>represent</a:t>
            </a:r>
            <a:r>
              <a:rPr lang="pt-PT" altLang="pt-PT" dirty="0"/>
              <a:t> </a:t>
            </a:r>
            <a:r>
              <a:rPr lang="pt-PT" altLang="pt-PT" dirty="0" err="1"/>
              <a:t>this</a:t>
            </a:r>
            <a:r>
              <a:rPr lang="pt-PT" altLang="pt-PT" dirty="0"/>
              <a:t> </a:t>
            </a:r>
            <a:r>
              <a:rPr lang="pt-PT" altLang="pt-PT" dirty="0" err="1"/>
              <a:t>permutations</a:t>
            </a:r>
            <a:r>
              <a:rPr lang="pt-PT" altLang="pt-PT" dirty="0"/>
              <a:t> as:</a:t>
            </a:r>
          </a:p>
          <a:p>
            <a:pPr marL="0" indent="0"/>
            <a:endParaRPr lang="pt-PT" altLang="pt-PT" dirty="0"/>
          </a:p>
          <a:p>
            <a:pPr marL="0" indent="0" algn="just"/>
            <a:endParaRPr lang="pt-PT" altLang="pt-PT" dirty="0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757177"/>
              </p:ext>
            </p:extLst>
          </p:nvPr>
        </p:nvGraphicFramePr>
        <p:xfrm>
          <a:off x="8174037" y="2427052"/>
          <a:ext cx="7191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9" name="Equation" r:id="rId4" imgW="380880" imgH="190440" progId="Equation.DSMT4">
                  <p:embed/>
                </p:oleObj>
              </mc:Choice>
              <mc:Fallback>
                <p:oleObj name="Equation" r:id="rId4" imgW="380880" imgH="19044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4037" y="2427052"/>
                        <a:ext cx="71913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4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71322"/>
              </p:ext>
            </p:extLst>
          </p:nvPr>
        </p:nvGraphicFramePr>
        <p:xfrm>
          <a:off x="412750" y="3573016"/>
          <a:ext cx="83058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6" imgW="4508280" imgH="444240" progId="Equation.DSMT4">
                  <p:embed/>
                </p:oleObj>
              </mc:Choice>
              <mc:Fallback>
                <p:oleObj name="Equation" r:id="rId6" imgW="4508280" imgH="444240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3573016"/>
                        <a:ext cx="8305800" cy="8286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9EE45BE8-7E27-4DE0-BA9F-B78AABE3D3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741259"/>
              </p:ext>
            </p:extLst>
          </p:nvPr>
        </p:nvGraphicFramePr>
        <p:xfrm>
          <a:off x="2150821" y="5967412"/>
          <a:ext cx="4403816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8" imgW="2361960" imgH="444240" progId="Equation.DSMT4">
                  <p:embed/>
                </p:oleObj>
              </mc:Choice>
              <mc:Fallback>
                <p:oleObj name="Equation" r:id="rId8" imgW="23619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50821" y="5967412"/>
                        <a:ext cx="4403816" cy="82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4"/>
            <a:ext cx="8713788" cy="2229662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EXAMPLE 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 err="1">
                <a:solidFill>
                  <a:srgbClr val="C00000"/>
                </a:solidFill>
              </a:rPr>
              <a:t>Permutations</a:t>
            </a:r>
            <a:r>
              <a:rPr lang="pt-PT" altLang="pt-PT" sz="1800" b="1" dirty="0">
                <a:solidFill>
                  <a:srgbClr val="C00000"/>
                </a:solidFill>
              </a:rPr>
              <a:t> </a:t>
            </a:r>
            <a:r>
              <a:rPr lang="pt-PT" altLang="pt-PT" sz="1800" b="1" dirty="0" err="1">
                <a:solidFill>
                  <a:srgbClr val="C00000"/>
                </a:solidFill>
              </a:rPr>
              <a:t>without</a:t>
            </a:r>
            <a:r>
              <a:rPr lang="pt-PT" altLang="pt-PT" sz="1800" b="1" dirty="0">
                <a:solidFill>
                  <a:srgbClr val="C00000"/>
                </a:solidFill>
              </a:rPr>
              <a:t> </a:t>
            </a:r>
            <a:r>
              <a:rPr lang="pt-PT" altLang="pt-PT" sz="1800" b="1" dirty="0" err="1">
                <a:solidFill>
                  <a:srgbClr val="C00000"/>
                </a:solidFill>
              </a:rPr>
              <a:t>repetition</a:t>
            </a:r>
            <a:r>
              <a:rPr lang="pt-PT" altLang="pt-PT" sz="1800" b="1" dirty="0">
                <a:solidFill>
                  <a:srgbClr val="C00000"/>
                </a:solidFill>
              </a:rPr>
              <a:t>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1. </a:t>
            </a:r>
            <a:r>
              <a:rPr lang="en-US" sz="2000" dirty="0"/>
              <a:t>The Portuguese Minister of Education will visit six of the fifteen schools with secondary education in the district of </a:t>
            </a:r>
            <a:r>
              <a:rPr lang="en-US" sz="2000" dirty="0" err="1"/>
              <a:t>Guarda</a:t>
            </a:r>
            <a:r>
              <a:rPr lang="en-US" sz="2000" dirty="0"/>
              <a:t>. How many ways can you organize the visit</a:t>
            </a:r>
            <a:r>
              <a:rPr lang="pt-PT" sz="2000" dirty="0"/>
              <a:t>?</a:t>
            </a:r>
          </a:p>
          <a:p>
            <a:pPr marL="0" indent="0"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PT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endParaRPr lang="pt-PT" altLang="pt-PT" dirty="0">
              <a:solidFill>
                <a:srgbClr val="00007E"/>
              </a:solidFill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pSp>
        <p:nvGrpSpPr>
          <p:cNvPr id="3" name="Grupo 2"/>
          <p:cNvGrpSpPr/>
          <p:nvPr/>
        </p:nvGrpSpPr>
        <p:grpSpPr>
          <a:xfrm>
            <a:off x="6912185" y="1641554"/>
            <a:ext cx="2088941" cy="2332859"/>
            <a:chOff x="5796136" y="2564904"/>
            <a:chExt cx="3181350" cy="3552825"/>
          </a:xfrm>
        </p:grpSpPr>
        <p:pic>
          <p:nvPicPr>
            <p:cNvPr id="5147" name="Picture 27" descr="http://www.arqueobeira.net/images/Mapas/dstr_guarda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2564904"/>
              <a:ext cx="3181350" cy="3552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Oval 9"/>
            <p:cNvSpPr/>
            <p:nvPr/>
          </p:nvSpPr>
          <p:spPr bwMode="auto">
            <a:xfrm>
              <a:off x="6888545" y="400506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8460432" y="472514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8612832" y="487754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8371606" y="386104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838063" y="443711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6660232" y="491354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7740352" y="479715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7452320" y="5110125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956376" y="4263193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7596336" y="3573016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8244408" y="530120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6156176" y="528766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7920372" y="3068960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7386811" y="407707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7307510" y="4517293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236311" y="2492629"/>
            <a:ext cx="6817720" cy="1731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tabLst>
                <a:tab pos="87313" algn="l"/>
              </a:tabLst>
              <a:defRPr/>
            </a:pPr>
            <a:r>
              <a:rPr lang="en-US" sz="2000" i="0" dirty="0">
                <a:solidFill>
                  <a:srgbClr val="00007E"/>
                </a:solidFill>
              </a:rPr>
              <a:t>The total number of ways to organize the visit can be obtained directly through</a:t>
            </a:r>
            <a:r>
              <a:rPr lang="pt-PT" sz="2000" i="0" dirty="0">
                <a:solidFill>
                  <a:srgbClr val="00007E"/>
                </a:solidFill>
              </a:rPr>
              <a:t>         , </a:t>
            </a:r>
            <a:r>
              <a:rPr lang="en-US" sz="2000" i="0" dirty="0">
                <a:solidFill>
                  <a:srgbClr val="00007E"/>
                </a:solidFill>
              </a:rPr>
              <a:t>which reads “Permutations without repetition of 15 elements, 6 to 6</a:t>
            </a:r>
            <a:r>
              <a:rPr lang="pt-PT" sz="2000" i="0" dirty="0">
                <a:solidFill>
                  <a:srgbClr val="00007E"/>
                </a:solidFill>
              </a:rPr>
              <a:t>”</a:t>
            </a:r>
            <a:endParaRPr lang="pt-PT" altLang="pt-PT" sz="2000" i="0" kern="0" dirty="0">
              <a:solidFill>
                <a:srgbClr val="00007E"/>
              </a:solidFill>
            </a:endParaRPr>
          </a:p>
        </p:txBody>
      </p:sp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370153"/>
              </p:ext>
            </p:extLst>
          </p:nvPr>
        </p:nvGraphicFramePr>
        <p:xfrm>
          <a:off x="3249843" y="3051519"/>
          <a:ext cx="5048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0" name="Equation" r:id="rId4" imgW="279360" imgH="241200" progId="Equation.DSMT4">
                  <p:embed/>
                </p:oleObj>
              </mc:Choice>
              <mc:Fallback>
                <p:oleObj name="Equation" r:id="rId4" imgW="279360" imgH="241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843" y="3051519"/>
                        <a:ext cx="5048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9276521"/>
              </p:ext>
            </p:extLst>
          </p:nvPr>
        </p:nvGraphicFramePr>
        <p:xfrm>
          <a:off x="358095" y="4036905"/>
          <a:ext cx="5048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1" name="Equation" r:id="rId6" imgW="279360" imgH="241200" progId="Equation.DSMT4">
                  <p:embed/>
                </p:oleObj>
              </mc:Choice>
              <mc:Fallback>
                <p:oleObj name="Equation" r:id="rId6" imgW="279360" imgH="24120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095" y="4036905"/>
                        <a:ext cx="5048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Arco 30"/>
          <p:cNvSpPr/>
          <p:nvPr/>
        </p:nvSpPr>
        <p:spPr bwMode="auto">
          <a:xfrm rot="16200000" flipH="1">
            <a:off x="567859" y="4371798"/>
            <a:ext cx="720080" cy="432047"/>
          </a:xfrm>
          <a:prstGeom prst="arc">
            <a:avLst>
              <a:gd name="adj1" fmla="val 16257232"/>
              <a:gd name="adj2" fmla="val 5962074"/>
            </a:avLst>
          </a:prstGeom>
          <a:noFill/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ectângulo 31"/>
          <p:cNvSpPr/>
          <p:nvPr/>
        </p:nvSpPr>
        <p:spPr>
          <a:xfrm>
            <a:off x="236311" y="5046149"/>
            <a:ext cx="13022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defRPr/>
            </a:pPr>
            <a:r>
              <a:rPr lang="pt-PT" sz="1600" i="0" dirty="0" err="1">
                <a:solidFill>
                  <a:srgbClr val="00007E"/>
                </a:solidFill>
              </a:rPr>
              <a:t>Applying</a:t>
            </a:r>
            <a:r>
              <a:rPr lang="pt-PT" sz="1600" i="0" dirty="0">
                <a:solidFill>
                  <a:srgbClr val="00007E"/>
                </a:solidFill>
              </a:rPr>
              <a:t> </a:t>
            </a:r>
            <a:r>
              <a:rPr lang="pt-PT" sz="1600" i="0" dirty="0" err="1">
                <a:solidFill>
                  <a:srgbClr val="00007E"/>
                </a:solidFill>
              </a:rPr>
              <a:t>the</a:t>
            </a:r>
            <a:r>
              <a:rPr lang="pt-PT" sz="1600" i="0" dirty="0">
                <a:solidFill>
                  <a:srgbClr val="00007E"/>
                </a:solidFill>
              </a:rPr>
              <a:t> formula</a:t>
            </a:r>
          </a:p>
        </p:txBody>
      </p:sp>
      <p:graphicFrame>
        <p:nvGraphicFramePr>
          <p:cNvPr id="6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832547"/>
              </p:ext>
            </p:extLst>
          </p:nvPr>
        </p:nvGraphicFramePr>
        <p:xfrm>
          <a:off x="949203" y="3916357"/>
          <a:ext cx="1239838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2" name="Equation" r:id="rId8" imgW="685800" imgH="444240" progId="Equation.DSMT4">
                  <p:embed/>
                </p:oleObj>
              </mc:Choice>
              <mc:Fallback>
                <p:oleObj name="Equation" r:id="rId8" imgW="685800" imgH="44424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203" y="3916357"/>
                        <a:ext cx="1239838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813529"/>
              </p:ext>
            </p:extLst>
          </p:nvPr>
        </p:nvGraphicFramePr>
        <p:xfrm>
          <a:off x="2230654" y="3939265"/>
          <a:ext cx="3902075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3" name="Equation" r:id="rId10" imgW="2158920" imgH="393480" progId="Equation.DSMT4">
                  <p:embed/>
                </p:oleObj>
              </mc:Choice>
              <mc:Fallback>
                <p:oleObj name="Equation" r:id="rId10" imgW="2158920" imgH="393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654" y="3939265"/>
                        <a:ext cx="3902075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Conexão recta 34"/>
          <p:cNvCxnSpPr>
            <a:cxnSpLocks noChangeAspect="1"/>
          </p:cNvCxnSpPr>
          <p:nvPr/>
        </p:nvCxnSpPr>
        <p:spPr bwMode="auto">
          <a:xfrm flipH="1">
            <a:off x="4456572" y="4410541"/>
            <a:ext cx="172800" cy="216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exão recta 35"/>
          <p:cNvCxnSpPr>
            <a:cxnSpLocks noChangeAspect="1"/>
          </p:cNvCxnSpPr>
          <p:nvPr/>
        </p:nvCxnSpPr>
        <p:spPr bwMode="auto">
          <a:xfrm flipH="1">
            <a:off x="5882537" y="3974413"/>
            <a:ext cx="172800" cy="216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8" name="Objec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483149"/>
              </p:ext>
            </p:extLst>
          </p:nvPr>
        </p:nvGraphicFramePr>
        <p:xfrm>
          <a:off x="1676628" y="4713625"/>
          <a:ext cx="337343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4" name="Equation" r:id="rId12" imgW="1866600" imgH="431640" progId="Equation.DSMT4">
                  <p:embed/>
                </p:oleObj>
              </mc:Choice>
              <mc:Fallback>
                <p:oleObj name="Equation" r:id="rId12" imgW="1866600" imgH="43164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628" y="4713625"/>
                        <a:ext cx="3373437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000519"/>
              </p:ext>
            </p:extLst>
          </p:nvPr>
        </p:nvGraphicFramePr>
        <p:xfrm>
          <a:off x="177800" y="5672138"/>
          <a:ext cx="166052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5" name="Equation" r:id="rId14" imgW="901440" imgH="444240" progId="Equation.DSMT4">
                  <p:embed/>
                </p:oleObj>
              </mc:Choice>
              <mc:Fallback>
                <p:oleObj name="Equation" r:id="rId14" imgW="901440" imgH="444240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" y="5672138"/>
                        <a:ext cx="1660525" cy="8286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1972849" y="5533364"/>
            <a:ext cx="7102257" cy="1731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spcBef>
                <a:spcPts val="0"/>
              </a:spcBef>
              <a:tabLst>
                <a:tab pos="87313" algn="l"/>
              </a:tabLst>
              <a:defRPr/>
            </a:pPr>
            <a:r>
              <a:rPr lang="en-US" sz="2000" i="0" dirty="0">
                <a:solidFill>
                  <a:srgbClr val="00007E"/>
                </a:solidFill>
              </a:rPr>
              <a:t>There are, therefore, 3,603,600 different ways to visit 6 of these 15 schools</a:t>
            </a:r>
            <a:r>
              <a:rPr lang="pt-PT" sz="2000" i="0" dirty="0">
                <a:solidFill>
                  <a:srgbClr val="00007E"/>
                </a:solidFill>
              </a:rPr>
              <a:t>. </a:t>
            </a:r>
          </a:p>
          <a:p>
            <a:pPr marL="0" indent="0" algn="just">
              <a:spcBef>
                <a:spcPts val="0"/>
              </a:spcBef>
              <a:tabLst>
                <a:tab pos="87313" algn="l"/>
              </a:tabLst>
              <a:defRPr/>
            </a:pPr>
            <a:r>
              <a:rPr lang="en-US" sz="1600" i="0" dirty="0">
                <a:solidFill>
                  <a:srgbClr val="00007E"/>
                </a:solidFill>
              </a:rPr>
              <a:t>It should be noted that these possibilities are distinguished both by the schools chosen to visit and by the order in which the visit will be carried out</a:t>
            </a:r>
            <a:r>
              <a:rPr lang="pt-PT" sz="1600" i="0" dirty="0">
                <a:solidFill>
                  <a:srgbClr val="0000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1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6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8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3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1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9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8713788" cy="5864225"/>
          </a:xfrm>
        </p:spPr>
        <p:txBody>
          <a:bodyPr/>
          <a:lstStyle/>
          <a:p>
            <a:pPr>
              <a:defRPr/>
            </a:pPr>
            <a:r>
              <a:rPr lang="pt-PT" b="1" u="sng" dirty="0" err="1">
                <a:solidFill>
                  <a:srgbClr val="C00000"/>
                </a:solidFill>
              </a:rPr>
              <a:t>Using</a:t>
            </a:r>
            <a:r>
              <a:rPr lang="pt-PT" b="1" u="sng" dirty="0">
                <a:solidFill>
                  <a:srgbClr val="C00000"/>
                </a:solidFill>
              </a:rPr>
              <a:t> a </a:t>
            </a:r>
            <a:r>
              <a:rPr lang="pt-PT" b="1" u="sng" dirty="0" err="1">
                <a:solidFill>
                  <a:srgbClr val="C00000"/>
                </a:solidFill>
              </a:rPr>
              <a:t>calculator</a:t>
            </a:r>
            <a:r>
              <a:rPr lang="pt-PT" b="1" u="sng" dirty="0">
                <a:solidFill>
                  <a:srgbClr val="C00000"/>
                </a:solidFill>
              </a:rPr>
              <a:t>…</a:t>
            </a:r>
            <a:endParaRPr lang="pt-PT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7E"/>
                </a:solidFill>
              </a:rPr>
              <a:t>We can easily get the value you want</a:t>
            </a:r>
            <a:r>
              <a:rPr lang="pt-PT" sz="2000" dirty="0">
                <a:solidFill>
                  <a:srgbClr val="00007E"/>
                </a:solidFill>
              </a:rPr>
              <a:t>:</a:t>
            </a:r>
          </a:p>
          <a:p>
            <a:pPr>
              <a:defRPr/>
            </a:pPr>
            <a:r>
              <a:rPr lang="en-US" sz="2000" b="1" dirty="0">
                <a:solidFill>
                  <a:srgbClr val="00007E"/>
                </a:solidFill>
              </a:rPr>
              <a:t>CASIO</a:t>
            </a:r>
            <a:r>
              <a:rPr lang="en-US" sz="2000" dirty="0">
                <a:solidFill>
                  <a:srgbClr val="00007E"/>
                </a:solidFill>
              </a:rPr>
              <a:t>     </a:t>
            </a: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rgbClr val="00007E"/>
                </a:solidFill>
              </a:rPr>
              <a:t>           	 OPTN</a:t>
            </a:r>
            <a:r>
              <a:rPr lang="en-US" sz="2000" dirty="0">
                <a:solidFill>
                  <a:srgbClr val="00007E"/>
                </a:solidFill>
              </a:rPr>
              <a:t> →</a:t>
            </a:r>
            <a:r>
              <a:rPr lang="en-US" sz="2000" dirty="0" err="1">
                <a:solidFill>
                  <a:srgbClr val="00007E"/>
                </a:solidFill>
              </a:rPr>
              <a:t>Prob</a:t>
            </a:r>
            <a:r>
              <a:rPr lang="en-US" sz="2000" dirty="0">
                <a:solidFill>
                  <a:srgbClr val="00007E"/>
                </a:solidFill>
              </a:rPr>
              <a:t> → </a:t>
            </a:r>
            <a:r>
              <a:rPr lang="en-US" sz="2000" dirty="0" err="1">
                <a:solidFill>
                  <a:srgbClr val="00007E"/>
                </a:solidFill>
              </a:rPr>
              <a:t>nPr</a:t>
            </a: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rgbClr val="00007E"/>
                </a:solidFill>
              </a:rPr>
              <a:t>TEXAS </a:t>
            </a: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7E"/>
                </a:solidFill>
              </a:rPr>
              <a:t>           	</a:t>
            </a:r>
            <a:r>
              <a:rPr lang="en-US" sz="2000" b="1" dirty="0">
                <a:solidFill>
                  <a:srgbClr val="00007E"/>
                </a:solidFill>
              </a:rPr>
              <a:t>MATH</a:t>
            </a:r>
            <a:r>
              <a:rPr lang="en-US" sz="2000" dirty="0">
                <a:solidFill>
                  <a:srgbClr val="00007E"/>
                </a:solidFill>
              </a:rPr>
              <a:t> → PRB → 2:nPr</a:t>
            </a:r>
            <a:endParaRPr lang="pt-PT" sz="2000" dirty="0">
              <a:solidFill>
                <a:srgbClr val="00007E"/>
              </a:solidFill>
            </a:endParaRPr>
          </a:p>
          <a:p>
            <a:pPr marL="0" indent="0">
              <a:defRPr/>
            </a:pPr>
            <a:endParaRPr lang="en-US" sz="800" dirty="0">
              <a:solidFill>
                <a:srgbClr val="00007E"/>
              </a:solidFill>
            </a:endParaRPr>
          </a:p>
          <a:p>
            <a:pPr marL="0" indent="0">
              <a:defRPr/>
            </a:pPr>
            <a:r>
              <a:rPr lang="en-US" sz="2000" dirty="0">
                <a:solidFill>
                  <a:srgbClr val="00007E"/>
                </a:solidFill>
              </a:rPr>
              <a:t>So, using a TEXAS calculator, after turning on the machine, type the number 15 followed by the sequence</a:t>
            </a:r>
            <a:r>
              <a:rPr lang="pt-PT" sz="2000" dirty="0">
                <a:solidFill>
                  <a:srgbClr val="00007E"/>
                </a:solidFill>
              </a:rPr>
              <a:t> </a:t>
            </a: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                    </a:t>
            </a:r>
            <a:r>
              <a:rPr lang="pt-PT" sz="2000" b="1" dirty="0">
                <a:solidFill>
                  <a:srgbClr val="00007E"/>
                </a:solidFill>
              </a:rPr>
              <a:t>MATH</a:t>
            </a:r>
            <a:r>
              <a:rPr lang="pt-PT" sz="2000" dirty="0">
                <a:solidFill>
                  <a:srgbClr val="00007E"/>
                </a:solidFill>
              </a:rPr>
              <a:t> → PRB → 2:nPr → ENTER→6 → ENTER.</a:t>
            </a:r>
          </a:p>
          <a:p>
            <a:pPr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7E"/>
                </a:solidFill>
              </a:rPr>
              <a:t>The result is 3 603 600, that is,</a:t>
            </a:r>
            <a:endParaRPr lang="pt-PT" altLang="pt-PT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6150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22717"/>
              </p:ext>
            </p:extLst>
          </p:nvPr>
        </p:nvGraphicFramePr>
        <p:xfrm>
          <a:off x="4067175" y="5949950"/>
          <a:ext cx="18573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3" imgW="1028520" imgH="241200" progId="Equation.DSMT4">
                  <p:embed/>
                </p:oleObj>
              </mc:Choice>
              <mc:Fallback>
                <p:oleObj name="Equation" r:id="rId3" imgW="10285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5949950"/>
                        <a:ext cx="18573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1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38" y="4251325"/>
            <a:ext cx="597852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95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4"/>
            <a:ext cx="8713788" cy="2466072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EXAMPLE 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 err="1">
                <a:solidFill>
                  <a:srgbClr val="C00000"/>
                </a:solidFill>
              </a:rPr>
              <a:t>Permutations</a:t>
            </a:r>
            <a:r>
              <a:rPr lang="pt-PT" altLang="pt-PT" sz="1800" b="1" dirty="0">
                <a:solidFill>
                  <a:srgbClr val="C00000"/>
                </a:solidFill>
              </a:rPr>
              <a:t> </a:t>
            </a:r>
            <a:r>
              <a:rPr lang="pt-PT" altLang="pt-PT" sz="1800" b="1" dirty="0" err="1">
                <a:solidFill>
                  <a:srgbClr val="C00000"/>
                </a:solidFill>
              </a:rPr>
              <a:t>without</a:t>
            </a:r>
            <a:r>
              <a:rPr lang="pt-PT" altLang="pt-PT" sz="1800" b="1" dirty="0">
                <a:solidFill>
                  <a:srgbClr val="C00000"/>
                </a:solidFill>
              </a:rPr>
              <a:t> </a:t>
            </a:r>
            <a:r>
              <a:rPr lang="pt-PT" altLang="pt-PT" sz="1800" b="1" dirty="0" err="1">
                <a:solidFill>
                  <a:srgbClr val="C00000"/>
                </a:solidFill>
              </a:rPr>
              <a:t>repetition</a:t>
            </a:r>
            <a:r>
              <a:rPr lang="pt-PT" altLang="pt-PT" sz="1800" b="1" dirty="0">
                <a:solidFill>
                  <a:srgbClr val="C00000"/>
                </a:solidFill>
              </a:rPr>
              <a:t>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1. </a:t>
            </a:r>
            <a:r>
              <a:rPr lang="en-US" sz="2000" dirty="0"/>
              <a:t>The Portuguese Minister of Education will visit six of the fifteen schools with secondary education in the district of </a:t>
            </a:r>
            <a:r>
              <a:rPr lang="en-US" sz="2000" dirty="0" err="1"/>
              <a:t>Guarda</a:t>
            </a:r>
            <a:r>
              <a:rPr lang="en-US" sz="2000" dirty="0"/>
              <a:t>. How many ways can you organize the visit</a:t>
            </a:r>
            <a:r>
              <a:rPr lang="pt-PT" sz="2000" dirty="0"/>
              <a:t>?</a:t>
            </a:r>
          </a:p>
          <a:p>
            <a:pPr marL="0" indent="0"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PT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endParaRPr lang="pt-PT" altLang="pt-PT" dirty="0">
              <a:solidFill>
                <a:srgbClr val="00007E"/>
              </a:solidFill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pSp>
        <p:nvGrpSpPr>
          <p:cNvPr id="3" name="Grupo 2"/>
          <p:cNvGrpSpPr/>
          <p:nvPr/>
        </p:nvGrpSpPr>
        <p:grpSpPr>
          <a:xfrm>
            <a:off x="6912185" y="1641554"/>
            <a:ext cx="2088941" cy="2332859"/>
            <a:chOff x="5796136" y="2564904"/>
            <a:chExt cx="3181350" cy="3552825"/>
          </a:xfrm>
        </p:grpSpPr>
        <p:pic>
          <p:nvPicPr>
            <p:cNvPr id="5147" name="Picture 27" descr="http://www.arqueobeira.net/images/Mapas/dstr_guarda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2564904"/>
              <a:ext cx="3181350" cy="3552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Oval 9"/>
            <p:cNvSpPr/>
            <p:nvPr/>
          </p:nvSpPr>
          <p:spPr bwMode="auto">
            <a:xfrm>
              <a:off x="6888545" y="400506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8460432" y="472514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8612832" y="487754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8371606" y="386104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838063" y="443711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6660232" y="491354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7740352" y="479715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7452320" y="5110125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956376" y="4263193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7596336" y="3573016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8244408" y="530120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6156176" y="528766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7920372" y="3068960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7386811" y="407707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7307510" y="4517293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236311" y="2492629"/>
            <a:ext cx="6675874" cy="112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tabLst>
                <a:tab pos="87313" algn="l"/>
              </a:tabLst>
              <a:defRPr/>
            </a:pPr>
            <a:r>
              <a:rPr lang="en-US" sz="2000" i="0" dirty="0">
                <a:solidFill>
                  <a:srgbClr val="00007E"/>
                </a:solidFill>
              </a:rPr>
              <a:t>This question could have been settled without recourse to the permutations without repetition as follows</a:t>
            </a:r>
            <a:r>
              <a:rPr lang="pt-PT" sz="2000" i="0" dirty="0">
                <a:solidFill>
                  <a:srgbClr val="00007E"/>
                </a:solidFill>
              </a:rPr>
              <a:t>:</a:t>
            </a:r>
            <a:endParaRPr lang="pt-PT" altLang="pt-PT" sz="2000" i="0" kern="0" dirty="0">
              <a:solidFill>
                <a:srgbClr val="00007E"/>
              </a:solidFill>
            </a:endParaRPr>
          </a:p>
        </p:txBody>
      </p:sp>
      <p:grpSp>
        <p:nvGrpSpPr>
          <p:cNvPr id="14336" name="Grupo 14335"/>
          <p:cNvGrpSpPr/>
          <p:nvPr/>
        </p:nvGrpSpPr>
        <p:grpSpPr>
          <a:xfrm>
            <a:off x="678090" y="3614057"/>
            <a:ext cx="5555101" cy="948527"/>
            <a:chOff x="678090" y="3614057"/>
            <a:chExt cx="5555101" cy="948527"/>
          </a:xfrm>
        </p:grpSpPr>
        <p:pic>
          <p:nvPicPr>
            <p:cNvPr id="16398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8090" y="3614057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aixaDeTexto 1"/>
            <p:cNvSpPr txBox="1"/>
            <p:nvPr/>
          </p:nvSpPr>
          <p:spPr>
            <a:xfrm>
              <a:off x="989285" y="388872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1</a:t>
              </a:r>
            </a:p>
          </p:txBody>
        </p:sp>
        <p:pic>
          <p:nvPicPr>
            <p:cNvPr id="28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7000" y="3634088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CaixaDeTexto 28"/>
            <p:cNvSpPr txBox="1"/>
            <p:nvPr/>
          </p:nvSpPr>
          <p:spPr>
            <a:xfrm>
              <a:off x="1898195" y="390875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2</a:t>
              </a:r>
            </a:p>
          </p:txBody>
        </p:sp>
        <p:pic>
          <p:nvPicPr>
            <p:cNvPr id="30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8586" y="3614376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CaixaDeTexto 30"/>
            <p:cNvSpPr txBox="1"/>
            <p:nvPr/>
          </p:nvSpPr>
          <p:spPr>
            <a:xfrm>
              <a:off x="2829781" y="3889039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3</a:t>
              </a:r>
            </a:p>
          </p:txBody>
        </p:sp>
        <p:pic>
          <p:nvPicPr>
            <p:cNvPr id="32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7496" y="3634407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CaixaDeTexto 32"/>
            <p:cNvSpPr txBox="1"/>
            <p:nvPr/>
          </p:nvSpPr>
          <p:spPr>
            <a:xfrm>
              <a:off x="3738691" y="390907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4</a:t>
              </a:r>
            </a:p>
          </p:txBody>
        </p:sp>
        <p:pic>
          <p:nvPicPr>
            <p:cNvPr id="34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5703" y="3635831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CaixaDeTexto 34"/>
            <p:cNvSpPr txBox="1"/>
            <p:nvPr/>
          </p:nvSpPr>
          <p:spPr>
            <a:xfrm>
              <a:off x="4656898" y="3910494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5</a:t>
              </a:r>
            </a:p>
          </p:txBody>
        </p:sp>
        <p:pic>
          <p:nvPicPr>
            <p:cNvPr id="36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4613" y="3626834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CaixaDeTexto 36"/>
            <p:cNvSpPr txBox="1"/>
            <p:nvPr/>
          </p:nvSpPr>
          <p:spPr>
            <a:xfrm>
              <a:off x="5565808" y="3901497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6</a:t>
              </a:r>
            </a:p>
          </p:txBody>
        </p:sp>
      </p:grpSp>
      <p:cxnSp>
        <p:nvCxnSpPr>
          <p:cNvPr id="45" name="Conexão recta unidireccional 44"/>
          <p:cNvCxnSpPr/>
          <p:nvPr/>
        </p:nvCxnSpPr>
        <p:spPr>
          <a:xfrm>
            <a:off x="1133503" y="4709664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xão recta unidireccional 45"/>
          <p:cNvCxnSpPr/>
          <p:nvPr/>
        </p:nvCxnSpPr>
        <p:spPr>
          <a:xfrm>
            <a:off x="1641850" y="4855936"/>
            <a:ext cx="0" cy="21250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>
            <a:spLocks noChangeArrowheads="1"/>
          </p:cNvSpPr>
          <p:nvPr/>
        </p:nvSpPr>
        <p:spPr bwMode="auto">
          <a:xfrm>
            <a:off x="1493720" y="5142141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50" name="CaixaDeTexto 49"/>
          <p:cNvSpPr txBox="1">
            <a:spLocks noChangeArrowheads="1"/>
          </p:cNvSpPr>
          <p:nvPr/>
        </p:nvSpPr>
        <p:spPr bwMode="auto">
          <a:xfrm>
            <a:off x="846998" y="5171169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15</a:t>
            </a:r>
          </a:p>
        </p:txBody>
      </p:sp>
      <p:sp>
        <p:nvSpPr>
          <p:cNvPr id="9" name="Rectângulo 8"/>
          <p:cNvSpPr/>
          <p:nvPr/>
        </p:nvSpPr>
        <p:spPr>
          <a:xfrm>
            <a:off x="1492784" y="453121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800" i="0" dirty="0">
                <a:solidFill>
                  <a:srgbClr val="00007E"/>
                </a:solidFill>
              </a:rPr>
              <a:t>e</a:t>
            </a:r>
            <a:endParaRPr lang="pt-PT" sz="1800" dirty="0"/>
          </a:p>
        </p:txBody>
      </p:sp>
      <p:cxnSp>
        <p:nvCxnSpPr>
          <p:cNvPr id="55" name="Conexão recta unidireccional 54"/>
          <p:cNvCxnSpPr/>
          <p:nvPr/>
        </p:nvCxnSpPr>
        <p:spPr>
          <a:xfrm>
            <a:off x="2082349" y="4686764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ixaDeTexto 55"/>
          <p:cNvSpPr txBox="1">
            <a:spLocks noChangeArrowheads="1"/>
          </p:cNvSpPr>
          <p:nvPr/>
        </p:nvSpPr>
        <p:spPr bwMode="auto">
          <a:xfrm>
            <a:off x="1795844" y="5148269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14</a:t>
            </a:r>
          </a:p>
        </p:txBody>
      </p:sp>
      <p:cxnSp>
        <p:nvCxnSpPr>
          <p:cNvPr id="57" name="Conexão recta unidireccional 56"/>
          <p:cNvCxnSpPr/>
          <p:nvPr/>
        </p:nvCxnSpPr>
        <p:spPr>
          <a:xfrm>
            <a:off x="3020875" y="4680799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ixaDeTexto 57"/>
          <p:cNvSpPr txBox="1">
            <a:spLocks noChangeArrowheads="1"/>
          </p:cNvSpPr>
          <p:nvPr/>
        </p:nvSpPr>
        <p:spPr bwMode="auto">
          <a:xfrm>
            <a:off x="2734370" y="5142304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13</a:t>
            </a:r>
          </a:p>
        </p:txBody>
      </p:sp>
      <p:cxnSp>
        <p:nvCxnSpPr>
          <p:cNvPr id="59" name="Conexão recta unidireccional 58"/>
          <p:cNvCxnSpPr/>
          <p:nvPr/>
        </p:nvCxnSpPr>
        <p:spPr>
          <a:xfrm>
            <a:off x="3969721" y="4686927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ixaDeTexto 59"/>
          <p:cNvSpPr txBox="1">
            <a:spLocks noChangeArrowheads="1"/>
          </p:cNvSpPr>
          <p:nvPr/>
        </p:nvSpPr>
        <p:spPr bwMode="auto">
          <a:xfrm>
            <a:off x="3683216" y="5119404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12</a:t>
            </a:r>
          </a:p>
        </p:txBody>
      </p:sp>
      <p:sp>
        <p:nvSpPr>
          <p:cNvPr id="61" name="CaixaDeTexto 60"/>
          <p:cNvSpPr txBox="1">
            <a:spLocks noChangeArrowheads="1"/>
          </p:cNvSpPr>
          <p:nvPr/>
        </p:nvSpPr>
        <p:spPr bwMode="auto">
          <a:xfrm>
            <a:off x="2395807" y="5133918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62" name="CaixaDeTexto 61"/>
          <p:cNvSpPr txBox="1">
            <a:spLocks noChangeArrowheads="1"/>
          </p:cNvSpPr>
          <p:nvPr/>
        </p:nvSpPr>
        <p:spPr bwMode="auto">
          <a:xfrm>
            <a:off x="3360991" y="5141178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63" name="CaixaDeTexto 62"/>
          <p:cNvSpPr txBox="1">
            <a:spLocks noChangeArrowheads="1"/>
          </p:cNvSpPr>
          <p:nvPr/>
        </p:nvSpPr>
        <p:spPr bwMode="auto">
          <a:xfrm>
            <a:off x="4634400" y="5150188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11</a:t>
            </a:r>
          </a:p>
        </p:txBody>
      </p:sp>
      <p:sp>
        <p:nvSpPr>
          <p:cNvPr id="64" name="CaixaDeTexto 63"/>
          <p:cNvSpPr txBox="1">
            <a:spLocks noChangeArrowheads="1"/>
          </p:cNvSpPr>
          <p:nvPr/>
        </p:nvSpPr>
        <p:spPr bwMode="auto">
          <a:xfrm>
            <a:off x="5583246" y="5127288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10</a:t>
            </a:r>
          </a:p>
        </p:txBody>
      </p:sp>
      <p:sp>
        <p:nvSpPr>
          <p:cNvPr id="65" name="CaixaDeTexto 64"/>
          <p:cNvSpPr txBox="1">
            <a:spLocks noChangeArrowheads="1"/>
          </p:cNvSpPr>
          <p:nvPr/>
        </p:nvSpPr>
        <p:spPr bwMode="auto">
          <a:xfrm>
            <a:off x="4295837" y="5141802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66" name="CaixaDeTexto 65"/>
          <p:cNvSpPr txBox="1">
            <a:spLocks noChangeArrowheads="1"/>
          </p:cNvSpPr>
          <p:nvPr/>
        </p:nvSpPr>
        <p:spPr bwMode="auto">
          <a:xfrm>
            <a:off x="5261021" y="5149062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cxnSp>
        <p:nvCxnSpPr>
          <p:cNvPr id="67" name="Conexão recta unidireccional 66"/>
          <p:cNvCxnSpPr/>
          <p:nvPr/>
        </p:nvCxnSpPr>
        <p:spPr>
          <a:xfrm>
            <a:off x="4871365" y="4685956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xão recta unidireccional 67"/>
          <p:cNvCxnSpPr/>
          <p:nvPr/>
        </p:nvCxnSpPr>
        <p:spPr>
          <a:xfrm>
            <a:off x="5820211" y="4692084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3"/>
          <p:cNvSpPr txBox="1">
            <a:spLocks noChangeArrowheads="1"/>
          </p:cNvSpPr>
          <p:nvPr/>
        </p:nvSpPr>
        <p:spPr bwMode="auto">
          <a:xfrm>
            <a:off x="236311" y="5765588"/>
            <a:ext cx="8634189" cy="96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spcBef>
                <a:spcPts val="0"/>
              </a:spcBef>
              <a:tabLst>
                <a:tab pos="87313" algn="l"/>
              </a:tabLst>
              <a:defRPr/>
            </a:pPr>
            <a:r>
              <a:rPr lang="en-US" sz="2000" i="0" dirty="0">
                <a:solidFill>
                  <a:srgbClr val="00007E"/>
                </a:solidFill>
              </a:rPr>
              <a:t>The same result is obtained, in a less direct way: 3,603,600 different ways to visit 6 of these 15 schools</a:t>
            </a:r>
            <a:r>
              <a:rPr lang="pt-PT" sz="2000" i="0" dirty="0">
                <a:solidFill>
                  <a:srgbClr val="00007E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8576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1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9" grpId="0"/>
      <p:bldP spid="56" grpId="0"/>
      <p:bldP spid="58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862" y="365125"/>
            <a:ext cx="8748713" cy="6127750"/>
          </a:xfrm>
        </p:spPr>
        <p:txBody>
          <a:bodyPr/>
          <a:lstStyle/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EXAMPLE  </a:t>
            </a:r>
            <a:r>
              <a:rPr lang="pt-PT" sz="2000" b="1" dirty="0">
                <a:solidFill>
                  <a:srgbClr val="C00000"/>
                </a:solidFill>
              </a:rPr>
              <a:t>(</a:t>
            </a:r>
            <a:r>
              <a:rPr lang="pt-PT" altLang="pt-PT" sz="2000" b="1" dirty="0" err="1">
                <a:solidFill>
                  <a:srgbClr val="C00000"/>
                </a:solidFill>
              </a:rPr>
              <a:t>Permutations</a:t>
            </a:r>
            <a:r>
              <a:rPr lang="pt-PT" altLang="pt-PT" sz="2000" b="1" dirty="0">
                <a:solidFill>
                  <a:srgbClr val="C00000"/>
                </a:solidFill>
              </a:rPr>
              <a:t> </a:t>
            </a:r>
            <a:r>
              <a:rPr lang="pt-PT" altLang="pt-PT" sz="2000" b="1" dirty="0" err="1">
                <a:solidFill>
                  <a:srgbClr val="C00000"/>
                </a:solidFill>
              </a:rPr>
              <a:t>without</a:t>
            </a:r>
            <a:r>
              <a:rPr lang="pt-PT" altLang="pt-PT" sz="2000" b="1" dirty="0">
                <a:solidFill>
                  <a:srgbClr val="C00000"/>
                </a:solidFill>
              </a:rPr>
              <a:t> </a:t>
            </a:r>
            <a:r>
              <a:rPr lang="pt-PT" altLang="pt-PT" sz="2000" b="1" dirty="0" err="1">
                <a:solidFill>
                  <a:srgbClr val="C00000"/>
                </a:solidFill>
              </a:rPr>
              <a:t>repetition</a:t>
            </a:r>
            <a:r>
              <a:rPr lang="pt-PT" altLang="pt-PT" sz="1800" b="1" dirty="0">
                <a:solidFill>
                  <a:srgbClr val="C00000"/>
                </a:solidFill>
              </a:rPr>
              <a:t>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>
                <a:solidFill>
                  <a:srgbClr val="C00000"/>
                </a:solidFill>
              </a:rPr>
              <a:t>2. </a:t>
            </a:r>
            <a:r>
              <a:rPr lang="en-US" sz="2000" dirty="0"/>
              <a:t>How many natural numbers, written with all different digits, are there between the numbers 2,000 and 5,000</a:t>
            </a:r>
            <a:r>
              <a:rPr lang="pt-PT" sz="2000" dirty="0"/>
              <a:t>? </a:t>
            </a:r>
          </a:p>
          <a:p>
            <a:pPr marL="0" indent="0"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b="1" dirty="0">
                <a:solidFill>
                  <a:srgbClr val="C00000"/>
                </a:solidFill>
              </a:rPr>
              <a:t>:</a:t>
            </a: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12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r>
              <a:rPr lang="pt-PT" sz="2000" dirty="0" err="1">
                <a:solidFill>
                  <a:srgbClr val="00007E"/>
                </a:solidFill>
              </a:rPr>
              <a:t>Therefore</a:t>
            </a:r>
            <a:r>
              <a:rPr lang="pt-PT" sz="2000" dirty="0">
                <a:solidFill>
                  <a:srgbClr val="00007E"/>
                </a:solidFill>
              </a:rPr>
              <a:t>, </a:t>
            </a:r>
            <a:r>
              <a:rPr lang="pt-PT" sz="2000" dirty="0" err="1">
                <a:solidFill>
                  <a:srgbClr val="00007E"/>
                </a:solidFill>
              </a:rPr>
              <a:t>there</a:t>
            </a:r>
            <a:r>
              <a:rPr lang="pt-PT" sz="2000" dirty="0">
                <a:solidFill>
                  <a:srgbClr val="00007E"/>
                </a:solidFill>
              </a:rPr>
              <a:t> are</a:t>
            </a:r>
            <a:endParaRPr lang="pt-PT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r>
              <a:rPr lang="en-US" sz="2000" dirty="0">
                <a:solidFill>
                  <a:srgbClr val="00007E"/>
                </a:solidFill>
              </a:rPr>
              <a:t>natural numbers, written with different digits, between the numbers 2,000 and 5,000</a:t>
            </a:r>
            <a:r>
              <a:rPr lang="pt-PT" sz="2000" dirty="0">
                <a:solidFill>
                  <a:srgbClr val="00007E"/>
                </a:solidFill>
              </a:rPr>
              <a:t>.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2" name="CaixaDeTexto 11"/>
          <p:cNvSpPr txBox="1">
            <a:spLocks noChangeArrowheads="1"/>
          </p:cNvSpPr>
          <p:nvPr/>
        </p:nvSpPr>
        <p:spPr bwMode="auto">
          <a:xfrm>
            <a:off x="579438" y="2133600"/>
            <a:ext cx="58324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pt-PT" sz="1800" i="0" dirty="0">
                <a:solidFill>
                  <a:srgbClr val="00007E"/>
                </a:solidFill>
              </a:rPr>
              <a:t>For the first digit there are 3 possibilities </a:t>
            </a:r>
          </a:p>
          <a:p>
            <a:pPr eaLnBrk="1" hangingPunct="1"/>
            <a:r>
              <a:rPr lang="pt-PT" altLang="pt-PT" sz="1800" i="0" dirty="0">
                <a:solidFill>
                  <a:srgbClr val="00007E"/>
                </a:solidFill>
              </a:rPr>
              <a:t>(</a:t>
            </a:r>
            <a:r>
              <a:rPr lang="pt-PT" altLang="pt-PT" sz="1800" i="0" dirty="0" err="1">
                <a:solidFill>
                  <a:srgbClr val="00007E"/>
                </a:solidFill>
              </a:rPr>
              <a:t>two</a:t>
            </a:r>
            <a:r>
              <a:rPr lang="pt-PT" altLang="pt-PT" sz="1800" i="0" dirty="0">
                <a:solidFill>
                  <a:srgbClr val="00007E"/>
                </a:solidFill>
              </a:rPr>
              <a:t>, </a:t>
            </a:r>
            <a:r>
              <a:rPr lang="pt-PT" altLang="pt-PT" sz="1800" i="0" dirty="0" err="1">
                <a:solidFill>
                  <a:srgbClr val="00007E"/>
                </a:solidFill>
              </a:rPr>
              <a:t>three</a:t>
            </a:r>
            <a:r>
              <a:rPr lang="pt-PT" altLang="pt-PT" sz="1800" i="0" dirty="0">
                <a:solidFill>
                  <a:srgbClr val="00007E"/>
                </a:solidFill>
              </a:rPr>
              <a:t> </a:t>
            </a:r>
            <a:r>
              <a:rPr lang="pt-PT" altLang="pt-PT" sz="1800" i="0" dirty="0" err="1">
                <a:solidFill>
                  <a:srgbClr val="00007E"/>
                </a:solidFill>
              </a:rPr>
              <a:t>or</a:t>
            </a:r>
            <a:r>
              <a:rPr lang="pt-PT" altLang="pt-PT" sz="1800" i="0" dirty="0">
                <a:solidFill>
                  <a:srgbClr val="00007E"/>
                </a:solidFill>
              </a:rPr>
              <a:t> </a:t>
            </a:r>
            <a:r>
              <a:rPr lang="pt-PT" altLang="pt-PT" sz="1800" i="0" dirty="0" err="1">
                <a:solidFill>
                  <a:srgbClr val="00007E"/>
                </a:solidFill>
              </a:rPr>
              <a:t>four</a:t>
            </a:r>
            <a:r>
              <a:rPr lang="pt-PT" altLang="pt-PT" sz="1800" i="0" dirty="0">
                <a:solidFill>
                  <a:srgbClr val="00007E"/>
                </a:solidFill>
              </a:rPr>
              <a:t>)</a:t>
            </a:r>
          </a:p>
        </p:txBody>
      </p:sp>
      <p:cxnSp>
        <p:nvCxnSpPr>
          <p:cNvPr id="13" name="Conexão recta unidireccional 12"/>
          <p:cNvCxnSpPr>
            <a:cxnSpLocks noChangeShapeType="1"/>
          </p:cNvCxnSpPr>
          <p:nvPr/>
        </p:nvCxnSpPr>
        <p:spPr bwMode="auto">
          <a:xfrm>
            <a:off x="1476375" y="2924175"/>
            <a:ext cx="0" cy="1512888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" name="Objecto 1"/>
          <p:cNvGraphicFramePr>
            <a:graphicFrameLocks noChangeAspect="1"/>
          </p:cNvGraphicFramePr>
          <p:nvPr/>
        </p:nvGraphicFramePr>
        <p:xfrm>
          <a:off x="1331913" y="4508500"/>
          <a:ext cx="2413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3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508500"/>
                        <a:ext cx="2413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1619250" y="2852738"/>
            <a:ext cx="72278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pt-PT" sz="1800" i="0" dirty="0">
                <a:solidFill>
                  <a:srgbClr val="00007E"/>
                </a:solidFill>
              </a:rPr>
              <a:t>Number of ways to choose the sequence of the three digits (hundreds, tens and ones) from the 9 that are available</a:t>
            </a:r>
            <a:endParaRPr lang="pt-PT" altLang="pt-PT" sz="1800" i="0" dirty="0">
              <a:solidFill>
                <a:srgbClr val="00007E"/>
              </a:solidFill>
            </a:endParaRPr>
          </a:p>
        </p:txBody>
      </p:sp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533360"/>
              </p:ext>
            </p:extLst>
          </p:nvPr>
        </p:nvGraphicFramePr>
        <p:xfrm>
          <a:off x="1900238" y="4437063"/>
          <a:ext cx="5111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4" name="Equation" r:id="rId5" imgW="241200" imgH="241200" progId="Equation.DSMT4">
                  <p:embed/>
                </p:oleObj>
              </mc:Choice>
              <mc:Fallback>
                <p:oleObj name="Equation" r:id="rId5" imgW="241200" imgH="241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38" y="4437063"/>
                        <a:ext cx="5111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Conexão recta unidireccional 16"/>
          <p:cNvCxnSpPr>
            <a:cxnSpLocks noChangeShapeType="1"/>
          </p:cNvCxnSpPr>
          <p:nvPr/>
        </p:nvCxnSpPr>
        <p:spPr bwMode="auto">
          <a:xfrm>
            <a:off x="2195513" y="3498850"/>
            <a:ext cx="0" cy="938213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24048"/>
              </p:ext>
            </p:extLst>
          </p:nvPr>
        </p:nvGraphicFramePr>
        <p:xfrm>
          <a:off x="2888098" y="5100247"/>
          <a:ext cx="31194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5" name="Equation" r:id="rId7" imgW="1473120" imgH="241200" progId="Equation.DSMT4">
                  <p:embed/>
                </p:oleObj>
              </mc:Choice>
              <mc:Fallback>
                <p:oleObj name="Equation" r:id="rId7" imgW="1473120" imgH="24120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8098" y="5100247"/>
                        <a:ext cx="311943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m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646" y="1441883"/>
            <a:ext cx="1008000" cy="10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3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13788" cy="5864225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EXAMPLE  (</a:t>
            </a:r>
            <a:r>
              <a:rPr lang="pt-PT" altLang="pt-PT" sz="2000" b="1" dirty="0" err="1">
                <a:solidFill>
                  <a:srgbClr val="C00000"/>
                </a:solidFill>
              </a:rPr>
              <a:t>Permutations</a:t>
            </a:r>
            <a:r>
              <a:rPr lang="pt-PT" altLang="pt-PT" sz="2000" b="1" dirty="0">
                <a:solidFill>
                  <a:srgbClr val="C00000"/>
                </a:solidFill>
              </a:rPr>
              <a:t> </a:t>
            </a:r>
            <a:r>
              <a:rPr lang="pt-PT" altLang="pt-PT" sz="2000" b="1" dirty="0" err="1">
                <a:solidFill>
                  <a:srgbClr val="C00000"/>
                </a:solidFill>
              </a:rPr>
              <a:t>without</a:t>
            </a:r>
            <a:r>
              <a:rPr lang="pt-PT" altLang="pt-PT" sz="2000" b="1" dirty="0">
                <a:solidFill>
                  <a:srgbClr val="C00000"/>
                </a:solidFill>
              </a:rPr>
              <a:t> </a:t>
            </a:r>
            <a:r>
              <a:rPr lang="pt-PT" altLang="pt-PT" sz="2000" b="1" dirty="0" err="1">
                <a:solidFill>
                  <a:srgbClr val="C00000"/>
                </a:solidFill>
              </a:rPr>
              <a:t>and</a:t>
            </a:r>
            <a:r>
              <a:rPr lang="pt-PT" altLang="pt-PT" sz="2000" b="1" dirty="0">
                <a:solidFill>
                  <a:srgbClr val="C00000"/>
                </a:solidFill>
              </a:rPr>
              <a:t> </a:t>
            </a:r>
            <a:r>
              <a:rPr lang="pt-PT" altLang="pt-PT" sz="2000" b="1" dirty="0" err="1">
                <a:solidFill>
                  <a:srgbClr val="C00000"/>
                </a:solidFill>
              </a:rPr>
              <a:t>with</a:t>
            </a:r>
            <a:r>
              <a:rPr lang="pt-PT" altLang="pt-PT" sz="2000" b="1" dirty="0">
                <a:solidFill>
                  <a:srgbClr val="C00000"/>
                </a:solidFill>
              </a:rPr>
              <a:t> </a:t>
            </a:r>
            <a:r>
              <a:rPr lang="pt-PT" altLang="pt-PT" sz="2000" b="1" dirty="0" err="1">
                <a:solidFill>
                  <a:srgbClr val="C00000"/>
                </a:solidFill>
              </a:rPr>
              <a:t>repetition</a:t>
            </a:r>
            <a:r>
              <a:rPr lang="pt-PT" altLang="pt-PT" sz="2000" b="1" dirty="0">
                <a:solidFill>
                  <a:srgbClr val="C00000"/>
                </a:solidFill>
              </a:rPr>
              <a:t> in </a:t>
            </a:r>
            <a:r>
              <a:rPr lang="pt-PT" altLang="pt-PT" sz="2000" b="1" dirty="0" err="1">
                <a:solidFill>
                  <a:srgbClr val="C00000"/>
                </a:solidFill>
              </a:rPr>
              <a:t>probability</a:t>
            </a:r>
            <a:r>
              <a:rPr lang="pt-PT" altLang="pt-PT" sz="1800" b="1" dirty="0">
                <a:solidFill>
                  <a:srgbClr val="C00000"/>
                </a:solidFill>
              </a:rPr>
              <a:t>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10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3. </a:t>
            </a:r>
            <a:r>
              <a:rPr lang="en-US" sz="2000" dirty="0"/>
              <a:t>With the digits 5, 6, 7, 8 and 9, all possible four-digit numbers are formed</a:t>
            </a:r>
            <a:r>
              <a:rPr lang="pt-PT" sz="2000" dirty="0"/>
              <a:t>. </a:t>
            </a:r>
            <a:r>
              <a:rPr lang="en-US" sz="2000" dirty="0"/>
              <a:t>Suppose you chose one of these numbers at random, what is the probability that it will not have repeated digits</a:t>
            </a:r>
            <a:r>
              <a:rPr lang="pt-PT" sz="2000" dirty="0"/>
              <a:t>? </a:t>
            </a:r>
          </a:p>
          <a:p>
            <a:pPr>
              <a:defRPr/>
            </a:pPr>
            <a:r>
              <a:rPr lang="pt-PT" dirty="0"/>
              <a:t>		</a:t>
            </a:r>
          </a:p>
          <a:p>
            <a:pPr>
              <a:defRPr/>
            </a:pPr>
            <a:r>
              <a:rPr lang="pt-PT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pt-PT" sz="2000" b="1" dirty="0">
                <a:solidFill>
                  <a:srgbClr val="C00000"/>
                </a:solidFill>
              </a:rPr>
              <a:t>:</a:t>
            </a:r>
          </a:p>
          <a:p>
            <a:pPr>
              <a:defRPr/>
            </a:pP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dirty="0" err="1">
                <a:solidFill>
                  <a:srgbClr val="00007E"/>
                </a:solidFill>
              </a:rPr>
              <a:t>The</a:t>
            </a:r>
            <a:r>
              <a:rPr lang="pt-PT" sz="2000" dirty="0">
                <a:solidFill>
                  <a:srgbClr val="00007E"/>
                </a:solidFill>
              </a:rPr>
              <a:t> </a:t>
            </a:r>
            <a:r>
              <a:rPr lang="pt-PT" sz="2000" b="1" dirty="0" err="1">
                <a:solidFill>
                  <a:srgbClr val="00007E"/>
                </a:solidFill>
              </a:rPr>
              <a:t>Possible</a:t>
            </a:r>
            <a:r>
              <a:rPr lang="pt-PT" sz="2000" b="1" dirty="0">
                <a:solidFill>
                  <a:srgbClr val="00007E"/>
                </a:solidFill>
              </a:rPr>
              <a:t> cases </a:t>
            </a:r>
            <a:r>
              <a:rPr lang="en-US" sz="2000" dirty="0">
                <a:solidFill>
                  <a:srgbClr val="00007E"/>
                </a:solidFill>
              </a:rPr>
              <a:t>are permutations with repetition of 5, 4 to 4</a:t>
            </a:r>
            <a:r>
              <a:rPr lang="pt-PT" sz="2000" dirty="0">
                <a:solidFill>
                  <a:srgbClr val="00007E"/>
                </a:solidFill>
              </a:rPr>
              <a:t>: </a:t>
            </a:r>
          </a:p>
          <a:p>
            <a:pPr>
              <a:defRPr/>
            </a:pPr>
            <a:r>
              <a:rPr lang="pt-PT" sz="2000" dirty="0">
                <a:solidFill>
                  <a:schemeClr val="accent5">
                    <a:lumMod val="50000"/>
                  </a:schemeClr>
                </a:solidFill>
              </a:rPr>
              <a:t>  </a:t>
            </a:r>
          </a:p>
          <a:p>
            <a:pPr>
              <a:defRPr/>
            </a:pPr>
            <a:r>
              <a:rPr lang="pt-PT" sz="2000" dirty="0" err="1">
                <a:solidFill>
                  <a:srgbClr val="00007E"/>
                </a:solidFill>
              </a:rPr>
              <a:t>The</a:t>
            </a:r>
            <a:r>
              <a:rPr lang="pt-PT" sz="2000" dirty="0">
                <a:solidFill>
                  <a:srgbClr val="00007E"/>
                </a:solidFill>
              </a:rPr>
              <a:t> </a:t>
            </a:r>
            <a:r>
              <a:rPr lang="pt-PT" sz="2000" b="1" dirty="0" err="1">
                <a:solidFill>
                  <a:srgbClr val="00007E"/>
                </a:solidFill>
              </a:rPr>
              <a:t>Favorable</a:t>
            </a:r>
            <a:r>
              <a:rPr lang="pt-PT" sz="2000" b="1" dirty="0">
                <a:solidFill>
                  <a:srgbClr val="00007E"/>
                </a:solidFill>
              </a:rPr>
              <a:t> cases </a:t>
            </a:r>
            <a:r>
              <a:rPr lang="en-US" sz="2000" dirty="0">
                <a:solidFill>
                  <a:srgbClr val="00007E"/>
                </a:solidFill>
              </a:rPr>
              <a:t>are permutations without repetition of 5, 4 to 4</a:t>
            </a:r>
            <a:r>
              <a:rPr lang="pt-PT" sz="2000" dirty="0">
                <a:solidFill>
                  <a:srgbClr val="00007E"/>
                </a:solidFill>
              </a:rPr>
              <a:t>:  </a:t>
            </a: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7E"/>
                </a:solidFill>
              </a:rPr>
              <a:t>Thus, the probability is</a:t>
            </a:r>
            <a:r>
              <a:rPr lang="pt-PT" sz="2000" dirty="0">
                <a:solidFill>
                  <a:srgbClr val="00007E"/>
                </a:solidFill>
              </a:rPr>
              <a:t>: </a:t>
            </a:r>
          </a:p>
          <a:p>
            <a:pPr marL="0" indent="0" algn="just">
              <a:defRPr/>
            </a:pPr>
            <a:endParaRPr lang="pt-PT" altLang="pt-PT" sz="1200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6394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085520"/>
              </p:ext>
            </p:extLst>
          </p:nvPr>
        </p:nvGraphicFramePr>
        <p:xfrm>
          <a:off x="7584547" y="3189288"/>
          <a:ext cx="5762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Equation" r:id="rId3" imgW="228600" imgH="241200" progId="Equation.DSMT4">
                  <p:embed/>
                </p:oleObj>
              </mc:Choice>
              <mc:Fallback>
                <p:oleObj name="Equation" r:id="rId3" imgW="228600" imgH="241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4547" y="3189288"/>
                        <a:ext cx="576263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6396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526010"/>
              </p:ext>
            </p:extLst>
          </p:nvPr>
        </p:nvGraphicFramePr>
        <p:xfrm>
          <a:off x="8160810" y="3932238"/>
          <a:ext cx="5746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Equation" r:id="rId5" imgW="241200" imgH="241200" progId="Equation.DSMT4">
                  <p:embed/>
                </p:oleObj>
              </mc:Choice>
              <mc:Fallback>
                <p:oleObj name="Equation" r:id="rId5" imgW="241200" imgH="24120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0810" y="3932238"/>
                        <a:ext cx="5746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6398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343411"/>
              </p:ext>
            </p:extLst>
          </p:nvPr>
        </p:nvGraphicFramePr>
        <p:xfrm>
          <a:off x="2627313" y="5216525"/>
          <a:ext cx="432752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Equation" r:id="rId7" imgW="2260440" imgH="457200" progId="Equation.DSMT4">
                  <p:embed/>
                </p:oleObj>
              </mc:Choice>
              <mc:Fallback>
                <p:oleObj name="Equation" r:id="rId7" imgW="2260440" imgH="457200" progId="Equation.DSMT4">
                  <p:embed/>
                  <p:pic>
                    <p:nvPicPr>
                      <p:cNvPr id="0" name="Objec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5216525"/>
                        <a:ext cx="432752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3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tFin02">
  <a:themeElements>
    <a:clrScheme name="MatFin0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Fin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tFin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35405</TotalTime>
  <Words>570</Words>
  <Application>Microsoft Office PowerPoint</Application>
  <PresentationFormat>Apresentação no Ecrã (4:3)</PresentationFormat>
  <Paragraphs>95</Paragraphs>
  <Slides>7</Slides>
  <Notes>1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1_Modelo de apresentação predefinido</vt:lpstr>
      <vt:lpstr>MatFin02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305</cp:revision>
  <cp:lastPrinted>2013-10-24T11:42:31Z</cp:lastPrinted>
  <dcterms:created xsi:type="dcterms:W3CDTF">2009-03-15T23:32:02Z</dcterms:created>
  <dcterms:modified xsi:type="dcterms:W3CDTF">2025-08-24T15:44:31Z</dcterms:modified>
</cp:coreProperties>
</file>