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10"/>
  </p:notesMasterIdLst>
  <p:handoutMasterIdLst>
    <p:handoutMasterId r:id="rId11"/>
  </p:handoutMasterIdLst>
  <p:sldIdLst>
    <p:sldId id="379" r:id="rId3"/>
    <p:sldId id="511" r:id="rId4"/>
    <p:sldId id="512" r:id="rId5"/>
    <p:sldId id="530" r:id="rId6"/>
    <p:sldId id="531" r:id="rId7"/>
    <p:sldId id="529" r:id="rId8"/>
    <p:sldId id="513" r:id="rId9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59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7E"/>
    <a:srgbClr val="4597A0"/>
    <a:srgbClr val="1308F2"/>
    <a:srgbClr val="CCFFFF"/>
    <a:srgbClr val="DDDDDD"/>
    <a:srgbClr val="DC0000"/>
    <a:srgbClr val="0066FF"/>
    <a:srgbClr val="A6B5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Estilo Claro 3 - Destaqu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18" autoAdjust="0"/>
    <p:restoredTop sz="91502" autoAdjust="0"/>
  </p:normalViewPr>
  <p:slideViewPr>
    <p:cSldViewPr snapToGrid="0" showGuides="1">
      <p:cViewPr varScale="1">
        <p:scale>
          <a:sx n="102" d="100"/>
          <a:sy n="102" d="100"/>
        </p:scale>
        <p:origin x="1028" y="68"/>
      </p:cViewPr>
      <p:guideLst>
        <p:guide orient="horz" pos="359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62" d="100"/>
          <a:sy n="62" d="100"/>
        </p:scale>
        <p:origin x="-1824" y="-84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15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FEF895A8-3EBE-45C9-A6CD-84D90A45EBB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10007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401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Clique para editar os estilos de texto do modelo global</a:t>
            </a:r>
          </a:p>
          <a:p>
            <a:pPr lvl="1"/>
            <a:r>
              <a:rPr lang="en-GB" noProof="0"/>
              <a:t>Segundo nível</a:t>
            </a:r>
          </a:p>
          <a:p>
            <a:pPr lvl="2"/>
            <a:r>
              <a:rPr lang="en-GB" noProof="0"/>
              <a:t>Terceiro nível</a:t>
            </a:r>
          </a:p>
          <a:p>
            <a:pPr lvl="3"/>
            <a:r>
              <a:rPr lang="en-GB" noProof="0"/>
              <a:t>Quarto nível</a:t>
            </a:r>
          </a:p>
          <a:p>
            <a:pPr lvl="4"/>
            <a:r>
              <a:rPr lang="en-GB" noProof="0"/>
              <a:t>Quinto nível</a:t>
            </a:r>
          </a:p>
        </p:txBody>
      </p:sp>
      <p:sp>
        <p:nvSpPr>
          <p:cNvPr id="716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0263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6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0263"/>
            <a:ext cx="3078163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68" tIns="47384" rIns="94768" bIns="47384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latin typeface="Arial" charset="0"/>
              </a:defRPr>
            </a:lvl1pPr>
          </a:lstStyle>
          <a:p>
            <a:pPr>
              <a:defRPr/>
            </a:pPr>
            <a:fld id="{DED88D2E-86EB-43FD-B46F-37224A7E770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02486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0E8B9-395E-470F-91D0-A3424591442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790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323850" y="549275"/>
            <a:ext cx="8496300" cy="5576888"/>
          </a:xfrm>
        </p:spPr>
        <p:txBody>
          <a:bodyPr/>
          <a:lstStyle/>
          <a:p>
            <a:pPr lvl="0"/>
            <a:endParaRPr lang="pt-PT" noProof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0BC69-CB07-4475-A009-62C327568B31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895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1 objecto e 2 objec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323850" y="549275"/>
            <a:ext cx="4171950" cy="557688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quarter" idx="2"/>
          </p:nvPr>
        </p:nvSpPr>
        <p:spPr>
          <a:xfrm>
            <a:off x="4648200" y="549275"/>
            <a:ext cx="4171950" cy="2711450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3"/>
          </p:nvPr>
        </p:nvSpPr>
        <p:spPr>
          <a:xfrm>
            <a:off x="4648200" y="3413125"/>
            <a:ext cx="4171950" cy="2713038"/>
          </a:xfrm>
        </p:spPr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99C88-6D29-453A-9BA7-BDB52B6FB807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892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850" y="549275"/>
            <a:ext cx="8496300" cy="557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Clique para editar os estilos de texto do modelo global</a:t>
            </a:r>
          </a:p>
          <a:p>
            <a:pPr lvl="1"/>
            <a:r>
              <a:rPr lang="en-GB" altLang="pt-PT"/>
              <a:t>Segundo nível</a:t>
            </a:r>
          </a:p>
          <a:p>
            <a:pPr lvl="2"/>
            <a:r>
              <a:rPr lang="en-GB" altLang="pt-PT"/>
              <a:t>Terceiro nível</a:t>
            </a:r>
          </a:p>
          <a:p>
            <a:pPr lvl="3"/>
            <a:r>
              <a:rPr lang="en-GB" altLang="pt-PT"/>
              <a:t>Quarto nível</a:t>
            </a:r>
          </a:p>
          <a:p>
            <a:pPr lvl="4"/>
            <a:r>
              <a:rPr lang="en-GB" altLang="pt-PT"/>
              <a:t>Quinto nível</a:t>
            </a:r>
          </a:p>
        </p:txBody>
      </p:sp>
      <p:sp>
        <p:nvSpPr>
          <p:cNvPr id="201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747AA2A7-8350-407A-ADE1-7656EFA71E15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44450"/>
            <a:ext cx="4105275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altLang="pt-PT"/>
              <a:t>Probabilidades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4163" y="588963"/>
            <a:ext cx="8496300" cy="586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t-PT"/>
              <a:t>Exemplo</a:t>
            </a:r>
          </a:p>
          <a:p>
            <a:pPr lvl="0"/>
            <a:r>
              <a:rPr lang="en-GB" altLang="pt-PT"/>
              <a:t>	Segundo nível</a:t>
            </a:r>
          </a:p>
          <a:p>
            <a:pPr lvl="0"/>
            <a:r>
              <a:rPr lang="en-GB" altLang="pt-PT"/>
              <a:t>		Terceiro nível</a:t>
            </a:r>
          </a:p>
          <a:p>
            <a:pPr lvl="0"/>
            <a:r>
              <a:rPr lang="en-GB" altLang="pt-PT"/>
              <a:t>		Quarto nível</a:t>
            </a:r>
          </a:p>
          <a:p>
            <a:pPr lvl="0"/>
            <a:r>
              <a:rPr lang="en-GB" altLang="pt-PT"/>
              <a:t>		Quinto nível</a:t>
            </a:r>
          </a:p>
        </p:txBody>
      </p:sp>
      <p:sp>
        <p:nvSpPr>
          <p:cNvPr id="203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70875" y="6524625"/>
            <a:ext cx="7651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0">
                <a:solidFill>
                  <a:srgbClr val="003366"/>
                </a:solidFill>
                <a:latin typeface="Arial" charset="0"/>
              </a:defRPr>
            </a:lvl1pPr>
          </a:lstStyle>
          <a:p>
            <a:pPr>
              <a:defRPr/>
            </a:pPr>
            <a:fld id="{1054335C-CA97-4053-8556-500B0756DB8A}" type="slidenum">
              <a:rPr lang="en-GB"/>
              <a:pPr>
                <a:defRPr/>
              </a:pPr>
              <a:t>‹nº›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wmf"/><Relationship Id="rId3" Type="http://schemas.openxmlformats.org/officeDocument/2006/relationships/image" Target="../media/image10.gi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png"/><Relationship Id="rId4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5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4.wmf"/><Relationship Id="rId9" Type="http://schemas.openxmlformats.org/officeDocument/2006/relationships/image" Target="../media/image17.gi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46421"/>
            <a:ext cx="8496300" cy="36113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pt-PT" altLang="pt-PT" sz="2000" b="1" dirty="0"/>
          </a:p>
          <a:p>
            <a:pPr marL="355600" lvl="1" indent="0" algn="ctr" eaLnBrk="1" hangingPunct="1">
              <a:buClr>
                <a:schemeClr val="accent5">
                  <a:lumMod val="50000"/>
                </a:schemeClr>
              </a:buClr>
              <a:buNone/>
              <a:defRPr/>
            </a:pPr>
            <a:endParaRPr lang="pt-PT" altLang="pt-PT" sz="4000" b="1" dirty="0"/>
          </a:p>
          <a:p>
            <a:pPr marL="355600" lvl="1" indent="0" algn="ctr" eaLnBrk="1" hangingPunct="1">
              <a:buClr>
                <a:schemeClr val="accent5">
                  <a:lumMod val="50000"/>
                </a:schemeClr>
              </a:buClr>
              <a:buNone/>
              <a:defRPr/>
            </a:pPr>
            <a:endParaRPr lang="pt-PT" altLang="pt-PT" sz="4000" b="1" dirty="0"/>
          </a:p>
          <a:p>
            <a:pPr marL="355600" lvl="1" indent="0" algn="ctr" eaLnBrk="1" hangingPunct="1">
              <a:buClr>
                <a:schemeClr val="accent5">
                  <a:lumMod val="50000"/>
                </a:schemeClr>
              </a:buClr>
              <a:buNone/>
              <a:defRPr/>
            </a:pPr>
            <a:r>
              <a:rPr lang="pt-PT" altLang="pt-PT" sz="4000" b="1" dirty="0"/>
              <a:t>Arranjos sem repetição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altLang="pt-PT" sz="2800" b="1" dirty="0"/>
          </a:p>
        </p:txBody>
      </p:sp>
      <p:pic>
        <p:nvPicPr>
          <p:cNvPr id="3075" name="Picture 4" descr="C:\Users\FBS\Documents\MOOC\R2\normal.gif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9656" y="3304381"/>
            <a:ext cx="1944688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713788" cy="6048375"/>
          </a:xfrm>
        </p:spPr>
        <p:txBody>
          <a:bodyPr/>
          <a:lstStyle/>
          <a:p>
            <a:pPr marL="0" indent="0" algn="just"/>
            <a:r>
              <a:rPr lang="pt-PT" altLang="pt-PT" b="1" dirty="0">
                <a:solidFill>
                  <a:srgbClr val="C00000"/>
                </a:solidFill>
              </a:rPr>
              <a:t>Arranjos sem repetição</a:t>
            </a:r>
          </a:p>
          <a:p>
            <a:pPr marL="0" indent="0" algn="just"/>
            <a:endParaRPr lang="pt-PT" altLang="pt-PT" sz="1200" dirty="0">
              <a:solidFill>
                <a:srgbClr val="C00000"/>
              </a:solidFill>
            </a:endParaRPr>
          </a:p>
          <a:p>
            <a:pPr marL="0" indent="0" algn="just">
              <a:spcBef>
                <a:spcPts val="0"/>
              </a:spcBef>
            </a:pPr>
            <a:r>
              <a:rPr lang="pt-PT" altLang="pt-PT" dirty="0"/>
              <a:t>Dado um conjunto com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="1" i="1" dirty="0"/>
              <a:t> </a:t>
            </a:r>
            <a:r>
              <a:rPr lang="pt-PT" altLang="pt-PT" dirty="0"/>
              <a:t>elementos distintos, chama-se </a:t>
            </a:r>
            <a:r>
              <a:rPr lang="pt-PT" altLang="pt-PT" b="1" dirty="0"/>
              <a:t>arranjos sem repetição </a:t>
            </a:r>
            <a:r>
              <a:rPr lang="pt-PT" altLang="pt-PT" dirty="0"/>
              <a:t>ou </a:t>
            </a:r>
            <a:r>
              <a:rPr lang="pt-PT" altLang="pt-PT" b="1" dirty="0"/>
              <a:t>arranjos simples</a:t>
            </a:r>
            <a:r>
              <a:rPr lang="pt-PT" altLang="pt-PT" dirty="0"/>
              <a:t>, </a:t>
            </a:r>
            <a:r>
              <a:rPr lang="pt-PT" altLang="pt-PT" b="1" dirty="0"/>
              <a:t>de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="1" i="1" dirty="0"/>
              <a:t> </a:t>
            </a:r>
            <a:r>
              <a:rPr lang="pt-PT" altLang="pt-PT" b="1" dirty="0"/>
              <a:t>elementos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b="1" i="1" dirty="0"/>
              <a:t> </a:t>
            </a:r>
            <a:r>
              <a:rPr lang="pt-PT" altLang="pt-PT" dirty="0"/>
              <a:t>a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dirty="0"/>
              <a:t>, ao número total de sequências de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t-PT" altLang="pt-PT" b="1" i="1" dirty="0"/>
              <a:t> </a:t>
            </a:r>
            <a:r>
              <a:rPr lang="pt-PT" altLang="pt-PT" dirty="0"/>
              <a:t>elementos </a:t>
            </a:r>
            <a:r>
              <a:rPr lang="pt-PT" altLang="pt-PT" b="1" dirty="0"/>
              <a:t>distintos</a:t>
            </a:r>
            <a:r>
              <a:rPr lang="pt-PT" altLang="pt-PT" dirty="0"/>
              <a:t>, escolhidos de entre os </a:t>
            </a:r>
            <a:r>
              <a:rPr lang="pt-PT" altLang="pt-PT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pt-PT" altLang="pt-PT" b="1" i="1" dirty="0"/>
              <a:t> </a:t>
            </a:r>
            <a:r>
              <a:rPr lang="pt-PT" altLang="pt-PT" dirty="0"/>
              <a:t>elementos, com             </a:t>
            </a:r>
          </a:p>
          <a:p>
            <a:pPr marL="0" indent="0" algn="just">
              <a:spcBef>
                <a:spcPts val="0"/>
              </a:spcBef>
            </a:pPr>
            <a:r>
              <a:rPr lang="pt-PT" altLang="pt-PT" dirty="0"/>
              <a:t>          e representa-se, por:</a:t>
            </a:r>
          </a:p>
          <a:p>
            <a:pPr marL="0" indent="0"/>
            <a:endParaRPr lang="pt-PT" altLang="pt-PT" dirty="0"/>
          </a:p>
          <a:p>
            <a:pPr marL="0" indent="0"/>
            <a:endParaRPr lang="pt-PT" altLang="pt-PT" dirty="0"/>
          </a:p>
          <a:p>
            <a:pPr marL="0" indent="0"/>
            <a:endParaRPr lang="pt-PT" altLang="pt-PT" dirty="0"/>
          </a:p>
          <a:p>
            <a:pPr marL="0" indent="0"/>
            <a:endParaRPr lang="pt-PT" altLang="pt-PT" dirty="0"/>
          </a:p>
          <a:p>
            <a:pPr marL="0" indent="0" algn="just"/>
            <a:r>
              <a:rPr lang="pt-PT" altLang="pt-PT" u="sng" dirty="0"/>
              <a:t>Observação</a:t>
            </a:r>
            <a:r>
              <a:rPr lang="pt-PT" altLang="pt-PT" dirty="0"/>
              <a:t> – Em problemas de Probabilidades é frequente a utilização de técnicas de contagem sendo a análise combinatória facilitadora.</a:t>
            </a:r>
          </a:p>
          <a:p>
            <a:pPr marL="0" indent="0"/>
            <a:endParaRPr lang="pt-PT" altLang="pt-PT" dirty="0"/>
          </a:p>
          <a:p>
            <a:pPr marL="0" indent="0" algn="just"/>
            <a:endParaRPr lang="pt-PT" altLang="pt-PT" dirty="0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410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2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476253"/>
              </p:ext>
            </p:extLst>
          </p:nvPr>
        </p:nvGraphicFramePr>
        <p:xfrm>
          <a:off x="323528" y="2852936"/>
          <a:ext cx="71913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0" name="Equation" r:id="rId3" imgW="380880" imgH="190440" progId="Equation.DSMT4">
                  <p:embed/>
                </p:oleObj>
              </mc:Choice>
              <mc:Fallback>
                <p:oleObj name="Equation" r:id="rId3" imgW="380880" imgH="19044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2852936"/>
                        <a:ext cx="719138" cy="3603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4104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206191"/>
              </p:ext>
            </p:extLst>
          </p:nvPr>
        </p:nvGraphicFramePr>
        <p:xfrm>
          <a:off x="412750" y="3573016"/>
          <a:ext cx="8305800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Equation" r:id="rId5" imgW="4508500" imgH="444500" progId="Equation.DSMT4">
                  <p:embed/>
                </p:oleObj>
              </mc:Choice>
              <mc:Fallback>
                <p:oleObj name="Equation" r:id="rId5" imgW="4508500" imgH="444500" progId="Equation.DSMT4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750" y="3573016"/>
                        <a:ext cx="8305800" cy="82867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900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800"/>
                                        <p:tgtEl>
                                          <p:spTgt spid="4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/>
                                        <p:tgtEl>
                                          <p:spTgt spid="4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7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7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8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0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4"/>
            <a:ext cx="8713788" cy="2229662"/>
          </a:xfrm>
        </p:spPr>
        <p:txBody>
          <a:bodyPr/>
          <a:lstStyle/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 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altLang="pt-PT" sz="1800" b="1" dirty="0">
                <a:solidFill>
                  <a:srgbClr val="C00000"/>
                </a:solidFill>
              </a:rPr>
              <a:t>Arranjos sem repetição)</a:t>
            </a:r>
            <a:endParaRPr lang="pt-PT" sz="18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 algn="just">
              <a:defRPr/>
            </a:pPr>
            <a:r>
              <a:rPr lang="pt-PT" sz="2000" b="1" dirty="0">
                <a:solidFill>
                  <a:srgbClr val="C00000"/>
                </a:solidFill>
              </a:rPr>
              <a:t>1. </a:t>
            </a:r>
            <a:r>
              <a:rPr lang="pt-PT" sz="2000" dirty="0"/>
              <a:t>O ministro da educação vai visitar seis das quinze escolas com ensino secundário no distrito da Guarda. De quantas formas pode organizar a visita?</a:t>
            </a:r>
          </a:p>
          <a:p>
            <a:pPr marL="0" indent="0">
              <a:defRPr/>
            </a:pPr>
            <a:endParaRPr lang="pt-PT" sz="800" dirty="0"/>
          </a:p>
          <a:p>
            <a:pPr marL="0" indent="0">
              <a:defRPr/>
            </a:pP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 de Resolução </a:t>
            </a:r>
            <a:r>
              <a:rPr lang="pt-PT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PT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pt-PT" sz="800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endParaRPr lang="pt-PT" altLang="pt-PT" dirty="0">
              <a:solidFill>
                <a:srgbClr val="00007E"/>
              </a:solidFill>
            </a:endParaRP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pSp>
        <p:nvGrpSpPr>
          <p:cNvPr id="3" name="Grupo 2"/>
          <p:cNvGrpSpPr/>
          <p:nvPr/>
        </p:nvGrpSpPr>
        <p:grpSpPr>
          <a:xfrm>
            <a:off x="6912185" y="1641554"/>
            <a:ext cx="2088941" cy="2332859"/>
            <a:chOff x="5796136" y="2564904"/>
            <a:chExt cx="3181350" cy="3552825"/>
          </a:xfrm>
        </p:grpSpPr>
        <p:pic>
          <p:nvPicPr>
            <p:cNvPr id="5147" name="Picture 27" descr="http://www.arqueobeira.net/images/Mapas/dstr_guarda.gif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2564904"/>
              <a:ext cx="3181350" cy="3552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Oval 9"/>
            <p:cNvSpPr/>
            <p:nvPr/>
          </p:nvSpPr>
          <p:spPr bwMode="auto">
            <a:xfrm>
              <a:off x="6888545" y="400506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8460432" y="472514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8612832" y="487754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8371606" y="386104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838063" y="443711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6660232" y="491354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7740352" y="479715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7452320" y="5110125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956376" y="4263193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7596336" y="3573016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8244408" y="530120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6156176" y="528766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7920372" y="3068960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7386811" y="407707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7307510" y="4517293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236311" y="2492629"/>
            <a:ext cx="6675874" cy="1731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tabLst>
                <a:tab pos="87313" algn="l"/>
              </a:tabLst>
              <a:defRPr/>
            </a:pPr>
            <a:r>
              <a:rPr lang="pt-PT" sz="2000" i="0" dirty="0">
                <a:solidFill>
                  <a:srgbClr val="00007E"/>
                </a:solidFill>
              </a:rPr>
              <a:t>O número total de formas de organizar a visita pode ser obtido </a:t>
            </a:r>
            <a:r>
              <a:rPr lang="pt-PT" sz="2000" i="0" dirty="0" err="1">
                <a:solidFill>
                  <a:srgbClr val="00007E"/>
                </a:solidFill>
              </a:rPr>
              <a:t>diretamente</a:t>
            </a:r>
            <a:r>
              <a:rPr lang="pt-PT" sz="2000" i="0" dirty="0">
                <a:solidFill>
                  <a:srgbClr val="00007E"/>
                </a:solidFill>
              </a:rPr>
              <a:t> através de         , que se lê “</a:t>
            </a:r>
            <a:r>
              <a:rPr lang="pt-PT" sz="2000" dirty="0">
                <a:solidFill>
                  <a:srgbClr val="00007E"/>
                </a:solidFill>
              </a:rPr>
              <a:t>arranjos sem repetição de </a:t>
            </a:r>
            <a:r>
              <a:rPr lang="pt-PT" sz="2000" i="0" dirty="0">
                <a:solidFill>
                  <a:srgbClr val="00007E"/>
                </a:solidFill>
              </a:rPr>
              <a:t>15 </a:t>
            </a:r>
            <a:r>
              <a:rPr lang="pt-PT" sz="2000" dirty="0">
                <a:solidFill>
                  <a:srgbClr val="00007E"/>
                </a:solidFill>
              </a:rPr>
              <a:t>elementos,</a:t>
            </a:r>
            <a:r>
              <a:rPr lang="pt-PT" sz="2000" i="0" dirty="0">
                <a:solidFill>
                  <a:srgbClr val="00007E"/>
                </a:solidFill>
              </a:rPr>
              <a:t> 6 </a:t>
            </a:r>
            <a:r>
              <a:rPr lang="pt-PT" sz="2000" dirty="0">
                <a:solidFill>
                  <a:srgbClr val="00007E"/>
                </a:solidFill>
              </a:rPr>
              <a:t>a</a:t>
            </a:r>
            <a:r>
              <a:rPr lang="pt-PT" sz="2000" i="0" dirty="0">
                <a:solidFill>
                  <a:srgbClr val="00007E"/>
                </a:solidFill>
              </a:rPr>
              <a:t> 6”</a:t>
            </a:r>
            <a:endParaRPr lang="pt-PT" altLang="pt-PT" sz="2000" i="0" kern="0" dirty="0">
              <a:solidFill>
                <a:srgbClr val="00007E"/>
              </a:solidFill>
            </a:endParaRPr>
          </a:p>
        </p:txBody>
      </p:sp>
      <p:graphicFrame>
        <p:nvGraphicFramePr>
          <p:cNvPr id="4" name="Objec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959646"/>
              </p:ext>
            </p:extLst>
          </p:nvPr>
        </p:nvGraphicFramePr>
        <p:xfrm>
          <a:off x="3750884" y="3051519"/>
          <a:ext cx="5048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4" name="Equation" r:id="rId4" imgW="279279" imgH="241195" progId="Equation.DSMT4">
                  <p:embed/>
                </p:oleObj>
              </mc:Choice>
              <mc:Fallback>
                <p:oleObj name="Equation" r:id="rId4" imgW="279279" imgH="241195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0884" y="3051519"/>
                        <a:ext cx="5048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5389953"/>
              </p:ext>
            </p:extLst>
          </p:nvPr>
        </p:nvGraphicFramePr>
        <p:xfrm>
          <a:off x="358095" y="4036905"/>
          <a:ext cx="5048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5" name="Equation" r:id="rId6" imgW="279360" imgH="241200" progId="Equation.DSMT4">
                  <p:embed/>
                </p:oleObj>
              </mc:Choice>
              <mc:Fallback>
                <p:oleObj name="Equation" r:id="rId6" imgW="279360" imgH="24120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095" y="4036905"/>
                        <a:ext cx="50482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Arco 30"/>
          <p:cNvSpPr/>
          <p:nvPr/>
        </p:nvSpPr>
        <p:spPr bwMode="auto">
          <a:xfrm rot="16200000" flipH="1">
            <a:off x="567859" y="4371798"/>
            <a:ext cx="720080" cy="432047"/>
          </a:xfrm>
          <a:prstGeom prst="arc">
            <a:avLst>
              <a:gd name="adj1" fmla="val 16257232"/>
              <a:gd name="adj2" fmla="val 5962074"/>
            </a:avLst>
          </a:prstGeom>
          <a:noFill/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24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ectângulo 31"/>
          <p:cNvSpPr/>
          <p:nvPr/>
        </p:nvSpPr>
        <p:spPr>
          <a:xfrm>
            <a:off x="236311" y="5046149"/>
            <a:ext cx="13022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defRPr/>
            </a:pPr>
            <a:r>
              <a:rPr lang="pt-PT" sz="1600" i="0" dirty="0">
                <a:solidFill>
                  <a:srgbClr val="00007E"/>
                </a:solidFill>
              </a:rPr>
              <a:t>Aplicando a fórmula</a:t>
            </a:r>
          </a:p>
        </p:txBody>
      </p:sp>
      <p:graphicFrame>
        <p:nvGraphicFramePr>
          <p:cNvPr id="6" name="Objecto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832547"/>
              </p:ext>
            </p:extLst>
          </p:nvPr>
        </p:nvGraphicFramePr>
        <p:xfrm>
          <a:off x="949203" y="3916357"/>
          <a:ext cx="1239838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6" name="Equation" r:id="rId8" imgW="685800" imgH="444240" progId="Equation.DSMT4">
                  <p:embed/>
                </p:oleObj>
              </mc:Choice>
              <mc:Fallback>
                <p:oleObj name="Equation" r:id="rId8" imgW="685800" imgH="44424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203" y="3916357"/>
                        <a:ext cx="1239838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o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1813529"/>
              </p:ext>
            </p:extLst>
          </p:nvPr>
        </p:nvGraphicFramePr>
        <p:xfrm>
          <a:off x="2230654" y="3939265"/>
          <a:ext cx="3902075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7" name="Equation" r:id="rId10" imgW="2158920" imgH="393480" progId="Equation.DSMT4">
                  <p:embed/>
                </p:oleObj>
              </mc:Choice>
              <mc:Fallback>
                <p:oleObj name="Equation" r:id="rId10" imgW="2158920" imgH="39348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0654" y="3939265"/>
                        <a:ext cx="3902075" cy="70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5" name="Conexão recta 34"/>
          <p:cNvCxnSpPr>
            <a:cxnSpLocks noChangeAspect="1"/>
          </p:cNvCxnSpPr>
          <p:nvPr/>
        </p:nvCxnSpPr>
        <p:spPr bwMode="auto">
          <a:xfrm flipH="1">
            <a:off x="4456572" y="4410541"/>
            <a:ext cx="172800" cy="216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Conexão recta 35"/>
          <p:cNvCxnSpPr>
            <a:cxnSpLocks noChangeAspect="1"/>
          </p:cNvCxnSpPr>
          <p:nvPr/>
        </p:nvCxnSpPr>
        <p:spPr bwMode="auto">
          <a:xfrm flipH="1">
            <a:off x="5882537" y="3974413"/>
            <a:ext cx="172800" cy="21600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0064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8" name="Objecto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483149"/>
              </p:ext>
            </p:extLst>
          </p:nvPr>
        </p:nvGraphicFramePr>
        <p:xfrm>
          <a:off x="1676628" y="4713625"/>
          <a:ext cx="3373437" cy="77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8" name="Equation" r:id="rId12" imgW="1866600" imgH="431640" progId="Equation.DSMT4">
                  <p:embed/>
                </p:oleObj>
              </mc:Choice>
              <mc:Fallback>
                <p:oleObj name="Equation" r:id="rId12" imgW="1866600" imgH="43164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628" y="4713625"/>
                        <a:ext cx="3373437" cy="77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o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030932"/>
              </p:ext>
            </p:extLst>
          </p:nvPr>
        </p:nvGraphicFramePr>
        <p:xfrm>
          <a:off x="166235" y="5672138"/>
          <a:ext cx="1684337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9" name="Equation" r:id="rId14" imgW="914400" imgH="444240" progId="Equation.DSMT4">
                  <p:embed/>
                </p:oleObj>
              </mc:Choice>
              <mc:Fallback>
                <p:oleObj name="Equation" r:id="rId14" imgW="914400" imgH="444240" progId="Equation.DSMT4">
                  <p:embed/>
                  <p:pic>
                    <p:nvPicPr>
                      <p:cNvPr id="0" name="Objecto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35" y="5672138"/>
                        <a:ext cx="1684337" cy="828675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ADDE1"/>
                          </a:gs>
                          <a:gs pos="50000">
                            <a:srgbClr val="FFFFFF"/>
                          </a:gs>
                          <a:gs pos="100000">
                            <a:srgbClr val="B8E3E6"/>
                          </a:gs>
                        </a:gsLst>
                        <a:lin ang="3600000"/>
                      </a:gradFill>
                      <a:ln w="25400" cmpd="thickThin">
                        <a:solidFill>
                          <a:srgbClr val="4597A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2194626" y="5533364"/>
            <a:ext cx="6675874" cy="1731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spcBef>
                <a:spcPts val="0"/>
              </a:spcBef>
              <a:tabLst>
                <a:tab pos="87313" algn="l"/>
              </a:tabLst>
              <a:defRPr/>
            </a:pPr>
            <a:r>
              <a:rPr lang="pt-PT" sz="2000" i="0" dirty="0">
                <a:solidFill>
                  <a:srgbClr val="00007E"/>
                </a:solidFill>
              </a:rPr>
              <a:t>Existem, assim, 3 603 600 formas diferentes de visitar 6, destas 15 escolas. </a:t>
            </a:r>
          </a:p>
          <a:p>
            <a:pPr marL="0" indent="0" algn="just">
              <a:spcBef>
                <a:spcPts val="0"/>
              </a:spcBef>
              <a:tabLst>
                <a:tab pos="87313" algn="l"/>
              </a:tabLst>
              <a:defRPr/>
            </a:pPr>
            <a:r>
              <a:rPr lang="pt-PT" sz="1600" i="0" dirty="0">
                <a:solidFill>
                  <a:srgbClr val="00007E"/>
                </a:solidFill>
              </a:rPr>
              <a:t>Note-se que, estas possibilidades distinguem-se quer pelas escolas escolhidas para visitar quer pela ordem com que será realizada a visita.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1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6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2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8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2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1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300"/>
                            </p:stCondLst>
                            <p:childTnLst>
                              <p:par>
                                <p:cTn id="4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1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1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1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9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3"/>
            <a:ext cx="8713788" cy="5864225"/>
          </a:xfrm>
        </p:spPr>
        <p:txBody>
          <a:bodyPr/>
          <a:lstStyle/>
          <a:p>
            <a:pPr>
              <a:defRPr/>
            </a:pPr>
            <a:r>
              <a:rPr lang="pt-PT" b="1" u="sng" dirty="0">
                <a:solidFill>
                  <a:srgbClr val="C00000"/>
                </a:solidFill>
              </a:rPr>
              <a:t>Utilizando a calculadora…</a:t>
            </a:r>
            <a:endParaRPr lang="pt-PT" b="1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podemos obter facilmente o valor pretendido:</a:t>
            </a:r>
          </a:p>
          <a:p>
            <a:pPr>
              <a:defRPr/>
            </a:pPr>
            <a:r>
              <a:rPr lang="en-US" sz="2000" b="1" dirty="0">
                <a:solidFill>
                  <a:srgbClr val="00007E"/>
                </a:solidFill>
              </a:rPr>
              <a:t>CASIO</a:t>
            </a:r>
            <a:r>
              <a:rPr lang="en-US" sz="2000" dirty="0">
                <a:solidFill>
                  <a:srgbClr val="00007E"/>
                </a:solidFill>
              </a:rPr>
              <a:t>     </a:t>
            </a: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rgbClr val="00007E"/>
                </a:solidFill>
              </a:rPr>
              <a:t>           	 OPTN</a:t>
            </a:r>
            <a:r>
              <a:rPr lang="en-US" sz="2000" dirty="0">
                <a:solidFill>
                  <a:srgbClr val="00007E"/>
                </a:solidFill>
              </a:rPr>
              <a:t> →</a:t>
            </a:r>
            <a:r>
              <a:rPr lang="en-US" sz="2000" dirty="0" err="1">
                <a:solidFill>
                  <a:srgbClr val="00007E"/>
                </a:solidFill>
              </a:rPr>
              <a:t>Prob</a:t>
            </a:r>
            <a:r>
              <a:rPr lang="en-US" sz="2000" dirty="0">
                <a:solidFill>
                  <a:srgbClr val="00007E"/>
                </a:solidFill>
              </a:rPr>
              <a:t> → </a:t>
            </a:r>
            <a:r>
              <a:rPr lang="en-US" sz="2000" dirty="0" err="1">
                <a:solidFill>
                  <a:srgbClr val="00007E"/>
                </a:solidFill>
              </a:rPr>
              <a:t>nPr</a:t>
            </a: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b="1" dirty="0">
                <a:solidFill>
                  <a:srgbClr val="00007E"/>
                </a:solidFill>
              </a:rPr>
              <a:t>TEXAS </a:t>
            </a: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en-US" sz="2000" dirty="0">
                <a:solidFill>
                  <a:srgbClr val="00007E"/>
                </a:solidFill>
              </a:rPr>
              <a:t>           	</a:t>
            </a:r>
            <a:r>
              <a:rPr lang="en-US" sz="2000" b="1" dirty="0">
                <a:solidFill>
                  <a:srgbClr val="00007E"/>
                </a:solidFill>
              </a:rPr>
              <a:t>MATH</a:t>
            </a:r>
            <a:r>
              <a:rPr lang="en-US" sz="2000" dirty="0">
                <a:solidFill>
                  <a:srgbClr val="00007E"/>
                </a:solidFill>
              </a:rPr>
              <a:t> → PRB → 2:nPr</a:t>
            </a:r>
            <a:endParaRPr lang="pt-PT" sz="2000" dirty="0">
              <a:solidFill>
                <a:srgbClr val="00007E"/>
              </a:solidFill>
            </a:endParaRPr>
          </a:p>
          <a:p>
            <a:pPr marL="0" indent="0">
              <a:defRPr/>
            </a:pPr>
            <a:endParaRPr lang="en-US" sz="800" dirty="0">
              <a:solidFill>
                <a:srgbClr val="00007E"/>
              </a:solidFill>
            </a:endParaRPr>
          </a:p>
          <a:p>
            <a:pPr marL="0" indent="0">
              <a:defRPr/>
            </a:pPr>
            <a:r>
              <a:rPr lang="en-US" sz="2000" dirty="0" err="1">
                <a:solidFill>
                  <a:srgbClr val="00007E"/>
                </a:solidFill>
              </a:rPr>
              <a:t>Assim</a:t>
            </a:r>
            <a:r>
              <a:rPr lang="en-US" sz="2000" dirty="0">
                <a:solidFill>
                  <a:srgbClr val="00007E"/>
                </a:solidFill>
              </a:rPr>
              <a:t>,  </a:t>
            </a:r>
            <a:r>
              <a:rPr lang="pt-PT" sz="2000" dirty="0">
                <a:solidFill>
                  <a:srgbClr val="00007E"/>
                </a:solidFill>
              </a:rPr>
              <a:t>utilizando uma calculadora TEXAS, após ligares a máquina digita o número 15 seguido da sequência </a:t>
            </a:r>
          </a:p>
          <a:p>
            <a:pPr marL="0" indent="0">
              <a:defRPr/>
            </a:pPr>
            <a:r>
              <a:rPr lang="pt-PT" sz="2000" dirty="0">
                <a:solidFill>
                  <a:srgbClr val="00007E"/>
                </a:solidFill>
              </a:rPr>
              <a:t>                    </a:t>
            </a:r>
            <a:r>
              <a:rPr lang="pt-PT" sz="2000" b="1" dirty="0">
                <a:solidFill>
                  <a:srgbClr val="00007E"/>
                </a:solidFill>
              </a:rPr>
              <a:t>MATH</a:t>
            </a:r>
            <a:r>
              <a:rPr lang="pt-PT" sz="2000" dirty="0">
                <a:solidFill>
                  <a:srgbClr val="00007E"/>
                </a:solidFill>
              </a:rPr>
              <a:t> → PRB → 2:nPr → ENTER→6 → ENTER.</a:t>
            </a:r>
          </a:p>
          <a:p>
            <a:pPr>
              <a:defRPr/>
            </a:pPr>
            <a:endParaRPr lang="pt-PT" sz="8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O resultado é 3 603 600, isto é, </a:t>
            </a:r>
            <a:endParaRPr lang="pt-PT" altLang="pt-PT" sz="2000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614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6150" name="Objecto 3"/>
          <p:cNvGraphicFramePr>
            <a:graphicFrameLocks noChangeAspect="1"/>
          </p:cNvGraphicFramePr>
          <p:nvPr/>
        </p:nvGraphicFramePr>
        <p:xfrm>
          <a:off x="4067175" y="5949950"/>
          <a:ext cx="18573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8" name="Equation" r:id="rId3" imgW="1028520" imgH="241200" progId="Equation.DSMT4">
                  <p:embed/>
                </p:oleObj>
              </mc:Choice>
              <mc:Fallback>
                <p:oleObj name="Equation" r:id="rId3" imgW="102852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5949950"/>
                        <a:ext cx="18573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1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738" y="4251325"/>
            <a:ext cx="597852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495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3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3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3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3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3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04814"/>
            <a:ext cx="8713788" cy="2466072"/>
          </a:xfrm>
        </p:spPr>
        <p:txBody>
          <a:bodyPr/>
          <a:lstStyle/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 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altLang="pt-PT" sz="1800" b="1" dirty="0">
                <a:solidFill>
                  <a:srgbClr val="C00000"/>
                </a:solidFill>
              </a:rPr>
              <a:t>Arranjos sem repetição)</a:t>
            </a:r>
            <a:endParaRPr lang="pt-PT" sz="18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 algn="just">
              <a:defRPr/>
            </a:pPr>
            <a:r>
              <a:rPr lang="pt-PT" sz="2000" b="1" dirty="0">
                <a:solidFill>
                  <a:srgbClr val="C00000"/>
                </a:solidFill>
              </a:rPr>
              <a:t>1. </a:t>
            </a:r>
            <a:r>
              <a:rPr lang="pt-PT" sz="2000" dirty="0"/>
              <a:t>O ministro da educação vai visitar seis das quinze escolas com ensino secundário no distrito da Guarda. De quantas formas pode organizar a visita?</a:t>
            </a:r>
          </a:p>
          <a:p>
            <a:pPr marL="0" indent="0">
              <a:defRPr/>
            </a:pPr>
            <a:endParaRPr lang="pt-PT" sz="800" dirty="0"/>
          </a:p>
          <a:p>
            <a:pPr marL="0" indent="0">
              <a:defRPr/>
            </a:pP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Proposta de Resolução </a:t>
            </a:r>
            <a:r>
              <a:rPr lang="pt-PT" sz="18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r>
              <a:rPr lang="pt-PT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pt-PT" sz="2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pt-PT" sz="800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endParaRPr lang="pt-PT" altLang="pt-PT" dirty="0">
              <a:solidFill>
                <a:srgbClr val="00007E"/>
              </a:solidFill>
            </a:endParaRPr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512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pSp>
        <p:nvGrpSpPr>
          <p:cNvPr id="3" name="Grupo 2"/>
          <p:cNvGrpSpPr/>
          <p:nvPr/>
        </p:nvGrpSpPr>
        <p:grpSpPr>
          <a:xfrm>
            <a:off x="6912185" y="1641554"/>
            <a:ext cx="2088941" cy="2332859"/>
            <a:chOff x="5796136" y="2564904"/>
            <a:chExt cx="3181350" cy="3552825"/>
          </a:xfrm>
        </p:grpSpPr>
        <p:pic>
          <p:nvPicPr>
            <p:cNvPr id="5147" name="Picture 27" descr="http://www.arqueobeira.net/images/Mapas/dstr_guarda.gif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96136" y="2564904"/>
              <a:ext cx="3181350" cy="35528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Oval 9"/>
            <p:cNvSpPr/>
            <p:nvPr/>
          </p:nvSpPr>
          <p:spPr bwMode="auto">
            <a:xfrm>
              <a:off x="6888545" y="400506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8460432" y="472514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8612832" y="487754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8371606" y="386104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838063" y="443711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6660232" y="491354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7740352" y="479715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7452320" y="5110125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7956376" y="4263193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7596336" y="3573016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8244408" y="5301208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6156176" y="5287664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7920372" y="3068960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7386811" y="4077072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7307510" y="4517293"/>
              <a:ext cx="72008" cy="72008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PT" sz="24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236311" y="2492629"/>
            <a:ext cx="6675874" cy="112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lnSpc>
                <a:spcPct val="150000"/>
              </a:lnSpc>
              <a:spcBef>
                <a:spcPts val="0"/>
              </a:spcBef>
              <a:tabLst>
                <a:tab pos="87313" algn="l"/>
              </a:tabLst>
              <a:defRPr/>
            </a:pPr>
            <a:r>
              <a:rPr lang="pt-PT" sz="2000" i="0" dirty="0">
                <a:solidFill>
                  <a:srgbClr val="00007E"/>
                </a:solidFill>
              </a:rPr>
              <a:t>Esta questão poderia ter sido resolvida sem recorrer aos Arranjos sem repetição do seguinte modo:</a:t>
            </a:r>
            <a:endParaRPr lang="pt-PT" altLang="pt-PT" sz="2000" i="0" kern="0" dirty="0">
              <a:solidFill>
                <a:srgbClr val="00007E"/>
              </a:solidFill>
            </a:endParaRPr>
          </a:p>
        </p:txBody>
      </p:sp>
      <p:grpSp>
        <p:nvGrpSpPr>
          <p:cNvPr id="14336" name="Grupo 14335"/>
          <p:cNvGrpSpPr/>
          <p:nvPr/>
        </p:nvGrpSpPr>
        <p:grpSpPr>
          <a:xfrm>
            <a:off x="678090" y="3614057"/>
            <a:ext cx="5555101" cy="948527"/>
            <a:chOff x="678090" y="3614057"/>
            <a:chExt cx="5555101" cy="948527"/>
          </a:xfrm>
        </p:grpSpPr>
        <p:pic>
          <p:nvPicPr>
            <p:cNvPr id="16398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8090" y="3614057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CaixaDeTexto 1"/>
            <p:cNvSpPr txBox="1"/>
            <p:nvPr/>
          </p:nvSpPr>
          <p:spPr>
            <a:xfrm>
              <a:off x="989285" y="388872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1</a:t>
              </a:r>
            </a:p>
          </p:txBody>
        </p:sp>
        <p:pic>
          <p:nvPicPr>
            <p:cNvPr id="28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87000" y="3634088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CaixaDeTexto 28"/>
            <p:cNvSpPr txBox="1"/>
            <p:nvPr/>
          </p:nvSpPr>
          <p:spPr>
            <a:xfrm>
              <a:off x="1898195" y="3908751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2</a:t>
              </a:r>
            </a:p>
          </p:txBody>
        </p:sp>
        <p:pic>
          <p:nvPicPr>
            <p:cNvPr id="30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8586" y="3614376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1" name="CaixaDeTexto 30"/>
            <p:cNvSpPr txBox="1"/>
            <p:nvPr/>
          </p:nvSpPr>
          <p:spPr>
            <a:xfrm>
              <a:off x="2829781" y="3889039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3</a:t>
              </a:r>
            </a:p>
          </p:txBody>
        </p:sp>
        <p:pic>
          <p:nvPicPr>
            <p:cNvPr id="32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27496" y="3634407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3" name="CaixaDeTexto 32"/>
            <p:cNvSpPr txBox="1"/>
            <p:nvPr/>
          </p:nvSpPr>
          <p:spPr>
            <a:xfrm>
              <a:off x="3738691" y="390907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4</a:t>
              </a:r>
            </a:p>
          </p:txBody>
        </p:sp>
        <p:pic>
          <p:nvPicPr>
            <p:cNvPr id="34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5703" y="3635831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5" name="CaixaDeTexto 34"/>
            <p:cNvSpPr txBox="1"/>
            <p:nvPr/>
          </p:nvSpPr>
          <p:spPr>
            <a:xfrm>
              <a:off x="4656898" y="3910494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5</a:t>
              </a:r>
            </a:p>
          </p:txBody>
        </p:sp>
        <p:pic>
          <p:nvPicPr>
            <p:cNvPr id="36" name="Picture 14" descr="http://www.94fm.com.br/geracao/wp-content/uploads/2012/03/escola.gif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4613" y="3626834"/>
              <a:ext cx="978578" cy="9267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7" name="CaixaDeTexto 36"/>
            <p:cNvSpPr txBox="1"/>
            <p:nvPr/>
          </p:nvSpPr>
          <p:spPr>
            <a:xfrm>
              <a:off x="5565808" y="3901497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PT" b="1" i="0" dirty="0"/>
                <a:t>6</a:t>
              </a:r>
            </a:p>
          </p:txBody>
        </p:sp>
      </p:grpSp>
      <p:cxnSp>
        <p:nvCxnSpPr>
          <p:cNvPr id="45" name="Conexão recta unidireccional 44"/>
          <p:cNvCxnSpPr/>
          <p:nvPr/>
        </p:nvCxnSpPr>
        <p:spPr>
          <a:xfrm>
            <a:off x="1133503" y="4709664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xão recta unidireccional 45"/>
          <p:cNvCxnSpPr/>
          <p:nvPr/>
        </p:nvCxnSpPr>
        <p:spPr>
          <a:xfrm>
            <a:off x="1641850" y="4855936"/>
            <a:ext cx="0" cy="212503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aixaDeTexto 48"/>
          <p:cNvSpPr txBox="1">
            <a:spLocks noChangeArrowheads="1"/>
          </p:cNvSpPr>
          <p:nvPr/>
        </p:nvSpPr>
        <p:spPr bwMode="auto">
          <a:xfrm>
            <a:off x="1493720" y="5142141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sp>
        <p:nvSpPr>
          <p:cNvPr id="50" name="CaixaDeTexto 49"/>
          <p:cNvSpPr txBox="1">
            <a:spLocks noChangeArrowheads="1"/>
          </p:cNvSpPr>
          <p:nvPr/>
        </p:nvSpPr>
        <p:spPr bwMode="auto">
          <a:xfrm>
            <a:off x="846998" y="5171169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15</a:t>
            </a:r>
          </a:p>
        </p:txBody>
      </p:sp>
      <p:sp>
        <p:nvSpPr>
          <p:cNvPr id="9" name="Rectângulo 8"/>
          <p:cNvSpPr/>
          <p:nvPr/>
        </p:nvSpPr>
        <p:spPr>
          <a:xfrm>
            <a:off x="1492784" y="4531216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sz="1800" i="0" dirty="0">
                <a:solidFill>
                  <a:srgbClr val="00007E"/>
                </a:solidFill>
              </a:rPr>
              <a:t>e</a:t>
            </a:r>
            <a:endParaRPr lang="pt-PT" sz="1800" dirty="0"/>
          </a:p>
        </p:txBody>
      </p:sp>
      <p:cxnSp>
        <p:nvCxnSpPr>
          <p:cNvPr id="55" name="Conexão recta unidireccional 54"/>
          <p:cNvCxnSpPr/>
          <p:nvPr/>
        </p:nvCxnSpPr>
        <p:spPr>
          <a:xfrm>
            <a:off x="2082349" y="4686764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aixaDeTexto 55"/>
          <p:cNvSpPr txBox="1">
            <a:spLocks noChangeArrowheads="1"/>
          </p:cNvSpPr>
          <p:nvPr/>
        </p:nvSpPr>
        <p:spPr bwMode="auto">
          <a:xfrm>
            <a:off x="1795844" y="5148269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14</a:t>
            </a:r>
          </a:p>
        </p:txBody>
      </p:sp>
      <p:cxnSp>
        <p:nvCxnSpPr>
          <p:cNvPr id="57" name="Conexão recta unidireccional 56"/>
          <p:cNvCxnSpPr/>
          <p:nvPr/>
        </p:nvCxnSpPr>
        <p:spPr>
          <a:xfrm>
            <a:off x="3020875" y="4680799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aixaDeTexto 57"/>
          <p:cNvSpPr txBox="1">
            <a:spLocks noChangeArrowheads="1"/>
          </p:cNvSpPr>
          <p:nvPr/>
        </p:nvSpPr>
        <p:spPr bwMode="auto">
          <a:xfrm>
            <a:off x="2734370" y="5142304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13</a:t>
            </a:r>
          </a:p>
        </p:txBody>
      </p:sp>
      <p:cxnSp>
        <p:nvCxnSpPr>
          <p:cNvPr id="59" name="Conexão recta unidireccional 58"/>
          <p:cNvCxnSpPr/>
          <p:nvPr/>
        </p:nvCxnSpPr>
        <p:spPr>
          <a:xfrm>
            <a:off x="3969721" y="4686927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CaixaDeTexto 59"/>
          <p:cNvSpPr txBox="1">
            <a:spLocks noChangeArrowheads="1"/>
          </p:cNvSpPr>
          <p:nvPr/>
        </p:nvSpPr>
        <p:spPr bwMode="auto">
          <a:xfrm>
            <a:off x="3683216" y="5119404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12</a:t>
            </a:r>
          </a:p>
        </p:txBody>
      </p:sp>
      <p:sp>
        <p:nvSpPr>
          <p:cNvPr id="61" name="CaixaDeTexto 60"/>
          <p:cNvSpPr txBox="1">
            <a:spLocks noChangeArrowheads="1"/>
          </p:cNvSpPr>
          <p:nvPr/>
        </p:nvSpPr>
        <p:spPr bwMode="auto">
          <a:xfrm>
            <a:off x="2395807" y="5133918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sp>
        <p:nvSpPr>
          <p:cNvPr id="62" name="CaixaDeTexto 61"/>
          <p:cNvSpPr txBox="1">
            <a:spLocks noChangeArrowheads="1"/>
          </p:cNvSpPr>
          <p:nvPr/>
        </p:nvSpPr>
        <p:spPr bwMode="auto">
          <a:xfrm>
            <a:off x="3360991" y="5141178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sp>
        <p:nvSpPr>
          <p:cNvPr id="63" name="CaixaDeTexto 62"/>
          <p:cNvSpPr txBox="1">
            <a:spLocks noChangeArrowheads="1"/>
          </p:cNvSpPr>
          <p:nvPr/>
        </p:nvSpPr>
        <p:spPr bwMode="auto">
          <a:xfrm>
            <a:off x="4634400" y="5150188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11</a:t>
            </a:r>
          </a:p>
        </p:txBody>
      </p:sp>
      <p:sp>
        <p:nvSpPr>
          <p:cNvPr id="64" name="CaixaDeTexto 63"/>
          <p:cNvSpPr txBox="1">
            <a:spLocks noChangeArrowheads="1"/>
          </p:cNvSpPr>
          <p:nvPr/>
        </p:nvSpPr>
        <p:spPr bwMode="auto">
          <a:xfrm>
            <a:off x="5583246" y="5127288"/>
            <a:ext cx="61894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00007E"/>
                </a:solidFill>
              </a:rPr>
              <a:t>10</a:t>
            </a:r>
          </a:p>
        </p:txBody>
      </p:sp>
      <p:sp>
        <p:nvSpPr>
          <p:cNvPr id="65" name="CaixaDeTexto 64"/>
          <p:cNvSpPr txBox="1">
            <a:spLocks noChangeArrowheads="1"/>
          </p:cNvSpPr>
          <p:nvPr/>
        </p:nvSpPr>
        <p:spPr bwMode="auto">
          <a:xfrm>
            <a:off x="4295837" y="5141802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sp>
        <p:nvSpPr>
          <p:cNvPr id="66" name="CaixaDeTexto 65"/>
          <p:cNvSpPr txBox="1">
            <a:spLocks noChangeArrowheads="1"/>
          </p:cNvSpPr>
          <p:nvPr/>
        </p:nvSpPr>
        <p:spPr bwMode="auto">
          <a:xfrm>
            <a:off x="5261021" y="5149062"/>
            <a:ext cx="500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pt-PT" altLang="pt-PT" i="0" dirty="0">
                <a:solidFill>
                  <a:srgbClr val="203864"/>
                </a:solidFill>
              </a:rPr>
              <a:t>x</a:t>
            </a:r>
          </a:p>
        </p:txBody>
      </p:sp>
      <p:cxnSp>
        <p:nvCxnSpPr>
          <p:cNvPr id="67" name="Conexão recta unidireccional 66"/>
          <p:cNvCxnSpPr/>
          <p:nvPr/>
        </p:nvCxnSpPr>
        <p:spPr>
          <a:xfrm>
            <a:off x="4871365" y="4685956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xão recta unidireccional 67"/>
          <p:cNvCxnSpPr/>
          <p:nvPr/>
        </p:nvCxnSpPr>
        <p:spPr>
          <a:xfrm>
            <a:off x="5820211" y="4692084"/>
            <a:ext cx="0" cy="358775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3"/>
          <p:cNvSpPr txBox="1">
            <a:spLocks noChangeArrowheads="1"/>
          </p:cNvSpPr>
          <p:nvPr/>
        </p:nvSpPr>
        <p:spPr bwMode="auto">
          <a:xfrm>
            <a:off x="236311" y="5765588"/>
            <a:ext cx="8634189" cy="969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just">
              <a:spcBef>
                <a:spcPts val="0"/>
              </a:spcBef>
              <a:tabLst>
                <a:tab pos="87313" algn="l"/>
              </a:tabLst>
              <a:defRPr/>
            </a:pPr>
            <a:r>
              <a:rPr lang="pt-PT" sz="2000" i="0" dirty="0">
                <a:solidFill>
                  <a:srgbClr val="00007E"/>
                </a:solidFill>
              </a:rPr>
              <a:t>Obtém-se, se um modo menos </a:t>
            </a:r>
            <a:r>
              <a:rPr lang="pt-PT" sz="2000" i="0" dirty="0" err="1">
                <a:solidFill>
                  <a:srgbClr val="00007E"/>
                </a:solidFill>
              </a:rPr>
              <a:t>direto</a:t>
            </a:r>
            <a:r>
              <a:rPr lang="pt-PT" sz="2000" i="0" dirty="0">
                <a:solidFill>
                  <a:srgbClr val="00007E"/>
                </a:solidFill>
              </a:rPr>
              <a:t>, o mesmo resultado: 3 603 600 formas diferentes de visitar 6, destas 15 escolas. </a:t>
            </a:r>
          </a:p>
        </p:txBody>
      </p:sp>
    </p:spTree>
    <p:extLst>
      <p:ext uri="{BB962C8B-B14F-4D97-AF65-F5344CB8AC3E}">
        <p14:creationId xmlns:p14="http://schemas.microsoft.com/office/powerpoint/2010/main" val="1485761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4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1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9" grpId="0"/>
      <p:bldP spid="56" grpId="0"/>
      <p:bldP spid="58" grpId="0"/>
      <p:bldP spid="60" grpId="0"/>
      <p:bldP spid="61" grpId="0"/>
      <p:bldP spid="62" grpId="0"/>
      <p:bldP spid="63" grpId="0"/>
      <p:bldP spid="64" grpId="0"/>
      <p:bldP spid="65" grpId="0"/>
      <p:bldP spid="6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748713" cy="6127750"/>
          </a:xfrm>
        </p:spPr>
        <p:txBody>
          <a:bodyPr/>
          <a:lstStyle/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 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altLang="pt-PT" sz="1800" b="1" dirty="0">
                <a:solidFill>
                  <a:srgbClr val="C00000"/>
                </a:solidFill>
              </a:rPr>
              <a:t>Arranjos sem repetição)</a:t>
            </a:r>
            <a:endParaRPr lang="pt-PT" sz="18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>
              <a:defRPr/>
            </a:pPr>
            <a:r>
              <a:rPr lang="pt-PT" sz="2000" b="1" dirty="0">
                <a:solidFill>
                  <a:srgbClr val="C00000"/>
                </a:solidFill>
              </a:rPr>
              <a:t>2. </a:t>
            </a:r>
            <a:r>
              <a:rPr lang="pt-PT" sz="2000" dirty="0"/>
              <a:t>Quantos números naturais, escritos com algarismos todos diferentes, existem entre os números 2 000 e 5 000? </a:t>
            </a:r>
          </a:p>
          <a:p>
            <a:pPr marL="0" indent="0">
              <a:defRPr/>
            </a:pPr>
            <a:endParaRPr lang="pt-PT" sz="800" dirty="0"/>
          </a:p>
          <a:p>
            <a:pPr marL="0" indent="0"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20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endParaRPr lang="pt-PT" sz="1200" b="1" dirty="0">
              <a:solidFill>
                <a:srgbClr val="C00000"/>
              </a:solidFill>
            </a:endParaRPr>
          </a:p>
          <a:p>
            <a:pPr marL="0" indent="0">
              <a:defRPr/>
            </a:pPr>
            <a:r>
              <a:rPr lang="pt-PT" sz="2000" dirty="0">
                <a:solidFill>
                  <a:srgbClr val="00007E"/>
                </a:solidFill>
              </a:rPr>
              <a:t>Portanto, existem</a:t>
            </a:r>
          </a:p>
          <a:p>
            <a:pPr marL="0" indent="0" algn="just">
              <a:defRPr/>
            </a:pPr>
            <a:endParaRPr lang="pt-PT" dirty="0">
              <a:solidFill>
                <a:srgbClr val="00007E"/>
              </a:solidFill>
            </a:endParaRPr>
          </a:p>
          <a:p>
            <a:pPr marL="0" indent="0" algn="just">
              <a:defRPr/>
            </a:pPr>
            <a:r>
              <a:rPr lang="pt-PT" sz="2000" dirty="0">
                <a:solidFill>
                  <a:srgbClr val="00007E"/>
                </a:solidFill>
              </a:rPr>
              <a:t>números naturais, escritos com algarismos todos diferentes, entre os números 2 000 e 5 000.</a:t>
            </a:r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717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12" name="CaixaDeTexto 11"/>
          <p:cNvSpPr txBox="1">
            <a:spLocks noChangeArrowheads="1"/>
          </p:cNvSpPr>
          <p:nvPr/>
        </p:nvSpPr>
        <p:spPr bwMode="auto">
          <a:xfrm>
            <a:off x="579438" y="2133600"/>
            <a:ext cx="58324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PT" altLang="pt-PT" sz="1800" i="0">
                <a:solidFill>
                  <a:srgbClr val="00007E"/>
                </a:solidFill>
              </a:rPr>
              <a:t>Para o primeiro algarismo existem 3 possibilidades (dois, três ou quatro)</a:t>
            </a:r>
          </a:p>
        </p:txBody>
      </p:sp>
      <p:cxnSp>
        <p:nvCxnSpPr>
          <p:cNvPr id="13" name="Conexão recta unidireccional 12"/>
          <p:cNvCxnSpPr>
            <a:cxnSpLocks noChangeShapeType="1"/>
          </p:cNvCxnSpPr>
          <p:nvPr/>
        </p:nvCxnSpPr>
        <p:spPr bwMode="auto">
          <a:xfrm>
            <a:off x="1476375" y="2924175"/>
            <a:ext cx="0" cy="1512888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2" name="Objecto 1"/>
          <p:cNvGraphicFramePr>
            <a:graphicFrameLocks noChangeAspect="1"/>
          </p:cNvGraphicFramePr>
          <p:nvPr/>
        </p:nvGraphicFramePr>
        <p:xfrm>
          <a:off x="1331913" y="4508500"/>
          <a:ext cx="241300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5" name="Equation" r:id="rId3" imgW="114120" imgH="177480" progId="Equation.DSMT4">
                  <p:embed/>
                </p:oleObj>
              </mc:Choice>
              <mc:Fallback>
                <p:oleObj name="Equation" r:id="rId3" imgW="114120" imgH="177480" progId="Equation.DSMT4">
                  <p:embed/>
                  <p:pic>
                    <p:nvPicPr>
                      <p:cNvPr id="0" name="Objec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913" y="4508500"/>
                        <a:ext cx="241300" cy="37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CaixaDeTexto 14"/>
          <p:cNvSpPr txBox="1">
            <a:spLocks noChangeArrowheads="1"/>
          </p:cNvSpPr>
          <p:nvPr/>
        </p:nvSpPr>
        <p:spPr bwMode="auto">
          <a:xfrm>
            <a:off x="1619250" y="2852738"/>
            <a:ext cx="72278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pt-PT" altLang="pt-PT" sz="1800" i="0" dirty="0">
                <a:solidFill>
                  <a:srgbClr val="00007E"/>
                </a:solidFill>
              </a:rPr>
              <a:t>Número de maneiras de escolher a sequência dos três algarismos (centenas, dezenas e unidades) de entre os 9 que estão disponíveis</a:t>
            </a:r>
          </a:p>
        </p:txBody>
      </p:sp>
      <p:graphicFrame>
        <p:nvGraphicFramePr>
          <p:cNvPr id="3" name="Objecto 2"/>
          <p:cNvGraphicFramePr>
            <a:graphicFrameLocks noChangeAspect="1"/>
          </p:cNvGraphicFramePr>
          <p:nvPr/>
        </p:nvGraphicFramePr>
        <p:xfrm>
          <a:off x="1900238" y="4437063"/>
          <a:ext cx="5111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6" name="Equation" r:id="rId5" imgW="241200" imgH="241200" progId="Equation.DSMT4">
                  <p:embed/>
                </p:oleObj>
              </mc:Choice>
              <mc:Fallback>
                <p:oleObj name="Equation" r:id="rId5" imgW="241200" imgH="2412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238" y="4437063"/>
                        <a:ext cx="511175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Conexão recta unidireccional 16"/>
          <p:cNvCxnSpPr>
            <a:cxnSpLocks noChangeShapeType="1"/>
          </p:cNvCxnSpPr>
          <p:nvPr/>
        </p:nvCxnSpPr>
        <p:spPr bwMode="auto">
          <a:xfrm>
            <a:off x="2195513" y="3498850"/>
            <a:ext cx="0" cy="938213"/>
          </a:xfrm>
          <a:prstGeom prst="straightConnector1">
            <a:avLst/>
          </a:prstGeom>
          <a:noFill/>
          <a:ln w="25400" algn="ctr">
            <a:solidFill>
              <a:srgbClr val="C00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aphicFrame>
        <p:nvGraphicFramePr>
          <p:cNvPr id="4" name="Objecto 3"/>
          <p:cNvGraphicFramePr>
            <a:graphicFrameLocks noChangeAspect="1"/>
          </p:cNvGraphicFramePr>
          <p:nvPr/>
        </p:nvGraphicFramePr>
        <p:xfrm>
          <a:off x="2462213" y="5300663"/>
          <a:ext cx="3119437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7" name="Equation" r:id="rId7" imgW="1473120" imgH="241200" progId="Equation.DSMT4">
                  <p:embed/>
                </p:oleObj>
              </mc:Choice>
              <mc:Fallback>
                <p:oleObj name="Equation" r:id="rId7" imgW="1473120" imgH="241200" progId="Equation.DSMT4">
                  <p:embed/>
                  <p:pic>
                    <p:nvPicPr>
                      <p:cNvPr id="0" name="Objecto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2213" y="5300663"/>
                        <a:ext cx="3119437" cy="504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Imagem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7646" y="1441883"/>
            <a:ext cx="1008000" cy="10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3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33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31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76250"/>
            <a:ext cx="8713788" cy="5864225"/>
          </a:xfrm>
        </p:spPr>
        <p:txBody>
          <a:bodyPr/>
          <a:lstStyle/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EXEMPLO  </a:t>
            </a:r>
            <a:r>
              <a:rPr lang="pt-PT" sz="1800" b="1" dirty="0">
                <a:solidFill>
                  <a:srgbClr val="C00000"/>
                </a:solidFill>
              </a:rPr>
              <a:t>(</a:t>
            </a:r>
            <a:r>
              <a:rPr lang="pt-PT" altLang="pt-PT" sz="1800" b="1" dirty="0">
                <a:solidFill>
                  <a:srgbClr val="C00000"/>
                </a:solidFill>
              </a:rPr>
              <a:t>Arranjos sem repetição e com repetição em probabilidade)</a:t>
            </a:r>
            <a:endParaRPr lang="pt-PT" sz="18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1000" dirty="0">
              <a:solidFill>
                <a:srgbClr val="C00000"/>
              </a:solidFill>
            </a:endParaRPr>
          </a:p>
          <a:p>
            <a:pPr>
              <a:defRPr/>
            </a:pPr>
            <a:endParaRPr lang="pt-PT" sz="800" dirty="0"/>
          </a:p>
          <a:p>
            <a:pPr marL="0" indent="0" algn="just">
              <a:defRPr/>
            </a:pPr>
            <a:r>
              <a:rPr lang="pt-PT" sz="2000" b="1" dirty="0">
                <a:solidFill>
                  <a:srgbClr val="C00000"/>
                </a:solidFill>
              </a:rPr>
              <a:t>3. </a:t>
            </a:r>
            <a:r>
              <a:rPr lang="pt-PT" sz="2000" dirty="0"/>
              <a:t>Com os algarismos  5, 6, 7, 8 e 9, formam-se todos os números possíveis de quatro algarismos. Suponhamos que se escolheu um desses números ao acaso, qual a probabilidade deste não ter algarismos repetidos? </a:t>
            </a:r>
          </a:p>
          <a:p>
            <a:pPr>
              <a:defRPr/>
            </a:pPr>
            <a:r>
              <a:rPr lang="pt-PT" dirty="0"/>
              <a:t>		</a:t>
            </a:r>
          </a:p>
          <a:p>
            <a:pPr>
              <a:defRPr/>
            </a:pPr>
            <a:r>
              <a:rPr lang="pt-PT" sz="2000" b="1" dirty="0">
                <a:solidFill>
                  <a:srgbClr val="C00000"/>
                </a:solidFill>
              </a:rPr>
              <a:t>Proposta de Resolução:</a:t>
            </a:r>
            <a:endParaRPr lang="pt-PT" sz="2000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Os </a:t>
            </a:r>
            <a:r>
              <a:rPr lang="pt-PT" sz="2000" b="1" dirty="0">
                <a:solidFill>
                  <a:srgbClr val="00007E"/>
                </a:solidFill>
              </a:rPr>
              <a:t>casos possíveis </a:t>
            </a:r>
            <a:r>
              <a:rPr lang="pt-PT" sz="2000" dirty="0">
                <a:solidFill>
                  <a:srgbClr val="00007E"/>
                </a:solidFill>
              </a:rPr>
              <a:t>são os arranjos com repetição de 5, 4 a 4, isto é:</a:t>
            </a:r>
          </a:p>
          <a:p>
            <a:pPr>
              <a:defRPr/>
            </a:pPr>
            <a:r>
              <a:rPr lang="pt-PT" sz="2000" dirty="0">
                <a:solidFill>
                  <a:schemeClr val="accent5">
                    <a:lumMod val="50000"/>
                  </a:schemeClr>
                </a:solidFill>
              </a:rPr>
              <a:t>  </a:t>
            </a: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Os </a:t>
            </a:r>
            <a:r>
              <a:rPr lang="pt-PT" sz="2000" b="1" dirty="0">
                <a:solidFill>
                  <a:srgbClr val="00007E"/>
                </a:solidFill>
              </a:rPr>
              <a:t>casos favoráveis </a:t>
            </a:r>
            <a:r>
              <a:rPr lang="pt-PT" sz="2000" dirty="0">
                <a:solidFill>
                  <a:srgbClr val="00007E"/>
                </a:solidFill>
              </a:rPr>
              <a:t>são os arranjos sem repetição de 5, 4 a 4, isto é:  </a:t>
            </a:r>
          </a:p>
          <a:p>
            <a:pPr>
              <a:defRPr/>
            </a:pPr>
            <a:endParaRPr lang="pt-PT" sz="2000" dirty="0">
              <a:solidFill>
                <a:srgbClr val="00007E"/>
              </a:solidFill>
            </a:endParaRPr>
          </a:p>
          <a:p>
            <a:pPr>
              <a:defRPr/>
            </a:pPr>
            <a:r>
              <a:rPr lang="pt-PT" sz="2000" dirty="0">
                <a:solidFill>
                  <a:srgbClr val="00007E"/>
                </a:solidFill>
              </a:rPr>
              <a:t>Assim, a probabilidade pedida é: </a:t>
            </a:r>
          </a:p>
          <a:p>
            <a:pPr marL="0" indent="0" algn="just">
              <a:defRPr/>
            </a:pPr>
            <a:endParaRPr lang="pt-PT" altLang="pt-PT" sz="1200" dirty="0"/>
          </a:p>
          <a:p>
            <a:pPr marL="0" indent="0" algn="just">
              <a:defRPr/>
            </a:pPr>
            <a:endParaRPr lang="pt-PT" altLang="pt-PT" dirty="0"/>
          </a:p>
        </p:txBody>
      </p:sp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sp>
        <p:nvSpPr>
          <p:cNvPr id="8197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6394" name="Objec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6318184"/>
              </p:ext>
            </p:extLst>
          </p:nvPr>
        </p:nvGraphicFramePr>
        <p:xfrm>
          <a:off x="8230051" y="3189288"/>
          <a:ext cx="576263" cy="60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9" name="Equation" r:id="rId3" imgW="228600" imgH="241200" progId="Equation.DSMT4">
                  <p:embed/>
                </p:oleObj>
              </mc:Choice>
              <mc:Fallback>
                <p:oleObj name="Equation" r:id="rId3" imgW="228600" imgH="241200" progId="Equation.DSMT4">
                  <p:embed/>
                  <p:pic>
                    <p:nvPicPr>
                      <p:cNvPr id="0" name="Objecto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0051" y="3189288"/>
                        <a:ext cx="576263" cy="60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9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6396" name="Objec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07793"/>
              </p:ext>
            </p:extLst>
          </p:nvPr>
        </p:nvGraphicFramePr>
        <p:xfrm>
          <a:off x="8374514" y="3932238"/>
          <a:ext cx="574675" cy="576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0" name="Equation" r:id="rId5" imgW="241200" imgH="241200" progId="Equation.DSMT4">
                  <p:embed/>
                </p:oleObj>
              </mc:Choice>
              <mc:Fallback>
                <p:oleObj name="Equation" r:id="rId5" imgW="241200" imgH="241200" progId="Equation.DSMT4">
                  <p:embed/>
                  <p:pic>
                    <p:nvPicPr>
                      <p:cNvPr id="0" name="Objecto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74514" y="3932238"/>
                        <a:ext cx="574675" cy="576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pt-PT" altLang="pt-PT"/>
          </a:p>
        </p:txBody>
      </p:sp>
      <p:graphicFrame>
        <p:nvGraphicFramePr>
          <p:cNvPr id="16398" name="Objecto 6"/>
          <p:cNvGraphicFramePr>
            <a:graphicFrameLocks noChangeAspect="1"/>
          </p:cNvGraphicFramePr>
          <p:nvPr/>
        </p:nvGraphicFramePr>
        <p:xfrm>
          <a:off x="2627313" y="5216525"/>
          <a:ext cx="432752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71" name="Equation" r:id="rId7" imgW="2260440" imgH="457200" progId="Equation.DSMT4">
                  <p:embed/>
                </p:oleObj>
              </mc:Choice>
              <mc:Fallback>
                <p:oleObj name="Equation" r:id="rId7" imgW="2260440" imgH="457200" progId="Equation.DSMT4">
                  <p:embed/>
                  <p:pic>
                    <p:nvPicPr>
                      <p:cNvPr id="0" name="Objec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5216525"/>
                        <a:ext cx="432752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3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3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3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Modelo de apresentação predefini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Modelo de apresentação predefini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tFin02">
  <a:themeElements>
    <a:clrScheme name="MatFin0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tFin0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atFin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Fin0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Fin0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MatFin02</Template>
  <TotalTime>35356</TotalTime>
  <Words>556</Words>
  <Application>Microsoft Office PowerPoint</Application>
  <PresentationFormat>Apresentação no Ecrã (4:3)</PresentationFormat>
  <Paragraphs>93</Paragraphs>
  <Slides>7</Slides>
  <Notes>0</Notes>
  <HiddenSlides>0</HiddenSlides>
  <MMClips>0</MMClips>
  <ScaleCrop>false</ScaleCrop>
  <HeadingPairs>
    <vt:vector size="8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2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2" baseType="lpstr">
      <vt:lpstr>Arial</vt:lpstr>
      <vt:lpstr>Times New Roman</vt:lpstr>
      <vt:lpstr>1_Modelo de apresentação predefinido</vt:lpstr>
      <vt:lpstr>MatFin02</vt:lpstr>
      <vt:lpstr>Equation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Ana Paula Lopes</dc:creator>
  <cp:lastModifiedBy>Filomena Maria da Silva Pereira Baptista Soares</cp:lastModifiedBy>
  <cp:revision>298</cp:revision>
  <cp:lastPrinted>2013-10-24T11:42:31Z</cp:lastPrinted>
  <dcterms:created xsi:type="dcterms:W3CDTF">2009-03-15T23:32:02Z</dcterms:created>
  <dcterms:modified xsi:type="dcterms:W3CDTF">2025-03-07T14:49:59Z</dcterms:modified>
</cp:coreProperties>
</file>