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0"/>
  </p:notesMasterIdLst>
  <p:handoutMasterIdLst>
    <p:handoutMasterId r:id="rId11"/>
  </p:handoutMasterIdLst>
  <p:sldIdLst>
    <p:sldId id="379" r:id="rId3"/>
    <p:sldId id="514" r:id="rId4"/>
    <p:sldId id="515" r:id="rId5"/>
    <p:sldId id="517" r:id="rId6"/>
    <p:sldId id="518" r:id="rId7"/>
    <p:sldId id="519" r:id="rId8"/>
    <p:sldId id="530" r:id="rId9"/>
  </p:sldIdLst>
  <p:sldSz cx="9144000" cy="6858000" type="screen4x3"/>
  <p:notesSz cx="7099300" cy="10234613"/>
  <p:defaultTextStyle>
    <a:defPPr>
      <a:defRPr lang="en-GB"/>
    </a:defPPr>
    <a:lvl1pPr algn="l" rtl="0" fontAlgn="base">
      <a:spcBef>
        <a:spcPct val="0"/>
      </a:spcBef>
      <a:spcAft>
        <a:spcPct val="0"/>
      </a:spcAft>
      <a:defRPr sz="2400" i="1" kern="1200">
        <a:solidFill>
          <a:schemeClr val="tx1"/>
        </a:solidFill>
        <a:latin typeface="Arial" charset="0"/>
        <a:ea typeface="+mn-ea"/>
        <a:cs typeface="+mn-cs"/>
      </a:defRPr>
    </a:lvl1pPr>
    <a:lvl2pPr marL="457200" algn="l" rtl="0" fontAlgn="base">
      <a:spcBef>
        <a:spcPct val="0"/>
      </a:spcBef>
      <a:spcAft>
        <a:spcPct val="0"/>
      </a:spcAft>
      <a:defRPr sz="2400" i="1" kern="1200">
        <a:solidFill>
          <a:schemeClr val="tx1"/>
        </a:solidFill>
        <a:latin typeface="Arial" charset="0"/>
        <a:ea typeface="+mn-ea"/>
        <a:cs typeface="+mn-cs"/>
      </a:defRPr>
    </a:lvl2pPr>
    <a:lvl3pPr marL="914400" algn="l" rtl="0" fontAlgn="base">
      <a:spcBef>
        <a:spcPct val="0"/>
      </a:spcBef>
      <a:spcAft>
        <a:spcPct val="0"/>
      </a:spcAft>
      <a:defRPr sz="2400" i="1" kern="1200">
        <a:solidFill>
          <a:schemeClr val="tx1"/>
        </a:solidFill>
        <a:latin typeface="Arial" charset="0"/>
        <a:ea typeface="+mn-ea"/>
        <a:cs typeface="+mn-cs"/>
      </a:defRPr>
    </a:lvl3pPr>
    <a:lvl4pPr marL="1371600" algn="l" rtl="0" fontAlgn="base">
      <a:spcBef>
        <a:spcPct val="0"/>
      </a:spcBef>
      <a:spcAft>
        <a:spcPct val="0"/>
      </a:spcAft>
      <a:defRPr sz="2400" i="1" kern="1200">
        <a:solidFill>
          <a:schemeClr val="tx1"/>
        </a:solidFill>
        <a:latin typeface="Arial" charset="0"/>
        <a:ea typeface="+mn-ea"/>
        <a:cs typeface="+mn-cs"/>
      </a:defRPr>
    </a:lvl4pPr>
    <a:lvl5pPr marL="1828800" algn="l" rtl="0" fontAlgn="base">
      <a:spcBef>
        <a:spcPct val="0"/>
      </a:spcBef>
      <a:spcAft>
        <a:spcPct val="0"/>
      </a:spcAft>
      <a:defRPr sz="2400" i="1" kern="1200">
        <a:solidFill>
          <a:schemeClr val="tx1"/>
        </a:solidFill>
        <a:latin typeface="Arial" charset="0"/>
        <a:ea typeface="+mn-ea"/>
        <a:cs typeface="+mn-cs"/>
      </a:defRPr>
    </a:lvl5pPr>
    <a:lvl6pPr marL="2286000" algn="l" defTabSz="914400" rtl="0" eaLnBrk="1" latinLnBrk="0" hangingPunct="1">
      <a:defRPr sz="2400" i="1" kern="1200">
        <a:solidFill>
          <a:schemeClr val="tx1"/>
        </a:solidFill>
        <a:latin typeface="Arial" charset="0"/>
        <a:ea typeface="+mn-ea"/>
        <a:cs typeface="+mn-cs"/>
      </a:defRPr>
    </a:lvl6pPr>
    <a:lvl7pPr marL="2743200" algn="l" defTabSz="914400" rtl="0" eaLnBrk="1" latinLnBrk="0" hangingPunct="1">
      <a:defRPr sz="2400" i="1" kern="1200">
        <a:solidFill>
          <a:schemeClr val="tx1"/>
        </a:solidFill>
        <a:latin typeface="Arial" charset="0"/>
        <a:ea typeface="+mn-ea"/>
        <a:cs typeface="+mn-cs"/>
      </a:defRPr>
    </a:lvl7pPr>
    <a:lvl8pPr marL="3200400" algn="l" defTabSz="914400" rtl="0" eaLnBrk="1" latinLnBrk="0" hangingPunct="1">
      <a:defRPr sz="2400" i="1" kern="1200">
        <a:solidFill>
          <a:schemeClr val="tx1"/>
        </a:solidFill>
        <a:latin typeface="Arial" charset="0"/>
        <a:ea typeface="+mn-ea"/>
        <a:cs typeface="+mn-cs"/>
      </a:defRPr>
    </a:lvl8pPr>
    <a:lvl9pPr marL="3657600" algn="l" defTabSz="914400" rtl="0" eaLnBrk="1" latinLnBrk="0" hangingPunct="1">
      <a:defRPr sz="2400" i="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7E"/>
    <a:srgbClr val="4597A0"/>
    <a:srgbClr val="1308F2"/>
    <a:srgbClr val="CCFFFF"/>
    <a:srgbClr val="DDDDDD"/>
    <a:srgbClr val="DC0000"/>
    <a:srgbClr val="0066FF"/>
    <a:srgbClr val="A6B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Destaqu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2DE63D5-997A-4646-A377-4702673A728D}" styleName="Estilo Claro 2 - Destaqu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18" autoAdjust="0"/>
    <p:restoredTop sz="94660"/>
  </p:normalViewPr>
  <p:slideViewPr>
    <p:cSldViewPr snapToGrid="0" showGuides="1">
      <p:cViewPr varScale="1">
        <p:scale>
          <a:sx n="105" d="100"/>
          <a:sy n="105" d="100"/>
        </p:scale>
        <p:origin x="92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62" d="100"/>
          <a:sy n="62" d="100"/>
        </p:scale>
        <p:origin x="-1824" y="-84"/>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i="0">
                <a:latin typeface="Arial" charset="0"/>
              </a:defRPr>
            </a:lvl1pPr>
          </a:lstStyle>
          <a:p>
            <a:pPr>
              <a:defRPr/>
            </a:pPr>
            <a:endParaRPr lang="pt-PT"/>
          </a:p>
        </p:txBody>
      </p:sp>
      <p:sp>
        <p:nvSpPr>
          <p:cNvPr id="215043" name="Rectangle 3"/>
          <p:cNvSpPr>
            <a:spLocks noGrp="1" noChangeArrowheads="1"/>
          </p:cNvSpPr>
          <p:nvPr>
            <p:ph type="dt" sz="quarter" idx="1"/>
          </p:nvPr>
        </p:nvSpPr>
        <p:spPr bwMode="auto">
          <a:xfrm>
            <a:off x="4019550" y="0"/>
            <a:ext cx="3078163"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i="0">
                <a:latin typeface="Arial" charset="0"/>
              </a:defRPr>
            </a:lvl1pPr>
          </a:lstStyle>
          <a:p>
            <a:pPr>
              <a:defRPr/>
            </a:pPr>
            <a:endParaRPr lang="pt-PT"/>
          </a:p>
        </p:txBody>
      </p:sp>
      <p:sp>
        <p:nvSpPr>
          <p:cNvPr id="215044" name="Rectangle 4"/>
          <p:cNvSpPr>
            <a:spLocks noGrp="1" noChangeArrowheads="1"/>
          </p:cNvSpPr>
          <p:nvPr>
            <p:ph type="ftr" sz="quarter" idx="2"/>
          </p:nvPr>
        </p:nvSpPr>
        <p:spPr bwMode="auto">
          <a:xfrm>
            <a:off x="0" y="9720263"/>
            <a:ext cx="3076575"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i="0">
                <a:latin typeface="Arial" charset="0"/>
              </a:defRPr>
            </a:lvl1pPr>
          </a:lstStyle>
          <a:p>
            <a:pPr>
              <a:defRPr/>
            </a:pPr>
            <a:endParaRPr lang="pt-PT"/>
          </a:p>
        </p:txBody>
      </p:sp>
      <p:sp>
        <p:nvSpPr>
          <p:cNvPr id="215045" name="Rectangle 5"/>
          <p:cNvSpPr>
            <a:spLocks noGrp="1" noChangeArrowheads="1"/>
          </p:cNvSpPr>
          <p:nvPr>
            <p:ph type="sldNum" sz="quarter" idx="3"/>
          </p:nvPr>
        </p:nvSpPr>
        <p:spPr bwMode="auto">
          <a:xfrm>
            <a:off x="4019550" y="9720263"/>
            <a:ext cx="3078163"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i="0">
                <a:latin typeface="Arial" charset="0"/>
              </a:defRPr>
            </a:lvl1pPr>
          </a:lstStyle>
          <a:p>
            <a:pPr>
              <a:defRPr/>
            </a:pPr>
            <a:fld id="{D8AB52F8-7350-4B0D-8110-BD056A19C47E}" type="slidenum">
              <a:rPr lang="pt-PT"/>
              <a:pPr>
                <a:defRPr/>
              </a:pPr>
              <a:t>‹nº›</a:t>
            </a:fld>
            <a:endParaRPr lang="pt-PT"/>
          </a:p>
        </p:txBody>
      </p:sp>
    </p:spTree>
    <p:extLst>
      <p:ext uri="{BB962C8B-B14F-4D97-AF65-F5344CB8AC3E}">
        <p14:creationId xmlns:p14="http://schemas.microsoft.com/office/powerpoint/2010/main" val="902419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i="0">
                <a:latin typeface="Arial" charset="0"/>
              </a:defRPr>
            </a:lvl1pPr>
          </a:lstStyle>
          <a:p>
            <a:pPr>
              <a:defRPr/>
            </a:pPr>
            <a:endParaRPr lang="en-GB"/>
          </a:p>
        </p:txBody>
      </p:sp>
      <p:sp>
        <p:nvSpPr>
          <p:cNvPr id="71683" name="Rectangle 3"/>
          <p:cNvSpPr>
            <a:spLocks noGrp="1" noChangeArrowheads="1"/>
          </p:cNvSpPr>
          <p:nvPr>
            <p:ph type="dt" idx="1"/>
          </p:nvPr>
        </p:nvSpPr>
        <p:spPr bwMode="auto">
          <a:xfrm>
            <a:off x="4019550" y="0"/>
            <a:ext cx="3078163"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i="0">
                <a:latin typeface="Arial" charset="0"/>
              </a:defRPr>
            </a:lvl1pPr>
          </a:lstStyle>
          <a:p>
            <a:pPr>
              <a:defRPr/>
            </a:pPr>
            <a:endParaRPr lang="en-GB"/>
          </a:p>
        </p:txBody>
      </p:sp>
      <p:sp>
        <p:nvSpPr>
          <p:cNvPr id="11268" name="Rectangle 4"/>
          <p:cNvSpPr>
            <a:spLocks noGrp="1" noRot="1" noChangeAspect="1" noChangeArrowheads="1" noTextEdit="1"/>
          </p:cNvSpPr>
          <p:nvPr>
            <p:ph type="sldImg" idx="2"/>
          </p:nvPr>
        </p:nvSpPr>
        <p:spPr bwMode="auto">
          <a:xfrm>
            <a:off x="990600" y="766763"/>
            <a:ext cx="5118100"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5" name="Rectangle 5"/>
          <p:cNvSpPr>
            <a:spLocks noGrp="1" noChangeArrowheads="1"/>
          </p:cNvSpPr>
          <p:nvPr>
            <p:ph type="body" sz="quarter" idx="3"/>
          </p:nvPr>
        </p:nvSpPr>
        <p:spPr bwMode="auto">
          <a:xfrm>
            <a:off x="709613" y="4860925"/>
            <a:ext cx="5680075" cy="460692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p>
            <a:pPr lvl="0"/>
            <a:r>
              <a:rPr lang="en-GB" noProof="0"/>
              <a:t>Clique para editar os estilos de texto do modelo global</a:t>
            </a:r>
          </a:p>
          <a:p>
            <a:pPr lvl="1"/>
            <a:r>
              <a:rPr lang="en-GB" noProof="0"/>
              <a:t>Segundo nível</a:t>
            </a:r>
          </a:p>
          <a:p>
            <a:pPr lvl="2"/>
            <a:r>
              <a:rPr lang="en-GB" noProof="0"/>
              <a:t>Terceiro nível</a:t>
            </a:r>
          </a:p>
          <a:p>
            <a:pPr lvl="3"/>
            <a:r>
              <a:rPr lang="en-GB" noProof="0"/>
              <a:t>Quarto nível</a:t>
            </a:r>
          </a:p>
          <a:p>
            <a:pPr lvl="4"/>
            <a:r>
              <a:rPr lang="en-GB" noProof="0"/>
              <a:t>Quinto nível</a:t>
            </a:r>
          </a:p>
        </p:txBody>
      </p:sp>
      <p:sp>
        <p:nvSpPr>
          <p:cNvPr id="71686" name="Rectangle 6"/>
          <p:cNvSpPr>
            <a:spLocks noGrp="1" noChangeArrowheads="1"/>
          </p:cNvSpPr>
          <p:nvPr>
            <p:ph type="ftr" sz="quarter" idx="4"/>
          </p:nvPr>
        </p:nvSpPr>
        <p:spPr bwMode="auto">
          <a:xfrm>
            <a:off x="0" y="9720263"/>
            <a:ext cx="3076575"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i="0">
                <a:latin typeface="Arial" charset="0"/>
              </a:defRPr>
            </a:lvl1pPr>
          </a:lstStyle>
          <a:p>
            <a:pPr>
              <a:defRPr/>
            </a:pPr>
            <a:endParaRPr lang="en-GB"/>
          </a:p>
        </p:txBody>
      </p:sp>
      <p:sp>
        <p:nvSpPr>
          <p:cNvPr id="71687" name="Rectangle 7"/>
          <p:cNvSpPr>
            <a:spLocks noGrp="1" noChangeArrowheads="1"/>
          </p:cNvSpPr>
          <p:nvPr>
            <p:ph type="sldNum" sz="quarter" idx="5"/>
          </p:nvPr>
        </p:nvSpPr>
        <p:spPr bwMode="auto">
          <a:xfrm>
            <a:off x="4019550" y="9720263"/>
            <a:ext cx="3078163"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i="0">
                <a:latin typeface="Arial" charset="0"/>
              </a:defRPr>
            </a:lvl1pPr>
          </a:lstStyle>
          <a:p>
            <a:pPr>
              <a:defRPr/>
            </a:pPr>
            <a:fld id="{AA83CD82-F414-4C68-855A-22AF1FDC0159}" type="slidenum">
              <a:rPr lang="en-GB"/>
              <a:pPr>
                <a:defRPr/>
              </a:pPr>
              <a:t>‹nº›</a:t>
            </a:fld>
            <a:endParaRPr lang="en-GB"/>
          </a:p>
        </p:txBody>
      </p:sp>
    </p:spTree>
    <p:extLst>
      <p:ext uri="{BB962C8B-B14F-4D97-AF65-F5344CB8AC3E}">
        <p14:creationId xmlns:p14="http://schemas.microsoft.com/office/powerpoint/2010/main" val="5015661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1</a:t>
            </a:fld>
            <a:endParaRPr lang="en-GB"/>
          </a:p>
        </p:txBody>
      </p:sp>
    </p:spTree>
    <p:extLst>
      <p:ext uri="{BB962C8B-B14F-4D97-AF65-F5344CB8AC3E}">
        <p14:creationId xmlns:p14="http://schemas.microsoft.com/office/powerpoint/2010/main" val="1974093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2</a:t>
            </a:fld>
            <a:endParaRPr lang="en-GB"/>
          </a:p>
        </p:txBody>
      </p:sp>
    </p:spTree>
    <p:extLst>
      <p:ext uri="{BB962C8B-B14F-4D97-AF65-F5344CB8AC3E}">
        <p14:creationId xmlns:p14="http://schemas.microsoft.com/office/powerpoint/2010/main" val="1461830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3</a:t>
            </a:fld>
            <a:endParaRPr lang="en-GB"/>
          </a:p>
        </p:txBody>
      </p:sp>
    </p:spTree>
    <p:extLst>
      <p:ext uri="{BB962C8B-B14F-4D97-AF65-F5344CB8AC3E}">
        <p14:creationId xmlns:p14="http://schemas.microsoft.com/office/powerpoint/2010/main" val="949267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4</a:t>
            </a:fld>
            <a:endParaRPr lang="en-GB"/>
          </a:p>
        </p:txBody>
      </p:sp>
    </p:spTree>
    <p:extLst>
      <p:ext uri="{BB962C8B-B14F-4D97-AF65-F5344CB8AC3E}">
        <p14:creationId xmlns:p14="http://schemas.microsoft.com/office/powerpoint/2010/main" val="4120658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5</a:t>
            </a:fld>
            <a:endParaRPr lang="en-GB"/>
          </a:p>
        </p:txBody>
      </p:sp>
    </p:spTree>
    <p:extLst>
      <p:ext uri="{BB962C8B-B14F-4D97-AF65-F5344CB8AC3E}">
        <p14:creationId xmlns:p14="http://schemas.microsoft.com/office/powerpoint/2010/main" val="4223503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6</a:t>
            </a:fld>
            <a:endParaRPr lang="en-GB"/>
          </a:p>
        </p:txBody>
      </p:sp>
    </p:spTree>
    <p:extLst>
      <p:ext uri="{BB962C8B-B14F-4D97-AF65-F5344CB8AC3E}">
        <p14:creationId xmlns:p14="http://schemas.microsoft.com/office/powerpoint/2010/main" val="1237391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A83CD82-F414-4C68-855A-22AF1FDC0159}" type="slidenum">
              <a:rPr lang="en-GB" smtClean="0"/>
              <a:pPr>
                <a:defRPr/>
              </a:pPr>
              <a:t>7</a:t>
            </a:fld>
            <a:endParaRPr lang="en-GB"/>
          </a:p>
        </p:txBody>
      </p:sp>
    </p:spTree>
    <p:extLst>
      <p:ext uri="{BB962C8B-B14F-4D97-AF65-F5344CB8AC3E}">
        <p14:creationId xmlns:p14="http://schemas.microsoft.com/office/powerpoint/2010/main" val="2891755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e objecto">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Rectangle 6"/>
          <p:cNvSpPr>
            <a:spLocks noGrp="1" noChangeArrowheads="1"/>
          </p:cNvSpPr>
          <p:nvPr>
            <p:ph type="sldNum" sz="quarter" idx="10"/>
          </p:nvPr>
        </p:nvSpPr>
        <p:spPr/>
        <p:txBody>
          <a:bodyPr/>
          <a:lstStyle>
            <a:lvl1pPr>
              <a:defRPr/>
            </a:lvl1pPr>
          </a:lstStyle>
          <a:p>
            <a:pPr>
              <a:defRPr/>
            </a:pPr>
            <a:fld id="{0836BFD4-A66D-46CB-9109-0356A9BD72DA}" type="slidenum">
              <a:rPr lang="en-GB"/>
              <a:pPr>
                <a:defRPr/>
              </a:pPr>
              <a:t>‹nº›</a:t>
            </a:fld>
            <a:endParaRPr lang="en-GB"/>
          </a:p>
        </p:txBody>
      </p:sp>
    </p:spTree>
    <p:extLst>
      <p:ext uri="{BB962C8B-B14F-4D97-AF65-F5344CB8AC3E}">
        <p14:creationId xmlns:p14="http://schemas.microsoft.com/office/powerpoint/2010/main" val="1094347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tabela">
    <p:spTree>
      <p:nvGrpSpPr>
        <p:cNvPr id="1" name=""/>
        <p:cNvGrpSpPr/>
        <p:nvPr/>
      </p:nvGrpSpPr>
      <p:grpSpPr>
        <a:xfrm>
          <a:off x="0" y="0"/>
          <a:ext cx="0" cy="0"/>
          <a:chOff x="0" y="0"/>
          <a:chExt cx="0" cy="0"/>
        </a:xfrm>
      </p:grpSpPr>
      <p:sp>
        <p:nvSpPr>
          <p:cNvPr id="3" name="Marcador de Posição da Tabela 2"/>
          <p:cNvSpPr>
            <a:spLocks noGrp="1"/>
          </p:cNvSpPr>
          <p:nvPr>
            <p:ph type="tbl" idx="1"/>
          </p:nvPr>
        </p:nvSpPr>
        <p:spPr>
          <a:xfrm>
            <a:off x="323850" y="549275"/>
            <a:ext cx="8496300" cy="5576888"/>
          </a:xfrm>
        </p:spPr>
        <p:txBody>
          <a:bodyPr/>
          <a:lstStyle/>
          <a:p>
            <a:pPr lvl="0"/>
            <a:endParaRPr lang="pt-PT" noProof="0"/>
          </a:p>
        </p:txBody>
      </p:sp>
      <p:sp>
        <p:nvSpPr>
          <p:cNvPr id="4" name="Rectangle 6"/>
          <p:cNvSpPr>
            <a:spLocks noGrp="1" noChangeArrowheads="1"/>
          </p:cNvSpPr>
          <p:nvPr>
            <p:ph type="sldNum" sz="quarter" idx="10"/>
          </p:nvPr>
        </p:nvSpPr>
        <p:spPr>
          <a:ln/>
        </p:spPr>
        <p:txBody>
          <a:bodyPr/>
          <a:lstStyle>
            <a:lvl1pPr>
              <a:defRPr/>
            </a:lvl1pPr>
          </a:lstStyle>
          <a:p>
            <a:pPr>
              <a:defRPr/>
            </a:pPr>
            <a:fld id="{C4A74BE4-89CF-4032-8A80-3617AA240CC3}" type="slidenum">
              <a:rPr lang="en-GB"/>
              <a:pPr>
                <a:defRPr/>
              </a:pPr>
              <a:t>‹nº›</a:t>
            </a:fld>
            <a:endParaRPr lang="en-GB"/>
          </a:p>
        </p:txBody>
      </p:sp>
    </p:spTree>
    <p:extLst>
      <p:ext uri="{BB962C8B-B14F-4D97-AF65-F5344CB8AC3E}">
        <p14:creationId xmlns:p14="http://schemas.microsoft.com/office/powerpoint/2010/main" val="162890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1 objecto e 2 objectos">
    <p:spTree>
      <p:nvGrpSpPr>
        <p:cNvPr id="1" name=""/>
        <p:cNvGrpSpPr/>
        <p:nvPr/>
      </p:nvGrpSpPr>
      <p:grpSpPr>
        <a:xfrm>
          <a:off x="0" y="0"/>
          <a:ext cx="0" cy="0"/>
          <a:chOff x="0" y="0"/>
          <a:chExt cx="0" cy="0"/>
        </a:xfrm>
      </p:grpSpPr>
      <p:sp>
        <p:nvSpPr>
          <p:cNvPr id="3" name="Marcador de Posição de Conteúdo 2"/>
          <p:cNvSpPr>
            <a:spLocks noGrp="1"/>
          </p:cNvSpPr>
          <p:nvPr>
            <p:ph sz="half" idx="1"/>
          </p:nvPr>
        </p:nvSpPr>
        <p:spPr>
          <a:xfrm>
            <a:off x="323850" y="549275"/>
            <a:ext cx="4171950" cy="5576888"/>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quarter" idx="2"/>
          </p:nvPr>
        </p:nvSpPr>
        <p:spPr>
          <a:xfrm>
            <a:off x="4648200" y="549275"/>
            <a:ext cx="4171950" cy="2711450"/>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e Conteúdo 4"/>
          <p:cNvSpPr>
            <a:spLocks noGrp="1"/>
          </p:cNvSpPr>
          <p:nvPr>
            <p:ph sz="quarter" idx="3"/>
          </p:nvPr>
        </p:nvSpPr>
        <p:spPr>
          <a:xfrm>
            <a:off x="4648200" y="3413125"/>
            <a:ext cx="4171950" cy="2713038"/>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Rectangle 6"/>
          <p:cNvSpPr>
            <a:spLocks noGrp="1" noChangeArrowheads="1"/>
          </p:cNvSpPr>
          <p:nvPr>
            <p:ph type="sldNum" sz="quarter" idx="10"/>
          </p:nvPr>
        </p:nvSpPr>
        <p:spPr>
          <a:ln/>
        </p:spPr>
        <p:txBody>
          <a:bodyPr/>
          <a:lstStyle>
            <a:lvl1pPr>
              <a:defRPr/>
            </a:lvl1pPr>
          </a:lstStyle>
          <a:p>
            <a:pPr>
              <a:defRPr/>
            </a:pPr>
            <a:fld id="{C03E3DEB-2C5D-43BF-BEC7-959C1291D58B}" type="slidenum">
              <a:rPr lang="en-GB"/>
              <a:pPr>
                <a:defRPr/>
              </a:pPr>
              <a:t>‹nº›</a:t>
            </a:fld>
            <a:endParaRPr lang="en-GB"/>
          </a:p>
        </p:txBody>
      </p:sp>
    </p:spTree>
    <p:extLst>
      <p:ext uri="{BB962C8B-B14F-4D97-AF65-F5344CB8AC3E}">
        <p14:creationId xmlns:p14="http://schemas.microsoft.com/office/powerpoint/2010/main" val="2525390054"/>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23850" y="549275"/>
            <a:ext cx="8496300" cy="557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pt-PT"/>
              <a:t>Clique para editar os estilos de texto do modelo global</a:t>
            </a:r>
          </a:p>
          <a:p>
            <a:pPr lvl="1"/>
            <a:r>
              <a:rPr lang="en-GB" altLang="pt-PT"/>
              <a:t>Segundo nível</a:t>
            </a:r>
          </a:p>
          <a:p>
            <a:pPr lvl="2"/>
            <a:r>
              <a:rPr lang="en-GB" altLang="pt-PT"/>
              <a:t>Terceiro nível</a:t>
            </a:r>
          </a:p>
          <a:p>
            <a:pPr lvl="3"/>
            <a:r>
              <a:rPr lang="en-GB" altLang="pt-PT"/>
              <a:t>Quarto nível</a:t>
            </a:r>
          </a:p>
          <a:p>
            <a:pPr lvl="4"/>
            <a:r>
              <a:rPr lang="en-GB" altLang="pt-PT"/>
              <a:t>Quinto nível</a:t>
            </a:r>
          </a:p>
        </p:txBody>
      </p:sp>
      <p:sp>
        <p:nvSpPr>
          <p:cNvPr id="201734" name="Rectangle 6"/>
          <p:cNvSpPr>
            <a:spLocks noGrp="1" noChangeArrowheads="1"/>
          </p:cNvSpPr>
          <p:nvPr>
            <p:ph type="sldNum" sz="quarter" idx="4"/>
          </p:nvPr>
        </p:nvSpPr>
        <p:spPr bwMode="auto">
          <a:xfrm>
            <a:off x="8270875" y="6524625"/>
            <a:ext cx="765175"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i="0">
                <a:solidFill>
                  <a:srgbClr val="003366"/>
                </a:solidFill>
                <a:latin typeface="Arial" charset="0"/>
              </a:defRPr>
            </a:lvl1pPr>
          </a:lstStyle>
          <a:p>
            <a:pPr>
              <a:defRPr/>
            </a:pPr>
            <a:fld id="{64D742E6-5D56-4C3B-B667-D737145A00AC}" type="slidenum">
              <a:rPr lang="en-GB"/>
              <a:pPr>
                <a:defRPr/>
              </a:pPr>
              <a:t>‹nº›</a:t>
            </a:fld>
            <a:endParaRPr lang="en-GB"/>
          </a:p>
        </p:txBody>
      </p:sp>
      <p:sp>
        <p:nvSpPr>
          <p:cNvPr id="1028" name="Rectangle 2"/>
          <p:cNvSpPr>
            <a:spLocks noGrp="1" noChangeArrowheads="1"/>
          </p:cNvSpPr>
          <p:nvPr>
            <p:ph type="title"/>
          </p:nvPr>
        </p:nvSpPr>
        <p:spPr bwMode="auto">
          <a:xfrm>
            <a:off x="323850" y="44450"/>
            <a:ext cx="41052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PT" altLang="pt-PT"/>
              <a:t>Probabilidades</a:t>
            </a:r>
          </a:p>
        </p:txBody>
      </p:sp>
    </p:spTree>
  </p:cSld>
  <p:clrMap bg1="lt1" tx1="dk1" bg2="lt2" tx2="dk2" accent1="accent1" accent2="accent2" accent3="accent3" accent4="accent4" accent5="accent5" accent6="accent6" hlink="hlink" folHlink="folHlink"/>
  <p:hf sldNum="0" hdr="0" ftr="0" dt="0"/>
  <p:txStyles>
    <p:titleStyle>
      <a:lvl1pPr algn="l" rtl="0" eaLnBrk="0" fontAlgn="base" hangingPunct="0">
        <a:spcBef>
          <a:spcPct val="0"/>
        </a:spcBef>
        <a:spcAft>
          <a:spcPct val="0"/>
        </a:spcAft>
        <a:defRPr sz="1200" b="1">
          <a:solidFill>
            <a:schemeClr val="tx2"/>
          </a:solidFill>
          <a:latin typeface="+mj-lt"/>
          <a:ea typeface="+mj-ea"/>
          <a:cs typeface="+mj-cs"/>
        </a:defRPr>
      </a:lvl1pPr>
      <a:lvl2pPr algn="l" rtl="0" eaLnBrk="0" fontAlgn="base" hangingPunct="0">
        <a:spcBef>
          <a:spcPct val="0"/>
        </a:spcBef>
        <a:spcAft>
          <a:spcPct val="0"/>
        </a:spcAft>
        <a:defRPr sz="1200" b="1">
          <a:solidFill>
            <a:schemeClr val="tx2"/>
          </a:solidFill>
          <a:latin typeface="Arial" charset="0"/>
        </a:defRPr>
      </a:lvl2pPr>
      <a:lvl3pPr algn="l" rtl="0" eaLnBrk="0" fontAlgn="base" hangingPunct="0">
        <a:spcBef>
          <a:spcPct val="0"/>
        </a:spcBef>
        <a:spcAft>
          <a:spcPct val="0"/>
        </a:spcAft>
        <a:defRPr sz="1200" b="1">
          <a:solidFill>
            <a:schemeClr val="tx2"/>
          </a:solidFill>
          <a:latin typeface="Arial" charset="0"/>
        </a:defRPr>
      </a:lvl3pPr>
      <a:lvl4pPr algn="l" rtl="0" eaLnBrk="0" fontAlgn="base" hangingPunct="0">
        <a:spcBef>
          <a:spcPct val="0"/>
        </a:spcBef>
        <a:spcAft>
          <a:spcPct val="0"/>
        </a:spcAft>
        <a:defRPr sz="1200" b="1">
          <a:solidFill>
            <a:schemeClr val="tx2"/>
          </a:solidFill>
          <a:latin typeface="Arial" charset="0"/>
        </a:defRPr>
      </a:lvl4pPr>
      <a:lvl5pPr algn="l" rtl="0" eaLnBrk="0" fontAlgn="base" hangingPunct="0">
        <a:spcBef>
          <a:spcPct val="0"/>
        </a:spcBef>
        <a:spcAft>
          <a:spcPct val="0"/>
        </a:spcAft>
        <a:defRPr sz="1200" b="1">
          <a:solidFill>
            <a:schemeClr val="tx2"/>
          </a:solidFill>
          <a:latin typeface="Arial" charset="0"/>
        </a:defRPr>
      </a:lvl5pPr>
      <a:lvl6pPr marL="457200" algn="l" rtl="0" fontAlgn="base">
        <a:spcBef>
          <a:spcPct val="0"/>
        </a:spcBef>
        <a:spcAft>
          <a:spcPct val="0"/>
        </a:spcAft>
        <a:defRPr sz="1600">
          <a:solidFill>
            <a:schemeClr val="tx2"/>
          </a:solidFill>
          <a:latin typeface="Arial" charset="0"/>
        </a:defRPr>
      </a:lvl6pPr>
      <a:lvl7pPr marL="914400" algn="l" rtl="0" fontAlgn="base">
        <a:spcBef>
          <a:spcPct val="0"/>
        </a:spcBef>
        <a:spcAft>
          <a:spcPct val="0"/>
        </a:spcAft>
        <a:defRPr sz="1600">
          <a:solidFill>
            <a:schemeClr val="tx2"/>
          </a:solidFill>
          <a:latin typeface="Arial" charset="0"/>
        </a:defRPr>
      </a:lvl7pPr>
      <a:lvl8pPr marL="1371600" algn="l" rtl="0" fontAlgn="base">
        <a:spcBef>
          <a:spcPct val="0"/>
        </a:spcBef>
        <a:spcAft>
          <a:spcPct val="0"/>
        </a:spcAft>
        <a:defRPr sz="1600">
          <a:solidFill>
            <a:schemeClr val="tx2"/>
          </a:solidFill>
          <a:latin typeface="Arial" charset="0"/>
        </a:defRPr>
      </a:lvl8pPr>
      <a:lvl9pPr marL="1828800" algn="l" rtl="0" fontAlgn="base">
        <a:spcBef>
          <a:spcPct val="0"/>
        </a:spcBef>
        <a:spcAft>
          <a:spcPct val="0"/>
        </a:spcAft>
        <a:defRPr sz="1600">
          <a:solidFill>
            <a:schemeClr val="tx2"/>
          </a:solidFill>
          <a:latin typeface="Arial"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284163" y="588963"/>
            <a:ext cx="8496300" cy="586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pt-PT"/>
              <a:t>Exemplo</a:t>
            </a:r>
          </a:p>
          <a:p>
            <a:pPr lvl="0"/>
            <a:r>
              <a:rPr lang="en-GB" altLang="pt-PT"/>
              <a:t>	Segundo nível</a:t>
            </a:r>
          </a:p>
          <a:p>
            <a:pPr lvl="0"/>
            <a:r>
              <a:rPr lang="en-GB" altLang="pt-PT"/>
              <a:t>		Terceiro nível</a:t>
            </a:r>
          </a:p>
          <a:p>
            <a:pPr lvl="0"/>
            <a:r>
              <a:rPr lang="en-GB" altLang="pt-PT"/>
              <a:t>		Quarto nível</a:t>
            </a:r>
          </a:p>
          <a:p>
            <a:pPr lvl="0"/>
            <a:r>
              <a:rPr lang="en-GB" altLang="pt-PT"/>
              <a:t>		Quinto nível</a:t>
            </a:r>
          </a:p>
        </p:txBody>
      </p:sp>
      <p:sp>
        <p:nvSpPr>
          <p:cNvPr id="203782" name="Rectangle 6"/>
          <p:cNvSpPr>
            <a:spLocks noGrp="1" noChangeArrowheads="1"/>
          </p:cNvSpPr>
          <p:nvPr>
            <p:ph type="sldNum" sz="quarter" idx="4"/>
          </p:nvPr>
        </p:nvSpPr>
        <p:spPr bwMode="auto">
          <a:xfrm>
            <a:off x="8270875" y="6524625"/>
            <a:ext cx="765175"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i="0">
                <a:solidFill>
                  <a:srgbClr val="003366"/>
                </a:solidFill>
                <a:latin typeface="Arial" charset="0"/>
              </a:defRPr>
            </a:lvl1pPr>
          </a:lstStyle>
          <a:p>
            <a:pPr>
              <a:defRPr/>
            </a:pPr>
            <a:fld id="{8FBEEC39-1BAC-411B-B564-DC332B0D924F}"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3657" r:id="rId1"/>
    <p:sldLayoutId id="2147483655" r:id="rId2"/>
    <p:sldLayoutId id="2147483656" r:id="rId3"/>
  </p:sldLayoutIdLst>
  <p:hf sldNum="0" hdr="0" ftr="0" dt="0"/>
  <p:txStyles>
    <p:titleStyle>
      <a:lvl1pPr algn="l" rtl="0" eaLnBrk="0" fontAlgn="base" hangingPunct="0">
        <a:spcBef>
          <a:spcPct val="0"/>
        </a:spcBef>
        <a:spcAft>
          <a:spcPct val="0"/>
        </a:spcAft>
        <a:defRPr sz="1200" b="1">
          <a:solidFill>
            <a:schemeClr val="tx2"/>
          </a:solidFill>
          <a:latin typeface="+mj-lt"/>
          <a:ea typeface="+mj-ea"/>
          <a:cs typeface="+mj-cs"/>
        </a:defRPr>
      </a:lvl1pPr>
      <a:lvl2pPr algn="l" rtl="0" eaLnBrk="0" fontAlgn="base" hangingPunct="0">
        <a:spcBef>
          <a:spcPct val="0"/>
        </a:spcBef>
        <a:spcAft>
          <a:spcPct val="0"/>
        </a:spcAft>
        <a:defRPr sz="1200" b="1">
          <a:solidFill>
            <a:schemeClr val="tx2"/>
          </a:solidFill>
          <a:latin typeface="Arial" charset="0"/>
        </a:defRPr>
      </a:lvl2pPr>
      <a:lvl3pPr algn="l" rtl="0" eaLnBrk="0" fontAlgn="base" hangingPunct="0">
        <a:spcBef>
          <a:spcPct val="0"/>
        </a:spcBef>
        <a:spcAft>
          <a:spcPct val="0"/>
        </a:spcAft>
        <a:defRPr sz="1200" b="1">
          <a:solidFill>
            <a:schemeClr val="tx2"/>
          </a:solidFill>
          <a:latin typeface="Arial" charset="0"/>
        </a:defRPr>
      </a:lvl3pPr>
      <a:lvl4pPr algn="l" rtl="0" eaLnBrk="0" fontAlgn="base" hangingPunct="0">
        <a:spcBef>
          <a:spcPct val="0"/>
        </a:spcBef>
        <a:spcAft>
          <a:spcPct val="0"/>
        </a:spcAft>
        <a:defRPr sz="1200" b="1">
          <a:solidFill>
            <a:schemeClr val="tx2"/>
          </a:solidFill>
          <a:latin typeface="Arial" charset="0"/>
        </a:defRPr>
      </a:lvl4pPr>
      <a:lvl5pPr algn="l" rtl="0" eaLnBrk="0" fontAlgn="base" hangingPunct="0">
        <a:spcBef>
          <a:spcPct val="0"/>
        </a:spcBef>
        <a:spcAft>
          <a:spcPct val="0"/>
        </a:spcAft>
        <a:defRPr sz="1200" b="1">
          <a:solidFill>
            <a:schemeClr val="tx2"/>
          </a:solidFill>
          <a:latin typeface="Arial" charset="0"/>
        </a:defRPr>
      </a:lvl5pPr>
      <a:lvl6pPr marL="457200" algn="l" rtl="0" fontAlgn="base">
        <a:spcBef>
          <a:spcPct val="0"/>
        </a:spcBef>
        <a:spcAft>
          <a:spcPct val="0"/>
        </a:spcAft>
        <a:defRPr sz="1600" b="1">
          <a:solidFill>
            <a:schemeClr val="tx2"/>
          </a:solidFill>
          <a:latin typeface="Arial" charset="0"/>
        </a:defRPr>
      </a:lvl6pPr>
      <a:lvl7pPr marL="914400" algn="l" rtl="0" fontAlgn="base">
        <a:spcBef>
          <a:spcPct val="0"/>
        </a:spcBef>
        <a:spcAft>
          <a:spcPct val="0"/>
        </a:spcAft>
        <a:defRPr sz="1600" b="1">
          <a:solidFill>
            <a:schemeClr val="tx2"/>
          </a:solidFill>
          <a:latin typeface="Arial" charset="0"/>
        </a:defRPr>
      </a:lvl7pPr>
      <a:lvl8pPr marL="1371600" algn="l" rtl="0" fontAlgn="base">
        <a:spcBef>
          <a:spcPct val="0"/>
        </a:spcBef>
        <a:spcAft>
          <a:spcPct val="0"/>
        </a:spcAft>
        <a:defRPr sz="1600" b="1">
          <a:solidFill>
            <a:schemeClr val="tx2"/>
          </a:solidFill>
          <a:latin typeface="Arial" charset="0"/>
        </a:defRPr>
      </a:lvl8pPr>
      <a:lvl9pPr marL="1828800" algn="l" rtl="0" fontAlgn="base">
        <a:spcBef>
          <a:spcPct val="0"/>
        </a:spcBef>
        <a:spcAft>
          <a:spcPct val="0"/>
        </a:spcAft>
        <a:defRPr sz="1600" b="1">
          <a:solidFill>
            <a:schemeClr val="tx2"/>
          </a:solidFill>
          <a:latin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defRPr>
      </a:lvl3pPr>
      <a:lvl4pPr marL="1600200" indent="-228600" algn="l" rtl="0" eaLnBrk="0" fontAlgn="base" hangingPunct="0">
        <a:spcBef>
          <a:spcPct val="20000"/>
        </a:spcBef>
        <a:spcAft>
          <a:spcPct val="0"/>
        </a:spcAft>
        <a:defRPr sz="2000">
          <a:solidFill>
            <a:schemeClr val="tx1"/>
          </a:solidFill>
          <a:latin typeface="+mn-lt"/>
        </a:defRPr>
      </a:lvl4pPr>
      <a:lvl5pPr marL="2057400" indent="-228600" algn="l" rtl="0" eaLnBrk="0" fontAlgn="base" hangingPunct="0">
        <a:spcBef>
          <a:spcPct val="20000"/>
        </a:spcBef>
        <a:spcAft>
          <a:spcPct val="0"/>
        </a:spcAft>
        <a:defRPr sz="2000">
          <a:solidFill>
            <a:schemeClr val="tx1"/>
          </a:solidFill>
          <a:latin typeface="+mn-lt"/>
        </a:defRPr>
      </a:lvl5pPr>
      <a:lvl6pPr marL="2514600" indent="-228600" algn="l" rtl="0" fontAlgn="base">
        <a:spcBef>
          <a:spcPct val="20000"/>
        </a:spcBef>
        <a:spcAft>
          <a:spcPct val="0"/>
        </a:spcAft>
        <a:defRPr sz="2000">
          <a:solidFill>
            <a:schemeClr val="tx1"/>
          </a:solidFill>
          <a:latin typeface="+mn-lt"/>
        </a:defRPr>
      </a:lvl6pPr>
      <a:lvl7pPr marL="2971800" indent="-228600" algn="l" rtl="0" fontAlgn="base">
        <a:spcBef>
          <a:spcPct val="20000"/>
        </a:spcBef>
        <a:spcAft>
          <a:spcPct val="0"/>
        </a:spcAft>
        <a:defRPr sz="2000">
          <a:solidFill>
            <a:schemeClr val="tx1"/>
          </a:solidFill>
          <a:latin typeface="+mn-lt"/>
        </a:defRPr>
      </a:lvl7pPr>
      <a:lvl8pPr marL="3429000" indent="-228600" algn="l" rtl="0" fontAlgn="base">
        <a:spcBef>
          <a:spcPct val="20000"/>
        </a:spcBef>
        <a:spcAft>
          <a:spcPct val="0"/>
        </a:spcAft>
        <a:defRPr sz="2000">
          <a:solidFill>
            <a:schemeClr val="tx1"/>
          </a:solidFill>
          <a:latin typeface="+mn-lt"/>
        </a:defRPr>
      </a:lvl8pPr>
      <a:lvl9pPr marL="3886200" indent="-228600" algn="l" rtl="0" fontAlgn="base">
        <a:spcBef>
          <a:spcPct val="20000"/>
        </a:spcBef>
        <a:spcAft>
          <a:spcPct val="0"/>
        </a:spcAft>
        <a:defRPr sz="20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7.wmf"/><Relationship Id="rId18" Type="http://schemas.openxmlformats.org/officeDocument/2006/relationships/image" Target="../media/image12.gif"/><Relationship Id="rId3" Type="http://schemas.openxmlformats.org/officeDocument/2006/relationships/notesSlide" Target="../notesSlides/notesSlide3.xml"/><Relationship Id="rId7" Type="http://schemas.openxmlformats.org/officeDocument/2006/relationships/image" Target="../media/image5.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slideLayout" Target="../slideLayouts/slideLayout1.xml"/><Relationship Id="rId16" Type="http://schemas.openxmlformats.org/officeDocument/2006/relationships/oleObject" Target="../embeddings/oleObject8.bin"/><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1.png"/><Relationship Id="rId5" Type="http://schemas.openxmlformats.org/officeDocument/2006/relationships/image" Target="../media/image4.wmf"/><Relationship Id="rId15" Type="http://schemas.openxmlformats.org/officeDocument/2006/relationships/image" Target="../media/image8.wmf"/><Relationship Id="rId10" Type="http://schemas.openxmlformats.org/officeDocument/2006/relationships/image" Target="../media/image10.gif"/><Relationship Id="rId19" Type="http://schemas.openxmlformats.org/officeDocument/2006/relationships/image" Target="../media/image13.gif"/><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8.wmf"/><Relationship Id="rId3" Type="http://schemas.openxmlformats.org/officeDocument/2006/relationships/notesSlide" Target="../notesSlides/notesSlide4.xml"/><Relationship Id="rId7" Type="http://schemas.openxmlformats.org/officeDocument/2006/relationships/image" Target="../media/image15.wmf"/><Relationship Id="rId12" Type="http://schemas.openxmlformats.org/officeDocument/2006/relationships/oleObject" Target="../embeddings/oleObject13.bin"/><Relationship Id="rId2" Type="http://schemas.openxmlformats.org/officeDocument/2006/relationships/slideLayout" Target="../slideLayouts/slideLayout1.xml"/><Relationship Id="rId16" Type="http://schemas.openxmlformats.org/officeDocument/2006/relationships/image" Target="../media/image20.jpeg"/><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6.wmf"/><Relationship Id="rId14" Type="http://schemas.openxmlformats.org/officeDocument/2006/relationships/oleObject" Target="../embeddings/oleObject14.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22.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16.bin"/><Relationship Id="rId5" Type="http://schemas.openxmlformats.org/officeDocument/2006/relationships/image" Target="../media/image21.wmf"/><Relationship Id="rId4" Type="http://schemas.openxmlformats.org/officeDocument/2006/relationships/oleObject" Target="../embeddings/oleObject1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25.gif"/><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24.png"/><Relationship Id="rId5" Type="http://schemas.openxmlformats.org/officeDocument/2006/relationships/image" Target="../media/image23.wmf"/><Relationship Id="rId4" Type="http://schemas.openxmlformats.org/officeDocument/2006/relationships/oleObject" Target="../embeddings/oleObject17.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28.gif"/><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27.png"/><Relationship Id="rId5" Type="http://schemas.openxmlformats.org/officeDocument/2006/relationships/image" Target="../media/image26.wmf"/><Relationship Id="rId4"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323850" y="515938"/>
            <a:ext cx="8496300" cy="5576887"/>
          </a:xfrm>
        </p:spPr>
        <p:txBody>
          <a:bodyPr/>
          <a:lstStyle/>
          <a:p>
            <a:pPr marL="355600" indent="0" eaLnBrk="1" hangingPunct="1">
              <a:buClr>
                <a:schemeClr val="accent5">
                  <a:lumMod val="50000"/>
                </a:schemeClr>
              </a:buClr>
              <a:defRPr/>
            </a:pPr>
            <a:endParaRPr lang="pt-PT" altLang="pt-PT" sz="2000" b="1" dirty="0"/>
          </a:p>
          <a:p>
            <a:pPr marL="355600" indent="0" eaLnBrk="1" hangingPunct="1">
              <a:buClr>
                <a:schemeClr val="accent5">
                  <a:lumMod val="50000"/>
                </a:schemeClr>
              </a:buClr>
              <a:defRPr/>
            </a:pPr>
            <a:endParaRPr lang="pt-PT" altLang="pt-PT" sz="2000" b="1" dirty="0"/>
          </a:p>
          <a:p>
            <a:pPr marL="355600" indent="0" algn="ctr" eaLnBrk="1" hangingPunct="1">
              <a:buClr>
                <a:schemeClr val="accent5">
                  <a:lumMod val="50000"/>
                </a:schemeClr>
              </a:buClr>
              <a:defRPr/>
            </a:pPr>
            <a:r>
              <a:rPr lang="pt-PT" altLang="pt-PT" sz="4400" b="1" dirty="0" err="1"/>
              <a:t>Permutations</a:t>
            </a:r>
            <a:endParaRPr lang="pt-PT" altLang="pt-PT" sz="4400" b="1" dirty="0"/>
          </a:p>
          <a:p>
            <a:pPr marL="355600" lvl="1" indent="0" eaLnBrk="1" hangingPunct="1">
              <a:buClr>
                <a:schemeClr val="accent5">
                  <a:lumMod val="50000"/>
                </a:schemeClr>
              </a:buClr>
              <a:buFontTx/>
              <a:buNone/>
              <a:defRPr/>
            </a:pPr>
            <a:r>
              <a:rPr lang="pt-PT" altLang="pt-PT" sz="2800" b="1" dirty="0"/>
              <a:t>	</a:t>
            </a:r>
          </a:p>
          <a:p>
            <a:pPr eaLnBrk="1" hangingPunct="1">
              <a:lnSpc>
                <a:spcPct val="80000"/>
              </a:lnSpc>
              <a:defRPr/>
            </a:pPr>
            <a:endParaRPr lang="en-GB" altLang="pt-PT" sz="2800" b="1" dirty="0"/>
          </a:p>
        </p:txBody>
      </p:sp>
      <p:pic>
        <p:nvPicPr>
          <p:cNvPr id="4" name="Picture 4" descr="C:\Users\FBS\Documents\MOOC\R2\normal.gif"/>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9656" y="2675179"/>
            <a:ext cx="1944688"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3"/>
          <p:cNvSpPr>
            <a:spLocks noGrp="1" noChangeArrowheads="1"/>
          </p:cNvSpPr>
          <p:nvPr>
            <p:ph type="body" idx="1"/>
          </p:nvPr>
        </p:nvSpPr>
        <p:spPr>
          <a:xfrm>
            <a:off x="107950" y="476251"/>
            <a:ext cx="8856663" cy="4464918"/>
          </a:xfrm>
        </p:spPr>
        <p:txBody>
          <a:bodyPr/>
          <a:lstStyle/>
          <a:p>
            <a:pPr marL="0" indent="0" algn="just">
              <a:defRPr/>
            </a:pPr>
            <a:r>
              <a:rPr lang="en-GB" altLang="pt-PT" b="1" dirty="0">
                <a:solidFill>
                  <a:srgbClr val="C00000"/>
                </a:solidFill>
              </a:rPr>
              <a:t>Permutations</a:t>
            </a:r>
            <a:endParaRPr lang="en-GB" altLang="pt-PT" sz="1200" b="1" dirty="0">
              <a:solidFill>
                <a:srgbClr val="C00000"/>
              </a:solidFill>
            </a:endParaRPr>
          </a:p>
          <a:p>
            <a:pPr marL="0" indent="0" algn="just">
              <a:defRPr/>
            </a:pPr>
            <a:endParaRPr lang="en-GB" altLang="pt-PT" dirty="0"/>
          </a:p>
          <a:p>
            <a:pPr marL="0" indent="0" algn="just">
              <a:defRPr/>
            </a:pPr>
            <a:r>
              <a:rPr lang="en-GB" dirty="0"/>
              <a:t>Given a set with </a:t>
            </a:r>
            <a:r>
              <a:rPr lang="en-GB" sz="2800" b="1" i="1" dirty="0">
                <a:latin typeface="Times New Roman" panose="02020603050405020304" pitchFamily="18" charset="0"/>
                <a:cs typeface="Times New Roman" panose="02020603050405020304" pitchFamily="18" charset="0"/>
              </a:rPr>
              <a:t>n</a:t>
            </a:r>
            <a:r>
              <a:rPr lang="en-GB" b="1" i="1" dirty="0"/>
              <a:t> </a:t>
            </a:r>
            <a:r>
              <a:rPr lang="en-GB" dirty="0"/>
              <a:t>different elements, it's called </a:t>
            </a:r>
            <a:r>
              <a:rPr lang="en-GB" sz="2800" b="1" i="1" dirty="0">
                <a:latin typeface="Times New Roman" panose="02020603050405020304" pitchFamily="18" charset="0"/>
                <a:cs typeface="Times New Roman" panose="02020603050405020304" pitchFamily="18" charset="0"/>
              </a:rPr>
              <a:t>n</a:t>
            </a:r>
            <a:r>
              <a:rPr lang="en-GB" b="1" dirty="0"/>
              <a:t> element permutation </a:t>
            </a:r>
            <a:r>
              <a:rPr lang="en-US" dirty="0"/>
              <a:t>to the whole way of ordering them, that is, to all the sequence that can be obtained with these </a:t>
            </a:r>
            <a:r>
              <a:rPr lang="en-GB" sz="2800" b="1" i="1" dirty="0">
                <a:latin typeface="Times New Roman" panose="02020603050405020304" pitchFamily="18" charset="0"/>
                <a:cs typeface="Times New Roman" panose="02020603050405020304" pitchFamily="18" charset="0"/>
              </a:rPr>
              <a:t>n</a:t>
            </a:r>
            <a:r>
              <a:rPr lang="en-GB" b="1" i="1" dirty="0"/>
              <a:t> </a:t>
            </a:r>
            <a:r>
              <a:rPr lang="en-GB" dirty="0"/>
              <a:t>elements. </a:t>
            </a:r>
          </a:p>
          <a:p>
            <a:pPr>
              <a:defRPr/>
            </a:pPr>
            <a:endParaRPr lang="en-GB" sz="1100" dirty="0"/>
          </a:p>
          <a:p>
            <a:pPr>
              <a:defRPr/>
            </a:pPr>
            <a:r>
              <a:rPr lang="en-GB" dirty="0"/>
              <a:t>It is represented by:</a:t>
            </a:r>
          </a:p>
          <a:p>
            <a:pPr>
              <a:defRPr/>
            </a:pPr>
            <a:r>
              <a:rPr lang="en-GB" dirty="0"/>
              <a:t>                    </a:t>
            </a:r>
          </a:p>
          <a:p>
            <a:pPr>
              <a:defRPr/>
            </a:pPr>
            <a:endParaRPr lang="en-GB" dirty="0"/>
          </a:p>
          <a:p>
            <a:pPr>
              <a:defRPr/>
            </a:pPr>
            <a:endParaRPr lang="en-GB" dirty="0"/>
          </a:p>
          <a:p>
            <a:pPr>
              <a:defRPr/>
            </a:pPr>
            <a:endParaRPr lang="en-GB" dirty="0"/>
          </a:p>
          <a:p>
            <a:pPr>
              <a:defRPr/>
            </a:pPr>
            <a:r>
              <a:rPr lang="en-GB" b="1" dirty="0"/>
              <a:t> </a:t>
            </a:r>
            <a:endParaRPr lang="en-GB" dirty="0"/>
          </a:p>
          <a:p>
            <a:pPr marL="0" indent="0" algn="just">
              <a:defRPr/>
            </a:pPr>
            <a:endParaRPr lang="en-GB" altLang="pt-PT" dirty="0"/>
          </a:p>
        </p:txBody>
      </p:sp>
      <p:sp>
        <p:nvSpPr>
          <p:cNvPr id="512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5126" name="Objecto 3"/>
          <p:cNvGraphicFramePr>
            <a:graphicFrameLocks noChangeAspect="1"/>
          </p:cNvGraphicFramePr>
          <p:nvPr>
            <p:extLst>
              <p:ext uri="{D42A27DB-BD31-4B8C-83A1-F6EECF244321}">
                <p14:modId xmlns:p14="http://schemas.microsoft.com/office/powerpoint/2010/main" val="1060418786"/>
              </p:ext>
            </p:extLst>
          </p:nvPr>
        </p:nvGraphicFramePr>
        <p:xfrm>
          <a:off x="1000125" y="3888473"/>
          <a:ext cx="6488113" cy="506413"/>
        </p:xfrm>
        <a:graphic>
          <a:graphicData uri="http://schemas.openxmlformats.org/presentationml/2006/ole">
            <mc:AlternateContent xmlns:mc="http://schemas.openxmlformats.org/markup-compatibility/2006">
              <mc:Choice xmlns:v="urn:schemas-microsoft-com:vml" Requires="v">
                <p:oleObj spid="_x0000_s5192" name="Equation" r:id="rId4" imgW="3289300" imgH="254000" progId="Equation.DSMT4">
                  <p:embed/>
                </p:oleObj>
              </mc:Choice>
              <mc:Fallback>
                <p:oleObj name="Equation" r:id="rId4" imgW="3289300" imgH="254000" progId="Equation.DSMT4">
                  <p:embed/>
                  <p:pic>
                    <p:nvPicPr>
                      <p:cNvPr id="0" name="Objecto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25" y="3888473"/>
                        <a:ext cx="6488113" cy="506413"/>
                      </a:xfrm>
                      <a:prstGeom prst="rect">
                        <a:avLst/>
                      </a:prstGeom>
                      <a:gradFill rotWithShape="0">
                        <a:gsLst>
                          <a:gs pos="0">
                            <a:srgbClr val="BADDE1"/>
                          </a:gs>
                          <a:gs pos="50000">
                            <a:srgbClr val="FFFFFF"/>
                          </a:gs>
                          <a:gs pos="100000">
                            <a:srgbClr val="B8E3E6"/>
                          </a:gs>
                        </a:gsLst>
                        <a:lin ang="3600000"/>
                      </a:gradFill>
                      <a:ln w="25400" cmpd="thickThin">
                        <a:solidFill>
                          <a:srgbClr val="4597A0"/>
                        </a:solidFill>
                        <a:miter lim="800000"/>
                        <a:headEnd/>
                        <a:tailEnd/>
                      </a:ln>
                    </p:spPr>
                  </p:pic>
                </p:oleObj>
              </mc:Fallback>
            </mc:AlternateContent>
          </a:graphicData>
        </a:graphic>
      </p:graphicFrame>
      <p:grpSp>
        <p:nvGrpSpPr>
          <p:cNvPr id="4" name="Grupo 3"/>
          <p:cNvGrpSpPr/>
          <p:nvPr/>
        </p:nvGrpSpPr>
        <p:grpSpPr>
          <a:xfrm>
            <a:off x="566059" y="5109029"/>
            <a:ext cx="1640107" cy="493488"/>
            <a:chOff x="682171" y="5000172"/>
            <a:chExt cx="2133600" cy="718457"/>
          </a:xfrm>
        </p:grpSpPr>
        <p:sp>
          <p:nvSpPr>
            <p:cNvPr id="2" name="Oval 1"/>
            <p:cNvSpPr/>
            <p:nvPr/>
          </p:nvSpPr>
          <p:spPr bwMode="auto">
            <a:xfrm>
              <a:off x="682171" y="5007429"/>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1</a:t>
              </a:r>
              <a:endParaRPr kumimoji="0" lang="pt-PT" sz="1800" b="1" i="0" u="none" strike="noStrike" cap="none" normalizeH="0" baseline="0" dirty="0">
                <a:ln>
                  <a:noFill/>
                </a:ln>
                <a:solidFill>
                  <a:schemeClr val="tx1"/>
                </a:solidFill>
                <a:effectLst/>
                <a:latin typeface="Arial" charset="0"/>
              </a:endParaRPr>
            </a:p>
          </p:txBody>
        </p:sp>
        <p:sp>
          <p:nvSpPr>
            <p:cNvPr id="9" name="Oval 8"/>
            <p:cNvSpPr/>
            <p:nvPr/>
          </p:nvSpPr>
          <p:spPr bwMode="auto">
            <a:xfrm>
              <a:off x="1393371" y="5007429"/>
              <a:ext cx="711200" cy="711200"/>
            </a:xfrm>
            <a:prstGeom prst="ellipse">
              <a:avLst/>
            </a:prstGeom>
            <a:solidFill>
              <a:srgbClr val="4597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sp>
          <p:nvSpPr>
            <p:cNvPr id="10" name="Oval 9"/>
            <p:cNvSpPr/>
            <p:nvPr/>
          </p:nvSpPr>
          <p:spPr bwMode="auto">
            <a:xfrm>
              <a:off x="2104571" y="5000172"/>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grpSp>
      <p:grpSp>
        <p:nvGrpSpPr>
          <p:cNvPr id="12" name="Grupo 11"/>
          <p:cNvGrpSpPr/>
          <p:nvPr/>
        </p:nvGrpSpPr>
        <p:grpSpPr>
          <a:xfrm>
            <a:off x="566059" y="5900056"/>
            <a:ext cx="1640107" cy="493488"/>
            <a:chOff x="682171" y="5000172"/>
            <a:chExt cx="2133600" cy="718457"/>
          </a:xfrm>
        </p:grpSpPr>
        <p:sp>
          <p:nvSpPr>
            <p:cNvPr id="13" name="Oval 12"/>
            <p:cNvSpPr/>
            <p:nvPr/>
          </p:nvSpPr>
          <p:spPr bwMode="auto">
            <a:xfrm>
              <a:off x="682171" y="5007429"/>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1</a:t>
              </a:r>
              <a:endParaRPr kumimoji="0" lang="pt-PT" sz="1800" b="1" i="0" u="none" strike="noStrike" cap="none" normalizeH="0" baseline="0" dirty="0">
                <a:ln>
                  <a:noFill/>
                </a:ln>
                <a:solidFill>
                  <a:schemeClr val="tx1"/>
                </a:solidFill>
                <a:effectLst/>
                <a:latin typeface="Arial" charset="0"/>
              </a:endParaRPr>
            </a:p>
          </p:txBody>
        </p:sp>
        <p:sp>
          <p:nvSpPr>
            <p:cNvPr id="14" name="Oval 13"/>
            <p:cNvSpPr/>
            <p:nvPr/>
          </p:nvSpPr>
          <p:spPr bwMode="auto">
            <a:xfrm>
              <a:off x="1393371" y="5007429"/>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sp>
          <p:nvSpPr>
            <p:cNvPr id="15" name="Oval 14"/>
            <p:cNvSpPr/>
            <p:nvPr/>
          </p:nvSpPr>
          <p:spPr bwMode="auto">
            <a:xfrm>
              <a:off x="2104571" y="5000172"/>
              <a:ext cx="711200" cy="711200"/>
            </a:xfrm>
            <a:prstGeom prst="ellipse">
              <a:avLst/>
            </a:prstGeom>
            <a:solidFill>
              <a:srgbClr val="4597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grpSp>
      <p:grpSp>
        <p:nvGrpSpPr>
          <p:cNvPr id="16" name="Grupo 15"/>
          <p:cNvGrpSpPr/>
          <p:nvPr/>
        </p:nvGrpSpPr>
        <p:grpSpPr>
          <a:xfrm>
            <a:off x="3040745" y="5101772"/>
            <a:ext cx="1640107" cy="493488"/>
            <a:chOff x="682171" y="5000172"/>
            <a:chExt cx="2133600" cy="718457"/>
          </a:xfrm>
        </p:grpSpPr>
        <p:sp>
          <p:nvSpPr>
            <p:cNvPr id="17" name="Oval 16"/>
            <p:cNvSpPr/>
            <p:nvPr/>
          </p:nvSpPr>
          <p:spPr bwMode="auto">
            <a:xfrm>
              <a:off x="682171" y="5007429"/>
              <a:ext cx="711200" cy="711200"/>
            </a:xfrm>
            <a:prstGeom prst="ellipse">
              <a:avLst/>
            </a:prstGeom>
            <a:solidFill>
              <a:srgbClr val="4597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sp>
          <p:nvSpPr>
            <p:cNvPr id="18" name="Oval 17"/>
            <p:cNvSpPr/>
            <p:nvPr/>
          </p:nvSpPr>
          <p:spPr bwMode="auto">
            <a:xfrm>
              <a:off x="1393371" y="5007429"/>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1</a:t>
              </a:r>
              <a:endParaRPr kumimoji="0" lang="pt-PT" sz="1800" b="1" i="0" u="none" strike="noStrike" cap="none" normalizeH="0" baseline="0" dirty="0">
                <a:ln>
                  <a:noFill/>
                </a:ln>
                <a:solidFill>
                  <a:schemeClr val="tx1"/>
                </a:solidFill>
                <a:effectLst/>
                <a:latin typeface="Arial" charset="0"/>
              </a:endParaRPr>
            </a:p>
          </p:txBody>
        </p:sp>
        <p:sp>
          <p:nvSpPr>
            <p:cNvPr id="19" name="Oval 18"/>
            <p:cNvSpPr/>
            <p:nvPr/>
          </p:nvSpPr>
          <p:spPr bwMode="auto">
            <a:xfrm>
              <a:off x="2104571" y="5000172"/>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grpSp>
      <p:grpSp>
        <p:nvGrpSpPr>
          <p:cNvPr id="20" name="Grupo 19"/>
          <p:cNvGrpSpPr/>
          <p:nvPr/>
        </p:nvGrpSpPr>
        <p:grpSpPr>
          <a:xfrm>
            <a:off x="3040745" y="5892799"/>
            <a:ext cx="1640107" cy="493488"/>
            <a:chOff x="682171" y="5000172"/>
            <a:chExt cx="2133600" cy="718457"/>
          </a:xfrm>
          <a:solidFill>
            <a:srgbClr val="4597A0"/>
          </a:solidFill>
        </p:grpSpPr>
        <p:sp>
          <p:nvSpPr>
            <p:cNvPr id="21" name="Oval 20"/>
            <p:cNvSpPr/>
            <p:nvPr/>
          </p:nvSpPr>
          <p:spPr bwMode="auto">
            <a:xfrm>
              <a:off x="682171" y="5007429"/>
              <a:ext cx="711200" cy="711200"/>
            </a:xfrm>
            <a:prstGeom prst="ellips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sp>
          <p:nvSpPr>
            <p:cNvPr id="22" name="Oval 21"/>
            <p:cNvSpPr/>
            <p:nvPr/>
          </p:nvSpPr>
          <p:spPr bwMode="auto">
            <a:xfrm>
              <a:off x="1393371" y="5007429"/>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sp>
          <p:nvSpPr>
            <p:cNvPr id="23" name="Oval 22"/>
            <p:cNvSpPr/>
            <p:nvPr/>
          </p:nvSpPr>
          <p:spPr bwMode="auto">
            <a:xfrm>
              <a:off x="2104571" y="5000172"/>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1</a:t>
              </a:r>
              <a:endParaRPr kumimoji="0" lang="pt-PT" sz="1800" b="1" i="0" u="none" strike="noStrike" cap="none" normalizeH="0" baseline="0" dirty="0">
                <a:ln>
                  <a:noFill/>
                </a:ln>
                <a:solidFill>
                  <a:schemeClr val="tx1"/>
                </a:solidFill>
                <a:effectLst/>
                <a:latin typeface="Arial" charset="0"/>
              </a:endParaRPr>
            </a:p>
          </p:txBody>
        </p:sp>
      </p:grpSp>
      <p:grpSp>
        <p:nvGrpSpPr>
          <p:cNvPr id="26" name="Grupo 25"/>
          <p:cNvGrpSpPr/>
          <p:nvPr/>
        </p:nvGrpSpPr>
        <p:grpSpPr>
          <a:xfrm>
            <a:off x="5428345" y="5109029"/>
            <a:ext cx="1640107" cy="493488"/>
            <a:chOff x="682171" y="5000172"/>
            <a:chExt cx="2133600" cy="718457"/>
          </a:xfrm>
        </p:grpSpPr>
        <p:sp>
          <p:nvSpPr>
            <p:cNvPr id="27" name="Oval 26"/>
            <p:cNvSpPr/>
            <p:nvPr/>
          </p:nvSpPr>
          <p:spPr bwMode="auto">
            <a:xfrm>
              <a:off x="682171" y="5007429"/>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sp>
          <p:nvSpPr>
            <p:cNvPr id="28" name="Oval 27"/>
            <p:cNvSpPr/>
            <p:nvPr/>
          </p:nvSpPr>
          <p:spPr bwMode="auto">
            <a:xfrm>
              <a:off x="1393371" y="5007429"/>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pt-PT" sz="2000" b="1" i="0" dirty="0"/>
                <a:t>1</a:t>
              </a:r>
              <a:endParaRPr kumimoji="0" lang="pt-PT" sz="1800" b="1" i="0" u="none" strike="noStrike" cap="none" normalizeH="0" baseline="0" dirty="0">
                <a:ln>
                  <a:noFill/>
                </a:ln>
                <a:solidFill>
                  <a:schemeClr val="tx1"/>
                </a:solidFill>
                <a:effectLst/>
                <a:latin typeface="Arial" charset="0"/>
              </a:endParaRPr>
            </a:p>
          </p:txBody>
        </p:sp>
        <p:sp>
          <p:nvSpPr>
            <p:cNvPr id="29" name="Oval 28"/>
            <p:cNvSpPr/>
            <p:nvPr/>
          </p:nvSpPr>
          <p:spPr bwMode="auto">
            <a:xfrm>
              <a:off x="2104571" y="5000172"/>
              <a:ext cx="711200" cy="711200"/>
            </a:xfrm>
            <a:prstGeom prst="ellipse">
              <a:avLst/>
            </a:prstGeom>
            <a:solidFill>
              <a:srgbClr val="4597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grpSp>
      <p:grpSp>
        <p:nvGrpSpPr>
          <p:cNvPr id="30" name="Grupo 29"/>
          <p:cNvGrpSpPr/>
          <p:nvPr/>
        </p:nvGrpSpPr>
        <p:grpSpPr>
          <a:xfrm>
            <a:off x="5428345" y="5900056"/>
            <a:ext cx="1640107" cy="493488"/>
            <a:chOff x="682171" y="5000172"/>
            <a:chExt cx="2133600" cy="718457"/>
          </a:xfrm>
        </p:grpSpPr>
        <p:sp>
          <p:nvSpPr>
            <p:cNvPr id="31" name="Oval 30"/>
            <p:cNvSpPr/>
            <p:nvPr/>
          </p:nvSpPr>
          <p:spPr bwMode="auto">
            <a:xfrm>
              <a:off x="682171" y="5007429"/>
              <a:ext cx="711200" cy="7112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3</a:t>
              </a:r>
              <a:endParaRPr kumimoji="0" lang="pt-PT" sz="1800" b="1" i="0" u="none" strike="noStrike" cap="none" normalizeH="0" baseline="0" dirty="0">
                <a:ln>
                  <a:noFill/>
                </a:ln>
                <a:solidFill>
                  <a:schemeClr val="tx1"/>
                </a:solidFill>
                <a:effectLst/>
                <a:latin typeface="Arial" charset="0"/>
              </a:endParaRPr>
            </a:p>
          </p:txBody>
        </p:sp>
        <p:sp>
          <p:nvSpPr>
            <p:cNvPr id="32" name="Oval 31"/>
            <p:cNvSpPr/>
            <p:nvPr/>
          </p:nvSpPr>
          <p:spPr bwMode="auto">
            <a:xfrm>
              <a:off x="1393371" y="5007429"/>
              <a:ext cx="711200" cy="711200"/>
            </a:xfrm>
            <a:prstGeom prst="ellipse">
              <a:avLst/>
            </a:prstGeom>
            <a:solidFill>
              <a:srgbClr val="4597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2</a:t>
              </a:r>
              <a:endParaRPr kumimoji="0" lang="pt-PT" sz="1800" b="1" i="0" u="none" strike="noStrike" cap="none" normalizeH="0" baseline="0" dirty="0">
                <a:ln>
                  <a:noFill/>
                </a:ln>
                <a:solidFill>
                  <a:schemeClr val="tx1"/>
                </a:solidFill>
                <a:effectLst/>
                <a:latin typeface="Arial" charset="0"/>
              </a:endParaRPr>
            </a:p>
          </p:txBody>
        </p:sp>
        <p:sp>
          <p:nvSpPr>
            <p:cNvPr id="33" name="Oval 32"/>
            <p:cNvSpPr/>
            <p:nvPr/>
          </p:nvSpPr>
          <p:spPr bwMode="auto">
            <a:xfrm>
              <a:off x="2104571" y="5000172"/>
              <a:ext cx="711200" cy="711200"/>
            </a:xfrm>
            <a:prstGeom prst="ellips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pt-PT" sz="2000" b="1" i="0" u="none" strike="noStrike" cap="none" normalizeH="0" baseline="0" dirty="0">
                  <a:ln>
                    <a:noFill/>
                  </a:ln>
                  <a:solidFill>
                    <a:schemeClr val="tx1"/>
                  </a:solidFill>
                  <a:effectLst/>
                  <a:latin typeface="Arial" charset="0"/>
                </a:rPr>
                <a:t>1</a:t>
              </a:r>
              <a:endParaRPr kumimoji="0" lang="pt-PT" sz="1800" b="1" i="0" u="none" strike="noStrike" cap="none" normalizeH="0" baseline="0" dirty="0">
                <a:ln>
                  <a:noFill/>
                </a:ln>
                <a:solidFill>
                  <a:schemeClr val="tx1"/>
                </a:solidFill>
                <a:effectLst/>
                <a:latin typeface="Arial" charset="0"/>
              </a:endParaRPr>
            </a:p>
          </p:txBody>
        </p:sp>
      </p:grpSp>
      <p:graphicFrame>
        <p:nvGraphicFramePr>
          <p:cNvPr id="8" name="Objecto 7"/>
          <p:cNvGraphicFramePr>
            <a:graphicFrameLocks noChangeAspect="1"/>
          </p:cNvGraphicFramePr>
          <p:nvPr>
            <p:extLst>
              <p:ext uri="{D42A27DB-BD31-4B8C-83A1-F6EECF244321}">
                <p14:modId xmlns:p14="http://schemas.microsoft.com/office/powerpoint/2010/main" val="3921156858"/>
              </p:ext>
            </p:extLst>
          </p:nvPr>
        </p:nvGraphicFramePr>
        <p:xfrm>
          <a:off x="7700052" y="5508852"/>
          <a:ext cx="1128712" cy="390525"/>
        </p:xfrm>
        <a:graphic>
          <a:graphicData uri="http://schemas.openxmlformats.org/presentationml/2006/ole">
            <mc:AlternateContent xmlns:mc="http://schemas.openxmlformats.org/markup-compatibility/2006">
              <mc:Choice xmlns:v="urn:schemas-microsoft-com:vml" Requires="v">
                <p:oleObj spid="_x0000_s5193" name="Equation" r:id="rId6" imgW="660240" imgH="228600" progId="Equation.DSMT4">
                  <p:embed/>
                </p:oleObj>
              </mc:Choice>
              <mc:Fallback>
                <p:oleObj name="Equation" r:id="rId6" imgW="660240" imgH="228600" progId="Equation.DSMT4">
                  <p:embed/>
                  <p:pic>
                    <p:nvPicPr>
                      <p:cNvPr id="0" name="Objecto 6"/>
                      <p:cNvPicPr>
                        <a:picLocks noChangeAspect="1" noChangeArrowheads="1"/>
                      </p:cNvPicPr>
                      <p:nvPr/>
                    </p:nvPicPr>
                    <p:blipFill>
                      <a:blip r:embed="rId7"/>
                      <a:srcRect/>
                      <a:stretch>
                        <a:fillRect/>
                      </a:stretch>
                    </p:blipFill>
                    <p:spPr bwMode="auto">
                      <a:xfrm>
                        <a:off x="7700052" y="5508852"/>
                        <a:ext cx="1128712" cy="390525"/>
                      </a:xfrm>
                      <a:prstGeom prst="rect">
                        <a:avLst/>
                      </a:prstGeom>
                      <a:noFill/>
                      <a:ln>
                        <a:solidFill>
                          <a:srgbClr val="00007E"/>
                        </a:solid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1200"/>
                                        <p:tgtEl>
                                          <p:spTgt spid="1536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365">
                                            <p:txEl>
                                              <p:pRg st="4" end="4"/>
                                            </p:txEl>
                                          </p:spTgt>
                                        </p:tgtEl>
                                        <p:attrNameLst>
                                          <p:attrName>style.visibility</p:attrName>
                                        </p:attrNameLst>
                                      </p:cBhvr>
                                      <p:to>
                                        <p:strVal val="visible"/>
                                      </p:to>
                                    </p:set>
                                    <p:animEffect transition="in" filter="fade">
                                      <p:cBhvr>
                                        <p:cTn id="12" dur="500"/>
                                        <p:tgtEl>
                                          <p:spTgt spid="15365">
                                            <p:txEl>
                                              <p:pRg st="4" end="4"/>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fade">
                                      <p:cBhvr>
                                        <p:cTn id="16" dur="500"/>
                                        <p:tgtEl>
                                          <p:spTgt spid="512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par>
                                <p:cTn id="32" presetID="10" presetClass="entr" presetSubtype="0" fill="hold"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5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500"/>
                                        <p:tgtEl>
                                          <p:spTgt spid="26"/>
                                        </p:tgtEl>
                                      </p:cBhvr>
                                    </p:animEffect>
                                  </p:childTnLst>
                                </p:cTn>
                              </p:par>
                              <p:par>
                                <p:cTn id="40" presetID="10" presetClass="entr" presetSubtype="0" fill="hold" nodeType="with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fade">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5" name="Rectangle 3"/>
          <p:cNvSpPr>
            <a:spLocks noGrp="1" noChangeArrowheads="1"/>
          </p:cNvSpPr>
          <p:nvPr>
            <p:ph type="body" idx="1"/>
          </p:nvPr>
        </p:nvSpPr>
        <p:spPr>
          <a:xfrm>
            <a:off x="107950" y="476250"/>
            <a:ext cx="8856663" cy="5864225"/>
          </a:xfrm>
        </p:spPr>
        <p:txBody>
          <a:bodyPr/>
          <a:lstStyle/>
          <a:p>
            <a:pPr>
              <a:defRPr/>
            </a:pPr>
            <a:r>
              <a:rPr lang="pt-PT" sz="2000" b="1" dirty="0">
                <a:solidFill>
                  <a:srgbClr val="C00000"/>
                </a:solidFill>
              </a:rPr>
              <a:t>EXAMPLE  </a:t>
            </a:r>
            <a:r>
              <a:rPr lang="pt-PT" sz="1800" b="1" dirty="0">
                <a:solidFill>
                  <a:srgbClr val="C00000"/>
                </a:solidFill>
              </a:rPr>
              <a:t>(</a:t>
            </a:r>
            <a:r>
              <a:rPr lang="pt-PT" altLang="pt-PT" sz="1800" b="1" dirty="0" err="1">
                <a:solidFill>
                  <a:srgbClr val="C00000"/>
                </a:solidFill>
              </a:rPr>
              <a:t>Permutations</a:t>
            </a:r>
            <a:r>
              <a:rPr lang="pt-PT" altLang="pt-PT" sz="1800" b="1" dirty="0">
                <a:solidFill>
                  <a:srgbClr val="C00000"/>
                </a:solidFill>
              </a:rPr>
              <a:t>)</a:t>
            </a:r>
          </a:p>
          <a:p>
            <a:pPr>
              <a:defRPr/>
            </a:pPr>
            <a:endParaRPr lang="pt-PT" sz="800" dirty="0"/>
          </a:p>
          <a:p>
            <a:pPr marL="0" indent="0" algn="just">
              <a:defRPr/>
            </a:pPr>
            <a:r>
              <a:rPr lang="pt-PT" sz="2000" b="1" dirty="0">
                <a:solidFill>
                  <a:srgbClr val="C00000"/>
                </a:solidFill>
              </a:rPr>
              <a:t>1. </a:t>
            </a:r>
            <a:r>
              <a:rPr lang="en-US" sz="2000" dirty="0"/>
              <a:t>How many different ways can you arrange 3 Mathematics books, 2 Chemistry books and 2 Biology books</a:t>
            </a:r>
            <a:r>
              <a:rPr lang="pt-PT" sz="2000" dirty="0"/>
              <a:t>:		</a:t>
            </a:r>
          </a:p>
          <a:p>
            <a:pPr>
              <a:defRPr/>
            </a:pPr>
            <a:r>
              <a:rPr lang="pt-PT" sz="2000" b="1" dirty="0">
                <a:solidFill>
                  <a:srgbClr val="C00000"/>
                </a:solidFill>
              </a:rPr>
              <a:t>a) </a:t>
            </a:r>
            <a:r>
              <a:rPr lang="pt-PT" sz="2000" dirty="0" err="1"/>
              <a:t>Without</a:t>
            </a:r>
            <a:r>
              <a:rPr lang="pt-PT" sz="2000" dirty="0"/>
              <a:t> </a:t>
            </a:r>
            <a:r>
              <a:rPr lang="pt-PT" sz="2000" dirty="0" err="1"/>
              <a:t>any</a:t>
            </a:r>
            <a:r>
              <a:rPr lang="pt-PT" sz="2000" dirty="0"/>
              <a:t> </a:t>
            </a:r>
            <a:r>
              <a:rPr lang="pt-PT" sz="2000" dirty="0" err="1"/>
              <a:t>special</a:t>
            </a:r>
            <a:r>
              <a:rPr lang="pt-PT" sz="2000" dirty="0"/>
              <a:t> </a:t>
            </a:r>
            <a:r>
              <a:rPr lang="pt-PT" sz="2000" dirty="0" err="1"/>
              <a:t>order</a:t>
            </a:r>
            <a:r>
              <a:rPr lang="pt-PT" sz="2000" dirty="0"/>
              <a:t>?</a:t>
            </a:r>
          </a:p>
          <a:p>
            <a:pPr>
              <a:defRPr/>
            </a:pPr>
            <a:r>
              <a:rPr lang="pt-PT" sz="2000" b="1" dirty="0">
                <a:solidFill>
                  <a:srgbClr val="C00000"/>
                </a:solidFill>
              </a:rPr>
              <a:t>b) </a:t>
            </a:r>
            <a:r>
              <a:rPr lang="en-US" sz="2000" dirty="0"/>
              <a:t>Putting together the books of each subject</a:t>
            </a:r>
            <a:r>
              <a:rPr lang="pt-PT" sz="2000" dirty="0"/>
              <a:t>? </a:t>
            </a:r>
          </a:p>
          <a:p>
            <a:pPr>
              <a:defRPr/>
            </a:pPr>
            <a:endParaRPr lang="pt-PT" sz="800" dirty="0"/>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a:t>
            </a:r>
            <a:endParaRPr lang="pt-PT" sz="2000" dirty="0">
              <a:solidFill>
                <a:srgbClr val="C00000"/>
              </a:solidFill>
            </a:endParaRPr>
          </a:p>
          <a:p>
            <a:pPr>
              <a:defRPr/>
            </a:pPr>
            <a:r>
              <a:rPr lang="pt-PT" sz="2000" b="1" dirty="0">
                <a:solidFill>
                  <a:srgbClr val="C00000"/>
                </a:solidFill>
              </a:rPr>
              <a:t>a) </a:t>
            </a:r>
            <a:r>
              <a:rPr lang="en-US" sz="2000" dirty="0">
                <a:solidFill>
                  <a:srgbClr val="00007E"/>
                </a:solidFill>
              </a:rPr>
              <a:t>In total, we have 7 books</a:t>
            </a:r>
            <a:r>
              <a:rPr lang="pt-PT" sz="2000" dirty="0">
                <a:solidFill>
                  <a:srgbClr val="00007E"/>
                </a:solidFill>
              </a:rPr>
              <a:t>.</a:t>
            </a:r>
          </a:p>
          <a:p>
            <a:pPr>
              <a:defRPr/>
            </a:pPr>
            <a:r>
              <a:rPr lang="en-US" sz="2000" dirty="0">
                <a:solidFill>
                  <a:srgbClr val="00007E"/>
                </a:solidFill>
              </a:rPr>
              <a:t>Therefore, it is possible to place the books in</a:t>
            </a:r>
            <a:r>
              <a:rPr lang="pt-PT" sz="2000" dirty="0">
                <a:solidFill>
                  <a:srgbClr val="00007E"/>
                </a:solidFill>
              </a:rPr>
              <a:t>                           </a:t>
            </a:r>
            <a:r>
              <a:rPr lang="pt-PT" sz="2000" dirty="0" err="1">
                <a:solidFill>
                  <a:srgbClr val="00007E"/>
                </a:solidFill>
              </a:rPr>
              <a:t>different</a:t>
            </a:r>
            <a:r>
              <a:rPr lang="pt-PT" sz="2000" dirty="0">
                <a:solidFill>
                  <a:srgbClr val="00007E"/>
                </a:solidFill>
              </a:rPr>
              <a:t> </a:t>
            </a:r>
            <a:r>
              <a:rPr lang="pt-PT" sz="2000" dirty="0" err="1">
                <a:solidFill>
                  <a:srgbClr val="00007E"/>
                </a:solidFill>
              </a:rPr>
              <a:t>ways</a:t>
            </a:r>
            <a:r>
              <a:rPr lang="pt-PT" sz="2000" dirty="0">
                <a:solidFill>
                  <a:srgbClr val="00007E"/>
                </a:solidFill>
              </a:rPr>
              <a:t>.</a:t>
            </a:r>
          </a:p>
          <a:p>
            <a:pPr>
              <a:defRPr/>
            </a:pPr>
            <a:endParaRPr lang="pt-PT" sz="800" dirty="0">
              <a:solidFill>
                <a:srgbClr val="00007E"/>
              </a:solidFill>
            </a:endParaRPr>
          </a:p>
          <a:p>
            <a:pPr>
              <a:defRPr/>
            </a:pPr>
            <a:r>
              <a:rPr lang="pt-PT" sz="2000" b="1" dirty="0">
                <a:solidFill>
                  <a:srgbClr val="C00000"/>
                </a:solidFill>
              </a:rPr>
              <a:t>b) </a:t>
            </a:r>
            <a:r>
              <a:rPr lang="en-US" sz="2000" dirty="0">
                <a:solidFill>
                  <a:srgbClr val="00007E"/>
                </a:solidFill>
              </a:rPr>
              <a:t>As we want the books of each subject to be together, we have</a:t>
            </a:r>
            <a:r>
              <a:rPr lang="pt-PT" sz="2000" dirty="0">
                <a:solidFill>
                  <a:srgbClr val="00007E"/>
                </a:solidFill>
              </a:rPr>
              <a:t>:</a:t>
            </a:r>
          </a:p>
          <a:p>
            <a:pPr>
              <a:defRPr/>
            </a:pPr>
            <a:endParaRPr lang="pt-PT" sz="2000" dirty="0">
              <a:solidFill>
                <a:srgbClr val="00007E"/>
              </a:solidFill>
            </a:endParaRPr>
          </a:p>
          <a:p>
            <a:pPr>
              <a:defRPr/>
            </a:pPr>
            <a:r>
              <a:rPr lang="pt-PT" sz="2000" dirty="0">
                <a:solidFill>
                  <a:schemeClr val="accent5">
                    <a:lumMod val="50000"/>
                  </a:schemeClr>
                </a:solidFill>
              </a:rPr>
              <a:t>			 </a:t>
            </a:r>
            <a:r>
              <a:rPr lang="pt-PT" sz="2000" dirty="0">
                <a:solidFill>
                  <a:srgbClr val="00007E"/>
                </a:solidFill>
              </a:rPr>
              <a:t>2 </a:t>
            </a:r>
            <a:r>
              <a:rPr lang="pt-PT" sz="2000" dirty="0" err="1">
                <a:solidFill>
                  <a:srgbClr val="00007E"/>
                </a:solidFill>
              </a:rPr>
              <a:t>Biology</a:t>
            </a:r>
            <a:r>
              <a:rPr lang="pt-PT" sz="2000" dirty="0">
                <a:solidFill>
                  <a:srgbClr val="00007E"/>
                </a:solidFill>
              </a:rPr>
              <a:t> </a:t>
            </a:r>
            <a:r>
              <a:rPr lang="pt-PT" sz="2000" dirty="0" err="1">
                <a:solidFill>
                  <a:srgbClr val="00007E"/>
                </a:solidFill>
              </a:rPr>
              <a:t>books</a:t>
            </a:r>
            <a:endParaRPr lang="pt-PT" sz="2000" dirty="0">
              <a:solidFill>
                <a:srgbClr val="00007E"/>
              </a:solidFill>
            </a:endParaRPr>
          </a:p>
          <a:p>
            <a:pPr>
              <a:defRPr/>
            </a:pPr>
            <a:r>
              <a:rPr lang="pt-PT" sz="2000" dirty="0">
                <a:solidFill>
                  <a:srgbClr val="00007E"/>
                </a:solidFill>
              </a:rPr>
              <a:t>                    2 </a:t>
            </a:r>
            <a:r>
              <a:rPr lang="pt-PT" sz="2000" dirty="0" err="1">
                <a:solidFill>
                  <a:srgbClr val="00007E"/>
                </a:solidFill>
              </a:rPr>
              <a:t>Chemistry</a:t>
            </a:r>
            <a:r>
              <a:rPr lang="pt-PT" sz="2000" dirty="0">
                <a:solidFill>
                  <a:srgbClr val="00007E"/>
                </a:solidFill>
              </a:rPr>
              <a:t> </a:t>
            </a:r>
            <a:r>
              <a:rPr lang="pt-PT" sz="2000" dirty="0" err="1">
                <a:solidFill>
                  <a:srgbClr val="00007E"/>
                </a:solidFill>
              </a:rPr>
              <a:t>books</a:t>
            </a:r>
            <a:endParaRPr lang="pt-PT" sz="2000" dirty="0">
              <a:solidFill>
                <a:srgbClr val="00007E"/>
              </a:solidFill>
            </a:endParaRPr>
          </a:p>
          <a:p>
            <a:pPr>
              <a:defRPr/>
            </a:pPr>
            <a:r>
              <a:rPr lang="pt-PT" sz="2000" dirty="0">
                <a:solidFill>
                  <a:srgbClr val="00007E"/>
                </a:solidFill>
              </a:rPr>
              <a:t>            3 </a:t>
            </a:r>
            <a:r>
              <a:rPr lang="pt-PT" sz="2000" dirty="0" err="1">
                <a:solidFill>
                  <a:srgbClr val="00007E"/>
                </a:solidFill>
              </a:rPr>
              <a:t>Mathematics</a:t>
            </a:r>
            <a:r>
              <a:rPr lang="pt-PT" sz="2000" dirty="0">
                <a:solidFill>
                  <a:srgbClr val="00007E"/>
                </a:solidFill>
              </a:rPr>
              <a:t> </a:t>
            </a:r>
            <a:r>
              <a:rPr lang="pt-PT" sz="2000" dirty="0" err="1">
                <a:solidFill>
                  <a:srgbClr val="00007E"/>
                </a:solidFill>
              </a:rPr>
              <a:t>books</a:t>
            </a:r>
            <a:endParaRPr lang="pt-PT" sz="2000" dirty="0">
              <a:solidFill>
                <a:srgbClr val="00007E"/>
              </a:solidFill>
            </a:endParaRPr>
          </a:p>
          <a:p>
            <a:pPr>
              <a:defRPr/>
            </a:pPr>
            <a:r>
              <a:rPr lang="pt-PT" sz="2000" dirty="0">
                <a:solidFill>
                  <a:srgbClr val="00007E"/>
                </a:solidFill>
              </a:rPr>
              <a:t>    3 </a:t>
            </a:r>
            <a:r>
              <a:rPr lang="pt-PT" sz="2000" dirty="0" err="1">
                <a:solidFill>
                  <a:srgbClr val="00007E"/>
                </a:solidFill>
              </a:rPr>
              <a:t>Subjects</a:t>
            </a:r>
            <a:endParaRPr lang="pt-PT" sz="2000" dirty="0">
              <a:solidFill>
                <a:srgbClr val="00007E"/>
              </a:solidFill>
            </a:endParaRPr>
          </a:p>
          <a:p>
            <a:pPr>
              <a:defRPr/>
            </a:pPr>
            <a:r>
              <a:rPr lang="pt-PT" sz="2000" dirty="0">
                <a:solidFill>
                  <a:srgbClr val="00007E"/>
                </a:solidFill>
              </a:rPr>
              <a:t> </a:t>
            </a:r>
            <a:r>
              <a:rPr lang="en-US" sz="2000" dirty="0">
                <a:solidFill>
                  <a:srgbClr val="00007E"/>
                </a:solidFill>
              </a:rPr>
              <a:t>Therefore, we have 144 different ways to place these books</a:t>
            </a:r>
            <a:r>
              <a:rPr lang="pt-PT" sz="2000" dirty="0">
                <a:solidFill>
                  <a:srgbClr val="00007E"/>
                </a:solidFill>
              </a:rPr>
              <a:t>.</a:t>
            </a:r>
          </a:p>
          <a:p>
            <a:pPr>
              <a:defRPr/>
            </a:pPr>
            <a:endParaRPr lang="pt-PT" sz="2000" dirty="0">
              <a:solidFill>
                <a:schemeClr val="accent5">
                  <a:lumMod val="50000"/>
                </a:schemeClr>
              </a:solidFill>
            </a:endParaRPr>
          </a:p>
          <a:p>
            <a:pPr>
              <a:defRPr/>
            </a:pPr>
            <a:r>
              <a:rPr lang="pt-PT" sz="2000" dirty="0"/>
              <a:t> </a:t>
            </a:r>
          </a:p>
          <a:p>
            <a:pPr>
              <a:defRPr/>
            </a:pPr>
            <a:r>
              <a:rPr lang="pt-PT" sz="1200" dirty="0"/>
              <a:t> </a:t>
            </a:r>
          </a:p>
          <a:p>
            <a:pPr marL="0" indent="0" algn="just">
              <a:defRPr/>
            </a:pPr>
            <a:endParaRPr lang="pt-PT" altLang="pt-PT" sz="1200" dirty="0"/>
          </a:p>
          <a:p>
            <a:pPr marL="0" indent="0" algn="just">
              <a:defRPr/>
            </a:pPr>
            <a:endParaRPr lang="pt-PT" altLang="pt-PT" dirty="0"/>
          </a:p>
        </p:txBody>
      </p:sp>
      <p:graphicFrame>
        <p:nvGraphicFramePr>
          <p:cNvPr id="3" name="Objecto 2"/>
          <p:cNvGraphicFramePr>
            <a:graphicFrameLocks noChangeAspect="1"/>
          </p:cNvGraphicFramePr>
          <p:nvPr>
            <p:extLst>
              <p:ext uri="{D42A27DB-BD31-4B8C-83A1-F6EECF244321}">
                <p14:modId xmlns:p14="http://schemas.microsoft.com/office/powerpoint/2010/main" val="2424251568"/>
              </p:ext>
            </p:extLst>
          </p:nvPr>
        </p:nvGraphicFramePr>
        <p:xfrm>
          <a:off x="382699" y="4140200"/>
          <a:ext cx="2303462" cy="368300"/>
        </p:xfrm>
        <a:graphic>
          <a:graphicData uri="http://schemas.openxmlformats.org/presentationml/2006/ole">
            <mc:AlternateContent xmlns:mc="http://schemas.openxmlformats.org/markup-compatibility/2006">
              <mc:Choice xmlns:v="urn:schemas-microsoft-com:vml" Requires="v">
                <p:oleObj spid="_x0000_s6413" name="Equation" r:id="rId4" imgW="1244520" imgH="203040" progId="Equation.DSMT4">
                  <p:embed/>
                </p:oleObj>
              </mc:Choice>
              <mc:Fallback>
                <p:oleObj name="Equation" r:id="rId4" imgW="1244520" imgH="203040" progId="Equation.DSMT4">
                  <p:embed/>
                  <p:pic>
                    <p:nvPicPr>
                      <p:cNvPr id="0" name="Objecto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699" y="4140200"/>
                        <a:ext cx="23034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614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614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18442" name="Objecto 2"/>
          <p:cNvGraphicFramePr>
            <a:graphicFrameLocks noChangeAspect="1"/>
          </p:cNvGraphicFramePr>
          <p:nvPr>
            <p:extLst>
              <p:ext uri="{D42A27DB-BD31-4B8C-83A1-F6EECF244321}">
                <p14:modId xmlns:p14="http://schemas.microsoft.com/office/powerpoint/2010/main" val="864436280"/>
              </p:ext>
            </p:extLst>
          </p:nvPr>
        </p:nvGraphicFramePr>
        <p:xfrm>
          <a:off x="5355879" y="3296785"/>
          <a:ext cx="1584325" cy="390525"/>
        </p:xfrm>
        <a:graphic>
          <a:graphicData uri="http://schemas.openxmlformats.org/presentationml/2006/ole">
            <mc:AlternateContent xmlns:mc="http://schemas.openxmlformats.org/markup-compatibility/2006">
              <mc:Choice xmlns:v="urn:schemas-microsoft-com:vml" Requires="v">
                <p:oleObj spid="_x0000_s6414" name="Equation" r:id="rId6" imgW="927000" imgH="228600" progId="Equation.DSMT4">
                  <p:embed/>
                </p:oleObj>
              </mc:Choice>
              <mc:Fallback>
                <p:oleObj name="Equation" r:id="rId6" imgW="927000" imgH="228600" progId="Equation.DSMT4">
                  <p:embed/>
                  <p:pic>
                    <p:nvPicPr>
                      <p:cNvPr id="0" name="Objecto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55879" y="3296785"/>
                        <a:ext cx="15843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5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18444" name="Objecto 4"/>
          <p:cNvGraphicFramePr>
            <a:graphicFrameLocks noChangeAspect="1"/>
          </p:cNvGraphicFramePr>
          <p:nvPr>
            <p:extLst>
              <p:ext uri="{D42A27DB-BD31-4B8C-83A1-F6EECF244321}">
                <p14:modId xmlns:p14="http://schemas.microsoft.com/office/powerpoint/2010/main" val="1605110426"/>
              </p:ext>
            </p:extLst>
          </p:nvPr>
        </p:nvGraphicFramePr>
        <p:xfrm>
          <a:off x="379338" y="4135211"/>
          <a:ext cx="376238" cy="368300"/>
        </p:xfrm>
        <a:graphic>
          <a:graphicData uri="http://schemas.openxmlformats.org/presentationml/2006/ole">
            <mc:AlternateContent xmlns:mc="http://schemas.openxmlformats.org/markup-compatibility/2006">
              <mc:Choice xmlns:v="urn:schemas-microsoft-com:vml" Requires="v">
                <p:oleObj spid="_x0000_s6415" name="Equation" r:id="rId8" imgW="203040" imgH="203040" progId="Equation.DSMT4">
                  <p:embed/>
                </p:oleObj>
              </mc:Choice>
              <mc:Fallback>
                <p:oleObj name="Equation" r:id="rId8" imgW="203040" imgH="203040" progId="Equation.DSMT4">
                  <p:embed/>
                  <p:pic>
                    <p:nvPicPr>
                      <p:cNvPr id="0" name="Objecto 4"/>
                      <p:cNvPicPr>
                        <a:picLocks noChangeAspect="1" noChangeArrowheads="1"/>
                      </p:cNvPicPr>
                      <p:nvPr/>
                    </p:nvPicPr>
                    <p:blipFill>
                      <a:blip r:embed="rId9"/>
                      <a:srcRect/>
                      <a:stretch>
                        <a:fillRect/>
                      </a:stretch>
                    </p:blipFill>
                    <p:spPr bwMode="auto">
                      <a:xfrm>
                        <a:off x="379338" y="4135211"/>
                        <a:ext cx="3762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445" name="AutoShape 5"/>
          <p:cNvCxnSpPr>
            <a:cxnSpLocks noChangeShapeType="1"/>
          </p:cNvCxnSpPr>
          <p:nvPr/>
        </p:nvCxnSpPr>
        <p:spPr bwMode="auto">
          <a:xfrm>
            <a:off x="539750" y="4508500"/>
            <a:ext cx="0" cy="10572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8446" name="AutoShape 6"/>
          <p:cNvCxnSpPr>
            <a:cxnSpLocks noChangeShapeType="1"/>
          </p:cNvCxnSpPr>
          <p:nvPr/>
        </p:nvCxnSpPr>
        <p:spPr bwMode="auto">
          <a:xfrm rot="5400000">
            <a:off x="566737" y="4913313"/>
            <a:ext cx="809625" cy="0"/>
          </a:xfrm>
          <a:prstGeom prst="bentConnector3">
            <a:avLst>
              <a:gd name="adj1" fmla="val 49963"/>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8447" name="AutoShape 7"/>
          <p:cNvCxnSpPr>
            <a:cxnSpLocks noChangeShapeType="1"/>
          </p:cNvCxnSpPr>
          <p:nvPr/>
        </p:nvCxnSpPr>
        <p:spPr bwMode="auto">
          <a:xfrm rot="16200000" flipH="1">
            <a:off x="1385887" y="4598988"/>
            <a:ext cx="352425" cy="171450"/>
          </a:xfrm>
          <a:prstGeom prst="bentConnector3">
            <a:avLst>
              <a:gd name="adj1" fmla="val 4991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8448" name="AutoShape 8"/>
          <p:cNvCxnSpPr>
            <a:cxnSpLocks noChangeShapeType="1"/>
          </p:cNvCxnSpPr>
          <p:nvPr/>
        </p:nvCxnSpPr>
        <p:spPr bwMode="auto">
          <a:xfrm rot="16200000" flipH="1">
            <a:off x="1912937" y="4513263"/>
            <a:ext cx="142875" cy="133350"/>
          </a:xfrm>
          <a:prstGeom prst="bentConnector3">
            <a:avLst>
              <a:gd name="adj1" fmla="val 2014"/>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pic>
        <p:nvPicPr>
          <p:cNvPr id="6162" name="Picture 18" descr="C:\Users\FBS\Documents\MOOC\R2\não_mesa.gif"/>
          <p:cNvPicPr>
            <a:picLocks noChangeAspect="1" noChangeArrowheads="1" noCrop="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849790" y="1412776"/>
            <a:ext cx="1800000" cy="1800000"/>
          </a:xfrm>
          <a:prstGeom prst="rect">
            <a:avLst/>
          </a:prstGeom>
          <a:noFill/>
          <a:extLst>
            <a:ext uri="{909E8E84-426E-40DD-AFC4-6F175D3DCCD1}">
              <a14:hiddenFill xmlns:a14="http://schemas.microsoft.com/office/drawing/2010/main">
                <a:solidFill>
                  <a:srgbClr val="FFFFFF"/>
                </a:solidFill>
              </a14:hiddenFill>
            </a:ext>
          </a:extLst>
        </p:spPr>
      </p:pic>
      <p:pic>
        <p:nvPicPr>
          <p:cNvPr id="6166" name="Picture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0800" y="1411200"/>
            <a:ext cx="180022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2" name="Objecto 1"/>
          <p:cNvGraphicFramePr>
            <a:graphicFrameLocks noChangeAspect="1"/>
          </p:cNvGraphicFramePr>
          <p:nvPr>
            <p:extLst>
              <p:ext uri="{D42A27DB-BD31-4B8C-83A1-F6EECF244321}">
                <p14:modId xmlns:p14="http://schemas.microsoft.com/office/powerpoint/2010/main" val="934657107"/>
              </p:ext>
            </p:extLst>
          </p:nvPr>
        </p:nvGraphicFramePr>
        <p:xfrm>
          <a:off x="809182" y="4149725"/>
          <a:ext cx="376238" cy="368300"/>
        </p:xfrm>
        <a:graphic>
          <a:graphicData uri="http://schemas.openxmlformats.org/presentationml/2006/ole">
            <mc:AlternateContent xmlns:mc="http://schemas.openxmlformats.org/markup-compatibility/2006">
              <mc:Choice xmlns:v="urn:schemas-microsoft-com:vml" Requires="v">
                <p:oleObj spid="_x0000_s6416" name="Equation" r:id="rId12" imgW="203040" imgH="203040" progId="Equation.DSMT4">
                  <p:embed/>
                </p:oleObj>
              </mc:Choice>
              <mc:Fallback>
                <p:oleObj name="Equation" r:id="rId12" imgW="203040" imgH="203040" progId="Equation.DSMT4">
                  <p:embed/>
                  <p:pic>
                    <p:nvPicPr>
                      <p:cNvPr id="0" name="Objecto 4"/>
                      <p:cNvPicPr>
                        <a:picLocks noChangeAspect="1" noChangeArrowheads="1"/>
                      </p:cNvPicPr>
                      <p:nvPr/>
                    </p:nvPicPr>
                    <p:blipFill>
                      <a:blip r:embed="rId13"/>
                      <a:srcRect/>
                      <a:stretch>
                        <a:fillRect/>
                      </a:stretch>
                    </p:blipFill>
                    <p:spPr bwMode="auto">
                      <a:xfrm>
                        <a:off x="809182" y="4149725"/>
                        <a:ext cx="3762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o 3"/>
          <p:cNvGraphicFramePr>
            <a:graphicFrameLocks noChangeAspect="1"/>
          </p:cNvGraphicFramePr>
          <p:nvPr>
            <p:extLst>
              <p:ext uri="{D42A27DB-BD31-4B8C-83A1-F6EECF244321}">
                <p14:modId xmlns:p14="http://schemas.microsoft.com/office/powerpoint/2010/main" val="1309853636"/>
              </p:ext>
            </p:extLst>
          </p:nvPr>
        </p:nvGraphicFramePr>
        <p:xfrm>
          <a:off x="1266819" y="4142471"/>
          <a:ext cx="376238" cy="368300"/>
        </p:xfrm>
        <a:graphic>
          <a:graphicData uri="http://schemas.openxmlformats.org/presentationml/2006/ole">
            <mc:AlternateContent xmlns:mc="http://schemas.openxmlformats.org/markup-compatibility/2006">
              <mc:Choice xmlns:v="urn:schemas-microsoft-com:vml" Requires="v">
                <p:oleObj spid="_x0000_s6417" name="Equation" r:id="rId14" imgW="203040" imgH="203040" progId="Equation.DSMT4">
                  <p:embed/>
                </p:oleObj>
              </mc:Choice>
              <mc:Fallback>
                <p:oleObj name="Equation" r:id="rId14" imgW="203040" imgH="203040" progId="Equation.DSMT4">
                  <p:embed/>
                  <p:pic>
                    <p:nvPicPr>
                      <p:cNvPr id="0" name="Objecto 1"/>
                      <p:cNvPicPr>
                        <a:picLocks noChangeAspect="1" noChangeArrowheads="1"/>
                      </p:cNvPicPr>
                      <p:nvPr/>
                    </p:nvPicPr>
                    <p:blipFill>
                      <a:blip r:embed="rId15"/>
                      <a:srcRect/>
                      <a:stretch>
                        <a:fillRect/>
                      </a:stretch>
                    </p:blipFill>
                    <p:spPr bwMode="auto">
                      <a:xfrm>
                        <a:off x="1266819" y="4142471"/>
                        <a:ext cx="3762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o 4"/>
          <p:cNvGraphicFramePr>
            <a:graphicFrameLocks noChangeAspect="1"/>
          </p:cNvGraphicFramePr>
          <p:nvPr>
            <p:extLst>
              <p:ext uri="{D42A27DB-BD31-4B8C-83A1-F6EECF244321}">
                <p14:modId xmlns:p14="http://schemas.microsoft.com/office/powerpoint/2010/main" val="1054558390"/>
              </p:ext>
            </p:extLst>
          </p:nvPr>
        </p:nvGraphicFramePr>
        <p:xfrm>
          <a:off x="1709505" y="4149048"/>
          <a:ext cx="376238" cy="368300"/>
        </p:xfrm>
        <a:graphic>
          <a:graphicData uri="http://schemas.openxmlformats.org/presentationml/2006/ole">
            <mc:AlternateContent xmlns:mc="http://schemas.openxmlformats.org/markup-compatibility/2006">
              <mc:Choice xmlns:v="urn:schemas-microsoft-com:vml" Requires="v">
                <p:oleObj spid="_x0000_s6418" name="Equation" r:id="rId16" imgW="203040" imgH="203040" progId="Equation.DSMT4">
                  <p:embed/>
                </p:oleObj>
              </mc:Choice>
              <mc:Fallback>
                <p:oleObj name="Equation" r:id="rId16" imgW="203040" imgH="203040" progId="Equation.DSMT4">
                  <p:embed/>
                  <p:pic>
                    <p:nvPicPr>
                      <p:cNvPr id="0" name="Objecto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09505" y="4149048"/>
                        <a:ext cx="3762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6178" name="Picture 34" descr="C:\Users\FBS\Documents\MOOC\R2\like.gif"/>
          <p:cNvPicPr>
            <a:picLocks noChangeAspect="1" noChangeArrowheads="1" noCrop="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6850800" y="1411200"/>
            <a:ext cx="1800000" cy="18000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17" descr="http://i588.photobucket.com/albums/ss321/sfavelasr/Books.gif"/>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flipH="1">
            <a:off x="7020272" y="2304791"/>
            <a:ext cx="1235539" cy="69216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900"/>
                                        <p:tgtEl>
                                          <p:spTgt spid="15365">
                                            <p:txEl>
                                              <p:pRg st="2" end="2"/>
                                            </p:txEl>
                                          </p:spTgt>
                                        </p:tgtEl>
                                      </p:cBhvr>
                                    </p:animEffect>
                                  </p:childTnLst>
                                </p:cTn>
                              </p:par>
                            </p:childTnLst>
                          </p:cTn>
                        </p:par>
                        <p:par>
                          <p:cTn id="8" fill="hold">
                            <p:stCondLst>
                              <p:cond delay="900"/>
                            </p:stCondLst>
                            <p:childTnLst>
                              <p:par>
                                <p:cTn id="9" presetID="10" presetClass="entr" presetSubtype="0" fill="hold" nodeType="afterEffect">
                                  <p:stCondLst>
                                    <p:cond delay="0"/>
                                  </p:stCondLst>
                                  <p:childTnLst>
                                    <p:set>
                                      <p:cBhvr>
                                        <p:cTn id="10" dur="1" fill="hold">
                                          <p:stCondLst>
                                            <p:cond delay="0"/>
                                          </p:stCondLst>
                                        </p:cTn>
                                        <p:tgtEl>
                                          <p:spTgt spid="15365">
                                            <p:txEl>
                                              <p:pRg st="3" end="3"/>
                                            </p:txEl>
                                          </p:spTgt>
                                        </p:tgtEl>
                                        <p:attrNameLst>
                                          <p:attrName>style.visibility</p:attrName>
                                        </p:attrNameLst>
                                      </p:cBhvr>
                                      <p:to>
                                        <p:strVal val="visible"/>
                                      </p:to>
                                    </p:set>
                                    <p:animEffect transition="in" filter="fade">
                                      <p:cBhvr>
                                        <p:cTn id="11" dur="800"/>
                                        <p:tgtEl>
                                          <p:spTgt spid="15365">
                                            <p:txEl>
                                              <p:pRg st="3" end="3"/>
                                            </p:txEl>
                                          </p:spTgt>
                                        </p:tgtEl>
                                      </p:cBhvr>
                                    </p:animEffect>
                                  </p:childTnLst>
                                </p:cTn>
                              </p:par>
                            </p:childTnLst>
                          </p:cTn>
                        </p:par>
                        <p:par>
                          <p:cTn id="12" fill="hold">
                            <p:stCondLst>
                              <p:cond delay="1700"/>
                            </p:stCondLst>
                            <p:childTnLst>
                              <p:par>
                                <p:cTn id="13" presetID="10" presetClass="entr" presetSubtype="0" fill="hold" nodeType="afterEffect">
                                  <p:stCondLst>
                                    <p:cond delay="0"/>
                                  </p:stCondLst>
                                  <p:childTnLst>
                                    <p:set>
                                      <p:cBhvr>
                                        <p:cTn id="14" dur="1" fill="hold">
                                          <p:stCondLst>
                                            <p:cond delay="0"/>
                                          </p:stCondLst>
                                        </p:cTn>
                                        <p:tgtEl>
                                          <p:spTgt spid="15365">
                                            <p:txEl>
                                              <p:pRg st="4" end="4"/>
                                            </p:txEl>
                                          </p:spTgt>
                                        </p:tgtEl>
                                        <p:attrNameLst>
                                          <p:attrName>style.visibility</p:attrName>
                                        </p:attrNameLst>
                                      </p:cBhvr>
                                      <p:to>
                                        <p:strVal val="visible"/>
                                      </p:to>
                                    </p:set>
                                    <p:animEffect transition="in" filter="fade">
                                      <p:cBhvr>
                                        <p:cTn id="15" dur="700"/>
                                        <p:tgtEl>
                                          <p:spTgt spid="15365">
                                            <p:txEl>
                                              <p:pRg st="4" end="4"/>
                                            </p:txEl>
                                          </p:spTgt>
                                        </p:tgtEl>
                                      </p:cBhvr>
                                    </p:animEffect>
                                  </p:childTnLst>
                                </p:cTn>
                              </p:par>
                            </p:childTnLst>
                          </p:cTn>
                        </p:par>
                        <p:par>
                          <p:cTn id="16" fill="hold">
                            <p:stCondLst>
                              <p:cond delay="2400"/>
                            </p:stCondLst>
                            <p:childTnLst>
                              <p:par>
                                <p:cTn id="17" presetID="10" presetClass="entr" presetSubtype="0" fill="hold" nodeType="afterEffect">
                                  <p:stCondLst>
                                    <p:cond delay="0"/>
                                  </p:stCondLst>
                                  <p:childTnLst>
                                    <p:set>
                                      <p:cBhvr>
                                        <p:cTn id="18" dur="1" fill="hold">
                                          <p:stCondLst>
                                            <p:cond delay="0"/>
                                          </p:stCondLst>
                                        </p:cTn>
                                        <p:tgtEl>
                                          <p:spTgt spid="6162"/>
                                        </p:tgtEl>
                                        <p:attrNameLst>
                                          <p:attrName>style.visibility</p:attrName>
                                        </p:attrNameLst>
                                      </p:cBhvr>
                                      <p:to>
                                        <p:strVal val="visible"/>
                                      </p:to>
                                    </p:set>
                                    <p:animEffect transition="in" filter="fade">
                                      <p:cBhvr>
                                        <p:cTn id="19" dur="750"/>
                                        <p:tgtEl>
                                          <p:spTgt spid="6162"/>
                                        </p:tgtEl>
                                      </p:cBhvr>
                                    </p:animEffect>
                                  </p:childTnLst>
                                </p:cTn>
                              </p:par>
                              <p:par>
                                <p:cTn id="20" presetID="10" presetClass="entr" presetSubtype="0" fill="hold"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5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365">
                                            <p:txEl>
                                              <p:pRg st="6" end="6"/>
                                            </p:txEl>
                                          </p:spTgt>
                                        </p:tgtEl>
                                        <p:attrNameLst>
                                          <p:attrName>style.visibility</p:attrName>
                                        </p:attrNameLst>
                                      </p:cBhvr>
                                      <p:to>
                                        <p:strVal val="visible"/>
                                      </p:to>
                                    </p:set>
                                    <p:animEffect transition="in" filter="fade">
                                      <p:cBhvr>
                                        <p:cTn id="27" dur="500"/>
                                        <p:tgtEl>
                                          <p:spTgt spid="15365">
                                            <p:txEl>
                                              <p:pRg st="6" end="6"/>
                                            </p:txEl>
                                          </p:spTgt>
                                        </p:tgtEl>
                                      </p:cBhvr>
                                    </p:animEffect>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6166"/>
                                        </p:tgtEl>
                                        <p:attrNameLst>
                                          <p:attrName>style.visibility</p:attrName>
                                        </p:attrNameLst>
                                      </p:cBhvr>
                                      <p:to>
                                        <p:strVal val="visible"/>
                                      </p:to>
                                    </p:set>
                                    <p:animEffect transition="in" filter="fade">
                                      <p:cBhvr>
                                        <p:cTn id="31" dur="500"/>
                                        <p:tgtEl>
                                          <p:spTgt spid="6166"/>
                                        </p:tgtEl>
                                      </p:cBhvr>
                                    </p:animEffect>
                                  </p:childTnLst>
                                </p:cTn>
                              </p:par>
                            </p:childTnLst>
                          </p:cTn>
                        </p:par>
                        <p:par>
                          <p:cTn id="32" fill="hold">
                            <p:stCondLst>
                              <p:cond delay="1000"/>
                            </p:stCondLst>
                            <p:childTnLst>
                              <p:par>
                                <p:cTn id="33" presetID="10" presetClass="entr" presetSubtype="0" fill="hold" nodeType="afterEffect">
                                  <p:stCondLst>
                                    <p:cond delay="0"/>
                                  </p:stCondLst>
                                  <p:childTnLst>
                                    <p:set>
                                      <p:cBhvr>
                                        <p:cTn id="34" dur="1" fill="hold">
                                          <p:stCondLst>
                                            <p:cond delay="0"/>
                                          </p:stCondLst>
                                        </p:cTn>
                                        <p:tgtEl>
                                          <p:spTgt spid="15365">
                                            <p:txEl>
                                              <p:pRg st="7" end="7"/>
                                            </p:txEl>
                                          </p:spTgt>
                                        </p:tgtEl>
                                        <p:attrNameLst>
                                          <p:attrName>style.visibility</p:attrName>
                                        </p:attrNameLst>
                                      </p:cBhvr>
                                      <p:to>
                                        <p:strVal val="visible"/>
                                      </p:to>
                                    </p:set>
                                    <p:animEffect transition="in" filter="fade">
                                      <p:cBhvr>
                                        <p:cTn id="35" dur="800"/>
                                        <p:tgtEl>
                                          <p:spTgt spid="15365">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5365">
                                            <p:txEl>
                                              <p:pRg st="8" end="8"/>
                                            </p:txEl>
                                          </p:spTgt>
                                        </p:tgtEl>
                                        <p:attrNameLst>
                                          <p:attrName>style.visibility</p:attrName>
                                        </p:attrNameLst>
                                      </p:cBhvr>
                                      <p:to>
                                        <p:strVal val="visible"/>
                                      </p:to>
                                    </p:set>
                                    <p:animEffect transition="in" filter="fade">
                                      <p:cBhvr>
                                        <p:cTn id="40" dur="500"/>
                                        <p:tgtEl>
                                          <p:spTgt spid="15365">
                                            <p:txEl>
                                              <p:pRg st="8" end="8"/>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18442"/>
                                        </p:tgtEl>
                                        <p:attrNameLst>
                                          <p:attrName>style.visibility</p:attrName>
                                        </p:attrNameLst>
                                      </p:cBhvr>
                                      <p:to>
                                        <p:strVal val="visible"/>
                                      </p:to>
                                    </p:set>
                                    <p:animEffect transition="in" filter="fade">
                                      <p:cBhvr>
                                        <p:cTn id="43" dur="500"/>
                                        <p:tgtEl>
                                          <p:spTgt spid="1844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5365">
                                            <p:txEl>
                                              <p:pRg st="10" end="10"/>
                                            </p:txEl>
                                          </p:spTgt>
                                        </p:tgtEl>
                                        <p:attrNameLst>
                                          <p:attrName>style.visibility</p:attrName>
                                        </p:attrNameLst>
                                      </p:cBhvr>
                                      <p:to>
                                        <p:strVal val="visible"/>
                                      </p:to>
                                    </p:set>
                                    <p:animEffect transition="in" filter="fade">
                                      <p:cBhvr>
                                        <p:cTn id="48" dur="500"/>
                                        <p:tgtEl>
                                          <p:spTgt spid="15365">
                                            <p:txEl>
                                              <p:pRg st="10" end="1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444"/>
                                        </p:tgtEl>
                                        <p:attrNameLst>
                                          <p:attrName>style.visibility</p:attrName>
                                        </p:attrNameLst>
                                      </p:cBhvr>
                                      <p:to>
                                        <p:strVal val="visible"/>
                                      </p:to>
                                    </p:set>
                                    <p:animEffect transition="in" filter="fade">
                                      <p:cBhvr>
                                        <p:cTn id="53" dur="500"/>
                                        <p:tgtEl>
                                          <p:spTgt spid="18444"/>
                                        </p:tgtEl>
                                      </p:cBhvr>
                                    </p:animEffect>
                                  </p:childTnLst>
                                </p:cTn>
                              </p:par>
                            </p:childTnLst>
                          </p:cTn>
                        </p:par>
                        <p:par>
                          <p:cTn id="54" fill="hold">
                            <p:stCondLst>
                              <p:cond delay="500"/>
                            </p:stCondLst>
                            <p:childTnLst>
                              <p:par>
                                <p:cTn id="55" presetID="22" presetClass="entr" presetSubtype="1" fill="hold" nodeType="afterEffect">
                                  <p:stCondLst>
                                    <p:cond delay="0"/>
                                  </p:stCondLst>
                                  <p:childTnLst>
                                    <p:set>
                                      <p:cBhvr>
                                        <p:cTn id="56" dur="1" fill="hold">
                                          <p:stCondLst>
                                            <p:cond delay="0"/>
                                          </p:stCondLst>
                                        </p:cTn>
                                        <p:tgtEl>
                                          <p:spTgt spid="18445"/>
                                        </p:tgtEl>
                                        <p:attrNameLst>
                                          <p:attrName>style.visibility</p:attrName>
                                        </p:attrNameLst>
                                      </p:cBhvr>
                                      <p:to>
                                        <p:strVal val="visible"/>
                                      </p:to>
                                    </p:set>
                                    <p:animEffect transition="in" filter="wipe(up)">
                                      <p:cBhvr>
                                        <p:cTn id="57" dur="500"/>
                                        <p:tgtEl>
                                          <p:spTgt spid="18445"/>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15365">
                                            <p:txEl>
                                              <p:pRg st="15" end="15"/>
                                            </p:txEl>
                                          </p:spTgt>
                                        </p:tgtEl>
                                        <p:attrNameLst>
                                          <p:attrName>style.visibility</p:attrName>
                                        </p:attrNameLst>
                                      </p:cBhvr>
                                      <p:to>
                                        <p:strVal val="visible"/>
                                      </p:to>
                                    </p:set>
                                    <p:animEffect transition="in" filter="fade">
                                      <p:cBhvr>
                                        <p:cTn id="61" dur="500"/>
                                        <p:tgtEl>
                                          <p:spTgt spid="15365">
                                            <p:txEl>
                                              <p:pRg st="15" end="15"/>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fade">
                                      <p:cBhvr>
                                        <p:cTn id="66" dur="500"/>
                                        <p:tgtEl>
                                          <p:spTgt spid="2"/>
                                        </p:tgtEl>
                                      </p:cBhvr>
                                    </p:animEffect>
                                  </p:childTnLst>
                                </p:cTn>
                              </p:par>
                            </p:childTnLst>
                          </p:cTn>
                        </p:par>
                        <p:par>
                          <p:cTn id="67" fill="hold">
                            <p:stCondLst>
                              <p:cond delay="500"/>
                            </p:stCondLst>
                            <p:childTnLst>
                              <p:par>
                                <p:cTn id="68" presetID="22" presetClass="entr" presetSubtype="1" fill="hold" nodeType="afterEffect">
                                  <p:stCondLst>
                                    <p:cond delay="0"/>
                                  </p:stCondLst>
                                  <p:childTnLst>
                                    <p:set>
                                      <p:cBhvr>
                                        <p:cTn id="69" dur="1" fill="hold">
                                          <p:stCondLst>
                                            <p:cond delay="0"/>
                                          </p:stCondLst>
                                        </p:cTn>
                                        <p:tgtEl>
                                          <p:spTgt spid="18446"/>
                                        </p:tgtEl>
                                        <p:attrNameLst>
                                          <p:attrName>style.visibility</p:attrName>
                                        </p:attrNameLst>
                                      </p:cBhvr>
                                      <p:to>
                                        <p:strVal val="visible"/>
                                      </p:to>
                                    </p:set>
                                    <p:animEffect transition="in" filter="wipe(up)">
                                      <p:cBhvr>
                                        <p:cTn id="70" dur="500"/>
                                        <p:tgtEl>
                                          <p:spTgt spid="18446"/>
                                        </p:tgtEl>
                                      </p:cBhvr>
                                    </p:animEffect>
                                  </p:childTnLst>
                                </p:cTn>
                              </p:par>
                            </p:childTnLst>
                          </p:cTn>
                        </p:par>
                        <p:par>
                          <p:cTn id="71" fill="hold">
                            <p:stCondLst>
                              <p:cond delay="1000"/>
                            </p:stCondLst>
                            <p:childTnLst>
                              <p:par>
                                <p:cTn id="72" presetID="10" presetClass="entr" presetSubtype="0" fill="hold" nodeType="afterEffect">
                                  <p:stCondLst>
                                    <p:cond delay="0"/>
                                  </p:stCondLst>
                                  <p:childTnLst>
                                    <p:set>
                                      <p:cBhvr>
                                        <p:cTn id="73" dur="1" fill="hold">
                                          <p:stCondLst>
                                            <p:cond delay="0"/>
                                          </p:stCondLst>
                                        </p:cTn>
                                        <p:tgtEl>
                                          <p:spTgt spid="15365">
                                            <p:txEl>
                                              <p:pRg st="14" end="14"/>
                                            </p:txEl>
                                          </p:spTgt>
                                        </p:tgtEl>
                                        <p:attrNameLst>
                                          <p:attrName>style.visibility</p:attrName>
                                        </p:attrNameLst>
                                      </p:cBhvr>
                                      <p:to>
                                        <p:strVal val="visible"/>
                                      </p:to>
                                    </p:set>
                                    <p:animEffect transition="in" filter="fade">
                                      <p:cBhvr>
                                        <p:cTn id="74" dur="500"/>
                                        <p:tgtEl>
                                          <p:spTgt spid="15365">
                                            <p:txEl>
                                              <p:pRg st="14" end="14"/>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4"/>
                                        </p:tgtEl>
                                        <p:attrNameLst>
                                          <p:attrName>style.visibility</p:attrName>
                                        </p:attrNameLst>
                                      </p:cBhvr>
                                      <p:to>
                                        <p:strVal val="visible"/>
                                      </p:to>
                                    </p:set>
                                    <p:animEffect transition="in" filter="fade">
                                      <p:cBhvr>
                                        <p:cTn id="79" dur="500"/>
                                        <p:tgtEl>
                                          <p:spTgt spid="4"/>
                                        </p:tgtEl>
                                      </p:cBhvr>
                                    </p:animEffect>
                                  </p:childTnLst>
                                </p:cTn>
                              </p:par>
                            </p:childTnLst>
                          </p:cTn>
                        </p:par>
                        <p:par>
                          <p:cTn id="80" fill="hold">
                            <p:stCondLst>
                              <p:cond delay="500"/>
                            </p:stCondLst>
                            <p:childTnLst>
                              <p:par>
                                <p:cTn id="81" presetID="22" presetClass="entr" presetSubtype="1" fill="hold" nodeType="afterEffect">
                                  <p:stCondLst>
                                    <p:cond delay="0"/>
                                  </p:stCondLst>
                                  <p:childTnLst>
                                    <p:set>
                                      <p:cBhvr>
                                        <p:cTn id="82" dur="1" fill="hold">
                                          <p:stCondLst>
                                            <p:cond delay="0"/>
                                          </p:stCondLst>
                                        </p:cTn>
                                        <p:tgtEl>
                                          <p:spTgt spid="18447"/>
                                        </p:tgtEl>
                                        <p:attrNameLst>
                                          <p:attrName>style.visibility</p:attrName>
                                        </p:attrNameLst>
                                      </p:cBhvr>
                                      <p:to>
                                        <p:strVal val="visible"/>
                                      </p:to>
                                    </p:set>
                                    <p:animEffect transition="in" filter="wipe(up)">
                                      <p:cBhvr>
                                        <p:cTn id="83" dur="500"/>
                                        <p:tgtEl>
                                          <p:spTgt spid="18447"/>
                                        </p:tgtEl>
                                      </p:cBhvr>
                                    </p:animEffect>
                                  </p:childTnLst>
                                </p:cTn>
                              </p:par>
                            </p:childTnLst>
                          </p:cTn>
                        </p:par>
                        <p:par>
                          <p:cTn id="84" fill="hold">
                            <p:stCondLst>
                              <p:cond delay="1000"/>
                            </p:stCondLst>
                            <p:childTnLst>
                              <p:par>
                                <p:cTn id="85" presetID="10" presetClass="entr" presetSubtype="0" fill="hold" nodeType="afterEffect">
                                  <p:stCondLst>
                                    <p:cond delay="0"/>
                                  </p:stCondLst>
                                  <p:childTnLst>
                                    <p:set>
                                      <p:cBhvr>
                                        <p:cTn id="86" dur="1" fill="hold">
                                          <p:stCondLst>
                                            <p:cond delay="0"/>
                                          </p:stCondLst>
                                        </p:cTn>
                                        <p:tgtEl>
                                          <p:spTgt spid="15365">
                                            <p:txEl>
                                              <p:pRg st="13" end="13"/>
                                            </p:txEl>
                                          </p:spTgt>
                                        </p:tgtEl>
                                        <p:attrNameLst>
                                          <p:attrName>style.visibility</p:attrName>
                                        </p:attrNameLst>
                                      </p:cBhvr>
                                      <p:to>
                                        <p:strVal val="visible"/>
                                      </p:to>
                                    </p:set>
                                    <p:animEffect transition="in" filter="fade">
                                      <p:cBhvr>
                                        <p:cTn id="87" dur="500"/>
                                        <p:tgtEl>
                                          <p:spTgt spid="15365">
                                            <p:txEl>
                                              <p:pRg st="13" end="13"/>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5"/>
                                        </p:tgtEl>
                                        <p:attrNameLst>
                                          <p:attrName>style.visibility</p:attrName>
                                        </p:attrNameLst>
                                      </p:cBhvr>
                                      <p:to>
                                        <p:strVal val="visible"/>
                                      </p:to>
                                    </p:set>
                                    <p:animEffect transition="in" filter="fade">
                                      <p:cBhvr>
                                        <p:cTn id="92" dur="500"/>
                                        <p:tgtEl>
                                          <p:spTgt spid="5"/>
                                        </p:tgtEl>
                                      </p:cBhvr>
                                    </p:animEffect>
                                  </p:childTnLst>
                                </p:cTn>
                              </p:par>
                            </p:childTnLst>
                          </p:cTn>
                        </p:par>
                        <p:par>
                          <p:cTn id="93" fill="hold">
                            <p:stCondLst>
                              <p:cond delay="500"/>
                            </p:stCondLst>
                            <p:childTnLst>
                              <p:par>
                                <p:cTn id="94" presetID="22" presetClass="entr" presetSubtype="1" fill="hold" nodeType="afterEffect">
                                  <p:stCondLst>
                                    <p:cond delay="0"/>
                                  </p:stCondLst>
                                  <p:childTnLst>
                                    <p:set>
                                      <p:cBhvr>
                                        <p:cTn id="95" dur="1" fill="hold">
                                          <p:stCondLst>
                                            <p:cond delay="0"/>
                                          </p:stCondLst>
                                        </p:cTn>
                                        <p:tgtEl>
                                          <p:spTgt spid="18448"/>
                                        </p:tgtEl>
                                        <p:attrNameLst>
                                          <p:attrName>style.visibility</p:attrName>
                                        </p:attrNameLst>
                                      </p:cBhvr>
                                      <p:to>
                                        <p:strVal val="visible"/>
                                      </p:to>
                                    </p:set>
                                    <p:animEffect transition="in" filter="wipe(up)">
                                      <p:cBhvr>
                                        <p:cTn id="96" dur="500"/>
                                        <p:tgtEl>
                                          <p:spTgt spid="18448"/>
                                        </p:tgtEl>
                                      </p:cBhvr>
                                    </p:animEffect>
                                  </p:childTnLst>
                                </p:cTn>
                              </p:par>
                            </p:childTnLst>
                          </p:cTn>
                        </p:par>
                        <p:par>
                          <p:cTn id="97" fill="hold">
                            <p:stCondLst>
                              <p:cond delay="1000"/>
                            </p:stCondLst>
                            <p:childTnLst>
                              <p:par>
                                <p:cTn id="98" presetID="10" presetClass="entr" presetSubtype="0" fill="hold" nodeType="afterEffect">
                                  <p:stCondLst>
                                    <p:cond delay="0"/>
                                  </p:stCondLst>
                                  <p:childTnLst>
                                    <p:set>
                                      <p:cBhvr>
                                        <p:cTn id="99" dur="1" fill="hold">
                                          <p:stCondLst>
                                            <p:cond delay="0"/>
                                          </p:stCondLst>
                                        </p:cTn>
                                        <p:tgtEl>
                                          <p:spTgt spid="15365">
                                            <p:txEl>
                                              <p:pRg st="12" end="12"/>
                                            </p:txEl>
                                          </p:spTgt>
                                        </p:tgtEl>
                                        <p:attrNameLst>
                                          <p:attrName>style.visibility</p:attrName>
                                        </p:attrNameLst>
                                      </p:cBhvr>
                                      <p:to>
                                        <p:strVal val="visible"/>
                                      </p:to>
                                    </p:set>
                                    <p:animEffect transition="in" filter="fade">
                                      <p:cBhvr>
                                        <p:cTn id="100" dur="500"/>
                                        <p:tgtEl>
                                          <p:spTgt spid="15365">
                                            <p:txEl>
                                              <p:pRg st="12" end="12"/>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3"/>
                                        </p:tgtEl>
                                        <p:attrNameLst>
                                          <p:attrName>style.visibility</p:attrName>
                                        </p:attrNameLst>
                                      </p:cBhvr>
                                      <p:to>
                                        <p:strVal val="visible"/>
                                      </p:to>
                                    </p:set>
                                    <p:animEffect transition="in" filter="fade">
                                      <p:cBhvr>
                                        <p:cTn id="105" dur="500"/>
                                        <p:tgtEl>
                                          <p:spTgt spid="3"/>
                                        </p:tgtEl>
                                      </p:cBhvr>
                                    </p:animEffect>
                                  </p:childTnLst>
                                </p:cTn>
                              </p:par>
                              <p:par>
                                <p:cTn id="106" presetID="10" presetClass="exit" presetSubtype="0" fill="hold" nodeType="withEffect">
                                  <p:stCondLst>
                                    <p:cond delay="0"/>
                                  </p:stCondLst>
                                  <p:childTnLst>
                                    <p:animEffect transition="out" filter="fade">
                                      <p:cBhvr>
                                        <p:cTn id="107" dur="500"/>
                                        <p:tgtEl>
                                          <p:spTgt spid="18444"/>
                                        </p:tgtEl>
                                      </p:cBhvr>
                                    </p:animEffect>
                                    <p:set>
                                      <p:cBhvr>
                                        <p:cTn id="108" dur="1" fill="hold">
                                          <p:stCondLst>
                                            <p:cond delay="499"/>
                                          </p:stCondLst>
                                        </p:cTn>
                                        <p:tgtEl>
                                          <p:spTgt spid="18444"/>
                                        </p:tgtEl>
                                        <p:attrNameLst>
                                          <p:attrName>style.visibility</p:attrName>
                                        </p:attrNameLst>
                                      </p:cBhvr>
                                      <p:to>
                                        <p:strVal val="hidden"/>
                                      </p:to>
                                    </p:set>
                                  </p:childTnLst>
                                </p:cTn>
                              </p:par>
                              <p:par>
                                <p:cTn id="109" presetID="10" presetClass="exit" presetSubtype="0" fill="hold" nodeType="withEffect">
                                  <p:stCondLst>
                                    <p:cond delay="0"/>
                                  </p:stCondLst>
                                  <p:childTnLst>
                                    <p:animEffect transition="out" filter="fade">
                                      <p:cBhvr>
                                        <p:cTn id="110" dur="500"/>
                                        <p:tgtEl>
                                          <p:spTgt spid="2"/>
                                        </p:tgtEl>
                                      </p:cBhvr>
                                    </p:animEffect>
                                    <p:set>
                                      <p:cBhvr>
                                        <p:cTn id="111" dur="1" fill="hold">
                                          <p:stCondLst>
                                            <p:cond delay="499"/>
                                          </p:stCondLst>
                                        </p:cTn>
                                        <p:tgtEl>
                                          <p:spTgt spid="2"/>
                                        </p:tgtEl>
                                        <p:attrNameLst>
                                          <p:attrName>style.visibility</p:attrName>
                                        </p:attrNameLst>
                                      </p:cBhvr>
                                      <p:to>
                                        <p:strVal val="hidden"/>
                                      </p:to>
                                    </p:set>
                                  </p:childTnLst>
                                </p:cTn>
                              </p:par>
                              <p:par>
                                <p:cTn id="112" presetID="10" presetClass="exit" presetSubtype="0" fill="hold" nodeType="withEffect">
                                  <p:stCondLst>
                                    <p:cond delay="0"/>
                                  </p:stCondLst>
                                  <p:childTnLst>
                                    <p:animEffect transition="out" filter="fade">
                                      <p:cBhvr>
                                        <p:cTn id="113" dur="500"/>
                                        <p:tgtEl>
                                          <p:spTgt spid="4"/>
                                        </p:tgtEl>
                                      </p:cBhvr>
                                    </p:animEffect>
                                    <p:set>
                                      <p:cBhvr>
                                        <p:cTn id="114" dur="1" fill="hold">
                                          <p:stCondLst>
                                            <p:cond delay="499"/>
                                          </p:stCondLst>
                                        </p:cTn>
                                        <p:tgtEl>
                                          <p:spTgt spid="4"/>
                                        </p:tgtEl>
                                        <p:attrNameLst>
                                          <p:attrName>style.visibility</p:attrName>
                                        </p:attrNameLst>
                                      </p:cBhvr>
                                      <p:to>
                                        <p:strVal val="hidden"/>
                                      </p:to>
                                    </p:set>
                                  </p:childTnLst>
                                </p:cTn>
                              </p:par>
                              <p:par>
                                <p:cTn id="115" presetID="10" presetClass="exit" presetSubtype="0" fill="hold" nodeType="withEffect">
                                  <p:stCondLst>
                                    <p:cond delay="0"/>
                                  </p:stCondLst>
                                  <p:childTnLst>
                                    <p:animEffect transition="out" filter="fade">
                                      <p:cBhvr>
                                        <p:cTn id="116" dur="500"/>
                                        <p:tgtEl>
                                          <p:spTgt spid="5"/>
                                        </p:tgtEl>
                                      </p:cBhvr>
                                    </p:animEffect>
                                    <p:set>
                                      <p:cBhvr>
                                        <p:cTn id="117" dur="1" fill="hold">
                                          <p:stCondLst>
                                            <p:cond delay="499"/>
                                          </p:stCondLst>
                                        </p:cTn>
                                        <p:tgtEl>
                                          <p:spTgt spid="5"/>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15365">
                                            <p:txEl>
                                              <p:pRg st="16" end="16"/>
                                            </p:txEl>
                                          </p:spTgt>
                                        </p:tgtEl>
                                        <p:attrNameLst>
                                          <p:attrName>style.visibility</p:attrName>
                                        </p:attrNameLst>
                                      </p:cBhvr>
                                      <p:to>
                                        <p:strVal val="visible"/>
                                      </p:to>
                                    </p:set>
                                    <p:animEffect transition="in" filter="fade">
                                      <p:cBhvr>
                                        <p:cTn id="122" dur="800"/>
                                        <p:tgtEl>
                                          <p:spTgt spid="15365">
                                            <p:txEl>
                                              <p:pRg st="16" end="16"/>
                                            </p:txEl>
                                          </p:spTgt>
                                        </p:tgtEl>
                                      </p:cBhvr>
                                    </p:animEffect>
                                  </p:childTnLst>
                                </p:cTn>
                              </p:par>
                              <p:par>
                                <p:cTn id="123" presetID="10" presetClass="entr" presetSubtype="0" fill="hold" nodeType="withEffect">
                                  <p:stCondLst>
                                    <p:cond delay="0"/>
                                  </p:stCondLst>
                                  <p:childTnLst>
                                    <p:set>
                                      <p:cBhvr>
                                        <p:cTn id="124" dur="1" fill="hold">
                                          <p:stCondLst>
                                            <p:cond delay="0"/>
                                          </p:stCondLst>
                                        </p:cTn>
                                        <p:tgtEl>
                                          <p:spTgt spid="6178"/>
                                        </p:tgtEl>
                                        <p:attrNameLst>
                                          <p:attrName>style.visibility</p:attrName>
                                        </p:attrNameLst>
                                      </p:cBhvr>
                                      <p:to>
                                        <p:strVal val="visible"/>
                                      </p:to>
                                    </p:set>
                                    <p:animEffect transition="in" filter="fade">
                                      <p:cBhvr>
                                        <p:cTn id="125" dur="500"/>
                                        <p:tgtEl>
                                          <p:spTgt spid="6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3"/>
          <p:cNvSpPr>
            <a:spLocks noGrp="1" noChangeArrowheads="1"/>
          </p:cNvSpPr>
          <p:nvPr>
            <p:ph type="body" idx="1"/>
          </p:nvPr>
        </p:nvSpPr>
        <p:spPr>
          <a:xfrm>
            <a:off x="107950" y="404813"/>
            <a:ext cx="8856663" cy="5864225"/>
          </a:xfrm>
        </p:spPr>
        <p:txBody>
          <a:bodyPr/>
          <a:lstStyle/>
          <a:p>
            <a:pPr marL="0" indent="0" algn="just">
              <a:defRPr/>
            </a:pPr>
            <a:r>
              <a:rPr lang="pt-PT" sz="2000" b="1" dirty="0" err="1">
                <a:solidFill>
                  <a:srgbClr val="C00000"/>
                </a:solidFill>
              </a:rPr>
              <a:t>Example</a:t>
            </a:r>
            <a:r>
              <a:rPr lang="pt-PT" sz="2000" b="1" dirty="0">
                <a:solidFill>
                  <a:srgbClr val="C00000"/>
                </a:solidFill>
              </a:rPr>
              <a:t> </a:t>
            </a:r>
            <a:r>
              <a:rPr lang="pt-PT" sz="1800" b="1" dirty="0">
                <a:solidFill>
                  <a:srgbClr val="C00000"/>
                </a:solidFill>
              </a:rPr>
              <a:t>(</a:t>
            </a:r>
            <a:r>
              <a:rPr lang="pt-PT" sz="1800" b="1" dirty="0" err="1">
                <a:solidFill>
                  <a:srgbClr val="C00000"/>
                </a:solidFill>
              </a:rPr>
              <a:t>Permutations</a:t>
            </a:r>
            <a:r>
              <a:rPr lang="pt-PT" sz="1800" b="1" dirty="0">
                <a:solidFill>
                  <a:srgbClr val="C00000"/>
                </a:solidFill>
              </a:rPr>
              <a:t> in </a:t>
            </a:r>
            <a:r>
              <a:rPr lang="pt-PT" sz="1800" b="1" dirty="0" err="1">
                <a:solidFill>
                  <a:srgbClr val="C00000"/>
                </a:solidFill>
              </a:rPr>
              <a:t>probability</a:t>
            </a:r>
            <a:r>
              <a:rPr lang="pt-PT" sz="1800" b="1" dirty="0">
                <a:solidFill>
                  <a:srgbClr val="C00000"/>
                </a:solidFill>
              </a:rPr>
              <a:t>)</a:t>
            </a:r>
          </a:p>
          <a:p>
            <a:pPr marL="0" indent="0" algn="just">
              <a:defRPr/>
            </a:pPr>
            <a:endParaRPr lang="pt-PT" sz="400" dirty="0">
              <a:solidFill>
                <a:srgbClr val="C00000"/>
              </a:solidFill>
            </a:endParaRPr>
          </a:p>
          <a:p>
            <a:pPr marL="0" indent="0" algn="just">
              <a:defRPr/>
            </a:pPr>
            <a:r>
              <a:rPr lang="pt-PT" sz="2000" b="1" dirty="0">
                <a:solidFill>
                  <a:srgbClr val="C00000"/>
                </a:solidFill>
              </a:rPr>
              <a:t>2. </a:t>
            </a:r>
            <a:r>
              <a:rPr lang="en-US" sz="2000" dirty="0"/>
              <a:t>The 6 friends from Friends series will take a picture</a:t>
            </a:r>
            <a:r>
              <a:rPr lang="pt-PT" sz="2000" dirty="0"/>
              <a:t>. </a:t>
            </a:r>
          </a:p>
          <a:p>
            <a:pPr marL="0" indent="0" algn="just">
              <a:defRPr/>
            </a:pPr>
            <a:r>
              <a:rPr lang="en-US" sz="2000" dirty="0"/>
              <a:t>How likely is Ross to be at Joey’s side</a:t>
            </a:r>
            <a:r>
              <a:rPr lang="pt-PT" sz="2000" dirty="0"/>
              <a:t>?</a:t>
            </a:r>
          </a:p>
          <a:p>
            <a:pPr marL="0" indent="0" algn="just">
              <a:defRPr/>
            </a:pPr>
            <a:endParaRPr lang="pt-PT" altLang="pt-PT" sz="800" dirty="0"/>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a:t>
            </a:r>
            <a:endParaRPr lang="pt-PT" sz="2000" dirty="0">
              <a:solidFill>
                <a:srgbClr val="C00000"/>
              </a:solidFill>
            </a:endParaRPr>
          </a:p>
          <a:p>
            <a:pPr>
              <a:defRPr/>
            </a:pPr>
            <a:r>
              <a:rPr lang="en-US" sz="2000" dirty="0">
                <a:solidFill>
                  <a:srgbClr val="00007E"/>
                </a:solidFill>
              </a:rPr>
              <a:t>The number of possible cases is</a:t>
            </a:r>
            <a:r>
              <a:rPr lang="pt-PT" sz="2000" dirty="0">
                <a:solidFill>
                  <a:srgbClr val="00007E"/>
                </a:solidFill>
              </a:rPr>
              <a:t>:</a:t>
            </a:r>
          </a:p>
          <a:p>
            <a:pPr>
              <a:defRPr/>
            </a:pPr>
            <a:endParaRPr lang="pt-PT" sz="800" dirty="0">
              <a:solidFill>
                <a:srgbClr val="00007E"/>
              </a:solidFill>
            </a:endParaRPr>
          </a:p>
          <a:p>
            <a:pPr marL="0" indent="0">
              <a:defRPr/>
            </a:pPr>
            <a:r>
              <a:rPr lang="en-US" sz="2000" dirty="0">
                <a:solidFill>
                  <a:srgbClr val="00007E"/>
                </a:solidFill>
              </a:rPr>
              <a:t>Let's see what the number of favorable cases is</a:t>
            </a:r>
            <a:r>
              <a:rPr lang="pt-PT" sz="2000" dirty="0">
                <a:solidFill>
                  <a:srgbClr val="00007E"/>
                </a:solidFill>
              </a:rPr>
              <a:t>:</a:t>
            </a:r>
          </a:p>
          <a:p>
            <a:pPr marL="0" indent="0">
              <a:defRPr/>
            </a:pPr>
            <a:r>
              <a:rPr lang="en-US" sz="2000" dirty="0">
                <a:solidFill>
                  <a:srgbClr val="00007E"/>
                </a:solidFill>
              </a:rPr>
              <a:t>The following scheme suggests the various ways for Ross and Joey to take the places, staying together, with Ross on the left and Joey on the right</a:t>
            </a:r>
            <a:r>
              <a:rPr lang="pt-PT" sz="2000" dirty="0">
                <a:solidFill>
                  <a:srgbClr val="00007E"/>
                </a:solidFill>
              </a:rPr>
              <a:t>.</a:t>
            </a:r>
          </a:p>
          <a:p>
            <a:pPr marL="0" indent="0">
              <a:defRPr/>
            </a:pPr>
            <a:endParaRPr lang="pt-PT" sz="2000" dirty="0">
              <a:solidFill>
                <a:srgbClr val="00007E"/>
              </a:solidFill>
            </a:endParaRPr>
          </a:p>
          <a:p>
            <a:pPr marL="0" indent="0">
              <a:defRPr/>
            </a:pPr>
            <a:endParaRPr lang="pt-PT" sz="2000" dirty="0">
              <a:solidFill>
                <a:srgbClr val="00007E"/>
              </a:solidFill>
            </a:endParaRPr>
          </a:p>
          <a:p>
            <a:pPr marL="0" indent="0">
              <a:defRPr/>
            </a:pPr>
            <a:endParaRPr lang="pt-PT" dirty="0">
              <a:solidFill>
                <a:srgbClr val="00007E"/>
              </a:solidFill>
            </a:endParaRPr>
          </a:p>
          <a:p>
            <a:pPr marL="0" indent="0" algn="just">
              <a:lnSpc>
                <a:spcPts val="2600"/>
              </a:lnSpc>
              <a:defRPr/>
            </a:pPr>
            <a:r>
              <a:rPr lang="en-US" sz="2000" dirty="0">
                <a:solidFill>
                  <a:srgbClr val="00007E"/>
                </a:solidFill>
              </a:rPr>
              <a:t>Since Ross and Joey can switch positions, we have          </a:t>
            </a:r>
            <a:r>
              <a:rPr lang="pt-PT" sz="2000" dirty="0">
                <a:solidFill>
                  <a:srgbClr val="00007E"/>
                </a:solidFill>
              </a:rPr>
              <a:t>. </a:t>
            </a:r>
          </a:p>
          <a:p>
            <a:pPr marL="0" indent="0" algn="just">
              <a:lnSpc>
                <a:spcPts val="2600"/>
              </a:lnSpc>
              <a:defRPr/>
            </a:pPr>
            <a:r>
              <a:rPr lang="en-US" sz="2000" dirty="0">
                <a:solidFill>
                  <a:srgbClr val="00007E"/>
                </a:solidFill>
              </a:rPr>
              <a:t>Once Ross and Joey are placed, the other 4 friends can occupy any place. Thus, the number of favorable cases is</a:t>
            </a:r>
            <a:r>
              <a:rPr lang="pt-PT" sz="2000" dirty="0">
                <a:solidFill>
                  <a:srgbClr val="00007E"/>
                </a:solidFill>
              </a:rPr>
              <a:t>: </a:t>
            </a:r>
          </a:p>
          <a:p>
            <a:pPr marL="0" indent="0">
              <a:defRPr/>
            </a:pPr>
            <a:endParaRPr lang="pt-PT" sz="1100" dirty="0">
              <a:solidFill>
                <a:srgbClr val="00007E"/>
              </a:solidFill>
            </a:endParaRPr>
          </a:p>
          <a:p>
            <a:pPr marL="0" indent="0">
              <a:defRPr/>
            </a:pPr>
            <a:r>
              <a:rPr lang="pt-PT" sz="2000" dirty="0" err="1">
                <a:solidFill>
                  <a:srgbClr val="00007E"/>
                </a:solidFill>
              </a:rPr>
              <a:t>Thus</a:t>
            </a:r>
            <a:r>
              <a:rPr lang="pt-PT" sz="2000" dirty="0">
                <a:solidFill>
                  <a:srgbClr val="00007E"/>
                </a:solidFill>
              </a:rPr>
              <a:t>, </a:t>
            </a:r>
            <a:r>
              <a:rPr lang="pt-PT" sz="2000" dirty="0" err="1">
                <a:solidFill>
                  <a:srgbClr val="00007E"/>
                </a:solidFill>
              </a:rPr>
              <a:t>the</a:t>
            </a:r>
            <a:r>
              <a:rPr lang="pt-PT" sz="2000" dirty="0">
                <a:solidFill>
                  <a:srgbClr val="00007E"/>
                </a:solidFill>
              </a:rPr>
              <a:t> </a:t>
            </a:r>
            <a:r>
              <a:rPr lang="pt-PT" sz="2000" dirty="0" err="1">
                <a:solidFill>
                  <a:srgbClr val="00007E"/>
                </a:solidFill>
              </a:rPr>
              <a:t>probability</a:t>
            </a:r>
            <a:r>
              <a:rPr lang="pt-PT" sz="2000" dirty="0">
                <a:solidFill>
                  <a:srgbClr val="00007E"/>
                </a:solidFill>
              </a:rPr>
              <a:t> </a:t>
            </a:r>
            <a:r>
              <a:rPr lang="pt-PT" sz="2000" dirty="0" err="1">
                <a:solidFill>
                  <a:srgbClr val="00007E"/>
                </a:solidFill>
              </a:rPr>
              <a:t>is</a:t>
            </a:r>
            <a:r>
              <a:rPr lang="pt-PT" sz="2000" dirty="0">
                <a:solidFill>
                  <a:srgbClr val="00007E"/>
                </a:solidFill>
              </a:rPr>
              <a:t>: </a:t>
            </a:r>
          </a:p>
          <a:p>
            <a:pPr>
              <a:defRPr/>
            </a:pPr>
            <a:r>
              <a:rPr lang="pt-PT" sz="2000" dirty="0">
                <a:solidFill>
                  <a:schemeClr val="accent5">
                    <a:lumMod val="50000"/>
                  </a:schemeClr>
                </a:solidFill>
              </a:rPr>
              <a:t> </a:t>
            </a:r>
            <a:endParaRPr lang="pt-PT" altLang="pt-PT" sz="2000" dirty="0">
              <a:solidFill>
                <a:schemeClr val="accent5">
                  <a:lumMod val="50000"/>
                </a:schemeClr>
              </a:solidFill>
            </a:endParaRPr>
          </a:p>
        </p:txBody>
      </p:sp>
      <p:sp>
        <p:nvSpPr>
          <p:cNvPr id="717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717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7173"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7174" name="Objecto 12"/>
          <p:cNvGraphicFramePr>
            <a:graphicFrameLocks noChangeAspect="1"/>
          </p:cNvGraphicFramePr>
          <p:nvPr>
            <p:extLst>
              <p:ext uri="{D42A27DB-BD31-4B8C-83A1-F6EECF244321}">
                <p14:modId xmlns:p14="http://schemas.microsoft.com/office/powerpoint/2010/main" val="2908000622"/>
              </p:ext>
            </p:extLst>
          </p:nvPr>
        </p:nvGraphicFramePr>
        <p:xfrm>
          <a:off x="3924300" y="2062389"/>
          <a:ext cx="1611313" cy="444500"/>
        </p:xfrm>
        <a:graphic>
          <a:graphicData uri="http://schemas.openxmlformats.org/presentationml/2006/ole">
            <mc:AlternateContent xmlns:mc="http://schemas.openxmlformats.org/markup-compatibility/2006">
              <mc:Choice xmlns:v="urn:schemas-microsoft-com:vml" Requires="v">
                <p:oleObj spid="_x0000_s7492" name="Equation" r:id="rId4" imgW="825480" imgH="228600" progId="Equation.DSMT4">
                  <p:embed/>
                </p:oleObj>
              </mc:Choice>
              <mc:Fallback>
                <p:oleObj name="Equation" r:id="rId4" imgW="825480" imgH="228600" progId="Equation.DSMT4">
                  <p:embed/>
                  <p:pic>
                    <p:nvPicPr>
                      <p:cNvPr id="0" name="Objecto 12"/>
                      <p:cNvPicPr>
                        <a:picLocks noChangeAspect="1" noChangeArrowheads="1"/>
                      </p:cNvPicPr>
                      <p:nvPr/>
                    </p:nvPicPr>
                    <p:blipFill>
                      <a:blip r:embed="rId5"/>
                      <a:srcRect/>
                      <a:stretch>
                        <a:fillRect/>
                      </a:stretch>
                    </p:blipFill>
                    <p:spPr bwMode="auto">
                      <a:xfrm>
                        <a:off x="3924300" y="2062389"/>
                        <a:ext cx="1611313"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Tabela 13"/>
          <p:cNvGraphicFramePr>
            <a:graphicFrameLocks noGrp="1"/>
          </p:cNvGraphicFramePr>
          <p:nvPr>
            <p:extLst>
              <p:ext uri="{D42A27DB-BD31-4B8C-83A1-F6EECF244321}">
                <p14:modId xmlns:p14="http://schemas.microsoft.com/office/powerpoint/2010/main" val="4195450824"/>
              </p:ext>
            </p:extLst>
          </p:nvPr>
        </p:nvGraphicFramePr>
        <p:xfrm>
          <a:off x="2555875" y="3573463"/>
          <a:ext cx="3384548" cy="1150935"/>
        </p:xfrm>
        <a:graphic>
          <a:graphicData uri="http://schemas.openxmlformats.org/drawingml/2006/table">
            <a:tbl>
              <a:tblPr firstRow="1" firstCol="1" bandRow="1">
                <a:tableStyleId>{F2DE63D5-997A-4646-A377-4702673A728D}</a:tableStyleId>
              </a:tblPr>
              <a:tblGrid>
                <a:gridCol w="563538">
                  <a:extLst>
                    <a:ext uri="{9D8B030D-6E8A-4147-A177-3AD203B41FA5}">
                      <a16:colId xmlns:a16="http://schemas.microsoft.com/office/drawing/2014/main" val="20000"/>
                    </a:ext>
                  </a:extLst>
                </a:gridCol>
                <a:gridCol w="564202">
                  <a:extLst>
                    <a:ext uri="{9D8B030D-6E8A-4147-A177-3AD203B41FA5}">
                      <a16:colId xmlns:a16="http://schemas.microsoft.com/office/drawing/2014/main" val="20001"/>
                    </a:ext>
                  </a:extLst>
                </a:gridCol>
                <a:gridCol w="564202">
                  <a:extLst>
                    <a:ext uri="{9D8B030D-6E8A-4147-A177-3AD203B41FA5}">
                      <a16:colId xmlns:a16="http://schemas.microsoft.com/office/drawing/2014/main" val="20002"/>
                    </a:ext>
                  </a:extLst>
                </a:gridCol>
                <a:gridCol w="564202">
                  <a:extLst>
                    <a:ext uri="{9D8B030D-6E8A-4147-A177-3AD203B41FA5}">
                      <a16:colId xmlns:a16="http://schemas.microsoft.com/office/drawing/2014/main" val="20003"/>
                    </a:ext>
                  </a:extLst>
                </a:gridCol>
                <a:gridCol w="564202">
                  <a:extLst>
                    <a:ext uri="{9D8B030D-6E8A-4147-A177-3AD203B41FA5}">
                      <a16:colId xmlns:a16="http://schemas.microsoft.com/office/drawing/2014/main" val="20004"/>
                    </a:ext>
                  </a:extLst>
                </a:gridCol>
                <a:gridCol w="564202">
                  <a:extLst>
                    <a:ext uri="{9D8B030D-6E8A-4147-A177-3AD203B41FA5}">
                      <a16:colId xmlns:a16="http://schemas.microsoft.com/office/drawing/2014/main" val="20005"/>
                    </a:ext>
                  </a:extLst>
                </a:gridCol>
              </a:tblGrid>
              <a:tr h="230187">
                <a:tc>
                  <a:txBody>
                    <a:bodyPr/>
                    <a:lstStyle/>
                    <a:p>
                      <a:pPr algn="ctr">
                        <a:lnSpc>
                          <a:spcPct val="115000"/>
                        </a:lnSpc>
                        <a:spcAft>
                          <a:spcPts val="1000"/>
                        </a:spcAft>
                      </a:pPr>
                      <a:r>
                        <a:rPr lang="pt-PT" sz="1100" b="1" dirty="0">
                          <a:solidFill>
                            <a:sysClr val="windowText" lastClr="000000"/>
                          </a:solidFill>
                          <a:effectLst/>
                        </a:rPr>
                        <a:t>Ross</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err="1">
                          <a:solidFill>
                            <a:sysClr val="windowText" lastClr="000000"/>
                          </a:solidFill>
                          <a:effectLst/>
                        </a:rPr>
                        <a:t>Joey</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extLst>
                  <a:ext uri="{0D108BD9-81ED-4DB2-BD59-A6C34878D82A}">
                    <a16:rowId xmlns:a16="http://schemas.microsoft.com/office/drawing/2014/main" val="10000"/>
                  </a:ext>
                </a:extLst>
              </a:tr>
              <a:tr h="230187">
                <a:tc>
                  <a:txBody>
                    <a:bodyPr/>
                    <a:lstStyle/>
                    <a:p>
                      <a:pP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Ross</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err="1">
                          <a:solidFill>
                            <a:sysClr val="windowText" lastClr="000000"/>
                          </a:solidFill>
                          <a:effectLst/>
                        </a:rPr>
                        <a:t>Joey</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extLst>
                  <a:ext uri="{0D108BD9-81ED-4DB2-BD59-A6C34878D82A}">
                    <a16:rowId xmlns:a16="http://schemas.microsoft.com/office/drawing/2014/main" val="10001"/>
                  </a:ext>
                </a:extLst>
              </a:tr>
              <a:tr h="230187">
                <a:tc>
                  <a:txBody>
                    <a:bodyPr/>
                    <a:lstStyle/>
                    <a:p>
                      <a:pP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Ross</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err="1">
                          <a:solidFill>
                            <a:sysClr val="windowText" lastClr="000000"/>
                          </a:solidFill>
                          <a:effectLst/>
                        </a:rPr>
                        <a:t>Joey</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extLst>
                  <a:ext uri="{0D108BD9-81ED-4DB2-BD59-A6C34878D82A}">
                    <a16:rowId xmlns:a16="http://schemas.microsoft.com/office/drawing/2014/main" val="10002"/>
                  </a:ext>
                </a:extLst>
              </a:tr>
              <a:tr h="230187">
                <a:tc>
                  <a:txBody>
                    <a:bodyPr/>
                    <a:lstStyle/>
                    <a:p>
                      <a:pP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Ross</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err="1">
                          <a:solidFill>
                            <a:sysClr val="windowText" lastClr="000000"/>
                          </a:solidFill>
                          <a:effectLst/>
                        </a:rPr>
                        <a:t>Joey</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extLst>
                  <a:ext uri="{0D108BD9-81ED-4DB2-BD59-A6C34878D82A}">
                    <a16:rowId xmlns:a16="http://schemas.microsoft.com/office/drawing/2014/main" val="10003"/>
                  </a:ext>
                </a:extLst>
              </a:tr>
              <a:tr h="230187">
                <a:tc>
                  <a:txBody>
                    <a:bodyPr/>
                    <a:lstStyle/>
                    <a:p>
                      <a:pP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a:solidFill>
                            <a:sysClr val="windowText" lastClr="000000"/>
                          </a:solidFill>
                          <a:effectLst/>
                        </a:rPr>
                        <a:t> </a:t>
                      </a:r>
                      <a:endParaRPr lang="pt-PT" sz="1100" b="1">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 </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a:solidFill>
                            <a:sysClr val="windowText" lastClr="000000"/>
                          </a:solidFill>
                          <a:effectLst/>
                        </a:rPr>
                        <a:t>Ross</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tc>
                  <a:txBody>
                    <a:bodyPr/>
                    <a:lstStyle/>
                    <a:p>
                      <a:pPr algn="ctr">
                        <a:lnSpc>
                          <a:spcPct val="115000"/>
                        </a:lnSpc>
                        <a:spcAft>
                          <a:spcPts val="1000"/>
                        </a:spcAft>
                      </a:pPr>
                      <a:r>
                        <a:rPr lang="pt-PT" sz="1100" b="1" dirty="0" err="1">
                          <a:solidFill>
                            <a:sysClr val="windowText" lastClr="000000"/>
                          </a:solidFill>
                          <a:effectLst/>
                        </a:rPr>
                        <a:t>Joey</a:t>
                      </a:r>
                      <a:endParaRPr lang="pt-PT" sz="1100" b="1" dirty="0">
                        <a:solidFill>
                          <a:sysClr val="windowText" lastClr="000000"/>
                        </a:solidFill>
                        <a:effectLst/>
                        <a:latin typeface="Calibri"/>
                        <a:ea typeface="Calibri"/>
                        <a:cs typeface="Times New Roman"/>
                      </a:endParaRPr>
                    </a:p>
                  </a:txBody>
                  <a:tcPr marL="68584" marR="68584" marT="0" marB="0">
                    <a:solidFill>
                      <a:schemeClr val="accent1"/>
                    </a:solidFill>
                  </a:tcPr>
                </a:tc>
                <a:extLst>
                  <a:ext uri="{0D108BD9-81ED-4DB2-BD59-A6C34878D82A}">
                    <a16:rowId xmlns:a16="http://schemas.microsoft.com/office/drawing/2014/main" val="10004"/>
                  </a:ext>
                </a:extLst>
              </a:tr>
            </a:tbl>
          </a:graphicData>
        </a:graphic>
      </p:graphicFrame>
      <p:sp>
        <p:nvSpPr>
          <p:cNvPr id="7219"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7220" name="Objecto 15"/>
          <p:cNvGraphicFramePr>
            <a:graphicFrameLocks noChangeAspect="1"/>
          </p:cNvGraphicFramePr>
          <p:nvPr>
            <p:extLst>
              <p:ext uri="{D42A27DB-BD31-4B8C-83A1-F6EECF244321}">
                <p14:modId xmlns:p14="http://schemas.microsoft.com/office/powerpoint/2010/main" val="2749907583"/>
              </p:ext>
            </p:extLst>
          </p:nvPr>
        </p:nvGraphicFramePr>
        <p:xfrm>
          <a:off x="6076475" y="4856842"/>
          <a:ext cx="590550" cy="344488"/>
        </p:xfrm>
        <a:graphic>
          <a:graphicData uri="http://schemas.openxmlformats.org/presentationml/2006/ole">
            <mc:AlternateContent xmlns:mc="http://schemas.openxmlformats.org/markup-compatibility/2006">
              <mc:Choice xmlns:v="urn:schemas-microsoft-com:vml" Requires="v">
                <p:oleObj spid="_x0000_s7493" name="Equation" r:id="rId6" imgW="342720" imgH="203040" progId="Equation.DSMT4">
                  <p:embed/>
                </p:oleObj>
              </mc:Choice>
              <mc:Fallback>
                <p:oleObj name="Equation" r:id="rId6" imgW="342720" imgH="203040" progId="Equation.DSMT4">
                  <p:embed/>
                  <p:pic>
                    <p:nvPicPr>
                      <p:cNvPr id="0" name="Objecto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76475" y="4856842"/>
                        <a:ext cx="590550"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221"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7222" name="Objecto 17"/>
          <p:cNvGraphicFramePr>
            <a:graphicFrameLocks noChangeAspect="1"/>
          </p:cNvGraphicFramePr>
          <p:nvPr>
            <p:extLst>
              <p:ext uri="{D42A27DB-BD31-4B8C-83A1-F6EECF244321}">
                <p14:modId xmlns:p14="http://schemas.microsoft.com/office/powerpoint/2010/main" val="2495407261"/>
              </p:ext>
            </p:extLst>
          </p:nvPr>
        </p:nvGraphicFramePr>
        <p:xfrm>
          <a:off x="4794584" y="5575751"/>
          <a:ext cx="1008062" cy="346075"/>
        </p:xfrm>
        <a:graphic>
          <a:graphicData uri="http://schemas.openxmlformats.org/presentationml/2006/ole">
            <mc:AlternateContent xmlns:mc="http://schemas.openxmlformats.org/markup-compatibility/2006">
              <mc:Choice xmlns:v="urn:schemas-microsoft-com:vml" Requires="v">
                <p:oleObj spid="_x0000_s7494" name="Equation" r:id="rId8" imgW="583920" imgH="203040" progId="Equation.DSMT4">
                  <p:embed/>
                </p:oleObj>
              </mc:Choice>
              <mc:Fallback>
                <p:oleObj name="Equation" r:id="rId8" imgW="583920" imgH="203040" progId="Equation.DSMT4">
                  <p:embed/>
                  <p:pic>
                    <p:nvPicPr>
                      <p:cNvPr id="0" name="Objecto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4584" y="5575751"/>
                        <a:ext cx="1008062"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22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7224" name="Objecto 19"/>
          <p:cNvGraphicFramePr>
            <a:graphicFrameLocks noChangeAspect="1"/>
          </p:cNvGraphicFramePr>
          <p:nvPr>
            <p:extLst>
              <p:ext uri="{D42A27DB-BD31-4B8C-83A1-F6EECF244321}">
                <p14:modId xmlns:p14="http://schemas.microsoft.com/office/powerpoint/2010/main" val="2974744515"/>
              </p:ext>
            </p:extLst>
          </p:nvPr>
        </p:nvGraphicFramePr>
        <p:xfrm>
          <a:off x="3193160" y="5933622"/>
          <a:ext cx="1417638" cy="650875"/>
        </p:xfrm>
        <a:graphic>
          <a:graphicData uri="http://schemas.openxmlformats.org/presentationml/2006/ole">
            <mc:AlternateContent xmlns:mc="http://schemas.openxmlformats.org/markup-compatibility/2006">
              <mc:Choice xmlns:v="urn:schemas-microsoft-com:vml" Requires="v">
                <p:oleObj spid="_x0000_s7495" name="Equation" r:id="rId10" imgW="863280" imgH="393480" progId="Equation.DSMT4">
                  <p:embed/>
                </p:oleObj>
              </mc:Choice>
              <mc:Fallback>
                <p:oleObj name="Equation" r:id="rId10" imgW="863280" imgH="393480" progId="Equation.DSMT4">
                  <p:embed/>
                  <p:pic>
                    <p:nvPicPr>
                      <p:cNvPr id="0" name="Objecto 19"/>
                      <p:cNvPicPr>
                        <a:picLocks noChangeAspect="1" noChangeArrowheads="1"/>
                      </p:cNvPicPr>
                      <p:nvPr/>
                    </p:nvPicPr>
                    <p:blipFill>
                      <a:blip r:embed="rId11"/>
                      <a:srcRect/>
                      <a:stretch>
                        <a:fillRect/>
                      </a:stretch>
                    </p:blipFill>
                    <p:spPr bwMode="auto">
                      <a:xfrm>
                        <a:off x="3193160" y="5933622"/>
                        <a:ext cx="141763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Objecto 1"/>
          <p:cNvGraphicFramePr>
            <a:graphicFrameLocks noChangeAspect="1"/>
          </p:cNvGraphicFramePr>
          <p:nvPr>
            <p:extLst>
              <p:ext uri="{D42A27DB-BD31-4B8C-83A1-F6EECF244321}">
                <p14:modId xmlns:p14="http://schemas.microsoft.com/office/powerpoint/2010/main" val="727989619"/>
              </p:ext>
            </p:extLst>
          </p:nvPr>
        </p:nvGraphicFramePr>
        <p:xfrm>
          <a:off x="4565628" y="5945789"/>
          <a:ext cx="1123950" cy="650875"/>
        </p:xfrm>
        <a:graphic>
          <a:graphicData uri="http://schemas.openxmlformats.org/presentationml/2006/ole">
            <mc:AlternateContent xmlns:mc="http://schemas.openxmlformats.org/markup-compatibility/2006">
              <mc:Choice xmlns:v="urn:schemas-microsoft-com:vml" Requires="v">
                <p:oleObj spid="_x0000_s7496" name="Equation" r:id="rId12" imgW="685800" imgH="393480" progId="Equation.DSMT4">
                  <p:embed/>
                </p:oleObj>
              </mc:Choice>
              <mc:Fallback>
                <p:oleObj name="Equation" r:id="rId12" imgW="685800" imgH="393480" progId="Equation.DSMT4">
                  <p:embed/>
                  <p:pic>
                    <p:nvPicPr>
                      <p:cNvPr id="0" name="Objecto 19"/>
                      <p:cNvPicPr>
                        <a:picLocks noChangeAspect="1" noChangeArrowheads="1"/>
                      </p:cNvPicPr>
                      <p:nvPr/>
                    </p:nvPicPr>
                    <p:blipFill>
                      <a:blip r:embed="rId13"/>
                      <a:srcRect/>
                      <a:stretch>
                        <a:fillRect/>
                      </a:stretch>
                    </p:blipFill>
                    <p:spPr bwMode="auto">
                      <a:xfrm>
                        <a:off x="4565628" y="5945789"/>
                        <a:ext cx="112395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o 2"/>
          <p:cNvGraphicFramePr>
            <a:graphicFrameLocks noChangeAspect="1"/>
          </p:cNvGraphicFramePr>
          <p:nvPr>
            <p:extLst>
              <p:ext uri="{D42A27DB-BD31-4B8C-83A1-F6EECF244321}">
                <p14:modId xmlns:p14="http://schemas.microsoft.com/office/powerpoint/2010/main" val="95298985"/>
              </p:ext>
            </p:extLst>
          </p:nvPr>
        </p:nvGraphicFramePr>
        <p:xfrm>
          <a:off x="5660550" y="5940777"/>
          <a:ext cx="415925" cy="650875"/>
        </p:xfrm>
        <a:graphic>
          <a:graphicData uri="http://schemas.openxmlformats.org/presentationml/2006/ole">
            <mc:AlternateContent xmlns:mc="http://schemas.openxmlformats.org/markup-compatibility/2006">
              <mc:Choice xmlns:v="urn:schemas-microsoft-com:vml" Requires="v">
                <p:oleObj spid="_x0000_s7497" name="Equation" r:id="rId14" imgW="253800" imgH="393480" progId="Equation.DSMT4">
                  <p:embed/>
                </p:oleObj>
              </mc:Choice>
              <mc:Fallback>
                <p:oleObj name="Equation" r:id="rId14" imgW="253800" imgH="393480" progId="Equation.DSMT4">
                  <p:embed/>
                  <p:pic>
                    <p:nvPicPr>
                      <p:cNvPr id="0" name="Objecto 19"/>
                      <p:cNvPicPr>
                        <a:picLocks noChangeAspect="1" noChangeArrowheads="1"/>
                      </p:cNvPicPr>
                      <p:nvPr/>
                    </p:nvPicPr>
                    <p:blipFill>
                      <a:blip r:embed="rId15"/>
                      <a:srcRect/>
                      <a:stretch>
                        <a:fillRect/>
                      </a:stretch>
                    </p:blipFill>
                    <p:spPr bwMode="auto">
                      <a:xfrm>
                        <a:off x="5660550" y="5940777"/>
                        <a:ext cx="41592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2" name="Conexão recta 21"/>
          <p:cNvCxnSpPr/>
          <p:nvPr/>
        </p:nvCxnSpPr>
        <p:spPr bwMode="auto">
          <a:xfrm flipH="1">
            <a:off x="5154599" y="6347178"/>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23" name="Conexão recta 22"/>
          <p:cNvCxnSpPr/>
          <p:nvPr/>
        </p:nvCxnSpPr>
        <p:spPr bwMode="auto">
          <a:xfrm flipH="1">
            <a:off x="5140085" y="6004685"/>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24" name="Conexão recta 23"/>
          <p:cNvCxnSpPr/>
          <p:nvPr/>
        </p:nvCxnSpPr>
        <p:spPr bwMode="auto">
          <a:xfrm flipH="1">
            <a:off x="5466653" y="6368952"/>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25" name="Conexão recta 24"/>
          <p:cNvCxnSpPr/>
          <p:nvPr/>
        </p:nvCxnSpPr>
        <p:spPr bwMode="auto">
          <a:xfrm flipH="1">
            <a:off x="5452139" y="6026459"/>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grpSp>
        <p:nvGrpSpPr>
          <p:cNvPr id="9" name="Grupo 8"/>
          <p:cNvGrpSpPr/>
          <p:nvPr/>
        </p:nvGrpSpPr>
        <p:grpSpPr>
          <a:xfrm>
            <a:off x="6586465" y="682174"/>
            <a:ext cx="2443235" cy="1455313"/>
            <a:chOff x="6586465" y="682174"/>
            <a:chExt cx="2443235" cy="1455313"/>
          </a:xfrm>
        </p:grpSpPr>
        <p:pic>
          <p:nvPicPr>
            <p:cNvPr id="26" name="Picture 4" descr="http://www.spinoff.com.br/wp-content/uploads/friends1.jpg"/>
            <p:cNvPicPr>
              <a:picLocks noChangeAspect="1" noChangeArrowheads="1"/>
            </p:cNvPicPr>
            <p:nvPr/>
          </p:nvPicPr>
          <p:blipFill rotWithShape="1">
            <a:blip r:embed="rId16">
              <a:extLst>
                <a:ext uri="{28A0092B-C50C-407E-A947-70E740481C1C}">
                  <a14:useLocalDpi xmlns:a14="http://schemas.microsoft.com/office/drawing/2010/main" val="0"/>
                </a:ext>
              </a:extLst>
            </a:blip>
            <a:srcRect b="15438"/>
            <a:stretch/>
          </p:blipFill>
          <p:spPr bwMode="auto">
            <a:xfrm>
              <a:off x="6588753" y="682174"/>
              <a:ext cx="2404053" cy="1398649"/>
            </a:xfrm>
            <a:prstGeom prst="rect">
              <a:avLst/>
            </a:prstGeom>
            <a:noFill/>
            <a:extLst>
              <a:ext uri="{909E8E84-426E-40DD-AFC4-6F175D3DCCD1}">
                <a14:hiddenFill xmlns:a14="http://schemas.microsoft.com/office/drawing/2010/main">
                  <a:solidFill>
                    <a:srgbClr val="FFFFFF"/>
                  </a:solidFill>
                </a14:hiddenFill>
              </a:ext>
            </a:extLst>
          </p:spPr>
        </p:pic>
        <p:sp>
          <p:nvSpPr>
            <p:cNvPr id="8" name="CaixaDeTexto 7"/>
            <p:cNvSpPr txBox="1"/>
            <p:nvPr/>
          </p:nvSpPr>
          <p:spPr>
            <a:xfrm>
              <a:off x="6586465" y="1937432"/>
              <a:ext cx="2443235" cy="200055"/>
            </a:xfrm>
            <a:prstGeom prst="rect">
              <a:avLst/>
            </a:prstGeom>
            <a:noFill/>
          </p:spPr>
          <p:txBody>
            <a:bodyPr wrap="square" rtlCol="0">
              <a:spAutoFit/>
            </a:bodyPr>
            <a:lstStyle/>
            <a:p>
              <a:r>
                <a:rPr lang="pt-PT" sz="700" b="1" i="0" dirty="0" err="1"/>
                <a:t>Phobe</a:t>
              </a:r>
              <a:r>
                <a:rPr lang="pt-PT" sz="700" b="1" i="0" dirty="0"/>
                <a:t>     </a:t>
              </a:r>
              <a:r>
                <a:rPr lang="pt-PT" sz="700" b="1" i="0" dirty="0" err="1"/>
                <a:t>Joey</a:t>
              </a:r>
              <a:r>
                <a:rPr lang="pt-PT" sz="700" b="1" i="0" dirty="0"/>
                <a:t>    </a:t>
              </a:r>
              <a:r>
                <a:rPr lang="pt-PT" sz="700" b="1" i="0" dirty="0" err="1"/>
                <a:t>Monica</a:t>
              </a:r>
              <a:r>
                <a:rPr lang="pt-PT" sz="700" b="1" i="0" dirty="0"/>
                <a:t>     Ross    Rachel    Chandler</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800"/>
                                        <p:tgtEl>
                                          <p:spTgt spid="15365">
                                            <p:txEl>
                                              <p:pRg st="2" end="2"/>
                                            </p:txEl>
                                          </p:spTgt>
                                        </p:tgtEl>
                                      </p:cBhvr>
                                    </p:animEffect>
                                  </p:childTnLst>
                                </p:cTn>
                              </p:par>
                              <p:par>
                                <p:cTn id="8" presetID="6" presetClass="entr" presetSubtype="32"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ircle(out)">
                                      <p:cBhvr>
                                        <p:cTn id="10" dur="2000"/>
                                        <p:tgtEl>
                                          <p:spTgt spid="9"/>
                                        </p:tgtEl>
                                      </p:cBhvr>
                                    </p:animEffect>
                                  </p:childTnLst>
                                </p:cTn>
                              </p:par>
                            </p:childTnLst>
                          </p:cTn>
                        </p:par>
                        <p:par>
                          <p:cTn id="11" fill="hold">
                            <p:stCondLst>
                              <p:cond delay="2000"/>
                            </p:stCondLst>
                            <p:childTnLst>
                              <p:par>
                                <p:cTn id="12" presetID="10" presetClass="entr" presetSubtype="0" fill="hold" nodeType="afterEffect">
                                  <p:stCondLst>
                                    <p:cond delay="0"/>
                                  </p:stCondLst>
                                  <p:childTnLst>
                                    <p:set>
                                      <p:cBhvr>
                                        <p:cTn id="13" dur="1" fill="hold">
                                          <p:stCondLst>
                                            <p:cond delay="0"/>
                                          </p:stCondLst>
                                        </p:cTn>
                                        <p:tgtEl>
                                          <p:spTgt spid="15365">
                                            <p:txEl>
                                              <p:pRg st="3" end="3"/>
                                            </p:txEl>
                                          </p:spTgt>
                                        </p:tgtEl>
                                        <p:attrNameLst>
                                          <p:attrName>style.visibility</p:attrName>
                                        </p:attrNameLst>
                                      </p:cBhvr>
                                      <p:to>
                                        <p:strVal val="visible"/>
                                      </p:to>
                                    </p:set>
                                    <p:animEffect transition="in" filter="fade">
                                      <p:cBhvr>
                                        <p:cTn id="14" dur="800"/>
                                        <p:tgtEl>
                                          <p:spTgt spid="15365">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5365">
                                            <p:txEl>
                                              <p:pRg st="5" end="5"/>
                                            </p:txEl>
                                          </p:spTgt>
                                        </p:tgtEl>
                                        <p:attrNameLst>
                                          <p:attrName>style.visibility</p:attrName>
                                        </p:attrNameLst>
                                      </p:cBhvr>
                                      <p:to>
                                        <p:strVal val="visible"/>
                                      </p:to>
                                    </p:set>
                                    <p:animEffect transition="in" filter="fade">
                                      <p:cBhvr>
                                        <p:cTn id="19" dur="500"/>
                                        <p:tgtEl>
                                          <p:spTgt spid="15365">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5365">
                                            <p:txEl>
                                              <p:pRg st="6" end="6"/>
                                            </p:txEl>
                                          </p:spTgt>
                                        </p:tgtEl>
                                        <p:attrNameLst>
                                          <p:attrName>style.visibility</p:attrName>
                                        </p:attrNameLst>
                                      </p:cBhvr>
                                      <p:to>
                                        <p:strVal val="visible"/>
                                      </p:to>
                                    </p:set>
                                    <p:animEffect transition="in" filter="fade">
                                      <p:cBhvr>
                                        <p:cTn id="24" dur="500"/>
                                        <p:tgtEl>
                                          <p:spTgt spid="15365">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174"/>
                                        </p:tgtEl>
                                        <p:attrNameLst>
                                          <p:attrName>style.visibility</p:attrName>
                                        </p:attrNameLst>
                                      </p:cBhvr>
                                      <p:to>
                                        <p:strVal val="visible"/>
                                      </p:to>
                                    </p:set>
                                    <p:animEffect transition="in" filter="fade">
                                      <p:cBhvr>
                                        <p:cTn id="27" dur="500"/>
                                        <p:tgtEl>
                                          <p:spTgt spid="717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365">
                                            <p:txEl>
                                              <p:pRg st="8" end="8"/>
                                            </p:txEl>
                                          </p:spTgt>
                                        </p:tgtEl>
                                        <p:attrNameLst>
                                          <p:attrName>style.visibility</p:attrName>
                                        </p:attrNameLst>
                                      </p:cBhvr>
                                      <p:to>
                                        <p:strVal val="visible"/>
                                      </p:to>
                                    </p:set>
                                    <p:animEffect transition="in" filter="fade">
                                      <p:cBhvr>
                                        <p:cTn id="32" dur="500"/>
                                        <p:tgtEl>
                                          <p:spTgt spid="15365">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365">
                                            <p:txEl>
                                              <p:pRg st="9" end="9"/>
                                            </p:txEl>
                                          </p:spTgt>
                                        </p:tgtEl>
                                        <p:attrNameLst>
                                          <p:attrName>style.visibility</p:attrName>
                                        </p:attrNameLst>
                                      </p:cBhvr>
                                      <p:to>
                                        <p:strVal val="visible"/>
                                      </p:to>
                                    </p:set>
                                    <p:animEffect transition="in" filter="fade">
                                      <p:cBhvr>
                                        <p:cTn id="37" dur="500"/>
                                        <p:tgtEl>
                                          <p:spTgt spid="15365">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5365">
                                            <p:txEl>
                                              <p:pRg st="13" end="13"/>
                                            </p:txEl>
                                          </p:spTgt>
                                        </p:tgtEl>
                                        <p:attrNameLst>
                                          <p:attrName>style.visibility</p:attrName>
                                        </p:attrNameLst>
                                      </p:cBhvr>
                                      <p:to>
                                        <p:strVal val="visible"/>
                                      </p:to>
                                    </p:set>
                                    <p:animEffect transition="in" filter="fade">
                                      <p:cBhvr>
                                        <p:cTn id="47" dur="500"/>
                                        <p:tgtEl>
                                          <p:spTgt spid="15365">
                                            <p:txEl>
                                              <p:pRg st="13" end="13"/>
                                            </p:txEl>
                                          </p:spTgt>
                                        </p:tgtEl>
                                      </p:cBhvr>
                                    </p:animEffect>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7220"/>
                                        </p:tgtEl>
                                        <p:attrNameLst>
                                          <p:attrName>style.visibility</p:attrName>
                                        </p:attrNameLst>
                                      </p:cBhvr>
                                      <p:to>
                                        <p:strVal val="visible"/>
                                      </p:to>
                                    </p:set>
                                    <p:animEffect transition="in" filter="fade">
                                      <p:cBhvr>
                                        <p:cTn id="51" dur="500"/>
                                        <p:tgtEl>
                                          <p:spTgt spid="7220"/>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5365">
                                            <p:txEl>
                                              <p:pRg st="14" end="14"/>
                                            </p:txEl>
                                          </p:spTgt>
                                        </p:tgtEl>
                                        <p:attrNameLst>
                                          <p:attrName>style.visibility</p:attrName>
                                        </p:attrNameLst>
                                      </p:cBhvr>
                                      <p:to>
                                        <p:strVal val="visible"/>
                                      </p:to>
                                    </p:set>
                                    <p:animEffect transition="in" filter="fade">
                                      <p:cBhvr>
                                        <p:cTn id="56" dur="500"/>
                                        <p:tgtEl>
                                          <p:spTgt spid="15365">
                                            <p:txEl>
                                              <p:pRg st="14" end="1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7222"/>
                                        </p:tgtEl>
                                        <p:attrNameLst>
                                          <p:attrName>style.visibility</p:attrName>
                                        </p:attrNameLst>
                                      </p:cBhvr>
                                      <p:to>
                                        <p:strVal val="visible"/>
                                      </p:to>
                                    </p:set>
                                    <p:animEffect transition="in" filter="fade">
                                      <p:cBhvr>
                                        <p:cTn id="61" dur="500"/>
                                        <p:tgtEl>
                                          <p:spTgt spid="7222"/>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5365">
                                            <p:txEl>
                                              <p:pRg st="16" end="16"/>
                                            </p:txEl>
                                          </p:spTgt>
                                        </p:tgtEl>
                                        <p:attrNameLst>
                                          <p:attrName>style.visibility</p:attrName>
                                        </p:attrNameLst>
                                      </p:cBhvr>
                                      <p:to>
                                        <p:strVal val="visible"/>
                                      </p:to>
                                    </p:set>
                                    <p:animEffect transition="in" filter="fade">
                                      <p:cBhvr>
                                        <p:cTn id="66" dur="500"/>
                                        <p:tgtEl>
                                          <p:spTgt spid="15365">
                                            <p:txEl>
                                              <p:pRg st="16" end="16"/>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7224"/>
                                        </p:tgtEl>
                                        <p:attrNameLst>
                                          <p:attrName>style.visibility</p:attrName>
                                        </p:attrNameLst>
                                      </p:cBhvr>
                                      <p:to>
                                        <p:strVal val="visible"/>
                                      </p:to>
                                    </p:set>
                                    <p:animEffect transition="in" filter="fade">
                                      <p:cBhvr>
                                        <p:cTn id="71" dur="500"/>
                                        <p:tgtEl>
                                          <p:spTgt spid="7224"/>
                                        </p:tgtEl>
                                      </p:cBhvr>
                                    </p:animEffect>
                                  </p:childTnLst>
                                </p:cTn>
                              </p:par>
                            </p:childTnLst>
                          </p:cTn>
                        </p:par>
                        <p:par>
                          <p:cTn id="72" fill="hold">
                            <p:stCondLst>
                              <p:cond delay="500"/>
                            </p:stCondLst>
                            <p:childTnLst>
                              <p:par>
                                <p:cTn id="73" presetID="10" presetClass="entr" presetSubtype="0" fill="hold" nodeType="afterEffect">
                                  <p:stCondLst>
                                    <p:cond delay="0"/>
                                  </p:stCondLst>
                                  <p:childTnLst>
                                    <p:set>
                                      <p:cBhvr>
                                        <p:cTn id="74" dur="1" fill="hold">
                                          <p:stCondLst>
                                            <p:cond delay="0"/>
                                          </p:stCondLst>
                                        </p:cTn>
                                        <p:tgtEl>
                                          <p:spTgt spid="2"/>
                                        </p:tgtEl>
                                        <p:attrNameLst>
                                          <p:attrName>style.visibility</p:attrName>
                                        </p:attrNameLst>
                                      </p:cBhvr>
                                      <p:to>
                                        <p:strVal val="visible"/>
                                      </p:to>
                                    </p:set>
                                    <p:animEffect transition="in" filter="fade">
                                      <p:cBhvr>
                                        <p:cTn id="75" dur="500"/>
                                        <p:tgtEl>
                                          <p:spTgt spid="2"/>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wipe(down)">
                                      <p:cBhvr>
                                        <p:cTn id="80" dur="1000"/>
                                        <p:tgtEl>
                                          <p:spTgt spid="22"/>
                                        </p:tgtEl>
                                      </p:cBhvr>
                                    </p:animEffect>
                                  </p:childTnLst>
                                </p:cTn>
                              </p:par>
                              <p:par>
                                <p:cTn id="81" presetID="22" presetClass="entr" presetSubtype="4" fill="hold" nodeType="with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wipe(down)">
                                      <p:cBhvr>
                                        <p:cTn id="83" dur="1400"/>
                                        <p:tgtEl>
                                          <p:spTgt spid="23"/>
                                        </p:tgtEl>
                                      </p:cBhvr>
                                    </p:animEffect>
                                  </p:childTnLst>
                                </p:cTn>
                              </p:par>
                            </p:childTnLst>
                          </p:cTn>
                        </p:par>
                        <p:par>
                          <p:cTn id="84" fill="hold">
                            <p:stCondLst>
                              <p:cond delay="1400"/>
                            </p:stCondLst>
                            <p:childTnLst>
                              <p:par>
                                <p:cTn id="85" presetID="22" presetClass="entr" presetSubtype="4" fill="hold" nodeType="after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wipe(down)">
                                      <p:cBhvr>
                                        <p:cTn id="87" dur="1000"/>
                                        <p:tgtEl>
                                          <p:spTgt spid="24"/>
                                        </p:tgtEl>
                                      </p:cBhvr>
                                    </p:animEffect>
                                  </p:childTnLst>
                                </p:cTn>
                              </p:par>
                              <p:par>
                                <p:cTn id="88" presetID="22" presetClass="entr" presetSubtype="4" fill="hold" nodeType="with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wipe(down)">
                                      <p:cBhvr>
                                        <p:cTn id="90" dur="1300"/>
                                        <p:tgtEl>
                                          <p:spTgt spid="25"/>
                                        </p:tgtEl>
                                      </p:cBhvr>
                                    </p:animEffect>
                                  </p:childTnLst>
                                </p:cTn>
                              </p:par>
                            </p:childTnLst>
                          </p:cTn>
                        </p:par>
                        <p:par>
                          <p:cTn id="91" fill="hold">
                            <p:stCondLst>
                              <p:cond delay="2700"/>
                            </p:stCondLst>
                            <p:childTnLst>
                              <p:par>
                                <p:cTn id="92" presetID="10" presetClass="entr" presetSubtype="0" fill="hold" nodeType="afterEffect">
                                  <p:stCondLst>
                                    <p:cond delay="0"/>
                                  </p:stCondLst>
                                  <p:childTnLst>
                                    <p:set>
                                      <p:cBhvr>
                                        <p:cTn id="93" dur="1" fill="hold">
                                          <p:stCondLst>
                                            <p:cond delay="0"/>
                                          </p:stCondLst>
                                        </p:cTn>
                                        <p:tgtEl>
                                          <p:spTgt spid="3"/>
                                        </p:tgtEl>
                                        <p:attrNameLst>
                                          <p:attrName>style.visibility</p:attrName>
                                        </p:attrNameLst>
                                      </p:cBhvr>
                                      <p:to>
                                        <p:strVal val="visible"/>
                                      </p:to>
                                    </p:set>
                                    <p:animEffect transition="in" filter="fade">
                                      <p:cBhvr>
                                        <p:cTn id="9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250825" y="476250"/>
            <a:ext cx="8569325" cy="4574721"/>
          </a:xfrm>
        </p:spPr>
        <p:txBody>
          <a:bodyPr/>
          <a:lstStyle/>
          <a:p>
            <a:pPr marL="0" indent="0" algn="just"/>
            <a:r>
              <a:rPr lang="en-US" altLang="pt-PT" b="1" dirty="0">
                <a:solidFill>
                  <a:srgbClr val="C00000"/>
                </a:solidFill>
              </a:rPr>
              <a:t>Permutation of Multisets</a:t>
            </a:r>
            <a:endParaRPr lang="pt-PT" altLang="pt-PT" dirty="0"/>
          </a:p>
          <a:p>
            <a:pPr marL="0" indent="0"/>
            <a:r>
              <a:rPr lang="en-US" altLang="pt-PT" b="1" dirty="0"/>
              <a:t>Permutations when some elements are identical</a:t>
            </a:r>
          </a:p>
          <a:p>
            <a:pPr marL="0" indent="0" algn="just"/>
            <a:endParaRPr lang="pt-PT" altLang="pt-PT" dirty="0"/>
          </a:p>
          <a:p>
            <a:pPr marL="0" indent="0" algn="just"/>
            <a:r>
              <a:rPr lang="en-US" altLang="pt-PT" dirty="0"/>
              <a:t>The number of different permutations of </a:t>
            </a:r>
            <a:r>
              <a:rPr lang="pt-PT" altLang="pt-PT" sz="2800" i="1" dirty="0">
                <a:latin typeface="Times New Roman" panose="02020603050405020304" pitchFamily="18" charset="0"/>
                <a:cs typeface="Times New Roman" panose="02020603050405020304" pitchFamily="18" charset="0"/>
              </a:rPr>
              <a:t>n</a:t>
            </a:r>
            <a:r>
              <a:rPr lang="pt-PT" altLang="pt-PT" dirty="0"/>
              <a:t> </a:t>
            </a:r>
            <a:r>
              <a:rPr lang="pt-PT" altLang="pt-PT" dirty="0" err="1"/>
              <a:t>objects</a:t>
            </a:r>
            <a:r>
              <a:rPr lang="pt-PT" altLang="pt-PT" dirty="0"/>
              <a:t>, </a:t>
            </a:r>
            <a:r>
              <a:rPr lang="pt-PT" altLang="pt-PT" dirty="0" err="1"/>
              <a:t>of</a:t>
            </a:r>
            <a:r>
              <a:rPr lang="pt-PT" altLang="pt-PT" dirty="0"/>
              <a:t> </a:t>
            </a:r>
            <a:r>
              <a:rPr lang="pt-PT" altLang="pt-PT" dirty="0" err="1"/>
              <a:t>which</a:t>
            </a:r>
            <a:r>
              <a:rPr lang="pt-PT" altLang="pt-PT" dirty="0"/>
              <a:t> </a:t>
            </a:r>
            <a:r>
              <a:rPr lang="pt-PT" altLang="pt-PT" sz="2800" i="1" dirty="0">
                <a:latin typeface="Times New Roman" panose="02020603050405020304" pitchFamily="18" charset="0"/>
                <a:cs typeface="Times New Roman" panose="02020603050405020304" pitchFamily="18" charset="0"/>
              </a:rPr>
              <a:t>n</a:t>
            </a:r>
            <a:r>
              <a:rPr lang="pt-PT" altLang="pt-PT" baseline="-25000" dirty="0"/>
              <a:t>1</a:t>
            </a:r>
            <a:r>
              <a:rPr lang="pt-PT" altLang="pt-PT" dirty="0"/>
              <a:t> are </a:t>
            </a:r>
            <a:r>
              <a:rPr lang="pt-PT" altLang="pt-PT" dirty="0" err="1"/>
              <a:t>of</a:t>
            </a:r>
            <a:r>
              <a:rPr lang="pt-PT" altLang="pt-PT" dirty="0"/>
              <a:t> a </a:t>
            </a:r>
            <a:r>
              <a:rPr lang="pt-PT" altLang="pt-PT" dirty="0" err="1"/>
              <a:t>kind</a:t>
            </a:r>
            <a:r>
              <a:rPr lang="pt-PT" altLang="pt-PT" dirty="0"/>
              <a:t>, </a:t>
            </a:r>
            <a:r>
              <a:rPr lang="pt-PT" altLang="pt-PT" sz="2800" i="1" dirty="0">
                <a:latin typeface="Times New Roman" panose="02020603050405020304" pitchFamily="18" charset="0"/>
                <a:cs typeface="Times New Roman" panose="02020603050405020304" pitchFamily="18" charset="0"/>
              </a:rPr>
              <a:t>n</a:t>
            </a:r>
            <a:r>
              <a:rPr lang="pt-PT" altLang="pt-PT" baseline="-25000" dirty="0"/>
              <a:t>2</a:t>
            </a:r>
            <a:r>
              <a:rPr lang="pt-PT" altLang="pt-PT" dirty="0"/>
              <a:t> </a:t>
            </a:r>
            <a:r>
              <a:rPr lang="pt-PT" altLang="pt-PT" dirty="0" err="1"/>
              <a:t>of</a:t>
            </a:r>
            <a:r>
              <a:rPr lang="pt-PT" altLang="pt-PT" dirty="0"/>
              <a:t> a </a:t>
            </a:r>
            <a:r>
              <a:rPr lang="pt-PT" altLang="pt-PT" dirty="0" err="1"/>
              <a:t>second</a:t>
            </a:r>
            <a:r>
              <a:rPr lang="pt-PT" altLang="pt-PT" dirty="0"/>
              <a:t> </a:t>
            </a:r>
            <a:r>
              <a:rPr lang="pt-PT" altLang="pt-PT" dirty="0" err="1"/>
              <a:t>type</a:t>
            </a:r>
            <a:r>
              <a:rPr lang="pt-PT" altLang="pt-PT" dirty="0"/>
              <a:t>, ... , </a:t>
            </a:r>
            <a:r>
              <a:rPr lang="pt-PT" altLang="pt-PT" dirty="0" err="1"/>
              <a:t>and</a:t>
            </a:r>
            <a:r>
              <a:rPr lang="pt-PT" altLang="pt-PT" dirty="0"/>
              <a:t> </a:t>
            </a:r>
            <a:r>
              <a:rPr lang="pt-PT" altLang="pt-PT" sz="2800" i="1" dirty="0" err="1">
                <a:latin typeface="Times New Roman" panose="02020603050405020304" pitchFamily="18" charset="0"/>
                <a:cs typeface="Times New Roman" panose="02020603050405020304" pitchFamily="18" charset="0"/>
              </a:rPr>
              <a:t>n</a:t>
            </a:r>
            <a:r>
              <a:rPr lang="pt-PT" altLang="pt-PT" baseline="-25000" dirty="0" err="1"/>
              <a:t>K</a:t>
            </a:r>
            <a:r>
              <a:rPr lang="pt-PT" altLang="pt-PT" baseline="-25000" dirty="0"/>
              <a:t>  </a:t>
            </a:r>
            <a:r>
              <a:rPr lang="pt-PT" altLang="pt-PT" dirty="0" err="1"/>
              <a:t>of</a:t>
            </a:r>
            <a:r>
              <a:rPr lang="pt-PT" altLang="pt-PT" dirty="0"/>
              <a:t> a </a:t>
            </a:r>
            <a:r>
              <a:rPr lang="pt-PT" altLang="pt-PT" i="1" dirty="0"/>
              <a:t>k-</a:t>
            </a:r>
            <a:r>
              <a:rPr lang="pt-PT" altLang="pt-PT" i="1" dirty="0" err="1"/>
              <a:t>th</a:t>
            </a:r>
            <a:r>
              <a:rPr lang="pt-PT" altLang="pt-PT" dirty="0"/>
              <a:t> </a:t>
            </a:r>
            <a:r>
              <a:rPr lang="pt-PT" altLang="pt-PT" dirty="0" err="1"/>
              <a:t>type</a:t>
            </a:r>
            <a:r>
              <a:rPr lang="pt-PT" altLang="pt-PT" dirty="0"/>
              <a:t>, </a:t>
            </a:r>
            <a:r>
              <a:rPr lang="pt-PT" altLang="pt-PT" dirty="0" err="1"/>
              <a:t>and</a:t>
            </a:r>
            <a:r>
              <a:rPr lang="pt-PT" altLang="pt-PT" dirty="0"/>
              <a:t> </a:t>
            </a:r>
            <a:r>
              <a:rPr lang="pt-PT" altLang="pt-PT" dirty="0" err="1"/>
              <a:t>where</a:t>
            </a:r>
            <a:r>
              <a:rPr lang="pt-PT" altLang="pt-PT" dirty="0"/>
              <a:t>                                , </a:t>
            </a:r>
            <a:r>
              <a:rPr lang="en-US" altLang="pt-PT" dirty="0"/>
              <a:t>can be computed using the following expression</a:t>
            </a:r>
            <a:r>
              <a:rPr lang="pt-PT" altLang="pt-PT" dirty="0"/>
              <a:t>:</a:t>
            </a:r>
          </a:p>
          <a:p>
            <a:pPr marL="0" indent="0"/>
            <a:r>
              <a:rPr lang="pt-PT" altLang="pt-PT" dirty="0"/>
              <a:t>                                                   </a:t>
            </a:r>
          </a:p>
          <a:p>
            <a:pPr marL="0" indent="0" algn="just"/>
            <a:endParaRPr lang="pt-PT" altLang="pt-PT" dirty="0"/>
          </a:p>
          <a:p>
            <a:pPr marL="0" indent="0" algn="just"/>
            <a:endParaRPr lang="pt-PT" altLang="pt-PT" dirty="0"/>
          </a:p>
        </p:txBody>
      </p:sp>
      <p:sp>
        <p:nvSpPr>
          <p:cNvPr id="819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819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819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8198" name="Objecto 2"/>
          <p:cNvGraphicFramePr>
            <a:graphicFrameLocks noChangeAspect="1"/>
          </p:cNvGraphicFramePr>
          <p:nvPr>
            <p:extLst>
              <p:ext uri="{D42A27DB-BD31-4B8C-83A1-F6EECF244321}">
                <p14:modId xmlns:p14="http://schemas.microsoft.com/office/powerpoint/2010/main" val="835779063"/>
              </p:ext>
            </p:extLst>
          </p:nvPr>
        </p:nvGraphicFramePr>
        <p:xfrm>
          <a:off x="1787525" y="2637970"/>
          <a:ext cx="2747962" cy="503238"/>
        </p:xfrm>
        <a:graphic>
          <a:graphicData uri="http://schemas.openxmlformats.org/presentationml/2006/ole">
            <mc:AlternateContent xmlns:mc="http://schemas.openxmlformats.org/markup-compatibility/2006">
              <mc:Choice xmlns:v="urn:schemas-microsoft-com:vml" Requires="v">
                <p:oleObj spid="_x0000_s8283" name="Equation" r:id="rId4" imgW="1257300" imgH="228600" progId="Equation.DSMT4">
                  <p:embed/>
                </p:oleObj>
              </mc:Choice>
              <mc:Fallback>
                <p:oleObj name="Equation" r:id="rId4" imgW="1257300" imgH="228600" progId="Equation.DSMT4">
                  <p:embed/>
                  <p:pic>
                    <p:nvPicPr>
                      <p:cNvPr id="0" name="Objecto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7525" y="2637970"/>
                        <a:ext cx="27479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8200" name="Objecto 5"/>
          <p:cNvGraphicFramePr>
            <a:graphicFrameLocks noChangeAspect="1"/>
          </p:cNvGraphicFramePr>
          <p:nvPr>
            <p:extLst>
              <p:ext uri="{D42A27DB-BD31-4B8C-83A1-F6EECF244321}">
                <p14:modId xmlns:p14="http://schemas.microsoft.com/office/powerpoint/2010/main" val="2025557836"/>
              </p:ext>
            </p:extLst>
          </p:nvPr>
        </p:nvGraphicFramePr>
        <p:xfrm>
          <a:off x="3009900" y="3702050"/>
          <a:ext cx="2819400" cy="966788"/>
        </p:xfrm>
        <a:graphic>
          <a:graphicData uri="http://schemas.openxmlformats.org/presentationml/2006/ole">
            <mc:AlternateContent xmlns:mc="http://schemas.openxmlformats.org/markup-compatibility/2006">
              <mc:Choice xmlns:v="urn:schemas-microsoft-com:vml" Requires="v">
                <p:oleObj spid="_x0000_s8284" name="Equation" r:id="rId6" imgW="1269720" imgH="431640" progId="Equation.DSMT4">
                  <p:embed/>
                </p:oleObj>
              </mc:Choice>
              <mc:Fallback>
                <p:oleObj name="Equation" r:id="rId6" imgW="1269720" imgH="431640" progId="Equation.DSMT4">
                  <p:embed/>
                  <p:pic>
                    <p:nvPicPr>
                      <p:cNvPr id="0" name="Objecto 5"/>
                      <p:cNvPicPr>
                        <a:picLocks noChangeAspect="1" noChangeArrowheads="1"/>
                      </p:cNvPicPr>
                      <p:nvPr/>
                    </p:nvPicPr>
                    <p:blipFill>
                      <a:blip r:embed="rId7"/>
                      <a:srcRect/>
                      <a:stretch>
                        <a:fillRect/>
                      </a:stretch>
                    </p:blipFill>
                    <p:spPr bwMode="auto">
                      <a:xfrm>
                        <a:off x="3009900" y="3702050"/>
                        <a:ext cx="2819400" cy="966788"/>
                      </a:xfrm>
                      <a:prstGeom prst="rect">
                        <a:avLst/>
                      </a:prstGeom>
                      <a:gradFill rotWithShape="0">
                        <a:gsLst>
                          <a:gs pos="0">
                            <a:srgbClr val="BADDE1"/>
                          </a:gs>
                          <a:gs pos="50000">
                            <a:srgbClr val="FFFFFF"/>
                          </a:gs>
                          <a:gs pos="100000">
                            <a:srgbClr val="B8E3E6"/>
                          </a:gs>
                        </a:gsLst>
                        <a:lin ang="3600000"/>
                      </a:gradFill>
                      <a:ln w="25400" cmpd="thickThin">
                        <a:solidFill>
                          <a:srgbClr val="4597A0"/>
                        </a:solidFill>
                        <a:miter lim="800000"/>
                        <a:headEnd/>
                        <a:tailEnd/>
                      </a:ln>
                    </p:spPr>
                  </p:pic>
                </p:oleObj>
              </mc:Fallback>
            </mc:AlternateContent>
          </a:graphicData>
        </a:graphic>
      </p:graphicFrame>
      <p:sp>
        <p:nvSpPr>
          <p:cNvPr id="9" name="CaixaDeTexto 8"/>
          <p:cNvSpPr txBox="1"/>
          <p:nvPr/>
        </p:nvSpPr>
        <p:spPr>
          <a:xfrm>
            <a:off x="251520" y="5083498"/>
            <a:ext cx="8712968" cy="1631216"/>
          </a:xfrm>
          <a:prstGeom prst="rect">
            <a:avLst/>
          </a:prstGeom>
          <a:noFill/>
        </p:spPr>
        <p:txBody>
          <a:bodyPr wrap="square" rtlCol="0">
            <a:spAutoFit/>
          </a:bodyPr>
          <a:lstStyle/>
          <a:p>
            <a:pPr marL="1162050" indent="-1162050" algn="just"/>
            <a:r>
              <a:rPr lang="en-GB" altLang="pt-PT" sz="2000" i="0" u="sng" dirty="0"/>
              <a:t>Remark</a:t>
            </a:r>
            <a:r>
              <a:rPr lang="pt-PT" altLang="pt-PT" sz="2000" i="0" dirty="0"/>
              <a:t> – </a:t>
            </a:r>
            <a:r>
              <a:rPr lang="en-US" altLang="pt-PT" sz="2000" i="0" dirty="0"/>
              <a:t>The fact that there are objects of the same type means that any exchange of the relative position of two of them leads to the same organization of the objects, thus not counting as a "new" permutation, which happens when all the objects to be exchanged are distinct</a:t>
            </a:r>
            <a:r>
              <a:rPr lang="pt-PT" altLang="pt-PT" sz="2000" i="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fade">
                                      <p:cBhvr>
                                        <p:cTn id="7" dur="1100"/>
                                        <p:tgtEl>
                                          <p:spTgt spid="81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4">
                                            <p:txEl>
                                              <p:pRg st="1" end="1"/>
                                            </p:txEl>
                                          </p:spTgt>
                                        </p:tgtEl>
                                        <p:attrNameLst>
                                          <p:attrName>style.visibility</p:attrName>
                                        </p:attrNameLst>
                                      </p:cBhvr>
                                      <p:to>
                                        <p:strVal val="visible"/>
                                      </p:to>
                                    </p:set>
                                    <p:animEffect transition="in" filter="fade">
                                      <p:cBhvr>
                                        <p:cTn id="12" dur="500"/>
                                        <p:tgtEl>
                                          <p:spTgt spid="819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4">
                                            <p:txEl>
                                              <p:pRg st="3" end="3"/>
                                            </p:txEl>
                                          </p:spTgt>
                                        </p:tgtEl>
                                        <p:attrNameLst>
                                          <p:attrName>style.visibility</p:attrName>
                                        </p:attrNameLst>
                                      </p:cBhvr>
                                      <p:to>
                                        <p:strVal val="visible"/>
                                      </p:to>
                                    </p:set>
                                    <p:animEffect transition="in" filter="fade">
                                      <p:cBhvr>
                                        <p:cTn id="17" dur="500"/>
                                        <p:tgtEl>
                                          <p:spTgt spid="8194">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8198"/>
                                        </p:tgtEl>
                                        <p:attrNameLst>
                                          <p:attrName>style.visibility</p:attrName>
                                        </p:attrNameLst>
                                      </p:cBhvr>
                                      <p:to>
                                        <p:strVal val="visible"/>
                                      </p:to>
                                    </p:set>
                                    <p:animEffect transition="in" filter="fade">
                                      <p:cBhvr>
                                        <p:cTn id="20" dur="500"/>
                                        <p:tgtEl>
                                          <p:spTgt spid="8198"/>
                                        </p:tgtEl>
                                      </p:cBhvr>
                                    </p:animEffect>
                                  </p:childTnLst>
                                </p:cTn>
                              </p:par>
                            </p:childTnLst>
                          </p:cTn>
                        </p:par>
                        <p:par>
                          <p:cTn id="21" fill="hold">
                            <p:stCondLst>
                              <p:cond delay="500"/>
                            </p:stCondLst>
                            <p:childTnLst>
                              <p:par>
                                <p:cTn id="22" presetID="10" presetClass="entr" presetSubtype="0" fill="hold" nodeType="afterEffect">
                                  <p:stCondLst>
                                    <p:cond delay="500"/>
                                  </p:stCondLst>
                                  <p:childTnLst>
                                    <p:set>
                                      <p:cBhvr>
                                        <p:cTn id="23" dur="1" fill="hold">
                                          <p:stCondLst>
                                            <p:cond delay="0"/>
                                          </p:stCondLst>
                                        </p:cTn>
                                        <p:tgtEl>
                                          <p:spTgt spid="8200"/>
                                        </p:tgtEl>
                                        <p:attrNameLst>
                                          <p:attrName>style.visibility</p:attrName>
                                        </p:attrNameLst>
                                      </p:cBhvr>
                                      <p:to>
                                        <p:strVal val="visible"/>
                                      </p:to>
                                    </p:set>
                                    <p:animEffect transition="in" filter="fade">
                                      <p:cBhvr>
                                        <p:cTn id="24" dur="1000"/>
                                        <p:tgtEl>
                                          <p:spTgt spid="820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7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Rectangle 3"/>
          <p:cNvSpPr txBox="1">
            <a:spLocks noChangeArrowheads="1"/>
          </p:cNvSpPr>
          <p:nvPr/>
        </p:nvSpPr>
        <p:spPr bwMode="auto">
          <a:xfrm>
            <a:off x="107950" y="2871060"/>
            <a:ext cx="8856663" cy="31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defRPr>
            </a:lvl3pPr>
            <a:lvl4pPr marL="1600200" indent="-228600" algn="l" rtl="0" eaLnBrk="0" fontAlgn="base" hangingPunct="0">
              <a:spcBef>
                <a:spcPct val="20000"/>
              </a:spcBef>
              <a:spcAft>
                <a:spcPct val="0"/>
              </a:spcAft>
              <a:defRPr sz="2000">
                <a:solidFill>
                  <a:schemeClr val="tx1"/>
                </a:solidFill>
                <a:latin typeface="+mn-lt"/>
              </a:defRPr>
            </a:lvl4pPr>
            <a:lvl5pPr marL="2057400" indent="-228600" algn="l" rtl="0" eaLnBrk="0" fontAlgn="base" hangingPunct="0">
              <a:spcBef>
                <a:spcPct val="20000"/>
              </a:spcBef>
              <a:spcAft>
                <a:spcPct val="0"/>
              </a:spcAft>
              <a:defRPr sz="2000">
                <a:solidFill>
                  <a:schemeClr val="tx1"/>
                </a:solidFill>
                <a:latin typeface="+mn-lt"/>
              </a:defRPr>
            </a:lvl5pPr>
            <a:lvl6pPr marL="2514600" indent="-228600" algn="l" rtl="0" fontAlgn="base">
              <a:spcBef>
                <a:spcPct val="20000"/>
              </a:spcBef>
              <a:spcAft>
                <a:spcPct val="0"/>
              </a:spcAft>
              <a:defRPr sz="2000">
                <a:solidFill>
                  <a:schemeClr val="tx1"/>
                </a:solidFill>
                <a:latin typeface="+mn-lt"/>
              </a:defRPr>
            </a:lvl6pPr>
            <a:lvl7pPr marL="2971800" indent="-228600" algn="l" rtl="0" fontAlgn="base">
              <a:spcBef>
                <a:spcPct val="20000"/>
              </a:spcBef>
              <a:spcAft>
                <a:spcPct val="0"/>
              </a:spcAft>
              <a:defRPr sz="2000">
                <a:solidFill>
                  <a:schemeClr val="tx1"/>
                </a:solidFill>
                <a:latin typeface="+mn-lt"/>
              </a:defRPr>
            </a:lvl7pPr>
            <a:lvl8pPr marL="3429000" indent="-228600" algn="l" rtl="0" fontAlgn="base">
              <a:spcBef>
                <a:spcPct val="20000"/>
              </a:spcBef>
              <a:spcAft>
                <a:spcPct val="0"/>
              </a:spcAft>
              <a:defRPr sz="2000">
                <a:solidFill>
                  <a:schemeClr val="tx1"/>
                </a:solidFill>
                <a:latin typeface="+mn-lt"/>
              </a:defRPr>
            </a:lvl8pPr>
            <a:lvl9pPr marL="3886200" indent="-228600" algn="l" rtl="0" fontAlgn="base">
              <a:spcBef>
                <a:spcPct val="20000"/>
              </a:spcBef>
              <a:spcAft>
                <a:spcPct val="0"/>
              </a:spcAft>
              <a:defRPr sz="2000">
                <a:solidFill>
                  <a:schemeClr val="tx1"/>
                </a:solidFill>
                <a:latin typeface="+mn-lt"/>
              </a:defRPr>
            </a:lvl9pPr>
          </a:lstStyle>
          <a:p>
            <a:pPr>
              <a:defRPr/>
            </a:pPr>
            <a:r>
              <a:rPr lang="pt-PT" sz="2000" b="1" i="0" dirty="0" err="1">
                <a:solidFill>
                  <a:srgbClr val="C00000"/>
                </a:solidFill>
              </a:rPr>
              <a:t>Proposed</a:t>
            </a:r>
            <a:r>
              <a:rPr lang="pt-PT" sz="2000" b="1" i="0" dirty="0">
                <a:solidFill>
                  <a:srgbClr val="C00000"/>
                </a:solidFill>
              </a:rPr>
              <a:t> </a:t>
            </a:r>
            <a:r>
              <a:rPr lang="pt-PT" sz="2000" b="1" i="0" dirty="0" err="1">
                <a:solidFill>
                  <a:srgbClr val="C00000"/>
                </a:solidFill>
              </a:rPr>
              <a:t>Solution</a:t>
            </a:r>
            <a:r>
              <a:rPr lang="pt-PT" sz="2000" b="1" i="0" dirty="0">
                <a:solidFill>
                  <a:srgbClr val="C00000"/>
                </a:solidFill>
              </a:rPr>
              <a:t> </a:t>
            </a:r>
            <a:r>
              <a:rPr lang="pt-PT" sz="2000" b="1" i="0" kern="0" dirty="0">
                <a:solidFill>
                  <a:srgbClr val="C00000"/>
                </a:solidFill>
              </a:rPr>
              <a:t>:</a:t>
            </a:r>
            <a:endParaRPr lang="pt-PT" sz="2000" i="0" kern="0" dirty="0">
              <a:solidFill>
                <a:srgbClr val="C00000"/>
              </a:solidFill>
            </a:endParaRPr>
          </a:p>
          <a:p>
            <a:pPr marL="0" indent="0" algn="just">
              <a:lnSpc>
                <a:spcPts val="3000"/>
              </a:lnSpc>
              <a:spcBef>
                <a:spcPts val="0"/>
              </a:spcBef>
              <a:defRPr/>
            </a:pPr>
            <a:r>
              <a:rPr lang="en-US" sz="2000" i="0" kern="0" dirty="0">
                <a:solidFill>
                  <a:srgbClr val="00007E"/>
                </a:solidFill>
              </a:rPr>
              <a:t>If the consoles were all different, we'd have 12!  different permutations, i.e. 479,001,600 ways of distributing consoles</a:t>
            </a:r>
            <a:r>
              <a:rPr lang="pt-PT" sz="2000" i="0" kern="0" dirty="0">
                <a:solidFill>
                  <a:srgbClr val="00007E"/>
                </a:solidFill>
              </a:rPr>
              <a:t>.</a:t>
            </a:r>
          </a:p>
          <a:p>
            <a:pPr marL="0" indent="0" algn="just">
              <a:lnSpc>
                <a:spcPts val="3000"/>
              </a:lnSpc>
              <a:spcBef>
                <a:spcPts val="0"/>
              </a:spcBef>
              <a:defRPr/>
            </a:pPr>
            <a:r>
              <a:rPr lang="en-US" sz="2000" i="0" kern="0" dirty="0">
                <a:solidFill>
                  <a:srgbClr val="00007E"/>
                </a:solidFill>
              </a:rPr>
              <a:t>However, we have 3 consoles of one type, 5 of another type and 4 of another</a:t>
            </a:r>
            <a:r>
              <a:rPr lang="pt-PT" sz="2000" i="0" kern="0" dirty="0">
                <a:solidFill>
                  <a:srgbClr val="00007E"/>
                </a:solidFill>
              </a:rPr>
              <a:t>. </a:t>
            </a:r>
          </a:p>
          <a:p>
            <a:pPr marL="0" indent="0" algn="just">
              <a:lnSpc>
                <a:spcPts val="3000"/>
              </a:lnSpc>
              <a:spcBef>
                <a:spcPts val="0"/>
              </a:spcBef>
              <a:defRPr/>
            </a:pPr>
            <a:r>
              <a:rPr lang="en-US" sz="2000" i="0" kern="0" dirty="0">
                <a:solidFill>
                  <a:srgbClr val="00007E"/>
                </a:solidFill>
              </a:rPr>
              <a:t>By exchanging the position of consoles of the same type with each other, we get the same permutation</a:t>
            </a:r>
            <a:r>
              <a:rPr lang="pt-PT" sz="2000" i="0" kern="0" dirty="0">
                <a:solidFill>
                  <a:srgbClr val="00007E"/>
                </a:solidFill>
              </a:rPr>
              <a:t>. </a:t>
            </a:r>
          </a:p>
          <a:p>
            <a:pPr marL="0" indent="0">
              <a:lnSpc>
                <a:spcPts val="3000"/>
              </a:lnSpc>
              <a:spcBef>
                <a:spcPts val="0"/>
              </a:spcBef>
              <a:defRPr/>
            </a:pPr>
            <a:r>
              <a:rPr lang="en-US" sz="2000" i="0" kern="0" dirty="0">
                <a:solidFill>
                  <a:srgbClr val="00007E"/>
                </a:solidFill>
              </a:rPr>
              <a:t>So, the number of different ways to distribute these 12 consoles among the 12 children is</a:t>
            </a:r>
            <a:r>
              <a:rPr lang="pt-PT" sz="2000" i="0" kern="0" dirty="0">
                <a:solidFill>
                  <a:srgbClr val="00007E"/>
                </a:solidFill>
              </a:rPr>
              <a:t>: </a:t>
            </a:r>
          </a:p>
          <a:p>
            <a:pPr marL="0" indent="0" algn="just">
              <a:defRPr/>
            </a:pPr>
            <a:endParaRPr lang="pt-PT" altLang="pt-PT" sz="1200" i="0" kern="0" dirty="0"/>
          </a:p>
          <a:p>
            <a:pPr marL="0" indent="0" algn="just">
              <a:defRPr/>
            </a:pPr>
            <a:endParaRPr lang="pt-PT" altLang="pt-PT" i="0" kern="0" dirty="0"/>
          </a:p>
        </p:txBody>
      </p:sp>
      <p:sp>
        <p:nvSpPr>
          <p:cNvPr id="15365" name="Rectangle 3"/>
          <p:cNvSpPr>
            <a:spLocks noGrp="1" noChangeArrowheads="1"/>
          </p:cNvSpPr>
          <p:nvPr>
            <p:ph type="body" idx="1"/>
          </p:nvPr>
        </p:nvSpPr>
        <p:spPr>
          <a:xfrm>
            <a:off x="107951" y="476250"/>
            <a:ext cx="6612164" cy="2125206"/>
          </a:xfrm>
        </p:spPr>
        <p:txBody>
          <a:bodyPr/>
          <a:lstStyle/>
          <a:p>
            <a:pPr>
              <a:defRPr/>
            </a:pPr>
            <a:r>
              <a:rPr lang="pt-PT" b="1" dirty="0">
                <a:solidFill>
                  <a:srgbClr val="C00000"/>
                </a:solidFill>
              </a:rPr>
              <a:t>EXAMPLE </a:t>
            </a:r>
            <a:r>
              <a:rPr lang="pt-PT" sz="1800" b="1" dirty="0">
                <a:solidFill>
                  <a:srgbClr val="C00000"/>
                </a:solidFill>
              </a:rPr>
              <a:t>(</a:t>
            </a:r>
            <a:r>
              <a:rPr lang="pt-PT" altLang="pt-PT" sz="1800" b="1" dirty="0" err="1">
                <a:solidFill>
                  <a:srgbClr val="C00000"/>
                </a:solidFill>
              </a:rPr>
              <a:t>Permutation</a:t>
            </a:r>
            <a:r>
              <a:rPr lang="pt-PT" altLang="pt-PT" sz="1800" b="1" dirty="0">
                <a:solidFill>
                  <a:srgbClr val="C00000"/>
                </a:solidFill>
              </a:rPr>
              <a:t> </a:t>
            </a:r>
            <a:r>
              <a:rPr lang="pt-PT" altLang="pt-PT" sz="1800" b="1" dirty="0" err="1">
                <a:solidFill>
                  <a:srgbClr val="C00000"/>
                </a:solidFill>
              </a:rPr>
              <a:t>of</a:t>
            </a:r>
            <a:r>
              <a:rPr lang="pt-PT" altLang="pt-PT" sz="1800" b="1" dirty="0">
                <a:solidFill>
                  <a:srgbClr val="C00000"/>
                </a:solidFill>
              </a:rPr>
              <a:t> </a:t>
            </a:r>
            <a:r>
              <a:rPr lang="pt-PT" altLang="pt-PT" sz="1800" b="1" dirty="0" err="1">
                <a:solidFill>
                  <a:srgbClr val="C00000"/>
                </a:solidFill>
              </a:rPr>
              <a:t>Multisets</a:t>
            </a:r>
            <a:r>
              <a:rPr lang="pt-PT" altLang="pt-PT" sz="1800" dirty="0">
                <a:solidFill>
                  <a:srgbClr val="C00000"/>
                </a:solidFill>
              </a:rPr>
              <a:t>)</a:t>
            </a:r>
            <a:endParaRPr lang="pt-PT" sz="1800" dirty="0">
              <a:solidFill>
                <a:srgbClr val="C00000"/>
              </a:solidFill>
            </a:endParaRPr>
          </a:p>
          <a:p>
            <a:pPr>
              <a:defRPr/>
            </a:pPr>
            <a:endParaRPr lang="pt-PT" sz="800" dirty="0"/>
          </a:p>
          <a:p>
            <a:pPr marL="449263" indent="-449263" algn="just">
              <a:defRPr/>
            </a:pPr>
            <a:r>
              <a:rPr lang="pt-PT" b="1" dirty="0">
                <a:solidFill>
                  <a:srgbClr val="C00000"/>
                </a:solidFill>
              </a:rPr>
              <a:t>1. </a:t>
            </a:r>
            <a:r>
              <a:rPr lang="en-US" dirty="0"/>
              <a:t>In how many different ways can three Nintendo Switch 2, four </a:t>
            </a:r>
            <a:r>
              <a:rPr lang="en-US" dirty="0" err="1"/>
              <a:t>Playstations</a:t>
            </a:r>
            <a:r>
              <a:rPr lang="en-US" dirty="0"/>
              <a:t> 6 and five Xbox series X be distributed to twelve children</a:t>
            </a:r>
            <a:r>
              <a:rPr lang="pt-PT" dirty="0"/>
              <a:t>?</a:t>
            </a:r>
            <a:endParaRPr lang="pt-PT" altLang="pt-PT" sz="1200" dirty="0"/>
          </a:p>
          <a:p>
            <a:pPr marL="0" indent="0" algn="just">
              <a:defRPr/>
            </a:pPr>
            <a:endParaRPr lang="pt-PT" altLang="pt-PT" dirty="0"/>
          </a:p>
        </p:txBody>
      </p:sp>
      <p:sp>
        <p:nvSpPr>
          <p:cNvPr id="921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922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9221"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1514" name="Objecto 2"/>
          <p:cNvGraphicFramePr>
            <a:graphicFrameLocks noChangeAspect="1"/>
          </p:cNvGraphicFramePr>
          <p:nvPr>
            <p:extLst>
              <p:ext uri="{D42A27DB-BD31-4B8C-83A1-F6EECF244321}">
                <p14:modId xmlns:p14="http://schemas.microsoft.com/office/powerpoint/2010/main" val="4184681223"/>
              </p:ext>
            </p:extLst>
          </p:nvPr>
        </p:nvGraphicFramePr>
        <p:xfrm>
          <a:off x="2059457" y="5863902"/>
          <a:ext cx="2535237" cy="863600"/>
        </p:xfrm>
        <a:graphic>
          <a:graphicData uri="http://schemas.openxmlformats.org/presentationml/2006/ole">
            <mc:AlternateContent xmlns:mc="http://schemas.openxmlformats.org/markup-compatibility/2006">
              <mc:Choice xmlns:v="urn:schemas-microsoft-com:vml" Requires="v">
                <p:oleObj spid="_x0000_s9270" name="Equation" r:id="rId4" imgW="1257120" imgH="431640" progId="Equation.DSMT4">
                  <p:embed/>
                </p:oleObj>
              </mc:Choice>
              <mc:Fallback>
                <p:oleObj name="Equation" r:id="rId4" imgW="1257120" imgH="431640" progId="Equation.DSMT4">
                  <p:embed/>
                  <p:pic>
                    <p:nvPicPr>
                      <p:cNvPr id="0" name="Objecto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9457" y="5863902"/>
                        <a:ext cx="253523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9241"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9761" y="573312"/>
            <a:ext cx="2120770" cy="2028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46" name="Picture 30" descr="C:\Users\FBS\Documents\MOOC\R2\espantado.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335761" y="2601456"/>
            <a:ext cx="1008000" cy="100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ângulo 3"/>
          <p:cNvSpPr/>
          <p:nvPr/>
        </p:nvSpPr>
        <p:spPr bwMode="auto">
          <a:xfrm>
            <a:off x="6077761" y="3250716"/>
            <a:ext cx="1524000" cy="3587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PT" sz="2400" b="0" i="1" u="none" strike="noStrike" cap="none" normalizeH="0" baseline="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500"/>
                                        <p:tgtEl>
                                          <p:spTgt spid="1536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241"/>
                                        </p:tgtEl>
                                        <p:attrNameLst>
                                          <p:attrName>style.visibility</p:attrName>
                                        </p:attrNameLst>
                                      </p:cBhvr>
                                      <p:to>
                                        <p:strVal val="visible"/>
                                      </p:to>
                                    </p:set>
                                    <p:animEffect transition="in" filter="fade">
                                      <p:cBhvr>
                                        <p:cTn id="10" dur="500"/>
                                        <p:tgtEl>
                                          <p:spTgt spid="92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500"/>
                                        <p:tgtEl>
                                          <p:spTgt spid="1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2">
                                            <p:txEl>
                                              <p:pRg st="1" end="1"/>
                                            </p:txEl>
                                          </p:spTgt>
                                        </p:tgtEl>
                                        <p:attrNameLst>
                                          <p:attrName>style.visibility</p:attrName>
                                        </p:attrNameLst>
                                      </p:cBhvr>
                                      <p:to>
                                        <p:strVal val="visible"/>
                                      </p:to>
                                    </p:set>
                                    <p:animEffect transition="in" filter="fade">
                                      <p:cBhvr>
                                        <p:cTn id="20" dur="500"/>
                                        <p:tgtEl>
                                          <p:spTgt spid="12">
                                            <p:txEl>
                                              <p:pRg st="1" end="1"/>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par>
                          <p:cTn id="24" fill="hold">
                            <p:stCondLst>
                              <p:cond delay="500"/>
                            </p:stCondLst>
                            <p:childTnLst>
                              <p:par>
                                <p:cTn id="25" presetID="10" presetClass="entr" presetSubtype="0" fill="hold" nodeType="afterEffect">
                                  <p:stCondLst>
                                    <p:cond delay="0"/>
                                  </p:stCondLst>
                                  <p:childTnLst>
                                    <p:set>
                                      <p:cBhvr>
                                        <p:cTn id="26" dur="1" fill="hold">
                                          <p:stCondLst>
                                            <p:cond delay="0"/>
                                          </p:stCondLst>
                                        </p:cTn>
                                        <p:tgtEl>
                                          <p:spTgt spid="9246"/>
                                        </p:tgtEl>
                                        <p:attrNameLst>
                                          <p:attrName>style.visibility</p:attrName>
                                        </p:attrNameLst>
                                      </p:cBhvr>
                                      <p:to>
                                        <p:strVal val="visible"/>
                                      </p:to>
                                    </p:set>
                                    <p:animEffect transition="in" filter="fade">
                                      <p:cBhvr>
                                        <p:cTn id="27" dur="500"/>
                                        <p:tgtEl>
                                          <p:spTgt spid="924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xEl>
                                              <p:pRg st="2" end="2"/>
                                            </p:txEl>
                                          </p:spTgt>
                                        </p:tgtEl>
                                        <p:attrNameLst>
                                          <p:attrName>style.visibility</p:attrName>
                                        </p:attrNameLst>
                                      </p:cBhvr>
                                      <p:to>
                                        <p:strVal val="visible"/>
                                      </p:to>
                                    </p:set>
                                    <p:animEffect transition="in" filter="fade">
                                      <p:cBhvr>
                                        <p:cTn id="32" dur="500"/>
                                        <p:tgtEl>
                                          <p:spTgt spid="12">
                                            <p:txEl>
                                              <p:pRg st="2" end="2"/>
                                            </p:txEl>
                                          </p:spTgt>
                                        </p:tgtEl>
                                      </p:cBhvr>
                                    </p:animEffect>
                                  </p:childTnLst>
                                </p:cTn>
                              </p:par>
                            </p:childTnLst>
                          </p:cTn>
                        </p:par>
                        <p:par>
                          <p:cTn id="33" fill="hold">
                            <p:stCondLst>
                              <p:cond delay="500"/>
                            </p:stCondLst>
                            <p:childTnLst>
                              <p:par>
                                <p:cTn id="34" presetID="10" presetClass="exit" presetSubtype="0" fill="hold" grpId="1" nodeType="afterEffect">
                                  <p:stCondLst>
                                    <p:cond delay="0"/>
                                  </p:stCondLst>
                                  <p:childTnLst>
                                    <p:animEffect transition="out" filter="fade">
                                      <p:cBhvr>
                                        <p:cTn id="35" dur="500"/>
                                        <p:tgtEl>
                                          <p:spTgt spid="4"/>
                                        </p:tgtEl>
                                      </p:cBhvr>
                                    </p:animEffect>
                                    <p:set>
                                      <p:cBhvr>
                                        <p:cTn id="36" dur="1" fill="hold">
                                          <p:stCondLst>
                                            <p:cond delay="499"/>
                                          </p:stCondLst>
                                        </p:cTn>
                                        <p:tgtEl>
                                          <p:spTgt spid="4"/>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500"/>
                                        <p:tgtEl>
                                          <p:spTgt spid="9246"/>
                                        </p:tgtEl>
                                      </p:cBhvr>
                                    </p:animEffect>
                                    <p:set>
                                      <p:cBhvr>
                                        <p:cTn id="39" dur="1" fill="hold">
                                          <p:stCondLst>
                                            <p:cond delay="499"/>
                                          </p:stCondLst>
                                        </p:cTn>
                                        <p:tgtEl>
                                          <p:spTgt spid="9246"/>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2">
                                            <p:txEl>
                                              <p:pRg st="3" end="3"/>
                                            </p:txEl>
                                          </p:spTgt>
                                        </p:tgtEl>
                                        <p:attrNameLst>
                                          <p:attrName>style.visibility</p:attrName>
                                        </p:attrNameLst>
                                      </p:cBhvr>
                                      <p:to>
                                        <p:strVal val="visible"/>
                                      </p:to>
                                    </p:set>
                                    <p:animEffect transition="in" filter="fade">
                                      <p:cBhvr>
                                        <p:cTn id="44" dur="500"/>
                                        <p:tgtEl>
                                          <p:spTgt spid="12">
                                            <p:txEl>
                                              <p:pRg st="3" end="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2">
                                            <p:txEl>
                                              <p:pRg st="4" end="4"/>
                                            </p:txEl>
                                          </p:spTgt>
                                        </p:tgtEl>
                                        <p:attrNameLst>
                                          <p:attrName>style.visibility</p:attrName>
                                        </p:attrNameLst>
                                      </p:cBhvr>
                                      <p:to>
                                        <p:strVal val="visible"/>
                                      </p:to>
                                    </p:set>
                                    <p:animEffect transition="in" filter="fade">
                                      <p:cBhvr>
                                        <p:cTn id="47" dur="500"/>
                                        <p:tgtEl>
                                          <p:spTgt spid="12">
                                            <p:txEl>
                                              <p:pRg st="4" end="4"/>
                                            </p:txEl>
                                          </p:spTgt>
                                        </p:tgtEl>
                                      </p:cBhvr>
                                    </p:animEffect>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1514"/>
                                        </p:tgtEl>
                                        <p:attrNameLst>
                                          <p:attrName>style.visibility</p:attrName>
                                        </p:attrNameLst>
                                      </p:cBhvr>
                                      <p:to>
                                        <p:strVal val="visible"/>
                                      </p:to>
                                    </p:set>
                                    <p:animEffect transition="in" filter="fade">
                                      <p:cBhvr>
                                        <p:cTn id="51"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uiExpand="1" build="p"/>
      <p:bldP spid="4" grpId="0" animBg="1"/>
      <p:bldP spid="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3"/>
          <p:cNvSpPr>
            <a:spLocks noGrp="1" noChangeArrowheads="1"/>
          </p:cNvSpPr>
          <p:nvPr>
            <p:ph type="body" idx="1"/>
          </p:nvPr>
        </p:nvSpPr>
        <p:spPr>
          <a:xfrm>
            <a:off x="107950" y="476250"/>
            <a:ext cx="8856663" cy="5864225"/>
          </a:xfrm>
        </p:spPr>
        <p:txBody>
          <a:bodyPr/>
          <a:lstStyle/>
          <a:p>
            <a:pPr>
              <a:defRPr/>
            </a:pPr>
            <a:r>
              <a:rPr lang="pt-PT" b="1" dirty="0">
                <a:solidFill>
                  <a:srgbClr val="C00000"/>
                </a:solidFill>
              </a:rPr>
              <a:t>EXAMPLE </a:t>
            </a:r>
            <a:r>
              <a:rPr lang="pt-PT" sz="1800" b="1" dirty="0">
                <a:solidFill>
                  <a:srgbClr val="C00000"/>
                </a:solidFill>
              </a:rPr>
              <a:t>(</a:t>
            </a:r>
            <a:r>
              <a:rPr lang="pt-PT" altLang="pt-PT" sz="1800" b="1" dirty="0" err="1">
                <a:solidFill>
                  <a:srgbClr val="C00000"/>
                </a:solidFill>
              </a:rPr>
              <a:t>Permutation</a:t>
            </a:r>
            <a:r>
              <a:rPr lang="pt-PT" altLang="pt-PT" sz="1800" b="1" dirty="0">
                <a:solidFill>
                  <a:srgbClr val="C00000"/>
                </a:solidFill>
              </a:rPr>
              <a:t> </a:t>
            </a:r>
            <a:r>
              <a:rPr lang="pt-PT" altLang="pt-PT" sz="1800" b="1" dirty="0" err="1">
                <a:solidFill>
                  <a:srgbClr val="C00000"/>
                </a:solidFill>
              </a:rPr>
              <a:t>of</a:t>
            </a:r>
            <a:r>
              <a:rPr lang="pt-PT" altLang="pt-PT" sz="1800" b="1" dirty="0">
                <a:solidFill>
                  <a:srgbClr val="C00000"/>
                </a:solidFill>
              </a:rPr>
              <a:t> </a:t>
            </a:r>
            <a:r>
              <a:rPr lang="pt-PT" altLang="pt-PT" sz="1800" b="1" dirty="0" err="1">
                <a:solidFill>
                  <a:srgbClr val="C00000"/>
                </a:solidFill>
              </a:rPr>
              <a:t>Multisets</a:t>
            </a:r>
            <a:r>
              <a:rPr lang="pt-PT" altLang="pt-PT" sz="1800" dirty="0">
                <a:solidFill>
                  <a:srgbClr val="C00000"/>
                </a:solidFill>
              </a:rPr>
              <a:t>)</a:t>
            </a:r>
            <a:endParaRPr lang="pt-PT" sz="1800" dirty="0">
              <a:solidFill>
                <a:srgbClr val="C00000"/>
              </a:solidFill>
            </a:endParaRPr>
          </a:p>
          <a:p>
            <a:pPr>
              <a:defRPr/>
            </a:pPr>
            <a:endParaRPr lang="pt-PT" sz="800" dirty="0"/>
          </a:p>
          <a:p>
            <a:pPr marL="0" indent="0" algn="just">
              <a:defRPr/>
            </a:pPr>
            <a:r>
              <a:rPr lang="pt-PT" b="1" dirty="0">
                <a:solidFill>
                  <a:srgbClr val="C00000"/>
                </a:solidFill>
              </a:rPr>
              <a:t>2. </a:t>
            </a:r>
            <a:r>
              <a:rPr lang="en-US" dirty="0"/>
              <a:t>With all the letters of the word</a:t>
            </a:r>
            <a:r>
              <a:rPr lang="pt-PT" dirty="0"/>
              <a:t>                    </a:t>
            </a:r>
            <a:r>
              <a:rPr lang="pt-PT" sz="2000" dirty="0"/>
              <a:t>(MATACTIVA)</a:t>
            </a:r>
            <a:r>
              <a:rPr lang="pt-PT" sz="3200" dirty="0"/>
              <a:t> </a:t>
            </a:r>
            <a:r>
              <a:rPr lang="en-US" dirty="0"/>
              <a:t>how many different words, with or without meaning, can be formed</a:t>
            </a:r>
            <a:r>
              <a:rPr lang="pt-PT" dirty="0"/>
              <a:t>?</a:t>
            </a:r>
          </a:p>
          <a:p>
            <a:pPr marL="0" indent="0">
              <a:defRPr/>
            </a:pPr>
            <a:endParaRPr lang="pt-PT" sz="1200" dirty="0"/>
          </a:p>
          <a:p>
            <a:pPr marL="0" indent="0">
              <a:defRPr/>
            </a:pPr>
            <a:endParaRPr lang="pt-PT" sz="1200" dirty="0"/>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a:t>
            </a:r>
            <a:endParaRPr lang="pt-PT" sz="2000" dirty="0">
              <a:solidFill>
                <a:srgbClr val="C00000"/>
              </a:solidFill>
            </a:endParaRPr>
          </a:p>
          <a:p>
            <a:pPr marL="0" indent="0" algn="just">
              <a:defRPr/>
            </a:pPr>
            <a:r>
              <a:rPr lang="en-US" sz="2000" dirty="0">
                <a:solidFill>
                  <a:srgbClr val="00007E"/>
                </a:solidFill>
              </a:rPr>
              <a:t>If the letters were all different, we would have 9!  (362 880) different permutations</a:t>
            </a:r>
            <a:r>
              <a:rPr lang="pt-PT" sz="2000" dirty="0">
                <a:solidFill>
                  <a:srgbClr val="00007E"/>
                </a:solidFill>
              </a:rPr>
              <a:t>.  </a:t>
            </a:r>
          </a:p>
          <a:p>
            <a:pPr marL="0" indent="0">
              <a:defRPr/>
            </a:pPr>
            <a:endParaRPr lang="pt-PT" sz="2000" dirty="0">
              <a:solidFill>
                <a:srgbClr val="00007E"/>
              </a:solidFill>
            </a:endParaRPr>
          </a:p>
          <a:p>
            <a:pPr marL="0" indent="0" algn="just">
              <a:defRPr/>
            </a:pPr>
            <a:r>
              <a:rPr lang="en-US" sz="2000" dirty="0">
                <a:solidFill>
                  <a:srgbClr val="00007E"/>
                </a:solidFill>
              </a:rPr>
              <a:t>Since, we have 3 letters of one type (A) and 2 of another type (T), then we can form</a:t>
            </a:r>
            <a:r>
              <a:rPr lang="pt-PT" sz="2000" dirty="0">
                <a:solidFill>
                  <a:srgbClr val="00007E"/>
                </a:solidFill>
              </a:rPr>
              <a:t> </a:t>
            </a:r>
          </a:p>
          <a:p>
            <a:pPr marL="0" indent="0">
              <a:defRPr/>
            </a:pPr>
            <a:endParaRPr lang="pt-PT" sz="2000" dirty="0">
              <a:solidFill>
                <a:srgbClr val="00007E"/>
              </a:solidFill>
            </a:endParaRPr>
          </a:p>
          <a:p>
            <a:pPr marL="0" indent="0">
              <a:defRPr/>
            </a:pPr>
            <a:endParaRPr lang="pt-PT" sz="2000" dirty="0">
              <a:solidFill>
                <a:srgbClr val="00007E"/>
              </a:solidFill>
            </a:endParaRPr>
          </a:p>
          <a:p>
            <a:pPr marL="0" indent="0">
              <a:defRPr/>
            </a:pPr>
            <a:r>
              <a:rPr lang="en-US" sz="2000" dirty="0">
                <a:solidFill>
                  <a:srgbClr val="00007E"/>
                </a:solidFill>
              </a:rPr>
              <a:t>words with the letters of the word MATACTIVA</a:t>
            </a:r>
            <a:r>
              <a:rPr lang="pt-PT" sz="2000" dirty="0">
                <a:solidFill>
                  <a:srgbClr val="00007E"/>
                </a:solidFill>
              </a:rPr>
              <a:t>.</a:t>
            </a:r>
          </a:p>
          <a:p>
            <a:pPr marL="0" indent="0" algn="just">
              <a:defRPr/>
            </a:pPr>
            <a:endParaRPr lang="pt-PT" altLang="pt-PT" sz="1200" dirty="0">
              <a:solidFill>
                <a:srgbClr val="00007E"/>
              </a:solidFill>
            </a:endParaRPr>
          </a:p>
          <a:p>
            <a:pPr marL="0" indent="0" algn="just">
              <a:defRPr/>
            </a:pPr>
            <a:endParaRPr lang="pt-PT" altLang="pt-PT" dirty="0">
              <a:solidFill>
                <a:srgbClr val="00007E"/>
              </a:solidFill>
            </a:endParaRPr>
          </a:p>
        </p:txBody>
      </p:sp>
      <p:sp>
        <p:nvSpPr>
          <p:cNvPr id="1024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1024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1024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1514" name="Objecto 2"/>
          <p:cNvGraphicFramePr>
            <a:graphicFrameLocks noChangeAspect="1"/>
          </p:cNvGraphicFramePr>
          <p:nvPr>
            <p:extLst>
              <p:ext uri="{D42A27DB-BD31-4B8C-83A1-F6EECF244321}">
                <p14:modId xmlns:p14="http://schemas.microsoft.com/office/powerpoint/2010/main" val="443647400"/>
              </p:ext>
            </p:extLst>
          </p:nvPr>
        </p:nvGraphicFramePr>
        <p:xfrm>
          <a:off x="1731080" y="4360636"/>
          <a:ext cx="2100262" cy="863600"/>
        </p:xfrm>
        <a:graphic>
          <a:graphicData uri="http://schemas.openxmlformats.org/presentationml/2006/ole">
            <mc:AlternateContent xmlns:mc="http://schemas.openxmlformats.org/markup-compatibility/2006">
              <mc:Choice xmlns:v="urn:schemas-microsoft-com:vml" Requires="v">
                <p:oleObj spid="_x0000_s10294" name="Equation" r:id="rId4" imgW="1041120" imgH="431640" progId="Equation.DSMT4">
                  <p:embed/>
                </p:oleObj>
              </mc:Choice>
              <mc:Fallback>
                <p:oleObj name="Equation" r:id="rId4" imgW="1041120" imgH="431640" progId="Equation.DSMT4">
                  <p:embed/>
                  <p:pic>
                    <p:nvPicPr>
                      <p:cNvPr id="0" name="Objecto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1080" y="4360636"/>
                        <a:ext cx="210026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7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07255" y="1081310"/>
            <a:ext cx="1489528" cy="569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4" name="Picture 34" descr="C:\Users\FBS\Documents\MOOC\R2\sim_mesa.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35008" y="4792436"/>
            <a:ext cx="1008000" cy="100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500"/>
                                        <p:tgtEl>
                                          <p:spTgt spid="1536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270"/>
                                        </p:tgtEl>
                                        <p:attrNameLst>
                                          <p:attrName>style.visibility</p:attrName>
                                        </p:attrNameLst>
                                      </p:cBhvr>
                                      <p:to>
                                        <p:strVal val="visible"/>
                                      </p:to>
                                    </p:set>
                                    <p:animEffect transition="in" filter="fade">
                                      <p:cBhvr>
                                        <p:cTn id="10" dur="500"/>
                                        <p:tgtEl>
                                          <p:spTgt spid="1027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365">
                                            <p:txEl>
                                              <p:pRg st="5" end="5"/>
                                            </p:txEl>
                                          </p:spTgt>
                                        </p:tgtEl>
                                        <p:attrNameLst>
                                          <p:attrName>style.visibility</p:attrName>
                                        </p:attrNameLst>
                                      </p:cBhvr>
                                      <p:to>
                                        <p:strVal val="visible"/>
                                      </p:to>
                                    </p:set>
                                    <p:animEffect transition="in" filter="fade">
                                      <p:cBhvr>
                                        <p:cTn id="15" dur="500"/>
                                        <p:tgtEl>
                                          <p:spTgt spid="15365">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365">
                                            <p:txEl>
                                              <p:pRg st="6" end="6"/>
                                            </p:txEl>
                                          </p:spTgt>
                                        </p:tgtEl>
                                        <p:attrNameLst>
                                          <p:attrName>style.visibility</p:attrName>
                                        </p:attrNameLst>
                                      </p:cBhvr>
                                      <p:to>
                                        <p:strVal val="visible"/>
                                      </p:to>
                                    </p:set>
                                    <p:animEffect transition="in" filter="fade">
                                      <p:cBhvr>
                                        <p:cTn id="20" dur="500"/>
                                        <p:tgtEl>
                                          <p:spTgt spid="15365">
                                            <p:txEl>
                                              <p:pRg st="6" end="6"/>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15365">
                                            <p:txEl>
                                              <p:pRg st="8" end="8"/>
                                            </p:txEl>
                                          </p:spTgt>
                                        </p:tgtEl>
                                        <p:attrNameLst>
                                          <p:attrName>style.visibility</p:attrName>
                                        </p:attrNameLst>
                                      </p:cBhvr>
                                      <p:to>
                                        <p:strVal val="visible"/>
                                      </p:to>
                                    </p:set>
                                    <p:animEffect transition="in" filter="fade">
                                      <p:cBhvr>
                                        <p:cTn id="25" dur="500"/>
                                        <p:tgtEl>
                                          <p:spTgt spid="15365">
                                            <p:txEl>
                                              <p:pRg st="8" end="8"/>
                                            </p:txEl>
                                          </p:spTgt>
                                        </p:tgtEl>
                                      </p:cBhvr>
                                    </p:animEffect>
                                  </p:childTnLst>
                                </p:cTn>
                              </p:par>
                            </p:childTnLst>
                          </p:cTn>
                        </p:par>
                      </p:childTnLst>
                    </p:cTn>
                  </p:par>
                  <p:par>
                    <p:cTn id="26" fill="hold">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21514"/>
                                        </p:tgtEl>
                                        <p:attrNameLst>
                                          <p:attrName>style.visibility</p:attrName>
                                        </p:attrNameLst>
                                      </p:cBhvr>
                                      <p:to>
                                        <p:strVal val="visible"/>
                                      </p:to>
                                    </p:set>
                                    <p:animEffect transition="in" filter="fade">
                                      <p:cBhvr>
                                        <p:cTn id="30" dur="500"/>
                                        <p:tgtEl>
                                          <p:spTgt spid="21514"/>
                                        </p:tgtEl>
                                      </p:cBhvr>
                                    </p:animEffect>
                                  </p:childTnLst>
                                </p:cTn>
                              </p:par>
                              <p:par>
                                <p:cTn id="31" presetID="10" presetClass="entr" presetSubtype="0" fill="hold" nodeType="withEffect">
                                  <p:stCondLst>
                                    <p:cond delay="0"/>
                                  </p:stCondLst>
                                  <p:childTnLst>
                                    <p:set>
                                      <p:cBhvr>
                                        <p:cTn id="32" dur="1" fill="hold">
                                          <p:stCondLst>
                                            <p:cond delay="0"/>
                                          </p:stCondLst>
                                        </p:cTn>
                                        <p:tgtEl>
                                          <p:spTgt spid="10274"/>
                                        </p:tgtEl>
                                        <p:attrNameLst>
                                          <p:attrName>style.visibility</p:attrName>
                                        </p:attrNameLst>
                                      </p:cBhvr>
                                      <p:to>
                                        <p:strVal val="visible"/>
                                      </p:to>
                                    </p:set>
                                    <p:animEffect transition="in" filter="fade">
                                      <p:cBhvr>
                                        <p:cTn id="33" dur="500"/>
                                        <p:tgtEl>
                                          <p:spTgt spid="10274"/>
                                        </p:tgtEl>
                                      </p:cBhvr>
                                    </p:animEffect>
                                  </p:childTnLst>
                                </p:cTn>
                              </p:par>
                            </p:childTnLst>
                          </p:cTn>
                        </p:par>
                        <p:par>
                          <p:cTn id="34" fill="hold">
                            <p:stCondLst>
                              <p:cond delay="500"/>
                            </p:stCondLst>
                            <p:childTnLst>
                              <p:par>
                                <p:cTn id="35" presetID="10" presetClass="entr" presetSubtype="0" fill="hold" nodeType="afterEffect">
                                  <p:stCondLst>
                                    <p:cond delay="0"/>
                                  </p:stCondLst>
                                  <p:childTnLst>
                                    <p:set>
                                      <p:cBhvr>
                                        <p:cTn id="36" dur="1" fill="hold">
                                          <p:stCondLst>
                                            <p:cond delay="0"/>
                                          </p:stCondLst>
                                        </p:cTn>
                                        <p:tgtEl>
                                          <p:spTgt spid="15365">
                                            <p:txEl>
                                              <p:pRg st="11" end="11"/>
                                            </p:txEl>
                                          </p:spTgt>
                                        </p:tgtEl>
                                        <p:attrNameLst>
                                          <p:attrName>style.visibility</p:attrName>
                                        </p:attrNameLst>
                                      </p:cBhvr>
                                      <p:to>
                                        <p:strVal val="visible"/>
                                      </p:to>
                                    </p:set>
                                    <p:animEffect transition="in" filter="fade">
                                      <p:cBhvr>
                                        <p:cTn id="37" dur="500"/>
                                        <p:tgtEl>
                                          <p:spTgt spid="1536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Modelo de apresentação predefinido">
  <a:themeElements>
    <a:clrScheme name="1_Modelo de apresentação predefini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Modelo de apresentação predefini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lnDef>
  </a:objectDefaults>
  <a:extraClrSchemeLst>
    <a:extraClrScheme>
      <a:clrScheme name="1_Modelo de apresentação predefini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Modelo de apresentação predefini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Modelo de apresentação predefini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Modelo de apresentação predefini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Modelo de apresentação predefini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Modelo de apresentação predefini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Modelo de apresentação predefini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Modelo de apresentação predefini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Modelo de apresentação predefini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Modelo de apresentação predefini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Modelo de apresentação predefini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Modelo de apresentação predefini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tFin02">
  <a:themeElements>
    <a:clrScheme name="MatFin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tFin0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lnDef>
  </a:objectDefaults>
  <a:extraClrSchemeLst>
    <a:extraClrScheme>
      <a:clrScheme name="MatFin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tFin0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tFin0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tFin0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tFin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tFin0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tFin0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tFin0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tFin0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tFin0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tFin0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tFin0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MatFin02</Template>
  <TotalTime>9312</TotalTime>
  <Words>662</Words>
  <Application>Microsoft Office PowerPoint</Application>
  <PresentationFormat>Apresentação no Ecrã (4:3)</PresentationFormat>
  <Paragraphs>134</Paragraphs>
  <Slides>7</Slides>
  <Notes>7</Notes>
  <HiddenSlides>0</HiddenSlides>
  <MMClips>0</MMClips>
  <ScaleCrop>false</ScaleCrop>
  <HeadingPairs>
    <vt:vector size="8" baseType="variant">
      <vt:variant>
        <vt:lpstr>Tipos de letra usados</vt:lpstr>
      </vt:variant>
      <vt:variant>
        <vt:i4>3</vt:i4>
      </vt:variant>
      <vt:variant>
        <vt:lpstr>Tema</vt:lpstr>
      </vt:variant>
      <vt:variant>
        <vt:i4>2</vt:i4>
      </vt:variant>
      <vt:variant>
        <vt:lpstr>Servidores OLE incorporados</vt:lpstr>
      </vt:variant>
      <vt:variant>
        <vt:i4>2</vt:i4>
      </vt:variant>
      <vt:variant>
        <vt:lpstr>Títulos dos diapositivos</vt:lpstr>
      </vt:variant>
      <vt:variant>
        <vt:i4>7</vt:i4>
      </vt:variant>
    </vt:vector>
  </HeadingPairs>
  <TitlesOfParts>
    <vt:vector size="14" baseType="lpstr">
      <vt:lpstr>Arial</vt:lpstr>
      <vt:lpstr>Calibri</vt:lpstr>
      <vt:lpstr>Times New Roman</vt:lpstr>
      <vt:lpstr>1_Modelo de apresentação predefinido</vt:lpstr>
      <vt:lpstr>MatFin02</vt:lpstr>
      <vt:lpstr>Equation</vt:lpstr>
      <vt:lpstr>MathType 7.0 Equation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Ana Paula Lopes</dc:creator>
  <cp:lastModifiedBy>Filomena Maria da Silva Pereira Baptista Soares</cp:lastModifiedBy>
  <cp:revision>320</cp:revision>
  <cp:lastPrinted>2013-10-24T11:42:31Z</cp:lastPrinted>
  <dcterms:created xsi:type="dcterms:W3CDTF">2009-03-15T23:32:02Z</dcterms:created>
  <dcterms:modified xsi:type="dcterms:W3CDTF">2025-08-24T15:46:26Z</dcterms:modified>
</cp:coreProperties>
</file>