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0"/>
  </p:notesMasterIdLst>
  <p:handoutMasterIdLst>
    <p:handoutMasterId r:id="rId11"/>
  </p:handoutMasterIdLst>
  <p:sldIdLst>
    <p:sldId id="379" r:id="rId3"/>
    <p:sldId id="514" r:id="rId4"/>
    <p:sldId id="515" r:id="rId5"/>
    <p:sldId id="517" r:id="rId6"/>
    <p:sldId id="518" r:id="rId7"/>
    <p:sldId id="519" r:id="rId8"/>
    <p:sldId id="530" r:id="rId9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7E"/>
    <a:srgbClr val="4597A0"/>
    <a:srgbClr val="1308F2"/>
    <a:srgbClr val="CCFFFF"/>
    <a:srgbClr val="DDDDDD"/>
    <a:srgbClr val="DC0000"/>
    <a:srgbClr val="0066FF"/>
    <a:srgbClr val="A6B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Estilo Claro 2 - Destaqu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18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9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D8AB52F8-7350-4B0D-8110-BD056A19C47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241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AA83CD82-F414-4C68-855A-22AF1FDC015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566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093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830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267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58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03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91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83CD82-F414-4C68-855A-22AF1FDC015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5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6BFD4-A66D-46CB-9109-0356A9BD72D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34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74BE4-89CF-4032-8A80-3617AA240CC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90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3DEB-2C5D-43BF-BEC7-959C1291D58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39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64D742E6-5D56-4C3B-B667-D737145A00A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8FBEEC39-1BAC-411B-B564-DC332B0D924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5" r:id="rId2"/>
    <p:sldLayoutId id="2147483656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8" Type="http://schemas.openxmlformats.org/officeDocument/2006/relationships/image" Target="../media/image12.gi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1.png"/><Relationship Id="rId5" Type="http://schemas.openxmlformats.org/officeDocument/2006/relationships/image" Target="../media/image4.wmf"/><Relationship Id="rId15" Type="http://schemas.openxmlformats.org/officeDocument/2006/relationships/image" Target="../media/image8.wmf"/><Relationship Id="rId10" Type="http://schemas.openxmlformats.org/officeDocument/2006/relationships/image" Target="../media/image10.gif"/><Relationship Id="rId19" Type="http://schemas.openxmlformats.org/officeDocument/2006/relationships/image" Target="../media/image13.gi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0.jpeg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5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8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png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15938"/>
            <a:ext cx="8496300" cy="5576887"/>
          </a:xfrm>
        </p:spPr>
        <p:txBody>
          <a:bodyPr/>
          <a:lstStyle/>
          <a:p>
            <a:pPr marL="355600" indent="0" eaLnBrk="1" hangingPunct="1">
              <a:buClr>
                <a:schemeClr val="accent5">
                  <a:lumMod val="50000"/>
                </a:schemeClr>
              </a:buClr>
              <a:defRPr/>
            </a:pPr>
            <a:endParaRPr lang="pt-PT" altLang="pt-PT" sz="2000" b="1" dirty="0"/>
          </a:p>
          <a:p>
            <a:pPr marL="355600" indent="0" eaLnBrk="1" hangingPunct="1">
              <a:buClr>
                <a:schemeClr val="accent5">
                  <a:lumMod val="50000"/>
                </a:schemeClr>
              </a:buClr>
              <a:defRPr/>
            </a:pPr>
            <a:endParaRPr lang="pt-PT" altLang="pt-PT" sz="2000" b="1" dirty="0"/>
          </a:p>
          <a:p>
            <a:pPr marL="355600" indent="0" algn="ctr" eaLnBrk="1" hangingPunct="1">
              <a:buClr>
                <a:schemeClr val="accent5">
                  <a:lumMod val="50000"/>
                </a:schemeClr>
              </a:buClr>
              <a:defRPr/>
            </a:pPr>
            <a:r>
              <a:rPr lang="pt-PT" altLang="pt-PT" sz="4400" b="1" dirty="0"/>
              <a:t>Permutações</a:t>
            </a:r>
          </a:p>
          <a:p>
            <a:pPr marL="355600" lvl="1" indent="0" eaLnBrk="1" hangingPunct="1">
              <a:buClr>
                <a:schemeClr val="accent5">
                  <a:lumMod val="50000"/>
                </a:schemeClr>
              </a:buClr>
              <a:buFontTx/>
              <a:buNone/>
              <a:defRPr/>
            </a:pPr>
            <a:r>
              <a:rPr lang="pt-PT" altLang="pt-PT" sz="2800" b="1" dirty="0"/>
              <a:t>	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4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56" y="2675179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1"/>
            <a:ext cx="8856663" cy="4464918"/>
          </a:xfrm>
        </p:spPr>
        <p:txBody>
          <a:bodyPr/>
          <a:lstStyle/>
          <a:p>
            <a:pPr marL="0" indent="0" algn="just">
              <a:defRPr/>
            </a:pPr>
            <a:r>
              <a:rPr lang="pt-PT" altLang="pt-PT" b="1" dirty="0">
                <a:solidFill>
                  <a:srgbClr val="C00000"/>
                </a:solidFill>
              </a:rPr>
              <a:t>Permutações</a:t>
            </a:r>
            <a:endParaRPr lang="pt-PT" altLang="pt-PT" sz="1200" b="1" dirty="0">
              <a:solidFill>
                <a:srgbClr val="C00000"/>
              </a:solidFill>
            </a:endParaRPr>
          </a:p>
          <a:p>
            <a:pPr marL="0" indent="0" algn="just">
              <a:defRPr/>
            </a:pPr>
            <a:endParaRPr lang="pt-PT" altLang="pt-PT" dirty="0"/>
          </a:p>
          <a:p>
            <a:pPr marL="0" indent="0" algn="just">
              <a:defRPr/>
            </a:pPr>
            <a:r>
              <a:rPr lang="pt-PT" dirty="0"/>
              <a:t>Dado um conjunto com </a:t>
            </a:r>
            <a:r>
              <a:rPr 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b="1" i="1" dirty="0"/>
              <a:t> </a:t>
            </a:r>
            <a:r>
              <a:rPr lang="pt-PT" dirty="0"/>
              <a:t>elementos distintos, chama-se </a:t>
            </a:r>
            <a:r>
              <a:rPr lang="pt-PT" b="1" dirty="0"/>
              <a:t>permutação de </a:t>
            </a:r>
            <a:r>
              <a:rPr 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b="1" i="1" dirty="0"/>
              <a:t> </a:t>
            </a:r>
            <a:r>
              <a:rPr lang="pt-PT" b="1" dirty="0"/>
              <a:t>elementos </a:t>
            </a:r>
            <a:r>
              <a:rPr lang="pt-PT" dirty="0"/>
              <a:t>a toda a forma de os ordenar, ou seja, a toda a sequência que é possível obter com esses </a:t>
            </a:r>
            <a:r>
              <a:rPr 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b="1" i="1" dirty="0"/>
              <a:t> </a:t>
            </a:r>
            <a:r>
              <a:rPr lang="pt-PT" dirty="0"/>
              <a:t>elementos. </a:t>
            </a:r>
          </a:p>
          <a:p>
            <a:pPr>
              <a:defRPr/>
            </a:pPr>
            <a:endParaRPr lang="pt-PT" sz="1100" dirty="0"/>
          </a:p>
          <a:p>
            <a:pPr>
              <a:defRPr/>
            </a:pPr>
            <a:r>
              <a:rPr lang="pt-PT" dirty="0"/>
              <a:t>Representa-se por:</a:t>
            </a:r>
          </a:p>
          <a:p>
            <a:pPr>
              <a:defRPr/>
            </a:pPr>
            <a:r>
              <a:rPr lang="pt-PT" dirty="0"/>
              <a:t>                    </a:t>
            </a:r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dirty="0"/>
          </a:p>
          <a:p>
            <a:pPr>
              <a:defRPr/>
            </a:pPr>
            <a:endParaRPr lang="pt-PT" dirty="0"/>
          </a:p>
          <a:p>
            <a:pPr>
              <a:defRPr/>
            </a:pPr>
            <a:r>
              <a:rPr lang="pt-PT" b="1" dirty="0"/>
              <a:t> </a:t>
            </a:r>
            <a:endParaRPr lang="pt-PT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5126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418786"/>
              </p:ext>
            </p:extLst>
          </p:nvPr>
        </p:nvGraphicFramePr>
        <p:xfrm>
          <a:off x="1000125" y="3888473"/>
          <a:ext cx="64881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4" imgW="3289300" imgH="254000" progId="Equation.DSMT4">
                  <p:embed/>
                </p:oleObj>
              </mc:Choice>
              <mc:Fallback>
                <p:oleObj name="Equation" r:id="rId4" imgW="3289300" imgH="2540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3888473"/>
                        <a:ext cx="6488113" cy="50641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566059" y="5109029"/>
            <a:ext cx="1640107" cy="493488"/>
            <a:chOff x="682171" y="5000172"/>
            <a:chExt cx="2133600" cy="718457"/>
          </a:xfrm>
        </p:grpSpPr>
        <p:sp>
          <p:nvSpPr>
            <p:cNvPr id="2" name="Oval 1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4597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566059" y="5900056"/>
            <a:ext cx="1640107" cy="493488"/>
            <a:chOff x="682171" y="5000172"/>
            <a:chExt cx="2133600" cy="718457"/>
          </a:xfrm>
        </p:grpSpPr>
        <p:sp>
          <p:nvSpPr>
            <p:cNvPr id="13" name="Oval 12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4597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3040745" y="5101772"/>
            <a:ext cx="1640107" cy="493488"/>
            <a:chOff x="682171" y="5000172"/>
            <a:chExt cx="2133600" cy="718457"/>
          </a:xfrm>
        </p:grpSpPr>
        <p:sp>
          <p:nvSpPr>
            <p:cNvPr id="17" name="Oval 16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solidFill>
              <a:srgbClr val="4597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3040745" y="5892799"/>
            <a:ext cx="1640107" cy="493488"/>
            <a:chOff x="682171" y="5000172"/>
            <a:chExt cx="2133600" cy="718457"/>
          </a:xfrm>
          <a:solidFill>
            <a:srgbClr val="4597A0"/>
          </a:solidFill>
        </p:grpSpPr>
        <p:sp>
          <p:nvSpPr>
            <p:cNvPr id="21" name="Oval 20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5428345" y="5109029"/>
            <a:ext cx="1640107" cy="493488"/>
            <a:chOff x="682171" y="5000172"/>
            <a:chExt cx="2133600" cy="718457"/>
          </a:xfrm>
        </p:grpSpPr>
        <p:sp>
          <p:nvSpPr>
            <p:cNvPr id="27" name="Oval 26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PT" sz="2000" b="1" i="0" dirty="0"/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4597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5428345" y="5900056"/>
            <a:ext cx="1640107" cy="493488"/>
            <a:chOff x="682171" y="5000172"/>
            <a:chExt cx="2133600" cy="718457"/>
          </a:xfrm>
        </p:grpSpPr>
        <p:sp>
          <p:nvSpPr>
            <p:cNvPr id="31" name="Oval 30"/>
            <p:cNvSpPr/>
            <p:nvPr/>
          </p:nvSpPr>
          <p:spPr bwMode="auto">
            <a:xfrm>
              <a:off x="682171" y="5007429"/>
              <a:ext cx="711200" cy="7112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393371" y="5007429"/>
              <a:ext cx="711200" cy="711200"/>
            </a:xfrm>
            <a:prstGeom prst="ellipse">
              <a:avLst/>
            </a:prstGeom>
            <a:solidFill>
              <a:srgbClr val="4597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2104571" y="5000172"/>
              <a:ext cx="711200" cy="711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endParaRPr kumimoji="0" 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8" name="Objec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156858"/>
              </p:ext>
            </p:extLst>
          </p:nvPr>
        </p:nvGraphicFramePr>
        <p:xfrm>
          <a:off x="7700052" y="5508852"/>
          <a:ext cx="11287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6" imgW="660240" imgH="228600" progId="Equation.DSMT4">
                  <p:embed/>
                </p:oleObj>
              </mc:Choice>
              <mc:Fallback>
                <p:oleObj name="Equation" r:id="rId6" imgW="660240" imgH="2286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0052" y="5508852"/>
                        <a:ext cx="1128712" cy="3905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007E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0"/>
            <a:ext cx="8856663" cy="5864225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Permutações)</a:t>
            </a: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1. </a:t>
            </a:r>
            <a:r>
              <a:rPr lang="pt-PT" sz="2000" dirty="0"/>
              <a:t>De quantas maneiras distintas se podem arrumar 3 livros de Matemática, 2 livros de Química e 2 livros de Biologia:		</a:t>
            </a: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a) </a:t>
            </a:r>
            <a:r>
              <a:rPr lang="pt-PT" sz="2000" dirty="0"/>
              <a:t>sem qualquer ordem especial?</a:t>
            </a: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b) </a:t>
            </a:r>
            <a:r>
              <a:rPr lang="pt-PT" sz="2000" dirty="0"/>
              <a:t>ficando juntos os livros de cada disciplina? </a:t>
            </a:r>
          </a:p>
          <a:p>
            <a:pPr>
              <a:defRPr/>
            </a:pPr>
            <a:endParaRPr lang="pt-PT" sz="8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a) </a:t>
            </a:r>
            <a:r>
              <a:rPr lang="pt-PT" sz="2000" dirty="0">
                <a:solidFill>
                  <a:srgbClr val="00007E"/>
                </a:solidFill>
              </a:rPr>
              <a:t>No total, temos 7 livros.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Portanto, é possível colocar os livros de                           maneiras diferentes.</a:t>
            </a: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b) </a:t>
            </a:r>
            <a:r>
              <a:rPr lang="pt-PT" sz="2000" dirty="0">
                <a:solidFill>
                  <a:srgbClr val="00007E"/>
                </a:solidFill>
              </a:rPr>
              <a:t>Como queremos que os livros de cada disciplina fiquem juntos, tem-se:</a:t>
            </a: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chemeClr val="accent5">
                    <a:lumMod val="50000"/>
                  </a:schemeClr>
                </a:solidFill>
              </a:rPr>
              <a:t>			 </a:t>
            </a:r>
            <a:r>
              <a:rPr lang="pt-PT" sz="2000" dirty="0">
                <a:solidFill>
                  <a:srgbClr val="00007E"/>
                </a:solidFill>
              </a:rPr>
              <a:t>2 livros de Biologia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                    2 livros de Química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            3 livros de Matemática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    3 disciplinas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 Logo, temos 144 maneiras diferentes de colocar os livros.</a:t>
            </a:r>
          </a:p>
          <a:p>
            <a:pPr>
              <a:defRPr/>
            </a:pPr>
            <a:endParaRPr lang="pt-PT" sz="20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pt-PT" sz="2000" dirty="0"/>
              <a:t> </a:t>
            </a:r>
          </a:p>
          <a:p>
            <a:pPr>
              <a:defRPr/>
            </a:pPr>
            <a:r>
              <a:rPr lang="pt-PT" sz="1200" dirty="0"/>
              <a:t> </a:t>
            </a:r>
          </a:p>
          <a:p>
            <a:pPr marL="0" indent="0" algn="just">
              <a:defRPr/>
            </a:pP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251568"/>
              </p:ext>
            </p:extLst>
          </p:nvPr>
        </p:nvGraphicFramePr>
        <p:xfrm>
          <a:off x="382699" y="4140200"/>
          <a:ext cx="230346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7" name="Equation" r:id="rId4" imgW="1244520" imgH="203040" progId="Equation.DSMT4">
                  <p:embed/>
                </p:oleObj>
              </mc:Choice>
              <mc:Fallback>
                <p:oleObj name="Equation" r:id="rId4" imgW="1244520" imgH="20304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99" y="4140200"/>
                        <a:ext cx="2303462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844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361392"/>
              </p:ext>
            </p:extLst>
          </p:nvPr>
        </p:nvGraphicFramePr>
        <p:xfrm>
          <a:off x="4816928" y="3296785"/>
          <a:ext cx="15843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8" name="Equation" r:id="rId6" imgW="927000" imgH="228600" progId="Equation.DSMT4">
                  <p:embed/>
                </p:oleObj>
              </mc:Choice>
              <mc:Fallback>
                <p:oleObj name="Equation" r:id="rId6" imgW="927000" imgH="2286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928" y="3296785"/>
                        <a:ext cx="15843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8444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110426"/>
              </p:ext>
            </p:extLst>
          </p:nvPr>
        </p:nvGraphicFramePr>
        <p:xfrm>
          <a:off x="379338" y="4135211"/>
          <a:ext cx="3762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9" name="Equation" r:id="rId8" imgW="203040" imgH="203040" progId="Equation.DSMT4">
                  <p:embed/>
                </p:oleObj>
              </mc:Choice>
              <mc:Fallback>
                <p:oleObj name="Equation" r:id="rId8" imgW="203040" imgH="20304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38" y="4135211"/>
                        <a:ext cx="37623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445" name="AutoShape 5"/>
          <p:cNvCxnSpPr>
            <a:cxnSpLocks noChangeShapeType="1"/>
          </p:cNvCxnSpPr>
          <p:nvPr/>
        </p:nvCxnSpPr>
        <p:spPr bwMode="auto">
          <a:xfrm>
            <a:off x="539750" y="4508500"/>
            <a:ext cx="0" cy="10572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6" name="AutoShape 6"/>
          <p:cNvCxnSpPr>
            <a:cxnSpLocks noChangeShapeType="1"/>
          </p:cNvCxnSpPr>
          <p:nvPr/>
        </p:nvCxnSpPr>
        <p:spPr bwMode="auto">
          <a:xfrm rot="5400000">
            <a:off x="566737" y="4913313"/>
            <a:ext cx="809625" cy="0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7" name="AutoShape 7"/>
          <p:cNvCxnSpPr>
            <a:cxnSpLocks noChangeShapeType="1"/>
          </p:cNvCxnSpPr>
          <p:nvPr/>
        </p:nvCxnSpPr>
        <p:spPr bwMode="auto">
          <a:xfrm rot="16200000" flipH="1">
            <a:off x="1385887" y="4598988"/>
            <a:ext cx="352425" cy="171450"/>
          </a:xfrm>
          <a:prstGeom prst="bentConnector3">
            <a:avLst>
              <a:gd name="adj1" fmla="val 49912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8" name="AutoShape 8"/>
          <p:cNvCxnSpPr>
            <a:cxnSpLocks noChangeShapeType="1"/>
          </p:cNvCxnSpPr>
          <p:nvPr/>
        </p:nvCxnSpPr>
        <p:spPr bwMode="auto">
          <a:xfrm rot="16200000" flipH="1">
            <a:off x="1912937" y="4513263"/>
            <a:ext cx="142875" cy="133350"/>
          </a:xfrm>
          <a:prstGeom prst="bentConnector3">
            <a:avLst>
              <a:gd name="adj1" fmla="val 2014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162" name="Picture 18" descr="C:\Users\FBS\Documents\MOOC\R2\não_mesa.gif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790" y="1412776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6" name="Picture 2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800" y="1411200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657107"/>
              </p:ext>
            </p:extLst>
          </p:nvPr>
        </p:nvGraphicFramePr>
        <p:xfrm>
          <a:off x="809182" y="4149725"/>
          <a:ext cx="3762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0" name="Equation" r:id="rId12" imgW="203040" imgH="203040" progId="Equation.DSMT4">
                  <p:embed/>
                </p:oleObj>
              </mc:Choice>
              <mc:Fallback>
                <p:oleObj name="Equation" r:id="rId12" imgW="203040" imgH="20304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2" y="4149725"/>
                        <a:ext cx="37623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853636"/>
              </p:ext>
            </p:extLst>
          </p:nvPr>
        </p:nvGraphicFramePr>
        <p:xfrm>
          <a:off x="1266819" y="4142471"/>
          <a:ext cx="3762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1" name="Equation" r:id="rId14" imgW="203040" imgH="203040" progId="Equation.DSMT4">
                  <p:embed/>
                </p:oleObj>
              </mc:Choice>
              <mc:Fallback>
                <p:oleObj name="Equation" r:id="rId14" imgW="203040" imgH="20304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19" y="4142471"/>
                        <a:ext cx="37623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558390"/>
              </p:ext>
            </p:extLst>
          </p:nvPr>
        </p:nvGraphicFramePr>
        <p:xfrm>
          <a:off x="1709505" y="4149048"/>
          <a:ext cx="3762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2" name="Equation" r:id="rId16" imgW="203040" imgH="203040" progId="Equation.DSMT4">
                  <p:embed/>
                </p:oleObj>
              </mc:Choice>
              <mc:Fallback>
                <p:oleObj name="Equation" r:id="rId16" imgW="203040" imgH="20304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505" y="4149048"/>
                        <a:ext cx="37623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78" name="Picture 34" descr="C:\Users\FBS\Documents\MOOC\R2\like.gif"/>
          <p:cNvPicPr>
            <a:picLocks noChangeAspect="1" noChangeArrowheads="1" noCrop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800" y="141120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7" descr="http://i588.photobucket.com/albums/ss321/sfavelasr/Books.gif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20272" y="2304791"/>
            <a:ext cx="1235539" cy="69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36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3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3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0"/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04813"/>
            <a:ext cx="8856663" cy="5864225"/>
          </a:xfrm>
        </p:spPr>
        <p:txBody>
          <a:bodyPr/>
          <a:lstStyle/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(Permutações em probabilidade)</a:t>
            </a:r>
          </a:p>
          <a:p>
            <a:pPr marL="0" indent="0" algn="just">
              <a:defRPr/>
            </a:pPr>
            <a:endParaRPr lang="pt-PT" sz="400" dirty="0">
              <a:solidFill>
                <a:srgbClr val="C00000"/>
              </a:solidFill>
            </a:endParaRPr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pt-PT" sz="2000" dirty="0"/>
              <a:t>Os 6 amigos da série </a:t>
            </a:r>
            <a:r>
              <a:rPr lang="pt-PT" sz="2000" dirty="0" err="1"/>
              <a:t>Friends</a:t>
            </a:r>
            <a:r>
              <a:rPr lang="pt-PT" sz="1400" dirty="0"/>
              <a:t> </a:t>
            </a:r>
            <a:r>
              <a:rPr lang="pt-PT" sz="2000" dirty="0"/>
              <a:t>vão tirar uma fotografia. </a:t>
            </a:r>
          </a:p>
          <a:p>
            <a:pPr marL="0" indent="0" algn="just">
              <a:defRPr/>
            </a:pPr>
            <a:r>
              <a:rPr lang="pt-PT" sz="2000" dirty="0"/>
              <a:t>Qual a probabilidade do Ross ficar ao lado do </a:t>
            </a:r>
            <a:r>
              <a:rPr lang="pt-PT" sz="2000" dirty="0" err="1"/>
              <a:t>Joey</a:t>
            </a:r>
            <a:r>
              <a:rPr lang="pt-PT" sz="2000" dirty="0"/>
              <a:t>?</a:t>
            </a:r>
          </a:p>
          <a:p>
            <a:pPr marL="0" indent="0" algn="just">
              <a:defRPr/>
            </a:pPr>
            <a:endParaRPr lang="pt-PT" altLang="pt-PT" sz="8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O número de casos possíveis é:</a:t>
            </a: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Vejamos qual o número de casos favoráveis: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O esquema seguinte sugere as várias formas do Ross e o </a:t>
            </a:r>
            <a:r>
              <a:rPr lang="pt-PT" sz="2000" dirty="0" err="1">
                <a:solidFill>
                  <a:srgbClr val="00007E"/>
                </a:solidFill>
              </a:rPr>
              <a:t>Joey</a:t>
            </a:r>
            <a:r>
              <a:rPr lang="pt-PT" sz="2000" dirty="0">
                <a:solidFill>
                  <a:srgbClr val="00007E"/>
                </a:solidFill>
              </a:rPr>
              <a:t> ocuparem os lugares, ficando juntos, com o Ross à esquerda e o </a:t>
            </a:r>
            <a:r>
              <a:rPr lang="pt-PT" sz="2000" dirty="0" err="1">
                <a:solidFill>
                  <a:srgbClr val="00007E"/>
                </a:solidFill>
              </a:rPr>
              <a:t>Joey</a:t>
            </a:r>
            <a:r>
              <a:rPr lang="pt-PT" sz="2000" dirty="0">
                <a:solidFill>
                  <a:srgbClr val="00007E"/>
                </a:solidFill>
              </a:rPr>
              <a:t> à direita.</a:t>
            </a:r>
          </a:p>
          <a:p>
            <a:pPr marL="0" indent="0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endParaRPr lang="pt-PT" dirty="0">
              <a:solidFill>
                <a:srgbClr val="00007E"/>
              </a:solidFill>
            </a:endParaRPr>
          </a:p>
          <a:p>
            <a:pPr marL="0" indent="0" algn="just">
              <a:lnSpc>
                <a:spcPts val="2600"/>
              </a:lnSpc>
              <a:defRPr/>
            </a:pPr>
            <a:r>
              <a:rPr lang="pt-PT" sz="2000" dirty="0">
                <a:solidFill>
                  <a:srgbClr val="00007E"/>
                </a:solidFill>
              </a:rPr>
              <a:t>Como o Ross e o </a:t>
            </a:r>
            <a:r>
              <a:rPr lang="pt-PT" sz="2000" dirty="0" err="1">
                <a:solidFill>
                  <a:srgbClr val="00007E"/>
                </a:solidFill>
              </a:rPr>
              <a:t>Joey</a:t>
            </a:r>
            <a:r>
              <a:rPr lang="pt-PT" sz="2000" dirty="0">
                <a:solidFill>
                  <a:srgbClr val="00007E"/>
                </a:solidFill>
              </a:rPr>
              <a:t> podem trocar de posição, tem-se          . </a:t>
            </a:r>
          </a:p>
          <a:p>
            <a:pPr marL="0" indent="0" algn="just">
              <a:lnSpc>
                <a:spcPts val="2600"/>
              </a:lnSpc>
              <a:defRPr/>
            </a:pPr>
            <a:r>
              <a:rPr lang="pt-PT" sz="2000" dirty="0">
                <a:solidFill>
                  <a:srgbClr val="00007E"/>
                </a:solidFill>
              </a:rPr>
              <a:t>Colocados o Ross e o </a:t>
            </a:r>
            <a:r>
              <a:rPr lang="pt-PT" sz="2000" dirty="0" err="1">
                <a:solidFill>
                  <a:srgbClr val="00007E"/>
                </a:solidFill>
              </a:rPr>
              <a:t>Joey</a:t>
            </a:r>
            <a:r>
              <a:rPr lang="pt-PT" sz="2000" dirty="0">
                <a:solidFill>
                  <a:srgbClr val="00007E"/>
                </a:solidFill>
              </a:rPr>
              <a:t>, os outros 4 amigos podem ocupar qualquer lugar. Assim, o número de casos favoráveis é: </a:t>
            </a:r>
          </a:p>
          <a:p>
            <a:pPr marL="0" indent="0">
              <a:defRPr/>
            </a:pPr>
            <a:endParaRPr lang="pt-PT" sz="1100" dirty="0">
              <a:solidFill>
                <a:srgbClr val="00007E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A probabilidade pedida é: </a:t>
            </a:r>
          </a:p>
          <a:p>
            <a:pPr>
              <a:defRPr/>
            </a:pPr>
            <a:r>
              <a:rPr lang="pt-PT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pt-PT" altLang="pt-PT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174" name="Objec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000622"/>
              </p:ext>
            </p:extLst>
          </p:nvPr>
        </p:nvGraphicFramePr>
        <p:xfrm>
          <a:off x="3924300" y="2062389"/>
          <a:ext cx="16113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6" name="Equation" r:id="rId4" imgW="825480" imgH="228600" progId="Equation.DSMT4">
                  <p:embed/>
                </p:oleObj>
              </mc:Choice>
              <mc:Fallback>
                <p:oleObj name="Equation" r:id="rId4" imgW="825480" imgH="228600" progId="Equation.DSMT4">
                  <p:embed/>
                  <p:pic>
                    <p:nvPicPr>
                      <p:cNvPr id="0" name="Objecto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062389"/>
                        <a:ext cx="161131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450824"/>
              </p:ext>
            </p:extLst>
          </p:nvPr>
        </p:nvGraphicFramePr>
        <p:xfrm>
          <a:off x="2555875" y="3573463"/>
          <a:ext cx="3384548" cy="1150935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563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4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4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4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42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0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Ross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Joey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Ross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Joey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Ross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Joey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Ross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Joey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Ross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100" b="1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Joey</a:t>
                      </a:r>
                      <a:endParaRPr lang="pt-PT" sz="1100" b="1" dirty="0"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4" marR="6858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21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220" name="Objec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02107"/>
              </p:ext>
            </p:extLst>
          </p:nvPr>
        </p:nvGraphicFramePr>
        <p:xfrm>
          <a:off x="6689723" y="4856842"/>
          <a:ext cx="5905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7" name="Equation" r:id="rId6" imgW="342720" imgH="203040" progId="Equation.DSMT4">
                  <p:embed/>
                </p:oleObj>
              </mc:Choice>
              <mc:Fallback>
                <p:oleObj name="Equation" r:id="rId6" imgW="342720" imgH="203040" progId="Equation.DSMT4">
                  <p:embed/>
                  <p:pic>
                    <p:nvPicPr>
                      <p:cNvPr id="0" name="Objec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723" y="4856842"/>
                        <a:ext cx="5905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222" name="Objec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23212"/>
              </p:ext>
            </p:extLst>
          </p:nvPr>
        </p:nvGraphicFramePr>
        <p:xfrm>
          <a:off x="5452139" y="5575751"/>
          <a:ext cx="10080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8" name="Equation" r:id="rId8" imgW="583920" imgH="203040" progId="Equation.DSMT4">
                  <p:embed/>
                </p:oleObj>
              </mc:Choice>
              <mc:Fallback>
                <p:oleObj name="Equation" r:id="rId8" imgW="583920" imgH="203040" progId="Equation.DSMT4">
                  <p:embed/>
                  <p:pic>
                    <p:nvPicPr>
                      <p:cNvPr id="0" name="Objecto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2139" y="5575751"/>
                        <a:ext cx="10080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7224" name="Objecto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600962"/>
              </p:ext>
            </p:extLst>
          </p:nvPr>
        </p:nvGraphicFramePr>
        <p:xfrm>
          <a:off x="3193160" y="5933622"/>
          <a:ext cx="1417638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9" name="Equation" r:id="rId10" imgW="863280" imgH="393480" progId="Equation.DSMT4">
                  <p:embed/>
                </p:oleObj>
              </mc:Choice>
              <mc:Fallback>
                <p:oleObj name="Equation" r:id="rId10" imgW="863280" imgH="393480" progId="Equation.DSMT4">
                  <p:embed/>
                  <p:pic>
                    <p:nvPicPr>
                      <p:cNvPr id="0" name="Objecto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3160" y="5933622"/>
                        <a:ext cx="1417638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97679"/>
              </p:ext>
            </p:extLst>
          </p:nvPr>
        </p:nvGraphicFramePr>
        <p:xfrm>
          <a:off x="4565628" y="5945789"/>
          <a:ext cx="11239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0" name="Equation" r:id="rId12" imgW="685800" imgH="393480" progId="Equation.DSMT4">
                  <p:embed/>
                </p:oleObj>
              </mc:Choice>
              <mc:Fallback>
                <p:oleObj name="Equation" r:id="rId12" imgW="685800" imgH="393480" progId="Equation.DSMT4">
                  <p:embed/>
                  <p:pic>
                    <p:nvPicPr>
                      <p:cNvPr id="0" name="Objecto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28" y="5945789"/>
                        <a:ext cx="11239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8985"/>
              </p:ext>
            </p:extLst>
          </p:nvPr>
        </p:nvGraphicFramePr>
        <p:xfrm>
          <a:off x="5660550" y="5940777"/>
          <a:ext cx="4159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1" name="Equation" r:id="rId14" imgW="253800" imgH="393480" progId="Equation.DSMT4">
                  <p:embed/>
                </p:oleObj>
              </mc:Choice>
              <mc:Fallback>
                <p:oleObj name="Equation" r:id="rId14" imgW="253800" imgH="393480" progId="Equation.DSMT4">
                  <p:embed/>
                  <p:pic>
                    <p:nvPicPr>
                      <p:cNvPr id="0" name="Objecto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550" y="5940777"/>
                        <a:ext cx="41592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Conexão recta 21"/>
          <p:cNvCxnSpPr/>
          <p:nvPr/>
        </p:nvCxnSpPr>
        <p:spPr bwMode="auto">
          <a:xfrm flipH="1">
            <a:off x="5154599" y="6347178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Conexão recta 22"/>
          <p:cNvCxnSpPr/>
          <p:nvPr/>
        </p:nvCxnSpPr>
        <p:spPr bwMode="auto">
          <a:xfrm flipH="1">
            <a:off x="5140085" y="6004685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Conexão recta 23"/>
          <p:cNvCxnSpPr/>
          <p:nvPr/>
        </p:nvCxnSpPr>
        <p:spPr bwMode="auto">
          <a:xfrm flipH="1">
            <a:off x="5466653" y="6368952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Conexão recta 24"/>
          <p:cNvCxnSpPr/>
          <p:nvPr/>
        </p:nvCxnSpPr>
        <p:spPr bwMode="auto">
          <a:xfrm flipH="1">
            <a:off x="5452139" y="6026459"/>
            <a:ext cx="144016" cy="1800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upo 8"/>
          <p:cNvGrpSpPr/>
          <p:nvPr/>
        </p:nvGrpSpPr>
        <p:grpSpPr>
          <a:xfrm>
            <a:off x="6586465" y="682174"/>
            <a:ext cx="2443235" cy="1455313"/>
            <a:chOff x="6586465" y="682174"/>
            <a:chExt cx="2443235" cy="1455313"/>
          </a:xfrm>
        </p:grpSpPr>
        <p:pic>
          <p:nvPicPr>
            <p:cNvPr id="26" name="Picture 4" descr="http://www.spinoff.com.br/wp-content/uploads/friends1.jpg"/>
            <p:cNvPicPr>
              <a:picLocks noChangeAspect="1" noChangeArrowheads="1"/>
            </p:cNvPicPr>
            <p:nvPr/>
          </p:nvPicPr>
          <p:blipFill rotWithShape="1"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438"/>
            <a:stretch/>
          </p:blipFill>
          <p:spPr bwMode="auto">
            <a:xfrm>
              <a:off x="6588753" y="682174"/>
              <a:ext cx="2404053" cy="1398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aixaDeTexto 7"/>
            <p:cNvSpPr txBox="1"/>
            <p:nvPr/>
          </p:nvSpPr>
          <p:spPr>
            <a:xfrm>
              <a:off x="6586465" y="1937432"/>
              <a:ext cx="244323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700" b="1" i="0" dirty="0" err="1"/>
                <a:t>Phobe</a:t>
              </a:r>
              <a:r>
                <a:rPr lang="pt-PT" sz="700" b="1" i="0" dirty="0"/>
                <a:t>     </a:t>
              </a:r>
              <a:r>
                <a:rPr lang="pt-PT" sz="700" b="1" i="0" dirty="0" err="1"/>
                <a:t>Joey</a:t>
              </a:r>
              <a:r>
                <a:rPr lang="pt-PT" sz="700" b="1" i="0" dirty="0"/>
                <a:t>    </a:t>
              </a:r>
              <a:r>
                <a:rPr lang="pt-PT" sz="700" b="1" i="0" dirty="0" err="1"/>
                <a:t>Monica</a:t>
              </a:r>
              <a:r>
                <a:rPr lang="pt-PT" sz="700" b="1" i="0" dirty="0"/>
                <a:t>     Ross    Rachel    Chandler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3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3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3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7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569325" cy="4574721"/>
          </a:xfrm>
        </p:spPr>
        <p:txBody>
          <a:bodyPr/>
          <a:lstStyle/>
          <a:p>
            <a:pPr marL="0" indent="0" algn="just"/>
            <a:r>
              <a:rPr lang="pt-PT" altLang="pt-PT" b="1" dirty="0">
                <a:solidFill>
                  <a:srgbClr val="C00000"/>
                </a:solidFill>
              </a:rPr>
              <a:t>Permutações com elementos repetidos</a:t>
            </a:r>
            <a:endParaRPr lang="pt-PT" altLang="pt-PT" dirty="0">
              <a:solidFill>
                <a:srgbClr val="C00000"/>
              </a:solidFill>
            </a:endParaRPr>
          </a:p>
          <a:p>
            <a:pPr marL="0" indent="0" algn="just"/>
            <a:endParaRPr lang="pt-PT" altLang="pt-PT" dirty="0"/>
          </a:p>
          <a:p>
            <a:pPr marL="0" indent="0"/>
            <a:r>
              <a:rPr lang="pt-PT" altLang="pt-PT" b="1" dirty="0"/>
              <a:t>Permutações</a:t>
            </a:r>
            <a:r>
              <a:rPr lang="pt-PT" altLang="pt-PT" dirty="0"/>
              <a:t> </a:t>
            </a:r>
            <a:r>
              <a:rPr lang="pt-PT" altLang="pt-PT" b="1" dirty="0"/>
              <a:t>com alguns </a:t>
            </a:r>
            <a:r>
              <a:rPr lang="pt-PT" altLang="pt-PT" b="1" dirty="0" err="1"/>
              <a:t>objetos</a:t>
            </a:r>
            <a:r>
              <a:rPr lang="pt-PT" altLang="pt-PT" b="1" dirty="0"/>
              <a:t> iguais</a:t>
            </a:r>
            <a:endParaRPr lang="pt-PT" altLang="pt-PT" dirty="0"/>
          </a:p>
          <a:p>
            <a:pPr marL="0" indent="0" algn="just"/>
            <a:r>
              <a:rPr lang="pt-PT" altLang="pt-PT" dirty="0"/>
              <a:t>O número de permutações diferentes de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dirty="0"/>
              <a:t> </a:t>
            </a:r>
            <a:r>
              <a:rPr lang="pt-PT" altLang="pt-PT" dirty="0" err="1"/>
              <a:t>objetos</a:t>
            </a:r>
            <a:r>
              <a:rPr lang="pt-PT" altLang="pt-PT" dirty="0"/>
              <a:t>, dos quais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aseline="-25000" dirty="0"/>
              <a:t>1</a:t>
            </a:r>
            <a:r>
              <a:rPr lang="pt-PT" altLang="pt-PT" dirty="0"/>
              <a:t> são de um tipo, </a:t>
            </a:r>
            <a:r>
              <a:rPr lang="pt-PT" altLang="pt-P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aseline="-25000" dirty="0"/>
              <a:t>2</a:t>
            </a:r>
            <a:r>
              <a:rPr lang="pt-PT" altLang="pt-PT" dirty="0"/>
              <a:t> de um segundo tipo, ... , e </a:t>
            </a:r>
            <a:r>
              <a:rPr lang="pt-PT" altLang="pt-PT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aseline="-25000" dirty="0" err="1"/>
              <a:t>K</a:t>
            </a:r>
            <a:r>
              <a:rPr lang="pt-PT" altLang="pt-PT" baseline="-25000" dirty="0"/>
              <a:t>  </a:t>
            </a:r>
            <a:r>
              <a:rPr lang="pt-PT" altLang="pt-PT" dirty="0"/>
              <a:t>de um </a:t>
            </a:r>
            <a:r>
              <a:rPr lang="pt-PT" altLang="pt-PT" i="1" dirty="0"/>
              <a:t>k-</a:t>
            </a:r>
            <a:r>
              <a:rPr lang="pt-PT" altLang="pt-PT" dirty="0" err="1"/>
              <a:t>ésimo</a:t>
            </a:r>
            <a:r>
              <a:rPr lang="pt-PT" altLang="pt-PT" dirty="0"/>
              <a:t> tipo, e em que                                 , pode ser calculado através da seguinte expressão:</a:t>
            </a:r>
          </a:p>
          <a:p>
            <a:pPr marL="0" indent="0"/>
            <a:r>
              <a:rPr lang="pt-PT" altLang="pt-PT" dirty="0"/>
              <a:t>                                                   </a:t>
            </a:r>
          </a:p>
          <a:p>
            <a:pPr marL="0" indent="0" algn="just"/>
            <a:endParaRPr lang="pt-PT" altLang="pt-PT" dirty="0"/>
          </a:p>
          <a:p>
            <a:pPr marL="0" indent="0" algn="just"/>
            <a:endParaRPr lang="pt-PT" altLang="pt-PT" dirty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8198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784846"/>
              </p:ext>
            </p:extLst>
          </p:nvPr>
        </p:nvGraphicFramePr>
        <p:xfrm>
          <a:off x="3301335" y="2637970"/>
          <a:ext cx="27479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4" imgW="1257300" imgH="228600" progId="Equation.DSMT4">
                  <p:embed/>
                </p:oleObj>
              </mc:Choice>
              <mc:Fallback>
                <p:oleObj name="Equation" r:id="rId4" imgW="1257300" imgH="2286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335" y="2637970"/>
                        <a:ext cx="274796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8200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198233"/>
              </p:ext>
            </p:extLst>
          </p:nvPr>
        </p:nvGraphicFramePr>
        <p:xfrm>
          <a:off x="3024188" y="3701367"/>
          <a:ext cx="27908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Equation" r:id="rId6" imgW="1257300" imgH="431800" progId="Equation.DSMT4">
                  <p:embed/>
                </p:oleObj>
              </mc:Choice>
              <mc:Fallback>
                <p:oleObj name="Equation" r:id="rId6" imgW="1257300" imgH="43180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3701367"/>
                        <a:ext cx="2790825" cy="966787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51520" y="5083498"/>
            <a:ext cx="871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225" indent="-1800225" algn="just"/>
            <a:r>
              <a:rPr lang="pt-PT" altLang="pt-PT" sz="2000" i="0" u="sng" dirty="0"/>
              <a:t>Observação</a:t>
            </a:r>
            <a:r>
              <a:rPr lang="pt-PT" altLang="pt-PT" sz="2000" i="0" dirty="0"/>
              <a:t> – O fato de existirem </a:t>
            </a:r>
            <a:r>
              <a:rPr lang="pt-PT" altLang="pt-PT" sz="2000" i="0" dirty="0" err="1"/>
              <a:t>objetos</a:t>
            </a:r>
            <a:r>
              <a:rPr lang="pt-PT" altLang="pt-PT" sz="2000" i="0" dirty="0"/>
              <a:t> do mesmo tipo significa que qualquer troca da posição relativa de dois destes conduz a uma mesma organização dos </a:t>
            </a:r>
            <a:r>
              <a:rPr lang="pt-PT" altLang="pt-PT" sz="2000" i="0" dirty="0" err="1"/>
              <a:t>objetos</a:t>
            </a:r>
            <a:r>
              <a:rPr lang="pt-PT" altLang="pt-PT" sz="2000" i="0" dirty="0"/>
              <a:t>, não contando, assim como uma “nova” permutação, o que acontece quando todos os </a:t>
            </a:r>
            <a:r>
              <a:rPr lang="pt-PT" altLang="pt-PT" sz="2000" i="0" dirty="0" err="1"/>
              <a:t>objetos</a:t>
            </a:r>
            <a:r>
              <a:rPr lang="pt-PT" altLang="pt-PT" sz="2000" i="0" dirty="0"/>
              <a:t> a permutar são distintos.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1" y="476250"/>
            <a:ext cx="6612164" cy="2125206"/>
          </a:xfrm>
        </p:spPr>
        <p:txBody>
          <a:bodyPr/>
          <a:lstStyle/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Permutações com elementos repetidos</a:t>
            </a:r>
            <a:r>
              <a:rPr lang="pt-PT" altLang="pt-PT" sz="1800" dirty="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449263" indent="-449263" algn="just">
              <a:defRPr/>
            </a:pPr>
            <a:r>
              <a:rPr lang="pt-PT" b="1" dirty="0">
                <a:solidFill>
                  <a:srgbClr val="C00000"/>
                </a:solidFill>
              </a:rPr>
              <a:t>1. </a:t>
            </a:r>
            <a:r>
              <a:rPr lang="pt-PT" dirty="0"/>
              <a:t>De quantas maneiras diferentes se pode distribuir três </a:t>
            </a:r>
            <a:r>
              <a:rPr lang="pt-PT" dirty="0" err="1"/>
              <a:t>Nintendos</a:t>
            </a:r>
            <a:r>
              <a:rPr lang="pt-PT" dirty="0"/>
              <a:t> </a:t>
            </a:r>
            <a:r>
              <a:rPr lang="en-US" dirty="0"/>
              <a:t>Switch 2</a:t>
            </a:r>
            <a:r>
              <a:rPr lang="pt-PT" dirty="0"/>
              <a:t>, quatro </a:t>
            </a:r>
            <a:r>
              <a:rPr lang="pt-PT" dirty="0" err="1"/>
              <a:t>Playstations</a:t>
            </a:r>
            <a:r>
              <a:rPr lang="pt-PT" dirty="0"/>
              <a:t> 5 e cinco Xbox </a:t>
            </a:r>
            <a:r>
              <a:rPr lang="en-US" dirty="0"/>
              <a:t>series X</a:t>
            </a:r>
            <a:r>
              <a:rPr lang="pt-PT" dirty="0"/>
              <a:t>, por doze crianças?</a:t>
            </a: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151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404153"/>
              </p:ext>
            </p:extLst>
          </p:nvPr>
        </p:nvGraphicFramePr>
        <p:xfrm>
          <a:off x="2059457" y="5591398"/>
          <a:ext cx="25352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4" imgW="1257120" imgH="431640" progId="Equation.DSMT4">
                  <p:embed/>
                </p:oleObj>
              </mc:Choice>
              <mc:Fallback>
                <p:oleObj name="Equation" r:id="rId4" imgW="1257120" imgH="4316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9457" y="5591398"/>
                        <a:ext cx="25352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41" name="Picture 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9761" y="573312"/>
            <a:ext cx="2120770" cy="2028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46" name="Picture 30" descr="C:\Users\FBS\Documents\MOOC\R2\espantado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761" y="2601456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ângulo 3"/>
          <p:cNvSpPr/>
          <p:nvPr/>
        </p:nvSpPr>
        <p:spPr bwMode="auto">
          <a:xfrm>
            <a:off x="6077761" y="3250716"/>
            <a:ext cx="1524000" cy="3587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07950" y="2871060"/>
            <a:ext cx="8856663" cy="310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pt-PT" sz="2000" b="1" i="0" kern="0" dirty="0">
                <a:solidFill>
                  <a:srgbClr val="C00000"/>
                </a:solidFill>
              </a:rPr>
              <a:t>Proposta de Resolução:</a:t>
            </a:r>
            <a:endParaRPr lang="pt-PT" sz="2000" i="0" kern="0" dirty="0">
              <a:solidFill>
                <a:srgbClr val="C00000"/>
              </a:solidFill>
            </a:endParaRP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defRPr/>
            </a:pPr>
            <a:r>
              <a:rPr lang="pt-PT" sz="2000" i="0" kern="0" dirty="0">
                <a:solidFill>
                  <a:srgbClr val="00007E"/>
                </a:solidFill>
              </a:rPr>
              <a:t>Se as consolas fossem todas diferentes, teríamos 12!  permutações diferentes, isto é, 479 001 600 formas de distribuir as consolas.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defRPr/>
            </a:pPr>
            <a:r>
              <a:rPr lang="pt-PT" sz="2000" i="0" kern="0" dirty="0">
                <a:solidFill>
                  <a:srgbClr val="00007E"/>
                </a:solidFill>
              </a:rPr>
              <a:t>No entanto, temos 3 consolas de um tipo, 5 de outro tipo e ainda 4 de outro.</a:t>
            </a:r>
          </a:p>
          <a:p>
            <a:pPr marL="0" indent="0" algn="just">
              <a:lnSpc>
                <a:spcPts val="3000"/>
              </a:lnSpc>
              <a:spcBef>
                <a:spcPts val="0"/>
              </a:spcBef>
              <a:defRPr/>
            </a:pPr>
            <a:r>
              <a:rPr lang="pt-PT" sz="2000" i="0" kern="0" dirty="0">
                <a:solidFill>
                  <a:srgbClr val="00007E"/>
                </a:solidFill>
              </a:rPr>
              <a:t>Trocando a posição das consolas do mesmo tipo entre si, obtemos a mesma permutação. 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defRPr/>
            </a:pPr>
            <a:r>
              <a:rPr lang="pt-PT" sz="2000" i="0" kern="0" dirty="0">
                <a:solidFill>
                  <a:srgbClr val="00007E"/>
                </a:solidFill>
              </a:rPr>
              <a:t>Então, o número de formas distintas de distribuir estas 12 consolas pelas 12 crianças é: </a:t>
            </a:r>
          </a:p>
          <a:p>
            <a:pPr marL="0" indent="0" algn="just">
              <a:defRPr/>
            </a:pPr>
            <a:endParaRPr lang="pt-PT" altLang="pt-PT" sz="1200" i="0" kern="0" dirty="0"/>
          </a:p>
          <a:p>
            <a:pPr marL="0" indent="0" algn="just">
              <a:defRPr/>
            </a:pPr>
            <a:endParaRPr lang="pt-PT" altLang="pt-PT" i="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uiExpand="1" build="p"/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476250"/>
            <a:ext cx="8856663" cy="5864225"/>
          </a:xfrm>
        </p:spPr>
        <p:txBody>
          <a:bodyPr/>
          <a:lstStyle/>
          <a:p>
            <a:pPr>
              <a:defRPr/>
            </a:pPr>
            <a:r>
              <a:rPr lang="pt-PT" b="1" dirty="0">
                <a:solidFill>
                  <a:srgbClr val="C00000"/>
                </a:solidFill>
              </a:rPr>
              <a:t>EXEMPLO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Permutações com </a:t>
            </a:r>
            <a:r>
              <a:rPr lang="pt-PT" altLang="pt-PT" sz="1800" b="1">
                <a:solidFill>
                  <a:srgbClr val="C00000"/>
                </a:solidFill>
              </a:rPr>
              <a:t>elementos repetidos</a:t>
            </a:r>
            <a:r>
              <a:rPr lang="pt-PT" altLang="pt-PT" sz="1800">
                <a:solidFill>
                  <a:srgbClr val="C00000"/>
                </a:solidFill>
              </a:rPr>
              <a:t>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b="1" dirty="0">
                <a:solidFill>
                  <a:srgbClr val="C00000"/>
                </a:solidFill>
              </a:rPr>
              <a:t>2. </a:t>
            </a:r>
            <a:r>
              <a:rPr lang="pt-PT" dirty="0"/>
              <a:t>Com todas as letras da palavra                    </a:t>
            </a:r>
            <a:r>
              <a:rPr lang="pt-PT" sz="2000" dirty="0"/>
              <a:t>(MATACTIVA)</a:t>
            </a:r>
            <a:r>
              <a:rPr lang="pt-PT" sz="3200" dirty="0"/>
              <a:t> </a:t>
            </a:r>
            <a:r>
              <a:rPr lang="pt-PT" dirty="0"/>
              <a:t>quantas palavras diferentes, com ou sem significado, se podem formar?</a:t>
            </a:r>
          </a:p>
          <a:p>
            <a:pPr marL="0" indent="0">
              <a:defRPr/>
            </a:pPr>
            <a:endParaRPr lang="pt-PT" sz="1200" dirty="0"/>
          </a:p>
          <a:p>
            <a:pPr marL="0" indent="0">
              <a:defRPr/>
            </a:pPr>
            <a:endParaRPr lang="pt-PT" sz="1200" dirty="0"/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Se as letras fossem todas diferentes, teríamos 9!  (362 880) permutações diferentes.  </a:t>
            </a:r>
          </a:p>
          <a:p>
            <a:pPr marL="0" indent="0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Como, temos 3 letras  de um tipo (A) e 2 de outro tipo (T), então podemos formar </a:t>
            </a:r>
          </a:p>
          <a:p>
            <a:pPr marL="0" indent="0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palavras com as letras da palavra MATACTIVA.</a:t>
            </a:r>
          </a:p>
          <a:p>
            <a:pPr marL="0" indent="0" algn="just">
              <a:defRPr/>
            </a:pPr>
            <a:endParaRPr lang="pt-PT" altLang="pt-PT" sz="12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>
              <a:solidFill>
                <a:srgbClr val="00007E"/>
              </a:solidFill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2151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722228"/>
              </p:ext>
            </p:extLst>
          </p:nvPr>
        </p:nvGraphicFramePr>
        <p:xfrm>
          <a:off x="1712913" y="4686749"/>
          <a:ext cx="21002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4" imgW="1041120" imgH="431640" progId="Equation.DSMT4">
                  <p:embed/>
                </p:oleObj>
              </mc:Choice>
              <mc:Fallback>
                <p:oleObj name="Equation" r:id="rId4" imgW="1041120" imgH="4316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4686749"/>
                        <a:ext cx="210026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0" name="Picture 3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244" y="1081310"/>
            <a:ext cx="1489528" cy="56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Picture 34" descr="C:\Users\FBS\Documents\MOOC\R2\sim_mesa.gif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008" y="4792436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9270</TotalTime>
  <Words>653</Words>
  <Application>Microsoft Office PowerPoint</Application>
  <PresentationFormat>Apresentação no Ecrã (4:3)</PresentationFormat>
  <Paragraphs>134</Paragraphs>
  <Slides>7</Slides>
  <Notes>7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315</cp:revision>
  <cp:lastPrinted>2013-10-24T11:42:31Z</cp:lastPrinted>
  <dcterms:created xsi:type="dcterms:W3CDTF">2009-03-15T23:32:02Z</dcterms:created>
  <dcterms:modified xsi:type="dcterms:W3CDTF">2025-03-07T17:58:12Z</dcterms:modified>
</cp:coreProperties>
</file>