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Lst>
  <p:notesMasterIdLst>
    <p:notesMasterId r:id="rId10"/>
  </p:notesMasterIdLst>
  <p:handoutMasterIdLst>
    <p:handoutMasterId r:id="rId11"/>
  </p:handoutMasterIdLst>
  <p:sldIdLst>
    <p:sldId id="379" r:id="rId3"/>
    <p:sldId id="520" r:id="rId4"/>
    <p:sldId id="534" r:id="rId5"/>
    <p:sldId id="521" r:id="rId6"/>
    <p:sldId id="522" r:id="rId7"/>
    <p:sldId id="531" r:id="rId8"/>
    <p:sldId id="523" r:id="rId9"/>
  </p:sldIdLst>
  <p:sldSz cx="9144000" cy="6858000" type="screen4x3"/>
  <p:notesSz cx="7099300" cy="10234613"/>
  <p:defaultTextStyle>
    <a:defPPr>
      <a:defRPr lang="en-GB"/>
    </a:defPPr>
    <a:lvl1pPr algn="l" rtl="0" fontAlgn="base">
      <a:spcBef>
        <a:spcPct val="0"/>
      </a:spcBef>
      <a:spcAft>
        <a:spcPct val="0"/>
      </a:spcAft>
      <a:defRPr sz="2400" i="1" kern="1200">
        <a:solidFill>
          <a:schemeClr val="tx1"/>
        </a:solidFill>
        <a:latin typeface="Arial" charset="0"/>
        <a:ea typeface="+mn-ea"/>
        <a:cs typeface="+mn-cs"/>
      </a:defRPr>
    </a:lvl1pPr>
    <a:lvl2pPr marL="457200" algn="l" rtl="0" fontAlgn="base">
      <a:spcBef>
        <a:spcPct val="0"/>
      </a:spcBef>
      <a:spcAft>
        <a:spcPct val="0"/>
      </a:spcAft>
      <a:defRPr sz="2400" i="1" kern="1200">
        <a:solidFill>
          <a:schemeClr val="tx1"/>
        </a:solidFill>
        <a:latin typeface="Arial" charset="0"/>
        <a:ea typeface="+mn-ea"/>
        <a:cs typeface="+mn-cs"/>
      </a:defRPr>
    </a:lvl2pPr>
    <a:lvl3pPr marL="914400" algn="l" rtl="0" fontAlgn="base">
      <a:spcBef>
        <a:spcPct val="0"/>
      </a:spcBef>
      <a:spcAft>
        <a:spcPct val="0"/>
      </a:spcAft>
      <a:defRPr sz="2400" i="1" kern="1200">
        <a:solidFill>
          <a:schemeClr val="tx1"/>
        </a:solidFill>
        <a:latin typeface="Arial" charset="0"/>
        <a:ea typeface="+mn-ea"/>
        <a:cs typeface="+mn-cs"/>
      </a:defRPr>
    </a:lvl3pPr>
    <a:lvl4pPr marL="1371600" algn="l" rtl="0" fontAlgn="base">
      <a:spcBef>
        <a:spcPct val="0"/>
      </a:spcBef>
      <a:spcAft>
        <a:spcPct val="0"/>
      </a:spcAft>
      <a:defRPr sz="2400" i="1" kern="1200">
        <a:solidFill>
          <a:schemeClr val="tx1"/>
        </a:solidFill>
        <a:latin typeface="Arial" charset="0"/>
        <a:ea typeface="+mn-ea"/>
        <a:cs typeface="+mn-cs"/>
      </a:defRPr>
    </a:lvl4pPr>
    <a:lvl5pPr marL="1828800" algn="l" rtl="0" fontAlgn="base">
      <a:spcBef>
        <a:spcPct val="0"/>
      </a:spcBef>
      <a:spcAft>
        <a:spcPct val="0"/>
      </a:spcAft>
      <a:defRPr sz="2400" i="1" kern="1200">
        <a:solidFill>
          <a:schemeClr val="tx1"/>
        </a:solidFill>
        <a:latin typeface="Arial" charset="0"/>
        <a:ea typeface="+mn-ea"/>
        <a:cs typeface="+mn-cs"/>
      </a:defRPr>
    </a:lvl5pPr>
    <a:lvl6pPr marL="2286000" algn="l" defTabSz="914400" rtl="0" eaLnBrk="1" latinLnBrk="0" hangingPunct="1">
      <a:defRPr sz="2400" i="1" kern="1200">
        <a:solidFill>
          <a:schemeClr val="tx1"/>
        </a:solidFill>
        <a:latin typeface="Arial" charset="0"/>
        <a:ea typeface="+mn-ea"/>
        <a:cs typeface="+mn-cs"/>
      </a:defRPr>
    </a:lvl6pPr>
    <a:lvl7pPr marL="2743200" algn="l" defTabSz="914400" rtl="0" eaLnBrk="1" latinLnBrk="0" hangingPunct="1">
      <a:defRPr sz="2400" i="1" kern="1200">
        <a:solidFill>
          <a:schemeClr val="tx1"/>
        </a:solidFill>
        <a:latin typeface="Arial" charset="0"/>
        <a:ea typeface="+mn-ea"/>
        <a:cs typeface="+mn-cs"/>
      </a:defRPr>
    </a:lvl7pPr>
    <a:lvl8pPr marL="3200400" algn="l" defTabSz="914400" rtl="0" eaLnBrk="1" latinLnBrk="0" hangingPunct="1">
      <a:defRPr sz="2400" i="1" kern="1200">
        <a:solidFill>
          <a:schemeClr val="tx1"/>
        </a:solidFill>
        <a:latin typeface="Arial" charset="0"/>
        <a:ea typeface="+mn-ea"/>
        <a:cs typeface="+mn-cs"/>
      </a:defRPr>
    </a:lvl8pPr>
    <a:lvl9pPr marL="3657600" algn="l" defTabSz="914400" rtl="0" eaLnBrk="1" latinLnBrk="0" hangingPunct="1">
      <a:defRPr sz="2400" i="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7E"/>
    <a:srgbClr val="A6B5B6"/>
    <a:srgbClr val="4597A0"/>
    <a:srgbClr val="1308F2"/>
    <a:srgbClr val="CCFFFF"/>
    <a:srgbClr val="DDDDDD"/>
    <a:srgbClr val="DC0000"/>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Estilo Claro 3 - Destaque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318" autoAdjust="0"/>
    <p:restoredTop sz="94660"/>
  </p:normalViewPr>
  <p:slideViewPr>
    <p:cSldViewPr snapToGrid="0" showGuides="1">
      <p:cViewPr varScale="1">
        <p:scale>
          <a:sx n="78" d="100"/>
          <a:sy n="78" d="100"/>
        </p:scale>
        <p:origin x="84" y="6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62" d="100"/>
          <a:sy n="62" d="100"/>
        </p:scale>
        <p:origin x="-1824" y="-84"/>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42"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4768" tIns="47384" rIns="94768" bIns="47384" numCol="1" anchor="t" anchorCtr="0" compatLnSpc="1">
            <a:prstTxWarp prst="textNoShape">
              <a:avLst/>
            </a:prstTxWarp>
          </a:bodyPr>
          <a:lstStyle>
            <a:lvl1pPr>
              <a:defRPr sz="1200" i="0">
                <a:latin typeface="Arial" charset="0"/>
              </a:defRPr>
            </a:lvl1pPr>
          </a:lstStyle>
          <a:p>
            <a:pPr>
              <a:defRPr/>
            </a:pPr>
            <a:endParaRPr lang="pt-PT"/>
          </a:p>
        </p:txBody>
      </p:sp>
      <p:sp>
        <p:nvSpPr>
          <p:cNvPr id="215043" name="Rectangle 3"/>
          <p:cNvSpPr>
            <a:spLocks noGrp="1" noChangeArrowheads="1"/>
          </p:cNvSpPr>
          <p:nvPr>
            <p:ph type="dt" sz="quarter" idx="1"/>
          </p:nvPr>
        </p:nvSpPr>
        <p:spPr bwMode="auto">
          <a:xfrm>
            <a:off x="4019550" y="0"/>
            <a:ext cx="3078163" cy="511175"/>
          </a:xfrm>
          <a:prstGeom prst="rect">
            <a:avLst/>
          </a:prstGeom>
          <a:noFill/>
          <a:ln w="9525">
            <a:noFill/>
            <a:miter lim="800000"/>
            <a:headEnd/>
            <a:tailEnd/>
          </a:ln>
          <a:effectLst/>
        </p:spPr>
        <p:txBody>
          <a:bodyPr vert="horz" wrap="square" lIns="94768" tIns="47384" rIns="94768" bIns="47384" numCol="1" anchor="t" anchorCtr="0" compatLnSpc="1">
            <a:prstTxWarp prst="textNoShape">
              <a:avLst/>
            </a:prstTxWarp>
          </a:bodyPr>
          <a:lstStyle>
            <a:lvl1pPr algn="r">
              <a:defRPr sz="1200" i="0">
                <a:latin typeface="Arial" charset="0"/>
              </a:defRPr>
            </a:lvl1pPr>
          </a:lstStyle>
          <a:p>
            <a:pPr>
              <a:defRPr/>
            </a:pPr>
            <a:endParaRPr lang="pt-PT"/>
          </a:p>
        </p:txBody>
      </p:sp>
      <p:sp>
        <p:nvSpPr>
          <p:cNvPr id="215044" name="Rectangle 4"/>
          <p:cNvSpPr>
            <a:spLocks noGrp="1" noChangeArrowheads="1"/>
          </p:cNvSpPr>
          <p:nvPr>
            <p:ph type="ftr" sz="quarter" idx="2"/>
          </p:nvPr>
        </p:nvSpPr>
        <p:spPr bwMode="auto">
          <a:xfrm>
            <a:off x="0" y="9720263"/>
            <a:ext cx="3076575" cy="511175"/>
          </a:xfrm>
          <a:prstGeom prst="rect">
            <a:avLst/>
          </a:prstGeom>
          <a:noFill/>
          <a:ln w="9525">
            <a:noFill/>
            <a:miter lim="800000"/>
            <a:headEnd/>
            <a:tailEnd/>
          </a:ln>
          <a:effectLst/>
        </p:spPr>
        <p:txBody>
          <a:bodyPr vert="horz" wrap="square" lIns="94768" tIns="47384" rIns="94768" bIns="47384" numCol="1" anchor="b" anchorCtr="0" compatLnSpc="1">
            <a:prstTxWarp prst="textNoShape">
              <a:avLst/>
            </a:prstTxWarp>
          </a:bodyPr>
          <a:lstStyle>
            <a:lvl1pPr>
              <a:defRPr sz="1200" i="0">
                <a:latin typeface="Arial" charset="0"/>
              </a:defRPr>
            </a:lvl1pPr>
          </a:lstStyle>
          <a:p>
            <a:pPr>
              <a:defRPr/>
            </a:pPr>
            <a:endParaRPr lang="pt-PT"/>
          </a:p>
        </p:txBody>
      </p:sp>
      <p:sp>
        <p:nvSpPr>
          <p:cNvPr id="215045" name="Rectangle 5"/>
          <p:cNvSpPr>
            <a:spLocks noGrp="1" noChangeArrowheads="1"/>
          </p:cNvSpPr>
          <p:nvPr>
            <p:ph type="sldNum" sz="quarter" idx="3"/>
          </p:nvPr>
        </p:nvSpPr>
        <p:spPr bwMode="auto">
          <a:xfrm>
            <a:off x="4019550" y="9720263"/>
            <a:ext cx="3078163" cy="511175"/>
          </a:xfrm>
          <a:prstGeom prst="rect">
            <a:avLst/>
          </a:prstGeom>
          <a:noFill/>
          <a:ln w="9525">
            <a:noFill/>
            <a:miter lim="800000"/>
            <a:headEnd/>
            <a:tailEnd/>
          </a:ln>
          <a:effectLst/>
        </p:spPr>
        <p:txBody>
          <a:bodyPr vert="horz" wrap="square" lIns="94768" tIns="47384" rIns="94768" bIns="47384" numCol="1" anchor="b" anchorCtr="0" compatLnSpc="1">
            <a:prstTxWarp prst="textNoShape">
              <a:avLst/>
            </a:prstTxWarp>
          </a:bodyPr>
          <a:lstStyle>
            <a:lvl1pPr algn="r">
              <a:defRPr sz="1200" i="0">
                <a:latin typeface="Arial" charset="0"/>
              </a:defRPr>
            </a:lvl1pPr>
          </a:lstStyle>
          <a:p>
            <a:pPr>
              <a:defRPr/>
            </a:pPr>
            <a:fld id="{6D720E62-B92A-4389-A703-C164959A43A4}" type="slidenum">
              <a:rPr lang="pt-PT"/>
              <a:pPr>
                <a:defRPr/>
              </a:pPr>
              <a:t>‹nº›</a:t>
            </a:fld>
            <a:endParaRPr lang="pt-PT"/>
          </a:p>
        </p:txBody>
      </p:sp>
    </p:spTree>
    <p:extLst>
      <p:ext uri="{BB962C8B-B14F-4D97-AF65-F5344CB8AC3E}">
        <p14:creationId xmlns:p14="http://schemas.microsoft.com/office/powerpoint/2010/main" val="8915468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4768" tIns="47384" rIns="94768" bIns="47384" numCol="1" anchor="t" anchorCtr="0" compatLnSpc="1">
            <a:prstTxWarp prst="textNoShape">
              <a:avLst/>
            </a:prstTxWarp>
          </a:bodyPr>
          <a:lstStyle>
            <a:lvl1pPr>
              <a:defRPr sz="1200" i="0">
                <a:latin typeface="Arial" charset="0"/>
              </a:defRPr>
            </a:lvl1pPr>
          </a:lstStyle>
          <a:p>
            <a:pPr>
              <a:defRPr/>
            </a:pPr>
            <a:endParaRPr lang="en-GB"/>
          </a:p>
        </p:txBody>
      </p:sp>
      <p:sp>
        <p:nvSpPr>
          <p:cNvPr id="71683" name="Rectangle 3"/>
          <p:cNvSpPr>
            <a:spLocks noGrp="1" noChangeArrowheads="1"/>
          </p:cNvSpPr>
          <p:nvPr>
            <p:ph type="dt" idx="1"/>
          </p:nvPr>
        </p:nvSpPr>
        <p:spPr bwMode="auto">
          <a:xfrm>
            <a:off x="4019550" y="0"/>
            <a:ext cx="3078163" cy="511175"/>
          </a:xfrm>
          <a:prstGeom prst="rect">
            <a:avLst/>
          </a:prstGeom>
          <a:noFill/>
          <a:ln w="9525">
            <a:noFill/>
            <a:miter lim="800000"/>
            <a:headEnd/>
            <a:tailEnd/>
          </a:ln>
          <a:effectLst/>
        </p:spPr>
        <p:txBody>
          <a:bodyPr vert="horz" wrap="square" lIns="94768" tIns="47384" rIns="94768" bIns="47384" numCol="1" anchor="t" anchorCtr="0" compatLnSpc="1">
            <a:prstTxWarp prst="textNoShape">
              <a:avLst/>
            </a:prstTxWarp>
          </a:bodyPr>
          <a:lstStyle>
            <a:lvl1pPr algn="r">
              <a:defRPr sz="1200" i="0">
                <a:latin typeface="Arial" charset="0"/>
              </a:defRPr>
            </a:lvl1pPr>
          </a:lstStyle>
          <a:p>
            <a:pPr>
              <a:defRPr/>
            </a:pPr>
            <a:endParaRPr lang="en-GB"/>
          </a:p>
        </p:txBody>
      </p:sp>
      <p:sp>
        <p:nvSpPr>
          <p:cNvPr id="10244" name="Rectangle 4"/>
          <p:cNvSpPr>
            <a:spLocks noGrp="1" noRot="1" noChangeAspect="1" noChangeArrowheads="1" noTextEdit="1"/>
          </p:cNvSpPr>
          <p:nvPr>
            <p:ph type="sldImg" idx="2"/>
          </p:nvPr>
        </p:nvSpPr>
        <p:spPr bwMode="auto">
          <a:xfrm>
            <a:off x="990600" y="766763"/>
            <a:ext cx="5118100" cy="38401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5" name="Rectangle 5"/>
          <p:cNvSpPr>
            <a:spLocks noGrp="1" noChangeArrowheads="1"/>
          </p:cNvSpPr>
          <p:nvPr>
            <p:ph type="body" sz="quarter" idx="3"/>
          </p:nvPr>
        </p:nvSpPr>
        <p:spPr bwMode="auto">
          <a:xfrm>
            <a:off x="709613" y="4860925"/>
            <a:ext cx="5680075" cy="4606925"/>
          </a:xfrm>
          <a:prstGeom prst="rect">
            <a:avLst/>
          </a:prstGeom>
          <a:noFill/>
          <a:ln w="9525">
            <a:noFill/>
            <a:miter lim="800000"/>
            <a:headEnd/>
            <a:tailEnd/>
          </a:ln>
          <a:effectLst/>
        </p:spPr>
        <p:txBody>
          <a:bodyPr vert="horz" wrap="square" lIns="94768" tIns="47384" rIns="94768" bIns="47384" numCol="1" anchor="t" anchorCtr="0" compatLnSpc="1">
            <a:prstTxWarp prst="textNoShape">
              <a:avLst/>
            </a:prstTxWarp>
          </a:bodyPr>
          <a:lstStyle/>
          <a:p>
            <a:pPr lvl="0"/>
            <a:r>
              <a:rPr lang="en-GB" noProof="0"/>
              <a:t>Clique para editar os estilos de texto do modelo global</a:t>
            </a:r>
          </a:p>
          <a:p>
            <a:pPr lvl="1"/>
            <a:r>
              <a:rPr lang="en-GB" noProof="0"/>
              <a:t>Segundo nível</a:t>
            </a:r>
          </a:p>
          <a:p>
            <a:pPr lvl="2"/>
            <a:r>
              <a:rPr lang="en-GB" noProof="0"/>
              <a:t>Terceiro nível</a:t>
            </a:r>
          </a:p>
          <a:p>
            <a:pPr lvl="3"/>
            <a:r>
              <a:rPr lang="en-GB" noProof="0"/>
              <a:t>Quarto nível</a:t>
            </a:r>
          </a:p>
          <a:p>
            <a:pPr lvl="4"/>
            <a:r>
              <a:rPr lang="en-GB" noProof="0"/>
              <a:t>Quinto nível</a:t>
            </a:r>
          </a:p>
        </p:txBody>
      </p:sp>
      <p:sp>
        <p:nvSpPr>
          <p:cNvPr id="71686" name="Rectangle 6"/>
          <p:cNvSpPr>
            <a:spLocks noGrp="1" noChangeArrowheads="1"/>
          </p:cNvSpPr>
          <p:nvPr>
            <p:ph type="ftr" sz="quarter" idx="4"/>
          </p:nvPr>
        </p:nvSpPr>
        <p:spPr bwMode="auto">
          <a:xfrm>
            <a:off x="0" y="9720263"/>
            <a:ext cx="3076575" cy="511175"/>
          </a:xfrm>
          <a:prstGeom prst="rect">
            <a:avLst/>
          </a:prstGeom>
          <a:noFill/>
          <a:ln w="9525">
            <a:noFill/>
            <a:miter lim="800000"/>
            <a:headEnd/>
            <a:tailEnd/>
          </a:ln>
          <a:effectLst/>
        </p:spPr>
        <p:txBody>
          <a:bodyPr vert="horz" wrap="square" lIns="94768" tIns="47384" rIns="94768" bIns="47384" numCol="1" anchor="b" anchorCtr="0" compatLnSpc="1">
            <a:prstTxWarp prst="textNoShape">
              <a:avLst/>
            </a:prstTxWarp>
          </a:bodyPr>
          <a:lstStyle>
            <a:lvl1pPr>
              <a:defRPr sz="1200" i="0">
                <a:latin typeface="Arial" charset="0"/>
              </a:defRPr>
            </a:lvl1pPr>
          </a:lstStyle>
          <a:p>
            <a:pPr>
              <a:defRPr/>
            </a:pPr>
            <a:endParaRPr lang="en-GB"/>
          </a:p>
        </p:txBody>
      </p:sp>
      <p:sp>
        <p:nvSpPr>
          <p:cNvPr id="71687" name="Rectangle 7"/>
          <p:cNvSpPr>
            <a:spLocks noGrp="1" noChangeArrowheads="1"/>
          </p:cNvSpPr>
          <p:nvPr>
            <p:ph type="sldNum" sz="quarter" idx="5"/>
          </p:nvPr>
        </p:nvSpPr>
        <p:spPr bwMode="auto">
          <a:xfrm>
            <a:off x="4019550" y="9720263"/>
            <a:ext cx="3078163" cy="511175"/>
          </a:xfrm>
          <a:prstGeom prst="rect">
            <a:avLst/>
          </a:prstGeom>
          <a:noFill/>
          <a:ln w="9525">
            <a:noFill/>
            <a:miter lim="800000"/>
            <a:headEnd/>
            <a:tailEnd/>
          </a:ln>
          <a:effectLst/>
        </p:spPr>
        <p:txBody>
          <a:bodyPr vert="horz" wrap="square" lIns="94768" tIns="47384" rIns="94768" bIns="47384" numCol="1" anchor="b" anchorCtr="0" compatLnSpc="1">
            <a:prstTxWarp prst="textNoShape">
              <a:avLst/>
            </a:prstTxWarp>
          </a:bodyPr>
          <a:lstStyle>
            <a:lvl1pPr algn="r">
              <a:defRPr sz="1200" i="0">
                <a:latin typeface="Arial" charset="0"/>
              </a:defRPr>
            </a:lvl1pPr>
          </a:lstStyle>
          <a:p>
            <a:pPr>
              <a:defRPr/>
            </a:pPr>
            <a:fld id="{AE14110C-653F-4E3C-8F01-9254B94948BA}" type="slidenum">
              <a:rPr lang="en-GB"/>
              <a:pPr>
                <a:defRPr/>
              </a:pPr>
              <a:t>‹nº›</a:t>
            </a:fld>
            <a:endParaRPr lang="en-GB"/>
          </a:p>
        </p:txBody>
      </p:sp>
    </p:spTree>
    <p:extLst>
      <p:ext uri="{BB962C8B-B14F-4D97-AF65-F5344CB8AC3E}">
        <p14:creationId xmlns:p14="http://schemas.microsoft.com/office/powerpoint/2010/main" val="38112937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a:p>
        </p:txBody>
      </p:sp>
      <p:sp>
        <p:nvSpPr>
          <p:cNvPr id="4" name="Marcador de Posição do Número do Diapositivo 3"/>
          <p:cNvSpPr>
            <a:spLocks noGrp="1"/>
          </p:cNvSpPr>
          <p:nvPr>
            <p:ph type="sldNum" sz="quarter" idx="10"/>
          </p:nvPr>
        </p:nvSpPr>
        <p:spPr/>
        <p:txBody>
          <a:bodyPr/>
          <a:lstStyle/>
          <a:p>
            <a:pPr>
              <a:defRPr/>
            </a:pPr>
            <a:fld id="{AE14110C-653F-4E3C-8F01-9254B94948BA}" type="slidenum">
              <a:rPr lang="en-GB" smtClean="0"/>
              <a:pPr>
                <a:defRPr/>
              </a:pPr>
              <a:t>1</a:t>
            </a:fld>
            <a:endParaRPr lang="en-GB"/>
          </a:p>
        </p:txBody>
      </p:sp>
    </p:spTree>
    <p:extLst>
      <p:ext uri="{BB962C8B-B14F-4D97-AF65-F5344CB8AC3E}">
        <p14:creationId xmlns:p14="http://schemas.microsoft.com/office/powerpoint/2010/main" val="601598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a:p>
        </p:txBody>
      </p:sp>
      <p:sp>
        <p:nvSpPr>
          <p:cNvPr id="4" name="Marcador de Posição do Número do Diapositivo 3"/>
          <p:cNvSpPr>
            <a:spLocks noGrp="1"/>
          </p:cNvSpPr>
          <p:nvPr>
            <p:ph type="sldNum" sz="quarter" idx="10"/>
          </p:nvPr>
        </p:nvSpPr>
        <p:spPr/>
        <p:txBody>
          <a:bodyPr/>
          <a:lstStyle/>
          <a:p>
            <a:pPr>
              <a:defRPr/>
            </a:pPr>
            <a:fld id="{AE14110C-653F-4E3C-8F01-9254B94948BA}" type="slidenum">
              <a:rPr lang="en-GB" smtClean="0"/>
              <a:pPr>
                <a:defRPr/>
              </a:pPr>
              <a:t>2</a:t>
            </a:fld>
            <a:endParaRPr lang="en-GB"/>
          </a:p>
        </p:txBody>
      </p:sp>
    </p:spTree>
    <p:extLst>
      <p:ext uri="{BB962C8B-B14F-4D97-AF65-F5344CB8AC3E}">
        <p14:creationId xmlns:p14="http://schemas.microsoft.com/office/powerpoint/2010/main" val="41655157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a:p>
        </p:txBody>
      </p:sp>
      <p:sp>
        <p:nvSpPr>
          <p:cNvPr id="4" name="Marcador de Posição do Número do Diapositivo 3"/>
          <p:cNvSpPr>
            <a:spLocks noGrp="1"/>
          </p:cNvSpPr>
          <p:nvPr>
            <p:ph type="sldNum" sz="quarter" idx="10"/>
          </p:nvPr>
        </p:nvSpPr>
        <p:spPr/>
        <p:txBody>
          <a:bodyPr/>
          <a:lstStyle/>
          <a:p>
            <a:pPr>
              <a:defRPr/>
            </a:pPr>
            <a:fld id="{AE14110C-653F-4E3C-8F01-9254B94948BA}" type="slidenum">
              <a:rPr lang="en-GB" smtClean="0"/>
              <a:pPr>
                <a:defRPr/>
              </a:pPr>
              <a:t>3</a:t>
            </a:fld>
            <a:endParaRPr lang="en-GB"/>
          </a:p>
        </p:txBody>
      </p:sp>
    </p:spTree>
    <p:extLst>
      <p:ext uri="{BB962C8B-B14F-4D97-AF65-F5344CB8AC3E}">
        <p14:creationId xmlns:p14="http://schemas.microsoft.com/office/powerpoint/2010/main" val="37973170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a:p>
        </p:txBody>
      </p:sp>
      <p:sp>
        <p:nvSpPr>
          <p:cNvPr id="4" name="Marcador de Posição do Número do Diapositivo 3"/>
          <p:cNvSpPr>
            <a:spLocks noGrp="1"/>
          </p:cNvSpPr>
          <p:nvPr>
            <p:ph type="sldNum" sz="quarter" idx="10"/>
          </p:nvPr>
        </p:nvSpPr>
        <p:spPr/>
        <p:txBody>
          <a:bodyPr/>
          <a:lstStyle/>
          <a:p>
            <a:pPr>
              <a:defRPr/>
            </a:pPr>
            <a:fld id="{AE14110C-653F-4E3C-8F01-9254B94948BA}" type="slidenum">
              <a:rPr lang="en-GB" smtClean="0"/>
              <a:pPr>
                <a:defRPr/>
              </a:pPr>
              <a:t>4</a:t>
            </a:fld>
            <a:endParaRPr lang="en-GB"/>
          </a:p>
        </p:txBody>
      </p:sp>
    </p:spTree>
    <p:extLst>
      <p:ext uri="{BB962C8B-B14F-4D97-AF65-F5344CB8AC3E}">
        <p14:creationId xmlns:p14="http://schemas.microsoft.com/office/powerpoint/2010/main" val="33587237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a:p>
        </p:txBody>
      </p:sp>
      <p:sp>
        <p:nvSpPr>
          <p:cNvPr id="4" name="Marcador de Posição do Número do Diapositivo 3"/>
          <p:cNvSpPr>
            <a:spLocks noGrp="1"/>
          </p:cNvSpPr>
          <p:nvPr>
            <p:ph type="sldNum" sz="quarter" idx="10"/>
          </p:nvPr>
        </p:nvSpPr>
        <p:spPr/>
        <p:txBody>
          <a:bodyPr/>
          <a:lstStyle/>
          <a:p>
            <a:pPr>
              <a:defRPr/>
            </a:pPr>
            <a:fld id="{AE14110C-653F-4E3C-8F01-9254B94948BA}" type="slidenum">
              <a:rPr lang="en-GB" smtClean="0"/>
              <a:pPr>
                <a:defRPr/>
              </a:pPr>
              <a:t>5</a:t>
            </a:fld>
            <a:endParaRPr lang="en-GB"/>
          </a:p>
        </p:txBody>
      </p:sp>
    </p:spTree>
    <p:extLst>
      <p:ext uri="{BB962C8B-B14F-4D97-AF65-F5344CB8AC3E}">
        <p14:creationId xmlns:p14="http://schemas.microsoft.com/office/powerpoint/2010/main" val="1844897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a:p>
        </p:txBody>
      </p:sp>
      <p:sp>
        <p:nvSpPr>
          <p:cNvPr id="4" name="Marcador de Posição do Número do Diapositivo 3"/>
          <p:cNvSpPr>
            <a:spLocks noGrp="1"/>
          </p:cNvSpPr>
          <p:nvPr>
            <p:ph type="sldNum" sz="quarter" idx="10"/>
          </p:nvPr>
        </p:nvSpPr>
        <p:spPr/>
        <p:txBody>
          <a:bodyPr/>
          <a:lstStyle/>
          <a:p>
            <a:pPr>
              <a:defRPr/>
            </a:pPr>
            <a:fld id="{AE14110C-653F-4E3C-8F01-9254B94948BA}" type="slidenum">
              <a:rPr lang="en-GB" smtClean="0"/>
              <a:pPr>
                <a:defRPr/>
              </a:pPr>
              <a:t>6</a:t>
            </a:fld>
            <a:endParaRPr lang="en-GB"/>
          </a:p>
        </p:txBody>
      </p:sp>
    </p:spTree>
    <p:extLst>
      <p:ext uri="{BB962C8B-B14F-4D97-AF65-F5344CB8AC3E}">
        <p14:creationId xmlns:p14="http://schemas.microsoft.com/office/powerpoint/2010/main" val="21643564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a:p>
        </p:txBody>
      </p:sp>
      <p:sp>
        <p:nvSpPr>
          <p:cNvPr id="4" name="Marcador de Posição do Número do Diapositivo 3"/>
          <p:cNvSpPr>
            <a:spLocks noGrp="1"/>
          </p:cNvSpPr>
          <p:nvPr>
            <p:ph type="sldNum" sz="quarter" idx="10"/>
          </p:nvPr>
        </p:nvSpPr>
        <p:spPr/>
        <p:txBody>
          <a:bodyPr/>
          <a:lstStyle/>
          <a:p>
            <a:pPr>
              <a:defRPr/>
            </a:pPr>
            <a:fld id="{AE14110C-653F-4E3C-8F01-9254B94948BA}" type="slidenum">
              <a:rPr lang="en-GB" smtClean="0"/>
              <a:pPr>
                <a:defRPr/>
              </a:pPr>
              <a:t>7</a:t>
            </a:fld>
            <a:endParaRPr lang="en-GB"/>
          </a:p>
        </p:txBody>
      </p:sp>
    </p:spTree>
    <p:extLst>
      <p:ext uri="{BB962C8B-B14F-4D97-AF65-F5344CB8AC3E}">
        <p14:creationId xmlns:p14="http://schemas.microsoft.com/office/powerpoint/2010/main" val="3745906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ítulo e objecto">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p:txBody>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5" name="Rectangle 6"/>
          <p:cNvSpPr>
            <a:spLocks noGrp="1" noChangeArrowheads="1"/>
          </p:cNvSpPr>
          <p:nvPr>
            <p:ph type="sldNum" sz="quarter" idx="10"/>
          </p:nvPr>
        </p:nvSpPr>
        <p:spPr/>
        <p:txBody>
          <a:bodyPr/>
          <a:lstStyle>
            <a:lvl1pPr>
              <a:defRPr/>
            </a:lvl1pPr>
          </a:lstStyle>
          <a:p>
            <a:pPr>
              <a:defRPr/>
            </a:pPr>
            <a:fld id="{A3D8A51D-8988-4F0D-B9F8-D9B89A0EACB7}" type="slidenum">
              <a:rPr lang="en-GB"/>
              <a:pPr>
                <a:defRPr/>
              </a:pPr>
              <a:t>‹nº›</a:t>
            </a:fld>
            <a:endParaRPr lang="en-GB"/>
          </a:p>
        </p:txBody>
      </p:sp>
    </p:spTree>
    <p:extLst>
      <p:ext uri="{BB962C8B-B14F-4D97-AF65-F5344CB8AC3E}">
        <p14:creationId xmlns:p14="http://schemas.microsoft.com/office/powerpoint/2010/main" val="3054033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e tabela">
    <p:spTree>
      <p:nvGrpSpPr>
        <p:cNvPr id="1" name=""/>
        <p:cNvGrpSpPr/>
        <p:nvPr/>
      </p:nvGrpSpPr>
      <p:grpSpPr>
        <a:xfrm>
          <a:off x="0" y="0"/>
          <a:ext cx="0" cy="0"/>
          <a:chOff x="0" y="0"/>
          <a:chExt cx="0" cy="0"/>
        </a:xfrm>
      </p:grpSpPr>
      <p:sp>
        <p:nvSpPr>
          <p:cNvPr id="3" name="Marcador de Posição da Tabela 2"/>
          <p:cNvSpPr>
            <a:spLocks noGrp="1"/>
          </p:cNvSpPr>
          <p:nvPr>
            <p:ph type="tbl" idx="1"/>
          </p:nvPr>
        </p:nvSpPr>
        <p:spPr>
          <a:xfrm>
            <a:off x="323850" y="549275"/>
            <a:ext cx="8496300" cy="5576888"/>
          </a:xfrm>
        </p:spPr>
        <p:txBody>
          <a:bodyPr/>
          <a:lstStyle/>
          <a:p>
            <a:pPr lvl="0"/>
            <a:endParaRPr lang="pt-PT" noProof="0"/>
          </a:p>
        </p:txBody>
      </p:sp>
      <p:sp>
        <p:nvSpPr>
          <p:cNvPr id="4" name="Rectangle 6"/>
          <p:cNvSpPr>
            <a:spLocks noGrp="1" noChangeArrowheads="1"/>
          </p:cNvSpPr>
          <p:nvPr>
            <p:ph type="sldNum" sz="quarter" idx="10"/>
          </p:nvPr>
        </p:nvSpPr>
        <p:spPr>
          <a:ln/>
        </p:spPr>
        <p:txBody>
          <a:bodyPr/>
          <a:lstStyle>
            <a:lvl1pPr>
              <a:defRPr/>
            </a:lvl1pPr>
          </a:lstStyle>
          <a:p>
            <a:pPr>
              <a:defRPr/>
            </a:pPr>
            <a:fld id="{D2024C34-C75C-4115-8985-1CF1ADE4F45B}" type="slidenum">
              <a:rPr lang="en-GB"/>
              <a:pPr>
                <a:defRPr/>
              </a:pPr>
              <a:t>‹nº›</a:t>
            </a:fld>
            <a:endParaRPr lang="en-GB"/>
          </a:p>
        </p:txBody>
      </p:sp>
    </p:spTree>
    <p:extLst>
      <p:ext uri="{BB962C8B-B14F-4D97-AF65-F5344CB8AC3E}">
        <p14:creationId xmlns:p14="http://schemas.microsoft.com/office/powerpoint/2010/main" val="2841923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ítulo, 1 objecto e 2 objectos">
    <p:spTree>
      <p:nvGrpSpPr>
        <p:cNvPr id="1" name=""/>
        <p:cNvGrpSpPr/>
        <p:nvPr/>
      </p:nvGrpSpPr>
      <p:grpSpPr>
        <a:xfrm>
          <a:off x="0" y="0"/>
          <a:ext cx="0" cy="0"/>
          <a:chOff x="0" y="0"/>
          <a:chExt cx="0" cy="0"/>
        </a:xfrm>
      </p:grpSpPr>
      <p:sp>
        <p:nvSpPr>
          <p:cNvPr id="3" name="Marcador de Posição de Conteúdo 2"/>
          <p:cNvSpPr>
            <a:spLocks noGrp="1"/>
          </p:cNvSpPr>
          <p:nvPr>
            <p:ph sz="half" idx="1"/>
          </p:nvPr>
        </p:nvSpPr>
        <p:spPr>
          <a:xfrm>
            <a:off x="323850" y="549275"/>
            <a:ext cx="4171950" cy="5576888"/>
          </a:xfrm>
        </p:spPr>
        <p:txBody>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e Conteúdo 3"/>
          <p:cNvSpPr>
            <a:spLocks noGrp="1"/>
          </p:cNvSpPr>
          <p:nvPr>
            <p:ph sz="quarter" idx="2"/>
          </p:nvPr>
        </p:nvSpPr>
        <p:spPr>
          <a:xfrm>
            <a:off x="4648200" y="549275"/>
            <a:ext cx="4171950" cy="2711450"/>
          </a:xfrm>
        </p:spPr>
        <p:txBody>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e Conteúdo 4"/>
          <p:cNvSpPr>
            <a:spLocks noGrp="1"/>
          </p:cNvSpPr>
          <p:nvPr>
            <p:ph sz="quarter" idx="3"/>
          </p:nvPr>
        </p:nvSpPr>
        <p:spPr>
          <a:xfrm>
            <a:off x="4648200" y="3413125"/>
            <a:ext cx="4171950" cy="2713038"/>
          </a:xfrm>
        </p:spPr>
        <p:txBody>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6" name="Rectangle 6"/>
          <p:cNvSpPr>
            <a:spLocks noGrp="1" noChangeArrowheads="1"/>
          </p:cNvSpPr>
          <p:nvPr>
            <p:ph type="sldNum" sz="quarter" idx="10"/>
          </p:nvPr>
        </p:nvSpPr>
        <p:spPr>
          <a:ln/>
        </p:spPr>
        <p:txBody>
          <a:bodyPr/>
          <a:lstStyle>
            <a:lvl1pPr>
              <a:defRPr/>
            </a:lvl1pPr>
          </a:lstStyle>
          <a:p>
            <a:pPr>
              <a:defRPr/>
            </a:pPr>
            <a:fld id="{83413543-1C6C-4E59-9A1A-6BFF448D3320}" type="slidenum">
              <a:rPr lang="en-GB"/>
              <a:pPr>
                <a:defRPr/>
              </a:pPr>
              <a:t>‹nº›</a:t>
            </a:fld>
            <a:endParaRPr lang="en-GB"/>
          </a:p>
        </p:txBody>
      </p:sp>
    </p:spTree>
    <p:extLst>
      <p:ext uri="{BB962C8B-B14F-4D97-AF65-F5344CB8AC3E}">
        <p14:creationId xmlns:p14="http://schemas.microsoft.com/office/powerpoint/2010/main" val="212215274"/>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323850" y="549275"/>
            <a:ext cx="8496300" cy="557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pt-PT"/>
              <a:t>Clique para editar os estilos de texto do modelo global</a:t>
            </a:r>
          </a:p>
          <a:p>
            <a:pPr lvl="1"/>
            <a:r>
              <a:rPr lang="en-GB" altLang="pt-PT"/>
              <a:t>Segundo nível</a:t>
            </a:r>
          </a:p>
          <a:p>
            <a:pPr lvl="2"/>
            <a:r>
              <a:rPr lang="en-GB" altLang="pt-PT"/>
              <a:t>Terceiro nível</a:t>
            </a:r>
          </a:p>
          <a:p>
            <a:pPr lvl="3"/>
            <a:r>
              <a:rPr lang="en-GB" altLang="pt-PT"/>
              <a:t>Quarto nível</a:t>
            </a:r>
          </a:p>
          <a:p>
            <a:pPr lvl="4"/>
            <a:r>
              <a:rPr lang="en-GB" altLang="pt-PT"/>
              <a:t>Quinto nível</a:t>
            </a:r>
          </a:p>
        </p:txBody>
      </p:sp>
      <p:sp>
        <p:nvSpPr>
          <p:cNvPr id="201734" name="Rectangle 6"/>
          <p:cNvSpPr>
            <a:spLocks noGrp="1" noChangeArrowheads="1"/>
          </p:cNvSpPr>
          <p:nvPr>
            <p:ph type="sldNum" sz="quarter" idx="4"/>
          </p:nvPr>
        </p:nvSpPr>
        <p:spPr bwMode="auto">
          <a:xfrm>
            <a:off x="8270875" y="6524625"/>
            <a:ext cx="765175"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1" i="0">
                <a:solidFill>
                  <a:srgbClr val="003366"/>
                </a:solidFill>
                <a:latin typeface="Arial" charset="0"/>
              </a:defRPr>
            </a:lvl1pPr>
          </a:lstStyle>
          <a:p>
            <a:pPr>
              <a:defRPr/>
            </a:pPr>
            <a:fld id="{ECF26354-6D58-4401-818F-EBCFDA5633CE}" type="slidenum">
              <a:rPr lang="en-GB"/>
              <a:pPr>
                <a:defRPr/>
              </a:pPr>
              <a:t>‹nº›</a:t>
            </a:fld>
            <a:endParaRPr lang="en-GB"/>
          </a:p>
        </p:txBody>
      </p:sp>
      <p:sp>
        <p:nvSpPr>
          <p:cNvPr id="1028" name="Rectangle 2"/>
          <p:cNvSpPr>
            <a:spLocks noGrp="1" noChangeArrowheads="1"/>
          </p:cNvSpPr>
          <p:nvPr>
            <p:ph type="title"/>
          </p:nvPr>
        </p:nvSpPr>
        <p:spPr bwMode="auto">
          <a:xfrm>
            <a:off x="323850" y="44450"/>
            <a:ext cx="4105275"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t-PT" altLang="pt-PT"/>
              <a:t>Probabilidades</a:t>
            </a:r>
          </a:p>
        </p:txBody>
      </p:sp>
    </p:spTree>
  </p:cSld>
  <p:clrMap bg1="lt1" tx1="dk1" bg2="lt2" tx2="dk2" accent1="accent1" accent2="accent2" accent3="accent3" accent4="accent4" accent5="accent5" accent6="accent6" hlink="hlink" folHlink="folHlink"/>
  <p:hf sldNum="0" hdr="0" ftr="0" dt="0"/>
  <p:txStyles>
    <p:titleStyle>
      <a:lvl1pPr algn="l" rtl="0" eaLnBrk="0" fontAlgn="base" hangingPunct="0">
        <a:spcBef>
          <a:spcPct val="0"/>
        </a:spcBef>
        <a:spcAft>
          <a:spcPct val="0"/>
        </a:spcAft>
        <a:defRPr sz="1200" b="1">
          <a:solidFill>
            <a:schemeClr val="tx2"/>
          </a:solidFill>
          <a:latin typeface="+mj-lt"/>
          <a:ea typeface="+mj-ea"/>
          <a:cs typeface="+mj-cs"/>
        </a:defRPr>
      </a:lvl1pPr>
      <a:lvl2pPr algn="l" rtl="0" eaLnBrk="0" fontAlgn="base" hangingPunct="0">
        <a:spcBef>
          <a:spcPct val="0"/>
        </a:spcBef>
        <a:spcAft>
          <a:spcPct val="0"/>
        </a:spcAft>
        <a:defRPr sz="1200" b="1">
          <a:solidFill>
            <a:schemeClr val="tx2"/>
          </a:solidFill>
          <a:latin typeface="Arial" charset="0"/>
        </a:defRPr>
      </a:lvl2pPr>
      <a:lvl3pPr algn="l" rtl="0" eaLnBrk="0" fontAlgn="base" hangingPunct="0">
        <a:spcBef>
          <a:spcPct val="0"/>
        </a:spcBef>
        <a:spcAft>
          <a:spcPct val="0"/>
        </a:spcAft>
        <a:defRPr sz="1200" b="1">
          <a:solidFill>
            <a:schemeClr val="tx2"/>
          </a:solidFill>
          <a:latin typeface="Arial" charset="0"/>
        </a:defRPr>
      </a:lvl3pPr>
      <a:lvl4pPr algn="l" rtl="0" eaLnBrk="0" fontAlgn="base" hangingPunct="0">
        <a:spcBef>
          <a:spcPct val="0"/>
        </a:spcBef>
        <a:spcAft>
          <a:spcPct val="0"/>
        </a:spcAft>
        <a:defRPr sz="1200" b="1">
          <a:solidFill>
            <a:schemeClr val="tx2"/>
          </a:solidFill>
          <a:latin typeface="Arial" charset="0"/>
        </a:defRPr>
      </a:lvl4pPr>
      <a:lvl5pPr algn="l" rtl="0" eaLnBrk="0" fontAlgn="base" hangingPunct="0">
        <a:spcBef>
          <a:spcPct val="0"/>
        </a:spcBef>
        <a:spcAft>
          <a:spcPct val="0"/>
        </a:spcAft>
        <a:defRPr sz="1200" b="1">
          <a:solidFill>
            <a:schemeClr val="tx2"/>
          </a:solidFill>
          <a:latin typeface="Arial" charset="0"/>
        </a:defRPr>
      </a:lvl5pPr>
      <a:lvl6pPr marL="457200" algn="l" rtl="0" fontAlgn="base">
        <a:spcBef>
          <a:spcPct val="0"/>
        </a:spcBef>
        <a:spcAft>
          <a:spcPct val="0"/>
        </a:spcAft>
        <a:defRPr sz="1600">
          <a:solidFill>
            <a:schemeClr val="tx2"/>
          </a:solidFill>
          <a:latin typeface="Arial" charset="0"/>
        </a:defRPr>
      </a:lvl6pPr>
      <a:lvl7pPr marL="914400" algn="l" rtl="0" fontAlgn="base">
        <a:spcBef>
          <a:spcPct val="0"/>
        </a:spcBef>
        <a:spcAft>
          <a:spcPct val="0"/>
        </a:spcAft>
        <a:defRPr sz="1600">
          <a:solidFill>
            <a:schemeClr val="tx2"/>
          </a:solidFill>
          <a:latin typeface="Arial" charset="0"/>
        </a:defRPr>
      </a:lvl7pPr>
      <a:lvl8pPr marL="1371600" algn="l" rtl="0" fontAlgn="base">
        <a:spcBef>
          <a:spcPct val="0"/>
        </a:spcBef>
        <a:spcAft>
          <a:spcPct val="0"/>
        </a:spcAft>
        <a:defRPr sz="1600">
          <a:solidFill>
            <a:schemeClr val="tx2"/>
          </a:solidFill>
          <a:latin typeface="Arial" charset="0"/>
        </a:defRPr>
      </a:lvl8pPr>
      <a:lvl9pPr marL="1828800" algn="l" rtl="0" fontAlgn="base">
        <a:spcBef>
          <a:spcPct val="0"/>
        </a:spcBef>
        <a:spcAft>
          <a:spcPct val="0"/>
        </a:spcAft>
        <a:defRPr sz="1600">
          <a:solidFill>
            <a:schemeClr val="tx2"/>
          </a:solidFill>
          <a:latin typeface="Arial" charset="0"/>
        </a:defRPr>
      </a:lvl9pPr>
    </p:titleStyle>
    <p:bodyStyle>
      <a:lvl1pPr marL="342900" indent="-342900" algn="l" rtl="0" eaLnBrk="0" fontAlgn="base" hangingPunct="0">
        <a:spcBef>
          <a:spcPct val="20000"/>
        </a:spcBef>
        <a:spcAft>
          <a:spcPct val="0"/>
        </a:spcAft>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bwMode="auto">
          <a:xfrm>
            <a:off x="284163" y="588963"/>
            <a:ext cx="8496300" cy="586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pt-PT"/>
              <a:t>Exemplo</a:t>
            </a:r>
          </a:p>
          <a:p>
            <a:pPr lvl="0"/>
            <a:r>
              <a:rPr lang="en-GB" altLang="pt-PT"/>
              <a:t>	Segundo nível</a:t>
            </a:r>
          </a:p>
          <a:p>
            <a:pPr lvl="0"/>
            <a:r>
              <a:rPr lang="en-GB" altLang="pt-PT"/>
              <a:t>		Terceiro nível</a:t>
            </a:r>
          </a:p>
          <a:p>
            <a:pPr lvl="0"/>
            <a:r>
              <a:rPr lang="en-GB" altLang="pt-PT"/>
              <a:t>		Quarto nível</a:t>
            </a:r>
          </a:p>
          <a:p>
            <a:pPr lvl="0"/>
            <a:r>
              <a:rPr lang="en-GB" altLang="pt-PT"/>
              <a:t>		Quinto nível</a:t>
            </a:r>
          </a:p>
        </p:txBody>
      </p:sp>
      <p:sp>
        <p:nvSpPr>
          <p:cNvPr id="203782" name="Rectangle 6"/>
          <p:cNvSpPr>
            <a:spLocks noGrp="1" noChangeArrowheads="1"/>
          </p:cNvSpPr>
          <p:nvPr>
            <p:ph type="sldNum" sz="quarter" idx="4"/>
          </p:nvPr>
        </p:nvSpPr>
        <p:spPr bwMode="auto">
          <a:xfrm>
            <a:off x="8270875" y="6524625"/>
            <a:ext cx="765175"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1" i="0">
                <a:solidFill>
                  <a:srgbClr val="003366"/>
                </a:solidFill>
                <a:latin typeface="Arial" charset="0"/>
              </a:defRPr>
            </a:lvl1pPr>
          </a:lstStyle>
          <a:p>
            <a:pPr>
              <a:defRPr/>
            </a:pPr>
            <a:fld id="{FE663517-0879-4999-ADC7-874462CE623C}" type="slidenum">
              <a:rPr lang="en-GB"/>
              <a:pPr>
                <a:defRPr/>
              </a:pPr>
              <a:t>‹nº›</a:t>
            </a:fld>
            <a:endParaRPr lang="en-GB"/>
          </a:p>
        </p:txBody>
      </p:sp>
    </p:spTree>
  </p:cSld>
  <p:clrMap bg1="lt1" tx1="dk1" bg2="lt2" tx2="dk2" accent1="accent1" accent2="accent2" accent3="accent3" accent4="accent4" accent5="accent5" accent6="accent6" hlink="hlink" folHlink="folHlink"/>
  <p:sldLayoutIdLst>
    <p:sldLayoutId id="2147483657" r:id="rId1"/>
    <p:sldLayoutId id="2147483655" r:id="rId2"/>
    <p:sldLayoutId id="2147483656" r:id="rId3"/>
  </p:sldLayoutIdLst>
  <p:hf sldNum="0" hdr="0" ftr="0" dt="0"/>
  <p:txStyles>
    <p:titleStyle>
      <a:lvl1pPr algn="l" rtl="0" eaLnBrk="0" fontAlgn="base" hangingPunct="0">
        <a:spcBef>
          <a:spcPct val="0"/>
        </a:spcBef>
        <a:spcAft>
          <a:spcPct val="0"/>
        </a:spcAft>
        <a:defRPr sz="1200" b="1">
          <a:solidFill>
            <a:schemeClr val="tx2"/>
          </a:solidFill>
          <a:latin typeface="+mj-lt"/>
          <a:ea typeface="+mj-ea"/>
          <a:cs typeface="+mj-cs"/>
        </a:defRPr>
      </a:lvl1pPr>
      <a:lvl2pPr algn="l" rtl="0" eaLnBrk="0" fontAlgn="base" hangingPunct="0">
        <a:spcBef>
          <a:spcPct val="0"/>
        </a:spcBef>
        <a:spcAft>
          <a:spcPct val="0"/>
        </a:spcAft>
        <a:defRPr sz="1200" b="1">
          <a:solidFill>
            <a:schemeClr val="tx2"/>
          </a:solidFill>
          <a:latin typeface="Arial" charset="0"/>
        </a:defRPr>
      </a:lvl2pPr>
      <a:lvl3pPr algn="l" rtl="0" eaLnBrk="0" fontAlgn="base" hangingPunct="0">
        <a:spcBef>
          <a:spcPct val="0"/>
        </a:spcBef>
        <a:spcAft>
          <a:spcPct val="0"/>
        </a:spcAft>
        <a:defRPr sz="1200" b="1">
          <a:solidFill>
            <a:schemeClr val="tx2"/>
          </a:solidFill>
          <a:latin typeface="Arial" charset="0"/>
        </a:defRPr>
      </a:lvl3pPr>
      <a:lvl4pPr algn="l" rtl="0" eaLnBrk="0" fontAlgn="base" hangingPunct="0">
        <a:spcBef>
          <a:spcPct val="0"/>
        </a:spcBef>
        <a:spcAft>
          <a:spcPct val="0"/>
        </a:spcAft>
        <a:defRPr sz="1200" b="1">
          <a:solidFill>
            <a:schemeClr val="tx2"/>
          </a:solidFill>
          <a:latin typeface="Arial" charset="0"/>
        </a:defRPr>
      </a:lvl4pPr>
      <a:lvl5pPr algn="l" rtl="0" eaLnBrk="0" fontAlgn="base" hangingPunct="0">
        <a:spcBef>
          <a:spcPct val="0"/>
        </a:spcBef>
        <a:spcAft>
          <a:spcPct val="0"/>
        </a:spcAft>
        <a:defRPr sz="1200" b="1">
          <a:solidFill>
            <a:schemeClr val="tx2"/>
          </a:solidFill>
          <a:latin typeface="Arial" charset="0"/>
        </a:defRPr>
      </a:lvl5pPr>
      <a:lvl6pPr marL="457200" algn="l" rtl="0" fontAlgn="base">
        <a:spcBef>
          <a:spcPct val="0"/>
        </a:spcBef>
        <a:spcAft>
          <a:spcPct val="0"/>
        </a:spcAft>
        <a:defRPr sz="1600" b="1">
          <a:solidFill>
            <a:schemeClr val="tx2"/>
          </a:solidFill>
          <a:latin typeface="Arial" charset="0"/>
        </a:defRPr>
      </a:lvl6pPr>
      <a:lvl7pPr marL="914400" algn="l" rtl="0" fontAlgn="base">
        <a:spcBef>
          <a:spcPct val="0"/>
        </a:spcBef>
        <a:spcAft>
          <a:spcPct val="0"/>
        </a:spcAft>
        <a:defRPr sz="1600" b="1">
          <a:solidFill>
            <a:schemeClr val="tx2"/>
          </a:solidFill>
          <a:latin typeface="Arial" charset="0"/>
        </a:defRPr>
      </a:lvl7pPr>
      <a:lvl8pPr marL="1371600" algn="l" rtl="0" fontAlgn="base">
        <a:spcBef>
          <a:spcPct val="0"/>
        </a:spcBef>
        <a:spcAft>
          <a:spcPct val="0"/>
        </a:spcAft>
        <a:defRPr sz="1600" b="1">
          <a:solidFill>
            <a:schemeClr val="tx2"/>
          </a:solidFill>
          <a:latin typeface="Arial" charset="0"/>
        </a:defRPr>
      </a:lvl8pPr>
      <a:lvl9pPr marL="1828800" algn="l" rtl="0" fontAlgn="base">
        <a:spcBef>
          <a:spcPct val="0"/>
        </a:spcBef>
        <a:spcAft>
          <a:spcPct val="0"/>
        </a:spcAft>
        <a:defRPr sz="1600" b="1">
          <a:solidFill>
            <a:schemeClr val="tx2"/>
          </a:solidFill>
          <a:latin typeface="Arial"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defRPr sz="2000">
          <a:solidFill>
            <a:schemeClr val="tx1"/>
          </a:solidFill>
          <a:latin typeface="+mn-lt"/>
        </a:defRPr>
      </a:lvl3pPr>
      <a:lvl4pPr marL="1600200" indent="-228600" algn="l" rtl="0" eaLnBrk="0" fontAlgn="base" hangingPunct="0">
        <a:spcBef>
          <a:spcPct val="20000"/>
        </a:spcBef>
        <a:spcAft>
          <a:spcPct val="0"/>
        </a:spcAft>
        <a:defRPr sz="2000">
          <a:solidFill>
            <a:schemeClr val="tx1"/>
          </a:solidFill>
          <a:latin typeface="+mn-lt"/>
        </a:defRPr>
      </a:lvl4pPr>
      <a:lvl5pPr marL="2057400" indent="-228600" algn="l" rtl="0" eaLnBrk="0" fontAlgn="base" hangingPunct="0">
        <a:spcBef>
          <a:spcPct val="20000"/>
        </a:spcBef>
        <a:spcAft>
          <a:spcPct val="0"/>
        </a:spcAft>
        <a:defRPr sz="2000">
          <a:solidFill>
            <a:schemeClr val="tx1"/>
          </a:solidFill>
          <a:latin typeface="+mn-lt"/>
        </a:defRPr>
      </a:lvl5pPr>
      <a:lvl6pPr marL="2514600" indent="-228600" algn="l" rtl="0" fontAlgn="base">
        <a:spcBef>
          <a:spcPct val="20000"/>
        </a:spcBef>
        <a:spcAft>
          <a:spcPct val="0"/>
        </a:spcAft>
        <a:defRPr sz="2000">
          <a:solidFill>
            <a:schemeClr val="tx1"/>
          </a:solidFill>
          <a:latin typeface="+mn-lt"/>
        </a:defRPr>
      </a:lvl6pPr>
      <a:lvl7pPr marL="2971800" indent="-228600" algn="l" rtl="0" fontAlgn="base">
        <a:spcBef>
          <a:spcPct val="20000"/>
        </a:spcBef>
        <a:spcAft>
          <a:spcPct val="0"/>
        </a:spcAft>
        <a:defRPr sz="2000">
          <a:solidFill>
            <a:schemeClr val="tx1"/>
          </a:solidFill>
          <a:latin typeface="+mn-lt"/>
        </a:defRPr>
      </a:lvl7pPr>
      <a:lvl8pPr marL="3429000" indent="-228600" algn="l" rtl="0" fontAlgn="base">
        <a:spcBef>
          <a:spcPct val="20000"/>
        </a:spcBef>
        <a:spcAft>
          <a:spcPct val="0"/>
        </a:spcAft>
        <a:defRPr sz="2000">
          <a:solidFill>
            <a:schemeClr val="tx1"/>
          </a:solidFill>
          <a:latin typeface="+mn-lt"/>
        </a:defRPr>
      </a:lvl8pPr>
      <a:lvl9pPr marL="3886200" indent="-228600" algn="l" rtl="0" fontAlgn="base">
        <a:spcBef>
          <a:spcPct val="20000"/>
        </a:spcBef>
        <a:spcAft>
          <a:spcPct val="0"/>
        </a:spcAft>
        <a:defRPr sz="2000">
          <a:solidFill>
            <a:schemeClr val="tx1"/>
          </a:solidFill>
          <a:latin typeface="+mn-lt"/>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3.wmf"/><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3.wmf"/><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3.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4.xml"/><Relationship Id="rId7" Type="http://schemas.openxmlformats.org/officeDocument/2006/relationships/image" Target="../media/image4.wmf"/><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oleObject" Target="../embeddings/oleObject4.bin"/><Relationship Id="rId11" Type="http://schemas.openxmlformats.org/officeDocument/2006/relationships/image" Target="../media/image6.wmf"/><Relationship Id="rId5" Type="http://schemas.microsoft.com/office/2007/relationships/hdphoto" Target="../media/hdphoto1.wdp"/><Relationship Id="rId10" Type="http://schemas.openxmlformats.org/officeDocument/2006/relationships/oleObject" Target="../embeddings/oleObject6.bin"/><Relationship Id="rId4" Type="http://schemas.openxmlformats.org/officeDocument/2006/relationships/image" Target="../media/image7.png"/><Relationship Id="rId9" Type="http://schemas.openxmlformats.org/officeDocument/2006/relationships/image" Target="../media/image5.wmf"/></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9.gif"/></Relationships>
</file>

<file path=ppt/slides/_rels/slide6.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notesSlide" Target="../notesSlides/notesSlide6.xml"/><Relationship Id="rId7" Type="http://schemas.openxmlformats.org/officeDocument/2006/relationships/oleObject" Target="../embeddings/oleObject8.bin"/><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image" Target="../media/image10.wmf"/><Relationship Id="rId5" Type="http://schemas.openxmlformats.org/officeDocument/2006/relationships/oleObject" Target="../embeddings/oleObject7.bin"/><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9.png"/><Relationship Id="rId3" Type="http://schemas.openxmlformats.org/officeDocument/2006/relationships/notesSlide" Target="../notesSlides/notesSlide7.xml"/><Relationship Id="rId7" Type="http://schemas.openxmlformats.org/officeDocument/2006/relationships/image" Target="../media/image14.wmf"/><Relationship Id="rId12" Type="http://schemas.openxmlformats.org/officeDocument/2006/relationships/image" Target="../media/image18.jpeg"/><Relationship Id="rId2" Type="http://schemas.openxmlformats.org/officeDocument/2006/relationships/slideLayout" Target="../slideLayouts/slideLayout1.xml"/><Relationship Id="rId1" Type="http://schemas.openxmlformats.org/officeDocument/2006/relationships/vmlDrawing" Target="../drawings/vmlDrawing5.vml"/><Relationship Id="rId6" Type="http://schemas.openxmlformats.org/officeDocument/2006/relationships/oleObject" Target="../embeddings/oleObject10.bin"/><Relationship Id="rId11" Type="http://schemas.openxmlformats.org/officeDocument/2006/relationships/image" Target="../media/image17.gif"/><Relationship Id="rId5" Type="http://schemas.openxmlformats.org/officeDocument/2006/relationships/image" Target="../media/image13.wmf"/><Relationship Id="rId10" Type="http://schemas.openxmlformats.org/officeDocument/2006/relationships/image" Target="../media/image16.png"/><Relationship Id="rId4" Type="http://schemas.openxmlformats.org/officeDocument/2006/relationships/oleObject" Target="../embeddings/oleObject9.bin"/><Relationship Id="rId9" Type="http://schemas.openxmlformats.org/officeDocument/2006/relationships/image" Target="../media/image1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3"/>
          <p:cNvSpPr>
            <a:spLocks noGrp="1" noChangeArrowheads="1"/>
          </p:cNvSpPr>
          <p:nvPr>
            <p:ph type="body" idx="1"/>
          </p:nvPr>
        </p:nvSpPr>
        <p:spPr>
          <a:xfrm>
            <a:off x="323850" y="515938"/>
            <a:ext cx="8496300" cy="5576887"/>
          </a:xfrm>
        </p:spPr>
        <p:txBody>
          <a:bodyPr/>
          <a:lstStyle/>
          <a:p>
            <a:pPr eaLnBrk="1" hangingPunct="1">
              <a:lnSpc>
                <a:spcPct val="80000"/>
              </a:lnSpc>
              <a:defRPr/>
            </a:pPr>
            <a:endParaRPr lang="pt-PT" altLang="pt-PT" sz="2000" b="1" dirty="0"/>
          </a:p>
          <a:p>
            <a:pPr marL="355600" indent="0" algn="ctr" eaLnBrk="1" hangingPunct="1">
              <a:buClr>
                <a:schemeClr val="accent5">
                  <a:lumMod val="50000"/>
                </a:schemeClr>
              </a:buClr>
              <a:defRPr/>
            </a:pPr>
            <a:endParaRPr lang="pt-PT" altLang="pt-PT" sz="2800" b="1" dirty="0"/>
          </a:p>
          <a:p>
            <a:pPr marL="355600" indent="0" algn="ctr" eaLnBrk="1" hangingPunct="1">
              <a:buClr>
                <a:schemeClr val="accent5">
                  <a:lumMod val="50000"/>
                </a:schemeClr>
              </a:buClr>
              <a:defRPr/>
            </a:pPr>
            <a:r>
              <a:rPr lang="pt-PT" altLang="pt-PT" sz="4800" b="1" dirty="0" err="1"/>
              <a:t>Combinations</a:t>
            </a:r>
            <a:r>
              <a:rPr lang="pt-PT" altLang="pt-PT" sz="4800" b="1" dirty="0"/>
              <a:t>	</a:t>
            </a:r>
          </a:p>
          <a:p>
            <a:pPr eaLnBrk="1" hangingPunct="1">
              <a:lnSpc>
                <a:spcPct val="80000"/>
              </a:lnSpc>
              <a:defRPr/>
            </a:pPr>
            <a:endParaRPr lang="en-GB" altLang="pt-PT" sz="2800" b="1" dirty="0"/>
          </a:p>
        </p:txBody>
      </p:sp>
      <p:pic>
        <p:nvPicPr>
          <p:cNvPr id="4099" name="Picture 4" descr="C:\Users\FBS\Documents\MOOC\R2\normal.gif"/>
          <p:cNvPicPr>
            <a:picLocks noChangeAspect="1" noChangeArrowheads="1" noCrop="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99656" y="2614623"/>
            <a:ext cx="1944688" cy="194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108000" y="442800"/>
            <a:ext cx="8953696" cy="6264275"/>
          </a:xfrm>
          <a:solidFill>
            <a:schemeClr val="bg1"/>
          </a:solidFill>
        </p:spPr>
        <p:txBody>
          <a:bodyPr/>
          <a:lstStyle/>
          <a:p>
            <a:pPr marL="0" indent="0" algn="just"/>
            <a:r>
              <a:rPr lang="pt-PT" altLang="pt-PT" b="1" dirty="0" err="1">
                <a:solidFill>
                  <a:srgbClr val="C00000"/>
                </a:solidFill>
              </a:rPr>
              <a:t>Combinations</a:t>
            </a:r>
            <a:endParaRPr lang="pt-PT" altLang="pt-PT" sz="1200" dirty="0">
              <a:solidFill>
                <a:srgbClr val="C00000"/>
              </a:solidFill>
            </a:endParaRPr>
          </a:p>
          <a:p>
            <a:pPr marL="0" indent="0" algn="just"/>
            <a:endParaRPr lang="pt-PT" altLang="pt-PT" sz="1600" dirty="0"/>
          </a:p>
          <a:p>
            <a:pPr marL="0" indent="0" algn="just"/>
            <a:r>
              <a:rPr lang="pt-PT" altLang="pt-PT" dirty="0" err="1"/>
              <a:t>Given</a:t>
            </a:r>
            <a:r>
              <a:rPr lang="pt-PT" altLang="pt-PT" dirty="0"/>
              <a:t> a set </a:t>
            </a:r>
            <a:r>
              <a:rPr lang="pt-PT" altLang="pt-PT" dirty="0" err="1"/>
              <a:t>with</a:t>
            </a:r>
            <a:r>
              <a:rPr lang="pt-PT" altLang="pt-PT" dirty="0"/>
              <a:t> </a:t>
            </a:r>
            <a:r>
              <a:rPr lang="pt-PT" altLang="pt-PT" sz="2800" b="1" i="1" dirty="0">
                <a:latin typeface="Times New Roman" panose="02020603050405020304" pitchFamily="18" charset="0"/>
                <a:cs typeface="Times New Roman" panose="02020603050405020304" pitchFamily="18" charset="0"/>
              </a:rPr>
              <a:t>n</a:t>
            </a:r>
            <a:r>
              <a:rPr lang="pt-PT" altLang="pt-PT" b="1" i="1" dirty="0"/>
              <a:t> </a:t>
            </a:r>
            <a:r>
              <a:rPr lang="pt-PT" altLang="pt-PT" dirty="0" err="1"/>
              <a:t>distinct</a:t>
            </a:r>
            <a:r>
              <a:rPr lang="pt-PT" altLang="pt-PT" dirty="0"/>
              <a:t> </a:t>
            </a:r>
            <a:r>
              <a:rPr lang="pt-PT" altLang="pt-PT" dirty="0" err="1"/>
              <a:t>elements</a:t>
            </a:r>
            <a:r>
              <a:rPr lang="pt-PT" altLang="pt-PT" dirty="0"/>
              <a:t>, </a:t>
            </a:r>
            <a:r>
              <a:rPr lang="pt-PT" altLang="pt-PT" dirty="0" err="1"/>
              <a:t>one</a:t>
            </a:r>
            <a:r>
              <a:rPr lang="pt-PT" altLang="pt-PT" dirty="0"/>
              <a:t> </a:t>
            </a:r>
            <a:r>
              <a:rPr lang="pt-PT" altLang="pt-PT" dirty="0" err="1"/>
              <a:t>may</a:t>
            </a:r>
            <a:r>
              <a:rPr lang="pt-PT" altLang="pt-PT" dirty="0"/>
              <a:t> </a:t>
            </a:r>
            <a:r>
              <a:rPr lang="pt-PT" altLang="pt-PT" dirty="0" err="1"/>
              <a:t>call</a:t>
            </a:r>
            <a:r>
              <a:rPr lang="pt-PT" altLang="pt-PT" dirty="0"/>
              <a:t> </a:t>
            </a:r>
            <a:r>
              <a:rPr lang="pt-PT" altLang="pt-PT" b="1" dirty="0" err="1"/>
              <a:t>combination</a:t>
            </a:r>
            <a:r>
              <a:rPr lang="pt-PT" altLang="pt-PT" b="1" dirty="0"/>
              <a:t> </a:t>
            </a:r>
            <a:r>
              <a:rPr lang="en-US" altLang="pt-PT" dirty="0"/>
              <a:t>of the elements of this set</a:t>
            </a:r>
            <a:r>
              <a:rPr lang="pt-PT" altLang="pt-PT" dirty="0"/>
              <a:t>, to </a:t>
            </a:r>
            <a:r>
              <a:rPr lang="pt-PT" altLang="pt-PT" dirty="0" err="1"/>
              <a:t>any</a:t>
            </a:r>
            <a:r>
              <a:rPr lang="pt-PT" altLang="pt-PT" dirty="0"/>
              <a:t> </a:t>
            </a:r>
            <a:r>
              <a:rPr lang="pt-PT" altLang="pt-PT" dirty="0" err="1"/>
              <a:t>of</a:t>
            </a:r>
            <a:r>
              <a:rPr lang="pt-PT" altLang="pt-PT" dirty="0"/>
              <a:t> </a:t>
            </a:r>
            <a:r>
              <a:rPr lang="pt-PT" altLang="pt-PT" dirty="0" err="1"/>
              <a:t>its</a:t>
            </a:r>
            <a:r>
              <a:rPr lang="pt-PT" altLang="pt-PT" dirty="0"/>
              <a:t> </a:t>
            </a:r>
            <a:r>
              <a:rPr lang="pt-PT" altLang="pt-PT" b="1" dirty="0" err="1"/>
              <a:t>subsets</a:t>
            </a:r>
            <a:r>
              <a:rPr lang="pt-PT" altLang="pt-PT" dirty="0"/>
              <a:t>. </a:t>
            </a:r>
          </a:p>
          <a:p>
            <a:pPr marL="0" indent="0"/>
            <a:endParaRPr lang="pt-PT" altLang="pt-PT" sz="800" dirty="0"/>
          </a:p>
          <a:p>
            <a:pPr marL="0" indent="0" algn="just"/>
            <a:r>
              <a:rPr lang="pt-PT" altLang="pt-PT" dirty="0" err="1"/>
              <a:t>We</a:t>
            </a:r>
            <a:r>
              <a:rPr lang="pt-PT" altLang="pt-PT" dirty="0"/>
              <a:t> represente </a:t>
            </a:r>
            <a:r>
              <a:rPr lang="pt-PT" altLang="pt-PT" dirty="0" err="1"/>
              <a:t>by</a:t>
            </a:r>
            <a:r>
              <a:rPr lang="pt-PT" altLang="pt-PT" dirty="0"/>
              <a:t>                     </a:t>
            </a:r>
            <a:r>
              <a:rPr lang="en-US" altLang="pt-PT" dirty="0"/>
              <a:t>the number of subsets that is 
possible to form with</a:t>
            </a:r>
            <a:r>
              <a:rPr lang="pt-PT" altLang="pt-PT" dirty="0"/>
              <a:t> </a:t>
            </a:r>
            <a:r>
              <a:rPr lang="pt-PT" altLang="pt-PT" sz="2800" i="1" dirty="0">
                <a:latin typeface="Times New Roman" panose="02020603050405020304" pitchFamily="18" charset="0"/>
                <a:cs typeface="Times New Roman" panose="02020603050405020304" pitchFamily="18" charset="0"/>
              </a:rPr>
              <a:t>p</a:t>
            </a:r>
            <a:r>
              <a:rPr lang="pt-PT" altLang="pt-PT" dirty="0"/>
              <a:t> </a:t>
            </a:r>
            <a:r>
              <a:rPr lang="en-US" altLang="pt-PT" dirty="0"/>
              <a:t>elements chosen from among the </a:t>
            </a:r>
            <a:r>
              <a:rPr lang="pt-PT" altLang="pt-PT" sz="2800" i="1" dirty="0">
                <a:latin typeface="Times New Roman" panose="02020603050405020304" pitchFamily="18" charset="0"/>
                <a:cs typeface="Times New Roman" panose="02020603050405020304" pitchFamily="18" charset="0"/>
              </a:rPr>
              <a:t>n</a:t>
            </a:r>
            <a:r>
              <a:rPr lang="pt-PT" altLang="pt-PT" dirty="0"/>
              <a:t> </a:t>
            </a:r>
            <a:r>
              <a:rPr lang="pt-PT" altLang="pt-PT" dirty="0" err="1"/>
              <a:t>given</a:t>
            </a:r>
            <a:r>
              <a:rPr lang="pt-PT" altLang="pt-PT" dirty="0"/>
              <a:t> </a:t>
            </a:r>
            <a:r>
              <a:rPr lang="pt-PT" altLang="pt-PT" dirty="0" err="1"/>
              <a:t>elements</a:t>
            </a:r>
            <a:r>
              <a:rPr lang="pt-PT" altLang="pt-PT" dirty="0"/>
              <a:t>.  </a:t>
            </a:r>
            <a:endParaRPr lang="pt-PT" altLang="pt-PT" sz="2800" b="1" i="1" dirty="0">
              <a:latin typeface="Times New Roman" panose="02020603050405020304" pitchFamily="18" charset="0"/>
              <a:cs typeface="Times New Roman" panose="02020603050405020304" pitchFamily="18" charset="0"/>
            </a:endParaRPr>
          </a:p>
          <a:p>
            <a:pPr marL="0" indent="0"/>
            <a:endParaRPr lang="pt-PT" altLang="pt-PT" sz="100" dirty="0"/>
          </a:p>
          <a:p>
            <a:pPr marL="0" indent="0"/>
            <a:r>
              <a:rPr lang="pt-PT" altLang="pt-PT" dirty="0" err="1"/>
              <a:t>The</a:t>
            </a:r>
            <a:r>
              <a:rPr lang="pt-PT" altLang="pt-PT" dirty="0"/>
              <a:t> </a:t>
            </a:r>
            <a:r>
              <a:rPr lang="pt-PT" altLang="pt-PT" b="1" dirty="0" err="1"/>
              <a:t>number</a:t>
            </a:r>
            <a:r>
              <a:rPr lang="pt-PT" altLang="pt-PT" b="1" dirty="0"/>
              <a:t> </a:t>
            </a:r>
            <a:r>
              <a:rPr lang="pt-PT" altLang="pt-PT" b="1" dirty="0" err="1"/>
              <a:t>of</a:t>
            </a:r>
            <a:r>
              <a:rPr lang="pt-PT" altLang="pt-PT" b="1" dirty="0"/>
              <a:t> </a:t>
            </a:r>
            <a:r>
              <a:rPr lang="pt-PT" altLang="pt-PT" b="1" dirty="0" err="1"/>
              <a:t>combinations</a:t>
            </a:r>
            <a:r>
              <a:rPr lang="pt-PT" altLang="pt-PT" b="1" dirty="0"/>
              <a:t> </a:t>
            </a:r>
            <a:r>
              <a:rPr lang="pt-PT" altLang="pt-PT" b="1" dirty="0" err="1"/>
              <a:t>of</a:t>
            </a:r>
            <a:r>
              <a:rPr lang="pt-PT" altLang="pt-PT" b="1" dirty="0"/>
              <a:t> </a:t>
            </a:r>
            <a:r>
              <a:rPr lang="pt-PT" altLang="pt-PT" sz="2800" b="1" i="1" dirty="0">
                <a:latin typeface="Times New Roman" panose="02020603050405020304" pitchFamily="18" charset="0"/>
                <a:cs typeface="Times New Roman" panose="02020603050405020304" pitchFamily="18" charset="0"/>
              </a:rPr>
              <a:t>n</a:t>
            </a:r>
            <a:r>
              <a:rPr lang="pt-PT" altLang="pt-PT" b="1" dirty="0"/>
              <a:t> </a:t>
            </a:r>
            <a:r>
              <a:rPr lang="pt-PT" altLang="pt-PT" b="1" dirty="0" err="1"/>
              <a:t>elements</a:t>
            </a:r>
            <a:r>
              <a:rPr lang="pt-PT" altLang="pt-PT" b="1" dirty="0"/>
              <a:t>, </a:t>
            </a:r>
            <a:r>
              <a:rPr lang="pt-PT" altLang="pt-PT" sz="2800" b="1" i="1" dirty="0">
                <a:latin typeface="Times New Roman" panose="02020603050405020304" pitchFamily="18" charset="0"/>
                <a:cs typeface="Times New Roman" panose="02020603050405020304" pitchFamily="18" charset="0"/>
              </a:rPr>
              <a:t>p</a:t>
            </a:r>
            <a:r>
              <a:rPr lang="pt-PT" altLang="pt-PT" b="1" dirty="0"/>
              <a:t> to </a:t>
            </a:r>
            <a:r>
              <a:rPr lang="pt-PT" altLang="pt-PT" sz="2800" b="1" i="1" dirty="0">
                <a:latin typeface="Times New Roman" panose="02020603050405020304" pitchFamily="18" charset="0"/>
                <a:cs typeface="Times New Roman" panose="02020603050405020304" pitchFamily="18" charset="0"/>
              </a:rPr>
              <a:t>p</a:t>
            </a:r>
            <a:r>
              <a:rPr lang="pt-PT" altLang="pt-PT" dirty="0"/>
              <a:t>, </a:t>
            </a:r>
            <a:r>
              <a:rPr lang="pt-PT" altLang="pt-PT" dirty="0" err="1"/>
              <a:t>is</a:t>
            </a:r>
            <a:r>
              <a:rPr lang="pt-PT" altLang="pt-PT" dirty="0"/>
              <a:t> </a:t>
            </a:r>
            <a:r>
              <a:rPr lang="pt-PT" altLang="pt-PT" dirty="0" err="1"/>
              <a:t>given</a:t>
            </a:r>
            <a:r>
              <a:rPr lang="pt-PT" altLang="pt-PT" dirty="0"/>
              <a:t> </a:t>
            </a:r>
            <a:r>
              <a:rPr lang="pt-PT" altLang="pt-PT" dirty="0" err="1"/>
              <a:t>by</a:t>
            </a:r>
            <a:r>
              <a:rPr lang="pt-PT" altLang="pt-PT" dirty="0"/>
              <a:t>: </a:t>
            </a:r>
          </a:p>
          <a:p>
            <a:pPr marL="0" indent="0"/>
            <a:r>
              <a:rPr lang="pt-PT" altLang="pt-PT" dirty="0"/>
              <a:t> </a:t>
            </a:r>
          </a:p>
          <a:p>
            <a:pPr marL="0" indent="0"/>
            <a:endParaRPr lang="pt-PT" altLang="pt-PT" sz="1800" dirty="0"/>
          </a:p>
          <a:p>
            <a:pPr marL="0" indent="0"/>
            <a:endParaRPr lang="pt-PT" altLang="pt-PT" sz="1200" dirty="0"/>
          </a:p>
          <a:p>
            <a:pPr marL="0" indent="0"/>
            <a:endParaRPr lang="pt-PT" altLang="pt-PT" sz="1200" dirty="0"/>
          </a:p>
          <a:p>
            <a:pPr marL="0" indent="0"/>
            <a:r>
              <a:rPr lang="en-US" altLang="pt-PT" dirty="0"/>
              <a:t>it can be read</a:t>
            </a:r>
            <a:r>
              <a:rPr lang="pt-PT" altLang="pt-PT" dirty="0"/>
              <a:t> as, </a:t>
            </a:r>
            <a:r>
              <a:rPr lang="pt-PT" altLang="pt-PT" dirty="0" err="1"/>
              <a:t>simply</a:t>
            </a:r>
            <a:r>
              <a:rPr lang="pt-PT" altLang="pt-PT" dirty="0"/>
              <a:t>, </a:t>
            </a:r>
            <a:r>
              <a:rPr lang="en-US" altLang="pt-PT" b="1" dirty="0"/>
              <a:t>combinations of </a:t>
            </a:r>
            <a:r>
              <a:rPr lang="pt-PT" altLang="pt-PT" sz="2800" b="1" i="1" dirty="0">
                <a:solidFill>
                  <a:srgbClr val="000000"/>
                </a:solidFill>
                <a:latin typeface="Times New Roman" panose="02020603050405020304" pitchFamily="18" charset="0"/>
                <a:cs typeface="Times New Roman" panose="02020603050405020304" pitchFamily="18" charset="0"/>
              </a:rPr>
              <a:t>n</a:t>
            </a:r>
            <a:r>
              <a:rPr lang="en-US" altLang="pt-PT" b="1" dirty="0"/>
              <a:t>, </a:t>
            </a:r>
            <a:r>
              <a:rPr lang="en-US" altLang="pt-PT" sz="2800" b="1" i="1" dirty="0">
                <a:solidFill>
                  <a:srgbClr val="000000"/>
                </a:solidFill>
                <a:latin typeface="Times New Roman" panose="02020603050405020304" pitchFamily="18" charset="0"/>
                <a:cs typeface="Times New Roman" panose="02020603050405020304" pitchFamily="18" charset="0"/>
              </a:rPr>
              <a:t>p</a:t>
            </a:r>
            <a:r>
              <a:rPr lang="en-US" altLang="pt-PT" b="1" dirty="0"/>
              <a:t> to </a:t>
            </a:r>
            <a:r>
              <a:rPr lang="en-US" altLang="pt-PT" sz="2800" b="1" i="1" dirty="0">
                <a:solidFill>
                  <a:srgbClr val="000000"/>
                </a:solidFill>
                <a:latin typeface="Times New Roman" panose="02020603050405020304" pitchFamily="18" charset="0"/>
                <a:cs typeface="Times New Roman" panose="02020603050405020304" pitchFamily="18" charset="0"/>
              </a:rPr>
              <a:t>p</a:t>
            </a:r>
            <a:r>
              <a:rPr lang="pt-PT" altLang="pt-PT" dirty="0"/>
              <a:t>.</a:t>
            </a:r>
          </a:p>
          <a:p>
            <a:pPr marL="0" indent="0" algn="just"/>
            <a:endParaRPr lang="pt-PT" altLang="pt-PT" dirty="0"/>
          </a:p>
        </p:txBody>
      </p:sp>
      <p:sp>
        <p:nvSpPr>
          <p:cNvPr id="512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512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512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graphicFrame>
        <p:nvGraphicFramePr>
          <p:cNvPr id="4102" name="Objecto 2"/>
          <p:cNvGraphicFramePr>
            <a:graphicFrameLocks noChangeAspect="1"/>
          </p:cNvGraphicFramePr>
          <p:nvPr>
            <p:extLst>
              <p:ext uri="{D42A27DB-BD31-4B8C-83A1-F6EECF244321}">
                <p14:modId xmlns:p14="http://schemas.microsoft.com/office/powerpoint/2010/main" val="1006021777"/>
              </p:ext>
            </p:extLst>
          </p:nvPr>
        </p:nvGraphicFramePr>
        <p:xfrm>
          <a:off x="2734158" y="2081213"/>
          <a:ext cx="1390650" cy="782637"/>
        </p:xfrm>
        <a:graphic>
          <a:graphicData uri="http://schemas.openxmlformats.org/presentationml/2006/ole">
            <mc:AlternateContent xmlns:mc="http://schemas.openxmlformats.org/markup-compatibility/2006">
              <mc:Choice xmlns:v="urn:schemas-microsoft-com:vml" Requires="v">
                <p:oleObj spid="_x0000_s5225" name="Equation" r:id="rId4" imgW="812520" imgH="457200" progId="Equation.DSMT4">
                  <p:embed/>
                </p:oleObj>
              </mc:Choice>
              <mc:Fallback>
                <p:oleObj name="Equation" r:id="rId4" imgW="812520" imgH="457200" progId="Equation.DSMT4">
                  <p:embed/>
                  <p:pic>
                    <p:nvPicPr>
                      <p:cNvPr id="0" name="Objecto 2"/>
                      <p:cNvPicPr>
                        <a:picLocks noChangeAspect="1" noChangeArrowheads="1"/>
                      </p:cNvPicPr>
                      <p:nvPr/>
                    </p:nvPicPr>
                    <p:blipFill>
                      <a:blip r:embed="rId5"/>
                      <a:srcRect/>
                      <a:stretch>
                        <a:fillRect/>
                      </a:stretch>
                    </p:blipFill>
                    <p:spPr bwMode="auto">
                      <a:xfrm>
                        <a:off x="2734158" y="2081213"/>
                        <a:ext cx="1390650" cy="782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2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graphicFrame>
        <p:nvGraphicFramePr>
          <p:cNvPr id="4104" name="Objecto 5"/>
          <p:cNvGraphicFramePr>
            <a:graphicFrameLocks noChangeAspect="1"/>
          </p:cNvGraphicFramePr>
          <p:nvPr>
            <p:extLst>
              <p:ext uri="{D42A27DB-BD31-4B8C-83A1-F6EECF244321}">
                <p14:modId xmlns:p14="http://schemas.microsoft.com/office/powerpoint/2010/main" val="893313416"/>
              </p:ext>
            </p:extLst>
          </p:nvPr>
        </p:nvGraphicFramePr>
        <p:xfrm>
          <a:off x="1839912" y="4454103"/>
          <a:ext cx="5464175" cy="962025"/>
        </p:xfrm>
        <a:graphic>
          <a:graphicData uri="http://schemas.openxmlformats.org/presentationml/2006/ole">
            <mc:AlternateContent xmlns:mc="http://schemas.openxmlformats.org/markup-compatibility/2006">
              <mc:Choice xmlns:v="urn:schemas-microsoft-com:vml" Requires="v">
                <p:oleObj spid="_x0000_s5226" name="Equation" r:id="rId6" imgW="2768600" imgH="482600" progId="Equation.DSMT4">
                  <p:embed/>
                </p:oleObj>
              </mc:Choice>
              <mc:Fallback>
                <p:oleObj name="Equation" r:id="rId6" imgW="2768600" imgH="482600" progId="Equation.DSMT4">
                  <p:embed/>
                  <p:pic>
                    <p:nvPicPr>
                      <p:cNvPr id="0" name="Objecto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39912" y="4454103"/>
                        <a:ext cx="5464175" cy="962025"/>
                      </a:xfrm>
                      <a:prstGeom prst="rect">
                        <a:avLst/>
                      </a:prstGeom>
                      <a:gradFill rotWithShape="0">
                        <a:gsLst>
                          <a:gs pos="0">
                            <a:srgbClr val="BADDE1"/>
                          </a:gs>
                          <a:gs pos="50000">
                            <a:srgbClr val="FFFFFF"/>
                          </a:gs>
                          <a:gs pos="100000">
                            <a:srgbClr val="B8E3E6"/>
                          </a:gs>
                        </a:gsLst>
                        <a:lin ang="3600000"/>
                      </a:gradFill>
                      <a:ln w="25400" cmpd="thickThin">
                        <a:solidFill>
                          <a:srgbClr val="4597A0"/>
                        </a:solidFill>
                        <a:miter lim="800000"/>
                        <a:headEnd/>
                        <a:tailEnd/>
                      </a:ln>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098">
                                            <p:txEl>
                                              <p:pRg st="2" end="2"/>
                                            </p:txEl>
                                          </p:spTgt>
                                        </p:tgtEl>
                                        <p:attrNameLst>
                                          <p:attrName>style.visibility</p:attrName>
                                        </p:attrNameLst>
                                      </p:cBhvr>
                                      <p:to>
                                        <p:strVal val="visible"/>
                                      </p:to>
                                    </p:set>
                                    <p:animEffect transition="in" filter="fade">
                                      <p:cBhvr>
                                        <p:cTn id="7" dur="500"/>
                                        <p:tgtEl>
                                          <p:spTgt spid="4098">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098">
                                            <p:txEl>
                                              <p:pRg st="4" end="4"/>
                                            </p:txEl>
                                          </p:spTgt>
                                        </p:tgtEl>
                                        <p:attrNameLst>
                                          <p:attrName>style.visibility</p:attrName>
                                        </p:attrNameLst>
                                      </p:cBhvr>
                                      <p:to>
                                        <p:strVal val="visible"/>
                                      </p:to>
                                    </p:set>
                                    <p:animEffect transition="in" filter="fade">
                                      <p:cBhvr>
                                        <p:cTn id="12" dur="500"/>
                                        <p:tgtEl>
                                          <p:spTgt spid="4098">
                                            <p:txEl>
                                              <p:pRg st="4" end="4"/>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4102"/>
                                        </p:tgtEl>
                                        <p:attrNameLst>
                                          <p:attrName>style.visibility</p:attrName>
                                        </p:attrNameLst>
                                      </p:cBhvr>
                                      <p:to>
                                        <p:strVal val="visible"/>
                                      </p:to>
                                    </p:set>
                                    <p:animEffect transition="in" filter="fade">
                                      <p:cBhvr>
                                        <p:cTn id="15" dur="500"/>
                                        <p:tgtEl>
                                          <p:spTgt spid="410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098">
                                            <p:txEl>
                                              <p:pRg st="6" end="6"/>
                                            </p:txEl>
                                          </p:spTgt>
                                        </p:tgtEl>
                                        <p:attrNameLst>
                                          <p:attrName>style.visibility</p:attrName>
                                        </p:attrNameLst>
                                      </p:cBhvr>
                                      <p:to>
                                        <p:strVal val="visible"/>
                                      </p:to>
                                    </p:set>
                                    <p:animEffect transition="in" filter="fade">
                                      <p:cBhvr>
                                        <p:cTn id="20" dur="500"/>
                                        <p:tgtEl>
                                          <p:spTgt spid="4098">
                                            <p:txEl>
                                              <p:pRg st="6" end="6"/>
                                            </p:txEl>
                                          </p:spTgt>
                                        </p:tgtEl>
                                      </p:cBhvr>
                                    </p:animEffect>
                                  </p:childTnLst>
                                </p:cTn>
                              </p:par>
                            </p:childTnLst>
                          </p:cTn>
                        </p:par>
                        <p:par>
                          <p:cTn id="21" fill="hold">
                            <p:stCondLst>
                              <p:cond delay="500"/>
                            </p:stCondLst>
                            <p:childTnLst>
                              <p:par>
                                <p:cTn id="22" presetID="10" presetClass="entr" presetSubtype="0" fill="hold" nodeType="afterEffect">
                                  <p:stCondLst>
                                    <p:cond delay="0"/>
                                  </p:stCondLst>
                                  <p:childTnLst>
                                    <p:set>
                                      <p:cBhvr>
                                        <p:cTn id="23" dur="1" fill="hold">
                                          <p:stCondLst>
                                            <p:cond delay="0"/>
                                          </p:stCondLst>
                                        </p:cTn>
                                        <p:tgtEl>
                                          <p:spTgt spid="4104"/>
                                        </p:tgtEl>
                                        <p:attrNameLst>
                                          <p:attrName>style.visibility</p:attrName>
                                        </p:attrNameLst>
                                      </p:cBhvr>
                                      <p:to>
                                        <p:strVal val="visible"/>
                                      </p:to>
                                    </p:set>
                                    <p:animEffect transition="in" filter="fade">
                                      <p:cBhvr>
                                        <p:cTn id="24" dur="900"/>
                                        <p:tgtEl>
                                          <p:spTgt spid="4104"/>
                                        </p:tgtEl>
                                      </p:cBhvr>
                                    </p:animEffect>
                                  </p:childTnLst>
                                </p:cTn>
                              </p:par>
                            </p:childTnLst>
                          </p:cTn>
                        </p:par>
                        <p:par>
                          <p:cTn id="25" fill="hold">
                            <p:stCondLst>
                              <p:cond delay="1400"/>
                            </p:stCondLst>
                            <p:childTnLst>
                              <p:par>
                                <p:cTn id="26" presetID="10" presetClass="entr" presetSubtype="0" fill="hold" nodeType="afterEffect">
                                  <p:stCondLst>
                                    <p:cond delay="0"/>
                                  </p:stCondLst>
                                  <p:childTnLst>
                                    <p:set>
                                      <p:cBhvr>
                                        <p:cTn id="27" dur="1" fill="hold">
                                          <p:stCondLst>
                                            <p:cond delay="0"/>
                                          </p:stCondLst>
                                        </p:cTn>
                                        <p:tgtEl>
                                          <p:spTgt spid="4098">
                                            <p:txEl>
                                              <p:pRg st="11" end="11"/>
                                            </p:txEl>
                                          </p:spTgt>
                                        </p:tgtEl>
                                        <p:attrNameLst>
                                          <p:attrName>style.visibility</p:attrName>
                                        </p:attrNameLst>
                                      </p:cBhvr>
                                      <p:to>
                                        <p:strVal val="visible"/>
                                      </p:to>
                                    </p:set>
                                    <p:animEffect transition="in" filter="fade">
                                      <p:cBhvr>
                                        <p:cTn id="28" dur="500"/>
                                        <p:tgtEl>
                                          <p:spTgt spid="4098">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108000" y="442800"/>
            <a:ext cx="8953696" cy="6264275"/>
          </a:xfrm>
          <a:solidFill>
            <a:schemeClr val="bg1"/>
          </a:solidFill>
        </p:spPr>
        <p:txBody>
          <a:bodyPr/>
          <a:lstStyle/>
          <a:p>
            <a:pPr marL="0" indent="0" algn="just"/>
            <a:r>
              <a:rPr lang="pt-PT" altLang="pt-PT" b="1" dirty="0" err="1">
                <a:solidFill>
                  <a:srgbClr val="C00000"/>
                </a:solidFill>
              </a:rPr>
              <a:t>Combinations</a:t>
            </a:r>
            <a:endParaRPr lang="pt-PT" altLang="pt-PT" sz="1200" dirty="0">
              <a:solidFill>
                <a:srgbClr val="C00000"/>
              </a:solidFill>
            </a:endParaRPr>
          </a:p>
          <a:p>
            <a:pPr marL="0" indent="0" algn="just"/>
            <a:endParaRPr lang="pt-PT" altLang="pt-PT" sz="1600" dirty="0"/>
          </a:p>
          <a:p>
            <a:pPr marL="0" indent="0" algn="just"/>
            <a:r>
              <a:rPr lang="pt-PT" altLang="pt-PT" dirty="0" err="1"/>
              <a:t>Given</a:t>
            </a:r>
            <a:r>
              <a:rPr lang="pt-PT" altLang="pt-PT" dirty="0"/>
              <a:t> a set </a:t>
            </a:r>
            <a:r>
              <a:rPr lang="pt-PT" altLang="pt-PT" dirty="0" err="1"/>
              <a:t>with</a:t>
            </a:r>
            <a:r>
              <a:rPr lang="pt-PT" altLang="pt-PT" dirty="0"/>
              <a:t> </a:t>
            </a:r>
            <a:r>
              <a:rPr lang="pt-PT" altLang="pt-PT" sz="2800" b="1" i="1" dirty="0">
                <a:latin typeface="Times New Roman" panose="02020603050405020304" pitchFamily="18" charset="0"/>
                <a:cs typeface="Times New Roman" panose="02020603050405020304" pitchFamily="18" charset="0"/>
              </a:rPr>
              <a:t>n</a:t>
            </a:r>
            <a:r>
              <a:rPr lang="pt-PT" altLang="pt-PT" b="1" i="1" dirty="0"/>
              <a:t> </a:t>
            </a:r>
            <a:r>
              <a:rPr lang="pt-PT" altLang="pt-PT" dirty="0" err="1"/>
              <a:t>distinct</a:t>
            </a:r>
            <a:r>
              <a:rPr lang="pt-PT" altLang="pt-PT" dirty="0"/>
              <a:t> </a:t>
            </a:r>
            <a:r>
              <a:rPr lang="pt-PT" altLang="pt-PT" dirty="0" err="1"/>
              <a:t>elements</a:t>
            </a:r>
            <a:r>
              <a:rPr lang="pt-PT" altLang="pt-PT" dirty="0"/>
              <a:t>, </a:t>
            </a:r>
            <a:r>
              <a:rPr lang="pt-PT" altLang="pt-PT" dirty="0" err="1"/>
              <a:t>one</a:t>
            </a:r>
            <a:r>
              <a:rPr lang="pt-PT" altLang="pt-PT" dirty="0"/>
              <a:t> </a:t>
            </a:r>
            <a:r>
              <a:rPr lang="pt-PT" altLang="pt-PT" dirty="0" err="1"/>
              <a:t>may</a:t>
            </a:r>
            <a:r>
              <a:rPr lang="pt-PT" altLang="pt-PT" dirty="0"/>
              <a:t> </a:t>
            </a:r>
            <a:r>
              <a:rPr lang="pt-PT" altLang="pt-PT" dirty="0" err="1"/>
              <a:t>call</a:t>
            </a:r>
            <a:r>
              <a:rPr lang="pt-PT" altLang="pt-PT" dirty="0"/>
              <a:t> </a:t>
            </a:r>
            <a:r>
              <a:rPr lang="pt-PT" altLang="pt-PT" b="1" dirty="0" err="1"/>
              <a:t>combination</a:t>
            </a:r>
            <a:r>
              <a:rPr lang="pt-PT" altLang="pt-PT" b="1" dirty="0"/>
              <a:t> </a:t>
            </a:r>
            <a:r>
              <a:rPr lang="en-US" altLang="pt-PT" dirty="0"/>
              <a:t>of the elements of this set</a:t>
            </a:r>
            <a:r>
              <a:rPr lang="pt-PT" altLang="pt-PT" dirty="0"/>
              <a:t>, to </a:t>
            </a:r>
            <a:r>
              <a:rPr lang="pt-PT" altLang="pt-PT" dirty="0" err="1"/>
              <a:t>any</a:t>
            </a:r>
            <a:r>
              <a:rPr lang="pt-PT" altLang="pt-PT" dirty="0"/>
              <a:t> </a:t>
            </a:r>
            <a:r>
              <a:rPr lang="pt-PT" altLang="pt-PT" dirty="0" err="1"/>
              <a:t>of</a:t>
            </a:r>
            <a:r>
              <a:rPr lang="pt-PT" altLang="pt-PT" dirty="0"/>
              <a:t> </a:t>
            </a:r>
            <a:r>
              <a:rPr lang="pt-PT" altLang="pt-PT" dirty="0" err="1"/>
              <a:t>its</a:t>
            </a:r>
            <a:r>
              <a:rPr lang="pt-PT" altLang="pt-PT" dirty="0"/>
              <a:t> </a:t>
            </a:r>
            <a:r>
              <a:rPr lang="pt-PT" altLang="pt-PT" b="1" dirty="0" err="1"/>
              <a:t>subsets</a:t>
            </a:r>
            <a:r>
              <a:rPr lang="pt-PT" altLang="pt-PT" dirty="0"/>
              <a:t>. </a:t>
            </a:r>
          </a:p>
          <a:p>
            <a:pPr marL="0" indent="0"/>
            <a:endParaRPr lang="pt-PT" altLang="pt-PT" sz="800" dirty="0"/>
          </a:p>
          <a:p>
            <a:pPr marL="0" indent="0" algn="just"/>
            <a:r>
              <a:rPr lang="pt-PT" altLang="pt-PT" dirty="0" err="1"/>
              <a:t>We</a:t>
            </a:r>
            <a:r>
              <a:rPr lang="pt-PT" altLang="pt-PT" dirty="0"/>
              <a:t> represente </a:t>
            </a:r>
            <a:r>
              <a:rPr lang="pt-PT" altLang="pt-PT" dirty="0" err="1"/>
              <a:t>by</a:t>
            </a:r>
            <a:r>
              <a:rPr lang="pt-PT" altLang="pt-PT" dirty="0"/>
              <a:t>                     </a:t>
            </a:r>
            <a:r>
              <a:rPr lang="en-US" altLang="pt-PT" dirty="0"/>
              <a:t>the number of subsets that is 
possible to form with</a:t>
            </a:r>
            <a:r>
              <a:rPr lang="pt-PT" altLang="pt-PT" dirty="0"/>
              <a:t> </a:t>
            </a:r>
            <a:r>
              <a:rPr lang="pt-PT" altLang="pt-PT" sz="2800" i="1" dirty="0">
                <a:latin typeface="Times New Roman" panose="02020603050405020304" pitchFamily="18" charset="0"/>
                <a:cs typeface="Times New Roman" panose="02020603050405020304" pitchFamily="18" charset="0"/>
              </a:rPr>
              <a:t>p</a:t>
            </a:r>
            <a:r>
              <a:rPr lang="pt-PT" altLang="pt-PT" dirty="0"/>
              <a:t> </a:t>
            </a:r>
            <a:r>
              <a:rPr lang="en-US" altLang="pt-PT" dirty="0"/>
              <a:t>elements chosen from among the </a:t>
            </a:r>
            <a:r>
              <a:rPr lang="pt-PT" altLang="pt-PT" sz="2800" i="1" dirty="0">
                <a:latin typeface="Times New Roman" panose="02020603050405020304" pitchFamily="18" charset="0"/>
                <a:cs typeface="Times New Roman" panose="02020603050405020304" pitchFamily="18" charset="0"/>
              </a:rPr>
              <a:t>n</a:t>
            </a:r>
            <a:r>
              <a:rPr lang="pt-PT" altLang="pt-PT" dirty="0"/>
              <a:t> </a:t>
            </a:r>
            <a:r>
              <a:rPr lang="pt-PT" altLang="pt-PT" dirty="0" err="1"/>
              <a:t>given</a:t>
            </a:r>
            <a:r>
              <a:rPr lang="pt-PT" altLang="pt-PT" dirty="0"/>
              <a:t> </a:t>
            </a:r>
            <a:r>
              <a:rPr lang="pt-PT" altLang="pt-PT" dirty="0" err="1"/>
              <a:t>elements</a:t>
            </a:r>
            <a:r>
              <a:rPr lang="pt-PT" altLang="pt-PT" dirty="0"/>
              <a:t>.  </a:t>
            </a:r>
            <a:endParaRPr lang="pt-PT" altLang="pt-PT" sz="2800" b="1" i="1" dirty="0">
              <a:latin typeface="Times New Roman" panose="02020603050405020304" pitchFamily="18" charset="0"/>
              <a:cs typeface="Times New Roman" panose="02020603050405020304" pitchFamily="18" charset="0"/>
            </a:endParaRPr>
          </a:p>
          <a:p>
            <a:pPr marL="0" indent="0"/>
            <a:endParaRPr lang="pt-PT" altLang="pt-PT" sz="100" dirty="0"/>
          </a:p>
          <a:p>
            <a:pPr marL="0" indent="0"/>
            <a:r>
              <a:rPr lang="pt-PT" altLang="pt-PT" dirty="0" err="1"/>
              <a:t>The</a:t>
            </a:r>
            <a:r>
              <a:rPr lang="pt-PT" altLang="pt-PT" dirty="0"/>
              <a:t> </a:t>
            </a:r>
            <a:r>
              <a:rPr lang="pt-PT" altLang="pt-PT" b="1" dirty="0" err="1"/>
              <a:t>number</a:t>
            </a:r>
            <a:r>
              <a:rPr lang="pt-PT" altLang="pt-PT" b="1" dirty="0"/>
              <a:t> </a:t>
            </a:r>
            <a:r>
              <a:rPr lang="pt-PT" altLang="pt-PT" b="1" dirty="0" err="1"/>
              <a:t>of</a:t>
            </a:r>
            <a:r>
              <a:rPr lang="pt-PT" altLang="pt-PT" b="1" dirty="0"/>
              <a:t> </a:t>
            </a:r>
            <a:r>
              <a:rPr lang="pt-PT" altLang="pt-PT" b="1" dirty="0" err="1"/>
              <a:t>combinations</a:t>
            </a:r>
            <a:r>
              <a:rPr lang="pt-PT" altLang="pt-PT" b="1" dirty="0"/>
              <a:t> </a:t>
            </a:r>
            <a:r>
              <a:rPr lang="pt-PT" altLang="pt-PT" b="1" dirty="0" err="1"/>
              <a:t>of</a:t>
            </a:r>
            <a:r>
              <a:rPr lang="pt-PT" altLang="pt-PT" b="1" dirty="0"/>
              <a:t> </a:t>
            </a:r>
            <a:r>
              <a:rPr lang="pt-PT" altLang="pt-PT" sz="2800" b="1" i="1" dirty="0">
                <a:latin typeface="Times New Roman" panose="02020603050405020304" pitchFamily="18" charset="0"/>
                <a:cs typeface="Times New Roman" panose="02020603050405020304" pitchFamily="18" charset="0"/>
              </a:rPr>
              <a:t>n</a:t>
            </a:r>
            <a:r>
              <a:rPr lang="pt-PT" altLang="pt-PT" b="1" dirty="0"/>
              <a:t> </a:t>
            </a:r>
            <a:r>
              <a:rPr lang="pt-PT" altLang="pt-PT" b="1" dirty="0" err="1"/>
              <a:t>elements</a:t>
            </a:r>
            <a:r>
              <a:rPr lang="pt-PT" altLang="pt-PT" b="1" dirty="0"/>
              <a:t>, </a:t>
            </a:r>
            <a:r>
              <a:rPr lang="pt-PT" altLang="pt-PT" sz="2800" b="1" i="1" dirty="0">
                <a:latin typeface="Times New Roman" panose="02020603050405020304" pitchFamily="18" charset="0"/>
                <a:cs typeface="Times New Roman" panose="02020603050405020304" pitchFamily="18" charset="0"/>
              </a:rPr>
              <a:t>p</a:t>
            </a:r>
            <a:r>
              <a:rPr lang="pt-PT" altLang="pt-PT" b="1" dirty="0"/>
              <a:t> to </a:t>
            </a:r>
            <a:r>
              <a:rPr lang="pt-PT" altLang="pt-PT" sz="2800" b="1" i="1" dirty="0">
                <a:latin typeface="Times New Roman" panose="02020603050405020304" pitchFamily="18" charset="0"/>
                <a:cs typeface="Times New Roman" panose="02020603050405020304" pitchFamily="18" charset="0"/>
              </a:rPr>
              <a:t>p</a:t>
            </a:r>
            <a:r>
              <a:rPr lang="pt-PT" altLang="pt-PT" dirty="0"/>
              <a:t>, </a:t>
            </a:r>
            <a:r>
              <a:rPr lang="pt-PT" altLang="pt-PT" dirty="0" err="1"/>
              <a:t>is</a:t>
            </a:r>
            <a:r>
              <a:rPr lang="pt-PT" altLang="pt-PT" dirty="0"/>
              <a:t> </a:t>
            </a:r>
            <a:r>
              <a:rPr lang="pt-PT" altLang="pt-PT" dirty="0" err="1"/>
              <a:t>given</a:t>
            </a:r>
            <a:r>
              <a:rPr lang="pt-PT" altLang="pt-PT" dirty="0"/>
              <a:t> </a:t>
            </a:r>
            <a:r>
              <a:rPr lang="pt-PT" altLang="pt-PT" dirty="0" err="1"/>
              <a:t>by</a:t>
            </a:r>
            <a:r>
              <a:rPr lang="pt-PT" altLang="pt-PT" dirty="0"/>
              <a:t>: </a:t>
            </a:r>
          </a:p>
          <a:p>
            <a:pPr marL="0" indent="0"/>
            <a:r>
              <a:rPr lang="pt-PT" altLang="pt-PT" dirty="0"/>
              <a:t> </a:t>
            </a:r>
          </a:p>
          <a:p>
            <a:pPr marL="0" indent="0"/>
            <a:endParaRPr lang="pt-PT" altLang="pt-PT" sz="1800" dirty="0"/>
          </a:p>
          <a:p>
            <a:pPr marL="0" indent="0"/>
            <a:endParaRPr lang="pt-PT" altLang="pt-PT" sz="1200" dirty="0"/>
          </a:p>
          <a:p>
            <a:pPr marL="0" indent="0"/>
            <a:endParaRPr lang="pt-PT" altLang="pt-PT" sz="1200" dirty="0"/>
          </a:p>
          <a:p>
            <a:pPr marL="0" indent="0"/>
            <a:r>
              <a:rPr lang="en-US" altLang="pt-PT" dirty="0"/>
              <a:t>it can be read</a:t>
            </a:r>
            <a:r>
              <a:rPr lang="pt-PT" altLang="pt-PT" dirty="0"/>
              <a:t> as, </a:t>
            </a:r>
            <a:r>
              <a:rPr lang="pt-PT" altLang="pt-PT" dirty="0" err="1"/>
              <a:t>simply</a:t>
            </a:r>
            <a:r>
              <a:rPr lang="pt-PT" altLang="pt-PT" dirty="0"/>
              <a:t>, </a:t>
            </a:r>
            <a:r>
              <a:rPr lang="en-US" altLang="pt-PT" b="1" dirty="0"/>
              <a:t>combinations of </a:t>
            </a:r>
            <a:r>
              <a:rPr lang="pt-PT" altLang="pt-PT" sz="2800" b="1" i="1" dirty="0">
                <a:solidFill>
                  <a:srgbClr val="000000"/>
                </a:solidFill>
                <a:latin typeface="Times New Roman" panose="02020603050405020304" pitchFamily="18" charset="0"/>
                <a:cs typeface="Times New Roman" panose="02020603050405020304" pitchFamily="18" charset="0"/>
              </a:rPr>
              <a:t>n</a:t>
            </a:r>
            <a:r>
              <a:rPr lang="en-US" altLang="pt-PT" b="1" dirty="0"/>
              <a:t>, </a:t>
            </a:r>
            <a:r>
              <a:rPr lang="en-US" altLang="pt-PT" sz="2800" b="1" i="1" dirty="0">
                <a:solidFill>
                  <a:srgbClr val="000000"/>
                </a:solidFill>
                <a:latin typeface="Times New Roman" panose="02020603050405020304" pitchFamily="18" charset="0"/>
                <a:cs typeface="Times New Roman" panose="02020603050405020304" pitchFamily="18" charset="0"/>
              </a:rPr>
              <a:t>p</a:t>
            </a:r>
            <a:r>
              <a:rPr lang="en-US" altLang="pt-PT" b="1" dirty="0"/>
              <a:t> to </a:t>
            </a:r>
            <a:r>
              <a:rPr lang="en-US" altLang="pt-PT" sz="2800" b="1" i="1" dirty="0">
                <a:solidFill>
                  <a:srgbClr val="000000"/>
                </a:solidFill>
                <a:latin typeface="Times New Roman" panose="02020603050405020304" pitchFamily="18" charset="0"/>
                <a:cs typeface="Times New Roman" panose="02020603050405020304" pitchFamily="18" charset="0"/>
              </a:rPr>
              <a:t>p</a:t>
            </a:r>
            <a:r>
              <a:rPr lang="pt-PT" altLang="pt-PT" dirty="0"/>
              <a:t>.</a:t>
            </a:r>
          </a:p>
          <a:p>
            <a:pPr marL="0" indent="0" algn="just"/>
            <a:endParaRPr lang="pt-PT" altLang="pt-PT" dirty="0"/>
          </a:p>
        </p:txBody>
      </p:sp>
      <p:sp>
        <p:nvSpPr>
          <p:cNvPr id="512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512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512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graphicFrame>
        <p:nvGraphicFramePr>
          <p:cNvPr id="4102" name="Objecto 2"/>
          <p:cNvGraphicFramePr>
            <a:graphicFrameLocks noChangeAspect="1"/>
          </p:cNvGraphicFramePr>
          <p:nvPr>
            <p:extLst/>
          </p:nvPr>
        </p:nvGraphicFramePr>
        <p:xfrm>
          <a:off x="2734158" y="2081213"/>
          <a:ext cx="1390650" cy="782637"/>
        </p:xfrm>
        <a:graphic>
          <a:graphicData uri="http://schemas.openxmlformats.org/presentationml/2006/ole">
            <mc:AlternateContent xmlns:mc="http://schemas.openxmlformats.org/markup-compatibility/2006">
              <mc:Choice xmlns:v="urn:schemas-microsoft-com:vml" Requires="v">
                <p:oleObj spid="_x0000_s17418" name="Equation" r:id="rId4" imgW="812520" imgH="457200" progId="Equation.DSMT4">
                  <p:embed/>
                </p:oleObj>
              </mc:Choice>
              <mc:Fallback>
                <p:oleObj name="Equation" r:id="rId4" imgW="812520" imgH="457200" progId="Equation.DSMT4">
                  <p:embed/>
                  <p:pic>
                    <p:nvPicPr>
                      <p:cNvPr id="4102" name="Objecto 2"/>
                      <p:cNvPicPr>
                        <a:picLocks noChangeAspect="1" noChangeArrowheads="1"/>
                      </p:cNvPicPr>
                      <p:nvPr/>
                    </p:nvPicPr>
                    <p:blipFill>
                      <a:blip r:embed="rId5"/>
                      <a:srcRect/>
                      <a:stretch>
                        <a:fillRect/>
                      </a:stretch>
                    </p:blipFill>
                    <p:spPr bwMode="auto">
                      <a:xfrm>
                        <a:off x="2734158" y="2081213"/>
                        <a:ext cx="1390650" cy="782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2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graphicFrame>
        <p:nvGraphicFramePr>
          <p:cNvPr id="4104" name="Objecto 5"/>
          <p:cNvGraphicFramePr>
            <a:graphicFrameLocks noChangeAspect="1"/>
          </p:cNvGraphicFramePr>
          <p:nvPr>
            <p:extLst/>
          </p:nvPr>
        </p:nvGraphicFramePr>
        <p:xfrm>
          <a:off x="1839912" y="4454103"/>
          <a:ext cx="5464175" cy="962025"/>
        </p:xfrm>
        <a:graphic>
          <a:graphicData uri="http://schemas.openxmlformats.org/presentationml/2006/ole">
            <mc:AlternateContent xmlns:mc="http://schemas.openxmlformats.org/markup-compatibility/2006">
              <mc:Choice xmlns:v="urn:schemas-microsoft-com:vml" Requires="v">
                <p:oleObj spid="_x0000_s17419" name="Equation" r:id="rId6" imgW="2768600" imgH="482600" progId="Equation.DSMT4">
                  <p:embed/>
                </p:oleObj>
              </mc:Choice>
              <mc:Fallback>
                <p:oleObj name="Equation" r:id="rId6" imgW="2768600" imgH="482600" progId="Equation.DSMT4">
                  <p:embed/>
                  <p:pic>
                    <p:nvPicPr>
                      <p:cNvPr id="4104" name="Objecto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39912" y="4454103"/>
                        <a:ext cx="5464175" cy="962025"/>
                      </a:xfrm>
                      <a:prstGeom prst="rect">
                        <a:avLst/>
                      </a:prstGeom>
                      <a:gradFill rotWithShape="0">
                        <a:gsLst>
                          <a:gs pos="0">
                            <a:srgbClr val="BADDE1"/>
                          </a:gs>
                          <a:gs pos="50000">
                            <a:srgbClr val="FFFFFF"/>
                          </a:gs>
                          <a:gs pos="100000">
                            <a:srgbClr val="B8E3E6"/>
                          </a:gs>
                        </a:gsLst>
                        <a:lin ang="3600000"/>
                      </a:gradFill>
                      <a:ln w="25400" cmpd="thickThin">
                        <a:solidFill>
                          <a:srgbClr val="4597A0"/>
                        </a:solidFill>
                        <a:miter lim="800000"/>
                        <a:headEnd/>
                        <a:tailEnd/>
                      </a:ln>
                    </p:spPr>
                  </p:pic>
                </p:oleObj>
              </mc:Fallback>
            </mc:AlternateContent>
          </a:graphicData>
        </a:graphic>
      </p:graphicFrame>
      <p:sp>
        <p:nvSpPr>
          <p:cNvPr id="9" name="CaixaDeTexto 8">
            <a:extLst>
              <a:ext uri="{FF2B5EF4-FFF2-40B4-BE49-F238E27FC236}">
                <a16:creationId xmlns:a16="http://schemas.microsoft.com/office/drawing/2014/main" id="{D9F798AE-6EDE-4F44-9BC3-796F7E3E93D7}"/>
              </a:ext>
            </a:extLst>
          </p:cNvPr>
          <p:cNvSpPr txBox="1"/>
          <p:nvPr/>
        </p:nvSpPr>
        <p:spPr>
          <a:xfrm>
            <a:off x="107504" y="2403897"/>
            <a:ext cx="8928992" cy="919401"/>
          </a:xfrm>
          <a:prstGeom prst="roundRect">
            <a:avLst/>
          </a:prstGeom>
          <a:solidFill>
            <a:schemeClr val="accent2">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pt-PT" i="0" u="sng" dirty="0" err="1"/>
              <a:t>Remark</a:t>
            </a:r>
            <a:r>
              <a:rPr lang="pt-PT" i="0" dirty="0"/>
              <a:t> - </a:t>
            </a:r>
            <a:r>
              <a:rPr lang="en-US" i="0" dirty="0"/>
              <a:t>Since in combinations the arguments are subsets, the order of the elements </a:t>
            </a:r>
            <a:r>
              <a:rPr lang="pt-PT" b="1" i="0" u="sng" dirty="0" err="1"/>
              <a:t>doesn't</a:t>
            </a:r>
            <a:r>
              <a:rPr lang="pt-PT" b="1" i="0" u="sng" dirty="0"/>
              <a:t> </a:t>
            </a:r>
            <a:r>
              <a:rPr lang="pt-PT" b="1" i="0" u="sng" dirty="0" err="1"/>
              <a:t>change</a:t>
            </a:r>
            <a:r>
              <a:rPr lang="pt-PT" b="1" i="0" u="sng" dirty="0"/>
              <a:t> </a:t>
            </a:r>
            <a:r>
              <a:rPr lang="pt-PT" b="1" i="0" u="sng" dirty="0" err="1"/>
              <a:t>groupings</a:t>
            </a:r>
            <a:r>
              <a:rPr lang="pt-PT" i="0" dirty="0"/>
              <a:t>.</a:t>
            </a:r>
          </a:p>
        </p:txBody>
      </p:sp>
    </p:spTree>
    <p:extLst>
      <p:ext uri="{BB962C8B-B14F-4D97-AF65-F5344CB8AC3E}">
        <p14:creationId xmlns:p14="http://schemas.microsoft.com/office/powerpoint/2010/main" val="2881530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nodeType="withEffect">
                                  <p:stCondLst>
                                    <p:cond delay="0"/>
                                  </p:stCondLst>
                                  <p:childTnLst>
                                    <p:animEffect transition="out" filter="fade">
                                      <p:cBhvr>
                                        <p:cTn id="6" dur="500"/>
                                        <p:tgtEl>
                                          <p:spTgt spid="4098">
                                            <p:txEl>
                                              <p:pRg st="4" end="4"/>
                                            </p:txEl>
                                          </p:spTgt>
                                        </p:tgtEl>
                                      </p:cBhvr>
                                    </p:animEffect>
                                    <p:set>
                                      <p:cBhvr>
                                        <p:cTn id="7" dur="1" fill="hold">
                                          <p:stCondLst>
                                            <p:cond delay="499"/>
                                          </p:stCondLst>
                                        </p:cTn>
                                        <p:tgtEl>
                                          <p:spTgt spid="4098">
                                            <p:txEl>
                                              <p:pRg st="4" end="4"/>
                                            </p:txEl>
                                          </p:spTgt>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500"/>
                                        <p:tgtEl>
                                          <p:spTgt spid="4102"/>
                                        </p:tgtEl>
                                      </p:cBhvr>
                                    </p:animEffect>
                                    <p:set>
                                      <p:cBhvr>
                                        <p:cTn id="10" dur="1" fill="hold">
                                          <p:stCondLst>
                                            <p:cond delay="499"/>
                                          </p:stCondLst>
                                        </p:cTn>
                                        <p:tgtEl>
                                          <p:spTgt spid="4102"/>
                                        </p:tgtEl>
                                        <p:attrNameLst>
                                          <p:attrName>style.visibility</p:attrName>
                                        </p:attrNameLst>
                                      </p:cBhvr>
                                      <p:to>
                                        <p:strVal val="hidden"/>
                                      </p:to>
                                    </p:set>
                                  </p:childTnLst>
                                </p:cTn>
                              </p:par>
                              <p:par>
                                <p:cTn id="11" presetID="10"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3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96" name="Picture 52"/>
          <p:cNvPicPr>
            <a:picLocks noChangeAspect="1" noChangeArrowheads="1"/>
          </p:cNvPicPr>
          <p:nvPr/>
        </p:nvPicPr>
        <p:blipFill rotWithShape="1">
          <a:blip r:embed="rId4">
            <a:extLst>
              <a:ext uri="{BEBA8EAE-BF5A-486C-A8C5-ECC9F3942E4B}">
                <a14:imgProps xmlns:a14="http://schemas.microsoft.com/office/drawing/2010/main">
                  <a14:imgLayer r:embed="rId5">
                    <a14:imgEffect>
                      <a14:brightnessContrast contrast="-20000"/>
                    </a14:imgEffect>
                  </a14:imgLayer>
                </a14:imgProps>
              </a:ext>
              <a:ext uri="{28A0092B-C50C-407E-A947-70E740481C1C}">
                <a14:useLocalDpi xmlns:a14="http://schemas.microsoft.com/office/drawing/2010/main" val="0"/>
              </a:ext>
            </a:extLst>
          </a:blip>
          <a:srcRect r="5819"/>
          <a:stretch/>
        </p:blipFill>
        <p:spPr bwMode="auto">
          <a:xfrm>
            <a:off x="6053483" y="974229"/>
            <a:ext cx="2838998" cy="17254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365" name="Rectangle 3"/>
          <p:cNvSpPr>
            <a:spLocks noGrp="1" noChangeArrowheads="1"/>
          </p:cNvSpPr>
          <p:nvPr>
            <p:ph type="body" idx="1"/>
          </p:nvPr>
        </p:nvSpPr>
        <p:spPr>
          <a:xfrm>
            <a:off x="107950" y="476250"/>
            <a:ext cx="8856663" cy="6265118"/>
          </a:xfrm>
        </p:spPr>
        <p:txBody>
          <a:bodyPr/>
          <a:lstStyle/>
          <a:p>
            <a:pPr>
              <a:defRPr/>
            </a:pPr>
            <a:r>
              <a:rPr lang="pt-PT" b="1" dirty="0">
                <a:solidFill>
                  <a:srgbClr val="C00000"/>
                </a:solidFill>
              </a:rPr>
              <a:t>EXAMPLE </a:t>
            </a:r>
            <a:r>
              <a:rPr lang="pt-PT" sz="1800" b="1" dirty="0">
                <a:solidFill>
                  <a:srgbClr val="C00000"/>
                </a:solidFill>
              </a:rPr>
              <a:t>(</a:t>
            </a:r>
            <a:r>
              <a:rPr lang="pt-PT" altLang="pt-PT" sz="1800" b="1" dirty="0" err="1">
                <a:solidFill>
                  <a:srgbClr val="C00000"/>
                </a:solidFill>
              </a:rPr>
              <a:t>Combinations</a:t>
            </a:r>
            <a:r>
              <a:rPr lang="pt-PT" altLang="pt-PT" sz="1800" b="1" dirty="0">
                <a:solidFill>
                  <a:srgbClr val="C00000"/>
                </a:solidFill>
              </a:rPr>
              <a:t>)</a:t>
            </a:r>
            <a:endParaRPr lang="pt-PT" sz="1800" b="1" dirty="0">
              <a:solidFill>
                <a:srgbClr val="C00000"/>
              </a:solidFill>
            </a:endParaRPr>
          </a:p>
          <a:p>
            <a:pPr>
              <a:defRPr/>
            </a:pPr>
            <a:endParaRPr lang="pt-PT" sz="800" dirty="0"/>
          </a:p>
          <a:p>
            <a:pPr marL="0" indent="0" algn="just">
              <a:tabLst>
                <a:tab pos="8156575" algn="l"/>
                <a:tab pos="8607425" algn="l"/>
              </a:tabLst>
              <a:defRPr/>
            </a:pPr>
            <a:r>
              <a:rPr lang="pt-PT" b="1" dirty="0">
                <a:solidFill>
                  <a:srgbClr val="C00000"/>
                </a:solidFill>
              </a:rPr>
              <a:t>1. </a:t>
            </a:r>
            <a:r>
              <a:rPr lang="en-US" dirty="0"/>
              <a:t>Among the 24 teams registered in a mot</a:t>
            </a:r>
            <a:r>
              <a:rPr lang="en-US" dirty="0">
                <a:solidFill>
                  <a:schemeClr val="bg1"/>
                </a:solidFill>
              </a:rPr>
              <a:t>or racing race, 4 will </a:t>
            </a:r>
            <a:r>
              <a:rPr lang="en-US" dirty="0"/>
              <a:t>be chosen, at random, to present the </a:t>
            </a:r>
            <a:r>
              <a:rPr lang="en-US" dirty="0">
                <a:solidFill>
                  <a:schemeClr val="bg1"/>
                </a:solidFill>
              </a:rPr>
              <a:t>event at a press </a:t>
            </a:r>
            <a:r>
              <a:rPr lang="en-US" dirty="0"/>
              <a:t>conference. How many different choices ca</a:t>
            </a:r>
            <a:r>
              <a:rPr lang="en-US" dirty="0">
                <a:solidFill>
                  <a:schemeClr val="bg1"/>
                </a:solidFill>
              </a:rPr>
              <a:t>n the organization of </a:t>
            </a:r>
            <a:r>
              <a:rPr lang="en-US" dirty="0"/>
              <a:t>the race make</a:t>
            </a:r>
            <a:r>
              <a:rPr lang="pt-PT" dirty="0"/>
              <a:t>?</a:t>
            </a:r>
          </a:p>
          <a:p>
            <a:pPr>
              <a:defRPr/>
            </a:pPr>
            <a:endParaRPr lang="pt-PT" sz="1000" dirty="0"/>
          </a:p>
          <a:p>
            <a:pPr>
              <a:defRPr/>
            </a:pPr>
            <a:r>
              <a:rPr lang="pt-PT" sz="2000" b="1" dirty="0" err="1">
                <a:solidFill>
                  <a:srgbClr val="C00000"/>
                </a:solidFill>
              </a:rPr>
              <a:t>Proposed</a:t>
            </a:r>
            <a:r>
              <a:rPr lang="pt-PT" sz="2000" b="1" dirty="0">
                <a:solidFill>
                  <a:srgbClr val="C00000"/>
                </a:solidFill>
              </a:rPr>
              <a:t> </a:t>
            </a:r>
            <a:r>
              <a:rPr lang="pt-PT" sz="2000" b="1" dirty="0" err="1">
                <a:solidFill>
                  <a:srgbClr val="C00000"/>
                </a:solidFill>
              </a:rPr>
              <a:t>solution</a:t>
            </a:r>
            <a:r>
              <a:rPr lang="pt-PT" sz="2000" b="1" dirty="0">
                <a:solidFill>
                  <a:srgbClr val="C00000"/>
                </a:solidFill>
              </a:rPr>
              <a:t>:</a:t>
            </a:r>
            <a:endParaRPr lang="pt-PT" sz="2000" dirty="0">
              <a:solidFill>
                <a:srgbClr val="C00000"/>
              </a:solidFill>
            </a:endParaRPr>
          </a:p>
          <a:p>
            <a:pPr>
              <a:defRPr/>
            </a:pPr>
            <a:endParaRPr lang="pt-PT" sz="800" dirty="0"/>
          </a:p>
          <a:p>
            <a:pPr marL="0" indent="0" algn="just">
              <a:defRPr/>
            </a:pPr>
            <a:r>
              <a:rPr lang="en-US" sz="2200" dirty="0">
                <a:solidFill>
                  <a:srgbClr val="00007E"/>
                </a:solidFill>
              </a:rPr>
              <a:t>When choosing the teams, the order does not matter, since choosing the ABCD team set is the same as choosing the CADB or DABC team</a:t>
            </a:r>
            <a:r>
              <a:rPr lang="pt-PT" sz="2200" dirty="0">
                <a:solidFill>
                  <a:srgbClr val="00007E"/>
                </a:solidFill>
              </a:rPr>
              <a:t>…</a:t>
            </a:r>
          </a:p>
          <a:p>
            <a:pPr>
              <a:defRPr/>
            </a:pPr>
            <a:r>
              <a:rPr lang="en-US" sz="2200" dirty="0">
                <a:solidFill>
                  <a:srgbClr val="00007E"/>
                </a:solidFill>
              </a:rPr>
              <a:t>Thus, to solve this question, it will be enough to calculate the value of</a:t>
            </a:r>
            <a:r>
              <a:rPr lang="pt-PT" sz="2200" dirty="0">
                <a:solidFill>
                  <a:srgbClr val="00007E"/>
                </a:solidFill>
              </a:rPr>
              <a:t>:</a:t>
            </a:r>
          </a:p>
          <a:p>
            <a:pPr>
              <a:defRPr/>
            </a:pPr>
            <a:endParaRPr lang="pt-PT" sz="2800" dirty="0">
              <a:solidFill>
                <a:srgbClr val="00007E"/>
              </a:solidFill>
            </a:endParaRPr>
          </a:p>
          <a:p>
            <a:pPr>
              <a:defRPr/>
            </a:pPr>
            <a:endParaRPr lang="pt-PT" sz="2200" dirty="0">
              <a:solidFill>
                <a:srgbClr val="00007E"/>
              </a:solidFill>
            </a:endParaRPr>
          </a:p>
          <a:p>
            <a:pPr marL="0" indent="0" algn="just">
              <a:defRPr/>
            </a:pPr>
            <a:r>
              <a:rPr lang="en-US" sz="2200" dirty="0">
                <a:solidFill>
                  <a:srgbClr val="00007E"/>
                </a:solidFill>
              </a:rPr>
              <a:t>Therefore, 10,626 different choices from 4 teams can be made from among the 24 registered in the competition</a:t>
            </a:r>
            <a:r>
              <a:rPr lang="pt-PT" sz="2200" dirty="0">
                <a:solidFill>
                  <a:srgbClr val="00007E"/>
                </a:solidFill>
              </a:rPr>
              <a:t>.</a:t>
            </a:r>
            <a:endParaRPr lang="pt-PT" dirty="0">
              <a:solidFill>
                <a:srgbClr val="00007E"/>
              </a:solidFill>
            </a:endParaRPr>
          </a:p>
          <a:p>
            <a:pPr marL="0" indent="0" algn="just">
              <a:defRPr/>
            </a:pPr>
            <a:endParaRPr lang="pt-PT" altLang="pt-PT" sz="1200" dirty="0"/>
          </a:p>
          <a:p>
            <a:pPr marL="0" indent="0" algn="just">
              <a:defRPr/>
            </a:pPr>
            <a:endParaRPr lang="pt-PT" altLang="pt-PT" dirty="0"/>
          </a:p>
        </p:txBody>
      </p:sp>
      <p:sp>
        <p:nvSpPr>
          <p:cNvPr id="614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6148"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614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graphicFrame>
        <p:nvGraphicFramePr>
          <p:cNvPr id="23562" name="Objecto 2"/>
          <p:cNvGraphicFramePr>
            <a:graphicFrameLocks noChangeAspect="1"/>
          </p:cNvGraphicFramePr>
          <p:nvPr>
            <p:extLst>
              <p:ext uri="{D42A27DB-BD31-4B8C-83A1-F6EECF244321}">
                <p14:modId xmlns:p14="http://schemas.microsoft.com/office/powerpoint/2010/main" val="3859845013"/>
              </p:ext>
            </p:extLst>
          </p:nvPr>
        </p:nvGraphicFramePr>
        <p:xfrm>
          <a:off x="179512" y="4892675"/>
          <a:ext cx="2136775" cy="835025"/>
        </p:xfrm>
        <a:graphic>
          <a:graphicData uri="http://schemas.openxmlformats.org/presentationml/2006/ole">
            <mc:AlternateContent xmlns:mc="http://schemas.openxmlformats.org/markup-compatibility/2006">
              <mc:Choice xmlns:v="urn:schemas-microsoft-com:vml" Requires="v">
                <p:oleObj spid="_x0000_s6290" name="Equation" r:id="rId6" imgW="1130040" imgH="444240" progId="Equation.DSMT4">
                  <p:embed/>
                </p:oleObj>
              </mc:Choice>
              <mc:Fallback>
                <p:oleObj name="Equation" r:id="rId6" imgW="1130040" imgH="444240" progId="Equation.DSMT4">
                  <p:embed/>
                  <p:pic>
                    <p:nvPicPr>
                      <p:cNvPr id="0" name="Objecto 2"/>
                      <p:cNvPicPr>
                        <a:picLocks noChangeAspect="1" noChangeArrowheads="1"/>
                      </p:cNvPicPr>
                      <p:nvPr/>
                    </p:nvPicPr>
                    <p:blipFill>
                      <a:blip r:embed="rId7"/>
                      <a:srcRect/>
                      <a:stretch>
                        <a:fillRect/>
                      </a:stretch>
                    </p:blipFill>
                    <p:spPr bwMode="auto">
                      <a:xfrm>
                        <a:off x="179512" y="4892675"/>
                        <a:ext cx="2136775"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 name="Objecto 2"/>
          <p:cNvGraphicFramePr>
            <a:graphicFrameLocks noChangeAspect="1"/>
          </p:cNvGraphicFramePr>
          <p:nvPr>
            <p:extLst>
              <p:ext uri="{D42A27DB-BD31-4B8C-83A1-F6EECF244321}">
                <p14:modId xmlns:p14="http://schemas.microsoft.com/office/powerpoint/2010/main" val="3012236452"/>
              </p:ext>
            </p:extLst>
          </p:nvPr>
        </p:nvGraphicFramePr>
        <p:xfrm>
          <a:off x="2339752" y="4903788"/>
          <a:ext cx="3889375" cy="811212"/>
        </p:xfrm>
        <a:graphic>
          <a:graphicData uri="http://schemas.openxmlformats.org/presentationml/2006/ole">
            <mc:AlternateContent xmlns:mc="http://schemas.openxmlformats.org/markup-compatibility/2006">
              <mc:Choice xmlns:v="urn:schemas-microsoft-com:vml" Requires="v">
                <p:oleObj spid="_x0000_s6291" name="Equation" r:id="rId8" imgW="2057400" imgH="431640" progId="Equation.DSMT4">
                  <p:embed/>
                </p:oleObj>
              </mc:Choice>
              <mc:Fallback>
                <p:oleObj name="Equation" r:id="rId8" imgW="2057400" imgH="431640" progId="Equation.DSMT4">
                  <p:embed/>
                  <p:pic>
                    <p:nvPicPr>
                      <p:cNvPr id="0" name="Objecto 2"/>
                      <p:cNvPicPr>
                        <a:picLocks noChangeAspect="1" noChangeArrowheads="1"/>
                      </p:cNvPicPr>
                      <p:nvPr/>
                    </p:nvPicPr>
                    <p:blipFill>
                      <a:blip r:embed="rId9"/>
                      <a:srcRect/>
                      <a:stretch>
                        <a:fillRect/>
                      </a:stretch>
                    </p:blipFill>
                    <p:spPr bwMode="auto">
                      <a:xfrm>
                        <a:off x="2339752" y="4903788"/>
                        <a:ext cx="3889375" cy="811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 name="Objecto 3"/>
          <p:cNvGraphicFramePr>
            <a:graphicFrameLocks noChangeAspect="1"/>
          </p:cNvGraphicFramePr>
          <p:nvPr>
            <p:extLst>
              <p:ext uri="{D42A27DB-BD31-4B8C-83A1-F6EECF244321}">
                <p14:modId xmlns:p14="http://schemas.microsoft.com/office/powerpoint/2010/main" val="101520409"/>
              </p:ext>
            </p:extLst>
          </p:nvPr>
        </p:nvGraphicFramePr>
        <p:xfrm>
          <a:off x="6252467" y="5085184"/>
          <a:ext cx="2640013" cy="382588"/>
        </p:xfrm>
        <a:graphic>
          <a:graphicData uri="http://schemas.openxmlformats.org/presentationml/2006/ole">
            <mc:AlternateContent xmlns:mc="http://schemas.openxmlformats.org/markup-compatibility/2006">
              <mc:Choice xmlns:v="urn:schemas-microsoft-com:vml" Requires="v">
                <p:oleObj spid="_x0000_s6292" name="Equation" r:id="rId10" imgW="1396800" imgH="203040" progId="Equation.DSMT4">
                  <p:embed/>
                </p:oleObj>
              </mc:Choice>
              <mc:Fallback>
                <p:oleObj name="Equation" r:id="rId10" imgW="1396800" imgH="203040" progId="Equation.DSMT4">
                  <p:embed/>
                  <p:pic>
                    <p:nvPicPr>
                      <p:cNvPr id="0" name="Objecto 2"/>
                      <p:cNvPicPr>
                        <a:picLocks noChangeAspect="1" noChangeArrowheads="1"/>
                      </p:cNvPicPr>
                      <p:nvPr/>
                    </p:nvPicPr>
                    <p:blipFill>
                      <a:blip r:embed="rId11"/>
                      <a:srcRect/>
                      <a:stretch>
                        <a:fillRect/>
                      </a:stretch>
                    </p:blipFill>
                    <p:spPr bwMode="auto">
                      <a:xfrm>
                        <a:off x="6252467" y="5085184"/>
                        <a:ext cx="2640013"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2" name="Conexão recta 11"/>
          <p:cNvCxnSpPr/>
          <p:nvPr/>
        </p:nvCxnSpPr>
        <p:spPr bwMode="auto">
          <a:xfrm flipH="1">
            <a:off x="5314593" y="5409220"/>
            <a:ext cx="144016" cy="180020"/>
          </a:xfrm>
          <a:prstGeom prst="line">
            <a:avLst/>
          </a:prstGeom>
          <a:solidFill>
            <a:schemeClr val="accent1"/>
          </a:solidFill>
          <a:ln w="28575" cap="flat" cmpd="sng" algn="ctr">
            <a:solidFill>
              <a:srgbClr val="000064"/>
            </a:solidFill>
            <a:prstDash val="solid"/>
            <a:round/>
            <a:headEnd type="none" w="med" len="med"/>
            <a:tailEnd type="none" w="med" len="med"/>
          </a:ln>
          <a:effectLst/>
        </p:spPr>
      </p:cxnSp>
      <p:cxnSp>
        <p:nvCxnSpPr>
          <p:cNvPr id="13" name="Conexão recta 12"/>
          <p:cNvCxnSpPr/>
          <p:nvPr/>
        </p:nvCxnSpPr>
        <p:spPr bwMode="auto">
          <a:xfrm flipH="1">
            <a:off x="5865799" y="5013176"/>
            <a:ext cx="144016" cy="180020"/>
          </a:xfrm>
          <a:prstGeom prst="line">
            <a:avLst/>
          </a:prstGeom>
          <a:solidFill>
            <a:schemeClr val="accent1"/>
          </a:solidFill>
          <a:ln w="28575" cap="flat" cmpd="sng" algn="ctr">
            <a:solidFill>
              <a:srgbClr val="000064"/>
            </a:solidFill>
            <a:prstDash val="solid"/>
            <a:round/>
            <a:headEnd type="none" w="med" len="med"/>
            <a:tailEnd type="none" w="med" len="med"/>
          </a:ln>
          <a:effectLst/>
        </p:spPr>
      </p:cxnSp>
      <p:cxnSp>
        <p:nvCxnSpPr>
          <p:cNvPr id="14" name="Conexão recta 13"/>
          <p:cNvCxnSpPr/>
          <p:nvPr/>
        </p:nvCxnSpPr>
        <p:spPr bwMode="auto">
          <a:xfrm flipH="1">
            <a:off x="4205425" y="5409220"/>
            <a:ext cx="928126" cy="180020"/>
          </a:xfrm>
          <a:prstGeom prst="line">
            <a:avLst/>
          </a:prstGeom>
          <a:solidFill>
            <a:schemeClr val="accent1"/>
          </a:solidFill>
          <a:ln w="28575" cap="flat" cmpd="sng" algn="ctr">
            <a:solidFill>
              <a:srgbClr val="000064"/>
            </a:solidFill>
            <a:prstDash val="solid"/>
            <a:round/>
            <a:headEnd type="none" w="med" len="med"/>
            <a:tailEnd type="none" w="med" len="med"/>
          </a:ln>
          <a:effectLst/>
        </p:spPr>
      </p:cxnSp>
      <p:cxnSp>
        <p:nvCxnSpPr>
          <p:cNvPr id="15" name="Conexão recta 14"/>
          <p:cNvCxnSpPr/>
          <p:nvPr/>
        </p:nvCxnSpPr>
        <p:spPr bwMode="auto">
          <a:xfrm flipH="1">
            <a:off x="3851920" y="5013176"/>
            <a:ext cx="144016" cy="180020"/>
          </a:xfrm>
          <a:prstGeom prst="line">
            <a:avLst/>
          </a:prstGeom>
          <a:solidFill>
            <a:schemeClr val="accent1"/>
          </a:solidFill>
          <a:ln w="28575" cap="flat" cmpd="sng" algn="ctr">
            <a:solidFill>
              <a:srgbClr val="000064"/>
            </a:solidFill>
            <a:prstDash val="solid"/>
            <a:round/>
            <a:headEnd type="none" w="med" len="med"/>
            <a:tailEnd type="none" w="med" len="med"/>
          </a:ln>
          <a:effectLst/>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365">
                                            <p:txEl>
                                              <p:pRg st="2" end="2"/>
                                            </p:txEl>
                                          </p:spTgt>
                                        </p:tgtEl>
                                        <p:attrNameLst>
                                          <p:attrName>style.visibility</p:attrName>
                                        </p:attrNameLst>
                                      </p:cBhvr>
                                      <p:to>
                                        <p:strVal val="visible"/>
                                      </p:to>
                                    </p:set>
                                    <p:animEffect transition="in" filter="fade">
                                      <p:cBhvr>
                                        <p:cTn id="7" dur="1800"/>
                                        <p:tgtEl>
                                          <p:spTgt spid="15365">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196"/>
                                        </p:tgtEl>
                                        <p:attrNameLst>
                                          <p:attrName>style.visibility</p:attrName>
                                        </p:attrNameLst>
                                      </p:cBhvr>
                                      <p:to>
                                        <p:strVal val="visible"/>
                                      </p:to>
                                    </p:set>
                                    <p:animEffect transition="in" filter="fade">
                                      <p:cBhvr>
                                        <p:cTn id="10" dur="1400"/>
                                        <p:tgtEl>
                                          <p:spTgt spid="619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5365">
                                            <p:txEl>
                                              <p:pRg st="4" end="4"/>
                                            </p:txEl>
                                          </p:spTgt>
                                        </p:tgtEl>
                                        <p:attrNameLst>
                                          <p:attrName>style.visibility</p:attrName>
                                        </p:attrNameLst>
                                      </p:cBhvr>
                                      <p:to>
                                        <p:strVal val="visible"/>
                                      </p:to>
                                    </p:set>
                                    <p:animEffect transition="in" filter="fade">
                                      <p:cBhvr>
                                        <p:cTn id="15" dur="500"/>
                                        <p:tgtEl>
                                          <p:spTgt spid="15365">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5365">
                                            <p:txEl>
                                              <p:pRg st="6" end="6"/>
                                            </p:txEl>
                                          </p:spTgt>
                                        </p:tgtEl>
                                        <p:attrNameLst>
                                          <p:attrName>style.visibility</p:attrName>
                                        </p:attrNameLst>
                                      </p:cBhvr>
                                      <p:to>
                                        <p:strVal val="visible"/>
                                      </p:to>
                                    </p:set>
                                    <p:animEffect transition="in" filter="fade">
                                      <p:cBhvr>
                                        <p:cTn id="20" dur="800"/>
                                        <p:tgtEl>
                                          <p:spTgt spid="15365">
                                            <p:txEl>
                                              <p:pRg st="6" end="6"/>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nodeType="clickEffect">
                                  <p:stCondLst>
                                    <p:cond delay="0"/>
                                  </p:stCondLst>
                                  <p:childTnLst>
                                    <p:set>
                                      <p:cBhvr>
                                        <p:cTn id="24" dur="1" fill="hold">
                                          <p:stCondLst>
                                            <p:cond delay="0"/>
                                          </p:stCondLst>
                                        </p:cTn>
                                        <p:tgtEl>
                                          <p:spTgt spid="15365">
                                            <p:txEl>
                                              <p:pRg st="7" end="7"/>
                                            </p:txEl>
                                          </p:spTgt>
                                        </p:tgtEl>
                                        <p:attrNameLst>
                                          <p:attrName>style.visibility</p:attrName>
                                        </p:attrNameLst>
                                      </p:cBhvr>
                                      <p:to>
                                        <p:strVal val="visible"/>
                                      </p:to>
                                    </p:set>
                                    <p:animEffect transition="in" filter="fade">
                                      <p:cBhvr>
                                        <p:cTn id="25" dur="500"/>
                                        <p:tgtEl>
                                          <p:spTgt spid="15365">
                                            <p:txEl>
                                              <p:pRg st="7" end="7"/>
                                            </p:txEl>
                                          </p:spTgt>
                                        </p:tgtEl>
                                      </p:cBhvr>
                                    </p:animEffect>
                                  </p:childTnLst>
                                </p:cTn>
                              </p:par>
                            </p:childTnLst>
                          </p:cTn>
                        </p:par>
                        <p:par>
                          <p:cTn id="26" fill="hold">
                            <p:stCondLst>
                              <p:cond delay="500"/>
                            </p:stCondLst>
                            <p:childTnLst>
                              <p:par>
                                <p:cTn id="27" presetID="10" presetClass="entr" presetSubtype="0" fill="hold" nodeType="afterEffect">
                                  <p:stCondLst>
                                    <p:cond delay="0"/>
                                  </p:stCondLst>
                                  <p:childTnLst>
                                    <p:set>
                                      <p:cBhvr>
                                        <p:cTn id="28" dur="1" fill="hold">
                                          <p:stCondLst>
                                            <p:cond delay="0"/>
                                          </p:stCondLst>
                                        </p:cTn>
                                        <p:tgtEl>
                                          <p:spTgt spid="23562"/>
                                        </p:tgtEl>
                                        <p:attrNameLst>
                                          <p:attrName>style.visibility</p:attrName>
                                        </p:attrNameLst>
                                      </p:cBhvr>
                                      <p:to>
                                        <p:strVal val="visible"/>
                                      </p:to>
                                    </p:set>
                                    <p:animEffect transition="in" filter="fade">
                                      <p:cBhvr>
                                        <p:cTn id="29" dur="500"/>
                                        <p:tgtEl>
                                          <p:spTgt spid="23562"/>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3"/>
                                        </p:tgtEl>
                                        <p:attrNameLst>
                                          <p:attrName>style.visibility</p:attrName>
                                        </p:attrNameLst>
                                      </p:cBhvr>
                                      <p:to>
                                        <p:strVal val="visible"/>
                                      </p:to>
                                    </p:set>
                                    <p:animEffect transition="in" filter="fade">
                                      <p:cBhvr>
                                        <p:cTn id="34" dur="500"/>
                                        <p:tgtEl>
                                          <p:spTgt spid="3"/>
                                        </p:tgtEl>
                                      </p:cBhvr>
                                    </p:animEffect>
                                  </p:childTnLst>
                                </p:cTn>
                              </p:par>
                              <p:par>
                                <p:cTn id="35" presetID="22" presetClass="entr" presetSubtype="4" fill="hold" nodeType="with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down)">
                                      <p:cBhvr>
                                        <p:cTn id="37" dur="1000"/>
                                        <p:tgtEl>
                                          <p:spTgt spid="12"/>
                                        </p:tgtEl>
                                      </p:cBhvr>
                                    </p:animEffect>
                                  </p:childTnLst>
                                </p:cTn>
                              </p:par>
                              <p:par>
                                <p:cTn id="38" presetID="22" presetClass="entr" presetSubtype="4" fill="hold" nodeType="with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wipe(down)">
                                      <p:cBhvr>
                                        <p:cTn id="40" dur="1400"/>
                                        <p:tgtEl>
                                          <p:spTgt spid="13"/>
                                        </p:tgtEl>
                                      </p:cBhvr>
                                    </p:animEffect>
                                  </p:childTnLst>
                                </p:cTn>
                              </p:par>
                            </p:childTnLst>
                          </p:cTn>
                        </p:par>
                        <p:par>
                          <p:cTn id="41" fill="hold">
                            <p:stCondLst>
                              <p:cond delay="1400"/>
                            </p:stCondLst>
                            <p:childTnLst>
                              <p:par>
                                <p:cTn id="42" presetID="22" presetClass="entr" presetSubtype="4" fill="hold" nodeType="after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wipe(down)">
                                      <p:cBhvr>
                                        <p:cTn id="44" dur="1000"/>
                                        <p:tgtEl>
                                          <p:spTgt spid="14"/>
                                        </p:tgtEl>
                                      </p:cBhvr>
                                    </p:animEffect>
                                  </p:childTnLst>
                                </p:cTn>
                              </p:par>
                              <p:par>
                                <p:cTn id="45" presetID="22" presetClass="entr" presetSubtype="4" fill="hold" nodeType="with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wipe(down)">
                                      <p:cBhvr>
                                        <p:cTn id="47" dur="1300"/>
                                        <p:tgtEl>
                                          <p:spTgt spid="15"/>
                                        </p:tgtEl>
                                      </p:cBhvr>
                                    </p:animEffect>
                                  </p:childTnLst>
                                </p:cTn>
                              </p:par>
                            </p:childTnLst>
                          </p:cTn>
                        </p:par>
                        <p:par>
                          <p:cTn id="48" fill="hold">
                            <p:stCondLst>
                              <p:cond delay="2700"/>
                            </p:stCondLst>
                            <p:childTnLst>
                              <p:par>
                                <p:cTn id="49" presetID="10" presetClass="entr" presetSubtype="0" fill="hold" nodeType="afterEffect">
                                  <p:stCondLst>
                                    <p:cond delay="0"/>
                                  </p:stCondLst>
                                  <p:childTnLst>
                                    <p:set>
                                      <p:cBhvr>
                                        <p:cTn id="50" dur="1" fill="hold">
                                          <p:stCondLst>
                                            <p:cond delay="0"/>
                                          </p:stCondLst>
                                        </p:cTn>
                                        <p:tgtEl>
                                          <p:spTgt spid="4"/>
                                        </p:tgtEl>
                                        <p:attrNameLst>
                                          <p:attrName>style.visibility</p:attrName>
                                        </p:attrNameLst>
                                      </p:cBhvr>
                                      <p:to>
                                        <p:strVal val="visible"/>
                                      </p:to>
                                    </p:set>
                                    <p:animEffect transition="in" filter="fade">
                                      <p:cBhvr>
                                        <p:cTn id="51" dur="500"/>
                                        <p:tgtEl>
                                          <p:spTgt spid="4"/>
                                        </p:tgtEl>
                                      </p:cBhvr>
                                    </p:animEffect>
                                  </p:childTnLst>
                                </p:cTn>
                              </p:par>
                            </p:childTnLst>
                          </p:cTn>
                        </p:par>
                        <p:par>
                          <p:cTn id="52" fill="hold">
                            <p:stCondLst>
                              <p:cond delay="3200"/>
                            </p:stCondLst>
                            <p:childTnLst>
                              <p:par>
                                <p:cTn id="53" presetID="10" presetClass="entr" presetSubtype="0" fill="hold" nodeType="afterEffect">
                                  <p:stCondLst>
                                    <p:cond delay="0"/>
                                  </p:stCondLst>
                                  <p:childTnLst>
                                    <p:set>
                                      <p:cBhvr>
                                        <p:cTn id="54" dur="1" fill="hold">
                                          <p:stCondLst>
                                            <p:cond delay="0"/>
                                          </p:stCondLst>
                                        </p:cTn>
                                        <p:tgtEl>
                                          <p:spTgt spid="15365">
                                            <p:txEl>
                                              <p:pRg st="10" end="10"/>
                                            </p:txEl>
                                          </p:spTgt>
                                        </p:tgtEl>
                                        <p:attrNameLst>
                                          <p:attrName>style.visibility</p:attrName>
                                        </p:attrNameLst>
                                      </p:cBhvr>
                                      <p:to>
                                        <p:strVal val="visible"/>
                                      </p:to>
                                    </p:set>
                                    <p:animEffect transition="in" filter="fade">
                                      <p:cBhvr>
                                        <p:cTn id="55" dur="500"/>
                                        <p:tgtEl>
                                          <p:spTgt spid="1536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3"/>
          <p:cNvSpPr>
            <a:spLocks noGrp="1" noChangeArrowheads="1"/>
          </p:cNvSpPr>
          <p:nvPr>
            <p:ph type="body" idx="1"/>
          </p:nvPr>
        </p:nvSpPr>
        <p:spPr>
          <a:xfrm>
            <a:off x="107950" y="333375"/>
            <a:ext cx="8856663" cy="6524625"/>
          </a:xfrm>
        </p:spPr>
        <p:txBody>
          <a:bodyPr/>
          <a:lstStyle/>
          <a:p>
            <a:pPr marL="0" indent="0">
              <a:defRPr/>
            </a:pPr>
            <a:r>
              <a:rPr lang="pt-PT" b="1" u="sng" dirty="0" err="1">
                <a:solidFill>
                  <a:srgbClr val="C00000"/>
                </a:solidFill>
              </a:rPr>
              <a:t>Using</a:t>
            </a:r>
            <a:r>
              <a:rPr lang="pt-PT" b="1" u="sng" dirty="0">
                <a:solidFill>
                  <a:srgbClr val="C00000"/>
                </a:solidFill>
              </a:rPr>
              <a:t> a </a:t>
            </a:r>
            <a:r>
              <a:rPr lang="pt-PT" b="1" u="sng" dirty="0" err="1">
                <a:solidFill>
                  <a:srgbClr val="C00000"/>
                </a:solidFill>
              </a:rPr>
              <a:t>calculator</a:t>
            </a:r>
            <a:r>
              <a:rPr lang="pt-PT" b="1" u="sng" dirty="0">
                <a:solidFill>
                  <a:srgbClr val="C00000"/>
                </a:solidFill>
              </a:rPr>
              <a:t>…</a:t>
            </a:r>
            <a:endParaRPr lang="pt-PT" dirty="0">
              <a:solidFill>
                <a:srgbClr val="C00000"/>
              </a:solidFill>
            </a:endParaRPr>
          </a:p>
          <a:p>
            <a:pPr marL="0" indent="0">
              <a:defRPr/>
            </a:pPr>
            <a:endParaRPr lang="pt-PT" sz="800" dirty="0"/>
          </a:p>
          <a:p>
            <a:pPr>
              <a:defRPr/>
            </a:pPr>
            <a:endParaRPr lang="pt-PT" sz="2000" dirty="0">
              <a:solidFill>
                <a:srgbClr val="00007E"/>
              </a:solidFill>
            </a:endParaRPr>
          </a:p>
          <a:p>
            <a:pPr>
              <a:defRPr/>
            </a:pPr>
            <a:endParaRPr lang="pt-PT" sz="100" dirty="0">
              <a:solidFill>
                <a:srgbClr val="00007E"/>
              </a:solidFill>
            </a:endParaRPr>
          </a:p>
          <a:p>
            <a:pPr>
              <a:defRPr/>
            </a:pPr>
            <a:r>
              <a:rPr lang="en-US" sz="2000" b="1" dirty="0">
                <a:solidFill>
                  <a:srgbClr val="00007E"/>
                </a:solidFill>
              </a:rPr>
              <a:t>CASIO</a:t>
            </a:r>
            <a:r>
              <a:rPr lang="en-US" sz="2000" dirty="0">
                <a:solidFill>
                  <a:srgbClr val="00007E"/>
                </a:solidFill>
              </a:rPr>
              <a:t> </a:t>
            </a:r>
            <a:endParaRPr lang="pt-PT" sz="2000" dirty="0">
              <a:solidFill>
                <a:srgbClr val="00007E"/>
              </a:solidFill>
            </a:endParaRPr>
          </a:p>
          <a:p>
            <a:pPr>
              <a:defRPr/>
            </a:pPr>
            <a:r>
              <a:rPr lang="en-US" sz="2000" dirty="0">
                <a:solidFill>
                  <a:srgbClr val="00007E"/>
                </a:solidFill>
              </a:rPr>
              <a:t> </a:t>
            </a:r>
            <a:r>
              <a:rPr lang="en-US" sz="2000" b="1" dirty="0">
                <a:solidFill>
                  <a:srgbClr val="00007E"/>
                </a:solidFill>
              </a:rPr>
              <a:t>      Menu RUN  </a:t>
            </a:r>
            <a:r>
              <a:rPr lang="pt-PT" sz="2800" b="1" i="1" dirty="0">
                <a:solidFill>
                  <a:srgbClr val="C00000"/>
                </a:solidFill>
                <a:latin typeface="Times New Roman" panose="02020603050405020304" pitchFamily="18" charset="0"/>
                <a:cs typeface="Times New Roman" panose="02020603050405020304" pitchFamily="18" charset="0"/>
              </a:rPr>
              <a:t>n</a:t>
            </a:r>
            <a:r>
              <a:rPr lang="en-US" sz="2800" b="1" i="1" dirty="0">
                <a:solidFill>
                  <a:srgbClr val="00007E"/>
                </a:solidFill>
                <a:latin typeface="Times New Roman" panose="02020603050405020304" pitchFamily="18" charset="0"/>
                <a:cs typeface="Times New Roman" panose="02020603050405020304" pitchFamily="18" charset="0"/>
              </a:rPr>
              <a:t> </a:t>
            </a:r>
            <a:r>
              <a:rPr lang="pt-PT" sz="2000" dirty="0">
                <a:solidFill>
                  <a:srgbClr val="00007E"/>
                </a:solidFill>
              </a:rPr>
              <a:t>→ </a:t>
            </a:r>
            <a:r>
              <a:rPr lang="pt-PT" sz="2000" b="1" dirty="0">
                <a:solidFill>
                  <a:srgbClr val="00007E"/>
                </a:solidFill>
              </a:rPr>
              <a:t>OPTN</a:t>
            </a:r>
            <a:r>
              <a:rPr lang="pt-PT" sz="2000" dirty="0">
                <a:solidFill>
                  <a:srgbClr val="00007E"/>
                </a:solidFill>
              </a:rPr>
              <a:t>  F6 (&gt;) → </a:t>
            </a:r>
            <a:r>
              <a:rPr lang="pt-PT" sz="2000" b="1" dirty="0">
                <a:solidFill>
                  <a:srgbClr val="00007E"/>
                </a:solidFill>
              </a:rPr>
              <a:t>F3</a:t>
            </a:r>
            <a:r>
              <a:rPr lang="pt-PT" sz="2000" dirty="0">
                <a:solidFill>
                  <a:srgbClr val="00007E"/>
                </a:solidFill>
              </a:rPr>
              <a:t> (PROB) → </a:t>
            </a:r>
            <a:r>
              <a:rPr lang="pt-PT" sz="2000" b="1" dirty="0">
                <a:solidFill>
                  <a:srgbClr val="00007E"/>
                </a:solidFill>
              </a:rPr>
              <a:t>F3</a:t>
            </a:r>
            <a:r>
              <a:rPr lang="pt-PT" sz="2000" dirty="0">
                <a:solidFill>
                  <a:srgbClr val="00007E"/>
                </a:solidFill>
              </a:rPr>
              <a:t> (</a:t>
            </a:r>
            <a:r>
              <a:rPr lang="pt-PT" sz="2000" dirty="0" err="1">
                <a:solidFill>
                  <a:srgbClr val="00007E"/>
                </a:solidFill>
              </a:rPr>
              <a:t>nCr</a:t>
            </a:r>
            <a:r>
              <a:rPr lang="pt-PT" sz="2000" dirty="0">
                <a:solidFill>
                  <a:srgbClr val="00007E"/>
                </a:solidFill>
              </a:rPr>
              <a:t>) → </a:t>
            </a:r>
            <a:r>
              <a:rPr lang="pt-PT" sz="2800" b="1" i="1" dirty="0">
                <a:solidFill>
                  <a:srgbClr val="C00000"/>
                </a:solidFill>
                <a:latin typeface="Times New Roman" panose="02020603050405020304" pitchFamily="18" charset="0"/>
                <a:cs typeface="Times New Roman" panose="02020603050405020304" pitchFamily="18" charset="0"/>
              </a:rPr>
              <a:t>p</a:t>
            </a:r>
            <a:r>
              <a:rPr lang="pt-PT" sz="2000" dirty="0">
                <a:solidFill>
                  <a:srgbClr val="00007E"/>
                </a:solidFill>
              </a:rPr>
              <a:t> → </a:t>
            </a:r>
            <a:r>
              <a:rPr lang="pt-PT" sz="2000" b="1" dirty="0">
                <a:solidFill>
                  <a:srgbClr val="00007E"/>
                </a:solidFill>
              </a:rPr>
              <a:t>EXE</a:t>
            </a:r>
          </a:p>
          <a:p>
            <a:pPr marL="0" indent="0" algn="just">
              <a:defRPr/>
            </a:pPr>
            <a:endParaRPr lang="pt-PT" altLang="pt-PT" sz="1050" dirty="0">
              <a:solidFill>
                <a:srgbClr val="00007E"/>
              </a:solidFill>
            </a:endParaRPr>
          </a:p>
          <a:p>
            <a:pPr>
              <a:defRPr/>
            </a:pPr>
            <a:r>
              <a:rPr lang="en-US" sz="2000" b="1" dirty="0">
                <a:solidFill>
                  <a:srgbClr val="00007E"/>
                </a:solidFill>
              </a:rPr>
              <a:t>TEXAS </a:t>
            </a:r>
            <a:endParaRPr lang="pt-PT" sz="2000" dirty="0">
              <a:solidFill>
                <a:srgbClr val="00007E"/>
              </a:solidFill>
            </a:endParaRPr>
          </a:p>
          <a:p>
            <a:pPr>
              <a:defRPr/>
            </a:pPr>
            <a:r>
              <a:rPr lang="en-US" sz="2000" b="1" dirty="0">
                <a:solidFill>
                  <a:srgbClr val="00007E"/>
                </a:solidFill>
              </a:rPr>
              <a:t>		</a:t>
            </a:r>
            <a:r>
              <a:rPr lang="pt-PT" sz="2000" b="1" i="1" dirty="0">
                <a:solidFill>
                  <a:srgbClr val="C00000"/>
                </a:solidFill>
                <a:latin typeface="Times New Roman" panose="02020603050405020304" pitchFamily="18" charset="0"/>
                <a:cs typeface="Times New Roman" panose="02020603050405020304" pitchFamily="18" charset="0"/>
              </a:rPr>
              <a:t> </a:t>
            </a:r>
            <a:r>
              <a:rPr lang="pt-PT" sz="2800" b="1" i="1" dirty="0">
                <a:solidFill>
                  <a:srgbClr val="C00000"/>
                </a:solidFill>
                <a:latin typeface="Times New Roman" panose="02020603050405020304" pitchFamily="18" charset="0"/>
                <a:cs typeface="Times New Roman" panose="02020603050405020304" pitchFamily="18" charset="0"/>
              </a:rPr>
              <a:t>n</a:t>
            </a:r>
            <a:r>
              <a:rPr lang="pt-PT" sz="2000" b="1" i="1" dirty="0">
                <a:solidFill>
                  <a:srgbClr val="C00000"/>
                </a:solidFill>
                <a:latin typeface="Times New Roman" panose="02020603050405020304" pitchFamily="18" charset="0"/>
                <a:cs typeface="Times New Roman" panose="02020603050405020304" pitchFamily="18" charset="0"/>
              </a:rPr>
              <a:t> </a:t>
            </a:r>
            <a:r>
              <a:rPr lang="en-US" sz="2000" dirty="0">
                <a:solidFill>
                  <a:srgbClr val="00007E"/>
                </a:solidFill>
              </a:rPr>
              <a:t>→ </a:t>
            </a:r>
            <a:r>
              <a:rPr lang="en-US" sz="2000" b="1" dirty="0">
                <a:solidFill>
                  <a:srgbClr val="00007E"/>
                </a:solidFill>
              </a:rPr>
              <a:t>MATH</a:t>
            </a:r>
            <a:r>
              <a:rPr lang="en-US" sz="2000" dirty="0">
                <a:solidFill>
                  <a:srgbClr val="00007E"/>
                </a:solidFill>
              </a:rPr>
              <a:t> → PRB → 3:nCr </a:t>
            </a:r>
            <a:r>
              <a:rPr lang="pt-PT" sz="2000" dirty="0">
                <a:solidFill>
                  <a:srgbClr val="00007E"/>
                </a:solidFill>
              </a:rPr>
              <a:t>→ ENTER→ </a:t>
            </a:r>
            <a:r>
              <a:rPr lang="pt-PT" sz="2800" b="1" i="1" dirty="0">
                <a:solidFill>
                  <a:srgbClr val="C00000"/>
                </a:solidFill>
                <a:latin typeface="Times New Roman" panose="02020603050405020304" pitchFamily="18" charset="0"/>
                <a:cs typeface="Times New Roman" panose="02020603050405020304" pitchFamily="18" charset="0"/>
              </a:rPr>
              <a:t>p</a:t>
            </a:r>
            <a:r>
              <a:rPr lang="pt-PT" sz="2000" b="1" i="1" dirty="0">
                <a:solidFill>
                  <a:srgbClr val="C00000"/>
                </a:solidFill>
                <a:latin typeface="Times New Roman" panose="02020603050405020304" pitchFamily="18" charset="0"/>
                <a:cs typeface="Times New Roman" panose="02020603050405020304" pitchFamily="18" charset="0"/>
              </a:rPr>
              <a:t>  </a:t>
            </a:r>
            <a:r>
              <a:rPr lang="pt-PT" sz="2000" dirty="0">
                <a:solidFill>
                  <a:srgbClr val="00007E"/>
                </a:solidFill>
              </a:rPr>
              <a:t>→ ENTER</a:t>
            </a:r>
            <a:endParaRPr lang="en-US" sz="2000" dirty="0">
              <a:solidFill>
                <a:srgbClr val="00007E"/>
              </a:solidFill>
            </a:endParaRPr>
          </a:p>
          <a:p>
            <a:pPr>
              <a:defRPr/>
            </a:pPr>
            <a:endParaRPr lang="pt-PT" sz="1200" dirty="0">
              <a:solidFill>
                <a:srgbClr val="00007E"/>
              </a:solidFill>
            </a:endParaRPr>
          </a:p>
          <a:p>
            <a:pPr marL="0" indent="0" algn="just">
              <a:defRPr/>
            </a:pPr>
            <a:r>
              <a:rPr lang="en-US" sz="2000" dirty="0">
                <a:solidFill>
                  <a:srgbClr val="00007E"/>
                </a:solidFill>
              </a:rPr>
              <a:t>So, in the case of the previous example, using a TEXAS calculator</a:t>
            </a:r>
            <a:r>
              <a:rPr lang="pt-PT" sz="2000" dirty="0">
                <a:solidFill>
                  <a:srgbClr val="00007E"/>
                </a:solidFill>
              </a:rPr>
              <a:t>, </a:t>
            </a:r>
            <a:r>
              <a:rPr lang="pt-PT" sz="2000" dirty="0" err="1">
                <a:solidFill>
                  <a:srgbClr val="00007E"/>
                </a:solidFill>
              </a:rPr>
              <a:t>enter</a:t>
            </a:r>
            <a:r>
              <a:rPr lang="pt-PT" sz="2000" dirty="0">
                <a:solidFill>
                  <a:srgbClr val="00007E"/>
                </a:solidFill>
              </a:rPr>
              <a:t> </a:t>
            </a:r>
            <a:r>
              <a:rPr lang="pt-PT" sz="2000" dirty="0" err="1">
                <a:solidFill>
                  <a:srgbClr val="00007E"/>
                </a:solidFill>
              </a:rPr>
              <a:t>the</a:t>
            </a:r>
            <a:r>
              <a:rPr lang="pt-PT" sz="2000" dirty="0">
                <a:solidFill>
                  <a:srgbClr val="00007E"/>
                </a:solidFill>
              </a:rPr>
              <a:t> </a:t>
            </a:r>
            <a:r>
              <a:rPr lang="pt-PT" sz="2000" dirty="0" err="1">
                <a:solidFill>
                  <a:srgbClr val="00007E"/>
                </a:solidFill>
              </a:rPr>
              <a:t>number</a:t>
            </a:r>
            <a:r>
              <a:rPr lang="pt-PT" sz="2000" dirty="0">
                <a:solidFill>
                  <a:srgbClr val="00007E"/>
                </a:solidFill>
              </a:rPr>
              <a:t> </a:t>
            </a:r>
            <a:r>
              <a:rPr lang="pt-PT" sz="2000" b="1" dirty="0">
                <a:solidFill>
                  <a:srgbClr val="C00000"/>
                </a:solidFill>
              </a:rPr>
              <a:t>24 </a:t>
            </a:r>
            <a:r>
              <a:rPr lang="pt-PT" sz="2000" dirty="0" err="1">
                <a:solidFill>
                  <a:srgbClr val="00007E"/>
                </a:solidFill>
              </a:rPr>
              <a:t>followed</a:t>
            </a:r>
            <a:r>
              <a:rPr lang="pt-PT" sz="2000" dirty="0">
                <a:solidFill>
                  <a:srgbClr val="00007E"/>
                </a:solidFill>
              </a:rPr>
              <a:t> </a:t>
            </a:r>
            <a:r>
              <a:rPr lang="pt-PT" sz="2000" dirty="0" err="1">
                <a:solidFill>
                  <a:srgbClr val="00007E"/>
                </a:solidFill>
              </a:rPr>
              <a:t>by</a:t>
            </a:r>
            <a:r>
              <a:rPr lang="pt-PT" sz="2000" dirty="0">
                <a:solidFill>
                  <a:srgbClr val="00007E"/>
                </a:solidFill>
              </a:rPr>
              <a:t> </a:t>
            </a:r>
            <a:r>
              <a:rPr lang="pt-PT" sz="2000" dirty="0" err="1">
                <a:solidFill>
                  <a:srgbClr val="00007E"/>
                </a:solidFill>
              </a:rPr>
              <a:t>the</a:t>
            </a:r>
            <a:r>
              <a:rPr lang="pt-PT" sz="2000" dirty="0">
                <a:solidFill>
                  <a:srgbClr val="00007E"/>
                </a:solidFill>
              </a:rPr>
              <a:t> </a:t>
            </a:r>
            <a:r>
              <a:rPr lang="pt-PT" sz="2000" dirty="0" err="1">
                <a:solidFill>
                  <a:srgbClr val="00007E"/>
                </a:solidFill>
              </a:rPr>
              <a:t>sequence</a:t>
            </a:r>
            <a:r>
              <a:rPr lang="pt-PT" sz="2000" dirty="0">
                <a:solidFill>
                  <a:srgbClr val="00007E"/>
                </a:solidFill>
              </a:rPr>
              <a:t>:</a:t>
            </a:r>
          </a:p>
          <a:p>
            <a:pPr>
              <a:defRPr/>
            </a:pPr>
            <a:r>
              <a:rPr lang="pt-PT" sz="2000" b="1" dirty="0">
                <a:solidFill>
                  <a:srgbClr val="00007E"/>
                </a:solidFill>
              </a:rPr>
              <a:t>           MATH</a:t>
            </a:r>
            <a:r>
              <a:rPr lang="pt-PT" sz="2000" dirty="0">
                <a:solidFill>
                  <a:srgbClr val="00007E"/>
                </a:solidFill>
              </a:rPr>
              <a:t> → PRB → 3:nCr → ENTER→ </a:t>
            </a:r>
            <a:r>
              <a:rPr lang="pt-PT" sz="2000" b="1" dirty="0">
                <a:solidFill>
                  <a:srgbClr val="C00000"/>
                </a:solidFill>
              </a:rPr>
              <a:t>4</a:t>
            </a:r>
            <a:r>
              <a:rPr lang="pt-PT" sz="2000" dirty="0">
                <a:solidFill>
                  <a:srgbClr val="00007E"/>
                </a:solidFill>
              </a:rPr>
              <a:t> → ENTER</a:t>
            </a:r>
          </a:p>
          <a:p>
            <a:pPr>
              <a:defRPr/>
            </a:pPr>
            <a:endParaRPr lang="pt-PT" sz="2000" dirty="0">
              <a:solidFill>
                <a:srgbClr val="00007E"/>
              </a:solidFill>
            </a:endParaRPr>
          </a:p>
          <a:p>
            <a:pPr>
              <a:defRPr/>
            </a:pPr>
            <a:endParaRPr lang="pt-PT" sz="2000" dirty="0">
              <a:solidFill>
                <a:srgbClr val="00007E"/>
              </a:solidFill>
            </a:endParaRPr>
          </a:p>
          <a:p>
            <a:pPr>
              <a:defRPr/>
            </a:pPr>
            <a:endParaRPr lang="pt-PT" sz="2000" dirty="0">
              <a:solidFill>
                <a:srgbClr val="00007E"/>
              </a:solidFill>
            </a:endParaRPr>
          </a:p>
          <a:p>
            <a:pPr>
              <a:defRPr/>
            </a:pPr>
            <a:endParaRPr lang="pt-PT" sz="2800" dirty="0">
              <a:solidFill>
                <a:srgbClr val="00007E"/>
              </a:solidFill>
            </a:endParaRPr>
          </a:p>
          <a:p>
            <a:pPr>
              <a:defRPr/>
            </a:pPr>
            <a:r>
              <a:rPr lang="en-US" sz="2000" dirty="0">
                <a:solidFill>
                  <a:srgbClr val="00007E"/>
                </a:solidFill>
              </a:rPr>
              <a:t>The result obtained is 10 626</a:t>
            </a:r>
            <a:r>
              <a:rPr lang="pt-PT" sz="2000" dirty="0">
                <a:solidFill>
                  <a:srgbClr val="00007E"/>
                </a:solidFill>
              </a:rPr>
              <a:t>.</a:t>
            </a:r>
            <a:endParaRPr lang="pt-PT" altLang="pt-PT" sz="2000" dirty="0">
              <a:solidFill>
                <a:srgbClr val="00007E"/>
              </a:solidFill>
            </a:endParaRPr>
          </a:p>
          <a:p>
            <a:pPr>
              <a:defRPr/>
            </a:pPr>
            <a:endParaRPr lang="pt-PT" sz="2000" dirty="0">
              <a:solidFill>
                <a:srgbClr val="00007E"/>
              </a:solidFill>
            </a:endParaRPr>
          </a:p>
        </p:txBody>
      </p:sp>
      <p:sp>
        <p:nvSpPr>
          <p:cNvPr id="717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7172"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pic>
        <p:nvPicPr>
          <p:cNvPr id="7173"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2275" y="4581525"/>
            <a:ext cx="5942013"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6" descr="C:\Users\FBS\Documents\MOOC\R2\like.gif"/>
          <p:cNvPicPr>
            <a:picLocks noChangeAspect="1" noChangeArrowheads="1" noCrop="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730981" y="5517388"/>
            <a:ext cx="1008000" cy="1008000"/>
          </a:xfrm>
          <a:prstGeom prst="rect">
            <a:avLst/>
          </a:prstGeom>
          <a:noFill/>
          <a:extLst>
            <a:ext uri="{909E8E84-426E-40DD-AFC4-6F175D3DCCD1}">
              <a14:hiddenFill xmlns:a14="http://schemas.microsoft.com/office/drawing/2010/main">
                <a:solidFill>
                  <a:srgbClr val="FFFFFF"/>
                </a:solidFill>
              </a14:hiddenFill>
            </a:ext>
          </a:extLst>
        </p:spPr>
      </p:pic>
      <p:grpSp>
        <p:nvGrpSpPr>
          <p:cNvPr id="3" name="Grupo 2"/>
          <p:cNvGrpSpPr/>
          <p:nvPr/>
        </p:nvGrpSpPr>
        <p:grpSpPr>
          <a:xfrm>
            <a:off x="6581100" y="479939"/>
            <a:ext cx="1051319" cy="767949"/>
            <a:chOff x="6009654" y="618874"/>
            <a:chExt cx="1051319" cy="767949"/>
          </a:xfrm>
        </p:grpSpPr>
        <p:sp>
          <p:nvSpPr>
            <p:cNvPr id="2" name="CaixaDeTexto 1"/>
            <p:cNvSpPr txBox="1"/>
            <p:nvPr/>
          </p:nvSpPr>
          <p:spPr>
            <a:xfrm>
              <a:off x="6154057" y="854241"/>
              <a:ext cx="696686" cy="461665"/>
            </a:xfrm>
            <a:prstGeom prst="rect">
              <a:avLst/>
            </a:prstGeom>
            <a:noFill/>
          </p:spPr>
          <p:txBody>
            <a:bodyPr wrap="square" rtlCol="0">
              <a:spAutoFit/>
            </a:bodyPr>
            <a:lstStyle/>
            <a:p>
              <a:r>
                <a:rPr lang="pt-PT" i="0" dirty="0">
                  <a:solidFill>
                    <a:srgbClr val="00007E"/>
                  </a:solidFill>
                </a:rPr>
                <a:t>C</a:t>
              </a:r>
            </a:p>
          </p:txBody>
        </p:sp>
        <p:sp>
          <p:nvSpPr>
            <p:cNvPr id="8" name="CaixaDeTexto 7"/>
            <p:cNvSpPr txBox="1"/>
            <p:nvPr/>
          </p:nvSpPr>
          <p:spPr>
            <a:xfrm>
              <a:off x="6009654" y="618874"/>
              <a:ext cx="696686" cy="523220"/>
            </a:xfrm>
            <a:prstGeom prst="rect">
              <a:avLst/>
            </a:prstGeom>
            <a:noFill/>
          </p:spPr>
          <p:txBody>
            <a:bodyPr wrap="square" rtlCol="0">
              <a:spAutoFit/>
            </a:bodyPr>
            <a:lstStyle/>
            <a:p>
              <a:r>
                <a:rPr lang="pt-PT" sz="2800" b="1" dirty="0">
                  <a:solidFill>
                    <a:srgbClr val="C00000"/>
                  </a:solidFill>
                  <a:latin typeface="Times New Roman" panose="02020603050405020304" pitchFamily="18" charset="0"/>
                  <a:cs typeface="Times New Roman" panose="02020603050405020304" pitchFamily="18" charset="0"/>
                </a:rPr>
                <a:t>n</a:t>
              </a:r>
              <a:endParaRPr lang="pt-PT" sz="2800" b="1" i="0" dirty="0">
                <a:solidFill>
                  <a:srgbClr val="00007E"/>
                </a:solidFill>
              </a:endParaRPr>
            </a:p>
          </p:txBody>
        </p:sp>
        <p:sp>
          <p:nvSpPr>
            <p:cNvPr id="9" name="CaixaDeTexto 8"/>
            <p:cNvSpPr txBox="1"/>
            <p:nvPr/>
          </p:nvSpPr>
          <p:spPr>
            <a:xfrm>
              <a:off x="6364287" y="863603"/>
              <a:ext cx="696686" cy="523220"/>
            </a:xfrm>
            <a:prstGeom prst="rect">
              <a:avLst/>
            </a:prstGeom>
            <a:noFill/>
          </p:spPr>
          <p:txBody>
            <a:bodyPr wrap="square" rtlCol="0">
              <a:spAutoFit/>
            </a:bodyPr>
            <a:lstStyle/>
            <a:p>
              <a:r>
                <a:rPr lang="pt-PT" sz="2800" b="1" dirty="0">
                  <a:solidFill>
                    <a:srgbClr val="C00000"/>
                  </a:solidFill>
                  <a:latin typeface="Times New Roman" panose="02020603050405020304" pitchFamily="18" charset="0"/>
                  <a:cs typeface="Times New Roman" panose="02020603050405020304" pitchFamily="18" charset="0"/>
                </a:rPr>
                <a:t>p</a:t>
              </a:r>
              <a:endParaRPr lang="pt-PT" sz="2800" b="1" i="0" dirty="0">
                <a:solidFill>
                  <a:srgbClr val="00007E"/>
                </a:solidFill>
              </a:endParaRPr>
            </a:p>
          </p:txBody>
        </p:sp>
      </p:grpSp>
      <p:sp>
        <p:nvSpPr>
          <p:cNvPr id="4" name="CaixaDeTexto 3"/>
          <p:cNvSpPr txBox="1"/>
          <p:nvPr/>
        </p:nvSpPr>
        <p:spPr>
          <a:xfrm>
            <a:off x="2728386" y="762004"/>
            <a:ext cx="3886000" cy="400110"/>
          </a:xfrm>
          <a:prstGeom prst="rect">
            <a:avLst/>
          </a:prstGeom>
          <a:noFill/>
        </p:spPr>
        <p:txBody>
          <a:bodyPr wrap="none" rtlCol="0">
            <a:spAutoFit/>
          </a:bodyPr>
          <a:lstStyle/>
          <a:p>
            <a:r>
              <a:rPr lang="pt-PT" sz="2000" i="0" dirty="0">
                <a:solidFill>
                  <a:srgbClr val="00007E"/>
                </a:solidFill>
              </a:rPr>
              <a:t>…</a:t>
            </a:r>
            <a:r>
              <a:rPr lang="pt-PT" sz="2000" i="0" dirty="0" err="1">
                <a:solidFill>
                  <a:srgbClr val="00007E"/>
                </a:solidFill>
              </a:rPr>
              <a:t>it</a:t>
            </a:r>
            <a:r>
              <a:rPr lang="pt-PT" sz="2000" i="0" dirty="0">
                <a:solidFill>
                  <a:srgbClr val="00007E"/>
                </a:solidFill>
              </a:rPr>
              <a:t> </a:t>
            </a:r>
            <a:r>
              <a:rPr lang="pt-PT" sz="2000" i="0" dirty="0" err="1">
                <a:solidFill>
                  <a:srgbClr val="00007E"/>
                </a:solidFill>
              </a:rPr>
              <a:t>is</a:t>
            </a:r>
            <a:r>
              <a:rPr lang="pt-PT" sz="2000" i="0" dirty="0">
                <a:solidFill>
                  <a:srgbClr val="00007E"/>
                </a:solidFill>
              </a:rPr>
              <a:t> </a:t>
            </a:r>
            <a:r>
              <a:rPr lang="pt-PT" sz="2000" i="0" dirty="0" err="1">
                <a:solidFill>
                  <a:srgbClr val="00007E"/>
                </a:solidFill>
              </a:rPr>
              <a:t>easy</a:t>
            </a:r>
            <a:r>
              <a:rPr lang="pt-PT" sz="2000" i="0" dirty="0">
                <a:solidFill>
                  <a:srgbClr val="00007E"/>
                </a:solidFill>
              </a:rPr>
              <a:t> to </a:t>
            </a:r>
            <a:r>
              <a:rPr lang="pt-PT" sz="2000" i="0" dirty="0" err="1">
                <a:solidFill>
                  <a:srgbClr val="00007E"/>
                </a:solidFill>
              </a:rPr>
              <a:t>obtain</a:t>
            </a:r>
            <a:r>
              <a:rPr lang="pt-PT" sz="2000" i="0" dirty="0">
                <a:solidFill>
                  <a:srgbClr val="00007E"/>
                </a:solidFill>
              </a:rPr>
              <a:t> </a:t>
            </a:r>
            <a:r>
              <a:rPr lang="pt-PT" sz="2000" i="0" dirty="0" err="1">
                <a:solidFill>
                  <a:srgbClr val="00007E"/>
                </a:solidFill>
              </a:rPr>
              <a:t>the</a:t>
            </a:r>
            <a:r>
              <a:rPr lang="pt-PT" sz="2000" i="0" dirty="0">
                <a:solidFill>
                  <a:srgbClr val="00007E"/>
                </a:solidFill>
              </a:rPr>
              <a:t> </a:t>
            </a:r>
            <a:r>
              <a:rPr lang="pt-PT" sz="2000" i="0" dirty="0" err="1">
                <a:solidFill>
                  <a:srgbClr val="00007E"/>
                </a:solidFill>
              </a:rPr>
              <a:t>value</a:t>
            </a:r>
            <a:r>
              <a:rPr lang="pt-PT" sz="2000" i="0" dirty="0">
                <a:solidFill>
                  <a:srgbClr val="00007E"/>
                </a:solidFill>
              </a:rPr>
              <a:t> </a:t>
            </a:r>
            <a:r>
              <a:rPr lang="pt-PT" sz="2000" i="0" dirty="0" err="1">
                <a:solidFill>
                  <a:srgbClr val="00007E"/>
                </a:solidFill>
              </a:rPr>
              <a:t>of</a:t>
            </a:r>
            <a:endParaRPr lang="pt-PT" sz="2000" i="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5365">
                                            <p:txEl>
                                              <p:pRg st="0" end="0"/>
                                            </p:txEl>
                                          </p:spTgt>
                                        </p:tgtEl>
                                        <p:attrNameLst>
                                          <p:attrName>style.visibility</p:attrName>
                                        </p:attrNameLst>
                                      </p:cBhvr>
                                      <p:to>
                                        <p:strVal val="visible"/>
                                      </p:to>
                                    </p:set>
                                    <p:animEffect transition="in" filter="fade">
                                      <p:cBhvr>
                                        <p:cTn id="7" dur="800"/>
                                        <p:tgtEl>
                                          <p:spTgt spid="1536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par>
                                <p:cTn id="13" presetID="10" presetClass="entr" presetSubtype="0"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5365">
                                            <p:txEl>
                                              <p:pRg st="4" end="4"/>
                                            </p:txEl>
                                          </p:spTgt>
                                        </p:tgtEl>
                                        <p:attrNameLst>
                                          <p:attrName>style.visibility</p:attrName>
                                        </p:attrNameLst>
                                      </p:cBhvr>
                                      <p:to>
                                        <p:strVal val="visible"/>
                                      </p:to>
                                    </p:set>
                                    <p:animEffect transition="in" filter="fade">
                                      <p:cBhvr>
                                        <p:cTn id="20" dur="500"/>
                                        <p:tgtEl>
                                          <p:spTgt spid="15365">
                                            <p:txEl>
                                              <p:pRg st="4" end="4"/>
                                            </p:txEl>
                                          </p:spTgt>
                                        </p:tgtEl>
                                      </p:cBhvr>
                                    </p:animEffect>
                                  </p:childTnLst>
                                </p:cTn>
                              </p:par>
                            </p:childTnLst>
                          </p:cTn>
                        </p:par>
                        <p:par>
                          <p:cTn id="21" fill="hold">
                            <p:stCondLst>
                              <p:cond delay="500"/>
                            </p:stCondLst>
                            <p:childTnLst>
                              <p:par>
                                <p:cTn id="22" presetID="10" presetClass="entr" presetSubtype="0" fill="hold" nodeType="afterEffect">
                                  <p:stCondLst>
                                    <p:cond delay="0"/>
                                  </p:stCondLst>
                                  <p:childTnLst>
                                    <p:set>
                                      <p:cBhvr>
                                        <p:cTn id="23" dur="1" fill="hold">
                                          <p:stCondLst>
                                            <p:cond delay="0"/>
                                          </p:stCondLst>
                                        </p:cTn>
                                        <p:tgtEl>
                                          <p:spTgt spid="15365">
                                            <p:txEl>
                                              <p:pRg st="5" end="5"/>
                                            </p:txEl>
                                          </p:spTgt>
                                        </p:tgtEl>
                                        <p:attrNameLst>
                                          <p:attrName>style.visibility</p:attrName>
                                        </p:attrNameLst>
                                      </p:cBhvr>
                                      <p:to>
                                        <p:strVal val="visible"/>
                                      </p:to>
                                    </p:set>
                                    <p:animEffect transition="in" filter="fade">
                                      <p:cBhvr>
                                        <p:cTn id="24" dur="500"/>
                                        <p:tgtEl>
                                          <p:spTgt spid="15365">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15365">
                                            <p:txEl>
                                              <p:pRg st="7" end="7"/>
                                            </p:txEl>
                                          </p:spTgt>
                                        </p:tgtEl>
                                        <p:attrNameLst>
                                          <p:attrName>style.visibility</p:attrName>
                                        </p:attrNameLst>
                                      </p:cBhvr>
                                      <p:to>
                                        <p:strVal val="visible"/>
                                      </p:to>
                                    </p:set>
                                    <p:animEffect transition="in" filter="fade">
                                      <p:cBhvr>
                                        <p:cTn id="29" dur="500"/>
                                        <p:tgtEl>
                                          <p:spTgt spid="15365">
                                            <p:txEl>
                                              <p:pRg st="7" end="7"/>
                                            </p:txEl>
                                          </p:spTgt>
                                        </p:tgtEl>
                                      </p:cBhvr>
                                    </p:animEffect>
                                  </p:childTnLst>
                                </p:cTn>
                              </p:par>
                            </p:childTnLst>
                          </p:cTn>
                        </p:par>
                        <p:par>
                          <p:cTn id="30" fill="hold">
                            <p:stCondLst>
                              <p:cond delay="500"/>
                            </p:stCondLst>
                            <p:childTnLst>
                              <p:par>
                                <p:cTn id="31" presetID="10" presetClass="entr" presetSubtype="0" fill="hold" nodeType="afterEffect">
                                  <p:stCondLst>
                                    <p:cond delay="0"/>
                                  </p:stCondLst>
                                  <p:childTnLst>
                                    <p:set>
                                      <p:cBhvr>
                                        <p:cTn id="32" dur="1" fill="hold">
                                          <p:stCondLst>
                                            <p:cond delay="0"/>
                                          </p:stCondLst>
                                        </p:cTn>
                                        <p:tgtEl>
                                          <p:spTgt spid="15365">
                                            <p:txEl>
                                              <p:pRg st="8" end="8"/>
                                            </p:txEl>
                                          </p:spTgt>
                                        </p:tgtEl>
                                        <p:attrNameLst>
                                          <p:attrName>style.visibility</p:attrName>
                                        </p:attrNameLst>
                                      </p:cBhvr>
                                      <p:to>
                                        <p:strVal val="visible"/>
                                      </p:to>
                                    </p:set>
                                    <p:animEffect transition="in" filter="fade">
                                      <p:cBhvr>
                                        <p:cTn id="33" dur="500"/>
                                        <p:tgtEl>
                                          <p:spTgt spid="15365">
                                            <p:txEl>
                                              <p:pRg st="8" end="8"/>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15365">
                                            <p:txEl>
                                              <p:pRg st="10" end="10"/>
                                            </p:txEl>
                                          </p:spTgt>
                                        </p:tgtEl>
                                        <p:attrNameLst>
                                          <p:attrName>style.visibility</p:attrName>
                                        </p:attrNameLst>
                                      </p:cBhvr>
                                      <p:to>
                                        <p:strVal val="visible"/>
                                      </p:to>
                                    </p:set>
                                    <p:animEffect transition="in" filter="fade">
                                      <p:cBhvr>
                                        <p:cTn id="38" dur="500"/>
                                        <p:tgtEl>
                                          <p:spTgt spid="15365">
                                            <p:txEl>
                                              <p:pRg st="10" end="10"/>
                                            </p:txEl>
                                          </p:spTgt>
                                        </p:tgtEl>
                                      </p:cBhvr>
                                    </p:animEffect>
                                  </p:childTnLst>
                                </p:cTn>
                              </p:par>
                            </p:childTnLst>
                          </p:cTn>
                        </p:par>
                        <p:par>
                          <p:cTn id="39" fill="hold">
                            <p:stCondLst>
                              <p:cond delay="500"/>
                            </p:stCondLst>
                            <p:childTnLst>
                              <p:par>
                                <p:cTn id="40" presetID="10" presetClass="entr" presetSubtype="0" fill="hold" nodeType="afterEffect">
                                  <p:stCondLst>
                                    <p:cond delay="400"/>
                                  </p:stCondLst>
                                  <p:childTnLst>
                                    <p:set>
                                      <p:cBhvr>
                                        <p:cTn id="41" dur="1" fill="hold">
                                          <p:stCondLst>
                                            <p:cond delay="0"/>
                                          </p:stCondLst>
                                        </p:cTn>
                                        <p:tgtEl>
                                          <p:spTgt spid="15365">
                                            <p:txEl>
                                              <p:pRg st="11" end="11"/>
                                            </p:txEl>
                                          </p:spTgt>
                                        </p:tgtEl>
                                        <p:attrNameLst>
                                          <p:attrName>style.visibility</p:attrName>
                                        </p:attrNameLst>
                                      </p:cBhvr>
                                      <p:to>
                                        <p:strVal val="visible"/>
                                      </p:to>
                                    </p:set>
                                    <p:animEffect transition="in" filter="fade">
                                      <p:cBhvr>
                                        <p:cTn id="42" dur="500"/>
                                        <p:tgtEl>
                                          <p:spTgt spid="15365">
                                            <p:txEl>
                                              <p:pRg st="11" end="11"/>
                                            </p:txEl>
                                          </p:spTgt>
                                        </p:tgtEl>
                                      </p:cBhvr>
                                    </p:animEffect>
                                  </p:childTnLst>
                                </p:cTn>
                              </p:par>
                              <p:par>
                                <p:cTn id="43" presetID="10" presetClass="entr" presetSubtype="0" fill="hold" nodeType="withEffect">
                                  <p:stCondLst>
                                    <p:cond delay="400"/>
                                  </p:stCondLst>
                                  <p:childTnLst>
                                    <p:set>
                                      <p:cBhvr>
                                        <p:cTn id="44" dur="1" fill="hold">
                                          <p:stCondLst>
                                            <p:cond delay="0"/>
                                          </p:stCondLst>
                                        </p:cTn>
                                        <p:tgtEl>
                                          <p:spTgt spid="7173"/>
                                        </p:tgtEl>
                                        <p:attrNameLst>
                                          <p:attrName>style.visibility</p:attrName>
                                        </p:attrNameLst>
                                      </p:cBhvr>
                                      <p:to>
                                        <p:strVal val="visible"/>
                                      </p:to>
                                    </p:set>
                                    <p:animEffect transition="in" filter="fade">
                                      <p:cBhvr>
                                        <p:cTn id="45" dur="500"/>
                                        <p:tgtEl>
                                          <p:spTgt spid="7173"/>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7174"/>
                                        </p:tgtEl>
                                        <p:attrNameLst>
                                          <p:attrName>style.visibility</p:attrName>
                                        </p:attrNameLst>
                                      </p:cBhvr>
                                      <p:to>
                                        <p:strVal val="visible"/>
                                      </p:to>
                                    </p:set>
                                    <p:animEffect transition="in" filter="fade">
                                      <p:cBhvr>
                                        <p:cTn id="50" dur="500"/>
                                        <p:tgtEl>
                                          <p:spTgt spid="7174"/>
                                        </p:tgtEl>
                                      </p:cBhvr>
                                    </p:animEffect>
                                  </p:childTnLst>
                                </p:cTn>
                              </p:par>
                            </p:childTnLst>
                          </p:cTn>
                        </p:par>
                        <p:par>
                          <p:cTn id="51" fill="hold">
                            <p:stCondLst>
                              <p:cond delay="500"/>
                            </p:stCondLst>
                            <p:childTnLst>
                              <p:par>
                                <p:cTn id="52" presetID="10" presetClass="entr" presetSubtype="0" fill="hold" nodeType="afterEffect">
                                  <p:stCondLst>
                                    <p:cond delay="0"/>
                                  </p:stCondLst>
                                  <p:childTnLst>
                                    <p:set>
                                      <p:cBhvr>
                                        <p:cTn id="53" dur="1" fill="hold">
                                          <p:stCondLst>
                                            <p:cond delay="0"/>
                                          </p:stCondLst>
                                        </p:cTn>
                                        <p:tgtEl>
                                          <p:spTgt spid="15365">
                                            <p:txEl>
                                              <p:pRg st="16" end="16"/>
                                            </p:txEl>
                                          </p:spTgt>
                                        </p:tgtEl>
                                        <p:attrNameLst>
                                          <p:attrName>style.visibility</p:attrName>
                                        </p:attrNameLst>
                                      </p:cBhvr>
                                      <p:to>
                                        <p:strVal val="visible"/>
                                      </p:to>
                                    </p:set>
                                    <p:animEffect transition="in" filter="fade">
                                      <p:cBhvr>
                                        <p:cTn id="54" dur="800"/>
                                        <p:tgtEl>
                                          <p:spTgt spid="15365">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p:cNvGrpSpPr/>
          <p:nvPr/>
        </p:nvGrpSpPr>
        <p:grpSpPr>
          <a:xfrm>
            <a:off x="6043613" y="592588"/>
            <a:ext cx="2921000" cy="1311275"/>
            <a:chOff x="6043613" y="1412875"/>
            <a:chExt cx="2921000" cy="1311275"/>
          </a:xfrm>
        </p:grpSpPr>
        <p:pic>
          <p:nvPicPr>
            <p:cNvPr id="819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43613" y="1716088"/>
              <a:ext cx="2632075" cy="10080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200" name="CaixaDeTexto 1"/>
            <p:cNvSpPr txBox="1">
              <a:spLocks noChangeArrowheads="1"/>
            </p:cNvSpPr>
            <p:nvPr/>
          </p:nvSpPr>
          <p:spPr bwMode="auto">
            <a:xfrm>
              <a:off x="8675688" y="1412875"/>
              <a:ext cx="2889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i="1">
                  <a:solidFill>
                    <a:schemeClr val="tx1"/>
                  </a:solidFill>
                  <a:latin typeface="Arial" charset="0"/>
                </a:defRPr>
              </a:lvl1pPr>
              <a:lvl2pPr marL="742950" indent="-285750" eaLnBrk="0" hangingPunct="0">
                <a:defRPr sz="2400" i="1">
                  <a:solidFill>
                    <a:schemeClr val="tx1"/>
                  </a:solidFill>
                  <a:latin typeface="Arial" charset="0"/>
                </a:defRPr>
              </a:lvl2pPr>
              <a:lvl3pPr marL="1143000" indent="-228600" eaLnBrk="0" hangingPunct="0">
                <a:defRPr sz="2400" i="1">
                  <a:solidFill>
                    <a:schemeClr val="tx1"/>
                  </a:solidFill>
                  <a:latin typeface="Arial" charset="0"/>
                </a:defRPr>
              </a:lvl3pPr>
              <a:lvl4pPr marL="1600200" indent="-228600" eaLnBrk="0" hangingPunct="0">
                <a:defRPr sz="2400" i="1">
                  <a:solidFill>
                    <a:schemeClr val="tx1"/>
                  </a:solidFill>
                  <a:latin typeface="Arial" charset="0"/>
                </a:defRPr>
              </a:lvl4pPr>
              <a:lvl5pPr marL="2057400" indent="-228600" eaLnBrk="0" hangingPunct="0">
                <a:defRPr sz="2400" i="1">
                  <a:solidFill>
                    <a:schemeClr val="tx1"/>
                  </a:solidFill>
                  <a:latin typeface="Arial" charset="0"/>
                </a:defRPr>
              </a:lvl5pPr>
              <a:lvl6pPr marL="2514600" indent="-228600" eaLnBrk="0" fontAlgn="base" hangingPunct="0">
                <a:spcBef>
                  <a:spcPct val="0"/>
                </a:spcBef>
                <a:spcAft>
                  <a:spcPct val="0"/>
                </a:spcAft>
                <a:defRPr sz="2400" i="1">
                  <a:solidFill>
                    <a:schemeClr val="tx1"/>
                  </a:solidFill>
                  <a:latin typeface="Arial" charset="0"/>
                </a:defRPr>
              </a:lvl6pPr>
              <a:lvl7pPr marL="2971800" indent="-228600" eaLnBrk="0" fontAlgn="base" hangingPunct="0">
                <a:spcBef>
                  <a:spcPct val="0"/>
                </a:spcBef>
                <a:spcAft>
                  <a:spcPct val="0"/>
                </a:spcAft>
                <a:defRPr sz="2400" i="1">
                  <a:solidFill>
                    <a:schemeClr val="tx1"/>
                  </a:solidFill>
                  <a:latin typeface="Arial" charset="0"/>
                </a:defRPr>
              </a:lvl7pPr>
              <a:lvl8pPr marL="3429000" indent="-228600" eaLnBrk="0" fontAlgn="base" hangingPunct="0">
                <a:spcBef>
                  <a:spcPct val="0"/>
                </a:spcBef>
                <a:spcAft>
                  <a:spcPct val="0"/>
                </a:spcAft>
                <a:defRPr sz="2400" i="1">
                  <a:solidFill>
                    <a:schemeClr val="tx1"/>
                  </a:solidFill>
                  <a:latin typeface="Arial" charset="0"/>
                </a:defRPr>
              </a:lvl8pPr>
              <a:lvl9pPr marL="3886200" indent="-228600" eaLnBrk="0" fontAlgn="base" hangingPunct="0">
                <a:spcBef>
                  <a:spcPct val="0"/>
                </a:spcBef>
                <a:spcAft>
                  <a:spcPct val="0"/>
                </a:spcAft>
                <a:defRPr sz="2400" i="1">
                  <a:solidFill>
                    <a:schemeClr val="tx1"/>
                  </a:solidFill>
                  <a:latin typeface="Arial" charset="0"/>
                </a:defRPr>
              </a:lvl9pPr>
            </a:lstStyle>
            <a:p>
              <a:pPr eaLnBrk="1" hangingPunct="1"/>
              <a:r>
                <a:rPr lang="pt-PT" altLang="pt-PT" dirty="0">
                  <a:solidFill>
                    <a:srgbClr val="00007E"/>
                  </a:solidFill>
                  <a:latin typeface="Times New Roman" pitchFamily="18" charset="0"/>
                  <a:cs typeface="Times New Roman" pitchFamily="18" charset="0"/>
                </a:rPr>
                <a:t>r</a:t>
              </a:r>
            </a:p>
          </p:txBody>
        </p:sp>
        <p:sp>
          <p:nvSpPr>
            <p:cNvPr id="8201" name="CaixaDeTexto 12"/>
            <p:cNvSpPr txBox="1">
              <a:spLocks noChangeArrowheads="1"/>
            </p:cNvSpPr>
            <p:nvPr/>
          </p:nvSpPr>
          <p:spPr bwMode="auto">
            <a:xfrm>
              <a:off x="8675688" y="1773238"/>
              <a:ext cx="2889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i="1">
                  <a:solidFill>
                    <a:schemeClr val="tx1"/>
                  </a:solidFill>
                  <a:latin typeface="Arial" charset="0"/>
                </a:defRPr>
              </a:lvl1pPr>
              <a:lvl2pPr marL="742950" indent="-285750" eaLnBrk="0" hangingPunct="0">
                <a:defRPr sz="2400" i="1">
                  <a:solidFill>
                    <a:schemeClr val="tx1"/>
                  </a:solidFill>
                  <a:latin typeface="Arial" charset="0"/>
                </a:defRPr>
              </a:lvl2pPr>
              <a:lvl3pPr marL="1143000" indent="-228600" eaLnBrk="0" hangingPunct="0">
                <a:defRPr sz="2400" i="1">
                  <a:solidFill>
                    <a:schemeClr val="tx1"/>
                  </a:solidFill>
                  <a:latin typeface="Arial" charset="0"/>
                </a:defRPr>
              </a:lvl3pPr>
              <a:lvl4pPr marL="1600200" indent="-228600" eaLnBrk="0" hangingPunct="0">
                <a:defRPr sz="2400" i="1">
                  <a:solidFill>
                    <a:schemeClr val="tx1"/>
                  </a:solidFill>
                  <a:latin typeface="Arial" charset="0"/>
                </a:defRPr>
              </a:lvl4pPr>
              <a:lvl5pPr marL="2057400" indent="-228600" eaLnBrk="0" hangingPunct="0">
                <a:defRPr sz="2400" i="1">
                  <a:solidFill>
                    <a:schemeClr val="tx1"/>
                  </a:solidFill>
                  <a:latin typeface="Arial" charset="0"/>
                </a:defRPr>
              </a:lvl5pPr>
              <a:lvl6pPr marL="2514600" indent="-228600" eaLnBrk="0" fontAlgn="base" hangingPunct="0">
                <a:spcBef>
                  <a:spcPct val="0"/>
                </a:spcBef>
                <a:spcAft>
                  <a:spcPct val="0"/>
                </a:spcAft>
                <a:defRPr sz="2400" i="1">
                  <a:solidFill>
                    <a:schemeClr val="tx1"/>
                  </a:solidFill>
                  <a:latin typeface="Arial" charset="0"/>
                </a:defRPr>
              </a:lvl6pPr>
              <a:lvl7pPr marL="2971800" indent="-228600" eaLnBrk="0" fontAlgn="base" hangingPunct="0">
                <a:spcBef>
                  <a:spcPct val="0"/>
                </a:spcBef>
                <a:spcAft>
                  <a:spcPct val="0"/>
                </a:spcAft>
                <a:defRPr sz="2400" i="1">
                  <a:solidFill>
                    <a:schemeClr val="tx1"/>
                  </a:solidFill>
                  <a:latin typeface="Arial" charset="0"/>
                </a:defRPr>
              </a:lvl7pPr>
              <a:lvl8pPr marL="3429000" indent="-228600" eaLnBrk="0" fontAlgn="base" hangingPunct="0">
                <a:spcBef>
                  <a:spcPct val="0"/>
                </a:spcBef>
                <a:spcAft>
                  <a:spcPct val="0"/>
                </a:spcAft>
                <a:defRPr sz="2400" i="1">
                  <a:solidFill>
                    <a:schemeClr val="tx1"/>
                  </a:solidFill>
                  <a:latin typeface="Arial" charset="0"/>
                </a:defRPr>
              </a:lvl8pPr>
              <a:lvl9pPr marL="3886200" indent="-228600" eaLnBrk="0" fontAlgn="base" hangingPunct="0">
                <a:spcBef>
                  <a:spcPct val="0"/>
                </a:spcBef>
                <a:spcAft>
                  <a:spcPct val="0"/>
                </a:spcAft>
                <a:defRPr sz="2400" i="1">
                  <a:solidFill>
                    <a:schemeClr val="tx1"/>
                  </a:solidFill>
                  <a:latin typeface="Arial" charset="0"/>
                </a:defRPr>
              </a:lvl9pPr>
            </a:lstStyle>
            <a:p>
              <a:pPr eaLnBrk="1" hangingPunct="1"/>
              <a:r>
                <a:rPr lang="pt-PT" altLang="pt-PT">
                  <a:solidFill>
                    <a:srgbClr val="00007E"/>
                  </a:solidFill>
                  <a:latin typeface="Times New Roman" pitchFamily="18" charset="0"/>
                  <a:cs typeface="Times New Roman" pitchFamily="18" charset="0"/>
                </a:rPr>
                <a:t>s</a:t>
              </a:r>
            </a:p>
          </p:txBody>
        </p:sp>
      </p:grpSp>
      <p:sp>
        <p:nvSpPr>
          <p:cNvPr id="15365" name="Rectangle 3"/>
          <p:cNvSpPr>
            <a:spLocks noGrp="1" noChangeArrowheads="1"/>
          </p:cNvSpPr>
          <p:nvPr>
            <p:ph type="body" idx="1"/>
          </p:nvPr>
        </p:nvSpPr>
        <p:spPr>
          <a:xfrm>
            <a:off x="107950" y="404813"/>
            <a:ext cx="8856663" cy="6300787"/>
          </a:xfrm>
        </p:spPr>
        <p:txBody>
          <a:bodyPr/>
          <a:lstStyle/>
          <a:p>
            <a:pPr>
              <a:defRPr/>
            </a:pPr>
            <a:r>
              <a:rPr lang="pt-PT" sz="2000" b="1" dirty="0">
                <a:solidFill>
                  <a:srgbClr val="C00000"/>
                </a:solidFill>
              </a:rPr>
              <a:t>EXEMPLO</a:t>
            </a:r>
            <a:r>
              <a:rPr lang="pt-PT" b="1" dirty="0">
                <a:solidFill>
                  <a:srgbClr val="C00000"/>
                </a:solidFill>
              </a:rPr>
              <a:t> </a:t>
            </a:r>
            <a:r>
              <a:rPr lang="pt-PT" sz="1800" b="1" dirty="0">
                <a:solidFill>
                  <a:srgbClr val="C00000"/>
                </a:solidFill>
              </a:rPr>
              <a:t>(</a:t>
            </a:r>
            <a:r>
              <a:rPr lang="pt-PT" altLang="pt-PT" sz="1800" b="1" dirty="0">
                <a:solidFill>
                  <a:srgbClr val="C00000"/>
                </a:solidFill>
              </a:rPr>
              <a:t>Combinações)</a:t>
            </a:r>
            <a:endParaRPr lang="pt-PT" sz="1800" b="1" dirty="0">
              <a:solidFill>
                <a:srgbClr val="C00000"/>
              </a:solidFill>
            </a:endParaRPr>
          </a:p>
          <a:p>
            <a:pPr>
              <a:defRPr/>
            </a:pPr>
            <a:endParaRPr lang="pt-PT" sz="800" dirty="0"/>
          </a:p>
          <a:p>
            <a:pPr marL="0" indent="0" algn="just">
              <a:defRPr/>
            </a:pPr>
            <a:r>
              <a:rPr lang="pt-PT" sz="2000" b="1" dirty="0">
                <a:solidFill>
                  <a:srgbClr val="C00000"/>
                </a:solidFill>
              </a:rPr>
              <a:t>2. </a:t>
            </a:r>
            <a:r>
              <a:rPr lang="en-US" sz="2000" dirty="0"/>
              <a:t>Consider nine points in a plan</a:t>
            </a:r>
            <a:r>
              <a:rPr lang="pt-PT" sz="2000" dirty="0"/>
              <a:t>: </a:t>
            </a:r>
            <a:r>
              <a:rPr lang="pt-PT" sz="2000" dirty="0" err="1"/>
              <a:t>four</a:t>
            </a:r>
            <a:r>
              <a:rPr lang="pt-PT" sz="2000" dirty="0"/>
              <a:t> </a:t>
            </a:r>
            <a:r>
              <a:rPr lang="pt-PT" sz="2000" dirty="0" err="1"/>
              <a:t>over</a:t>
            </a:r>
            <a:r>
              <a:rPr lang="pt-PT" sz="2000" dirty="0"/>
              <a:t> </a:t>
            </a:r>
            <a:r>
              <a:rPr lang="pt-PT" sz="2000" dirty="0" err="1"/>
              <a:t>one</a:t>
            </a:r>
            <a:r>
              <a:rPr lang="pt-PT" sz="2000" dirty="0"/>
              <a:t> straight 
 </a:t>
            </a:r>
            <a:r>
              <a:rPr lang="pt-PT" sz="2000" dirty="0" err="1"/>
              <a:t>line</a:t>
            </a:r>
            <a:r>
              <a:rPr lang="pt-PT" sz="2000" dirty="0"/>
              <a:t> </a:t>
            </a:r>
            <a:r>
              <a:rPr lang="pt-PT" i="1" dirty="0">
                <a:latin typeface="Times New Roman" panose="02020603050405020304" pitchFamily="18" charset="0"/>
                <a:cs typeface="Times New Roman" panose="02020603050405020304" pitchFamily="18" charset="0"/>
              </a:rPr>
              <a:t>s </a:t>
            </a:r>
            <a:r>
              <a:rPr lang="en-US" sz="2000" dirty="0"/>
              <a:t>and five on a straight line </a:t>
            </a:r>
            <a:r>
              <a:rPr lang="pt-PT" i="1" dirty="0">
                <a:latin typeface="Times New Roman" panose="02020603050405020304" pitchFamily="18" charset="0"/>
                <a:cs typeface="Times New Roman" panose="02020603050405020304" pitchFamily="18" charset="0"/>
              </a:rPr>
              <a:t>s</a:t>
            </a:r>
            <a:r>
              <a:rPr lang="pt-PT" sz="2000" dirty="0"/>
              <a:t>, </a:t>
            </a:r>
            <a:r>
              <a:rPr lang="pt-PT" sz="2000" dirty="0" err="1"/>
              <a:t>strictly</a:t>
            </a:r>
            <a:r>
              <a:rPr lang="pt-PT" sz="2000" dirty="0"/>
              <a:t> </a:t>
            </a:r>
            <a:r>
              <a:rPr lang="pt-PT" sz="2000" dirty="0" err="1"/>
              <a:t>parallel</a:t>
            </a:r>
            <a:r>
              <a:rPr lang="pt-PT" sz="2000" dirty="0"/>
              <a:t> to </a:t>
            </a:r>
            <a:r>
              <a:rPr lang="pt-PT" i="1" dirty="0">
                <a:latin typeface="Times New Roman" panose="02020603050405020304" pitchFamily="18" charset="0"/>
                <a:cs typeface="Times New Roman" panose="02020603050405020304" pitchFamily="18" charset="0"/>
              </a:rPr>
              <a:t>s</a:t>
            </a:r>
            <a:r>
              <a:rPr lang="pt-PT" sz="2000" dirty="0"/>
              <a:t>. </a:t>
            </a:r>
          </a:p>
          <a:p>
            <a:pPr marL="0" indent="0" algn="just">
              <a:defRPr/>
            </a:pPr>
            <a:r>
              <a:rPr lang="en-US" sz="2000" dirty="0"/>
              <a:t>How many distinct triangles can be drawn having, as it were, vertices of three of these nine points</a:t>
            </a:r>
            <a:r>
              <a:rPr lang="pt-PT" sz="2000" dirty="0"/>
              <a:t>?</a:t>
            </a:r>
          </a:p>
          <a:p>
            <a:pPr>
              <a:defRPr/>
            </a:pPr>
            <a:endParaRPr lang="pt-PT" sz="800" dirty="0"/>
          </a:p>
          <a:p>
            <a:pPr algn="just">
              <a:defRPr/>
            </a:pPr>
            <a:r>
              <a:rPr lang="en-GB" sz="2000" b="1" dirty="0">
                <a:solidFill>
                  <a:srgbClr val="C00000"/>
                </a:solidFill>
              </a:rPr>
              <a:t>Note</a:t>
            </a:r>
            <a:r>
              <a:rPr lang="pt-PT" sz="2000" b="1" dirty="0">
                <a:solidFill>
                  <a:srgbClr val="C00000"/>
                </a:solidFill>
              </a:rPr>
              <a:t>: </a:t>
            </a:r>
            <a:r>
              <a:rPr lang="en-US" sz="1800" dirty="0">
                <a:solidFill>
                  <a:srgbClr val="00007E"/>
                </a:solidFill>
              </a:rPr>
              <a:t>As [ABC], [BCA], [CAB]... represent the "same" triangle</a:t>
            </a:r>
            <a:r>
              <a:rPr lang="pt-PT" sz="1800" dirty="0">
                <a:solidFill>
                  <a:srgbClr val="00007E"/>
                </a:solidFill>
              </a:rPr>
              <a:t>, </a:t>
            </a:r>
            <a:r>
              <a:rPr lang="en-US" sz="1800" b="1" dirty="0">
                <a:solidFill>
                  <a:srgbClr val="00007E"/>
                </a:solidFill>
              </a:rPr>
              <a:t>the order in which the three points are chosen does not matter</a:t>
            </a:r>
            <a:r>
              <a:rPr lang="pt-PT" sz="1800" dirty="0">
                <a:solidFill>
                  <a:srgbClr val="00007E"/>
                </a:solidFill>
              </a:rPr>
              <a:t>.</a:t>
            </a:r>
          </a:p>
          <a:p>
            <a:pPr>
              <a:defRPr/>
            </a:pPr>
            <a:endParaRPr lang="pt-PT" sz="1050" b="1" dirty="0">
              <a:solidFill>
                <a:srgbClr val="00007E"/>
              </a:solidFill>
            </a:endParaRPr>
          </a:p>
          <a:p>
            <a:pPr>
              <a:defRPr/>
            </a:pPr>
            <a:r>
              <a:rPr lang="pt-PT" sz="1800" b="1" dirty="0" err="1">
                <a:solidFill>
                  <a:srgbClr val="C00000"/>
                </a:solidFill>
              </a:rPr>
              <a:t>Proposed</a:t>
            </a:r>
            <a:r>
              <a:rPr lang="pt-PT" sz="1800" b="1" dirty="0">
                <a:solidFill>
                  <a:srgbClr val="C00000"/>
                </a:solidFill>
              </a:rPr>
              <a:t> </a:t>
            </a:r>
            <a:r>
              <a:rPr lang="pt-PT" sz="1800" b="1" dirty="0" err="1">
                <a:solidFill>
                  <a:srgbClr val="C00000"/>
                </a:solidFill>
              </a:rPr>
              <a:t>solution</a:t>
            </a:r>
            <a:r>
              <a:rPr lang="pt-PT" sz="1800" b="1" dirty="0">
                <a:solidFill>
                  <a:srgbClr val="C00000"/>
                </a:solidFill>
              </a:rPr>
              <a:t> (1):</a:t>
            </a:r>
          </a:p>
          <a:p>
            <a:pPr marL="0" indent="0" algn="just">
              <a:defRPr/>
            </a:pPr>
            <a:r>
              <a:rPr lang="en-US" sz="2000" dirty="0">
                <a:solidFill>
                  <a:srgbClr val="00007E"/>
                </a:solidFill>
              </a:rPr>
              <a:t>We can consider all the ways to choose 3 points from the 9 and then subtract the number of cases in which the 3 points do not define a triangle, which correspond to situations in which the 3 points chosen are collinear, that is, they are all on the same line</a:t>
            </a:r>
            <a:r>
              <a:rPr lang="pt-PT" sz="2000" dirty="0">
                <a:solidFill>
                  <a:srgbClr val="00007E"/>
                </a:solidFill>
              </a:rPr>
              <a:t>:</a:t>
            </a:r>
            <a:endParaRPr lang="pt-PT" sz="2200" dirty="0">
              <a:solidFill>
                <a:srgbClr val="00007E"/>
              </a:solidFill>
            </a:endParaRPr>
          </a:p>
          <a:p>
            <a:pPr>
              <a:defRPr/>
            </a:pPr>
            <a:endParaRPr lang="pt-PT" sz="2200" dirty="0">
              <a:solidFill>
                <a:srgbClr val="00007E"/>
              </a:solidFill>
            </a:endParaRPr>
          </a:p>
          <a:p>
            <a:pPr>
              <a:defRPr/>
            </a:pPr>
            <a:r>
              <a:rPr lang="pt-PT" sz="2000" b="1" dirty="0" err="1">
                <a:solidFill>
                  <a:srgbClr val="C00000"/>
                </a:solidFill>
              </a:rPr>
              <a:t>Proposed</a:t>
            </a:r>
            <a:r>
              <a:rPr lang="pt-PT" sz="2000" b="1" dirty="0">
                <a:solidFill>
                  <a:srgbClr val="C00000"/>
                </a:solidFill>
              </a:rPr>
              <a:t> </a:t>
            </a:r>
            <a:r>
              <a:rPr lang="pt-PT" sz="2000" b="1" dirty="0" err="1">
                <a:solidFill>
                  <a:srgbClr val="C00000"/>
                </a:solidFill>
              </a:rPr>
              <a:t>solution</a:t>
            </a:r>
            <a:r>
              <a:rPr lang="pt-PT" sz="2000" b="1" dirty="0">
                <a:solidFill>
                  <a:srgbClr val="C00000"/>
                </a:solidFill>
              </a:rPr>
              <a:t> (2):</a:t>
            </a:r>
          </a:p>
          <a:p>
            <a:pPr marL="0" indent="0" algn="just">
              <a:defRPr/>
            </a:pPr>
            <a:r>
              <a:rPr lang="en-US" sz="2000" dirty="0">
                <a:solidFill>
                  <a:srgbClr val="00007E"/>
                </a:solidFill>
              </a:rPr>
              <a:t>To make sure we don't choose 3 collinear points, we select 2 points on one of the lines and 1 point on the other</a:t>
            </a:r>
            <a:r>
              <a:rPr lang="pt-PT" sz="2000" dirty="0">
                <a:solidFill>
                  <a:srgbClr val="00007E"/>
                </a:solidFill>
              </a:rPr>
              <a:t>:</a:t>
            </a:r>
          </a:p>
          <a:p>
            <a:pPr>
              <a:defRPr/>
            </a:pPr>
            <a:endParaRPr lang="pt-PT" sz="2200" dirty="0">
              <a:solidFill>
                <a:schemeClr val="accent5">
                  <a:lumMod val="50000"/>
                </a:schemeClr>
              </a:solidFill>
            </a:endParaRPr>
          </a:p>
          <a:p>
            <a:pPr>
              <a:defRPr/>
            </a:pPr>
            <a:r>
              <a:rPr lang="pt-PT" dirty="0">
                <a:solidFill>
                  <a:schemeClr val="accent5">
                    <a:lumMod val="50000"/>
                  </a:schemeClr>
                </a:solidFill>
              </a:rPr>
              <a:t> </a:t>
            </a:r>
          </a:p>
          <a:p>
            <a:pPr marL="0" indent="0" algn="just">
              <a:defRPr/>
            </a:pPr>
            <a:endParaRPr lang="pt-PT" altLang="pt-PT" sz="1200" dirty="0"/>
          </a:p>
          <a:p>
            <a:pPr marL="0" indent="0" algn="just">
              <a:defRPr/>
            </a:pPr>
            <a:endParaRPr lang="pt-PT" altLang="pt-PT" dirty="0"/>
          </a:p>
        </p:txBody>
      </p:sp>
      <p:sp>
        <p:nvSpPr>
          <p:cNvPr id="819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8197"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819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graphicFrame>
        <p:nvGraphicFramePr>
          <p:cNvPr id="23562" name="Objecto 2"/>
          <p:cNvGraphicFramePr>
            <a:graphicFrameLocks noChangeAspect="1"/>
          </p:cNvGraphicFramePr>
          <p:nvPr>
            <p:extLst>
              <p:ext uri="{D42A27DB-BD31-4B8C-83A1-F6EECF244321}">
                <p14:modId xmlns:p14="http://schemas.microsoft.com/office/powerpoint/2010/main" val="747801276"/>
              </p:ext>
            </p:extLst>
          </p:nvPr>
        </p:nvGraphicFramePr>
        <p:xfrm>
          <a:off x="4408260" y="4997449"/>
          <a:ext cx="2568575" cy="523875"/>
        </p:xfrm>
        <a:graphic>
          <a:graphicData uri="http://schemas.openxmlformats.org/presentationml/2006/ole">
            <mc:AlternateContent xmlns:mc="http://schemas.openxmlformats.org/markup-compatibility/2006">
              <mc:Choice xmlns:v="urn:schemas-microsoft-com:vml" Requires="v">
                <p:oleObj spid="_x0000_s8303" name="Equation" r:id="rId5" imgW="1358640" imgH="279360" progId="Equation.DSMT4">
                  <p:embed/>
                </p:oleObj>
              </mc:Choice>
              <mc:Fallback>
                <p:oleObj name="Equation" r:id="rId5" imgW="1358640" imgH="279360" progId="Equation.DSMT4">
                  <p:embed/>
                  <p:pic>
                    <p:nvPicPr>
                      <p:cNvPr id="0" name="Objecto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08260" y="4997449"/>
                        <a:ext cx="25685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 name="Objecto 2"/>
          <p:cNvGraphicFramePr>
            <a:graphicFrameLocks noChangeAspect="1"/>
          </p:cNvGraphicFramePr>
          <p:nvPr>
            <p:extLst>
              <p:ext uri="{D42A27DB-BD31-4B8C-83A1-F6EECF244321}">
                <p14:modId xmlns:p14="http://schemas.microsoft.com/office/powerpoint/2010/main" val="3325209213"/>
              </p:ext>
            </p:extLst>
          </p:nvPr>
        </p:nvGraphicFramePr>
        <p:xfrm>
          <a:off x="5234214" y="6248621"/>
          <a:ext cx="2952750" cy="452437"/>
        </p:xfrm>
        <a:graphic>
          <a:graphicData uri="http://schemas.openxmlformats.org/presentationml/2006/ole">
            <mc:AlternateContent xmlns:mc="http://schemas.openxmlformats.org/markup-compatibility/2006">
              <mc:Choice xmlns:v="urn:schemas-microsoft-com:vml" Requires="v">
                <p:oleObj spid="_x0000_s8304" name="Equation" r:id="rId7" imgW="1562040" imgH="241200" progId="Equation.DSMT4">
                  <p:embed/>
                </p:oleObj>
              </mc:Choice>
              <mc:Fallback>
                <p:oleObj name="Equation" r:id="rId7" imgW="1562040" imgH="241200" progId="Equation.DSMT4">
                  <p:embed/>
                  <p:pic>
                    <p:nvPicPr>
                      <p:cNvPr id="0" name="Objecto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34214" y="6248621"/>
                        <a:ext cx="2952750" cy="45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15365">
                                            <p:txEl>
                                              <p:pRg st="2" end="2"/>
                                            </p:txEl>
                                          </p:spTgt>
                                        </p:tgtEl>
                                        <p:attrNameLst>
                                          <p:attrName>style.visibility</p:attrName>
                                        </p:attrNameLst>
                                      </p:cBhvr>
                                      <p:to>
                                        <p:strVal val="visible"/>
                                      </p:to>
                                    </p:set>
                                    <p:animEffect transition="in" filter="fade">
                                      <p:cBhvr>
                                        <p:cTn id="7" dur="500"/>
                                        <p:tgtEl>
                                          <p:spTgt spid="15365">
                                            <p:txEl>
                                              <p:pRg st="2" end="2"/>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5365">
                                            <p:txEl>
                                              <p:pRg st="3" end="3"/>
                                            </p:txEl>
                                          </p:spTgt>
                                        </p:tgtEl>
                                        <p:attrNameLst>
                                          <p:attrName>style.visibility</p:attrName>
                                        </p:attrNameLst>
                                      </p:cBhvr>
                                      <p:to>
                                        <p:strVal val="visible"/>
                                      </p:to>
                                    </p:set>
                                    <p:animEffect transition="in" filter="fade">
                                      <p:cBhvr>
                                        <p:cTn id="15" dur="500"/>
                                        <p:tgtEl>
                                          <p:spTgt spid="15365">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5365">
                                            <p:txEl>
                                              <p:pRg st="5" end="5"/>
                                            </p:txEl>
                                          </p:spTgt>
                                        </p:tgtEl>
                                        <p:attrNameLst>
                                          <p:attrName>style.visibility</p:attrName>
                                        </p:attrNameLst>
                                      </p:cBhvr>
                                      <p:to>
                                        <p:strVal val="visible"/>
                                      </p:to>
                                    </p:set>
                                    <p:animEffect transition="in" filter="fade">
                                      <p:cBhvr>
                                        <p:cTn id="20" dur="500"/>
                                        <p:tgtEl>
                                          <p:spTgt spid="15365">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5365">
                                            <p:txEl>
                                              <p:pRg st="7" end="7"/>
                                            </p:txEl>
                                          </p:spTgt>
                                        </p:tgtEl>
                                        <p:attrNameLst>
                                          <p:attrName>style.visibility</p:attrName>
                                        </p:attrNameLst>
                                      </p:cBhvr>
                                      <p:to>
                                        <p:strVal val="visible"/>
                                      </p:to>
                                    </p:set>
                                    <p:animEffect transition="in" filter="fade">
                                      <p:cBhvr>
                                        <p:cTn id="25" dur="500"/>
                                        <p:tgtEl>
                                          <p:spTgt spid="15365">
                                            <p:txEl>
                                              <p:pRg st="7" end="7"/>
                                            </p:txEl>
                                          </p:spTgt>
                                        </p:tgtEl>
                                      </p:cBhvr>
                                    </p:animEffect>
                                  </p:childTnLst>
                                </p:cTn>
                              </p:par>
                            </p:childTnLst>
                          </p:cTn>
                        </p:par>
                        <p:par>
                          <p:cTn id="26" fill="hold">
                            <p:stCondLst>
                              <p:cond delay="500"/>
                            </p:stCondLst>
                            <p:childTnLst>
                              <p:par>
                                <p:cTn id="27" presetID="10" presetClass="entr" presetSubtype="0" fill="hold" nodeType="afterEffect">
                                  <p:stCondLst>
                                    <p:cond delay="300"/>
                                  </p:stCondLst>
                                  <p:childTnLst>
                                    <p:set>
                                      <p:cBhvr>
                                        <p:cTn id="28" dur="1" fill="hold">
                                          <p:stCondLst>
                                            <p:cond delay="0"/>
                                          </p:stCondLst>
                                        </p:cTn>
                                        <p:tgtEl>
                                          <p:spTgt spid="15365">
                                            <p:txEl>
                                              <p:pRg st="8" end="8"/>
                                            </p:txEl>
                                          </p:spTgt>
                                        </p:tgtEl>
                                        <p:attrNameLst>
                                          <p:attrName>style.visibility</p:attrName>
                                        </p:attrNameLst>
                                      </p:cBhvr>
                                      <p:to>
                                        <p:strVal val="visible"/>
                                      </p:to>
                                    </p:set>
                                    <p:animEffect transition="in" filter="fade">
                                      <p:cBhvr>
                                        <p:cTn id="29" dur="500"/>
                                        <p:tgtEl>
                                          <p:spTgt spid="15365">
                                            <p:txEl>
                                              <p:pRg st="8" end="8"/>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23562"/>
                                        </p:tgtEl>
                                        <p:attrNameLst>
                                          <p:attrName>style.visibility</p:attrName>
                                        </p:attrNameLst>
                                      </p:cBhvr>
                                      <p:to>
                                        <p:strVal val="visible"/>
                                      </p:to>
                                    </p:set>
                                    <p:animEffect transition="in" filter="fade">
                                      <p:cBhvr>
                                        <p:cTn id="34" dur="500"/>
                                        <p:tgtEl>
                                          <p:spTgt spid="23562"/>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15365">
                                            <p:txEl>
                                              <p:pRg st="10" end="10"/>
                                            </p:txEl>
                                          </p:spTgt>
                                        </p:tgtEl>
                                        <p:attrNameLst>
                                          <p:attrName>style.visibility</p:attrName>
                                        </p:attrNameLst>
                                      </p:cBhvr>
                                      <p:to>
                                        <p:strVal val="visible"/>
                                      </p:to>
                                    </p:set>
                                    <p:animEffect transition="in" filter="fade">
                                      <p:cBhvr>
                                        <p:cTn id="39" dur="500"/>
                                        <p:tgtEl>
                                          <p:spTgt spid="15365">
                                            <p:txEl>
                                              <p:pRg st="10" end="10"/>
                                            </p:txEl>
                                          </p:spTgt>
                                        </p:tgtEl>
                                      </p:cBhvr>
                                    </p:animEffect>
                                  </p:childTnLst>
                                </p:cTn>
                              </p:par>
                            </p:childTnLst>
                          </p:cTn>
                        </p:par>
                        <p:par>
                          <p:cTn id="40" fill="hold">
                            <p:stCondLst>
                              <p:cond delay="500"/>
                            </p:stCondLst>
                            <p:childTnLst>
                              <p:par>
                                <p:cTn id="41" presetID="10" presetClass="entr" presetSubtype="0" fill="hold" nodeType="afterEffect">
                                  <p:stCondLst>
                                    <p:cond delay="400"/>
                                  </p:stCondLst>
                                  <p:childTnLst>
                                    <p:set>
                                      <p:cBhvr>
                                        <p:cTn id="42" dur="1" fill="hold">
                                          <p:stCondLst>
                                            <p:cond delay="0"/>
                                          </p:stCondLst>
                                        </p:cTn>
                                        <p:tgtEl>
                                          <p:spTgt spid="15365">
                                            <p:txEl>
                                              <p:pRg st="11" end="11"/>
                                            </p:txEl>
                                          </p:spTgt>
                                        </p:tgtEl>
                                        <p:attrNameLst>
                                          <p:attrName>style.visibility</p:attrName>
                                        </p:attrNameLst>
                                      </p:cBhvr>
                                      <p:to>
                                        <p:strVal val="visible"/>
                                      </p:to>
                                    </p:set>
                                    <p:animEffect transition="in" filter="fade">
                                      <p:cBhvr>
                                        <p:cTn id="43" dur="500"/>
                                        <p:tgtEl>
                                          <p:spTgt spid="15365">
                                            <p:txEl>
                                              <p:pRg st="11" end="11"/>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3"/>
                                        </p:tgtEl>
                                        <p:attrNameLst>
                                          <p:attrName>style.visibility</p:attrName>
                                        </p:attrNameLst>
                                      </p:cBhvr>
                                      <p:to>
                                        <p:strVal val="visible"/>
                                      </p:to>
                                    </p:set>
                                    <p:animEffect transition="in" filter="fade">
                                      <p:cBhvr>
                                        <p:cTn id="4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Rectangle 3"/>
          <p:cNvSpPr>
            <a:spLocks noGrp="1" noChangeArrowheads="1"/>
          </p:cNvSpPr>
          <p:nvPr>
            <p:ph type="body" idx="1"/>
          </p:nvPr>
        </p:nvSpPr>
        <p:spPr>
          <a:xfrm>
            <a:off x="107950" y="476250"/>
            <a:ext cx="8856663" cy="5864225"/>
          </a:xfrm>
        </p:spPr>
        <p:txBody>
          <a:bodyPr/>
          <a:lstStyle/>
          <a:p>
            <a:pPr>
              <a:defRPr/>
            </a:pPr>
            <a:r>
              <a:rPr lang="pt-PT" sz="2000" b="1" dirty="0">
                <a:solidFill>
                  <a:srgbClr val="C00000"/>
                </a:solidFill>
              </a:rPr>
              <a:t>EXAMPLE  </a:t>
            </a:r>
            <a:r>
              <a:rPr lang="pt-PT" sz="1800" b="1" dirty="0">
                <a:solidFill>
                  <a:srgbClr val="C00000"/>
                </a:solidFill>
              </a:rPr>
              <a:t>(</a:t>
            </a:r>
            <a:r>
              <a:rPr lang="pt-PT" sz="1800" b="1" dirty="0" err="1">
                <a:solidFill>
                  <a:srgbClr val="C00000"/>
                </a:solidFill>
              </a:rPr>
              <a:t>Combinations</a:t>
            </a:r>
            <a:r>
              <a:rPr lang="pt-PT" sz="1800" b="1" dirty="0">
                <a:solidFill>
                  <a:srgbClr val="C00000"/>
                </a:solidFill>
              </a:rPr>
              <a:t> in </a:t>
            </a:r>
            <a:r>
              <a:rPr lang="pt-PT" sz="1800" b="1" dirty="0" err="1">
                <a:solidFill>
                  <a:srgbClr val="C00000"/>
                </a:solidFill>
              </a:rPr>
              <a:t>probability</a:t>
            </a:r>
            <a:r>
              <a:rPr lang="pt-PT" sz="1800" b="1" dirty="0">
                <a:solidFill>
                  <a:srgbClr val="C00000"/>
                </a:solidFill>
              </a:rPr>
              <a:t>)</a:t>
            </a:r>
          </a:p>
          <a:p>
            <a:pPr>
              <a:defRPr/>
            </a:pPr>
            <a:endParaRPr lang="pt-PT" altLang="pt-PT" sz="800" b="1" dirty="0">
              <a:solidFill>
                <a:srgbClr val="C00000"/>
              </a:solidFill>
            </a:endParaRPr>
          </a:p>
          <a:p>
            <a:pPr algn="just">
              <a:defRPr/>
            </a:pPr>
            <a:r>
              <a:rPr lang="pt-PT" altLang="pt-PT" sz="2000" b="1" dirty="0">
                <a:solidFill>
                  <a:srgbClr val="C00000"/>
                </a:solidFill>
              </a:rPr>
              <a:t>3. </a:t>
            </a:r>
            <a:r>
              <a:rPr lang="en-US" altLang="pt-PT" sz="2000" dirty="0"/>
              <a:t>Going back to example 1, suppose that one of the 24 teams registered in the event in question is </a:t>
            </a:r>
            <a:r>
              <a:rPr lang="en-US" altLang="pt-PT" sz="2000" i="1" dirty="0"/>
              <a:t>Circle Sport </a:t>
            </a:r>
            <a:r>
              <a:rPr lang="pt-PT" altLang="pt-PT" sz="1600" dirty="0"/>
              <a:t>(Spring Cup Series –NASCAR). </a:t>
            </a:r>
            <a:r>
              <a:rPr lang="en-US" sz="2000" dirty="0"/>
              <a:t>Knowing that a group of three teams will be chosen, at random, among the 24, to carry outdoor cameras provided by the organization, what is the probability of </a:t>
            </a:r>
            <a:r>
              <a:rPr lang="en-US" sz="2000" i="1" dirty="0"/>
              <a:t>Circle Sport </a:t>
            </a:r>
            <a:r>
              <a:rPr lang="en-US" sz="2000" dirty="0"/>
              <a:t>being part of that group</a:t>
            </a:r>
            <a:r>
              <a:rPr lang="pt-PT" sz="2000" dirty="0"/>
              <a:t>? </a:t>
            </a:r>
          </a:p>
          <a:p>
            <a:pPr algn="just">
              <a:defRPr/>
            </a:pPr>
            <a:endParaRPr lang="pt-PT" sz="2000" dirty="0"/>
          </a:p>
          <a:p>
            <a:pPr marL="0" indent="0" algn="just">
              <a:defRPr/>
            </a:pPr>
            <a:endParaRPr lang="pt-PT" altLang="pt-PT" sz="1200" dirty="0"/>
          </a:p>
          <a:p>
            <a:pPr>
              <a:defRPr/>
            </a:pPr>
            <a:r>
              <a:rPr lang="pt-PT" sz="2000" b="1" dirty="0" err="1">
                <a:solidFill>
                  <a:srgbClr val="C00000"/>
                </a:solidFill>
              </a:rPr>
              <a:t>Proposed</a:t>
            </a:r>
            <a:r>
              <a:rPr lang="pt-PT" sz="2000" b="1" dirty="0">
                <a:solidFill>
                  <a:srgbClr val="C00000"/>
                </a:solidFill>
              </a:rPr>
              <a:t> </a:t>
            </a:r>
            <a:r>
              <a:rPr lang="pt-PT" sz="2000" b="1" dirty="0" err="1">
                <a:solidFill>
                  <a:srgbClr val="C00000"/>
                </a:solidFill>
              </a:rPr>
              <a:t>solution</a:t>
            </a:r>
            <a:r>
              <a:rPr lang="pt-PT" sz="2000" b="1" dirty="0">
                <a:solidFill>
                  <a:srgbClr val="C00000"/>
                </a:solidFill>
              </a:rPr>
              <a:t>:</a:t>
            </a:r>
            <a:endParaRPr lang="pt-PT" sz="2000" dirty="0">
              <a:solidFill>
                <a:srgbClr val="C00000"/>
              </a:solidFill>
            </a:endParaRPr>
          </a:p>
          <a:p>
            <a:pPr marL="0" indent="0">
              <a:defRPr/>
            </a:pPr>
            <a:r>
              <a:rPr lang="en-US" sz="2000" dirty="0">
                <a:solidFill>
                  <a:srgbClr val="00007E"/>
                </a:solidFill>
              </a:rPr>
              <a:t>The number of possible cases is</a:t>
            </a:r>
            <a:r>
              <a:rPr lang="pt-PT" sz="2000" dirty="0">
                <a:solidFill>
                  <a:srgbClr val="00007E"/>
                </a:solidFill>
              </a:rPr>
              <a:t>          </a:t>
            </a:r>
            <a:r>
              <a:rPr lang="pt-PT" sz="1800" dirty="0">
                <a:solidFill>
                  <a:srgbClr val="00007E"/>
                </a:solidFill>
              </a:rPr>
              <a:t>(</a:t>
            </a:r>
            <a:r>
              <a:rPr lang="en-US" sz="1800" dirty="0">
                <a:solidFill>
                  <a:srgbClr val="00007E"/>
                </a:solidFill>
              </a:rPr>
              <a:t>number of ways to choose three teams, from the 24 registered</a:t>
            </a:r>
            <a:r>
              <a:rPr lang="pt-PT" sz="1800" dirty="0">
                <a:solidFill>
                  <a:srgbClr val="00007E"/>
                </a:solidFill>
              </a:rPr>
              <a:t>).</a:t>
            </a:r>
          </a:p>
          <a:p>
            <a:pPr marL="0" indent="0">
              <a:defRPr/>
            </a:pPr>
            <a:endParaRPr lang="pt-PT" sz="800" dirty="0">
              <a:solidFill>
                <a:srgbClr val="00007E"/>
              </a:solidFill>
            </a:endParaRPr>
          </a:p>
          <a:p>
            <a:pPr marL="0" indent="0" algn="just">
              <a:defRPr/>
            </a:pPr>
            <a:r>
              <a:rPr lang="en-US" sz="2000" dirty="0">
                <a:solidFill>
                  <a:srgbClr val="00007E"/>
                </a:solidFill>
              </a:rPr>
              <a:t>The number of favorable cases is</a:t>
            </a:r>
            <a:r>
              <a:rPr lang="pt-PT" sz="2000" dirty="0">
                <a:solidFill>
                  <a:srgbClr val="00007E"/>
                </a:solidFill>
              </a:rPr>
              <a:t>          </a:t>
            </a:r>
            <a:r>
              <a:rPr lang="pt-PT" sz="1800" dirty="0">
                <a:solidFill>
                  <a:srgbClr val="00007E"/>
                </a:solidFill>
              </a:rPr>
              <a:t>(</a:t>
            </a:r>
            <a:r>
              <a:rPr lang="en-US" sz="1800" dirty="0">
                <a:solidFill>
                  <a:srgbClr val="00007E"/>
                </a:solidFill>
              </a:rPr>
              <a:t>for </a:t>
            </a:r>
            <a:r>
              <a:rPr lang="en-US" sz="1800" i="1" dirty="0">
                <a:solidFill>
                  <a:srgbClr val="00007E"/>
                </a:solidFill>
              </a:rPr>
              <a:t>Circle Sport </a:t>
            </a:r>
            <a:r>
              <a:rPr lang="en-US" sz="1800" dirty="0">
                <a:solidFill>
                  <a:srgbClr val="00007E"/>
                </a:solidFill>
              </a:rPr>
              <a:t>to be part of the group that will carry the organization's cameras, it is only necessary to choose two more teams, but only from 23, that is, the number of favorable cases is the number of different ways to choose two teams, out of 23</a:t>
            </a:r>
            <a:r>
              <a:rPr lang="pt-PT" sz="1800" dirty="0">
                <a:solidFill>
                  <a:srgbClr val="00007E"/>
                </a:solidFill>
              </a:rPr>
              <a:t>)</a:t>
            </a:r>
            <a:r>
              <a:rPr lang="pt-PT" sz="2000" dirty="0">
                <a:solidFill>
                  <a:srgbClr val="00007E"/>
                </a:solidFill>
              </a:rPr>
              <a:t>.</a:t>
            </a:r>
          </a:p>
          <a:p>
            <a:pPr marL="0" indent="0">
              <a:defRPr/>
            </a:pPr>
            <a:endParaRPr lang="pt-PT" sz="800" dirty="0">
              <a:solidFill>
                <a:srgbClr val="00007E"/>
              </a:solidFill>
            </a:endParaRPr>
          </a:p>
          <a:p>
            <a:pPr>
              <a:defRPr/>
            </a:pPr>
            <a:r>
              <a:rPr lang="en-US" sz="2000" dirty="0">
                <a:solidFill>
                  <a:srgbClr val="00007E"/>
                </a:solidFill>
              </a:rPr>
              <a:t>Thus, the probability is</a:t>
            </a:r>
            <a:r>
              <a:rPr lang="pt-PT" sz="2000" dirty="0">
                <a:solidFill>
                  <a:srgbClr val="00007E"/>
                </a:solidFill>
              </a:rPr>
              <a:t>: </a:t>
            </a:r>
            <a:endParaRPr lang="pt-PT" altLang="pt-PT" sz="2000" dirty="0">
              <a:solidFill>
                <a:srgbClr val="00007E"/>
              </a:solidFill>
            </a:endParaRPr>
          </a:p>
        </p:txBody>
      </p:sp>
      <p:sp>
        <p:nvSpPr>
          <p:cNvPr id="921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922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sp>
        <p:nvSpPr>
          <p:cNvPr id="9221"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graphicFrame>
        <p:nvGraphicFramePr>
          <p:cNvPr id="25610" name="Objecto 2"/>
          <p:cNvGraphicFramePr>
            <a:graphicFrameLocks noChangeAspect="1"/>
          </p:cNvGraphicFramePr>
          <p:nvPr>
            <p:extLst>
              <p:ext uri="{D42A27DB-BD31-4B8C-83A1-F6EECF244321}">
                <p14:modId xmlns:p14="http://schemas.microsoft.com/office/powerpoint/2010/main" val="2990796317"/>
              </p:ext>
            </p:extLst>
          </p:nvPr>
        </p:nvGraphicFramePr>
        <p:xfrm>
          <a:off x="3881438" y="3502074"/>
          <a:ext cx="563562" cy="454025"/>
        </p:xfrm>
        <a:graphic>
          <a:graphicData uri="http://schemas.openxmlformats.org/presentationml/2006/ole">
            <mc:AlternateContent xmlns:mc="http://schemas.openxmlformats.org/markup-compatibility/2006">
              <mc:Choice xmlns:v="urn:schemas-microsoft-com:vml" Requires="v">
                <p:oleObj spid="_x0000_s9382" name="Equation" r:id="rId4" imgW="291960" imgH="241200" progId="Equation.DSMT4">
                  <p:embed/>
                </p:oleObj>
              </mc:Choice>
              <mc:Fallback>
                <p:oleObj name="Equation" r:id="rId4" imgW="291960" imgH="241200" progId="Equation.DSMT4">
                  <p:embed/>
                  <p:pic>
                    <p:nvPicPr>
                      <p:cNvPr id="0" name="Objecto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1438" y="3502074"/>
                        <a:ext cx="56356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23"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graphicFrame>
        <p:nvGraphicFramePr>
          <p:cNvPr id="25612" name="Objecto 4"/>
          <p:cNvGraphicFramePr>
            <a:graphicFrameLocks noChangeAspect="1"/>
          </p:cNvGraphicFramePr>
          <p:nvPr>
            <p:extLst>
              <p:ext uri="{D42A27DB-BD31-4B8C-83A1-F6EECF244321}">
                <p14:modId xmlns:p14="http://schemas.microsoft.com/office/powerpoint/2010/main" val="499885039"/>
              </p:ext>
            </p:extLst>
          </p:nvPr>
        </p:nvGraphicFramePr>
        <p:xfrm>
          <a:off x="4142010" y="4268610"/>
          <a:ext cx="576263" cy="465138"/>
        </p:xfrm>
        <a:graphic>
          <a:graphicData uri="http://schemas.openxmlformats.org/presentationml/2006/ole">
            <mc:AlternateContent xmlns:mc="http://schemas.openxmlformats.org/markup-compatibility/2006">
              <mc:Choice xmlns:v="urn:schemas-microsoft-com:vml" Requires="v">
                <p:oleObj spid="_x0000_s9383" name="Equation" r:id="rId6" imgW="291960" imgH="241200" progId="Equation.DSMT4">
                  <p:embed/>
                </p:oleObj>
              </mc:Choice>
              <mc:Fallback>
                <p:oleObj name="Equation" r:id="rId6" imgW="291960" imgH="241200" progId="Equation.DSMT4">
                  <p:embed/>
                  <p:pic>
                    <p:nvPicPr>
                      <p:cNvPr id="0" name="Objecto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42010" y="4268610"/>
                        <a:ext cx="576263"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25"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defRPr sz="2400">
                <a:solidFill>
                  <a:schemeClr val="tx1"/>
                </a:solidFill>
                <a:latin typeface="Arial" charset="0"/>
              </a:defRPr>
            </a:lvl1pPr>
            <a:lvl2pPr marL="742950" indent="-285750" eaLnBrk="0" hangingPunct="0">
              <a:spcBef>
                <a:spcPct val="20000"/>
              </a:spcBef>
              <a:buChar char="–"/>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sz="2000">
                <a:solidFill>
                  <a:schemeClr val="tx1"/>
                </a:solidFill>
                <a:latin typeface="Arial" charset="0"/>
              </a:defRPr>
            </a:lvl4pPr>
            <a:lvl5pPr marL="2057400" indent="-228600" eaLnBrk="0" hangingPunct="0">
              <a:spcBef>
                <a:spcPct val="20000"/>
              </a:spcBef>
              <a:defRPr sz="2000">
                <a:solidFill>
                  <a:schemeClr val="tx1"/>
                </a:solidFill>
                <a:latin typeface="Arial" charset="0"/>
              </a:defRPr>
            </a:lvl5pPr>
            <a:lvl6pPr marL="2514600" indent="-228600" eaLnBrk="0" fontAlgn="base" hangingPunct="0">
              <a:spcBef>
                <a:spcPct val="20000"/>
              </a:spcBef>
              <a:spcAft>
                <a:spcPct val="0"/>
              </a:spcAft>
              <a:defRPr sz="2000">
                <a:solidFill>
                  <a:schemeClr val="tx1"/>
                </a:solidFill>
                <a:latin typeface="Arial" charset="0"/>
              </a:defRPr>
            </a:lvl6pPr>
            <a:lvl7pPr marL="2971800" indent="-228600" eaLnBrk="0" fontAlgn="base" hangingPunct="0">
              <a:spcBef>
                <a:spcPct val="20000"/>
              </a:spcBef>
              <a:spcAft>
                <a:spcPct val="0"/>
              </a:spcAft>
              <a:defRPr sz="2000">
                <a:solidFill>
                  <a:schemeClr val="tx1"/>
                </a:solidFill>
                <a:latin typeface="Arial" charset="0"/>
              </a:defRPr>
            </a:lvl7pPr>
            <a:lvl8pPr marL="3429000" indent="-228600" eaLnBrk="0" fontAlgn="base" hangingPunct="0">
              <a:spcBef>
                <a:spcPct val="20000"/>
              </a:spcBef>
              <a:spcAft>
                <a:spcPct val="0"/>
              </a:spcAft>
              <a:defRPr sz="2000">
                <a:solidFill>
                  <a:schemeClr val="tx1"/>
                </a:solidFill>
                <a:latin typeface="Arial" charset="0"/>
              </a:defRPr>
            </a:lvl8pPr>
            <a:lvl9pPr marL="3886200" indent="-228600" eaLnBrk="0" fontAlgn="base" hangingPunct="0">
              <a:spcBef>
                <a:spcPct val="20000"/>
              </a:spcBef>
              <a:spcAft>
                <a:spcPct val="0"/>
              </a:spcAft>
              <a:defRPr sz="2000">
                <a:solidFill>
                  <a:schemeClr val="tx1"/>
                </a:solidFill>
                <a:latin typeface="Arial" charset="0"/>
              </a:defRPr>
            </a:lvl9pPr>
          </a:lstStyle>
          <a:p>
            <a:pPr eaLnBrk="1" hangingPunct="1">
              <a:spcBef>
                <a:spcPct val="0"/>
              </a:spcBef>
            </a:pPr>
            <a:endParaRPr lang="pt-PT" altLang="pt-PT"/>
          </a:p>
        </p:txBody>
      </p:sp>
      <p:graphicFrame>
        <p:nvGraphicFramePr>
          <p:cNvPr id="25614" name="Objecto 6"/>
          <p:cNvGraphicFramePr>
            <a:graphicFrameLocks noChangeAspect="1"/>
          </p:cNvGraphicFramePr>
          <p:nvPr>
            <p:extLst>
              <p:ext uri="{D42A27DB-BD31-4B8C-83A1-F6EECF244321}">
                <p14:modId xmlns:p14="http://schemas.microsoft.com/office/powerpoint/2010/main" val="3519263945"/>
              </p:ext>
            </p:extLst>
          </p:nvPr>
        </p:nvGraphicFramePr>
        <p:xfrm>
          <a:off x="3079750" y="5604037"/>
          <a:ext cx="2166938" cy="904875"/>
        </p:xfrm>
        <a:graphic>
          <a:graphicData uri="http://schemas.openxmlformats.org/presentationml/2006/ole">
            <mc:AlternateContent xmlns:mc="http://schemas.openxmlformats.org/markup-compatibility/2006">
              <mc:Choice xmlns:v="urn:schemas-microsoft-com:vml" Requires="v">
                <p:oleObj spid="_x0000_s9384" name="Equation" r:id="rId8" imgW="1091880" imgH="457200" progId="Equation.DSMT4">
                  <p:embed/>
                </p:oleObj>
              </mc:Choice>
              <mc:Fallback>
                <p:oleObj name="Equation" r:id="rId8" imgW="1091880" imgH="457200" progId="Equation.DSMT4">
                  <p:embed/>
                  <p:pic>
                    <p:nvPicPr>
                      <p:cNvPr id="0" name="Objecto 6"/>
                      <p:cNvPicPr>
                        <a:picLocks noChangeAspect="1" noChangeArrowheads="1"/>
                      </p:cNvPicPr>
                      <p:nvPr/>
                    </p:nvPicPr>
                    <p:blipFill>
                      <a:blip r:embed="rId9"/>
                      <a:srcRect/>
                      <a:stretch>
                        <a:fillRect/>
                      </a:stretch>
                    </p:blipFill>
                    <p:spPr bwMode="auto">
                      <a:xfrm>
                        <a:off x="3079750" y="5604037"/>
                        <a:ext cx="2166938"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9286" name="Picture 7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469483" y="2437090"/>
            <a:ext cx="1130040" cy="5932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8" name="Grupo 17"/>
          <p:cNvGrpSpPr/>
          <p:nvPr/>
        </p:nvGrpSpPr>
        <p:grpSpPr>
          <a:xfrm>
            <a:off x="7159261" y="5560814"/>
            <a:ext cx="1620555" cy="1160208"/>
            <a:chOff x="4924063" y="2967646"/>
            <a:chExt cx="1620555" cy="1160208"/>
          </a:xfrm>
        </p:grpSpPr>
        <p:pic>
          <p:nvPicPr>
            <p:cNvPr id="19" name="Picture 2" descr="C:\Users\FBS\Documents\MOOC\R2\feliz.gif"/>
            <p:cNvPicPr>
              <a:picLocks noChangeAspect="1" noChangeArrowheads="1" noCrop="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198513" y="2991304"/>
              <a:ext cx="875392" cy="875392"/>
            </a:xfrm>
            <a:prstGeom prst="rect">
              <a:avLst/>
            </a:prstGeom>
            <a:noFill/>
            <a:extLst>
              <a:ext uri="{909E8E84-426E-40DD-AFC4-6F175D3DCCD1}">
                <a14:hiddenFill xmlns:a14="http://schemas.microsoft.com/office/drawing/2010/main">
                  <a:solidFill>
                    <a:srgbClr val="FFFFFF"/>
                  </a:solidFill>
                </a14:hiddenFill>
              </a:ext>
            </a:extLst>
          </p:spPr>
        </p:pic>
        <p:sp>
          <p:nvSpPr>
            <p:cNvPr id="20" name="Rectângulo 19"/>
            <p:cNvSpPr/>
            <p:nvPr/>
          </p:nvSpPr>
          <p:spPr bwMode="auto">
            <a:xfrm>
              <a:off x="5198513" y="3472542"/>
              <a:ext cx="984573" cy="655312"/>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PT" sz="2400" b="0" i="1" u="none" strike="noStrike" cap="none" normalizeH="0" baseline="0">
                <a:ln>
                  <a:noFill/>
                </a:ln>
                <a:solidFill>
                  <a:schemeClr val="tx1"/>
                </a:solidFill>
                <a:effectLst/>
                <a:latin typeface="Arial" charset="0"/>
              </a:endParaRPr>
            </a:p>
          </p:txBody>
        </p:sp>
        <p:pic>
          <p:nvPicPr>
            <p:cNvPr id="21" name="Picture 78" descr="https://encrypted-tbn2.gstatic.com/images?q=tbn:ANd9GcRe5JBE5APPB4OiSltS6YwnNXEal_Gavrj8OrgLQJ4OyGct-9Ng"/>
            <p:cNvPicPr preferRelativeResize="0">
              <a:picLocks noChangeAspect="1" noChangeArrowheads="1"/>
            </p:cNvPicPr>
            <p:nvPr/>
          </p:nvPicPr>
          <p:blipFill rotWithShape="1">
            <a:blip r:embed="rId12">
              <a:extLst>
                <a:ext uri="{28A0092B-C50C-407E-A947-70E740481C1C}">
                  <a14:useLocalDpi xmlns:a14="http://schemas.microsoft.com/office/drawing/2010/main" val="0"/>
                </a:ext>
              </a:extLst>
            </a:blip>
            <a:srcRect t="46467"/>
            <a:stretch/>
          </p:blipFill>
          <p:spPr bwMode="auto">
            <a:xfrm>
              <a:off x="4924063" y="3463307"/>
              <a:ext cx="1620555" cy="577303"/>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70"/>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483517" y="3571823"/>
              <a:ext cx="337907" cy="1774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23" name="Grupo 22"/>
            <p:cNvGrpSpPr/>
            <p:nvPr/>
          </p:nvGrpSpPr>
          <p:grpSpPr>
            <a:xfrm>
              <a:off x="4924063" y="2967646"/>
              <a:ext cx="527179" cy="1078406"/>
              <a:chOff x="5109030" y="912569"/>
              <a:chExt cx="527179" cy="1078406"/>
            </a:xfrm>
          </p:grpSpPr>
          <p:pic>
            <p:nvPicPr>
              <p:cNvPr id="24" name="Picture 78" descr="https://encrypted-tbn2.gstatic.com/images?q=tbn:ANd9GcRe5JBE5APPB4OiSltS6YwnNXEal_Gavrj8OrgLQJ4OyGct-9Ng"/>
              <p:cNvPicPr>
                <a:picLocks noChangeAspect="1" noChangeArrowheads="1"/>
              </p:cNvPicPr>
              <p:nvPr/>
            </p:nvPicPr>
            <p:blipFill rotWithShape="1">
              <a:blip r:embed="rId12">
                <a:extLst>
                  <a:ext uri="{28A0092B-C50C-407E-A947-70E740481C1C}">
                    <a14:useLocalDpi xmlns:a14="http://schemas.microsoft.com/office/drawing/2010/main" val="0"/>
                  </a:ext>
                </a:extLst>
              </a:blip>
              <a:srcRect r="67470"/>
              <a:stretch/>
            </p:blipFill>
            <p:spPr bwMode="auto">
              <a:xfrm>
                <a:off x="5109030" y="912569"/>
                <a:ext cx="527179" cy="1078406"/>
              </a:xfrm>
              <a:prstGeom prst="rect">
                <a:avLst/>
              </a:prstGeom>
              <a:noFill/>
              <a:extLst>
                <a:ext uri="{909E8E84-426E-40DD-AFC4-6F175D3DCCD1}">
                  <a14:hiddenFill xmlns:a14="http://schemas.microsoft.com/office/drawing/2010/main">
                    <a:solidFill>
                      <a:srgbClr val="FFFFFF"/>
                    </a:solidFill>
                  </a14:hiddenFill>
                </a:ext>
              </a:extLst>
            </p:spPr>
          </p:pic>
          <p:sp>
            <p:nvSpPr>
              <p:cNvPr id="25" name="Triângulo rectângulo 24"/>
              <p:cNvSpPr/>
              <p:nvPr/>
            </p:nvSpPr>
            <p:spPr bwMode="auto">
              <a:xfrm flipH="1">
                <a:off x="5549292" y="1233488"/>
                <a:ext cx="73819" cy="166688"/>
              </a:xfrm>
              <a:prstGeom prst="rtTriangle">
                <a:avLst/>
              </a:prstGeom>
              <a:solidFill>
                <a:schemeClr val="bg2">
                  <a:lumMod val="60000"/>
                  <a:lumOff val="40000"/>
                </a:schemeClr>
              </a:solidFill>
              <a:ln w="9525" cap="flat" cmpd="sng" algn="ctr">
                <a:solidFill>
                  <a:srgbClr val="A6B5B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PT" sz="2400" b="0" i="1" u="none" strike="noStrike" cap="none" normalizeH="0" baseline="0">
                  <a:ln>
                    <a:noFill/>
                  </a:ln>
                  <a:solidFill>
                    <a:schemeClr val="tx1"/>
                  </a:solidFill>
                  <a:effectLst/>
                  <a:latin typeface="Arial" charset="0"/>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5605">
                                            <p:txEl>
                                              <p:pRg st="2" end="2"/>
                                            </p:txEl>
                                          </p:spTgt>
                                        </p:tgtEl>
                                        <p:attrNameLst>
                                          <p:attrName>style.visibility</p:attrName>
                                        </p:attrNameLst>
                                      </p:cBhvr>
                                      <p:to>
                                        <p:strVal val="visible"/>
                                      </p:to>
                                    </p:set>
                                    <p:animEffect transition="in" filter="fade">
                                      <p:cBhvr>
                                        <p:cTn id="7" dur="900"/>
                                        <p:tgtEl>
                                          <p:spTgt spid="25605">
                                            <p:txEl>
                                              <p:pRg st="2" end="2"/>
                                            </p:txEl>
                                          </p:spTgt>
                                        </p:tgtEl>
                                      </p:cBhvr>
                                    </p:animEffect>
                                  </p:childTnLst>
                                </p:cTn>
                              </p:par>
                              <p:par>
                                <p:cTn id="8" presetID="10" presetClass="entr" presetSubtype="0" fill="hold" nodeType="withEffect">
                                  <p:stCondLst>
                                    <p:cond delay="300"/>
                                  </p:stCondLst>
                                  <p:childTnLst>
                                    <p:set>
                                      <p:cBhvr>
                                        <p:cTn id="9" dur="1" fill="hold">
                                          <p:stCondLst>
                                            <p:cond delay="0"/>
                                          </p:stCondLst>
                                        </p:cTn>
                                        <p:tgtEl>
                                          <p:spTgt spid="9286"/>
                                        </p:tgtEl>
                                        <p:attrNameLst>
                                          <p:attrName>style.visibility</p:attrName>
                                        </p:attrNameLst>
                                      </p:cBhvr>
                                      <p:to>
                                        <p:strVal val="visible"/>
                                      </p:to>
                                    </p:set>
                                    <p:animEffect transition="in" filter="fade">
                                      <p:cBhvr>
                                        <p:cTn id="10" dur="1600"/>
                                        <p:tgtEl>
                                          <p:spTgt spid="928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5605">
                                            <p:txEl>
                                              <p:pRg st="5" end="5"/>
                                            </p:txEl>
                                          </p:spTgt>
                                        </p:tgtEl>
                                        <p:attrNameLst>
                                          <p:attrName>style.visibility</p:attrName>
                                        </p:attrNameLst>
                                      </p:cBhvr>
                                      <p:to>
                                        <p:strVal val="visible"/>
                                      </p:to>
                                    </p:set>
                                    <p:animEffect transition="in" filter="fade">
                                      <p:cBhvr>
                                        <p:cTn id="15" dur="500"/>
                                        <p:tgtEl>
                                          <p:spTgt spid="25605">
                                            <p:txEl>
                                              <p:pRg st="5" end="5"/>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5605">
                                            <p:txEl>
                                              <p:pRg st="6" end="6"/>
                                            </p:txEl>
                                          </p:spTgt>
                                        </p:tgtEl>
                                        <p:attrNameLst>
                                          <p:attrName>style.visibility</p:attrName>
                                        </p:attrNameLst>
                                      </p:cBhvr>
                                      <p:to>
                                        <p:strVal val="visible"/>
                                      </p:to>
                                    </p:set>
                                    <p:animEffect transition="in" filter="fade">
                                      <p:cBhvr>
                                        <p:cTn id="20" dur="500"/>
                                        <p:tgtEl>
                                          <p:spTgt spid="25605">
                                            <p:txEl>
                                              <p:pRg st="6" end="6"/>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25610"/>
                                        </p:tgtEl>
                                        <p:attrNameLst>
                                          <p:attrName>style.visibility</p:attrName>
                                        </p:attrNameLst>
                                      </p:cBhvr>
                                      <p:to>
                                        <p:strVal val="visible"/>
                                      </p:to>
                                    </p:set>
                                    <p:animEffect transition="in" filter="fade">
                                      <p:cBhvr>
                                        <p:cTn id="23" dur="800"/>
                                        <p:tgtEl>
                                          <p:spTgt spid="25610"/>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0" presetClass="entr" presetSubtype="0" fill="hold" nodeType="clickEffect">
                                  <p:stCondLst>
                                    <p:cond delay="0"/>
                                  </p:stCondLst>
                                  <p:childTnLst>
                                    <p:set>
                                      <p:cBhvr>
                                        <p:cTn id="27" dur="1" fill="hold">
                                          <p:stCondLst>
                                            <p:cond delay="0"/>
                                          </p:stCondLst>
                                        </p:cTn>
                                        <p:tgtEl>
                                          <p:spTgt spid="25605">
                                            <p:txEl>
                                              <p:pRg st="8" end="8"/>
                                            </p:txEl>
                                          </p:spTgt>
                                        </p:tgtEl>
                                        <p:attrNameLst>
                                          <p:attrName>style.visibility</p:attrName>
                                        </p:attrNameLst>
                                      </p:cBhvr>
                                      <p:to>
                                        <p:strVal val="visible"/>
                                      </p:to>
                                    </p:set>
                                    <p:animEffect transition="in" filter="fade">
                                      <p:cBhvr>
                                        <p:cTn id="28" dur="500"/>
                                        <p:tgtEl>
                                          <p:spTgt spid="25605">
                                            <p:txEl>
                                              <p:pRg st="8" end="8"/>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25612"/>
                                        </p:tgtEl>
                                        <p:attrNameLst>
                                          <p:attrName>style.visibility</p:attrName>
                                        </p:attrNameLst>
                                      </p:cBhvr>
                                      <p:to>
                                        <p:strVal val="visible"/>
                                      </p:to>
                                    </p:set>
                                    <p:animEffect transition="in" filter="fade">
                                      <p:cBhvr>
                                        <p:cTn id="31" dur="1000"/>
                                        <p:tgtEl>
                                          <p:spTgt spid="25612"/>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nodeType="clickEffect">
                                  <p:stCondLst>
                                    <p:cond delay="0"/>
                                  </p:stCondLst>
                                  <p:childTnLst>
                                    <p:set>
                                      <p:cBhvr>
                                        <p:cTn id="35" dur="1" fill="hold">
                                          <p:stCondLst>
                                            <p:cond delay="0"/>
                                          </p:stCondLst>
                                        </p:cTn>
                                        <p:tgtEl>
                                          <p:spTgt spid="25605">
                                            <p:txEl>
                                              <p:pRg st="10" end="10"/>
                                            </p:txEl>
                                          </p:spTgt>
                                        </p:tgtEl>
                                        <p:attrNameLst>
                                          <p:attrName>style.visibility</p:attrName>
                                        </p:attrNameLst>
                                      </p:cBhvr>
                                      <p:to>
                                        <p:strVal val="visible"/>
                                      </p:to>
                                    </p:set>
                                    <p:animEffect transition="in" filter="fade">
                                      <p:cBhvr>
                                        <p:cTn id="36" dur="500"/>
                                        <p:tgtEl>
                                          <p:spTgt spid="25605">
                                            <p:txEl>
                                              <p:pRg st="10" end="10"/>
                                            </p:txEl>
                                          </p:spTgt>
                                        </p:tgtEl>
                                      </p:cBhvr>
                                    </p:animEffect>
                                  </p:childTnLst>
                                </p:cTn>
                              </p:par>
                            </p:childTnLst>
                          </p:cTn>
                        </p:par>
                        <p:par>
                          <p:cTn id="37" fill="hold">
                            <p:stCondLst>
                              <p:cond delay="500"/>
                            </p:stCondLst>
                            <p:childTnLst>
                              <p:par>
                                <p:cTn id="38" presetID="10" presetClass="entr" presetSubtype="0" fill="hold" nodeType="afterEffect">
                                  <p:stCondLst>
                                    <p:cond delay="0"/>
                                  </p:stCondLst>
                                  <p:childTnLst>
                                    <p:set>
                                      <p:cBhvr>
                                        <p:cTn id="39" dur="1" fill="hold">
                                          <p:stCondLst>
                                            <p:cond delay="0"/>
                                          </p:stCondLst>
                                        </p:cTn>
                                        <p:tgtEl>
                                          <p:spTgt spid="25614"/>
                                        </p:tgtEl>
                                        <p:attrNameLst>
                                          <p:attrName>style.visibility</p:attrName>
                                        </p:attrNameLst>
                                      </p:cBhvr>
                                      <p:to>
                                        <p:strVal val="visible"/>
                                      </p:to>
                                    </p:set>
                                    <p:animEffect transition="in" filter="fade">
                                      <p:cBhvr>
                                        <p:cTn id="40" dur="1000"/>
                                        <p:tgtEl>
                                          <p:spTgt spid="25614"/>
                                        </p:tgtEl>
                                      </p:cBhvr>
                                    </p:animEffect>
                                  </p:childTnLst>
                                </p:cTn>
                              </p:par>
                              <p:par>
                                <p:cTn id="41" presetID="10" presetClass="entr" presetSubtype="0" fill="hold" nodeType="with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fade">
                                      <p:cBhvr>
                                        <p:cTn id="43"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Modelo de apresentação predefinido">
  <a:themeElements>
    <a:clrScheme name="1_Modelo de apresentação predefini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Modelo de apresentação predefini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1" u="none" strike="noStrike" cap="none" normalizeH="0" baseline="0" smtClean="0">
            <a:ln>
              <a:noFill/>
            </a:ln>
            <a:solidFill>
              <a:schemeClr val="tx1"/>
            </a:solidFill>
            <a:effectLst/>
            <a:latin typeface="Arial" charset="0"/>
          </a:defRPr>
        </a:defPPr>
      </a:lstStyle>
    </a:lnDef>
  </a:objectDefaults>
  <a:extraClrSchemeLst>
    <a:extraClrScheme>
      <a:clrScheme name="1_Modelo de apresentação predefini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Modelo de apresentação predefini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Modelo de apresentação predefini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Modelo de apresentação predefini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Modelo de apresentação predefini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Modelo de apresentação predefini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Modelo de apresentação predefini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Modelo de apresentação predefini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Modelo de apresentação predefini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Modelo de apresentação predefini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Modelo de apresentação predefini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Modelo de apresentação predefini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atFin02">
  <a:themeElements>
    <a:clrScheme name="MatFin0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atFin0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1" u="none" strike="noStrike" cap="none" normalizeH="0" baseline="0" smtClean="0">
            <a:ln>
              <a:noFill/>
            </a:ln>
            <a:solidFill>
              <a:schemeClr val="tx1"/>
            </a:solidFill>
            <a:effectLst/>
            <a:latin typeface="Arial" charset="0"/>
          </a:defRPr>
        </a:defPPr>
      </a:lstStyle>
    </a:lnDef>
  </a:objectDefaults>
  <a:extraClrSchemeLst>
    <a:extraClrScheme>
      <a:clrScheme name="MatFin0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tFin0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tFin0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tFin0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tFin0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tFin0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tFin0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tFin0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tFin0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tFin0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tFin0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tFin0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o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o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MatFin02</Template>
  <TotalTime>10508</TotalTime>
  <Words>760</Words>
  <Application>Microsoft Office PowerPoint</Application>
  <PresentationFormat>Apresentação no Ecrã (4:3)</PresentationFormat>
  <Paragraphs>94</Paragraphs>
  <Slides>7</Slides>
  <Notes>7</Notes>
  <HiddenSlides>0</HiddenSlides>
  <MMClips>0</MMClips>
  <ScaleCrop>false</ScaleCrop>
  <HeadingPairs>
    <vt:vector size="8" baseType="variant">
      <vt:variant>
        <vt:lpstr>Tipos de letra usados</vt:lpstr>
      </vt:variant>
      <vt:variant>
        <vt:i4>2</vt:i4>
      </vt:variant>
      <vt:variant>
        <vt:lpstr>Tema</vt:lpstr>
      </vt:variant>
      <vt:variant>
        <vt:i4>2</vt:i4>
      </vt:variant>
      <vt:variant>
        <vt:lpstr>Servidores OLE incorporados</vt:lpstr>
      </vt:variant>
      <vt:variant>
        <vt:i4>2</vt:i4>
      </vt:variant>
      <vt:variant>
        <vt:lpstr>Títulos dos diapositivos</vt:lpstr>
      </vt:variant>
      <vt:variant>
        <vt:i4>7</vt:i4>
      </vt:variant>
    </vt:vector>
  </HeadingPairs>
  <TitlesOfParts>
    <vt:vector size="13" baseType="lpstr">
      <vt:lpstr>Arial</vt:lpstr>
      <vt:lpstr>Times New Roman</vt:lpstr>
      <vt:lpstr>1_Modelo de apresentação predefinido</vt:lpstr>
      <vt:lpstr>MatFin02</vt:lpstr>
      <vt:lpstr>MathType 7.0 Equation</vt:lpstr>
      <vt:lpstr>Equation</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Diapositivo 1</dc:title>
  <dc:creator>Ana Paula Lopes</dc:creator>
  <cp:lastModifiedBy>Filomena Maria da Silva Pereira Baptista Soares</cp:lastModifiedBy>
  <cp:revision>320</cp:revision>
  <cp:lastPrinted>2013-10-24T11:42:31Z</cp:lastPrinted>
  <dcterms:created xsi:type="dcterms:W3CDTF">2009-03-15T23:32:02Z</dcterms:created>
  <dcterms:modified xsi:type="dcterms:W3CDTF">2025-03-07T21:21:39Z</dcterms:modified>
</cp:coreProperties>
</file>