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0" r:id="rId2"/>
  </p:sldMasterIdLst>
  <p:notesMasterIdLst>
    <p:notesMasterId r:id="rId10"/>
  </p:notesMasterIdLst>
  <p:handoutMasterIdLst>
    <p:handoutMasterId r:id="rId11"/>
  </p:handoutMasterIdLst>
  <p:sldIdLst>
    <p:sldId id="379" r:id="rId3"/>
    <p:sldId id="520" r:id="rId4"/>
    <p:sldId id="533" r:id="rId5"/>
    <p:sldId id="521" r:id="rId6"/>
    <p:sldId id="522" r:id="rId7"/>
    <p:sldId id="531" r:id="rId8"/>
    <p:sldId id="523" r:id="rId9"/>
  </p:sldIdLst>
  <p:sldSz cx="9144000" cy="6858000" type="screen4x3"/>
  <p:notesSz cx="7099300" cy="10234613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7E"/>
    <a:srgbClr val="A6B5B6"/>
    <a:srgbClr val="4597A0"/>
    <a:srgbClr val="1308F2"/>
    <a:srgbClr val="CCFFFF"/>
    <a:srgbClr val="DDDDDD"/>
    <a:srgbClr val="DC0000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Estilo Claro 3 - Destaque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318" autoAdjust="0"/>
    <p:restoredTop sz="94660"/>
  </p:normalViewPr>
  <p:slideViewPr>
    <p:cSldViewPr snapToGrid="0" showGuides="1">
      <p:cViewPr varScale="1">
        <p:scale>
          <a:sx n="105" d="100"/>
          <a:sy n="105" d="100"/>
        </p:scale>
        <p:origin x="92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howGuides="1">
      <p:cViewPr varScale="1">
        <p:scale>
          <a:sx n="62" d="100"/>
          <a:sy n="62" d="100"/>
        </p:scale>
        <p:origin x="-1824" y="-84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2150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1955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2150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0263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2150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19550" y="9720263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latin typeface="Arial" charset="0"/>
              </a:defRPr>
            </a:lvl1pPr>
          </a:lstStyle>
          <a:p>
            <a:pPr>
              <a:defRPr/>
            </a:pPr>
            <a:fld id="{6D720E62-B92A-4389-A703-C164959A43A4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915468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1955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401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6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Clique para editar os estilos de texto do modelo global</a:t>
            </a:r>
          </a:p>
          <a:p>
            <a:pPr lvl="1"/>
            <a:r>
              <a:rPr lang="en-GB" noProof="0"/>
              <a:t>Segundo nível</a:t>
            </a:r>
          </a:p>
          <a:p>
            <a:pPr lvl="2"/>
            <a:r>
              <a:rPr lang="en-GB" noProof="0"/>
              <a:t>Terceiro nível</a:t>
            </a:r>
          </a:p>
          <a:p>
            <a:pPr lvl="3"/>
            <a:r>
              <a:rPr lang="en-GB" noProof="0"/>
              <a:t>Quarto nível</a:t>
            </a:r>
          </a:p>
          <a:p>
            <a:pPr lvl="4"/>
            <a:r>
              <a:rPr lang="en-GB" noProof="0"/>
              <a:t>Quinto nível</a:t>
            </a:r>
          </a:p>
        </p:txBody>
      </p:sp>
      <p:sp>
        <p:nvSpPr>
          <p:cNvPr id="716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0263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16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19550" y="9720263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latin typeface="Arial" charset="0"/>
              </a:defRPr>
            </a:lvl1pPr>
          </a:lstStyle>
          <a:p>
            <a:pPr>
              <a:defRPr/>
            </a:pPr>
            <a:fld id="{AE14110C-653F-4E3C-8F01-9254B94948BA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129375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E14110C-653F-4E3C-8F01-9254B94948BA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15980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E14110C-653F-4E3C-8F01-9254B94948BA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55157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E14110C-653F-4E3C-8F01-9254B94948BA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96362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E14110C-653F-4E3C-8F01-9254B94948BA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87237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E14110C-653F-4E3C-8F01-9254B94948BA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48972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E14110C-653F-4E3C-8F01-9254B94948BA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43564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E14110C-653F-4E3C-8F01-9254B94948BA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59069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D8A51D-8988-4F0D-B9F8-D9B89A0EACB7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40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a Tabela 2"/>
          <p:cNvSpPr>
            <a:spLocks noGrp="1"/>
          </p:cNvSpPr>
          <p:nvPr>
            <p:ph type="tbl" idx="1"/>
          </p:nvPr>
        </p:nvSpPr>
        <p:spPr>
          <a:xfrm>
            <a:off x="323850" y="549275"/>
            <a:ext cx="8496300" cy="5576888"/>
          </a:xfrm>
        </p:spPr>
        <p:txBody>
          <a:bodyPr/>
          <a:lstStyle/>
          <a:p>
            <a:pPr lvl="0"/>
            <a:endParaRPr lang="pt-PT" noProof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024C34-C75C-4115-8985-1CF1ADE4F45B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1923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, 1 objecto e 2 objec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323850" y="549275"/>
            <a:ext cx="4171950" cy="5576888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quarter" idx="2"/>
          </p:nvPr>
        </p:nvSpPr>
        <p:spPr>
          <a:xfrm>
            <a:off x="4648200" y="549275"/>
            <a:ext cx="4171950" cy="2711450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e Conteúdo 4"/>
          <p:cNvSpPr>
            <a:spLocks noGrp="1"/>
          </p:cNvSpPr>
          <p:nvPr>
            <p:ph sz="quarter" idx="3"/>
          </p:nvPr>
        </p:nvSpPr>
        <p:spPr>
          <a:xfrm>
            <a:off x="4648200" y="3413125"/>
            <a:ext cx="4171950" cy="2713038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413543-1C6C-4E59-9A1A-6BFF448D3320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215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549275"/>
            <a:ext cx="8496300" cy="557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t-PT"/>
              <a:t>Clique para editar os estilos de texto do modelo global</a:t>
            </a:r>
          </a:p>
          <a:p>
            <a:pPr lvl="1"/>
            <a:r>
              <a:rPr lang="en-GB" altLang="pt-PT"/>
              <a:t>Segundo nível</a:t>
            </a:r>
          </a:p>
          <a:p>
            <a:pPr lvl="2"/>
            <a:r>
              <a:rPr lang="en-GB" altLang="pt-PT"/>
              <a:t>Terceiro nível</a:t>
            </a:r>
          </a:p>
          <a:p>
            <a:pPr lvl="3"/>
            <a:r>
              <a:rPr lang="en-GB" altLang="pt-PT"/>
              <a:t>Quarto nível</a:t>
            </a:r>
          </a:p>
          <a:p>
            <a:pPr lvl="4"/>
            <a:r>
              <a:rPr lang="en-GB" altLang="pt-PT"/>
              <a:t>Quinto nível</a:t>
            </a:r>
          </a:p>
        </p:txBody>
      </p:sp>
      <p:sp>
        <p:nvSpPr>
          <p:cNvPr id="2017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70875" y="6524625"/>
            <a:ext cx="76517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1" i="0">
                <a:solidFill>
                  <a:srgbClr val="003366"/>
                </a:solidFill>
                <a:latin typeface="Arial" charset="0"/>
              </a:defRPr>
            </a:lvl1pPr>
          </a:lstStyle>
          <a:p>
            <a:pPr>
              <a:defRPr/>
            </a:pPr>
            <a:fld id="{ECF26354-6D58-4401-818F-EBCFDA5633CE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44450"/>
            <a:ext cx="4105275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 altLang="pt-PT"/>
              <a:t>Probabilidades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1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12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12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12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12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16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16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16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1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4163" y="588963"/>
            <a:ext cx="8496300" cy="586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t-PT"/>
              <a:t>Exemplo</a:t>
            </a:r>
          </a:p>
          <a:p>
            <a:pPr lvl="0"/>
            <a:r>
              <a:rPr lang="en-GB" altLang="pt-PT"/>
              <a:t>	Segundo nível</a:t>
            </a:r>
          </a:p>
          <a:p>
            <a:pPr lvl="0"/>
            <a:r>
              <a:rPr lang="en-GB" altLang="pt-PT"/>
              <a:t>		Terceiro nível</a:t>
            </a:r>
          </a:p>
          <a:p>
            <a:pPr lvl="0"/>
            <a:r>
              <a:rPr lang="en-GB" altLang="pt-PT"/>
              <a:t>		Quarto nível</a:t>
            </a:r>
          </a:p>
          <a:p>
            <a:pPr lvl="0"/>
            <a:r>
              <a:rPr lang="en-GB" altLang="pt-PT"/>
              <a:t>		Quinto nível</a:t>
            </a:r>
          </a:p>
        </p:txBody>
      </p:sp>
      <p:sp>
        <p:nvSpPr>
          <p:cNvPr id="20378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70875" y="6524625"/>
            <a:ext cx="76517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1" i="0">
                <a:solidFill>
                  <a:srgbClr val="003366"/>
                </a:solidFill>
                <a:latin typeface="Arial" charset="0"/>
              </a:defRPr>
            </a:lvl1pPr>
          </a:lstStyle>
          <a:p>
            <a:pPr>
              <a:defRPr/>
            </a:pPr>
            <a:fld id="{FE663517-0879-4999-ADC7-874462CE623C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5" r:id="rId2"/>
    <p:sldLayoutId id="2147483656" r:id="rId3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1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12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12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12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12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3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5.bin"/><Relationship Id="rId11" Type="http://schemas.openxmlformats.org/officeDocument/2006/relationships/image" Target="../media/image6.wmf"/><Relationship Id="rId5" Type="http://schemas.microsoft.com/office/2007/relationships/hdphoto" Target="../media/hdphoto1.wdp"/><Relationship Id="rId10" Type="http://schemas.openxmlformats.org/officeDocument/2006/relationships/oleObject" Target="../embeddings/oleObject7.bin"/><Relationship Id="rId4" Type="http://schemas.openxmlformats.org/officeDocument/2006/relationships/image" Target="../media/image7.png"/><Relationship Id="rId9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gi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notesSlide" Target="../notesSlides/notesSlide6.xml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13" Type="http://schemas.openxmlformats.org/officeDocument/2006/relationships/image" Target="../media/image19.png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14.wmf"/><Relationship Id="rId12" Type="http://schemas.openxmlformats.org/officeDocument/2006/relationships/image" Target="../media/image18.jpe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1.bin"/><Relationship Id="rId11" Type="http://schemas.openxmlformats.org/officeDocument/2006/relationships/image" Target="../media/image17.gif"/><Relationship Id="rId5" Type="http://schemas.openxmlformats.org/officeDocument/2006/relationships/image" Target="../media/image13.wmf"/><Relationship Id="rId10" Type="http://schemas.openxmlformats.org/officeDocument/2006/relationships/image" Target="../media/image16.png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515938"/>
            <a:ext cx="8496300" cy="5576887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endParaRPr lang="pt-PT" altLang="pt-PT" sz="2000" b="1" dirty="0"/>
          </a:p>
          <a:p>
            <a:pPr marL="355600" indent="0" algn="ctr" eaLnBrk="1" hangingPunct="1">
              <a:buClr>
                <a:schemeClr val="accent5">
                  <a:lumMod val="50000"/>
                </a:schemeClr>
              </a:buClr>
              <a:defRPr/>
            </a:pPr>
            <a:endParaRPr lang="pt-PT" altLang="pt-PT" sz="2800" b="1" dirty="0"/>
          </a:p>
          <a:p>
            <a:pPr marL="355600" indent="0" algn="ctr" eaLnBrk="1" hangingPunct="1">
              <a:buClr>
                <a:schemeClr val="accent5">
                  <a:lumMod val="50000"/>
                </a:schemeClr>
              </a:buClr>
              <a:defRPr/>
            </a:pPr>
            <a:r>
              <a:rPr lang="pt-PT" altLang="pt-PT" sz="4800" b="1" dirty="0"/>
              <a:t>Combinações	</a:t>
            </a:r>
          </a:p>
          <a:p>
            <a:pPr eaLnBrk="1" hangingPunct="1">
              <a:lnSpc>
                <a:spcPct val="80000"/>
              </a:lnSpc>
              <a:defRPr/>
            </a:pPr>
            <a:endParaRPr lang="en-GB" altLang="pt-PT" sz="2800" b="1" dirty="0"/>
          </a:p>
        </p:txBody>
      </p:sp>
      <p:pic>
        <p:nvPicPr>
          <p:cNvPr id="4099" name="Picture 4" descr="C:\Users\FBS\Documents\MOOC\R2\normal.gif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9656" y="2614623"/>
            <a:ext cx="1944688" cy="194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8000" y="442800"/>
            <a:ext cx="8953696" cy="6264275"/>
          </a:xfrm>
          <a:solidFill>
            <a:schemeClr val="bg1"/>
          </a:solidFill>
        </p:spPr>
        <p:txBody>
          <a:bodyPr/>
          <a:lstStyle/>
          <a:p>
            <a:pPr marL="0" indent="0" algn="just"/>
            <a:r>
              <a:rPr lang="pt-PT" altLang="pt-PT" b="1" dirty="0">
                <a:solidFill>
                  <a:srgbClr val="C00000"/>
                </a:solidFill>
              </a:rPr>
              <a:t>Combinações</a:t>
            </a:r>
            <a:endParaRPr lang="pt-PT" altLang="pt-PT" sz="1200" dirty="0">
              <a:solidFill>
                <a:srgbClr val="C00000"/>
              </a:solidFill>
            </a:endParaRPr>
          </a:p>
          <a:p>
            <a:pPr marL="0" indent="0" algn="just"/>
            <a:endParaRPr lang="pt-PT" altLang="pt-PT" sz="1600" dirty="0"/>
          </a:p>
          <a:p>
            <a:pPr marL="0" indent="0" algn="just"/>
            <a:r>
              <a:rPr lang="pt-PT" altLang="pt-PT" dirty="0"/>
              <a:t>Dado um conjunto com </a:t>
            </a:r>
            <a:r>
              <a:rPr lang="pt-PT" altLang="pt-PT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pt-PT" altLang="pt-PT" b="1" i="1" dirty="0"/>
              <a:t> </a:t>
            </a:r>
            <a:r>
              <a:rPr lang="pt-PT" altLang="pt-PT" dirty="0"/>
              <a:t>elementos distintos, chama-se </a:t>
            </a:r>
            <a:r>
              <a:rPr lang="pt-PT" altLang="pt-PT" b="1" dirty="0"/>
              <a:t>combinação </a:t>
            </a:r>
            <a:r>
              <a:rPr lang="pt-PT" altLang="pt-PT" dirty="0"/>
              <a:t>dos elementos desse conjunto, a qualquer dos seus </a:t>
            </a:r>
            <a:r>
              <a:rPr lang="pt-PT" altLang="pt-PT" b="1" dirty="0"/>
              <a:t>subconjuntos</a:t>
            </a:r>
            <a:r>
              <a:rPr lang="pt-PT" altLang="pt-PT" dirty="0"/>
              <a:t>. </a:t>
            </a:r>
          </a:p>
          <a:p>
            <a:pPr marL="0" indent="0"/>
            <a:endParaRPr lang="pt-PT" altLang="pt-PT" sz="800" dirty="0"/>
          </a:p>
          <a:p>
            <a:pPr marL="0" indent="0" algn="just"/>
            <a:r>
              <a:rPr lang="pt-PT" altLang="pt-PT" dirty="0"/>
              <a:t>Representa-se  por                    o número de subconjuntos que é </a:t>
            </a:r>
          </a:p>
          <a:p>
            <a:pPr marL="0" indent="0" algn="just"/>
            <a:r>
              <a:rPr lang="pt-PT" altLang="pt-PT" dirty="0"/>
              <a:t>possível formar com </a:t>
            </a:r>
            <a:r>
              <a:rPr lang="pt-PT" altLang="pt-PT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pt-PT" altLang="pt-PT" dirty="0"/>
              <a:t> elementos escolhidos entre os </a:t>
            </a:r>
            <a:r>
              <a:rPr lang="pt-PT" altLang="pt-PT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pt-PT" altLang="pt-PT" dirty="0"/>
              <a:t> elementos dados.  </a:t>
            </a:r>
            <a:endParaRPr lang="pt-PT" altLang="pt-PT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/>
            <a:endParaRPr lang="pt-PT" altLang="pt-PT" sz="100" dirty="0"/>
          </a:p>
          <a:p>
            <a:pPr marL="0" indent="0"/>
            <a:r>
              <a:rPr lang="pt-PT" altLang="pt-PT" dirty="0"/>
              <a:t>O </a:t>
            </a:r>
            <a:r>
              <a:rPr lang="pt-PT" altLang="pt-PT" b="1" dirty="0"/>
              <a:t>número de combinações de </a:t>
            </a:r>
            <a:r>
              <a:rPr lang="pt-PT" altLang="pt-PT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pt-PT" altLang="pt-PT" b="1" dirty="0"/>
              <a:t> elementos, </a:t>
            </a:r>
            <a:r>
              <a:rPr lang="pt-PT" altLang="pt-PT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pt-PT" altLang="pt-PT" b="1" dirty="0"/>
              <a:t> a </a:t>
            </a:r>
            <a:r>
              <a:rPr lang="pt-PT" altLang="pt-PT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pt-PT" altLang="pt-PT" dirty="0"/>
              <a:t>, é dado por: </a:t>
            </a:r>
          </a:p>
          <a:p>
            <a:pPr marL="0" indent="0"/>
            <a:r>
              <a:rPr lang="pt-PT" altLang="pt-PT" dirty="0"/>
              <a:t> </a:t>
            </a:r>
          </a:p>
          <a:p>
            <a:pPr marL="0" indent="0"/>
            <a:endParaRPr lang="pt-PT" altLang="pt-PT" sz="1800" dirty="0"/>
          </a:p>
          <a:p>
            <a:pPr marL="0" indent="0"/>
            <a:endParaRPr lang="pt-PT" altLang="pt-PT" sz="1200" dirty="0"/>
          </a:p>
          <a:p>
            <a:pPr marL="0" indent="0"/>
            <a:endParaRPr lang="pt-PT" altLang="pt-PT" sz="1200" dirty="0"/>
          </a:p>
          <a:p>
            <a:pPr marL="0" indent="0"/>
            <a:r>
              <a:rPr lang="pt-PT" altLang="pt-PT" dirty="0"/>
              <a:t>podendo ler-se, simplesmente, </a:t>
            </a:r>
            <a:r>
              <a:rPr lang="pt-PT" altLang="pt-PT" b="1" dirty="0"/>
              <a:t>combinações de </a:t>
            </a:r>
            <a:r>
              <a:rPr lang="pt-PT" altLang="pt-PT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pt-PT" altLang="pt-PT" b="1" dirty="0"/>
              <a:t>,</a:t>
            </a:r>
            <a:r>
              <a:rPr lang="pt-PT" altLang="pt-PT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</a:t>
            </a:r>
            <a:r>
              <a:rPr lang="pt-PT" altLang="pt-PT" b="1" dirty="0"/>
              <a:t> a </a:t>
            </a:r>
            <a:r>
              <a:rPr lang="pt-PT" altLang="pt-PT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pt-PT" altLang="pt-PT" dirty="0"/>
              <a:t>.</a:t>
            </a:r>
          </a:p>
          <a:p>
            <a:pPr marL="0" indent="0" algn="just"/>
            <a:endParaRPr lang="pt-PT" altLang="pt-PT" dirty="0"/>
          </a:p>
        </p:txBody>
      </p:sp>
      <p:sp>
        <p:nvSpPr>
          <p:cNvPr id="512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sp>
        <p:nvSpPr>
          <p:cNvPr id="512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graphicFrame>
        <p:nvGraphicFramePr>
          <p:cNvPr id="4102" name="Objecto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3760032"/>
              </p:ext>
            </p:extLst>
          </p:nvPr>
        </p:nvGraphicFramePr>
        <p:xfrm>
          <a:off x="2886073" y="2449966"/>
          <a:ext cx="1498600" cy="782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13" name="Equation" r:id="rId4" imgW="876240" imgH="457200" progId="Equation.DSMT4">
                  <p:embed/>
                </p:oleObj>
              </mc:Choice>
              <mc:Fallback>
                <p:oleObj name="Equation" r:id="rId4" imgW="876240" imgH="457200" progId="Equation.DSMT4">
                  <p:embed/>
                  <p:pic>
                    <p:nvPicPr>
                      <p:cNvPr id="0" name="Objecto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6073" y="2449966"/>
                        <a:ext cx="1498600" cy="782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7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graphicFrame>
        <p:nvGraphicFramePr>
          <p:cNvPr id="4104" name="Objecto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9496904"/>
              </p:ext>
            </p:extLst>
          </p:nvPr>
        </p:nvGraphicFramePr>
        <p:xfrm>
          <a:off x="1839912" y="4829552"/>
          <a:ext cx="5464175" cy="962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14" name="Equation" r:id="rId6" imgW="2768600" imgH="482600" progId="Equation.DSMT4">
                  <p:embed/>
                </p:oleObj>
              </mc:Choice>
              <mc:Fallback>
                <p:oleObj name="Equation" r:id="rId6" imgW="2768600" imgH="482600" progId="Equation.DSMT4">
                  <p:embed/>
                  <p:pic>
                    <p:nvPicPr>
                      <p:cNvPr id="0" name="Objecto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9912" y="4829552"/>
                        <a:ext cx="5464175" cy="962025"/>
                      </a:xfrm>
                      <a:prstGeom prst="rect">
                        <a:avLst/>
                      </a:prstGeom>
                      <a:gradFill rotWithShape="0">
                        <a:gsLst>
                          <a:gs pos="0">
                            <a:srgbClr val="BADDE1"/>
                          </a:gs>
                          <a:gs pos="50000">
                            <a:srgbClr val="FFFFFF"/>
                          </a:gs>
                          <a:gs pos="100000">
                            <a:srgbClr val="B8E3E6"/>
                          </a:gs>
                        </a:gsLst>
                        <a:lin ang="3600000"/>
                      </a:gradFill>
                      <a:ln w="25400" cmpd="thickThin">
                        <a:solidFill>
                          <a:srgbClr val="4597A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0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0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0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9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4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09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8000" y="442800"/>
            <a:ext cx="8953696" cy="6264275"/>
          </a:xfrm>
          <a:solidFill>
            <a:schemeClr val="bg1"/>
          </a:solidFill>
        </p:spPr>
        <p:txBody>
          <a:bodyPr/>
          <a:lstStyle/>
          <a:p>
            <a:pPr marL="0" indent="0" algn="just"/>
            <a:r>
              <a:rPr lang="pt-PT" altLang="pt-PT" b="1" dirty="0">
                <a:solidFill>
                  <a:srgbClr val="C00000"/>
                </a:solidFill>
              </a:rPr>
              <a:t>Combinações</a:t>
            </a:r>
            <a:endParaRPr lang="pt-PT" altLang="pt-PT" sz="1200" dirty="0">
              <a:solidFill>
                <a:srgbClr val="C00000"/>
              </a:solidFill>
            </a:endParaRPr>
          </a:p>
          <a:p>
            <a:pPr marL="0" indent="0" algn="just"/>
            <a:endParaRPr lang="pt-PT" altLang="pt-PT" sz="1600" dirty="0"/>
          </a:p>
          <a:p>
            <a:pPr marL="0" indent="0" algn="just"/>
            <a:r>
              <a:rPr lang="pt-PT" altLang="pt-PT" dirty="0"/>
              <a:t>Dado um conjunto com </a:t>
            </a:r>
            <a:r>
              <a:rPr lang="pt-PT" altLang="pt-PT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pt-PT" altLang="pt-PT" b="1" i="1" dirty="0"/>
              <a:t> </a:t>
            </a:r>
            <a:r>
              <a:rPr lang="pt-PT" altLang="pt-PT" dirty="0"/>
              <a:t>elementos distintos, chama-se </a:t>
            </a:r>
            <a:r>
              <a:rPr lang="pt-PT" altLang="pt-PT" b="1" dirty="0"/>
              <a:t>combinação </a:t>
            </a:r>
            <a:r>
              <a:rPr lang="pt-PT" altLang="pt-PT" dirty="0"/>
              <a:t>dos elementos desse conjunto, a qualquer dos seus </a:t>
            </a:r>
            <a:r>
              <a:rPr lang="pt-PT" altLang="pt-PT" b="1" dirty="0"/>
              <a:t>subconjuntos</a:t>
            </a:r>
            <a:r>
              <a:rPr lang="pt-PT" altLang="pt-PT" dirty="0"/>
              <a:t>. </a:t>
            </a:r>
          </a:p>
          <a:p>
            <a:pPr marL="0" indent="0"/>
            <a:endParaRPr lang="pt-PT" altLang="pt-PT" sz="800" dirty="0"/>
          </a:p>
          <a:p>
            <a:pPr marL="0" indent="0" algn="just"/>
            <a:r>
              <a:rPr lang="pt-PT" altLang="pt-PT" dirty="0"/>
              <a:t>Representa-se  por                    o número de subconjuntos que é </a:t>
            </a:r>
          </a:p>
          <a:p>
            <a:pPr marL="0" indent="0" algn="just"/>
            <a:r>
              <a:rPr lang="pt-PT" altLang="pt-PT" dirty="0"/>
              <a:t>possível formar com </a:t>
            </a:r>
            <a:r>
              <a:rPr lang="pt-PT" altLang="pt-PT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pt-PT" altLang="pt-PT" dirty="0"/>
              <a:t> elementos escolhidos entre os </a:t>
            </a:r>
            <a:r>
              <a:rPr lang="pt-PT" altLang="pt-PT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pt-PT" altLang="pt-PT" dirty="0"/>
              <a:t> elementos dados.  </a:t>
            </a:r>
            <a:endParaRPr lang="pt-PT" altLang="pt-PT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/>
            <a:endParaRPr lang="pt-PT" altLang="pt-PT" sz="100" dirty="0"/>
          </a:p>
          <a:p>
            <a:pPr marL="0" indent="0"/>
            <a:r>
              <a:rPr lang="pt-PT" altLang="pt-PT" dirty="0"/>
              <a:t>O </a:t>
            </a:r>
            <a:r>
              <a:rPr lang="pt-PT" altLang="pt-PT" b="1" dirty="0"/>
              <a:t>número de combinações de </a:t>
            </a:r>
            <a:r>
              <a:rPr lang="pt-PT" altLang="pt-PT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pt-PT" altLang="pt-PT" b="1" dirty="0"/>
              <a:t> elementos, </a:t>
            </a:r>
            <a:r>
              <a:rPr lang="pt-PT" altLang="pt-PT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pt-PT" altLang="pt-PT" b="1" dirty="0"/>
              <a:t> a </a:t>
            </a:r>
            <a:r>
              <a:rPr lang="pt-PT" altLang="pt-PT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pt-PT" altLang="pt-PT" dirty="0"/>
              <a:t>, é dado por: </a:t>
            </a:r>
          </a:p>
          <a:p>
            <a:pPr marL="0" indent="0"/>
            <a:r>
              <a:rPr lang="pt-PT" altLang="pt-PT" dirty="0"/>
              <a:t> </a:t>
            </a:r>
          </a:p>
          <a:p>
            <a:pPr marL="0" indent="0"/>
            <a:endParaRPr lang="pt-PT" altLang="pt-PT" sz="1800" dirty="0"/>
          </a:p>
          <a:p>
            <a:pPr marL="0" indent="0"/>
            <a:endParaRPr lang="pt-PT" altLang="pt-PT" sz="1200" dirty="0"/>
          </a:p>
          <a:p>
            <a:pPr marL="0" indent="0"/>
            <a:endParaRPr lang="pt-PT" altLang="pt-PT" sz="1200" dirty="0"/>
          </a:p>
          <a:p>
            <a:pPr marL="0" indent="0"/>
            <a:r>
              <a:rPr lang="pt-PT" altLang="pt-PT" dirty="0"/>
              <a:t>podendo ler-se, simplesmente, </a:t>
            </a:r>
            <a:r>
              <a:rPr lang="pt-PT" altLang="pt-PT" b="1" dirty="0"/>
              <a:t>combinações de </a:t>
            </a:r>
            <a:r>
              <a:rPr lang="pt-PT" altLang="pt-PT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pt-PT" altLang="pt-PT" b="1" dirty="0"/>
              <a:t>,</a:t>
            </a:r>
            <a:r>
              <a:rPr lang="pt-PT" altLang="pt-PT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</a:t>
            </a:r>
            <a:r>
              <a:rPr lang="pt-PT" altLang="pt-PT" b="1" dirty="0"/>
              <a:t> a </a:t>
            </a:r>
            <a:r>
              <a:rPr lang="pt-PT" altLang="pt-PT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pt-PT" altLang="pt-PT" dirty="0"/>
              <a:t>.</a:t>
            </a:r>
          </a:p>
          <a:p>
            <a:pPr marL="0" indent="0" algn="just"/>
            <a:endParaRPr lang="pt-PT" altLang="pt-PT" dirty="0"/>
          </a:p>
        </p:txBody>
      </p:sp>
      <p:sp>
        <p:nvSpPr>
          <p:cNvPr id="512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sp>
        <p:nvSpPr>
          <p:cNvPr id="512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graphicFrame>
        <p:nvGraphicFramePr>
          <p:cNvPr id="4102" name="Objecto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1638"/>
              </p:ext>
            </p:extLst>
          </p:nvPr>
        </p:nvGraphicFramePr>
        <p:xfrm>
          <a:off x="2886073" y="2449966"/>
          <a:ext cx="1498600" cy="782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0" name="Equation" r:id="rId4" imgW="876240" imgH="457200" progId="Equation.DSMT4">
                  <p:embed/>
                </p:oleObj>
              </mc:Choice>
              <mc:Fallback>
                <p:oleObj name="Equation" r:id="rId4" imgW="87624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6073" y="2449966"/>
                        <a:ext cx="1498600" cy="782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7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graphicFrame>
        <p:nvGraphicFramePr>
          <p:cNvPr id="4104" name="Objecto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953772"/>
              </p:ext>
            </p:extLst>
          </p:nvPr>
        </p:nvGraphicFramePr>
        <p:xfrm>
          <a:off x="1839912" y="4829552"/>
          <a:ext cx="5464175" cy="962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1" name="Equation" r:id="rId6" imgW="2768600" imgH="482600" progId="Equation.DSMT4">
                  <p:embed/>
                </p:oleObj>
              </mc:Choice>
              <mc:Fallback>
                <p:oleObj name="Equation" r:id="rId6" imgW="2768600" imgH="482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9912" y="4829552"/>
                        <a:ext cx="5464175" cy="962025"/>
                      </a:xfrm>
                      <a:prstGeom prst="rect">
                        <a:avLst/>
                      </a:prstGeom>
                      <a:gradFill rotWithShape="0">
                        <a:gsLst>
                          <a:gs pos="0">
                            <a:srgbClr val="BADDE1"/>
                          </a:gs>
                          <a:gs pos="50000">
                            <a:srgbClr val="FFFFFF"/>
                          </a:gs>
                          <a:gs pos="100000">
                            <a:srgbClr val="B8E3E6"/>
                          </a:gs>
                        </a:gsLst>
                        <a:lin ang="3600000"/>
                      </a:gradFill>
                      <a:ln w="25400" cmpd="thickThin">
                        <a:solidFill>
                          <a:srgbClr val="4597A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CaixaDeTexto 8"/>
          <p:cNvSpPr txBox="1"/>
          <p:nvPr/>
        </p:nvSpPr>
        <p:spPr>
          <a:xfrm>
            <a:off x="107504" y="2636912"/>
            <a:ext cx="89289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i="0" dirty="0"/>
              <a:t>Observação - Como nas combinações os argumentos são subconjuntos, a ordem dos elementos </a:t>
            </a:r>
            <a:r>
              <a:rPr lang="pt-PT" b="1" i="0" u="sng" dirty="0"/>
              <a:t>não altera os agrupamentos</a:t>
            </a:r>
            <a:r>
              <a:rPr lang="pt-PT" i="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22757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40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40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96" name="Picture 5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5819"/>
          <a:stretch/>
        </p:blipFill>
        <p:spPr bwMode="auto">
          <a:xfrm>
            <a:off x="6053483" y="974229"/>
            <a:ext cx="2838998" cy="1725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950" y="476250"/>
            <a:ext cx="8856663" cy="6265118"/>
          </a:xfrm>
        </p:spPr>
        <p:txBody>
          <a:bodyPr/>
          <a:lstStyle/>
          <a:p>
            <a:pPr>
              <a:defRPr/>
            </a:pPr>
            <a:r>
              <a:rPr lang="pt-PT" b="1" dirty="0">
                <a:solidFill>
                  <a:srgbClr val="C00000"/>
                </a:solidFill>
              </a:rPr>
              <a:t>EXEMPLO </a:t>
            </a:r>
            <a:r>
              <a:rPr lang="pt-PT" sz="1800" b="1" dirty="0">
                <a:solidFill>
                  <a:srgbClr val="C00000"/>
                </a:solidFill>
              </a:rPr>
              <a:t>(</a:t>
            </a:r>
            <a:r>
              <a:rPr lang="pt-PT" altLang="pt-PT" sz="1800" b="1" dirty="0">
                <a:solidFill>
                  <a:srgbClr val="C00000"/>
                </a:solidFill>
              </a:rPr>
              <a:t>Combinações)</a:t>
            </a:r>
            <a:endParaRPr lang="pt-PT" sz="1800" b="1" dirty="0">
              <a:solidFill>
                <a:srgbClr val="C00000"/>
              </a:solidFill>
            </a:endParaRPr>
          </a:p>
          <a:p>
            <a:pPr>
              <a:defRPr/>
            </a:pPr>
            <a:endParaRPr lang="pt-PT" sz="800" dirty="0"/>
          </a:p>
          <a:p>
            <a:pPr marL="0" indent="0" algn="just">
              <a:tabLst>
                <a:tab pos="8156575" algn="l"/>
                <a:tab pos="8607425" algn="l"/>
              </a:tabLst>
              <a:defRPr/>
            </a:pPr>
            <a:r>
              <a:rPr lang="pt-PT" b="1" dirty="0">
                <a:solidFill>
                  <a:srgbClr val="C00000"/>
                </a:solidFill>
              </a:rPr>
              <a:t>1. </a:t>
            </a:r>
            <a:r>
              <a:rPr lang="pt-PT" dirty="0"/>
              <a:t>Entre as 24 equipas inscritas numa  pro</a:t>
            </a:r>
            <a:r>
              <a:rPr lang="pt-PT" dirty="0">
                <a:solidFill>
                  <a:schemeClr val="bg1"/>
                </a:solidFill>
              </a:rPr>
              <a:t>va de automobilismo </a:t>
            </a:r>
            <a:r>
              <a:rPr lang="pt-PT" dirty="0"/>
              <a:t>serão escolhidas 4, aleatoriamente, para </a:t>
            </a:r>
            <a:r>
              <a:rPr lang="pt-PT" dirty="0">
                <a:solidFill>
                  <a:schemeClr val="bg1"/>
                </a:solidFill>
              </a:rPr>
              <a:t>apresentar o evento </a:t>
            </a:r>
            <a:r>
              <a:rPr lang="pt-PT" dirty="0"/>
              <a:t>numa conferência de imprensa.</a:t>
            </a:r>
            <a:r>
              <a:rPr lang="pt-PT" dirty="0">
                <a:solidFill>
                  <a:schemeClr val="bg1"/>
                </a:solidFill>
              </a:rPr>
              <a:t> </a:t>
            </a:r>
            <a:r>
              <a:rPr lang="pt-PT" dirty="0"/>
              <a:t>Quantas </a:t>
            </a:r>
            <a:r>
              <a:rPr lang="pt-PT" dirty="0">
                <a:solidFill>
                  <a:schemeClr val="bg1"/>
                </a:solidFill>
              </a:rPr>
              <a:t>escolhas diferentes </a:t>
            </a:r>
            <a:r>
              <a:rPr lang="pt-PT" dirty="0"/>
              <a:t>pode a organização da prova realizar?</a:t>
            </a:r>
          </a:p>
          <a:p>
            <a:pPr>
              <a:defRPr/>
            </a:pPr>
            <a:endParaRPr lang="pt-PT" sz="1000" dirty="0"/>
          </a:p>
          <a:p>
            <a:pPr>
              <a:defRPr/>
            </a:pPr>
            <a:r>
              <a:rPr lang="pt-PT" sz="2000" b="1" dirty="0">
                <a:solidFill>
                  <a:srgbClr val="C00000"/>
                </a:solidFill>
              </a:rPr>
              <a:t>Proposta de Resolução:</a:t>
            </a:r>
            <a:endParaRPr lang="pt-PT" sz="2000" dirty="0">
              <a:solidFill>
                <a:srgbClr val="C00000"/>
              </a:solidFill>
            </a:endParaRPr>
          </a:p>
          <a:p>
            <a:pPr>
              <a:defRPr/>
            </a:pPr>
            <a:endParaRPr lang="pt-PT" sz="800" dirty="0"/>
          </a:p>
          <a:p>
            <a:pPr marL="0" indent="0" algn="just">
              <a:defRPr/>
            </a:pPr>
            <a:r>
              <a:rPr lang="pt-PT" sz="2200" dirty="0">
                <a:solidFill>
                  <a:srgbClr val="00007E"/>
                </a:solidFill>
              </a:rPr>
              <a:t>Na escolha das equipas não interessa a ordem, uma vez que, escolher o conjunto de equipas ABCD é o mesmo que escolher o conjunto CADB ou DABC…</a:t>
            </a:r>
          </a:p>
          <a:p>
            <a:pPr>
              <a:defRPr/>
            </a:pPr>
            <a:r>
              <a:rPr lang="pt-PT" sz="2200" dirty="0">
                <a:solidFill>
                  <a:srgbClr val="00007E"/>
                </a:solidFill>
              </a:rPr>
              <a:t>Assim, para resolver esta questão, bastará calcular o valor de:</a:t>
            </a:r>
          </a:p>
          <a:p>
            <a:pPr>
              <a:defRPr/>
            </a:pPr>
            <a:endParaRPr lang="pt-PT" sz="2800" dirty="0">
              <a:solidFill>
                <a:srgbClr val="00007E"/>
              </a:solidFill>
            </a:endParaRPr>
          </a:p>
          <a:p>
            <a:pPr>
              <a:defRPr/>
            </a:pPr>
            <a:endParaRPr lang="pt-PT" sz="2200" dirty="0">
              <a:solidFill>
                <a:srgbClr val="00007E"/>
              </a:solidFill>
            </a:endParaRPr>
          </a:p>
          <a:p>
            <a:pPr marL="0" indent="0" algn="just">
              <a:defRPr/>
            </a:pPr>
            <a:r>
              <a:rPr lang="pt-PT" sz="2200" dirty="0">
                <a:solidFill>
                  <a:srgbClr val="00007E"/>
                </a:solidFill>
              </a:rPr>
              <a:t>Logo, podem realizar-se 10 626 escolhas distintas de 4 equipas de entre as 24 inscritas na prova.</a:t>
            </a:r>
            <a:endParaRPr lang="pt-PT" dirty="0">
              <a:solidFill>
                <a:srgbClr val="00007E"/>
              </a:solidFill>
            </a:endParaRPr>
          </a:p>
          <a:p>
            <a:pPr marL="0" indent="0" algn="just">
              <a:defRPr/>
            </a:pPr>
            <a:endParaRPr lang="pt-PT" altLang="pt-PT" sz="1200" dirty="0"/>
          </a:p>
          <a:p>
            <a:pPr marL="0" indent="0" algn="just">
              <a:defRPr/>
            </a:pPr>
            <a:endParaRPr lang="pt-PT" altLang="pt-PT" dirty="0"/>
          </a:p>
        </p:txBody>
      </p:sp>
      <p:sp>
        <p:nvSpPr>
          <p:cNvPr id="614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sp>
        <p:nvSpPr>
          <p:cNvPr id="614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graphicFrame>
        <p:nvGraphicFramePr>
          <p:cNvPr id="23562" name="Objecto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9845013"/>
              </p:ext>
            </p:extLst>
          </p:nvPr>
        </p:nvGraphicFramePr>
        <p:xfrm>
          <a:off x="179512" y="4892675"/>
          <a:ext cx="2136775" cy="83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72" name="Equation" r:id="rId6" imgW="1130040" imgH="444240" progId="Equation.DSMT4">
                  <p:embed/>
                </p:oleObj>
              </mc:Choice>
              <mc:Fallback>
                <p:oleObj name="Equation" r:id="rId6" imgW="1130040" imgH="444240" progId="Equation.DSMT4">
                  <p:embed/>
                  <p:pic>
                    <p:nvPicPr>
                      <p:cNvPr id="0" name="Objecto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12" y="4892675"/>
                        <a:ext cx="2136775" cy="835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o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2236452"/>
              </p:ext>
            </p:extLst>
          </p:nvPr>
        </p:nvGraphicFramePr>
        <p:xfrm>
          <a:off x="2339752" y="4903788"/>
          <a:ext cx="3889375" cy="811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73" name="Equation" r:id="rId8" imgW="2057400" imgH="431640" progId="Equation.DSMT4">
                  <p:embed/>
                </p:oleObj>
              </mc:Choice>
              <mc:Fallback>
                <p:oleObj name="Equation" r:id="rId8" imgW="2057400" imgH="431640" progId="Equation.DSMT4">
                  <p:embed/>
                  <p:pic>
                    <p:nvPicPr>
                      <p:cNvPr id="0" name="Objecto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752" y="4903788"/>
                        <a:ext cx="3889375" cy="811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o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520409"/>
              </p:ext>
            </p:extLst>
          </p:nvPr>
        </p:nvGraphicFramePr>
        <p:xfrm>
          <a:off x="6252467" y="5085184"/>
          <a:ext cx="2640013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74" name="Equation" r:id="rId10" imgW="1396800" imgH="203040" progId="Equation.DSMT4">
                  <p:embed/>
                </p:oleObj>
              </mc:Choice>
              <mc:Fallback>
                <p:oleObj name="Equation" r:id="rId10" imgW="1396800" imgH="203040" progId="Equation.DSMT4">
                  <p:embed/>
                  <p:pic>
                    <p:nvPicPr>
                      <p:cNvPr id="0" name="Objecto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52467" y="5085184"/>
                        <a:ext cx="2640013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Conexão recta 11"/>
          <p:cNvCxnSpPr/>
          <p:nvPr/>
        </p:nvCxnSpPr>
        <p:spPr bwMode="auto">
          <a:xfrm flipH="1">
            <a:off x="5314593" y="5409220"/>
            <a:ext cx="144016" cy="18002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0064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Conexão recta 12"/>
          <p:cNvCxnSpPr/>
          <p:nvPr/>
        </p:nvCxnSpPr>
        <p:spPr bwMode="auto">
          <a:xfrm flipH="1">
            <a:off x="5865799" y="5013176"/>
            <a:ext cx="144016" cy="18002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0064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Conexão recta 13"/>
          <p:cNvCxnSpPr/>
          <p:nvPr/>
        </p:nvCxnSpPr>
        <p:spPr bwMode="auto">
          <a:xfrm flipH="1">
            <a:off x="4205425" y="5409220"/>
            <a:ext cx="928126" cy="18002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0064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Conexão recta 14"/>
          <p:cNvCxnSpPr/>
          <p:nvPr/>
        </p:nvCxnSpPr>
        <p:spPr bwMode="auto">
          <a:xfrm flipH="1">
            <a:off x="3851920" y="5013176"/>
            <a:ext cx="144016" cy="18002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0064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800"/>
                                        <p:tgtEl>
                                          <p:spTgt spid="15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400"/>
                                        <p:tgtEl>
                                          <p:spTgt spid="6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3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800"/>
                                        <p:tgtEl>
                                          <p:spTgt spid="1536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36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3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14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400"/>
                            </p:stCondLst>
                            <p:childTnLst>
                              <p:par>
                                <p:cTn id="4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13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700"/>
                            </p:stCondLst>
                            <p:childTnLst>
                              <p:par>
                                <p:cTn id="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2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536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950" y="333375"/>
            <a:ext cx="8856663" cy="6524625"/>
          </a:xfrm>
        </p:spPr>
        <p:txBody>
          <a:bodyPr/>
          <a:lstStyle/>
          <a:p>
            <a:pPr marL="0" indent="0">
              <a:defRPr/>
            </a:pPr>
            <a:r>
              <a:rPr lang="pt-PT" b="1" u="sng" dirty="0">
                <a:solidFill>
                  <a:srgbClr val="C00000"/>
                </a:solidFill>
              </a:rPr>
              <a:t>Utilizando a calculadora…</a:t>
            </a:r>
            <a:endParaRPr lang="pt-PT" dirty="0">
              <a:solidFill>
                <a:srgbClr val="C00000"/>
              </a:solidFill>
            </a:endParaRPr>
          </a:p>
          <a:p>
            <a:pPr marL="0" indent="0">
              <a:defRPr/>
            </a:pPr>
            <a:endParaRPr lang="pt-PT" sz="800" dirty="0"/>
          </a:p>
          <a:p>
            <a:pPr>
              <a:defRPr/>
            </a:pPr>
            <a:endParaRPr lang="pt-PT" sz="2000" dirty="0">
              <a:solidFill>
                <a:srgbClr val="00007E"/>
              </a:solidFill>
            </a:endParaRPr>
          </a:p>
          <a:p>
            <a:pPr>
              <a:defRPr/>
            </a:pPr>
            <a:endParaRPr lang="pt-PT" sz="100" dirty="0">
              <a:solidFill>
                <a:srgbClr val="00007E"/>
              </a:solidFill>
            </a:endParaRPr>
          </a:p>
          <a:p>
            <a:pPr>
              <a:defRPr/>
            </a:pPr>
            <a:r>
              <a:rPr lang="en-US" sz="2000" b="1" dirty="0">
                <a:solidFill>
                  <a:srgbClr val="00007E"/>
                </a:solidFill>
              </a:rPr>
              <a:t>CASIO</a:t>
            </a:r>
            <a:r>
              <a:rPr lang="en-US" sz="2000" dirty="0">
                <a:solidFill>
                  <a:srgbClr val="00007E"/>
                </a:solidFill>
              </a:rPr>
              <a:t> </a:t>
            </a:r>
            <a:endParaRPr lang="pt-PT" sz="2000" dirty="0">
              <a:solidFill>
                <a:srgbClr val="00007E"/>
              </a:solidFill>
            </a:endParaRPr>
          </a:p>
          <a:p>
            <a:pPr>
              <a:defRPr/>
            </a:pPr>
            <a:r>
              <a:rPr lang="en-US" sz="2000" dirty="0">
                <a:solidFill>
                  <a:srgbClr val="00007E"/>
                </a:solidFill>
              </a:rPr>
              <a:t> </a:t>
            </a:r>
            <a:r>
              <a:rPr lang="en-US" sz="2000" b="1" dirty="0">
                <a:solidFill>
                  <a:srgbClr val="00007E"/>
                </a:solidFill>
              </a:rPr>
              <a:t>      Menu RUN  </a:t>
            </a:r>
            <a:r>
              <a:rPr lang="pt-PT" sz="2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800" b="1" i="1" dirty="0">
                <a:solidFill>
                  <a:srgbClr val="0000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PT" sz="2000" dirty="0">
                <a:solidFill>
                  <a:srgbClr val="00007E"/>
                </a:solidFill>
              </a:rPr>
              <a:t>→ </a:t>
            </a:r>
            <a:r>
              <a:rPr lang="pt-PT" sz="2000" b="1" dirty="0">
                <a:solidFill>
                  <a:srgbClr val="00007E"/>
                </a:solidFill>
              </a:rPr>
              <a:t>OPTN</a:t>
            </a:r>
            <a:r>
              <a:rPr lang="pt-PT" sz="2000" dirty="0">
                <a:solidFill>
                  <a:srgbClr val="00007E"/>
                </a:solidFill>
              </a:rPr>
              <a:t>  F6 (&gt;) → </a:t>
            </a:r>
            <a:r>
              <a:rPr lang="pt-PT" sz="2000" b="1" dirty="0">
                <a:solidFill>
                  <a:srgbClr val="00007E"/>
                </a:solidFill>
              </a:rPr>
              <a:t>F3</a:t>
            </a:r>
            <a:r>
              <a:rPr lang="pt-PT" sz="2000" dirty="0">
                <a:solidFill>
                  <a:srgbClr val="00007E"/>
                </a:solidFill>
              </a:rPr>
              <a:t> (PROB) → </a:t>
            </a:r>
            <a:r>
              <a:rPr lang="pt-PT" sz="2000" b="1" dirty="0">
                <a:solidFill>
                  <a:srgbClr val="00007E"/>
                </a:solidFill>
              </a:rPr>
              <a:t>F3</a:t>
            </a:r>
            <a:r>
              <a:rPr lang="pt-PT" sz="2000" dirty="0">
                <a:solidFill>
                  <a:srgbClr val="00007E"/>
                </a:solidFill>
              </a:rPr>
              <a:t> (</a:t>
            </a:r>
            <a:r>
              <a:rPr lang="pt-PT" sz="2000" dirty="0" err="1">
                <a:solidFill>
                  <a:srgbClr val="00007E"/>
                </a:solidFill>
              </a:rPr>
              <a:t>nCr</a:t>
            </a:r>
            <a:r>
              <a:rPr lang="pt-PT" sz="2000" dirty="0">
                <a:solidFill>
                  <a:srgbClr val="00007E"/>
                </a:solidFill>
              </a:rPr>
              <a:t>) → </a:t>
            </a:r>
            <a:r>
              <a:rPr lang="pt-PT" sz="2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pt-PT" sz="2000" dirty="0">
                <a:solidFill>
                  <a:srgbClr val="00007E"/>
                </a:solidFill>
              </a:rPr>
              <a:t> → </a:t>
            </a:r>
            <a:r>
              <a:rPr lang="pt-PT" sz="2000" b="1" dirty="0">
                <a:solidFill>
                  <a:srgbClr val="00007E"/>
                </a:solidFill>
              </a:rPr>
              <a:t>EXE</a:t>
            </a:r>
          </a:p>
          <a:p>
            <a:pPr marL="0" indent="0" algn="just">
              <a:defRPr/>
            </a:pPr>
            <a:endParaRPr lang="pt-PT" altLang="pt-PT" sz="1050" dirty="0">
              <a:solidFill>
                <a:srgbClr val="00007E"/>
              </a:solidFill>
            </a:endParaRPr>
          </a:p>
          <a:p>
            <a:pPr>
              <a:defRPr/>
            </a:pPr>
            <a:r>
              <a:rPr lang="en-US" sz="2000" b="1" dirty="0">
                <a:solidFill>
                  <a:srgbClr val="00007E"/>
                </a:solidFill>
              </a:rPr>
              <a:t>TEXAS </a:t>
            </a:r>
            <a:endParaRPr lang="pt-PT" sz="2000" dirty="0">
              <a:solidFill>
                <a:srgbClr val="00007E"/>
              </a:solidFill>
            </a:endParaRPr>
          </a:p>
          <a:p>
            <a:pPr>
              <a:defRPr/>
            </a:pPr>
            <a:r>
              <a:rPr lang="en-US" sz="2000" b="1" dirty="0">
                <a:solidFill>
                  <a:srgbClr val="00007E"/>
                </a:solidFill>
              </a:rPr>
              <a:t>		</a:t>
            </a:r>
            <a:r>
              <a:rPr lang="pt-PT" sz="2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PT" sz="2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pt-PT" sz="2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rgbClr val="00007E"/>
                </a:solidFill>
              </a:rPr>
              <a:t>→ </a:t>
            </a:r>
            <a:r>
              <a:rPr lang="en-US" sz="2000" b="1" dirty="0">
                <a:solidFill>
                  <a:srgbClr val="00007E"/>
                </a:solidFill>
              </a:rPr>
              <a:t>MATH</a:t>
            </a:r>
            <a:r>
              <a:rPr lang="en-US" sz="2000" dirty="0">
                <a:solidFill>
                  <a:srgbClr val="00007E"/>
                </a:solidFill>
              </a:rPr>
              <a:t> → PRB → 3:nCr </a:t>
            </a:r>
            <a:r>
              <a:rPr lang="pt-PT" sz="2000" dirty="0">
                <a:solidFill>
                  <a:srgbClr val="00007E"/>
                </a:solidFill>
              </a:rPr>
              <a:t>→ ENTER→ </a:t>
            </a:r>
            <a:r>
              <a:rPr lang="pt-PT" sz="2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pt-PT" sz="2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pt-PT" sz="2000" dirty="0">
                <a:solidFill>
                  <a:srgbClr val="00007E"/>
                </a:solidFill>
              </a:rPr>
              <a:t>→ ENTER</a:t>
            </a:r>
            <a:endParaRPr lang="en-US" sz="2000" dirty="0">
              <a:solidFill>
                <a:srgbClr val="00007E"/>
              </a:solidFill>
            </a:endParaRPr>
          </a:p>
          <a:p>
            <a:pPr>
              <a:defRPr/>
            </a:pPr>
            <a:endParaRPr lang="pt-PT" sz="1200" dirty="0">
              <a:solidFill>
                <a:srgbClr val="00007E"/>
              </a:solidFill>
            </a:endParaRPr>
          </a:p>
          <a:p>
            <a:pPr marL="0" indent="0" algn="just">
              <a:defRPr/>
            </a:pPr>
            <a:r>
              <a:rPr lang="pt-PT" sz="2000" dirty="0">
                <a:solidFill>
                  <a:srgbClr val="00007E"/>
                </a:solidFill>
              </a:rPr>
              <a:t>Assim, no caso do exemplo anterior, utilizando uma calculadora TEXAS, digita o número </a:t>
            </a:r>
            <a:r>
              <a:rPr lang="pt-PT" sz="2000" b="1" dirty="0">
                <a:solidFill>
                  <a:srgbClr val="C00000"/>
                </a:solidFill>
              </a:rPr>
              <a:t>24 </a:t>
            </a:r>
            <a:r>
              <a:rPr lang="pt-PT" sz="2000" dirty="0">
                <a:solidFill>
                  <a:srgbClr val="00007E"/>
                </a:solidFill>
              </a:rPr>
              <a:t>seguido da sequência:</a:t>
            </a:r>
          </a:p>
          <a:p>
            <a:pPr>
              <a:defRPr/>
            </a:pPr>
            <a:r>
              <a:rPr lang="pt-PT" sz="2000" b="1" dirty="0">
                <a:solidFill>
                  <a:srgbClr val="00007E"/>
                </a:solidFill>
              </a:rPr>
              <a:t>           MATH</a:t>
            </a:r>
            <a:r>
              <a:rPr lang="pt-PT" sz="2000" dirty="0">
                <a:solidFill>
                  <a:srgbClr val="00007E"/>
                </a:solidFill>
              </a:rPr>
              <a:t> → PRB → 3:nCr → ENTER→ </a:t>
            </a:r>
            <a:r>
              <a:rPr lang="pt-PT" sz="2000" b="1" dirty="0">
                <a:solidFill>
                  <a:srgbClr val="C00000"/>
                </a:solidFill>
              </a:rPr>
              <a:t>4</a:t>
            </a:r>
            <a:r>
              <a:rPr lang="pt-PT" sz="2000" dirty="0">
                <a:solidFill>
                  <a:srgbClr val="00007E"/>
                </a:solidFill>
              </a:rPr>
              <a:t> → ENTER</a:t>
            </a:r>
          </a:p>
          <a:p>
            <a:pPr>
              <a:defRPr/>
            </a:pPr>
            <a:endParaRPr lang="pt-PT" sz="2000" dirty="0">
              <a:solidFill>
                <a:srgbClr val="00007E"/>
              </a:solidFill>
            </a:endParaRPr>
          </a:p>
          <a:p>
            <a:pPr>
              <a:defRPr/>
            </a:pPr>
            <a:endParaRPr lang="pt-PT" sz="2000" dirty="0">
              <a:solidFill>
                <a:srgbClr val="00007E"/>
              </a:solidFill>
            </a:endParaRPr>
          </a:p>
          <a:p>
            <a:pPr>
              <a:defRPr/>
            </a:pPr>
            <a:endParaRPr lang="pt-PT" sz="2000" dirty="0">
              <a:solidFill>
                <a:srgbClr val="00007E"/>
              </a:solidFill>
            </a:endParaRPr>
          </a:p>
          <a:p>
            <a:pPr>
              <a:defRPr/>
            </a:pPr>
            <a:endParaRPr lang="pt-PT" sz="2800" dirty="0">
              <a:solidFill>
                <a:srgbClr val="00007E"/>
              </a:solidFill>
            </a:endParaRPr>
          </a:p>
          <a:p>
            <a:pPr>
              <a:defRPr/>
            </a:pPr>
            <a:r>
              <a:rPr lang="pt-PT" sz="2000" dirty="0">
                <a:solidFill>
                  <a:srgbClr val="00007E"/>
                </a:solidFill>
              </a:rPr>
              <a:t>O resultado obtido é 10 626.</a:t>
            </a:r>
            <a:endParaRPr lang="pt-PT" altLang="pt-PT" sz="2000" dirty="0">
              <a:solidFill>
                <a:srgbClr val="00007E"/>
              </a:solidFill>
            </a:endParaRPr>
          </a:p>
          <a:p>
            <a:pPr>
              <a:defRPr/>
            </a:pPr>
            <a:endParaRPr lang="pt-PT" sz="2000" dirty="0">
              <a:solidFill>
                <a:srgbClr val="00007E"/>
              </a:solidFill>
            </a:endParaRPr>
          </a:p>
        </p:txBody>
      </p:sp>
      <p:sp>
        <p:nvSpPr>
          <p:cNvPr id="7171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pic>
        <p:nvPicPr>
          <p:cNvPr id="7173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275" y="4581525"/>
            <a:ext cx="5942013" cy="143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4" name="Picture 6" descr="C:\Users\FBS\Documents\MOOC\R2\like.gif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0981" y="5517388"/>
            <a:ext cx="1008000" cy="100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" name="Grupo 2"/>
          <p:cNvGrpSpPr/>
          <p:nvPr/>
        </p:nvGrpSpPr>
        <p:grpSpPr>
          <a:xfrm>
            <a:off x="6581100" y="479939"/>
            <a:ext cx="1051319" cy="767949"/>
            <a:chOff x="6009654" y="618874"/>
            <a:chExt cx="1051319" cy="767949"/>
          </a:xfrm>
        </p:grpSpPr>
        <p:sp>
          <p:nvSpPr>
            <p:cNvPr id="2" name="CaixaDeTexto 1"/>
            <p:cNvSpPr txBox="1"/>
            <p:nvPr/>
          </p:nvSpPr>
          <p:spPr>
            <a:xfrm>
              <a:off x="6154057" y="854241"/>
              <a:ext cx="69668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PT" i="0" dirty="0">
                  <a:solidFill>
                    <a:srgbClr val="00007E"/>
                  </a:solidFill>
                </a:rPr>
                <a:t>C</a:t>
              </a:r>
            </a:p>
          </p:txBody>
        </p:sp>
        <p:sp>
          <p:nvSpPr>
            <p:cNvPr id="8" name="CaixaDeTexto 7"/>
            <p:cNvSpPr txBox="1"/>
            <p:nvPr/>
          </p:nvSpPr>
          <p:spPr>
            <a:xfrm>
              <a:off x="6009654" y="618874"/>
              <a:ext cx="6966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PT" sz="2800" b="1" dirty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</a:t>
              </a:r>
              <a:endParaRPr lang="pt-PT" sz="2800" b="1" i="0" dirty="0">
                <a:solidFill>
                  <a:srgbClr val="00007E"/>
                </a:solidFill>
              </a:endParaRPr>
            </a:p>
          </p:txBody>
        </p:sp>
        <p:sp>
          <p:nvSpPr>
            <p:cNvPr id="9" name="CaixaDeTexto 8"/>
            <p:cNvSpPr txBox="1"/>
            <p:nvPr/>
          </p:nvSpPr>
          <p:spPr>
            <a:xfrm>
              <a:off x="6364287" y="863603"/>
              <a:ext cx="6966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PT" sz="2800" b="1" dirty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endParaRPr lang="pt-PT" sz="2800" b="1" i="0" dirty="0">
                <a:solidFill>
                  <a:srgbClr val="00007E"/>
                </a:solidFill>
              </a:endParaRPr>
            </a:p>
          </p:txBody>
        </p:sp>
      </p:grpSp>
      <p:sp>
        <p:nvSpPr>
          <p:cNvPr id="4" name="CaixaDeTexto 3"/>
          <p:cNvSpPr txBox="1"/>
          <p:nvPr/>
        </p:nvSpPr>
        <p:spPr>
          <a:xfrm>
            <a:off x="2728386" y="762004"/>
            <a:ext cx="40142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000" i="0" dirty="0">
                <a:solidFill>
                  <a:srgbClr val="00007E"/>
                </a:solidFill>
              </a:rPr>
              <a:t>… obtém-se facilmente o valor de</a:t>
            </a:r>
            <a:endParaRPr lang="pt-PT" sz="2000" i="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/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3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53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536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536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536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10" presetClass="entr" presetSubtype="0" fill="hold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36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800"/>
                                        <p:tgtEl>
                                          <p:spTgt spid="1536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"/>
          <p:cNvGrpSpPr/>
          <p:nvPr/>
        </p:nvGrpSpPr>
        <p:grpSpPr>
          <a:xfrm>
            <a:off x="6043613" y="592588"/>
            <a:ext cx="2921000" cy="1311275"/>
            <a:chOff x="6043613" y="1412875"/>
            <a:chExt cx="2921000" cy="1311275"/>
          </a:xfrm>
        </p:grpSpPr>
        <p:pic>
          <p:nvPicPr>
            <p:cNvPr id="8194" name="Picture 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43613" y="1716088"/>
              <a:ext cx="2632075" cy="10080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200" name="CaixaDeTexto 1"/>
            <p:cNvSpPr txBox="1">
              <a:spLocks noChangeArrowheads="1"/>
            </p:cNvSpPr>
            <p:nvPr/>
          </p:nvSpPr>
          <p:spPr bwMode="auto">
            <a:xfrm>
              <a:off x="8675688" y="1412875"/>
              <a:ext cx="288925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pt-PT" altLang="pt-PT" dirty="0">
                  <a:solidFill>
                    <a:srgbClr val="00007E"/>
                  </a:solidFill>
                  <a:latin typeface="Times New Roman" pitchFamily="18" charset="0"/>
                  <a:cs typeface="Times New Roman" pitchFamily="18" charset="0"/>
                </a:rPr>
                <a:t>r</a:t>
              </a:r>
            </a:p>
          </p:txBody>
        </p:sp>
        <p:sp>
          <p:nvSpPr>
            <p:cNvPr id="8201" name="CaixaDeTexto 12"/>
            <p:cNvSpPr txBox="1">
              <a:spLocks noChangeArrowheads="1"/>
            </p:cNvSpPr>
            <p:nvPr/>
          </p:nvSpPr>
          <p:spPr bwMode="auto">
            <a:xfrm>
              <a:off x="8675688" y="1773238"/>
              <a:ext cx="288925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pt-PT" altLang="pt-PT">
                  <a:solidFill>
                    <a:srgbClr val="00007E"/>
                  </a:solidFill>
                  <a:latin typeface="Times New Roman" pitchFamily="18" charset="0"/>
                  <a:cs typeface="Times New Roman" pitchFamily="18" charset="0"/>
                </a:rPr>
                <a:t>s</a:t>
              </a:r>
            </a:p>
          </p:txBody>
        </p:sp>
      </p:grpSp>
      <p:sp>
        <p:nvSpPr>
          <p:cNvPr id="1536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950" y="404813"/>
            <a:ext cx="8856663" cy="6300787"/>
          </a:xfrm>
        </p:spPr>
        <p:txBody>
          <a:bodyPr/>
          <a:lstStyle/>
          <a:p>
            <a:pPr>
              <a:defRPr/>
            </a:pPr>
            <a:r>
              <a:rPr lang="pt-PT" sz="2000" b="1" dirty="0">
                <a:solidFill>
                  <a:srgbClr val="C00000"/>
                </a:solidFill>
              </a:rPr>
              <a:t>EXEMPLO</a:t>
            </a:r>
            <a:r>
              <a:rPr lang="pt-PT" b="1" dirty="0">
                <a:solidFill>
                  <a:srgbClr val="C00000"/>
                </a:solidFill>
              </a:rPr>
              <a:t> </a:t>
            </a:r>
            <a:r>
              <a:rPr lang="pt-PT" sz="1800" b="1" dirty="0">
                <a:solidFill>
                  <a:srgbClr val="C00000"/>
                </a:solidFill>
              </a:rPr>
              <a:t>(</a:t>
            </a:r>
            <a:r>
              <a:rPr lang="pt-PT" altLang="pt-PT" sz="1800" b="1" dirty="0">
                <a:solidFill>
                  <a:srgbClr val="C00000"/>
                </a:solidFill>
              </a:rPr>
              <a:t>Combinações)</a:t>
            </a:r>
            <a:endParaRPr lang="pt-PT" sz="1800" b="1" dirty="0">
              <a:solidFill>
                <a:srgbClr val="C00000"/>
              </a:solidFill>
            </a:endParaRPr>
          </a:p>
          <a:p>
            <a:pPr>
              <a:defRPr/>
            </a:pPr>
            <a:endParaRPr lang="pt-PT" sz="800" dirty="0"/>
          </a:p>
          <a:p>
            <a:pPr marL="0" indent="0" algn="just">
              <a:defRPr/>
            </a:pPr>
            <a:r>
              <a:rPr lang="pt-PT" sz="2000" b="1" dirty="0">
                <a:solidFill>
                  <a:srgbClr val="C00000"/>
                </a:solidFill>
              </a:rPr>
              <a:t>2. </a:t>
            </a:r>
            <a:r>
              <a:rPr lang="pt-PT" sz="2000" dirty="0"/>
              <a:t>Considera nove pontos num plano: quatro sobre  uma </a:t>
            </a:r>
          </a:p>
          <a:p>
            <a:pPr marL="0" indent="0" algn="just">
              <a:defRPr/>
            </a:pPr>
            <a:r>
              <a:rPr lang="pt-PT" sz="2000" dirty="0" err="1"/>
              <a:t>reta</a:t>
            </a:r>
            <a:r>
              <a:rPr lang="pt-PT" sz="2000" dirty="0"/>
              <a:t> </a:t>
            </a:r>
            <a:r>
              <a:rPr lang="pt-P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pt-PT" sz="2000" dirty="0"/>
              <a:t>e cinco sobre uma </a:t>
            </a:r>
            <a:r>
              <a:rPr lang="pt-PT" sz="2000" dirty="0" err="1"/>
              <a:t>reta</a:t>
            </a:r>
            <a:r>
              <a:rPr lang="pt-PT" sz="2000" dirty="0"/>
              <a:t> </a:t>
            </a:r>
            <a:r>
              <a:rPr lang="pt-P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pt-PT" sz="2000" dirty="0"/>
              <a:t>, estritamente paralela a </a:t>
            </a:r>
            <a:r>
              <a:rPr lang="pt-P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pt-PT" sz="2000" dirty="0"/>
              <a:t>. </a:t>
            </a:r>
          </a:p>
          <a:p>
            <a:pPr marL="0" indent="0" algn="just">
              <a:defRPr/>
            </a:pPr>
            <a:r>
              <a:rPr lang="pt-PT" sz="2000" dirty="0"/>
              <a:t>Quantos triângulos distintos se podem desenhar tendo, como, vértices três destes nove pontos?</a:t>
            </a:r>
          </a:p>
          <a:p>
            <a:pPr>
              <a:defRPr/>
            </a:pPr>
            <a:endParaRPr lang="pt-PT" sz="800" dirty="0"/>
          </a:p>
          <a:p>
            <a:pPr algn="just">
              <a:defRPr/>
            </a:pPr>
            <a:r>
              <a:rPr lang="pt-PT" sz="2000" b="1" dirty="0">
                <a:solidFill>
                  <a:srgbClr val="C00000"/>
                </a:solidFill>
              </a:rPr>
              <a:t>Nota: </a:t>
            </a:r>
            <a:r>
              <a:rPr lang="pt-PT" sz="1800" dirty="0">
                <a:solidFill>
                  <a:srgbClr val="00007E"/>
                </a:solidFill>
              </a:rPr>
              <a:t>Como [ABC], [BCA], [CAB] … representam o “mesmo” triângulo, </a:t>
            </a:r>
            <a:r>
              <a:rPr lang="pt-PT" sz="1800" b="1" dirty="0">
                <a:solidFill>
                  <a:srgbClr val="00007E"/>
                </a:solidFill>
              </a:rPr>
              <a:t>a ordem pela qual são escolhidos os três pontos não interessa</a:t>
            </a:r>
            <a:r>
              <a:rPr lang="pt-PT" sz="1800" dirty="0">
                <a:solidFill>
                  <a:srgbClr val="00007E"/>
                </a:solidFill>
              </a:rPr>
              <a:t>.</a:t>
            </a:r>
          </a:p>
          <a:p>
            <a:pPr>
              <a:defRPr/>
            </a:pPr>
            <a:endParaRPr lang="pt-PT" sz="1050" b="1" dirty="0">
              <a:solidFill>
                <a:srgbClr val="00007E"/>
              </a:solidFill>
            </a:endParaRPr>
          </a:p>
          <a:p>
            <a:pPr>
              <a:defRPr/>
            </a:pPr>
            <a:r>
              <a:rPr lang="pt-PT" sz="1800" b="1" dirty="0">
                <a:solidFill>
                  <a:srgbClr val="C00000"/>
                </a:solidFill>
              </a:rPr>
              <a:t>Proposta de Resolução (1):</a:t>
            </a:r>
          </a:p>
          <a:p>
            <a:pPr marL="0" indent="0" algn="just">
              <a:defRPr/>
            </a:pPr>
            <a:r>
              <a:rPr lang="pt-PT" sz="2000" dirty="0">
                <a:solidFill>
                  <a:srgbClr val="00007E"/>
                </a:solidFill>
              </a:rPr>
              <a:t>Podemos considerar todas as maneiras de escolher 3 pontos de entre os 9 e, depois, subtrair o número de casos em que os 3 pontos não definem um triângulo, que correspondem às situações em que os 3 pontos escolhidos são colineares, isto é, estão todos sobre uma mesma </a:t>
            </a:r>
            <a:r>
              <a:rPr lang="pt-PT" sz="2000" dirty="0" err="1">
                <a:solidFill>
                  <a:srgbClr val="00007E"/>
                </a:solidFill>
              </a:rPr>
              <a:t>reta</a:t>
            </a:r>
            <a:r>
              <a:rPr lang="pt-PT" sz="2000" dirty="0">
                <a:solidFill>
                  <a:srgbClr val="00007E"/>
                </a:solidFill>
              </a:rPr>
              <a:t>:</a:t>
            </a:r>
            <a:endParaRPr lang="pt-PT" sz="2200" dirty="0">
              <a:solidFill>
                <a:srgbClr val="00007E"/>
              </a:solidFill>
            </a:endParaRPr>
          </a:p>
          <a:p>
            <a:pPr>
              <a:defRPr/>
            </a:pPr>
            <a:endParaRPr lang="pt-PT" sz="2200" dirty="0">
              <a:solidFill>
                <a:srgbClr val="00007E"/>
              </a:solidFill>
            </a:endParaRPr>
          </a:p>
          <a:p>
            <a:pPr>
              <a:defRPr/>
            </a:pPr>
            <a:r>
              <a:rPr lang="pt-PT" sz="2000" b="1" dirty="0">
                <a:solidFill>
                  <a:srgbClr val="C00000"/>
                </a:solidFill>
              </a:rPr>
              <a:t>Proposta de Resolução (2):</a:t>
            </a:r>
          </a:p>
          <a:p>
            <a:pPr marL="0" indent="0" algn="just">
              <a:defRPr/>
            </a:pPr>
            <a:r>
              <a:rPr lang="pt-PT" sz="2000" dirty="0">
                <a:solidFill>
                  <a:srgbClr val="00007E"/>
                </a:solidFill>
              </a:rPr>
              <a:t>Para garantir que não escolhemos 3 pontos colineares, </a:t>
            </a:r>
            <a:r>
              <a:rPr lang="pt-PT" sz="2000" dirty="0" err="1">
                <a:solidFill>
                  <a:srgbClr val="00007E"/>
                </a:solidFill>
              </a:rPr>
              <a:t>selecionamos</a:t>
            </a:r>
            <a:r>
              <a:rPr lang="pt-PT" sz="2000" dirty="0">
                <a:solidFill>
                  <a:srgbClr val="00007E"/>
                </a:solidFill>
              </a:rPr>
              <a:t> 2 pontos numa das </a:t>
            </a:r>
            <a:r>
              <a:rPr lang="pt-PT" sz="2000" dirty="0" err="1">
                <a:solidFill>
                  <a:srgbClr val="00007E"/>
                </a:solidFill>
              </a:rPr>
              <a:t>retas</a:t>
            </a:r>
            <a:r>
              <a:rPr lang="pt-PT" sz="2000" dirty="0">
                <a:solidFill>
                  <a:srgbClr val="00007E"/>
                </a:solidFill>
              </a:rPr>
              <a:t> e 1 ponto na outra:</a:t>
            </a:r>
          </a:p>
          <a:p>
            <a:pPr>
              <a:defRPr/>
            </a:pPr>
            <a:endParaRPr lang="pt-PT" sz="2200" dirty="0">
              <a:solidFill>
                <a:schemeClr val="accent5">
                  <a:lumMod val="50000"/>
                </a:schemeClr>
              </a:solidFill>
            </a:endParaRPr>
          </a:p>
          <a:p>
            <a:pPr>
              <a:defRPr/>
            </a:pPr>
            <a:r>
              <a:rPr lang="pt-PT" dirty="0">
                <a:solidFill>
                  <a:schemeClr val="accent5">
                    <a:lumMod val="50000"/>
                  </a:schemeClr>
                </a:solidFill>
              </a:rPr>
              <a:t> </a:t>
            </a:r>
          </a:p>
          <a:p>
            <a:pPr marL="0" indent="0" algn="just">
              <a:defRPr/>
            </a:pPr>
            <a:endParaRPr lang="pt-PT" altLang="pt-PT" sz="1200" dirty="0"/>
          </a:p>
          <a:p>
            <a:pPr marL="0" indent="0" algn="just">
              <a:defRPr/>
            </a:pPr>
            <a:endParaRPr lang="pt-PT" altLang="pt-PT" dirty="0"/>
          </a:p>
        </p:txBody>
      </p:sp>
      <p:sp>
        <p:nvSpPr>
          <p:cNvPr id="819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sp>
        <p:nvSpPr>
          <p:cNvPr id="8197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sp>
        <p:nvSpPr>
          <p:cNvPr id="81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graphicFrame>
        <p:nvGraphicFramePr>
          <p:cNvPr id="23562" name="Objecto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7801276"/>
              </p:ext>
            </p:extLst>
          </p:nvPr>
        </p:nvGraphicFramePr>
        <p:xfrm>
          <a:off x="4408260" y="4997449"/>
          <a:ext cx="2568575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1" name="Equation" r:id="rId5" imgW="1358640" imgH="279360" progId="Equation.DSMT4">
                  <p:embed/>
                </p:oleObj>
              </mc:Choice>
              <mc:Fallback>
                <p:oleObj name="Equation" r:id="rId5" imgW="1358640" imgH="279360" progId="Equation.DSMT4">
                  <p:embed/>
                  <p:pic>
                    <p:nvPicPr>
                      <p:cNvPr id="0" name="Objecto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8260" y="4997449"/>
                        <a:ext cx="2568575" cy="523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o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5209213"/>
              </p:ext>
            </p:extLst>
          </p:nvPr>
        </p:nvGraphicFramePr>
        <p:xfrm>
          <a:off x="5234214" y="6248621"/>
          <a:ext cx="2952750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2" name="Equation" r:id="rId7" imgW="1562040" imgH="241200" progId="Equation.DSMT4">
                  <p:embed/>
                </p:oleObj>
              </mc:Choice>
              <mc:Fallback>
                <p:oleObj name="Equation" r:id="rId7" imgW="1562040" imgH="241200" progId="Equation.DSMT4">
                  <p:embed/>
                  <p:pic>
                    <p:nvPicPr>
                      <p:cNvPr id="0" name="Objecto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4214" y="6248621"/>
                        <a:ext cx="2952750" cy="452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3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53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536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536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536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3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536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536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950" y="476250"/>
            <a:ext cx="8856663" cy="5864225"/>
          </a:xfrm>
        </p:spPr>
        <p:txBody>
          <a:bodyPr/>
          <a:lstStyle/>
          <a:p>
            <a:pPr>
              <a:defRPr/>
            </a:pPr>
            <a:r>
              <a:rPr lang="pt-PT" sz="2000" b="1" dirty="0">
                <a:solidFill>
                  <a:srgbClr val="C00000"/>
                </a:solidFill>
              </a:rPr>
              <a:t>EXEMPLO  </a:t>
            </a:r>
            <a:r>
              <a:rPr lang="pt-PT" sz="1800" b="1" dirty="0">
                <a:solidFill>
                  <a:srgbClr val="C00000"/>
                </a:solidFill>
              </a:rPr>
              <a:t>(Combinações em probabilidade)</a:t>
            </a:r>
          </a:p>
          <a:p>
            <a:pPr>
              <a:defRPr/>
            </a:pPr>
            <a:endParaRPr lang="pt-PT" altLang="pt-PT" sz="800" b="1" dirty="0">
              <a:solidFill>
                <a:srgbClr val="C00000"/>
              </a:solidFill>
            </a:endParaRPr>
          </a:p>
          <a:p>
            <a:pPr algn="just">
              <a:defRPr/>
            </a:pPr>
            <a:r>
              <a:rPr lang="pt-PT" altLang="pt-PT" sz="2000" b="1" dirty="0">
                <a:solidFill>
                  <a:srgbClr val="C00000"/>
                </a:solidFill>
              </a:rPr>
              <a:t>3. </a:t>
            </a:r>
            <a:r>
              <a:rPr lang="pt-PT" altLang="pt-PT" sz="2000" dirty="0"/>
              <a:t>Voltando ao exemplo 1, suponha que uma das 24 equipas inscritas na prova em questão é a </a:t>
            </a:r>
            <a:r>
              <a:rPr lang="pt-PT" altLang="pt-PT" sz="2000" i="1" dirty="0" err="1"/>
              <a:t>Circle</a:t>
            </a:r>
            <a:r>
              <a:rPr lang="pt-PT" altLang="pt-PT" sz="2000" i="1" dirty="0"/>
              <a:t> Sport </a:t>
            </a:r>
            <a:r>
              <a:rPr lang="pt-PT" altLang="pt-PT" sz="2000" dirty="0"/>
              <a:t> </a:t>
            </a:r>
            <a:r>
              <a:rPr lang="pt-PT" altLang="pt-PT" sz="1600" dirty="0"/>
              <a:t>(Spring Cup Series –NASCAR). </a:t>
            </a:r>
            <a:r>
              <a:rPr lang="pt-PT" sz="2000" dirty="0"/>
              <a:t>Sabendo que serão escolhidas, ao acaso, um grupo de três equipas, entre as 24, para serem portadoras de câmaras exteriores fornecidas pela organização, qual a probabilidade da </a:t>
            </a:r>
            <a:r>
              <a:rPr lang="pt-PT" altLang="pt-PT" sz="2000" i="1" dirty="0" err="1"/>
              <a:t>Circle</a:t>
            </a:r>
            <a:r>
              <a:rPr lang="pt-PT" altLang="pt-PT" sz="2000" i="1" dirty="0"/>
              <a:t> Sport</a:t>
            </a:r>
            <a:r>
              <a:rPr lang="pt-PT" sz="2000" dirty="0"/>
              <a:t> fazer parte desse grupo? </a:t>
            </a:r>
          </a:p>
          <a:p>
            <a:pPr marL="0" indent="0" algn="just">
              <a:defRPr/>
            </a:pPr>
            <a:endParaRPr lang="pt-PT" altLang="pt-PT" sz="1200" dirty="0"/>
          </a:p>
          <a:p>
            <a:pPr>
              <a:defRPr/>
            </a:pPr>
            <a:r>
              <a:rPr lang="pt-PT" sz="2000" b="1" dirty="0">
                <a:solidFill>
                  <a:srgbClr val="C00000"/>
                </a:solidFill>
              </a:rPr>
              <a:t>Proposta de Resolução:</a:t>
            </a:r>
            <a:endParaRPr lang="pt-PT" sz="2000" dirty="0">
              <a:solidFill>
                <a:srgbClr val="C00000"/>
              </a:solidFill>
            </a:endParaRPr>
          </a:p>
          <a:p>
            <a:pPr marL="0" indent="0">
              <a:defRPr/>
            </a:pPr>
            <a:r>
              <a:rPr lang="pt-PT" sz="2000" dirty="0">
                <a:solidFill>
                  <a:srgbClr val="00007E"/>
                </a:solidFill>
              </a:rPr>
              <a:t>O número de casos possíveis é          </a:t>
            </a:r>
            <a:r>
              <a:rPr lang="pt-PT" sz="1800" dirty="0">
                <a:solidFill>
                  <a:srgbClr val="00007E"/>
                </a:solidFill>
              </a:rPr>
              <a:t>(número de maneiras de escolher três equipas, entre as 24 inscritas).</a:t>
            </a:r>
          </a:p>
          <a:p>
            <a:pPr marL="0" indent="0">
              <a:defRPr/>
            </a:pPr>
            <a:endParaRPr lang="pt-PT" sz="800" dirty="0">
              <a:solidFill>
                <a:srgbClr val="00007E"/>
              </a:solidFill>
            </a:endParaRPr>
          </a:p>
          <a:p>
            <a:pPr marL="0" indent="0" algn="just">
              <a:defRPr/>
            </a:pPr>
            <a:r>
              <a:rPr lang="pt-PT" sz="2000" dirty="0">
                <a:solidFill>
                  <a:srgbClr val="00007E"/>
                </a:solidFill>
              </a:rPr>
              <a:t>O número de casos favoráveis é          </a:t>
            </a:r>
            <a:r>
              <a:rPr lang="pt-PT" sz="1800" dirty="0">
                <a:solidFill>
                  <a:srgbClr val="00007E"/>
                </a:solidFill>
              </a:rPr>
              <a:t>(para que a </a:t>
            </a:r>
            <a:r>
              <a:rPr lang="pt-PT" sz="1800" i="1" dirty="0" err="1">
                <a:solidFill>
                  <a:srgbClr val="00007E"/>
                </a:solidFill>
              </a:rPr>
              <a:t>Circle</a:t>
            </a:r>
            <a:r>
              <a:rPr lang="pt-PT" sz="1800" i="1" dirty="0">
                <a:solidFill>
                  <a:srgbClr val="00007E"/>
                </a:solidFill>
              </a:rPr>
              <a:t> Sport  </a:t>
            </a:r>
            <a:r>
              <a:rPr lang="pt-PT" sz="1800" dirty="0">
                <a:solidFill>
                  <a:srgbClr val="00007E"/>
                </a:solidFill>
              </a:rPr>
              <a:t>faça parte do grupo que irá transportar câmaras da organização, é apenas necessário escolher mais duas equipas, mas apenas de entre 23, ou seja, o número de casos favoráveis é o número de maneiras distintas de escolher duas equipas, de entre 23)</a:t>
            </a:r>
            <a:r>
              <a:rPr lang="pt-PT" sz="2000" dirty="0">
                <a:solidFill>
                  <a:srgbClr val="00007E"/>
                </a:solidFill>
              </a:rPr>
              <a:t>.</a:t>
            </a:r>
          </a:p>
          <a:p>
            <a:pPr marL="0" indent="0">
              <a:defRPr/>
            </a:pPr>
            <a:endParaRPr lang="pt-PT" sz="800" dirty="0">
              <a:solidFill>
                <a:srgbClr val="00007E"/>
              </a:solidFill>
            </a:endParaRPr>
          </a:p>
          <a:p>
            <a:pPr>
              <a:defRPr/>
            </a:pPr>
            <a:r>
              <a:rPr lang="pt-PT" sz="2000" dirty="0">
                <a:solidFill>
                  <a:srgbClr val="00007E"/>
                </a:solidFill>
              </a:rPr>
              <a:t>Assim, a probabilidade pedida é: </a:t>
            </a:r>
            <a:endParaRPr lang="pt-PT" altLang="pt-PT" sz="2000" dirty="0">
              <a:solidFill>
                <a:srgbClr val="00007E"/>
              </a:solidFill>
            </a:endParaRPr>
          </a:p>
        </p:txBody>
      </p:sp>
      <p:sp>
        <p:nvSpPr>
          <p:cNvPr id="921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sp>
        <p:nvSpPr>
          <p:cNvPr id="9221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graphicFrame>
        <p:nvGraphicFramePr>
          <p:cNvPr id="25610" name="Objecto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692000"/>
              </p:ext>
            </p:extLst>
          </p:nvPr>
        </p:nvGraphicFramePr>
        <p:xfrm>
          <a:off x="3881438" y="3437613"/>
          <a:ext cx="563562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64" name="Equation" r:id="rId4" imgW="291960" imgH="241200" progId="Equation.DSMT4">
                  <p:embed/>
                </p:oleObj>
              </mc:Choice>
              <mc:Fallback>
                <p:oleObj name="Equation" r:id="rId4" imgW="291960" imgH="241200" progId="Equation.DSMT4">
                  <p:embed/>
                  <p:pic>
                    <p:nvPicPr>
                      <p:cNvPr id="0" name="Objecto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1438" y="3437613"/>
                        <a:ext cx="563562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3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graphicFrame>
        <p:nvGraphicFramePr>
          <p:cNvPr id="25612" name="Object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5390916"/>
              </p:ext>
            </p:extLst>
          </p:nvPr>
        </p:nvGraphicFramePr>
        <p:xfrm>
          <a:off x="4142010" y="4204149"/>
          <a:ext cx="576263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65" name="Equation" r:id="rId6" imgW="291960" imgH="241200" progId="Equation.DSMT4">
                  <p:embed/>
                </p:oleObj>
              </mc:Choice>
              <mc:Fallback>
                <p:oleObj name="Equation" r:id="rId6" imgW="291960" imgH="241200" progId="Equation.DSMT4">
                  <p:embed/>
                  <p:pic>
                    <p:nvPicPr>
                      <p:cNvPr id="0" name="Objecto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2010" y="4204149"/>
                        <a:ext cx="576263" cy="465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5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graphicFrame>
        <p:nvGraphicFramePr>
          <p:cNvPr id="25614" name="Objecto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2592666"/>
              </p:ext>
            </p:extLst>
          </p:nvPr>
        </p:nvGraphicFramePr>
        <p:xfrm>
          <a:off x="4166053" y="5607046"/>
          <a:ext cx="2166938" cy="904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66" name="Equation" r:id="rId8" imgW="1091880" imgH="457200" progId="Equation.DSMT4">
                  <p:embed/>
                </p:oleObj>
              </mc:Choice>
              <mc:Fallback>
                <p:oleObj name="Equation" r:id="rId8" imgW="1091880" imgH="457200" progId="Equation.DSMT4">
                  <p:embed/>
                  <p:pic>
                    <p:nvPicPr>
                      <p:cNvPr id="0" name="Objecto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6053" y="5607046"/>
                        <a:ext cx="2166938" cy="904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286" name="Picture 70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1560" y="2556327"/>
            <a:ext cx="1130040" cy="593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8" name="Grupo 17"/>
          <p:cNvGrpSpPr/>
          <p:nvPr/>
        </p:nvGrpSpPr>
        <p:grpSpPr>
          <a:xfrm>
            <a:off x="7159261" y="5560814"/>
            <a:ext cx="1620555" cy="1160208"/>
            <a:chOff x="4924063" y="2967646"/>
            <a:chExt cx="1620555" cy="1160208"/>
          </a:xfrm>
        </p:grpSpPr>
        <p:pic>
          <p:nvPicPr>
            <p:cNvPr id="19" name="Picture 2" descr="C:\Users\FBS\Documents\MOOC\R2\feliz.gif"/>
            <p:cNvPicPr>
              <a:picLocks noChangeAspect="1" noChangeArrowheads="1" noCrop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98513" y="2991304"/>
              <a:ext cx="875392" cy="87539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0" name="Rectângulo 19"/>
            <p:cNvSpPr/>
            <p:nvPr/>
          </p:nvSpPr>
          <p:spPr bwMode="auto">
            <a:xfrm>
              <a:off x="5198513" y="3472542"/>
              <a:ext cx="984573" cy="655312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PT" sz="24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pic>
          <p:nvPicPr>
            <p:cNvPr id="21" name="Picture 78" descr="https://encrypted-tbn2.gstatic.com/images?q=tbn:ANd9GcRe5JBE5APPB4OiSltS6YwnNXEal_Gavrj8OrgLQJ4OyGct-9Ng"/>
            <p:cNvPicPr preferRelativeResize="0">
              <a:picLocks noChangeAspect="1" noChangeArrowheads="1"/>
            </p:cNvPicPr>
            <p:nvPr/>
          </p:nvPicPr>
          <p:blipFill rotWithShape="1"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6467"/>
            <a:stretch/>
          </p:blipFill>
          <p:spPr bwMode="auto">
            <a:xfrm>
              <a:off x="4924063" y="3463307"/>
              <a:ext cx="1620555" cy="5773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2" name="Picture 70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83517" y="3571823"/>
              <a:ext cx="337907" cy="1774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23" name="Grupo 22"/>
            <p:cNvGrpSpPr/>
            <p:nvPr/>
          </p:nvGrpSpPr>
          <p:grpSpPr>
            <a:xfrm>
              <a:off x="4924063" y="2967646"/>
              <a:ext cx="527179" cy="1078406"/>
              <a:chOff x="5109030" y="912569"/>
              <a:chExt cx="527179" cy="1078406"/>
            </a:xfrm>
          </p:grpSpPr>
          <p:pic>
            <p:nvPicPr>
              <p:cNvPr id="24" name="Picture 78" descr="https://encrypted-tbn2.gstatic.com/images?q=tbn:ANd9GcRe5JBE5APPB4OiSltS6YwnNXEal_Gavrj8OrgLQJ4OyGct-9Ng"/>
              <p:cNvPicPr>
                <a:picLocks noChangeAspect="1" noChangeArrowheads="1"/>
              </p:cNvPicPr>
              <p:nvPr/>
            </p:nvPicPr>
            <p:blipFill rotWithShape="1">
              <a:blip r:embed="rId1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67470"/>
              <a:stretch/>
            </p:blipFill>
            <p:spPr bwMode="auto">
              <a:xfrm>
                <a:off x="5109030" y="912569"/>
                <a:ext cx="527179" cy="107840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25" name="Triângulo rectângulo 24"/>
              <p:cNvSpPr/>
              <p:nvPr/>
            </p:nvSpPr>
            <p:spPr bwMode="auto">
              <a:xfrm flipH="1">
                <a:off x="5549292" y="1233488"/>
                <a:ext cx="73819" cy="166688"/>
              </a:xfrm>
              <a:prstGeom prst="rtTriangle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 w="9525" cap="flat" cmpd="sng" algn="ctr">
                <a:solidFill>
                  <a:srgbClr val="A6B5B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pt-PT" sz="2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900"/>
                                        <p:tgtEl>
                                          <p:spTgt spid="256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600"/>
                                        <p:tgtEl>
                                          <p:spTgt spid="9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56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560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800"/>
                                        <p:tgtEl>
                                          <p:spTgt spid="25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560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5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560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5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Modelo de apresentação predefinido">
  <a:themeElements>
    <a:clrScheme name="1_Modelo de apresentação predefini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Modelo de apresentação predefini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Modelo de apresentação predefini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delo de apresentação predefini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delo de apresentação predefini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delo de apresentação predefini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delo de apresentação predefini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delo de apresentação predefini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elo de apresentação predefini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elo de apresentação predefini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elo de apresentação predefini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elo de apresentação predefini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elo de apresentação predefini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elo de apresentação predefini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atFin02">
  <a:themeElements>
    <a:clrScheme name="MatFin0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atFin0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atFin0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tFin0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tFin0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tFin0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tFin0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tFin0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tFin0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tFin0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tFin0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tFin0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tFin0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tFin0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MatFin02</Template>
  <TotalTime>10310</TotalTime>
  <Words>711</Words>
  <Application>Microsoft Office PowerPoint</Application>
  <PresentationFormat>Apresentação no Ecrã (4:3)</PresentationFormat>
  <Paragraphs>96</Paragraphs>
  <Slides>7</Slides>
  <Notes>7</Notes>
  <HiddenSlides>0</HiddenSlides>
  <MMClips>0</MMClips>
  <ScaleCrop>false</ScaleCrop>
  <HeadingPairs>
    <vt:vector size="8" baseType="variant">
      <vt:variant>
        <vt:lpstr>Tipos de letra usados</vt:lpstr>
      </vt:variant>
      <vt:variant>
        <vt:i4>2</vt:i4>
      </vt:variant>
      <vt:variant>
        <vt:lpstr>Tema</vt:lpstr>
      </vt:variant>
      <vt:variant>
        <vt:i4>2</vt:i4>
      </vt:variant>
      <vt:variant>
        <vt:lpstr>Servidores OLE incorporados</vt:lpstr>
      </vt:variant>
      <vt:variant>
        <vt:i4>1</vt:i4>
      </vt:variant>
      <vt:variant>
        <vt:lpstr>Títulos dos diapositivos</vt:lpstr>
      </vt:variant>
      <vt:variant>
        <vt:i4>7</vt:i4>
      </vt:variant>
    </vt:vector>
  </HeadingPairs>
  <TitlesOfParts>
    <vt:vector size="12" baseType="lpstr">
      <vt:lpstr>Arial</vt:lpstr>
      <vt:lpstr>Times New Roman</vt:lpstr>
      <vt:lpstr>1_Modelo de apresentação predefinido</vt:lpstr>
      <vt:lpstr>MatFin02</vt:lpstr>
      <vt:lpstr>Equation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Diapositivo 1</dc:title>
  <dc:creator>Ana Paula Lopes</dc:creator>
  <cp:lastModifiedBy>Filomena Maria da Silva Pereira Baptista Soares</cp:lastModifiedBy>
  <cp:revision>316</cp:revision>
  <cp:lastPrinted>2013-10-24T11:42:31Z</cp:lastPrinted>
  <dcterms:created xsi:type="dcterms:W3CDTF">2009-03-15T23:32:02Z</dcterms:created>
  <dcterms:modified xsi:type="dcterms:W3CDTF">2025-03-07T18:03:45Z</dcterms:modified>
</cp:coreProperties>
</file>