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9"/>
  </p:notesMasterIdLst>
  <p:sldIdLst>
    <p:sldId id="257" r:id="rId2"/>
    <p:sldId id="261" r:id="rId3"/>
    <p:sldId id="312" r:id="rId4"/>
    <p:sldId id="311" r:id="rId5"/>
    <p:sldId id="323" r:id="rId6"/>
    <p:sldId id="264" r:id="rId7"/>
    <p:sldId id="315" r:id="rId8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FE287-E07B-410C-82DC-9CDAD9B0C2C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1DA2-1F8C-4D54-8A9D-0A236E42B5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433588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163102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878330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7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93534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CB8D-F7EE-024B-668D-2970643CD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028B03-DE41-6BDA-1887-C555A5C29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0841AF9-63E9-26AC-0003-87D446DF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3BE729-D53E-A4A6-0851-7AE0BC36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35D128-4A92-0236-EECB-00995D9E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39DFD-4378-7E8C-D527-747D49C3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1A796D-08A5-4B5C-774B-D624320F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BEBE7-F63A-2C50-7523-AF6EF5AB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851CD1-6DD2-F309-FD63-11035D03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28630F-22A5-E8C9-B3D6-8F920D7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E9A916-3FFD-4F98-FC99-896A8C019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8EB26DC-18F6-2F6E-79F1-D10AA0FC7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CEF2EC-FC7E-8D81-DD2A-B31102A5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385FA0-F0B1-4817-CC60-5788D901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875BDE-01C0-D4CD-00B6-4B1DF24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FD7BF-7AD3-F791-F599-31ECEB6C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BBFF2B-5225-A504-C11D-B92B260F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BD8829-A846-57BC-8F6D-08D0B012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7AC84-2651-5EB3-9134-D8B2A5FB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3262A8-A901-8BCA-C046-FE53710A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954EE-98FF-1CD3-C977-DBE5B239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81EEEC-F95A-393D-A982-542BC34C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930EE-C7FB-FDF0-ED92-DC250F18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26FDEC-CAA3-9206-D3FF-92AD5162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FFC29B-1C22-772D-7C30-B43590D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70AB-39D8-B628-B51F-E2273184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A7BAB49-F935-8B33-8600-9532584D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2C80C-95A7-D3A1-9E91-3F54A629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11E781-6237-19E5-7B6B-C9A08CCE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511958-F721-51DC-5442-05A9C427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1A6EF6-9740-3150-A883-583668D9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09805-1695-9C38-EC72-B2B5606E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21E4357-6730-A52E-33F0-C1D44CF1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212BFD2-08B1-94D8-4160-4FA9DC34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3050AAD-A3BF-A869-B644-470816CB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2403D8-92EC-32D3-1535-2578A3D0B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069627D-119E-2C03-009E-F93649E9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5BC32A7-6C0F-51B6-7BCB-0FBD20B0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07C430F-2A4C-5983-336F-09D62EBC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E6B46-90D5-4847-36AE-7A836A2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A9365CB-80A0-5480-547A-E8EDBD8A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C53E000-6963-8047-3E8A-4BA3267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8D60280-3A77-9CDD-3C2C-2404F919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B2E837-C85B-A85B-7EB6-586BABAA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160049-5224-805F-D968-7E0B0B6D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0C802FB-00EE-FD50-31AD-41F33B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45AF2-DBC9-A7A5-6C8C-D26BC659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3563412-A285-215A-F25A-4584D2E0F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1E3BFB8-D018-B025-A1B6-2CD0D898E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1E991B1-F76D-64E8-0BC1-96CB71B1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B5BE08-928F-9F42-690E-D3B18D94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9DC9C69-2F7C-6715-E19D-B1A8B94D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7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09A9-1BBC-583F-4352-72E9E0CD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D0A4296-F41F-6A23-BCC4-F019F3D78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A50F955-BBC8-DFF0-1FA4-28958A95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0DE94B-90A6-CAE5-3D0F-DB8D9266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7A2E65-3579-170B-3CD7-41FA8EA8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6A66BE-056C-C8AF-9C77-A021A21E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1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>
            <a:extLst>
              <a:ext uri="{FF2B5EF4-FFF2-40B4-BE49-F238E27FC236}">
                <a16:creationId xmlns:a16="http://schemas.microsoft.com/office/drawing/2014/main" id="{E2AE9E42-C5F4-FF6B-5F5E-85ED37C0801D}"/>
              </a:ext>
            </a:extLst>
          </p:cNvPr>
          <p:cNvGrpSpPr/>
          <p:nvPr userDrawn="1"/>
        </p:nvGrpSpPr>
        <p:grpSpPr>
          <a:xfrm>
            <a:off x="-658068" y="521638"/>
            <a:ext cx="1008000" cy="6048000"/>
            <a:chOff x="0" y="0"/>
            <a:chExt cx="314311" cy="2161439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BCDDE9-1185-2546-FF65-8D6A143568FB}"/>
                </a:ext>
              </a:extLst>
            </p:cNvPr>
            <p:cNvSpPr/>
            <p:nvPr/>
          </p:nvSpPr>
          <p:spPr>
            <a:xfrm>
              <a:off x="0" y="0"/>
              <a:ext cx="314311" cy="2161439"/>
            </a:xfrm>
            <a:custGeom>
              <a:avLst/>
              <a:gdLst/>
              <a:ahLst/>
              <a:cxnLst/>
              <a:rect l="l" t="t" r="r" b="b"/>
              <a:pathLst>
                <a:path w="314311" h="216143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2031693"/>
                  </a:lnTo>
                  <a:cubicBezTo>
                    <a:pt x="314311" y="2066104"/>
                    <a:pt x="300641" y="2099105"/>
                    <a:pt x="276309" y="2123437"/>
                  </a:cubicBezTo>
                  <a:cubicBezTo>
                    <a:pt x="251977" y="2147769"/>
                    <a:pt x="218975" y="2161439"/>
                    <a:pt x="184565" y="2161439"/>
                  </a:cubicBezTo>
                  <a:lnTo>
                    <a:pt x="129746" y="2161439"/>
                  </a:lnTo>
                  <a:cubicBezTo>
                    <a:pt x="95335" y="2161439"/>
                    <a:pt x="62334" y="2147769"/>
                    <a:pt x="38002" y="2123437"/>
                  </a:cubicBezTo>
                  <a:cubicBezTo>
                    <a:pt x="13670" y="2099105"/>
                    <a:pt x="0" y="2066104"/>
                    <a:pt x="0" y="203169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0">
              <a:extLst>
                <a:ext uri="{FF2B5EF4-FFF2-40B4-BE49-F238E27FC236}">
                  <a16:creationId xmlns:a16="http://schemas.microsoft.com/office/drawing/2014/main" id="{68EA580E-03BB-DD0A-32B8-9197281DAB4B}"/>
                </a:ext>
              </a:extLst>
            </p:cNvPr>
            <p:cNvSpPr txBox="1"/>
            <p:nvPr/>
          </p:nvSpPr>
          <p:spPr>
            <a:xfrm>
              <a:off x="0" y="-47625"/>
              <a:ext cx="314311" cy="2209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0308184E-C9E9-683A-4E51-9C7E9FD38BB7}"/>
              </a:ext>
            </a:extLst>
          </p:cNvPr>
          <p:cNvGrpSpPr/>
          <p:nvPr userDrawn="1"/>
        </p:nvGrpSpPr>
        <p:grpSpPr>
          <a:xfrm>
            <a:off x="470112" y="197638"/>
            <a:ext cx="648000" cy="648000"/>
            <a:chOff x="0" y="0"/>
            <a:chExt cx="274739" cy="274739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36C145E-5FA1-DB0C-9E95-0802FFC45E59}"/>
                </a:ext>
              </a:extLst>
            </p:cNvPr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CFB882D3-844D-908F-B737-C3A65D041048}"/>
                </a:ext>
              </a:extLst>
            </p:cNvPr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43">
            <a:extLst>
              <a:ext uri="{FF2B5EF4-FFF2-40B4-BE49-F238E27FC236}">
                <a16:creationId xmlns:a16="http://schemas.microsoft.com/office/drawing/2014/main" id="{8E1C1590-DF9D-A465-7790-1DB9A3320A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6022" y="6026374"/>
            <a:ext cx="504000" cy="504000"/>
            <a:chOff x="0" y="0"/>
            <a:chExt cx="207245" cy="207245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FB0C5D5-A816-6363-38E0-B5309F11572F}"/>
                </a:ext>
              </a:extLst>
            </p:cNvPr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C7E0E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45">
              <a:extLst>
                <a:ext uri="{FF2B5EF4-FFF2-40B4-BE49-F238E27FC236}">
                  <a16:creationId xmlns:a16="http://schemas.microsoft.com/office/drawing/2014/main" id="{4C7415F8-4CC2-2B3E-F495-7CC1307D7BB9}"/>
                </a:ext>
              </a:extLst>
            </p:cNvPr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id="{F20F314E-4799-26DC-0B08-13B0217ADD0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91566" y="5420646"/>
            <a:ext cx="288000" cy="288000"/>
            <a:chOff x="0" y="0"/>
            <a:chExt cx="105687" cy="105687"/>
          </a:xfrm>
        </p:grpSpPr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D50D5A58-3E26-AC9D-1F89-E3DD53D29FE2}"/>
                </a:ext>
              </a:extLst>
            </p:cNvPr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3383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42">
              <a:extLst>
                <a:ext uri="{FF2B5EF4-FFF2-40B4-BE49-F238E27FC236}">
                  <a16:creationId xmlns:a16="http://schemas.microsoft.com/office/drawing/2014/main" id="{34E7050B-5DA0-77CD-3FF3-B4CD73E34B4D}"/>
                </a:ext>
              </a:extLst>
            </p:cNvPr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1F8FB2F4-9697-2C43-C807-CC4E2AA7481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300434" y="5708646"/>
            <a:ext cx="576000" cy="576000"/>
            <a:chOff x="0" y="0"/>
            <a:chExt cx="338103" cy="338103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996C4B0-D8DF-728C-1281-512FAEF752B8}"/>
                </a:ext>
              </a:extLst>
            </p:cNvPr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2D8C871-7AA5-75F4-E350-8BC5787CBCAF}"/>
                </a:ext>
              </a:extLst>
            </p:cNvPr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3FA6EAD4-B17C-54EB-8C1A-86874077207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93629" y="4766762"/>
            <a:ext cx="504000" cy="504000"/>
            <a:chOff x="0" y="0"/>
            <a:chExt cx="300640" cy="300640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5BB25D1-9D35-4F2B-7B08-1256CFE17C20}"/>
                </a:ext>
              </a:extLst>
            </p:cNvPr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689AABD8-E509-FEFA-A5DF-F836F7C139CA}"/>
                </a:ext>
              </a:extLst>
            </p:cNvPr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239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13" Type="http://schemas.openxmlformats.org/officeDocument/2006/relationships/image" Target="../media/image30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9.png"/><Relationship Id="rId17" Type="http://schemas.openxmlformats.org/officeDocument/2006/relationships/image" Target="../media/image34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3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5" Type="http://schemas.openxmlformats.org/officeDocument/2006/relationships/image" Target="../media/image3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Relationship Id="rId14" Type="http://schemas.openxmlformats.org/officeDocument/2006/relationships/image" Target="../media/image3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png"/><Relationship Id="rId13" Type="http://schemas.openxmlformats.org/officeDocument/2006/relationships/image" Target="../media/image45.png"/><Relationship Id="rId3" Type="http://schemas.openxmlformats.org/officeDocument/2006/relationships/image" Target="../media/image35.png"/><Relationship Id="rId7" Type="http://schemas.openxmlformats.org/officeDocument/2006/relationships/image" Target="../media/image39.png"/><Relationship Id="rId12" Type="http://schemas.openxmlformats.org/officeDocument/2006/relationships/image" Target="../media/image4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8.png"/><Relationship Id="rId11" Type="http://schemas.openxmlformats.org/officeDocument/2006/relationships/image" Target="../media/image43.png"/><Relationship Id="rId5" Type="http://schemas.openxmlformats.org/officeDocument/2006/relationships/image" Target="../media/image37.png"/><Relationship Id="rId10" Type="http://schemas.openxmlformats.org/officeDocument/2006/relationships/image" Target="../media/image42.png"/><Relationship Id="rId4" Type="http://schemas.openxmlformats.org/officeDocument/2006/relationships/image" Target="../media/image36.png"/><Relationship Id="rId9" Type="http://schemas.openxmlformats.org/officeDocument/2006/relationships/image" Target="../media/image4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6.png"/><Relationship Id="rId7" Type="http://schemas.openxmlformats.org/officeDocument/2006/relationships/image" Target="../media/image5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9.png"/><Relationship Id="rId5" Type="http://schemas.openxmlformats.org/officeDocument/2006/relationships/image" Target="../media/image48.png"/><Relationship Id="rId10" Type="http://schemas.openxmlformats.org/officeDocument/2006/relationships/image" Target="../media/image53.png"/><Relationship Id="rId4" Type="http://schemas.openxmlformats.org/officeDocument/2006/relationships/image" Target="../media/image47.png"/><Relationship Id="rId9" Type="http://schemas.openxmlformats.org/officeDocument/2006/relationships/image" Target="../media/image5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63707" y="846159"/>
            <a:ext cx="5085589" cy="5165683"/>
            <a:chOff x="0" y="0"/>
            <a:chExt cx="1181836" cy="12004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81836" cy="1200449"/>
            </a:xfrm>
            <a:custGeom>
              <a:avLst/>
              <a:gdLst/>
              <a:ahLst/>
              <a:cxnLst/>
              <a:rect l="l" t="t" r="r" b="b"/>
              <a:pathLst>
                <a:path w="1181836" h="1200449">
                  <a:moveTo>
                    <a:pt x="20298" y="0"/>
                  </a:moveTo>
                  <a:lnTo>
                    <a:pt x="1161538" y="0"/>
                  </a:lnTo>
                  <a:cubicBezTo>
                    <a:pt x="1172748" y="0"/>
                    <a:pt x="1181836" y="9088"/>
                    <a:pt x="1181836" y="20298"/>
                  </a:cubicBezTo>
                  <a:lnTo>
                    <a:pt x="1181836" y="1180152"/>
                  </a:lnTo>
                  <a:cubicBezTo>
                    <a:pt x="1181836" y="1191362"/>
                    <a:pt x="1172748" y="1200449"/>
                    <a:pt x="1161538" y="1200449"/>
                  </a:cubicBezTo>
                  <a:lnTo>
                    <a:pt x="20298" y="1200449"/>
                  </a:lnTo>
                  <a:cubicBezTo>
                    <a:pt x="9088" y="1200449"/>
                    <a:pt x="0" y="1191362"/>
                    <a:pt x="0" y="1180152"/>
                  </a:cubicBezTo>
                  <a:lnTo>
                    <a:pt x="0" y="20298"/>
                  </a:lnTo>
                  <a:cubicBezTo>
                    <a:pt x="0" y="9088"/>
                    <a:pt x="9088" y="0"/>
                    <a:pt x="20298" y="0"/>
                  </a:cubicBezTo>
                  <a:close/>
                </a:path>
              </a:pathLst>
            </a:custGeom>
            <a:solidFill>
              <a:srgbClr val="3383B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087476" y="2102884"/>
            <a:ext cx="267521" cy="267521"/>
            <a:chOff x="0" y="0"/>
            <a:chExt cx="105687" cy="1056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5068922" y="5156021"/>
            <a:ext cx="855823" cy="855823"/>
            <a:chOff x="0" y="0"/>
            <a:chExt cx="338103" cy="33810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81C4EB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47650" y="1578294"/>
            <a:ext cx="524589" cy="524589"/>
            <a:chOff x="0" y="0"/>
            <a:chExt cx="207245" cy="2072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713902" y="844551"/>
            <a:ext cx="795599" cy="5167292"/>
            <a:chOff x="0" y="0"/>
            <a:chExt cx="314311" cy="20413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4311" cy="2041399"/>
            </a:xfrm>
            <a:custGeom>
              <a:avLst/>
              <a:gdLst/>
              <a:ahLst/>
              <a:cxnLst/>
              <a:rect l="l" t="t" r="r" b="b"/>
              <a:pathLst>
                <a:path w="314311" h="204139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1911653"/>
                  </a:lnTo>
                  <a:cubicBezTo>
                    <a:pt x="314311" y="1946064"/>
                    <a:pt x="300641" y="1979065"/>
                    <a:pt x="276309" y="2003397"/>
                  </a:cubicBezTo>
                  <a:cubicBezTo>
                    <a:pt x="251977" y="2027730"/>
                    <a:pt x="218975" y="2041399"/>
                    <a:pt x="184565" y="2041399"/>
                  </a:cubicBezTo>
                  <a:lnTo>
                    <a:pt x="129746" y="2041399"/>
                  </a:lnTo>
                  <a:cubicBezTo>
                    <a:pt x="95335" y="2041399"/>
                    <a:pt x="62334" y="2027730"/>
                    <a:pt x="38002" y="2003397"/>
                  </a:cubicBezTo>
                  <a:cubicBezTo>
                    <a:pt x="13670" y="1979065"/>
                    <a:pt x="0" y="1946064"/>
                    <a:pt x="0" y="191165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14311" cy="20890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045632" y="1341888"/>
            <a:ext cx="760995" cy="760995"/>
            <a:chOff x="0" y="0"/>
            <a:chExt cx="300640" cy="3006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>
            <a:off x="-455488" y="1341887"/>
            <a:ext cx="4069319" cy="4069319"/>
          </a:xfrm>
          <a:custGeom>
            <a:avLst/>
            <a:gdLst/>
            <a:ahLst/>
            <a:cxnLst/>
            <a:rect l="l" t="t" r="r" b="b"/>
            <a:pathLst>
              <a:path w="6103978" h="6103978">
                <a:moveTo>
                  <a:pt x="0" y="0"/>
                </a:moveTo>
                <a:lnTo>
                  <a:pt x="6103979" y="0"/>
                </a:lnTo>
                <a:lnTo>
                  <a:pt x="6103979" y="6103978"/>
                </a:lnTo>
                <a:lnTo>
                  <a:pt x="0" y="6103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15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685800" y="4888499"/>
            <a:ext cx="695432" cy="695432"/>
            <a:chOff x="0" y="0"/>
            <a:chExt cx="274739" cy="27473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358296" y="2351538"/>
            <a:ext cx="4351649" cy="219290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5675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Progressões</a:t>
            </a:r>
            <a:r>
              <a:rPr lang="en-US" sz="5867" b="1" spc="-263" dirty="0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 </a:t>
            </a: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Aritméticas</a:t>
            </a:r>
            <a:endParaRPr lang="en-US" sz="5867" b="1" spc="-263" dirty="0">
              <a:solidFill>
                <a:srgbClr val="113D57"/>
              </a:solidFill>
              <a:latin typeface="Montserrat Ultra-Bold"/>
              <a:ea typeface="Montserrat Ultra-Bold"/>
              <a:cs typeface="Montserrat Ultra-Bold"/>
              <a:sym typeface="Montserrat Ultra-Bold"/>
            </a:endParaRPr>
          </a:p>
          <a:p>
            <a:pPr defTabSz="609615">
              <a:lnSpc>
                <a:spcPts val="5675"/>
              </a:lnSpc>
            </a:pPr>
            <a:endParaRPr lang="en-US" sz="5867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8251" y="341626"/>
            <a:ext cx="6946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Progressões</a:t>
            </a:r>
            <a:r>
              <a:rPr lang="en-US" sz="28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aritméticas</a:t>
            </a:r>
            <a:endParaRPr lang="en-US" sz="2800" b="1" dirty="0">
              <a:solidFill>
                <a:srgbClr val="113D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6"/>
              <p:cNvSpPr/>
              <p:nvPr/>
            </p:nvSpPr>
            <p:spPr>
              <a:xfrm>
                <a:off x="2518819" y="1127918"/>
                <a:ext cx="7517273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designa-se por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progressão aritmética de primeiro termo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à sucessão definida por:</a:t>
                </a:r>
              </a:p>
            </p:txBody>
          </p:sp>
        </mc:Choice>
        <mc:Fallback xmlns="">
          <p:sp>
            <p:nvSpPr>
              <p:cNvPr id="2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8819" y="1127918"/>
                <a:ext cx="7517273" cy="872034"/>
              </a:xfrm>
              <a:prstGeom prst="rect">
                <a:avLst/>
              </a:prstGeom>
              <a:blipFill>
                <a:blip r:embed="rId3"/>
                <a:stretch>
                  <a:fillRect l="-649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2474533" y="3419196"/>
                <a:ext cx="7605846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 razão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𝑟</m:t>
                    </m:r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de uma progressão aritmética é igual à </a:t>
                </a:r>
                <a:r>
                  <a:rPr lang="pt-PT" u="heavy" dirty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diferença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entre quaisquer dois termos consecutivos:</a:t>
                </a:r>
                <a:endParaRPr lang="pt-PT" i="1" dirty="0">
                  <a:latin typeface="Cambria Math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4533" y="3419196"/>
                <a:ext cx="7605846" cy="872034"/>
              </a:xfrm>
              <a:prstGeom prst="rect">
                <a:avLst/>
              </a:prstGeom>
              <a:blipFill>
                <a:blip r:embed="rId4"/>
                <a:stretch>
                  <a:fillRect l="-721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upo 2"/>
          <p:cNvGrpSpPr/>
          <p:nvPr/>
        </p:nvGrpSpPr>
        <p:grpSpPr>
          <a:xfrm>
            <a:off x="3570449" y="2271250"/>
            <a:ext cx="5102443" cy="708872"/>
            <a:chOff x="2237405" y="1926983"/>
            <a:chExt cx="5102443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ângulo arredondado 7"/>
                <p:cNvSpPr/>
                <p:nvPr/>
              </p:nvSpPr>
              <p:spPr>
                <a:xfrm>
                  <a:off x="2237405" y="1926983"/>
                  <a:ext cx="5102443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=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𝒂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 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pt-PT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e</m:t>
                        </m:r>
                        <m:r>
                          <m:rPr>
                            <m:nor/>
                          </m:rPr>
                          <a:rPr lang="pt-PT" b="1" dirty="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 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+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8" name="Rectângulo arredondado 7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37405" y="1926983"/>
                  <a:ext cx="5102443" cy="708872"/>
                </a:xfrm>
                <a:prstGeom prst="round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tângulo arredondado 10"/>
            <p:cNvSpPr/>
            <p:nvPr/>
          </p:nvSpPr>
          <p:spPr>
            <a:xfrm>
              <a:off x="2558877" y="2001132"/>
              <a:ext cx="4293336" cy="590547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  <p:grpSp>
        <p:nvGrpSpPr>
          <p:cNvPr id="2" name="Grupo 1"/>
          <p:cNvGrpSpPr/>
          <p:nvPr/>
        </p:nvGrpSpPr>
        <p:grpSpPr>
          <a:xfrm>
            <a:off x="4481412" y="4289673"/>
            <a:ext cx="3343477" cy="708872"/>
            <a:chOff x="2957411" y="4602198"/>
            <a:chExt cx="3343477" cy="708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ângulo arredondado 9"/>
                <p:cNvSpPr/>
                <p:nvPr/>
              </p:nvSpPr>
              <p:spPr>
                <a:xfrm>
                  <a:off x="2957411" y="4602198"/>
                  <a:ext cx="3343477" cy="708872"/>
                </a:xfrm>
                <a:prstGeom prst="round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>
                    <a:lnSpc>
                      <a:spcPct val="150000"/>
                    </a:lnSpc>
                  </a:pPr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+</m:t>
                            </m:r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−</m:t>
                        </m:r>
                        <m:sSub>
                          <m:sSubPr>
                            <m:ctrlP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Lucida Grande"/>
                              </a:rPr>
                            </m:ctrlPr>
                          </m:sSubPr>
                          <m:e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𝒖</m:t>
                            </m:r>
                          </m:e>
                          <m:sub>
                            <m:r>
                              <a:rPr lang="pt-PT" b="1" i="1" dirty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 panose="02040503050406030204" pitchFamily="18" charset="0"/>
                                <a:cs typeface="Lucida Grande"/>
                              </a:rPr>
                              <m:t>𝒏</m:t>
                            </m:r>
                          </m:sub>
                        </m:sSub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=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𝒓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,  ∀ 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𝒏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∈</m:t>
                        </m:r>
                        <m:r>
                          <a:rPr lang="pt-PT" b="1" i="1" dirty="0">
                            <a:solidFill>
                              <a:schemeClr val="tx1"/>
                            </a:solidFill>
                            <a:latin typeface="Cambria Math"/>
                            <a:ea typeface="Cambria Math" panose="02040503050406030204" pitchFamily="18" charset="0"/>
                            <a:cs typeface="Lucida Grande"/>
                          </a:rPr>
                          <m:t>ℕ</m:t>
                        </m:r>
                      </m:oMath>
                    </m:oMathPara>
                  </a14:m>
                  <a:endParaRPr lang="pt-PT" b="1" dirty="0">
                    <a:solidFill>
                      <a:schemeClr val="tx1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endParaRPr>
                </a:p>
              </p:txBody>
            </p:sp>
          </mc:Choice>
          <mc:Fallback xmlns="">
            <p:sp>
              <p:nvSpPr>
                <p:cNvPr id="10" name="Rectângulo arredondado 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957411" y="4602198"/>
                  <a:ext cx="3343477" cy="708872"/>
                </a:xfrm>
                <a:prstGeom prst="round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tângulo arredondado 10"/>
            <p:cNvSpPr/>
            <p:nvPr/>
          </p:nvSpPr>
          <p:spPr>
            <a:xfrm>
              <a:off x="3072332" y="4718179"/>
              <a:ext cx="3050676" cy="536861"/>
            </a:xfrm>
            <a:prstGeom prst="roundRect">
              <a:avLst/>
            </a:prstGeom>
            <a:noFill/>
            <a:ln>
              <a:solidFill>
                <a:srgbClr val="0D677A"/>
              </a:solidFill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pt-PT"/>
            </a:p>
          </p:txBody>
        </p:sp>
      </p:grpSp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95550" y="148508"/>
            <a:ext cx="757872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Monotonia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uma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progressão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latin typeface="Arial" panose="020B0604020202020204" pitchFamily="34" charset="0"/>
                <a:cs typeface="Arial" panose="020B0604020202020204" pitchFamily="34" charset="0"/>
              </a:rPr>
              <a:t>aritmética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-2184400" y="2235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ângulo 1"/>
              <p:cNvSpPr/>
              <p:nvPr/>
            </p:nvSpPr>
            <p:spPr>
              <a:xfrm>
                <a:off x="2634095" y="1086755"/>
                <a:ext cx="7578724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progressão aritmética de razão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:</a:t>
                </a:r>
              </a:p>
            </p:txBody>
          </p:sp>
        </mc:Choice>
        <mc:Fallback xmlns="">
          <p:sp>
            <p:nvSpPr>
              <p:cNvPr id="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095" y="1086755"/>
                <a:ext cx="7578724" cy="456535"/>
              </a:xfrm>
              <a:prstGeom prst="rect">
                <a:avLst/>
              </a:prstGeom>
              <a:blipFill>
                <a:blip r:embed="rId3"/>
                <a:stretch>
                  <a:fillRect l="-644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2634096" y="2136340"/>
                <a:ext cx="5747905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&gt;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</a:t>
                </a: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096" y="2136340"/>
                <a:ext cx="5747905" cy="456535"/>
              </a:xfrm>
              <a:prstGeom prst="rect">
                <a:avLst/>
              </a:prstGeom>
              <a:blipFill>
                <a:blip r:embed="rId4"/>
                <a:stretch>
                  <a:fillRect l="-63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ângulo 4"/>
          <p:cNvSpPr/>
          <p:nvPr/>
        </p:nvSpPr>
        <p:spPr>
          <a:xfrm>
            <a:off x="5935591" y="2229281"/>
            <a:ext cx="13260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crescente</a:t>
            </a:r>
            <a:r>
              <a:rPr lang="pt-PT" dirty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ângulo 7"/>
              <p:cNvSpPr/>
              <p:nvPr/>
            </p:nvSpPr>
            <p:spPr>
              <a:xfrm>
                <a:off x="2634094" y="2770946"/>
                <a:ext cx="5747905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Font typeface="Arial" pitchFamily="34" charset="0"/>
                  <a:buChar char="•"/>
                </a:pPr>
                <a:endParaRPr lang="pt-PT" dirty="0">
                  <a:latin typeface="Arial" pitchFamily="34" charset="0"/>
                  <a:cs typeface="Arial" pitchFamily="34" charset="0"/>
                </a:endParaRPr>
              </a:p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&lt;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</a:t>
                </a:r>
              </a:p>
            </p:txBody>
          </p:sp>
        </mc:Choice>
        <mc:Fallback xmlns="">
          <p:sp>
            <p:nvSpPr>
              <p:cNvPr id="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094" y="2770946"/>
                <a:ext cx="5747905" cy="872034"/>
              </a:xfrm>
              <a:prstGeom prst="rect">
                <a:avLst/>
              </a:prstGeom>
              <a:blipFill>
                <a:blip r:embed="rId5"/>
                <a:stretch>
                  <a:fillRect l="-63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ângulo 8"/>
          <p:cNvSpPr/>
          <p:nvPr/>
        </p:nvSpPr>
        <p:spPr>
          <a:xfrm>
            <a:off x="5928114" y="3272857"/>
            <a:ext cx="159530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decrescente</a:t>
            </a:r>
            <a:r>
              <a:rPr lang="pt-PT" dirty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2634096" y="4258153"/>
                <a:ext cx="574790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 algn="just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𝒓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 = </m:t>
                    </m:r>
                    <m:r>
                      <a:rPr lang="pt-PT" b="1" i="1" dirty="0">
                        <a:solidFill>
                          <a:srgbClr val="6AA342"/>
                        </a:solidFill>
                        <a:latin typeface="Cambria Math"/>
                        <a:cs typeface="Arial" pitchFamily="34" charset="0"/>
                      </a:rPr>
                      <m:t>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sucessão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</a:t>
                </a:r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34096" y="4258153"/>
                <a:ext cx="5747907" cy="456535"/>
              </a:xfrm>
              <a:prstGeom prst="rect">
                <a:avLst/>
              </a:prstGeom>
              <a:blipFill>
                <a:blip r:embed="rId6"/>
                <a:stretch>
                  <a:fillRect l="-636" b="-229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ângulo 10"/>
          <p:cNvSpPr/>
          <p:nvPr/>
        </p:nvSpPr>
        <p:spPr>
          <a:xfrm>
            <a:off x="5943529" y="4351038"/>
            <a:ext cx="13388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b="1" dirty="0">
                <a:solidFill>
                  <a:srgbClr val="6AA342"/>
                </a:solidFill>
                <a:latin typeface="Arial" pitchFamily="34" charset="0"/>
                <a:cs typeface="Arial" pitchFamily="34" charset="0"/>
              </a:rPr>
              <a:t>constante</a:t>
            </a:r>
            <a:r>
              <a:rPr lang="pt-PT" dirty="0">
                <a:latin typeface="Arial" pitchFamily="34" charset="0"/>
                <a:cs typeface="Arial" pitchFamily="34" charset="0"/>
              </a:rPr>
              <a:t>.</a:t>
            </a:r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315220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2977923" y="76822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1968866" y="768221"/>
                <a:ext cx="7810501" cy="8235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4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Averigua se a sucessão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com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é uma progressão aritmética e, em caso afirmativo, indica a respetiva razão e monotonia.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6" y="768221"/>
                <a:ext cx="7810501" cy="823559"/>
              </a:xfrm>
              <a:prstGeom prst="rect">
                <a:avLst/>
              </a:prstGeom>
              <a:blipFill>
                <a:blip r:embed="rId3"/>
                <a:stretch>
                  <a:fillRect l="-703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1968866" y="174448"/>
            <a:ext cx="76835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1</a:t>
            </a:r>
            <a:endParaRPr lang="en-US" sz="2600" b="1" dirty="0">
              <a:solidFill>
                <a:schemeClr val="accent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3442434" y="150639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1968867" y="2305248"/>
                <a:ext cx="8261002" cy="408623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1.º Passo</a:t>
                </a:r>
                <a:r>
                  <a:rPr lang="pt-PT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Determinar a diferença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7" y="2305248"/>
                <a:ext cx="8261002" cy="408623"/>
              </a:xfrm>
              <a:prstGeom prst="roundRect">
                <a:avLst/>
              </a:prstGeom>
              <a:blipFill>
                <a:blip r:embed="rId4"/>
                <a:stretch>
                  <a:fillRect l="-295" t="-1429" b="-14286"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/>
          <p:cNvSpPr/>
          <p:nvPr/>
        </p:nvSpPr>
        <p:spPr>
          <a:xfrm>
            <a:off x="1968866" y="1704547"/>
            <a:ext cx="2787943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546369" y="2751391"/>
                <a:ext cx="128176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+1</m:t>
                          </m:r>
                        </m:sub>
                      </m:sSub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−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6369" y="2751391"/>
                <a:ext cx="1281761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20"/>
              <p:cNvSpPr/>
              <p:nvPr/>
            </p:nvSpPr>
            <p:spPr>
              <a:xfrm>
                <a:off x="3687219" y="2748548"/>
                <a:ext cx="327602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/>
                      </a:rPr>
                      <m:t>−3+4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</a:rPr>
                          <m:t>𝑛</m:t>
                        </m:r>
                        <m:r>
                          <a:rPr lang="pt-PT" i="1">
                            <a:latin typeface="Cambria Math"/>
                          </a:rPr>
                          <m:t>+1</m:t>
                        </m:r>
                      </m:e>
                    </m:d>
                    <m:r>
                      <a:rPr lang="pt-PT" i="1">
                        <a:latin typeface="Cambria Math"/>
                      </a:rPr>
                      <m:t>−(−3+4</m:t>
                    </m:r>
                    <m:r>
                      <a:rPr lang="pt-PT" i="1">
                        <a:latin typeface="Cambria Math"/>
                      </a:rPr>
                      <m:t>𝑛</m:t>
                    </m:r>
                    <m:r>
                      <a:rPr lang="pt-PT" i="1">
                        <a:latin typeface="Cambria Math"/>
                      </a:rPr>
                      <m:t>)=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1" name="Re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7219" y="2748548"/>
                <a:ext cx="3276025" cy="369332"/>
              </a:xfrm>
              <a:prstGeom prst="rect">
                <a:avLst/>
              </a:prstGeom>
              <a:blipFill>
                <a:blip r:embed="rId6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6666345" y="2748548"/>
                <a:ext cx="2428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−3+4</m:t>
                      </m:r>
                      <m:r>
                        <a:rPr lang="pt-PT" i="1">
                          <a:latin typeface="Cambria Math"/>
                        </a:rPr>
                        <m:t>𝑛</m:t>
                      </m:r>
                      <m:r>
                        <a:rPr lang="pt-PT" i="1">
                          <a:latin typeface="Cambria Math"/>
                        </a:rPr>
                        <m:t>+4+3−4</m:t>
                      </m:r>
                      <m:r>
                        <a:rPr lang="pt-PT" i="1">
                          <a:latin typeface="Cambria Math"/>
                        </a:rPr>
                        <m:t>𝑛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66345" y="2748548"/>
                <a:ext cx="2428805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tângulo 35"/>
              <p:cNvSpPr/>
              <p:nvPr/>
            </p:nvSpPr>
            <p:spPr>
              <a:xfrm>
                <a:off x="8945992" y="2726616"/>
                <a:ext cx="6126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pt-PT" b="1" i="1">
                        <a:solidFill>
                          <a:srgbClr val="6AA342"/>
                        </a:solidFill>
                        <a:latin typeface="Cambria Math"/>
                      </a:rPr>
                      <m:t>𝟒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36" name="Retângulo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45992" y="2726616"/>
                <a:ext cx="61266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8"/>
              <p:cNvSpPr txBox="1"/>
              <p:nvPr/>
            </p:nvSpPr>
            <p:spPr>
              <a:xfrm>
                <a:off x="1968866" y="3241610"/>
                <a:ext cx="8261002" cy="1481257"/>
              </a:xfrm>
              <a:prstGeom prst="roundRect">
                <a:avLst/>
              </a:prstGeom>
              <a:ln>
                <a:solidFill>
                  <a:srgbClr val="6AA342"/>
                </a:solidFill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anose="020B0604020202020204" pitchFamily="34" charset="0"/>
                  </a:rPr>
                  <a:t>2.º Passo</a:t>
                </a:r>
                <a:r>
                  <a:rPr lang="pt-PT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342900" indent="-34290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for constante,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uma progressão aritmética.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6AA342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solidFill>
                          <a:schemeClr val="tx1"/>
                        </a:solidFill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depender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então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é uma progressão aritmética.</a:t>
                </a:r>
              </a:p>
            </p:txBody>
          </p:sp>
        </mc:Choice>
        <mc:Fallback xmlns="">
          <p:sp>
            <p:nvSpPr>
              <p:cNvPr id="20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68866" y="3241610"/>
                <a:ext cx="8261002" cy="1481257"/>
              </a:xfrm>
              <a:prstGeom prst="roundRect">
                <a:avLst/>
              </a:prstGeom>
              <a:blipFill>
                <a:blip r:embed="rId9"/>
                <a:stretch>
                  <a:fillRect/>
                </a:stretch>
              </a:blipFill>
              <a:ln>
                <a:solidFill>
                  <a:srgbClr val="6AA34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tângulo 2"/>
              <p:cNvSpPr/>
              <p:nvPr/>
            </p:nvSpPr>
            <p:spPr>
              <a:xfrm>
                <a:off x="2405920" y="4728844"/>
                <a:ext cx="7044827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+1</m:t>
                        </m:r>
                      </m:sub>
                    </m:sSub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−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pt-PT" u="sng" dirty="0">
                    <a:uFill>
                      <a:solidFill>
                        <a:srgbClr val="6AA342"/>
                      </a:solidFill>
                    </a:uFill>
                    <a:latin typeface="Arial" panose="020B0604020202020204" pitchFamily="34" charset="0"/>
                    <a:cs typeface="Arial" panose="020B0604020202020204" pitchFamily="34" charset="0"/>
                  </a:rPr>
                  <a:t>é constante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pois é igual a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4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uma progressão aritmética de razão 4.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5920" y="4728844"/>
                <a:ext cx="7044827" cy="872034"/>
              </a:xfrm>
              <a:prstGeom prst="rect">
                <a:avLst/>
              </a:prstGeom>
              <a:blipFill>
                <a:blip r:embed="rId10"/>
                <a:stretch>
                  <a:fillRect l="-779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"/>
              <p:cNvSpPr/>
              <p:nvPr/>
            </p:nvSpPr>
            <p:spPr>
              <a:xfrm>
                <a:off x="2407469" y="5662176"/>
                <a:ext cx="7044827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a razão é maior que zero (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4&gt;0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), concluímos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(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crescente.</a:t>
                </a:r>
                <a:endParaRPr lang="pt-PT" i="1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24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7469" y="5662176"/>
                <a:ext cx="7044827" cy="872034"/>
              </a:xfrm>
              <a:prstGeom prst="rect">
                <a:avLst/>
              </a:prstGeom>
              <a:blipFill>
                <a:blip r:embed="rId11"/>
                <a:stretch>
                  <a:fillRect l="-779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620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5" grpId="0"/>
      <p:bldP spid="21" grpId="0"/>
      <p:bldP spid="28" grpId="0"/>
      <p:bldP spid="36" grpId="0"/>
      <p:bldP spid="20" grpId="0" animBg="1"/>
      <p:bldP spid="23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2535994" y="955487"/>
                <a:ext cx="7296434" cy="456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aritmética de razão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94" y="955487"/>
                <a:ext cx="7296434" cy="456535"/>
              </a:xfrm>
              <a:prstGeom prst="rect">
                <a:avLst/>
              </a:prstGeom>
              <a:blipFill>
                <a:blip r:embed="rId3"/>
                <a:stretch>
                  <a:fillRect l="-66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TextBox 16"/>
          <p:cNvSpPr txBox="1"/>
          <p:nvPr/>
        </p:nvSpPr>
        <p:spPr>
          <a:xfrm>
            <a:off x="2485717" y="363626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Termo</a:t>
            </a:r>
            <a:r>
              <a:rPr lang="en-US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geral</a:t>
            </a:r>
            <a:endParaRPr lang="en-US" sz="2600" b="1" dirty="0">
              <a:solidFill>
                <a:srgbClr val="113D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5"/>
              <p:cNvSpPr txBox="1"/>
              <p:nvPr/>
            </p:nvSpPr>
            <p:spPr>
              <a:xfrm>
                <a:off x="2535994" y="3538230"/>
                <a:ext cx="7296434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  <a:tabLst>
                    <a:tab pos="2327275" algn="l"/>
                  </a:tabLst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O </a:t>
                </a:r>
                <a:r>
                  <a:rPr lang="pt-PT" b="1" dirty="0">
                    <a:solidFill>
                      <a:srgbClr val="6AA342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 geral da progressão aritmética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de primeiro termo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razão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𝑟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é:	</a:t>
                </a:r>
              </a:p>
            </p:txBody>
          </p:sp>
        </mc:Choice>
        <mc:Fallback xmlns="">
          <p:sp>
            <p:nvSpPr>
              <p:cNvPr id="11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94" y="3538230"/>
                <a:ext cx="7296434" cy="872034"/>
              </a:xfrm>
              <a:prstGeom prst="rect">
                <a:avLst/>
              </a:prstGeom>
              <a:blipFill>
                <a:blip r:embed="rId4"/>
                <a:stretch>
                  <a:fillRect l="-668" r="-668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4"/>
              <p:cNvSpPr/>
              <p:nvPr/>
            </p:nvSpPr>
            <p:spPr>
              <a:xfrm>
                <a:off x="2505725" y="1559623"/>
                <a:ext cx="140416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725" y="1559623"/>
                <a:ext cx="1404167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4"/>
              <p:cNvSpPr/>
              <p:nvPr/>
            </p:nvSpPr>
            <p:spPr>
              <a:xfrm>
                <a:off x="2510510" y="2083318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0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0510" y="2083318"/>
                <a:ext cx="715196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tângulo 4"/>
              <p:cNvSpPr/>
              <p:nvPr/>
            </p:nvSpPr>
            <p:spPr>
              <a:xfrm>
                <a:off x="3027675" y="2081373"/>
                <a:ext cx="125220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3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7675" y="2081373"/>
                <a:ext cx="1252201" cy="3693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ângulo 2"/>
              <p:cNvSpPr/>
              <p:nvPr/>
            </p:nvSpPr>
            <p:spPr>
              <a:xfrm>
                <a:off x="3031107" y="2081761"/>
                <a:ext cx="86773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1107" y="2081761"/>
                <a:ext cx="867738" cy="369332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tângulo 4"/>
              <p:cNvSpPr/>
              <p:nvPr/>
            </p:nvSpPr>
            <p:spPr>
              <a:xfrm>
                <a:off x="2505462" y="2520816"/>
                <a:ext cx="7151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4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462" y="2520816"/>
                <a:ext cx="715196" cy="36933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tângulo 4"/>
              <p:cNvSpPr/>
              <p:nvPr/>
            </p:nvSpPr>
            <p:spPr>
              <a:xfrm>
                <a:off x="3030473" y="2520916"/>
                <a:ext cx="138044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473" y="2520916"/>
                <a:ext cx="138044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9"/>
              <p:cNvSpPr/>
              <p:nvPr/>
            </p:nvSpPr>
            <p:spPr>
              <a:xfrm>
                <a:off x="3036653" y="2519744"/>
                <a:ext cx="867737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bg1"/>
                              </a:solidFill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3</m:t>
                          </m:r>
                        </m:sub>
                      </m:sSub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solidFill>
                            <a:schemeClr val="bg1"/>
                          </a:solidFill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0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6653" y="2519744"/>
                <a:ext cx="867737" cy="369332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tângulo 4"/>
              <p:cNvSpPr/>
              <p:nvPr/>
            </p:nvSpPr>
            <p:spPr>
              <a:xfrm>
                <a:off x="2535995" y="3061757"/>
                <a:ext cx="215161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𝑛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−1)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35995" y="3061757"/>
                <a:ext cx="2151615" cy="369332"/>
              </a:xfrm>
              <a:prstGeom prst="rect">
                <a:avLst/>
              </a:prstGeom>
              <a:blipFill>
                <a:blip r:embed="rId12"/>
                <a:stretch>
                  <a:fillRect b="-13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4"/>
              <p:cNvSpPr/>
              <p:nvPr/>
            </p:nvSpPr>
            <p:spPr>
              <a:xfrm>
                <a:off x="2485717" y="2776916"/>
                <a:ext cx="41068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…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5717" y="2776916"/>
                <a:ext cx="410689" cy="369332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ângulo arredondado 4"/>
              <p:cNvSpPr/>
              <p:nvPr/>
            </p:nvSpPr>
            <p:spPr>
              <a:xfrm>
                <a:off x="4735583" y="4396173"/>
                <a:ext cx="2470608" cy="48702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–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)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𝒓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" name="Rectângulo arredondad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583" y="4396173"/>
                <a:ext cx="2470608" cy="487025"/>
              </a:xfrm>
              <a:prstGeom prst="roundRect">
                <a:avLst/>
              </a:prstGeom>
              <a:blipFill>
                <a:blip r:embed="rId1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arredondado 23"/>
              <p:cNvSpPr/>
              <p:nvPr/>
            </p:nvSpPr>
            <p:spPr>
              <a:xfrm>
                <a:off x="4758733" y="5539059"/>
                <a:ext cx="2470608" cy="487025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𝒏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𝒖</m:t>
                          </m:r>
                        </m:e>
                        <m:sub>
                          <m:r>
                            <a:rPr lang="pt-PT" b="1" i="1" dirty="0">
                              <a:solidFill>
                                <a:schemeClr val="tx1"/>
                              </a:solidFill>
                              <a:latin typeface="Cambria Math"/>
                              <a:cs typeface="Arial" panose="020B0604020202020204" pitchFamily="34" charset="0"/>
                            </a:rPr>
                            <m:t>𝒌</m:t>
                          </m:r>
                        </m:sub>
                      </m:sSub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+(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𝒏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 –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𝒌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)</m:t>
                      </m:r>
                      <m:r>
                        <a:rPr lang="pt-PT" b="1" i="1" dirty="0">
                          <a:solidFill>
                            <a:schemeClr val="tx1"/>
                          </a:solidFill>
                          <a:latin typeface="Cambria Math"/>
                          <a:cs typeface="Arial" panose="020B0604020202020204" pitchFamily="34" charset="0"/>
                        </a:rPr>
                        <m:t>𝒓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4" name="Rectângulo arredondad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8733" y="5539059"/>
                <a:ext cx="2470608" cy="487025"/>
              </a:xfrm>
              <a:prstGeom prst="roundRect">
                <a:avLst/>
              </a:prstGeom>
              <a:blipFill>
                <a:blip r:embed="rId15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ângulo 6"/>
          <p:cNvSpPr/>
          <p:nvPr/>
        </p:nvSpPr>
        <p:spPr>
          <a:xfrm>
            <a:off x="3970375" y="5040937"/>
            <a:ext cx="4411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endParaRPr lang="pt-PT" dirty="0"/>
          </a:p>
        </p:txBody>
      </p:sp>
      <p:sp>
        <p:nvSpPr>
          <p:cNvPr id="25" name="Retângulo arredondado 10"/>
          <p:cNvSpPr/>
          <p:nvPr/>
        </p:nvSpPr>
        <p:spPr>
          <a:xfrm>
            <a:off x="4823657" y="4403652"/>
            <a:ext cx="2244616" cy="536861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7" name="Retângulo arredondado 10"/>
          <p:cNvSpPr/>
          <p:nvPr/>
        </p:nvSpPr>
        <p:spPr>
          <a:xfrm>
            <a:off x="4846808" y="5523977"/>
            <a:ext cx="2244616" cy="536861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4"/>
              <p:cNvSpPr/>
              <p:nvPr/>
            </p:nvSpPr>
            <p:spPr>
              <a:xfrm>
                <a:off x="3030055" y="2081352"/>
                <a:ext cx="9906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+2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4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0055" y="2081352"/>
                <a:ext cx="990656" cy="369332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4"/>
              <p:cNvSpPr/>
              <p:nvPr/>
            </p:nvSpPr>
            <p:spPr>
              <a:xfrm>
                <a:off x="3029770" y="2520916"/>
                <a:ext cx="99065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𝑢</m:t>
                          </m:r>
                        </m:e>
                        <m:sub>
                          <m:r>
                            <a:rPr lang="pt-PT" i="1">
                              <a:latin typeface="Cambria Math"/>
                              <a:ea typeface="Cambria Math" panose="02040503050406030204" pitchFamily="18" charset="0"/>
                              <a:cs typeface="Arial" panose="020B0604020202020204" pitchFamily="34" charset="0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+3</m:t>
                      </m:r>
                      <m:r>
                        <a:rPr lang="pt-PT" i="1">
                          <a:latin typeface="Cambria Math"/>
                          <a:ea typeface="Cambria Math" panose="02040503050406030204" pitchFamily="18" charset="0"/>
                          <a:cs typeface="Arial" panose="020B0604020202020204" pitchFamily="34" charset="0"/>
                        </a:rPr>
                        <m:t>𝑟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29770" y="2520916"/>
                <a:ext cx="990656" cy="369332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7064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9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mph" presetSubtype="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4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1" grpId="0"/>
      <p:bldP spid="9" grpId="0"/>
      <p:bldP spid="10" grpId="0"/>
      <p:bldP spid="13" grpId="0"/>
      <p:bldP spid="13" grpId="1"/>
      <p:bldP spid="3" grpId="0"/>
      <p:bldP spid="3" grpId="1"/>
      <p:bldP spid="15" grpId="0"/>
      <p:bldP spid="18" grpId="0"/>
      <p:bldP spid="18" grpId="1"/>
      <p:bldP spid="20" grpId="0"/>
      <p:bldP spid="20" grpId="1"/>
      <p:bldP spid="21" grpId="0"/>
      <p:bldP spid="22" grpId="0"/>
      <p:bldP spid="5" grpId="0"/>
      <p:bldP spid="24" grpId="0"/>
      <p:bldP spid="7" grpId="0"/>
      <p:bldP spid="25" grpId="0" animBg="1"/>
      <p:bldP spid="27" grpId="0" animBg="1"/>
      <p:bldP spid="14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m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9" name="Imagem 1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8" name="Imagem 1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6" name="Imagem 1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4" name="Imagem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2" name="Imagem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11" name="Imagem 10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pic>
        <p:nvPicPr>
          <p:cNvPr id="9" name="Imagem 8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4000" y="1936800"/>
            <a:ext cx="4560000" cy="3420000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0"/>
              </a:srgbClr>
            </a:outerShdw>
          </a:effectLst>
        </p:spPr>
      </p:pic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209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03745" y="292091"/>
            <a:ext cx="69469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Representação</a:t>
            </a:r>
            <a:r>
              <a:rPr lang="en-US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gráfica</a:t>
            </a:r>
            <a:endParaRPr lang="en-US" sz="2600" b="1" dirty="0">
              <a:solidFill>
                <a:srgbClr val="113D5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3640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7" name="TextBox 15"/>
          <p:cNvSpPr txBox="1"/>
          <p:nvPr/>
        </p:nvSpPr>
        <p:spPr>
          <a:xfrm>
            <a:off x="2403745" y="5447653"/>
            <a:ext cx="7565029" cy="872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O gráfico de uma progressão aritmética é constituído por pontos isolados que fazem parte de uma reta.</a:t>
            </a:r>
          </a:p>
        </p:txBody>
      </p:sp>
      <p:sp>
        <p:nvSpPr>
          <p:cNvPr id="2" name="Rectângulo 1"/>
          <p:cNvSpPr/>
          <p:nvPr/>
        </p:nvSpPr>
        <p:spPr>
          <a:xfrm>
            <a:off x="2404692" y="851362"/>
            <a:ext cx="773128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15"/>
              <p:cNvSpPr txBox="1"/>
              <p:nvPr/>
            </p:nvSpPr>
            <p:spPr>
              <a:xfrm>
                <a:off x="2404692" y="1252471"/>
                <a:ext cx="7296434" cy="45653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uma progressão aritmética definida por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4692" y="1252471"/>
                <a:ext cx="7296434" cy="456535"/>
              </a:xfrm>
              <a:prstGeom prst="rect">
                <a:avLst/>
              </a:prstGeom>
              <a:blipFill>
                <a:blip r:embed="rId12"/>
                <a:stretch>
                  <a:fillRect l="-66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CaixaDeTexto 21"/>
              <p:cNvSpPr txBox="1"/>
              <p:nvPr/>
            </p:nvSpPr>
            <p:spPr>
              <a:xfrm>
                <a:off x="6798098" y="2008407"/>
                <a:ext cx="1212704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400" i="1">
                          <a:solidFill>
                            <a:srgbClr val="ED1C24"/>
                          </a:solidFill>
                          <a:latin typeface="Cambria Math"/>
                        </a:rPr>
                        <m:t>𝑦</m:t>
                      </m:r>
                      <m:r>
                        <a:rPr lang="pt-PT" sz="1400" i="1">
                          <a:solidFill>
                            <a:srgbClr val="ED1C24"/>
                          </a:solidFill>
                          <a:latin typeface="Cambria Math"/>
                        </a:rPr>
                        <m:t>=−3+4</m:t>
                      </m:r>
                      <m:r>
                        <a:rPr lang="pt-PT" sz="1400" i="1">
                          <a:solidFill>
                            <a:srgbClr val="ED1C24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pt-PT" sz="1400" dirty="0">
                  <a:solidFill>
                    <a:srgbClr val="ED1C24"/>
                  </a:solidFill>
                </a:endParaRPr>
              </a:p>
            </p:txBody>
          </p:sp>
        </mc:Choice>
        <mc:Fallback xmlns="">
          <p:sp>
            <p:nvSpPr>
              <p:cNvPr id="22" name="CaixaDeTexto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98098" y="2008407"/>
                <a:ext cx="1212704" cy="3077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705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" grpId="0"/>
      <p:bldP spid="8" grpId="0"/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209141" y="-15876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437952" y="279965"/>
                <a:ext cx="6946900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Soma de </a:t>
                </a:r>
                <a14:m>
                  <m:oMath xmlns:m="http://schemas.openxmlformats.org/officeDocument/2006/math">
                    <m:r>
                      <a:rPr lang="en-US" sz="2600" b="1" i="1" dirty="0">
                        <a:solidFill>
                          <a:srgbClr val="113D57"/>
                        </a:solidFill>
                        <a:latin typeface="Cambria Math"/>
                        <a:cs typeface="Arial" panose="020B0604020202020204" pitchFamily="34" charset="0"/>
                      </a:rPr>
                      <m:t>𝑵</m:t>
                    </m:r>
                  </m:oMath>
                </a14:m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termos</a:t>
                </a:r>
                <a:r>
                  <a:rPr lang="en-US" sz="2600" b="1" dirty="0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2600" b="1" dirty="0" err="1">
                    <a:solidFill>
                      <a:srgbClr val="113D57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consecutivos</a:t>
                </a:r>
                <a:endParaRPr lang="en-US" sz="2600" b="1" dirty="0">
                  <a:solidFill>
                    <a:srgbClr val="113D57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952" y="279965"/>
                <a:ext cx="6946900" cy="492443"/>
              </a:xfrm>
              <a:prstGeom prst="rect">
                <a:avLst/>
              </a:prstGeom>
              <a:blipFill>
                <a:blip r:embed="rId3"/>
                <a:stretch>
                  <a:fillRect l="-1579" t="-11111" b="-296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/>
          <p:cNvSpPr txBox="1"/>
          <p:nvPr/>
        </p:nvSpPr>
        <p:spPr>
          <a:xfrm>
            <a:off x="13640941" y="111123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15"/>
              <p:cNvSpPr txBox="1"/>
              <p:nvPr/>
            </p:nvSpPr>
            <p:spPr>
              <a:xfrm>
                <a:off x="2521080" y="878155"/>
                <a:ext cx="7565029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Dado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∈</m:t>
                    </m:r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a soma dos termos de uma progressão aritmética de comprimento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𝑁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, 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, …, 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𝑢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anose="020B0604020202020204" pitchFamily="34" charset="0"/>
                          </a:rPr>
                          <m:t>𝑁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anose="020B0604020202020204" pitchFamily="34" charset="0"/>
                      </a:rPr>
                      <m:t>) 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 dada por:</a:t>
                </a:r>
              </a:p>
            </p:txBody>
          </p:sp>
        </mc:Choice>
        <mc:Fallback xmlns="">
          <p:sp>
            <p:nvSpPr>
              <p:cNvPr id="27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21080" y="878155"/>
                <a:ext cx="7565029" cy="872034"/>
              </a:xfrm>
              <a:prstGeom prst="rect">
                <a:avLst/>
              </a:prstGeom>
              <a:blipFill>
                <a:blip r:embed="rId4"/>
                <a:stretch>
                  <a:fillRect l="-725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ângulo 10"/>
          <p:cNvSpPr/>
          <p:nvPr/>
        </p:nvSpPr>
        <p:spPr>
          <a:xfrm>
            <a:off x="2437952" y="2960148"/>
            <a:ext cx="7731283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5"/>
              <p:cNvSpPr txBox="1"/>
              <p:nvPr/>
            </p:nvSpPr>
            <p:spPr>
              <a:xfrm>
                <a:off x="2437952" y="3419131"/>
                <a:ext cx="7296434" cy="87203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Calcula a soma dos 30 primeiros termos consecutivos da progressão aritmética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(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com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𝑏</m:t>
                        </m:r>
                      </m:e>
                      <m:sub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𝑛</m:t>
                        </m:r>
                      </m:sub>
                    </m:sSub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=−3+4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2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37952" y="3419131"/>
                <a:ext cx="7296434" cy="872034"/>
              </a:xfrm>
              <a:prstGeom prst="rect">
                <a:avLst/>
              </a:prstGeom>
              <a:blipFill>
                <a:blip r:embed="rId5"/>
                <a:stretch>
                  <a:fillRect l="-752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tângulo 1"/>
          <p:cNvSpPr/>
          <p:nvPr/>
        </p:nvSpPr>
        <p:spPr>
          <a:xfrm>
            <a:off x="2474780" y="4450394"/>
            <a:ext cx="2787943" cy="4357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pt-PT" b="1" dirty="0">
                <a:solidFill>
                  <a:srgbClr val="0D677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CaixaDeTexto 12"/>
              <p:cNvSpPr txBox="1"/>
              <p:nvPr/>
            </p:nvSpPr>
            <p:spPr>
              <a:xfrm>
                <a:off x="2478089" y="5003843"/>
                <a:ext cx="2074349" cy="616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𝑆</m:t>
                      </m:r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  <m:r>
                            <a:rPr lang="pt-PT" i="1"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pt-PT" i="1">
                                  <a:latin typeface="Cambria Math"/>
                                </a:rPr>
                                <m:t>30</m:t>
                              </m:r>
                            </m:sub>
                          </m:sSub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×30 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3" name="CaixaDeTexto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78089" y="5003843"/>
                <a:ext cx="2074349" cy="61645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ângulo arredondado 13"/>
              <p:cNvSpPr/>
              <p:nvPr/>
            </p:nvSpPr>
            <p:spPr>
              <a:xfrm>
                <a:off x="4751322" y="2054172"/>
                <a:ext cx="2418714" cy="851747"/>
              </a:xfrm>
              <a:prstGeom prst="round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𝑺</m:t>
                      </m:r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b="1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r>
                            <a:rPr lang="pt-PT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𝒖</m:t>
                              </m:r>
                            </m:e>
                            <m:sub>
                              <m:r>
                                <a:rPr lang="pt-PT" b="1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𝑵</m:t>
                              </m:r>
                            </m:sub>
                          </m:sSub>
                        </m:num>
                        <m:den>
                          <m:r>
                            <a:rPr lang="pt-PT" b="1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×</m:t>
                      </m:r>
                      <m:r>
                        <a:rPr lang="pt-PT" b="1" i="1">
                          <a:solidFill>
                            <a:schemeClr val="tx1"/>
                          </a:solidFill>
                          <a:latin typeface="Cambria Math"/>
                        </a:rPr>
                        <m:t>𝑵</m:t>
                      </m:r>
                    </m:oMath>
                  </m:oMathPara>
                </a14:m>
                <a:endParaRPr lang="pt-PT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4" name="Rectângulo arredondad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51322" y="2054172"/>
                <a:ext cx="2418714" cy="851747"/>
              </a:xfrm>
              <a:prstGeom prst="round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4271293" y="5006456"/>
                <a:ext cx="1787669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1+117</m:t>
                          </m:r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</m:den>
                      </m:f>
                      <m:r>
                        <a:rPr lang="pt-PT" i="1">
                          <a:latin typeface="Cambria Math"/>
                        </a:rPr>
                        <m:t>×30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1293" y="5006456"/>
                <a:ext cx="1787669" cy="61093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7302685" y="4698446"/>
                <a:ext cx="2775760" cy="1292662"/>
              </a:xfrm>
              <a:prstGeom prst="rect">
                <a:avLst/>
              </a:prstGeom>
              <a:solidFill>
                <a:srgbClr val="FFC000"/>
              </a:solidFill>
              <a:ln/>
            </p:spPr>
            <p:style>
              <a:lnRef idx="3">
                <a:schemeClr val="lt1"/>
              </a:lnRef>
              <a:fillRef idx="1">
                <a:schemeClr val="accent5"/>
              </a:fillRef>
              <a:effectRef idx="1">
                <a:schemeClr val="accent5"/>
              </a:effectRef>
              <a:fontRef idx="minor">
                <a:schemeClr val="lt1"/>
              </a:fontRef>
            </p:style>
            <p:txBody>
              <a:bodyPr wrap="none" rtlCol="0">
                <a:spAutoFit/>
              </a:bodyPr>
              <a:lstStyle/>
              <a:p>
                <a:pPr algn="ctr"/>
                <a:r>
                  <a:rPr lang="pt-PT" dirty="0"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rPr>
                  <a:t>Cálculos auxiliares</a:t>
                </a:r>
              </a:p>
              <a:p>
                <a:pPr algn="ctr"/>
                <a:endParaRPr lang="pt-PT" sz="1200" dirty="0">
                  <a:solidFill>
                    <a:schemeClr val="tx1"/>
                  </a:solidFill>
                  <a:latin typeface="Arial" pitchFamily="34" charset="0"/>
                  <a:cs typeface="Arial" pitchFamily="34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1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=−3+4×1=1</m:t>
                      </m:r>
                    </m:oMath>
                  </m:oMathPara>
                </a14:m>
                <a:endParaRPr lang="pt-PT" i="1" dirty="0">
                  <a:solidFill>
                    <a:schemeClr val="tx1"/>
                  </a:solidFill>
                  <a:latin typeface="Cambria Math"/>
                </a:endParaRPr>
              </a:p>
              <a:p>
                <a:endParaRPr lang="pt-PT" sz="1000" i="1" dirty="0">
                  <a:solidFill>
                    <a:schemeClr val="tx1"/>
                  </a:solidFill>
                  <a:latin typeface="Cambria Math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PT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𝑏</m:t>
                          </m:r>
                        </m:e>
                        <m:sub>
                          <m:r>
                            <a:rPr lang="pt-PT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30</m:t>
                          </m:r>
                        </m:sub>
                      </m:sSub>
                      <m:r>
                        <a:rPr lang="pt-PT" i="1">
                          <a:solidFill>
                            <a:schemeClr val="tx1"/>
                          </a:solidFill>
                          <a:latin typeface="Cambria Math"/>
                        </a:rPr>
                        <m:t>=−3+4×30=117</m:t>
                      </m:r>
                    </m:oMath>
                  </m:oMathPara>
                </a14:m>
                <a:endParaRPr lang="pt-PT" i="1" dirty="0">
                  <a:solidFill>
                    <a:schemeClr val="tx1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02685" y="4698446"/>
                <a:ext cx="2775760" cy="1292662"/>
              </a:xfrm>
              <a:prstGeom prst="rect">
                <a:avLst/>
              </a:prstGeom>
              <a:blipFill>
                <a:blip r:embed="rId9"/>
                <a:stretch>
                  <a:fillRect t="-1852"/>
                </a:stretch>
              </a:blipFill>
              <a:ln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aixaDeTexto 20"/>
              <p:cNvSpPr txBox="1"/>
              <p:nvPr/>
            </p:nvSpPr>
            <p:spPr>
              <a:xfrm>
                <a:off x="4270816" y="5616942"/>
                <a:ext cx="98777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=1770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CaixaDeTexto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70816" y="5616942"/>
                <a:ext cx="987771" cy="36933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tângulo arredondado 10"/>
          <p:cNvSpPr/>
          <p:nvPr/>
        </p:nvSpPr>
        <p:spPr>
          <a:xfrm>
            <a:off x="4838371" y="2054171"/>
            <a:ext cx="2244616" cy="905976"/>
          </a:xfrm>
          <a:prstGeom prst="roundRect">
            <a:avLst/>
          </a:prstGeom>
          <a:noFill/>
          <a:ln>
            <a:solidFill>
              <a:srgbClr val="0D677A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35961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1" grpId="0"/>
      <p:bldP spid="12" grpId="0"/>
      <p:bldP spid="15" grpId="0"/>
      <p:bldP spid="13" grpId="0"/>
      <p:bldP spid="14" grpId="0"/>
      <p:bldP spid="19" grpId="0"/>
      <p:bldP spid="20" grpId="0" animBg="1"/>
      <p:bldP spid="21" grpId="0"/>
      <p:bldP spid="16" grpId="0" animBg="1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500</Words>
  <Application>Microsoft Office PowerPoint</Application>
  <PresentationFormat>Ecrã Panorâmico</PresentationFormat>
  <Paragraphs>70</Paragraphs>
  <Slides>7</Slides>
  <Notes>6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7</vt:i4>
      </vt:variant>
    </vt:vector>
  </HeadingPairs>
  <TitlesOfParts>
    <vt:vector size="16" baseType="lpstr">
      <vt:lpstr>Aptos</vt:lpstr>
      <vt:lpstr>Aptos Display</vt:lpstr>
      <vt:lpstr>Arial</vt:lpstr>
      <vt:lpstr>Calibri</vt:lpstr>
      <vt:lpstr>Cambria Math</vt:lpstr>
      <vt:lpstr>Lucida Grande</vt:lpstr>
      <vt:lpstr>Montserrat Ultra-Bold</vt:lpstr>
      <vt:lpstr>Wingdings</vt:lpstr>
      <vt:lpstr>Modelo de apresentação personalizado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Ferreira Fernandes Lopes</dc:creator>
  <cp:lastModifiedBy>Filomena Soares</cp:lastModifiedBy>
  <cp:revision>7</cp:revision>
  <dcterms:created xsi:type="dcterms:W3CDTF">2025-04-14T14:48:16Z</dcterms:created>
  <dcterms:modified xsi:type="dcterms:W3CDTF">2025-04-14T18:32:47Z</dcterms:modified>
</cp:coreProperties>
</file>