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0"/>
  </p:notesMasterIdLst>
  <p:sldIdLst>
    <p:sldId id="256" r:id="rId3"/>
    <p:sldId id="316" r:id="rId4"/>
    <p:sldId id="320" r:id="rId5"/>
    <p:sldId id="318" r:id="rId6"/>
    <p:sldId id="319" r:id="rId7"/>
    <p:sldId id="321" r:id="rId8"/>
    <p:sldId id="313" r:id="rId9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57"/>
    <a:srgbClr val="156082"/>
    <a:srgbClr val="0D677A"/>
    <a:srgbClr val="6AA342"/>
    <a:srgbClr val="F6BB00"/>
    <a:srgbClr val="B8DFF6"/>
    <a:srgbClr val="439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60"/>
  </p:normalViewPr>
  <p:slideViewPr>
    <p:cSldViewPr snapToGrid="0">
      <p:cViewPr varScale="1">
        <p:scale>
          <a:sx n="94" d="100"/>
          <a:sy n="94" d="100"/>
        </p:scale>
        <p:origin x="384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FE287-E07B-410C-82DC-9CDAD9B0C2C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1DA2-1F8C-4D54-8A9D-0A236E42B5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CB8D-F7EE-024B-668D-2970643CD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028B03-DE41-6BDA-1887-C555A5C29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0841AF9-63E9-26AC-0003-87D446DF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3BE729-D53E-A4A6-0851-7AE0BC36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35D128-4A92-0236-EECB-00995D9E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39DFD-4378-7E8C-D527-747D49C3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1A796D-08A5-4B5C-774B-D624320F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BEBE7-F63A-2C50-7523-AF6EF5AB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851CD1-6DD2-F309-FD63-11035D03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28630F-22A5-E8C9-B3D6-8F920D7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E9A916-3FFD-4F98-FC99-896A8C019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8EB26DC-18F6-2F6E-79F1-D10AA0FC7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CEF2EC-FC7E-8D81-DD2A-B31102A5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385FA0-F0B1-4817-CC60-5788D901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875BDE-01C0-D4CD-00B6-4B1DF24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8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8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54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04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35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87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44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61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7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FD7BF-7AD3-F791-F599-31ECEB6C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BBFF2B-5225-A504-C11D-B92B260F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BD8829-A846-57BC-8F6D-08D0B012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7AC84-2651-5EB3-9134-D8B2A5FB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3262A8-A901-8BCA-C046-FE53710A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16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59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589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6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954EE-98FF-1CD3-C977-DBE5B239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81EEEC-F95A-393D-A982-542BC34C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930EE-C7FB-FDF0-ED92-DC250F18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26FDEC-CAA3-9206-D3FF-92AD5162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FFC29B-1C22-772D-7C30-B43590D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70AB-39D8-B628-B51F-E2273184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A7BAB49-F935-8B33-8600-9532584D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2C80C-95A7-D3A1-9E91-3F54A629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11E781-6237-19E5-7B6B-C9A08CCE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511958-F721-51DC-5442-05A9C427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1A6EF6-9740-3150-A883-583668D9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09805-1695-9C38-EC72-B2B5606E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21E4357-6730-A52E-33F0-C1D44CF1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212BFD2-08B1-94D8-4160-4FA9DC34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3050AAD-A3BF-A869-B644-470816CB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2403D8-92EC-32D3-1535-2578A3D0B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069627D-119E-2C03-009E-F93649E9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5BC32A7-6C0F-51B6-7BCB-0FBD20B0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07C430F-2A4C-5983-336F-09D62EBC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E6B46-90D5-4847-36AE-7A836A2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A9365CB-80A0-5480-547A-E8EDBD8A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C53E000-6963-8047-3E8A-4BA3267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8D60280-3A77-9CDD-3C2C-2404F919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B2E837-C85B-A85B-7EB6-586BABAA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160049-5224-805F-D968-7E0B0B6D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0C802FB-00EE-FD50-31AD-41F33B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45AF2-DBC9-A7A5-6C8C-D26BC659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3563412-A285-215A-F25A-4584D2E0F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1E3BFB8-D018-B025-A1B6-2CD0D898E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1E991B1-F76D-64E8-0BC1-96CB71B1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B5BE08-928F-9F42-690E-D3B18D94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9DC9C69-2F7C-6715-E19D-B1A8B94D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7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09A9-1BBC-583F-4352-72E9E0CD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D0A4296-F41F-6A23-BCC4-F019F3D78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A50F955-BBC8-DFF0-1FA4-28958A95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0DE94B-90A6-CAE5-3D0F-DB8D9266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7A2E65-3579-170B-3CD7-41FA8EA8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6A66BE-056C-C8AF-9C77-A021A21E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1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>
            <a:extLst>
              <a:ext uri="{FF2B5EF4-FFF2-40B4-BE49-F238E27FC236}">
                <a16:creationId xmlns:a16="http://schemas.microsoft.com/office/drawing/2014/main" id="{E2AE9E42-C5F4-FF6B-5F5E-85ED37C0801D}"/>
              </a:ext>
            </a:extLst>
          </p:cNvPr>
          <p:cNvGrpSpPr/>
          <p:nvPr userDrawn="1"/>
        </p:nvGrpSpPr>
        <p:grpSpPr>
          <a:xfrm>
            <a:off x="-658068" y="521638"/>
            <a:ext cx="1008000" cy="6048000"/>
            <a:chOff x="0" y="0"/>
            <a:chExt cx="314311" cy="2161439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BCDDE9-1185-2546-FF65-8D6A143568FB}"/>
                </a:ext>
              </a:extLst>
            </p:cNvPr>
            <p:cNvSpPr/>
            <p:nvPr/>
          </p:nvSpPr>
          <p:spPr>
            <a:xfrm>
              <a:off x="0" y="0"/>
              <a:ext cx="314311" cy="2161439"/>
            </a:xfrm>
            <a:custGeom>
              <a:avLst/>
              <a:gdLst/>
              <a:ahLst/>
              <a:cxnLst/>
              <a:rect l="l" t="t" r="r" b="b"/>
              <a:pathLst>
                <a:path w="314311" h="216143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2031693"/>
                  </a:lnTo>
                  <a:cubicBezTo>
                    <a:pt x="314311" y="2066104"/>
                    <a:pt x="300641" y="2099105"/>
                    <a:pt x="276309" y="2123437"/>
                  </a:cubicBezTo>
                  <a:cubicBezTo>
                    <a:pt x="251977" y="2147769"/>
                    <a:pt x="218975" y="2161439"/>
                    <a:pt x="184565" y="2161439"/>
                  </a:cubicBezTo>
                  <a:lnTo>
                    <a:pt x="129746" y="2161439"/>
                  </a:lnTo>
                  <a:cubicBezTo>
                    <a:pt x="95335" y="2161439"/>
                    <a:pt x="62334" y="2147769"/>
                    <a:pt x="38002" y="2123437"/>
                  </a:cubicBezTo>
                  <a:cubicBezTo>
                    <a:pt x="13670" y="2099105"/>
                    <a:pt x="0" y="2066104"/>
                    <a:pt x="0" y="203169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0">
              <a:extLst>
                <a:ext uri="{FF2B5EF4-FFF2-40B4-BE49-F238E27FC236}">
                  <a16:creationId xmlns:a16="http://schemas.microsoft.com/office/drawing/2014/main" id="{68EA580E-03BB-DD0A-32B8-9197281DAB4B}"/>
                </a:ext>
              </a:extLst>
            </p:cNvPr>
            <p:cNvSpPr txBox="1"/>
            <p:nvPr/>
          </p:nvSpPr>
          <p:spPr>
            <a:xfrm>
              <a:off x="0" y="-47625"/>
              <a:ext cx="314311" cy="2209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0308184E-C9E9-683A-4E51-9C7E9FD38BB7}"/>
              </a:ext>
            </a:extLst>
          </p:cNvPr>
          <p:cNvGrpSpPr/>
          <p:nvPr userDrawn="1"/>
        </p:nvGrpSpPr>
        <p:grpSpPr>
          <a:xfrm>
            <a:off x="470112" y="197638"/>
            <a:ext cx="648000" cy="648000"/>
            <a:chOff x="0" y="0"/>
            <a:chExt cx="274739" cy="274739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36C145E-5FA1-DB0C-9E95-0802FFC45E59}"/>
                </a:ext>
              </a:extLst>
            </p:cNvPr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CFB882D3-844D-908F-B737-C3A65D041048}"/>
                </a:ext>
              </a:extLst>
            </p:cNvPr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43">
            <a:extLst>
              <a:ext uri="{FF2B5EF4-FFF2-40B4-BE49-F238E27FC236}">
                <a16:creationId xmlns:a16="http://schemas.microsoft.com/office/drawing/2014/main" id="{8E1C1590-DF9D-A465-7790-1DB9A3320A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6022" y="6026374"/>
            <a:ext cx="504000" cy="504000"/>
            <a:chOff x="0" y="0"/>
            <a:chExt cx="207245" cy="207245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FB0C5D5-A816-6363-38E0-B5309F11572F}"/>
                </a:ext>
              </a:extLst>
            </p:cNvPr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C7E0E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45">
              <a:extLst>
                <a:ext uri="{FF2B5EF4-FFF2-40B4-BE49-F238E27FC236}">
                  <a16:creationId xmlns:a16="http://schemas.microsoft.com/office/drawing/2014/main" id="{4C7415F8-4CC2-2B3E-F495-7CC1307D7BB9}"/>
                </a:ext>
              </a:extLst>
            </p:cNvPr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id="{F20F314E-4799-26DC-0B08-13B0217ADD0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91566" y="5420646"/>
            <a:ext cx="288000" cy="288000"/>
            <a:chOff x="0" y="0"/>
            <a:chExt cx="105687" cy="105687"/>
          </a:xfrm>
        </p:grpSpPr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D50D5A58-3E26-AC9D-1F89-E3DD53D29FE2}"/>
                </a:ext>
              </a:extLst>
            </p:cNvPr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3383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42">
              <a:extLst>
                <a:ext uri="{FF2B5EF4-FFF2-40B4-BE49-F238E27FC236}">
                  <a16:creationId xmlns:a16="http://schemas.microsoft.com/office/drawing/2014/main" id="{34E7050B-5DA0-77CD-3FF3-B4CD73E34B4D}"/>
                </a:ext>
              </a:extLst>
            </p:cNvPr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1F8FB2F4-9697-2C43-C807-CC4E2AA7481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300434" y="5708646"/>
            <a:ext cx="576000" cy="576000"/>
            <a:chOff x="0" y="0"/>
            <a:chExt cx="338103" cy="338103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996C4B0-D8DF-728C-1281-512FAEF752B8}"/>
                </a:ext>
              </a:extLst>
            </p:cNvPr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2D8C871-7AA5-75F4-E350-8BC5787CBCAF}"/>
                </a:ext>
              </a:extLst>
            </p:cNvPr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3FA6EAD4-B17C-54EB-8C1A-86874077207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93629" y="4766762"/>
            <a:ext cx="504000" cy="504000"/>
            <a:chOff x="0" y="0"/>
            <a:chExt cx="300640" cy="300640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5BB25D1-9D35-4F2B-7B08-1256CFE17C20}"/>
                </a:ext>
              </a:extLst>
            </p:cNvPr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689AABD8-E509-FEFA-A5DF-F836F7C139CA}"/>
                </a:ext>
              </a:extLst>
            </p:cNvPr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239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70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6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8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5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3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63707" y="846159"/>
            <a:ext cx="5085589" cy="5165683"/>
            <a:chOff x="0" y="0"/>
            <a:chExt cx="1181836" cy="12004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81836" cy="1200449"/>
            </a:xfrm>
            <a:custGeom>
              <a:avLst/>
              <a:gdLst/>
              <a:ahLst/>
              <a:cxnLst/>
              <a:rect l="l" t="t" r="r" b="b"/>
              <a:pathLst>
                <a:path w="1181836" h="1200449">
                  <a:moveTo>
                    <a:pt x="20298" y="0"/>
                  </a:moveTo>
                  <a:lnTo>
                    <a:pt x="1161538" y="0"/>
                  </a:lnTo>
                  <a:cubicBezTo>
                    <a:pt x="1172748" y="0"/>
                    <a:pt x="1181836" y="9088"/>
                    <a:pt x="1181836" y="20298"/>
                  </a:cubicBezTo>
                  <a:lnTo>
                    <a:pt x="1181836" y="1180152"/>
                  </a:lnTo>
                  <a:cubicBezTo>
                    <a:pt x="1181836" y="1191362"/>
                    <a:pt x="1172748" y="1200449"/>
                    <a:pt x="1161538" y="1200449"/>
                  </a:cubicBezTo>
                  <a:lnTo>
                    <a:pt x="20298" y="1200449"/>
                  </a:lnTo>
                  <a:cubicBezTo>
                    <a:pt x="9088" y="1200449"/>
                    <a:pt x="0" y="1191362"/>
                    <a:pt x="0" y="1180152"/>
                  </a:cubicBezTo>
                  <a:lnTo>
                    <a:pt x="0" y="20298"/>
                  </a:lnTo>
                  <a:cubicBezTo>
                    <a:pt x="0" y="9088"/>
                    <a:pt x="9088" y="0"/>
                    <a:pt x="20298" y="0"/>
                  </a:cubicBezTo>
                  <a:close/>
                </a:path>
              </a:pathLst>
            </a:custGeom>
            <a:solidFill>
              <a:srgbClr val="3383B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087474" y="2102882"/>
            <a:ext cx="267521" cy="267521"/>
            <a:chOff x="0" y="0"/>
            <a:chExt cx="105687" cy="1056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5068920" y="5156019"/>
            <a:ext cx="855823" cy="855823"/>
            <a:chOff x="0" y="0"/>
            <a:chExt cx="338103" cy="33810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81C4EB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47649" y="1578293"/>
            <a:ext cx="524589" cy="524589"/>
            <a:chOff x="0" y="0"/>
            <a:chExt cx="207245" cy="2072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713901" y="844550"/>
            <a:ext cx="795599" cy="5167292"/>
            <a:chOff x="0" y="0"/>
            <a:chExt cx="314311" cy="20413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4311" cy="2041399"/>
            </a:xfrm>
            <a:custGeom>
              <a:avLst/>
              <a:gdLst/>
              <a:ahLst/>
              <a:cxnLst/>
              <a:rect l="l" t="t" r="r" b="b"/>
              <a:pathLst>
                <a:path w="314311" h="204139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1911653"/>
                  </a:lnTo>
                  <a:cubicBezTo>
                    <a:pt x="314311" y="1946064"/>
                    <a:pt x="300641" y="1979065"/>
                    <a:pt x="276309" y="2003397"/>
                  </a:cubicBezTo>
                  <a:cubicBezTo>
                    <a:pt x="251977" y="2027730"/>
                    <a:pt x="218975" y="2041399"/>
                    <a:pt x="184565" y="2041399"/>
                  </a:cubicBezTo>
                  <a:lnTo>
                    <a:pt x="129746" y="2041399"/>
                  </a:lnTo>
                  <a:cubicBezTo>
                    <a:pt x="95335" y="2041399"/>
                    <a:pt x="62334" y="2027730"/>
                    <a:pt x="38002" y="2003397"/>
                  </a:cubicBezTo>
                  <a:cubicBezTo>
                    <a:pt x="13670" y="1979065"/>
                    <a:pt x="0" y="1946064"/>
                    <a:pt x="0" y="191165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14311" cy="20890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045631" y="1341887"/>
            <a:ext cx="760995" cy="760995"/>
            <a:chOff x="0" y="0"/>
            <a:chExt cx="300640" cy="3006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>
            <a:off x="-455488" y="1341887"/>
            <a:ext cx="4069319" cy="4069319"/>
          </a:xfrm>
          <a:custGeom>
            <a:avLst/>
            <a:gdLst/>
            <a:ahLst/>
            <a:cxnLst/>
            <a:rect l="l" t="t" r="r" b="b"/>
            <a:pathLst>
              <a:path w="6103978" h="6103978">
                <a:moveTo>
                  <a:pt x="0" y="0"/>
                </a:moveTo>
                <a:lnTo>
                  <a:pt x="6103979" y="0"/>
                </a:lnTo>
                <a:lnTo>
                  <a:pt x="6103979" y="6103978"/>
                </a:lnTo>
                <a:lnTo>
                  <a:pt x="0" y="6103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685800" y="4888498"/>
            <a:ext cx="695432" cy="695432"/>
            <a:chOff x="0" y="0"/>
            <a:chExt cx="274739" cy="27473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30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223066" y="2575039"/>
            <a:ext cx="4351649" cy="21929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674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Progressões</a:t>
            </a: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</a:t>
            </a:r>
          </a:p>
          <a:p>
            <a:pPr defTabSz="609630">
              <a:lnSpc>
                <a:spcPts val="5674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Geométicas</a:t>
            </a:r>
            <a:endParaRPr lang="en-US" sz="5867" b="1" spc="-263" dirty="0">
              <a:solidFill>
                <a:srgbClr val="113D57"/>
              </a:solidFill>
              <a:latin typeface="Montserrat Ultra-Bold"/>
              <a:ea typeface="Montserrat Ultra-Bold"/>
              <a:cs typeface="Montserrat Ultra-Bold"/>
              <a:sym typeface="Montserrat Ultra-Bold"/>
            </a:endParaRPr>
          </a:p>
          <a:p>
            <a:pPr defTabSz="609630">
              <a:lnSpc>
                <a:spcPts val="5674"/>
              </a:lnSpc>
            </a:pPr>
            <a:endParaRPr lang="en-US" sz="5867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09704" y="331896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Progressões</a:t>
            </a:r>
            <a:r>
              <a:rPr lang="en-US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geométricas</a:t>
            </a:r>
            <a:endParaRPr lang="en-US" sz="2600" b="1" dirty="0">
              <a:solidFill>
                <a:srgbClr val="113D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2509705" y="960142"/>
                <a:ext cx="7517273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progressão geométrica de primeiro termo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à sucessão definida por:</a:t>
                </a: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705" y="960142"/>
                <a:ext cx="7517273" cy="872034"/>
              </a:xfrm>
              <a:prstGeom prst="rect">
                <a:avLst/>
              </a:prstGeom>
              <a:blipFill>
                <a:blip r:embed="rId3"/>
                <a:stretch>
                  <a:fillRect l="-730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2509704" y="3288479"/>
                <a:ext cx="7605846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razão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 uma progressão geométrica é igual ao </a:t>
                </a:r>
                <a:r>
                  <a:rPr lang="pt-PT" u="heavy" dirty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quociente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entre quaisquer dois termos consecutivos, desde que nenhum deles seja nulo:</a:t>
                </a:r>
                <a:endParaRPr lang="pt-PT" i="1" dirty="0">
                  <a:latin typeface="Cambria Math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704" y="3288479"/>
                <a:ext cx="7605846" cy="872034"/>
              </a:xfrm>
              <a:prstGeom prst="rect">
                <a:avLst/>
              </a:prstGeom>
              <a:blipFill>
                <a:blip r:embed="rId4"/>
                <a:stretch>
                  <a:fillRect l="-722" r="-80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3570448" y="2171783"/>
            <a:ext cx="5102443" cy="708872"/>
            <a:chOff x="2193118" y="1951361"/>
            <a:chExt cx="5102443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ângulo arredondado 8"/>
                <p:cNvSpPr/>
                <p:nvPr/>
              </p:nvSpPr>
              <p:spPr>
                <a:xfrm>
                  <a:off x="2193118" y="1951361"/>
                  <a:ext cx="5102443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=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𝒂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×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9" name="Rectângulo arredondado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3118" y="1951361"/>
                  <a:ext cx="5102443" cy="708872"/>
                </a:xfrm>
                <a:prstGeom prst="round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tângulo arredondado 10"/>
            <p:cNvSpPr/>
            <p:nvPr/>
          </p:nvSpPr>
          <p:spPr>
            <a:xfrm>
              <a:off x="2512577" y="2035857"/>
              <a:ext cx="4293336" cy="590547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4220314" y="4500120"/>
            <a:ext cx="3865672" cy="844391"/>
            <a:chOff x="2696314" y="4500119"/>
            <a:chExt cx="3865672" cy="844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ângulo arredondado 10"/>
                <p:cNvSpPr/>
                <p:nvPr/>
              </p:nvSpPr>
              <p:spPr>
                <a:xfrm>
                  <a:off x="2696314" y="4500119"/>
                  <a:ext cx="3865672" cy="844391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pt-PT" b="1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ucida Grande"/>
                                  </a:rPr>
                                </m:ctrlPr>
                              </m:sSubPr>
                              <m:e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 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𝒖</m:t>
                                </m:r>
                              </m:e>
                              <m:sub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𝒏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+</m:t>
                                </m:r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Lucida Grande"/>
                                  </a:rPr>
                                </m:ctrlPr>
                              </m:sSubPr>
                              <m:e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𝒖</m:t>
                                </m:r>
                              </m:e>
                              <m:sub>
                                <m:r>
                                  <a:rPr lang="pt-PT" b="1" i="1" dirty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 panose="02040503050406030204" pitchFamily="18" charset="0"/>
                                    <a:cs typeface="Lucida Grande"/>
                                  </a:rPr>
                                  <m:t>𝒏</m:t>
                                </m:r>
                              </m:sub>
                            </m:sSub>
                          </m:den>
                        </m:f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11" name="Rectângulo arredondado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6314" y="4500119"/>
                  <a:ext cx="3865672" cy="844391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tângulo arredondado 10"/>
            <p:cNvSpPr/>
            <p:nvPr/>
          </p:nvSpPr>
          <p:spPr>
            <a:xfrm>
              <a:off x="3337060" y="4536728"/>
              <a:ext cx="2521220" cy="714562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421492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209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640013" y="137544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Monotonia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progressão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geométrica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2590869" y="832839"/>
                <a:ext cx="7578724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progressão geométrica de razão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69" y="832839"/>
                <a:ext cx="7578724" cy="456535"/>
              </a:xfrm>
              <a:prstGeom prst="rect">
                <a:avLst/>
              </a:prstGeom>
              <a:blipFill>
                <a:blip r:embed="rId3"/>
                <a:stretch>
                  <a:fillRect l="-644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2529992" y="5051682"/>
                <a:ext cx="4572000" cy="45653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constante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992" y="5051682"/>
                <a:ext cx="4572000" cy="456535"/>
              </a:xfrm>
              <a:prstGeom prst="rect">
                <a:avLst/>
              </a:prstGeom>
              <a:blipFill>
                <a:blip r:embed="rId4"/>
                <a:stretch>
                  <a:fillRect l="-800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ângulo 6"/>
              <p:cNvSpPr/>
              <p:nvPr/>
            </p:nvSpPr>
            <p:spPr>
              <a:xfrm>
                <a:off x="2529993" y="1984466"/>
                <a:ext cx="207361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  <m:r>
                      <a:rPr lang="pt-PT" b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</a:t>
                </a:r>
              </a:p>
            </p:txBody>
          </p:sp>
        </mc:Choice>
        <mc:Fallback xmlns="">
          <p:sp>
            <p:nvSpPr>
              <p:cNvPr id="7" name="Rec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993" y="1984466"/>
                <a:ext cx="2073617" cy="456535"/>
              </a:xfrm>
              <a:prstGeom prst="rect">
                <a:avLst/>
              </a:prstGeom>
              <a:blipFill>
                <a:blip r:embed="rId5"/>
                <a:stretch>
                  <a:fillRect l="-1765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ângulo 8"/>
              <p:cNvSpPr/>
              <p:nvPr/>
            </p:nvSpPr>
            <p:spPr>
              <a:xfrm>
                <a:off x="6052583" y="1503680"/>
                <a:ext cx="116605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>
                            <a:solidFill>
                              <a:srgbClr val="0D677A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9" name="Rec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2583" y="1503680"/>
                <a:ext cx="1166056" cy="456535"/>
              </a:xfrm>
              <a:prstGeom prst="rect">
                <a:avLst/>
              </a:prstGeom>
              <a:blipFill>
                <a:blip r:embed="rId6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6849623" y="1599974"/>
                <a:ext cx="2298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decrescente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623" y="1599974"/>
                <a:ext cx="2298643" cy="369332"/>
              </a:xfrm>
              <a:prstGeom prst="rect">
                <a:avLst/>
              </a:prstGeom>
              <a:blipFill>
                <a:blip r:embed="rId7"/>
                <a:stretch>
                  <a:fillRect l="-796" t="-9836" r="-2122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ângulo 14"/>
              <p:cNvSpPr/>
              <p:nvPr/>
            </p:nvSpPr>
            <p:spPr>
              <a:xfrm>
                <a:off x="6088450" y="2504056"/>
                <a:ext cx="117197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>
                            <a:solidFill>
                              <a:srgbClr val="0D677A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15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8450" y="2504056"/>
                <a:ext cx="1171975" cy="456535"/>
              </a:xfrm>
              <a:prstGeom prst="rect">
                <a:avLst/>
              </a:prstGeom>
              <a:blipFill>
                <a:blip r:embed="rId8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6869344" y="2501236"/>
                <a:ext cx="2029338" cy="456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344" y="2501236"/>
                <a:ext cx="2029338" cy="456535"/>
              </a:xfrm>
              <a:prstGeom prst="rect">
                <a:avLst/>
              </a:prstGeom>
              <a:blipFill>
                <a:blip r:embed="rId9"/>
                <a:stretch>
                  <a:fillRect l="-901" r="-2402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2529993" y="3764137"/>
                <a:ext cx="207361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𝟏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</a:t>
                </a: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993" y="3764137"/>
                <a:ext cx="2073617" cy="456535"/>
              </a:xfrm>
              <a:prstGeom prst="rect">
                <a:avLst/>
              </a:prstGeom>
              <a:blipFill>
                <a:blip r:embed="rId10"/>
                <a:stretch>
                  <a:fillRect l="-176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31"/>
              <p:cNvSpPr/>
              <p:nvPr/>
            </p:nvSpPr>
            <p:spPr>
              <a:xfrm>
                <a:off x="6066651" y="3241147"/>
                <a:ext cx="116605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>
                            <a:solidFill>
                              <a:srgbClr val="0D677A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&gt;</m:t>
                    </m:r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2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51" y="3241147"/>
                <a:ext cx="1166056" cy="456535"/>
              </a:xfrm>
              <a:prstGeom prst="rect">
                <a:avLst/>
              </a:prstGeom>
              <a:blipFill>
                <a:blip r:embed="rId11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32"/>
              <p:cNvSpPr/>
              <p:nvPr/>
            </p:nvSpPr>
            <p:spPr>
              <a:xfrm>
                <a:off x="6863690" y="3337441"/>
                <a:ext cx="20293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33" name="Rec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3690" y="3337441"/>
                <a:ext cx="2029338" cy="369332"/>
              </a:xfrm>
              <a:prstGeom prst="rect">
                <a:avLst/>
              </a:prstGeom>
              <a:blipFill>
                <a:blip r:embed="rId12"/>
                <a:stretch>
                  <a:fillRect l="-901" t="-9836" r="-2402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34"/>
              <p:cNvSpPr/>
              <p:nvPr/>
            </p:nvSpPr>
            <p:spPr>
              <a:xfrm>
                <a:off x="6074382" y="4297795"/>
                <a:ext cx="117197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PT" b="1" i="1" dirty="0">
                            <a:solidFill>
                              <a:srgbClr val="0D677A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𝒖</m:t>
                        </m:r>
                      </m:e>
                      <m:sub>
                        <m:r>
                          <a:rPr lang="pt-PT" b="1" i="1" dirty="0">
                            <a:solidFill>
                              <a:srgbClr val="0D677A"/>
                            </a:solidFill>
                            <a:latin typeface="Cambria Math"/>
                            <a:cs typeface="Arial" pitchFamily="34" charset="0"/>
                          </a:rPr>
                          <m:t>𝟏</m:t>
                        </m:r>
                      </m:sub>
                    </m:sSub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&lt;</m:t>
                    </m:r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</a:p>
            </p:txBody>
          </p:sp>
        </mc:Choice>
        <mc:Fallback xmlns="">
          <p:sp>
            <p:nvSpPr>
              <p:cNvPr id="35" name="Rec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4382" y="4297795"/>
                <a:ext cx="1171975" cy="456535"/>
              </a:xfrm>
              <a:prstGeom prst="rect">
                <a:avLst/>
              </a:prstGeom>
              <a:blipFill>
                <a:blip r:embed="rId13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35"/>
              <p:cNvSpPr/>
              <p:nvPr/>
            </p:nvSpPr>
            <p:spPr>
              <a:xfrm>
                <a:off x="6901906" y="4294975"/>
                <a:ext cx="2298643" cy="456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decrescente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6" name="Rec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906" y="4294975"/>
                <a:ext cx="2298643" cy="456535"/>
              </a:xfrm>
              <a:prstGeom prst="rect">
                <a:avLst/>
              </a:prstGeom>
              <a:blipFill>
                <a:blip r:embed="rId14"/>
                <a:stretch>
                  <a:fillRect l="-796" r="-2387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ângulo 39"/>
              <p:cNvSpPr/>
              <p:nvPr/>
            </p:nvSpPr>
            <p:spPr>
              <a:xfrm>
                <a:off x="2529992" y="5839524"/>
                <a:ext cx="3880806" cy="456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&lt;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não é monótona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0" name="Rectângulo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992" y="5839524"/>
                <a:ext cx="3880806" cy="456535"/>
              </a:xfrm>
              <a:prstGeom prst="rect">
                <a:avLst/>
              </a:prstGeom>
              <a:blipFill>
                <a:blip r:embed="rId15"/>
                <a:stretch>
                  <a:fillRect l="-942" r="-942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exão reta unidirecional 8">
            <a:extLst>
              <a:ext uri="{FF2B5EF4-FFF2-40B4-BE49-F238E27FC236}">
                <a16:creationId xmlns:a16="http://schemas.microsoft.com/office/drawing/2014/main" id="{B732059B-61F6-539A-8C8F-C2A655D3DEED}"/>
              </a:ext>
            </a:extLst>
          </p:cNvPr>
          <p:cNvCxnSpPr>
            <a:cxnSpLocks/>
          </p:cNvCxnSpPr>
          <p:nvPr/>
        </p:nvCxnSpPr>
        <p:spPr>
          <a:xfrm flipV="1">
            <a:off x="4687203" y="2794472"/>
            <a:ext cx="1296000" cy="7092"/>
          </a:xfrm>
          <a:prstGeom prst="straightConnector1">
            <a:avLst/>
          </a:prstGeom>
          <a:ln w="25400">
            <a:solidFill>
              <a:srgbClr val="0D677A"/>
            </a:solidFill>
            <a:tailEnd type="triangle"/>
          </a:ln>
          <a:effectLst>
            <a:outerShdw blurRad="40005" dist="20320" dir="5400000" algn="ctr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5CDF6D2A-8A1D-89CF-471C-053821980CE9}"/>
              </a:ext>
            </a:extLst>
          </p:cNvPr>
          <p:cNvGrpSpPr/>
          <p:nvPr/>
        </p:nvGrpSpPr>
        <p:grpSpPr>
          <a:xfrm>
            <a:off x="4687203" y="1784640"/>
            <a:ext cx="1296000" cy="1020395"/>
            <a:chOff x="4687203" y="1784640"/>
            <a:chExt cx="1296000" cy="1020395"/>
          </a:xfrm>
        </p:grpSpPr>
        <p:cxnSp>
          <p:nvCxnSpPr>
            <p:cNvPr id="22" name="Conexão reta unidirecional 8"/>
            <p:cNvCxnSpPr>
              <a:cxnSpLocks/>
            </p:cNvCxnSpPr>
            <p:nvPr/>
          </p:nvCxnSpPr>
          <p:spPr>
            <a:xfrm flipV="1">
              <a:off x="4687203" y="1784640"/>
              <a:ext cx="1296000" cy="0"/>
            </a:xfrm>
            <a:prstGeom prst="straightConnector1">
              <a:avLst/>
            </a:prstGeom>
            <a:ln w="25400">
              <a:solidFill>
                <a:srgbClr val="0D677A"/>
              </a:solidFill>
              <a:tailEnd type="triangle"/>
            </a:ln>
            <a:effectLst>
              <a:outerShdw blurRad="40005" dist="20320" dir="5400000" algn="ctr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xão reta 13">
              <a:extLst>
                <a:ext uri="{FF2B5EF4-FFF2-40B4-BE49-F238E27FC236}">
                  <a16:creationId xmlns:a16="http://schemas.microsoft.com/office/drawing/2014/main" id="{B62C8193-87FE-068F-3AB9-21631066BD6F}"/>
                </a:ext>
              </a:extLst>
            </p:cNvPr>
            <p:cNvCxnSpPr/>
            <p:nvPr/>
          </p:nvCxnSpPr>
          <p:spPr>
            <a:xfrm>
              <a:off x="4687203" y="1784640"/>
              <a:ext cx="0" cy="1020395"/>
            </a:xfrm>
            <a:prstGeom prst="line">
              <a:avLst/>
            </a:prstGeom>
            <a:ln w="38100">
              <a:solidFill>
                <a:srgbClr val="15608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90DFFF2-A7D6-4631-B630-DEE5F20AF161}"/>
              </a:ext>
            </a:extLst>
          </p:cNvPr>
          <p:cNvGrpSpPr/>
          <p:nvPr/>
        </p:nvGrpSpPr>
        <p:grpSpPr>
          <a:xfrm>
            <a:off x="4284706" y="3521090"/>
            <a:ext cx="1584000" cy="1020395"/>
            <a:chOff x="4284706" y="3521090"/>
            <a:chExt cx="1584000" cy="1020395"/>
          </a:xfrm>
        </p:grpSpPr>
        <p:cxnSp>
          <p:nvCxnSpPr>
            <p:cNvPr id="19" name="Conexão reta unidirecional 8">
              <a:extLst>
                <a:ext uri="{FF2B5EF4-FFF2-40B4-BE49-F238E27FC236}">
                  <a16:creationId xmlns:a16="http://schemas.microsoft.com/office/drawing/2014/main" id="{074763B2-B46B-5962-9549-35A7DC3EF4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84706" y="3521090"/>
              <a:ext cx="1584000" cy="0"/>
            </a:xfrm>
            <a:prstGeom prst="straightConnector1">
              <a:avLst/>
            </a:prstGeom>
            <a:ln w="25400">
              <a:solidFill>
                <a:srgbClr val="0D677A"/>
              </a:solidFill>
              <a:tailEnd type="triangle"/>
            </a:ln>
            <a:effectLst>
              <a:outerShdw blurRad="40005" dist="20320" dir="5400000" algn="ctr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xão reta 19">
              <a:extLst>
                <a:ext uri="{FF2B5EF4-FFF2-40B4-BE49-F238E27FC236}">
                  <a16:creationId xmlns:a16="http://schemas.microsoft.com/office/drawing/2014/main" id="{3C41DF61-4CE3-36FB-4B7B-2AC3E5FFA156}"/>
                </a:ext>
              </a:extLst>
            </p:cNvPr>
            <p:cNvCxnSpPr/>
            <p:nvPr/>
          </p:nvCxnSpPr>
          <p:spPr>
            <a:xfrm>
              <a:off x="4284706" y="3521090"/>
              <a:ext cx="0" cy="1020395"/>
            </a:xfrm>
            <a:prstGeom prst="line">
              <a:avLst/>
            </a:prstGeom>
            <a:ln w="38100">
              <a:solidFill>
                <a:srgbClr val="15608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xão reta unidirecional 8">
              <a:extLst>
                <a:ext uri="{FF2B5EF4-FFF2-40B4-BE49-F238E27FC236}">
                  <a16:creationId xmlns:a16="http://schemas.microsoft.com/office/drawing/2014/main" id="{72EF7DE1-F8FE-C040-1DFC-6026930E9E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84706" y="4541485"/>
              <a:ext cx="1584000" cy="0"/>
            </a:xfrm>
            <a:prstGeom prst="straightConnector1">
              <a:avLst/>
            </a:prstGeom>
            <a:ln w="25400">
              <a:solidFill>
                <a:srgbClr val="0D677A"/>
              </a:solidFill>
              <a:tailEnd type="triangle"/>
            </a:ln>
            <a:effectLst>
              <a:outerShdw blurRad="40005" dist="20320" dir="5400000" algn="ctr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557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  <p:bldP spid="7" grpId="0"/>
      <p:bldP spid="9" grpId="0"/>
      <p:bldP spid="12" grpId="0"/>
      <p:bldP spid="15" grpId="0"/>
      <p:bldP spid="13" grpId="0"/>
      <p:bldP spid="30" grpId="0"/>
      <p:bldP spid="32" grpId="0"/>
      <p:bldP spid="33" grpId="0"/>
      <p:bldP spid="35" grpId="0"/>
      <p:bldP spid="36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68866" y="690861"/>
                <a:ext cx="7567498" cy="823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Averigua se a sucessão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com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é uma progressão geométrica e, em caso afirmativo, indica a respetiva razão e monotonia.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6" y="690861"/>
                <a:ext cx="7567498" cy="823559"/>
              </a:xfrm>
              <a:prstGeom prst="rect">
                <a:avLst/>
              </a:prstGeom>
              <a:blipFill>
                <a:blip r:embed="rId3"/>
                <a:stretch>
                  <a:fillRect l="-72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977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68866" y="136233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442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968866" y="1935274"/>
                <a:ext cx="8261002" cy="550080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1.º Passo</a:t>
                </a:r>
                <a:r>
                  <a:rPr lang="pt-PT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Determinar a razão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6" y="1935274"/>
                <a:ext cx="8261002" cy="550080"/>
              </a:xfrm>
              <a:prstGeom prst="roundRect">
                <a:avLst/>
              </a:prstGeom>
              <a:blipFill>
                <a:blip r:embed="rId4"/>
                <a:stretch>
                  <a:fillRect l="-221"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604244" y="2566592"/>
                <a:ext cx="944105" cy="6135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244" y="2566592"/>
                <a:ext cx="944105" cy="6135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3341545" y="2483694"/>
                <a:ext cx="1304781" cy="6586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+1)−3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−3</m:t>
                              </m:r>
                            </m:sup>
                          </m:sSup>
                        </m:den>
                      </m:f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545" y="2483694"/>
                <a:ext cx="1304781" cy="6586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4444941" y="2649965"/>
                <a:ext cx="1678408" cy="387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e>
                        <m:sup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−2</m:t>
                              </m:r>
                            </m:e>
                          </m:d>
                          <m:r>
                            <a:rPr lang="pt-PT" i="1">
                              <a:latin typeface="Cambria Math"/>
                            </a:rPr>
                            <m:t>−(</m:t>
                          </m:r>
                          <m:r>
                            <a:rPr lang="pt-PT" i="1">
                              <a:latin typeface="Cambria Math"/>
                            </a:rPr>
                            <m:t>𝑛</m:t>
                          </m:r>
                          <m:r>
                            <a:rPr lang="pt-PT" i="1">
                              <a:latin typeface="Cambria Math"/>
                            </a:rPr>
                            <m:t>−3)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4941" y="2649965"/>
                <a:ext cx="1678408" cy="3879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6937548" y="2657211"/>
                <a:ext cx="612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1" i="1">
                        <a:solidFill>
                          <a:srgbClr val="6AA342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7548" y="2657211"/>
                <a:ext cx="61266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289555" y="4794537"/>
                <a:ext cx="7623545" cy="20504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 constante (igual a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é uma progressão geométrica de razão 2.</a:t>
                </a:r>
              </a:p>
              <a:p>
                <a:pPr>
                  <a:lnSpc>
                    <a:spcPct val="14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a razão é maior que um (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&gt;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),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crescente.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555" y="4794537"/>
                <a:ext cx="7623545" cy="2050498"/>
              </a:xfrm>
              <a:prstGeom prst="rect">
                <a:avLst/>
              </a:prstGeom>
              <a:blipFill>
                <a:blip r:embed="rId9"/>
                <a:stretch>
                  <a:fillRect l="-720" b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8"/>
              <p:cNvSpPr txBox="1"/>
              <p:nvPr/>
            </p:nvSpPr>
            <p:spPr>
              <a:xfrm>
                <a:off x="1968866" y="3204521"/>
                <a:ext cx="8261002" cy="1752395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anose="020B0604020202020204" pitchFamily="34" charset="0"/>
                  </a:rPr>
                  <a:t>2.º Passo</a:t>
                </a:r>
                <a:r>
                  <a:rPr lang="pt-PT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for constante,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uma progressão geométrica.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depender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é uma progressão geométrica.</a:t>
                </a:r>
              </a:p>
            </p:txBody>
          </p:sp>
        </mc:Choice>
        <mc:Fallback xmlns="">
          <p:sp>
            <p:nvSpPr>
              <p:cNvPr id="17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6" y="3204521"/>
                <a:ext cx="8261002" cy="1752395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ângulo 5"/>
              <p:cNvSpPr/>
              <p:nvPr/>
            </p:nvSpPr>
            <p:spPr>
              <a:xfrm>
                <a:off x="5921957" y="2668559"/>
                <a:ext cx="11601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−2−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/>
                              <a:cs typeface="Arial" panose="020B0604020202020204" pitchFamily="34" charset="0"/>
                            </a:rPr>
                            <m:t>+3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6" name="Rec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57" y="2668559"/>
                <a:ext cx="116018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tângulo 1"/>
          <p:cNvSpPr/>
          <p:nvPr/>
        </p:nvSpPr>
        <p:spPr>
          <a:xfrm>
            <a:off x="1968866" y="1487300"/>
            <a:ext cx="2787943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</p:spTree>
    <p:extLst>
      <p:ext uri="{BB962C8B-B14F-4D97-AF65-F5344CB8AC3E}">
        <p14:creationId xmlns:p14="http://schemas.microsoft.com/office/powerpoint/2010/main" val="219701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21" grpId="0"/>
      <p:bldP spid="28" grpId="0"/>
      <p:bldP spid="36" grpId="0"/>
      <p:bldP spid="3" grpId="0"/>
      <p:bldP spid="17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tângulo 4"/>
              <p:cNvSpPr/>
              <p:nvPr/>
            </p:nvSpPr>
            <p:spPr>
              <a:xfrm>
                <a:off x="3040113" y="2455643"/>
                <a:ext cx="132568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²×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113" y="2455643"/>
                <a:ext cx="1325683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tângulo 4"/>
              <p:cNvSpPr/>
              <p:nvPr/>
            </p:nvSpPr>
            <p:spPr>
              <a:xfrm>
                <a:off x="3036426" y="2002093"/>
                <a:ext cx="12361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426" y="2002093"/>
                <a:ext cx="123617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35994" y="955487"/>
                <a:ext cx="7296434" cy="456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geométrica de razão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94" y="955487"/>
                <a:ext cx="7296434" cy="456535"/>
              </a:xfrm>
              <a:prstGeom prst="rect">
                <a:avLst/>
              </a:prstGeom>
              <a:blipFill>
                <a:blip r:embed="rId5"/>
                <a:stretch>
                  <a:fillRect l="-66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472515" y="359143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</a:t>
            </a:r>
            <a:r>
              <a:rPr lang="en-US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geral</a:t>
            </a:r>
            <a:endParaRPr lang="en-US" sz="2600" b="1" dirty="0">
              <a:solidFill>
                <a:srgbClr val="113D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/>
              <p:cNvSpPr txBox="1"/>
              <p:nvPr/>
            </p:nvSpPr>
            <p:spPr>
              <a:xfrm>
                <a:off x="2535994" y="3608208"/>
                <a:ext cx="7296434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tabLst>
                    <a:tab pos="2327275" algn="l"/>
                  </a:tabLst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 geral da progressão geométrica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é:	</a:t>
                </a:r>
              </a:p>
            </p:txBody>
          </p:sp>
        </mc:Choice>
        <mc:Fallback xmlns="">
          <p:sp>
            <p:nvSpPr>
              <p:cNvPr id="1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94" y="3608208"/>
                <a:ext cx="7296434" cy="872034"/>
              </a:xfrm>
              <a:prstGeom prst="rect">
                <a:avLst/>
              </a:prstGeom>
              <a:blipFill>
                <a:blip r:embed="rId6"/>
                <a:stretch>
                  <a:fillRect l="-668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4"/>
              <p:cNvSpPr/>
              <p:nvPr/>
            </p:nvSpPr>
            <p:spPr>
              <a:xfrm>
                <a:off x="2515889" y="1544969"/>
                <a:ext cx="13961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889" y="1544969"/>
                <a:ext cx="139615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4"/>
              <p:cNvSpPr/>
              <p:nvPr/>
            </p:nvSpPr>
            <p:spPr>
              <a:xfrm>
                <a:off x="2516880" y="2001657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880" y="2001657"/>
                <a:ext cx="71519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4"/>
              <p:cNvSpPr/>
              <p:nvPr/>
            </p:nvSpPr>
            <p:spPr>
              <a:xfrm>
                <a:off x="2515804" y="2455217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804" y="2455217"/>
                <a:ext cx="71519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4"/>
              <p:cNvSpPr/>
              <p:nvPr/>
            </p:nvSpPr>
            <p:spPr>
              <a:xfrm>
                <a:off x="2515167" y="3144899"/>
                <a:ext cx="17575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𝑟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67" y="3144899"/>
                <a:ext cx="1757532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4"/>
              <p:cNvSpPr/>
              <p:nvPr/>
            </p:nvSpPr>
            <p:spPr>
              <a:xfrm>
                <a:off x="2554306" y="2775567"/>
                <a:ext cx="410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4306" y="2775567"/>
                <a:ext cx="410689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ângulo 6"/>
          <p:cNvSpPr/>
          <p:nvPr/>
        </p:nvSpPr>
        <p:spPr>
          <a:xfrm>
            <a:off x="3942519" y="515409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9"/>
              <p:cNvSpPr/>
              <p:nvPr/>
            </p:nvSpPr>
            <p:spPr>
              <a:xfrm>
                <a:off x="3040612" y="2002093"/>
                <a:ext cx="8597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612" y="2002093"/>
                <a:ext cx="85972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4"/>
              <p:cNvSpPr/>
              <p:nvPr/>
            </p:nvSpPr>
            <p:spPr>
              <a:xfrm>
                <a:off x="3036426" y="1999693"/>
                <a:ext cx="9439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²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426" y="1999693"/>
                <a:ext cx="943913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ângulo 38"/>
              <p:cNvSpPr/>
              <p:nvPr/>
            </p:nvSpPr>
            <p:spPr>
              <a:xfrm>
                <a:off x="3042469" y="2457451"/>
                <a:ext cx="8597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9" name="Rectângulo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469" y="2457451"/>
                <a:ext cx="859723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4"/>
              <p:cNvSpPr/>
              <p:nvPr/>
            </p:nvSpPr>
            <p:spPr>
              <a:xfrm>
                <a:off x="3036555" y="2455317"/>
                <a:ext cx="94391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³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555" y="2455317"/>
                <a:ext cx="943913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4823657" y="4403652"/>
            <a:ext cx="2244616" cy="536861"/>
            <a:chOff x="3299657" y="4403651"/>
            <a:chExt cx="2244616" cy="5368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ângulo arredondado 4"/>
                <p:cNvSpPr/>
                <p:nvPr/>
              </p:nvSpPr>
              <p:spPr>
                <a:xfrm>
                  <a:off x="3473102" y="4427363"/>
                  <a:ext cx="2052162" cy="487025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 –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5" name="Rectângulo arredondado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3102" y="4427363"/>
                  <a:ext cx="2052162" cy="487025"/>
                </a:xfrm>
                <a:prstGeom prst="round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Retângulo arredondado 10"/>
            <p:cNvSpPr/>
            <p:nvPr/>
          </p:nvSpPr>
          <p:spPr>
            <a:xfrm>
              <a:off x="3299657" y="4403651"/>
              <a:ext cx="224461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4788752" y="5523977"/>
            <a:ext cx="2470608" cy="536861"/>
            <a:chOff x="3264752" y="5523976"/>
            <a:chExt cx="2470608" cy="5368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ângulo arredondado 23"/>
                <p:cNvSpPr/>
                <p:nvPr/>
              </p:nvSpPr>
              <p:spPr>
                <a:xfrm>
                  <a:off x="3264752" y="5547099"/>
                  <a:ext cx="2470608" cy="487025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 –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anose="020B0604020202020204" pitchFamily="34" charset="0"/>
                              </a:rPr>
                              <m:t>𝒌</m:t>
                            </m:r>
                          </m:sup>
                        </m:sSup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4" name="Rectângulo arredondado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4752" y="5547099"/>
                  <a:ext cx="2470608" cy="487025"/>
                </a:xfrm>
                <a:prstGeom prst="round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Retângulo arredondado 10"/>
            <p:cNvSpPr/>
            <p:nvPr/>
          </p:nvSpPr>
          <p:spPr>
            <a:xfrm>
              <a:off x="3322808" y="5523976"/>
              <a:ext cx="224461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417355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1" grpId="0"/>
      <p:bldP spid="31" grpId="1"/>
      <p:bldP spid="16" grpId="0"/>
      <p:bldP spid="11" grpId="0"/>
      <p:bldP spid="9" grpId="0"/>
      <p:bldP spid="10" grpId="0"/>
      <p:bldP spid="15" grpId="0"/>
      <p:bldP spid="21" grpId="0"/>
      <p:bldP spid="22" grpId="0"/>
      <p:bldP spid="7" grpId="0"/>
      <p:bldP spid="30" grpId="0"/>
      <p:bldP spid="30" grpId="1"/>
      <p:bldP spid="27" grpId="0"/>
      <p:bldP spid="39" grpId="0"/>
      <p:bldP spid="39" grpId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209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521078" y="446028"/>
                <a:ext cx="69469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Soma de </a:t>
                </a:r>
                <a14:m>
                  <m:oMath xmlns:m="http://schemas.openxmlformats.org/officeDocument/2006/math">
                    <m:r>
                      <a:rPr lang="en-US" sz="2600" b="1" i="1" dirty="0">
                        <a:solidFill>
                          <a:srgbClr val="113D57"/>
                        </a:solidFill>
                        <a:latin typeface="Cambria Math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termos</a:t>
                </a:r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consecutivos</a:t>
                </a:r>
                <a:endParaRPr lang="en-US" sz="2600" b="1" dirty="0">
                  <a:solidFill>
                    <a:srgbClr val="113D5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078" y="446028"/>
                <a:ext cx="6946900" cy="492443"/>
              </a:xfrm>
              <a:prstGeom prst="rect">
                <a:avLst/>
              </a:prstGeom>
              <a:blipFill>
                <a:blip r:embed="rId3"/>
                <a:stretch>
                  <a:fillRect l="-1580" t="-11111" b="-30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3640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5"/>
              <p:cNvSpPr txBox="1"/>
              <p:nvPr/>
            </p:nvSpPr>
            <p:spPr>
              <a:xfrm>
                <a:off x="2521079" y="1277273"/>
                <a:ext cx="7565029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a soma dos termos de uma progressão geométrica de comprimento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de razão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𝑟</m:t>
                    </m:r>
                    <m:r>
                      <a:rPr lang="pt-PT" i="1">
                        <a:latin typeface="Cambria Math"/>
                      </a:rPr>
                      <m:t>≠1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é dada por:</a:t>
                </a:r>
              </a:p>
            </p:txBody>
          </p:sp>
        </mc:Choice>
        <mc:Fallback xmlns="">
          <p:sp>
            <p:nvSpPr>
              <p:cNvPr id="27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079" y="1277273"/>
                <a:ext cx="7565029" cy="872034"/>
              </a:xfrm>
              <a:prstGeom prst="rect">
                <a:avLst/>
              </a:prstGeom>
              <a:blipFill>
                <a:blip r:embed="rId4"/>
                <a:stretch>
                  <a:fillRect l="-725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5"/>
              <p:cNvSpPr txBox="1"/>
              <p:nvPr/>
            </p:nvSpPr>
            <p:spPr>
              <a:xfrm>
                <a:off x="2521078" y="3913402"/>
                <a:ext cx="2477083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0D677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Nota: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𝑆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×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4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078" y="3913402"/>
                <a:ext cx="2477083" cy="872034"/>
              </a:xfrm>
              <a:prstGeom prst="rect">
                <a:avLst/>
              </a:prstGeom>
              <a:blipFill>
                <a:blip r:embed="rId5"/>
                <a:stretch>
                  <a:fillRect l="-2217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upo 1"/>
          <p:cNvGrpSpPr/>
          <p:nvPr/>
        </p:nvGrpSpPr>
        <p:grpSpPr>
          <a:xfrm>
            <a:off x="4444003" y="2488109"/>
            <a:ext cx="2709829" cy="962389"/>
            <a:chOff x="2920002" y="2719608"/>
            <a:chExt cx="2709829" cy="9623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ângulo arredondado 12"/>
                <p:cNvSpPr/>
                <p:nvPr/>
              </p:nvSpPr>
              <p:spPr>
                <a:xfrm>
                  <a:off x="2920002" y="2719608"/>
                  <a:ext cx="2709829" cy="962389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pt-PT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f>
                          <m:fPr>
                            <m:ctrlP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pt-PT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sup>
                            </m:sSup>
                          </m:num>
                          <m:den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pt-PT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Rectângulo arredondado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0002" y="2719608"/>
                  <a:ext cx="2709829" cy="962389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tângulo arredondado 10"/>
            <p:cNvSpPr/>
            <p:nvPr/>
          </p:nvSpPr>
          <p:spPr>
            <a:xfrm>
              <a:off x="3256496" y="2760246"/>
              <a:ext cx="2244616" cy="905976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234349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977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442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15"/>
              <p:cNvSpPr txBox="1"/>
              <p:nvPr/>
            </p:nvSpPr>
            <p:spPr>
              <a:xfrm>
                <a:off x="2546481" y="952398"/>
                <a:ext cx="7296434" cy="10842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Determina uma expressão da soma dos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primeiros termos da sucessão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definida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 dirty="0">
                                <a:latin typeface="Cambria Math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pt-PT" i="1" dirty="0">
                                <a:latin typeface="Cambria Math"/>
                                <a:cs typeface="Arial" panose="020B0604020202020204" pitchFamily="34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t-PT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 dirty="0">
                                <a:latin typeface="Cambria Math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 dirty="0">
                                <a:latin typeface="Cambria Math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 dirty="0">
                                <a:latin typeface="Cambria Math"/>
                                <a:cs typeface="Arial" panose="020B0604020202020204" pitchFamily="34" charset="0"/>
                              </a:rPr>
                              <m:t>+1</m:t>
                            </m:r>
                          </m:sup>
                        </m:sSup>
                      </m:den>
                    </m:f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6481" y="952398"/>
                <a:ext cx="7296434" cy="1084271"/>
              </a:xfrm>
              <a:prstGeom prst="rect">
                <a:avLst/>
              </a:prstGeom>
              <a:blipFill>
                <a:blip r:embed="rId3"/>
                <a:stretch>
                  <a:fillRect l="-752" b="-2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tângulo 1"/>
          <p:cNvSpPr/>
          <p:nvPr/>
        </p:nvSpPr>
        <p:spPr>
          <a:xfrm>
            <a:off x="2558989" y="2277558"/>
            <a:ext cx="2787943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13" name="TextBox 16"/>
          <p:cNvSpPr txBox="1"/>
          <p:nvPr/>
        </p:nvSpPr>
        <p:spPr>
          <a:xfrm>
            <a:off x="2546481" y="200919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4"/>
              <p:cNvSpPr/>
              <p:nvPr/>
            </p:nvSpPr>
            <p:spPr>
              <a:xfrm>
                <a:off x="2632013" y="2985851"/>
                <a:ext cx="916020" cy="613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4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013" y="2985851"/>
                <a:ext cx="916020" cy="6134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20"/>
              <p:cNvSpPr/>
              <p:nvPr/>
            </p:nvSpPr>
            <p:spPr>
              <a:xfrm>
                <a:off x="3157389" y="2703198"/>
                <a:ext cx="1877443" cy="11022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(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+1)+1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5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pt-PT" i="1" dirty="0">
                                      <a:latin typeface="Cambria Math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</m:den>
                      </m:f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389" y="2703198"/>
                <a:ext cx="1877443" cy="11022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tângulo 20"/>
              <p:cNvSpPr/>
              <p:nvPr/>
            </p:nvSpPr>
            <p:spPr>
              <a:xfrm>
                <a:off x="4284788" y="2906371"/>
                <a:ext cx="2324758" cy="647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+1+1</m:t>
                              </m:r>
                            </m:sup>
                          </m:sSup>
                        </m:den>
                      </m:f>
                      <m:r>
                        <a:rPr lang="pt-PT" i="1" dirty="0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788" y="2906371"/>
                <a:ext cx="2324758" cy="6476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5960500" y="2900229"/>
                <a:ext cx="2202689" cy="647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×5×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pt-PT" i="1" dirty="0">
                                  <a:latin typeface="Cambria Math"/>
                                  <a:cs typeface="Arial" panose="020B0604020202020204" pitchFamily="34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×3 </m:t>
                          </m:r>
                        </m:den>
                      </m:f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500" y="2900229"/>
                <a:ext cx="2202689" cy="64761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0"/>
              <p:cNvSpPr/>
              <p:nvPr/>
            </p:nvSpPr>
            <p:spPr>
              <a:xfrm>
                <a:off x="7422029" y="2925858"/>
                <a:ext cx="1164677" cy="618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pt-PT" i="1" dirty="0"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2029" y="2925858"/>
                <a:ext cx="1164677" cy="6183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2559903" y="3667597"/>
                <a:ext cx="8034377" cy="6591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constante, então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é uma progressão geométrica de razão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pt-PT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9903" y="3667597"/>
                <a:ext cx="8034377" cy="659155"/>
              </a:xfrm>
              <a:prstGeom prst="rect">
                <a:avLst/>
              </a:prstGeom>
              <a:blipFill>
                <a:blip r:embed="rId9"/>
                <a:stretch>
                  <a:fillRect l="-683" b="-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4"/>
              <p:cNvSpPr/>
              <p:nvPr/>
            </p:nvSpPr>
            <p:spPr>
              <a:xfrm>
                <a:off x="2567381" y="4498536"/>
                <a:ext cx="65713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soma dos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primeiros termos da sucessão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 é:</a:t>
                </a:r>
                <a:endParaRPr lang="pt-PT" dirty="0"/>
              </a:p>
            </p:txBody>
          </p:sp>
        </mc:Choice>
        <mc:Fallback xmlns="">
          <p:sp>
            <p:nvSpPr>
              <p:cNvPr id="25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7381" y="4498536"/>
                <a:ext cx="6571337" cy="369332"/>
              </a:xfrm>
              <a:prstGeom prst="rect">
                <a:avLst/>
              </a:prstGeom>
              <a:blipFill>
                <a:blip r:embed="rId10"/>
                <a:stretch>
                  <a:fillRect l="-742" t="-11475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5"/>
              <p:cNvSpPr/>
              <p:nvPr/>
            </p:nvSpPr>
            <p:spPr>
              <a:xfrm>
                <a:off x="2639115" y="4989588"/>
                <a:ext cx="1972848" cy="1145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𝑆</m:t>
                      </m:r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115" y="4989588"/>
                <a:ext cx="1972848" cy="114582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8482791" y="4764496"/>
                <a:ext cx="2127505" cy="1139094"/>
              </a:xfrm>
              <a:prstGeom prst="rect">
                <a:avLst/>
              </a:prstGeom>
              <a:solidFill>
                <a:srgbClr val="FFC000"/>
              </a:solidFill>
              <a:ln/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pt-PT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Cálculos auxiliares</a:t>
                </a:r>
              </a:p>
              <a:p>
                <a:pPr algn="ctr"/>
                <a:endParaRPr lang="pt-PT" sz="11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pt-PT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1+1</m:t>
                            </m:r>
                          </m:sup>
                        </m:sSup>
                      </m:den>
                    </m:f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pt-PT" i="1" dirty="0">
                    <a:solidFill>
                      <a:schemeClr val="tx1"/>
                    </a:solidFill>
                    <a:latin typeface="Cambria Math"/>
                  </a:rPr>
                  <a:t> </a:t>
                </a:r>
              </a:p>
              <a:p>
                <a:endParaRPr lang="pt-PT" sz="1050" i="1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2791" y="4764496"/>
                <a:ext cx="2127505" cy="1139094"/>
              </a:xfrm>
              <a:prstGeom prst="rect">
                <a:avLst/>
              </a:prstGeom>
              <a:blipFill>
                <a:blip r:embed="rId12"/>
                <a:stretch>
                  <a:fillRect l="-1416" t="-2105" r="-85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ângulo 27"/>
              <p:cNvSpPr/>
              <p:nvPr/>
            </p:nvSpPr>
            <p:spPr>
              <a:xfrm>
                <a:off x="4403488" y="4984724"/>
                <a:ext cx="1782411" cy="1145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488" y="4984724"/>
                <a:ext cx="1782411" cy="114582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8"/>
              <p:cNvSpPr/>
              <p:nvPr/>
            </p:nvSpPr>
            <p:spPr>
              <a:xfrm>
                <a:off x="5982942" y="5155801"/>
                <a:ext cx="2395399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PT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num>
                                    <m:den>
                                      <m:r>
                                        <a:rPr lang="pt-PT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𝑁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942" y="5155801"/>
                <a:ext cx="2395399" cy="81624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132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  <p:bldP spid="15" grpId="0"/>
      <p:bldP spid="20" grpId="0"/>
      <p:bldP spid="21" grpId="0"/>
      <p:bldP spid="22" grpId="0"/>
      <p:bldP spid="23" grpId="0"/>
      <p:bldP spid="25" grpId="0"/>
      <p:bldP spid="26" grpId="0"/>
      <p:bldP spid="27" grpId="0" animBg="1"/>
      <p:bldP spid="28" grpId="0"/>
      <p:bldP spid="29" grpId="0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529</Words>
  <Application>Microsoft Office PowerPoint</Application>
  <PresentationFormat>Ecrã Panorâmico</PresentationFormat>
  <Paragraphs>79</Paragraphs>
  <Slides>7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7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Cambria Math</vt:lpstr>
      <vt:lpstr>Lucida Grande</vt:lpstr>
      <vt:lpstr>Montserrat Ultra-Bold</vt:lpstr>
      <vt:lpstr>Wingdings</vt:lpstr>
      <vt:lpstr>Modelo de apresentação personalizado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Ferreira Fernandes Lopes</dc:creator>
  <cp:lastModifiedBy>Filomena Soares</cp:lastModifiedBy>
  <cp:revision>8</cp:revision>
  <dcterms:created xsi:type="dcterms:W3CDTF">2025-04-14T14:48:16Z</dcterms:created>
  <dcterms:modified xsi:type="dcterms:W3CDTF">2025-04-14T18:38:11Z</dcterms:modified>
</cp:coreProperties>
</file>